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</p:sldIdLst>
  <p:sldSz cx="10080625" cy="567055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61" autoAdjust="0"/>
  </p:normalViewPr>
  <p:slideViewPr>
    <p:cSldViewPr snapToGrid="0" showGuides="1">
      <p:cViewPr varScale="1">
        <p:scale>
          <a:sx n="129" d="100"/>
          <a:sy n="129" d="100"/>
        </p:scale>
        <p:origin x="648" y="114"/>
      </p:cViewPr>
      <p:guideLst>
        <p:guide orient="horz" pos="178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113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8B24C1E-0203-4350-8D69-6FDC82B6EC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FD3E2E-0F01-490D-B273-C49A3FDB34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4D09-547B-409A-92B4-87667873664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A11F03-B1F2-4B69-8C4D-632CF02D5E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A6110A-319B-446E-9B3C-73E50BAF4C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0DACF-B65C-492B-B875-D2CE9117B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17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0034E-CE91-42FF-AC75-D6BCA68D6C2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6397A-5A57-4EB3-B4EC-10F7EF892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7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  <p:sp>
        <p:nvSpPr>
          <p:cNvPr id="4" name="PlaceHolder 5">
            <a:extLst>
              <a:ext uri="{FF2B5EF4-FFF2-40B4-BE49-F238E27FC236}">
                <a16:creationId xmlns:a16="http://schemas.microsoft.com/office/drawing/2014/main" id="{9BA6A0A3-34F7-41C1-A151-4BDD586597D7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22984F-3D1C-4FC0-B04F-DD7B6163E43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4" name="PlaceHolder 5">
            <a:extLst>
              <a:ext uri="{FF2B5EF4-FFF2-40B4-BE49-F238E27FC236}">
                <a16:creationId xmlns:a16="http://schemas.microsoft.com/office/drawing/2014/main" id="{1A1C85DC-9AEA-4328-9330-1E7AB531C870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22984F-3D1C-4FC0-B04F-DD7B6163E43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err="1">
                <a:latin typeface="Times New Roman"/>
              </a:rPr>
              <a:t>제목</a:t>
            </a:r>
            <a:r>
              <a:rPr lang="en-US" sz="4400" b="0" strike="noStrike" spc="-1" dirty="0">
                <a:latin typeface="Times New Roman"/>
              </a:rPr>
              <a:t> </a:t>
            </a:r>
            <a:r>
              <a:rPr lang="en-US" sz="4400" b="0" strike="noStrike" spc="-1" dirty="0" err="1">
                <a:latin typeface="Times New Roman"/>
              </a:rPr>
              <a:t>텍스트의</a:t>
            </a:r>
            <a:r>
              <a:rPr lang="en-US" sz="4400" b="0" strike="noStrike" spc="-1" dirty="0">
                <a:latin typeface="Times New Roman"/>
              </a:rPr>
              <a:t> </a:t>
            </a:r>
            <a:r>
              <a:rPr lang="en-US" sz="4400" b="0" strike="noStrike" spc="-1" dirty="0" err="1">
                <a:latin typeface="Times New Roman"/>
              </a:rPr>
              <a:t>서식을</a:t>
            </a:r>
            <a:r>
              <a:rPr lang="en-US" sz="4400" b="0" strike="noStrike" spc="-1" dirty="0">
                <a:latin typeface="Times New Roman"/>
              </a:rPr>
              <a:t> </a:t>
            </a:r>
            <a:r>
              <a:rPr lang="en-US" sz="4400" b="0" strike="noStrike" spc="-1" dirty="0" err="1">
                <a:latin typeface="Times New Roman"/>
              </a:rPr>
              <a:t>편집하려면</a:t>
            </a:r>
            <a:r>
              <a:rPr lang="en-US" sz="4400" b="0" strike="noStrike" spc="-1" dirty="0">
                <a:latin typeface="Times New Roman"/>
              </a:rPr>
              <a:t> </a:t>
            </a:r>
            <a:r>
              <a:rPr lang="en-US" sz="4400" b="0" strike="noStrike" spc="-1" dirty="0" err="1">
                <a:latin typeface="Times New Roman"/>
              </a:rPr>
              <a:t>클릭하십시오</a:t>
            </a:r>
            <a:r>
              <a:rPr lang="en-US" sz="4400" b="0" strike="noStrike" spc="-1" dirty="0">
                <a:latin typeface="Times New Roman"/>
              </a:rPr>
              <a:t>.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22984F-3D1C-4FC0-B04F-DD7B6163E43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1163880"/>
            <a:ext cx="9071640" cy="162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err="1">
                <a:latin typeface="Times New Roman"/>
              </a:rPr>
              <a:t>쇼핑몰</a:t>
            </a:r>
            <a:r>
              <a:rPr lang="en-US" sz="4400" b="0" strike="noStrike" spc="-1" dirty="0">
                <a:latin typeface="Times New Roman"/>
              </a:rPr>
              <a:t> </a:t>
            </a:r>
            <a:r>
              <a:rPr lang="en-US" sz="4400" b="0" strike="noStrike" spc="-1" dirty="0" err="1">
                <a:latin typeface="Times New Roman"/>
              </a:rPr>
              <a:t>이용자를</a:t>
            </a:r>
            <a:r>
              <a:rPr lang="en-US" sz="4400" b="0" strike="noStrike" spc="-1" dirty="0">
                <a:latin typeface="Times New Roman"/>
              </a:rPr>
              <a:t> </a:t>
            </a:r>
            <a:r>
              <a:rPr lang="en-US" sz="4400" b="0" strike="noStrike" spc="-1" dirty="0" err="1">
                <a:latin typeface="Times New Roman"/>
              </a:rPr>
              <a:t>위한</a:t>
            </a:r>
            <a:r>
              <a:rPr lang="en-US" sz="4400" b="0" strike="noStrike" spc="-1" dirty="0">
                <a:latin typeface="Times New Roman"/>
              </a:rPr>
              <a:t> </a:t>
            </a:r>
            <a:br>
              <a:rPr lang="en-US" sz="4400" b="0" strike="noStrike" spc="-1" dirty="0">
                <a:latin typeface="Times New Roman"/>
              </a:rPr>
            </a:br>
            <a:r>
              <a:rPr lang="ko-KR" altLang="en-US" sz="4400" b="0" strike="noStrike" spc="-1" dirty="0">
                <a:latin typeface="Times New Roman"/>
              </a:rPr>
              <a:t>최적 경</a:t>
            </a:r>
            <a:r>
              <a:rPr lang="en-US" sz="4400" b="0" strike="noStrike" spc="-1" dirty="0">
                <a:latin typeface="Times New Roman"/>
              </a:rPr>
              <a:t>로</a:t>
            </a:r>
            <a:r>
              <a:rPr lang="en-US" sz="4400" spc="-1" dirty="0">
                <a:latin typeface="Times New Roman"/>
              </a:rPr>
              <a:t> </a:t>
            </a:r>
            <a:r>
              <a:rPr lang="ko-KR" altLang="en-US" sz="4400" spc="-1" dirty="0">
                <a:latin typeface="Times New Roman"/>
              </a:rPr>
              <a:t>제안</a:t>
            </a:r>
            <a:r>
              <a:rPr lang="en-US" sz="4400" b="0" strike="noStrike" spc="-1" dirty="0">
                <a:latin typeface="Times New Roman"/>
              </a:rPr>
              <a:t> </a:t>
            </a:r>
            <a:r>
              <a:rPr lang="en-US" sz="4400" b="0" strike="noStrike" spc="-1" dirty="0" err="1">
                <a:latin typeface="Times New Roman"/>
              </a:rPr>
              <a:t>프로그램</a:t>
            </a:r>
            <a:endParaRPr lang="en-US" sz="4400" b="0" strike="noStrike" spc="-1" dirty="0">
              <a:latin typeface="Times New Roman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2808000"/>
            <a:ext cx="9071640" cy="27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/>
            <a:r>
              <a:rPr lang="en-US" sz="3200" b="0" strike="noStrike" spc="-1">
                <a:latin typeface="Times New Roman"/>
              </a:rPr>
              <a:t>12조</a:t>
            </a:r>
          </a:p>
          <a:p>
            <a:pPr algn="r"/>
            <a:r>
              <a:rPr lang="en-US" sz="3200" b="0" strike="noStrike" spc="-1">
                <a:latin typeface="Times New Roman"/>
              </a:rPr>
              <a:t>남근우</a:t>
            </a:r>
          </a:p>
          <a:p>
            <a:pPr algn="r"/>
            <a:r>
              <a:rPr lang="en-US" sz="3200" b="0" strike="noStrike" spc="-1">
                <a:latin typeface="Times New Roman"/>
              </a:rPr>
              <a:t>장혁재</a:t>
            </a:r>
          </a:p>
          <a:p>
            <a:pPr algn="r"/>
            <a:r>
              <a:rPr lang="en-US" sz="3200" b="0" strike="noStrike" spc="-1">
                <a:latin typeface="Times New Roman"/>
              </a:rPr>
              <a:t>조성욱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391314-2766-4643-9810-38414AF86F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E22984F-3D1C-4FC0-B04F-DD7B6163E433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목차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7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Times New Roman"/>
              </a:rPr>
              <a:t>개발</a:t>
            </a:r>
            <a:r>
              <a:rPr lang="en-US" sz="3200" b="0" strike="noStrike" spc="-1" dirty="0">
                <a:latin typeface="Times New Roman"/>
              </a:rPr>
              <a:t> </a:t>
            </a:r>
            <a:r>
              <a:rPr lang="en-US" sz="3200" b="0" strike="noStrike" spc="-1" dirty="0" err="1">
                <a:latin typeface="Times New Roman"/>
              </a:rPr>
              <a:t>배경</a:t>
            </a:r>
            <a:endParaRPr lang="en-US" sz="3200" b="0" strike="noStrike" spc="-1" dirty="0">
              <a:latin typeface="Times New Roman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err="1">
                <a:latin typeface="Times New Roman"/>
              </a:rPr>
              <a:t>개발</a:t>
            </a:r>
            <a:r>
              <a:rPr lang="en-US" sz="2800" b="0" strike="noStrike" spc="-1" dirty="0">
                <a:latin typeface="Times New Roman"/>
              </a:rPr>
              <a:t> </a:t>
            </a:r>
            <a:r>
              <a:rPr lang="en-US" sz="2800" b="0" strike="noStrike" spc="-1" dirty="0" err="1">
                <a:latin typeface="Times New Roman"/>
              </a:rPr>
              <a:t>배경</a:t>
            </a:r>
            <a:endParaRPr lang="en-US" sz="2800" b="0" strike="noStrike" spc="-1" dirty="0">
              <a:latin typeface="Times New Roman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err="1">
                <a:latin typeface="Times New Roman"/>
              </a:rPr>
              <a:t>시장</a:t>
            </a:r>
            <a:r>
              <a:rPr lang="en-US" sz="2800" b="0" strike="noStrike" spc="-1" dirty="0">
                <a:latin typeface="Times New Roman"/>
              </a:rPr>
              <a:t> </a:t>
            </a:r>
            <a:r>
              <a:rPr lang="en-US" sz="2800" b="0" strike="noStrike" spc="-1" dirty="0" err="1">
                <a:latin typeface="Times New Roman"/>
              </a:rPr>
              <a:t>현황</a:t>
            </a:r>
            <a:endParaRPr lang="en-US" sz="2800" b="0" strike="noStrike" spc="-1" dirty="0">
              <a:latin typeface="Times New Roman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err="1">
                <a:latin typeface="Times New Roman"/>
              </a:rPr>
              <a:t>기대</a:t>
            </a:r>
            <a:r>
              <a:rPr lang="en-US" sz="2800" b="0" strike="noStrike" spc="-1" dirty="0">
                <a:latin typeface="Times New Roman"/>
              </a:rPr>
              <a:t> </a:t>
            </a:r>
            <a:r>
              <a:rPr lang="en-US" sz="2800" b="0" strike="noStrike" spc="-1" dirty="0" err="1">
                <a:latin typeface="Times New Roman"/>
              </a:rPr>
              <a:t>효과</a:t>
            </a:r>
            <a:endParaRPr lang="en-US" sz="2800" b="0" strike="noStrike" spc="-1" dirty="0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Times New Roman"/>
              </a:rPr>
              <a:t>계획</a:t>
            </a:r>
            <a:endParaRPr lang="en-US" sz="3200" b="0" strike="noStrike" spc="-1" dirty="0">
              <a:latin typeface="Times New Roman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err="1">
                <a:latin typeface="Times New Roman"/>
              </a:rPr>
              <a:t>전체</a:t>
            </a:r>
            <a:r>
              <a:rPr lang="en-US" sz="2800" b="0" strike="noStrike" spc="-1" dirty="0">
                <a:latin typeface="Times New Roman"/>
              </a:rPr>
              <a:t> </a:t>
            </a:r>
            <a:r>
              <a:rPr lang="en-US" sz="2800" b="0" strike="noStrike" spc="-1" dirty="0" err="1">
                <a:latin typeface="Times New Roman"/>
              </a:rPr>
              <a:t>구조</a:t>
            </a:r>
            <a:endParaRPr lang="en-US" sz="2800" b="0" strike="noStrike" spc="-1" dirty="0">
              <a:latin typeface="Times New Roman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altLang="en-US" sz="2800" b="0" strike="noStrike" spc="-1" dirty="0">
                <a:latin typeface="Times New Roman"/>
              </a:rPr>
              <a:t>멘토 피드백</a:t>
            </a:r>
            <a:endParaRPr lang="en-US" sz="2800" b="0" strike="noStrike" spc="-1" dirty="0">
              <a:latin typeface="Times New Roman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err="1">
                <a:latin typeface="Times New Roman"/>
              </a:rPr>
              <a:t>향후</a:t>
            </a:r>
            <a:r>
              <a:rPr lang="en-US" sz="2800" b="0" strike="noStrike" spc="-1" dirty="0">
                <a:latin typeface="Times New Roman"/>
              </a:rPr>
              <a:t> </a:t>
            </a:r>
            <a:r>
              <a:rPr lang="en-US" sz="2800" b="0" strike="noStrike" spc="-1" dirty="0" err="1">
                <a:latin typeface="Times New Roman"/>
              </a:rPr>
              <a:t>추진</a:t>
            </a:r>
            <a:r>
              <a:rPr lang="en-US" sz="2800" b="0" strike="noStrike" spc="-1" dirty="0">
                <a:latin typeface="Times New Roman"/>
              </a:rPr>
              <a:t> </a:t>
            </a:r>
            <a:r>
              <a:rPr lang="en-US" sz="2800" b="0" strike="noStrike" spc="-1" dirty="0" err="1">
                <a:latin typeface="Times New Roman"/>
              </a:rPr>
              <a:t>일정</a:t>
            </a:r>
            <a:endParaRPr lang="en-US" sz="2800" b="0" strike="noStrike" spc="-1" dirty="0">
              <a:latin typeface="Times New Roman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BC9028-39E1-47C7-8AAE-37E220FA953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E22984F-3D1C-4FC0-B04F-DD7B6163E433}" type="slidenum">
              <a:rPr lang="en-US" sz="1400" b="0" strike="noStrike" spc="-1" smtClean="0">
                <a:latin typeface="Times New Roman"/>
              </a:rPr>
              <a:t>2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sz="4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44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배경</a:t>
            </a:r>
            <a:endParaRPr lang="en-US" sz="4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850513" y="2140082"/>
            <a:ext cx="2379600" cy="2326680"/>
          </a:xfrm>
          <a:custGeom>
            <a:avLst/>
            <a:gdLst/>
            <a:ahLst/>
            <a:cxnLst/>
            <a:rect l="l" t="t" r="r" b="b"/>
            <a:pathLst>
              <a:path w="1749" h="1710">
                <a:moveTo>
                  <a:pt x="0" y="0"/>
                </a:moveTo>
                <a:lnTo>
                  <a:pt x="0" y="352"/>
                </a:lnTo>
                <a:lnTo>
                  <a:pt x="299" y="853"/>
                </a:lnTo>
                <a:lnTo>
                  <a:pt x="0" y="1368"/>
                </a:lnTo>
                <a:lnTo>
                  <a:pt x="0" y="1708"/>
                </a:lnTo>
                <a:lnTo>
                  <a:pt x="1748" y="1710"/>
                </a:lnTo>
                <a:lnTo>
                  <a:pt x="1749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3408073" y="2620322"/>
            <a:ext cx="873720" cy="1405440"/>
          </a:xfrm>
          <a:custGeom>
            <a:avLst/>
            <a:gdLst/>
            <a:ahLst/>
            <a:cxnLst/>
            <a:rect l="0" t="0" r="r" b="b"/>
            <a:pathLst>
              <a:path w="2429" h="3905">
                <a:moveTo>
                  <a:pt x="0" y="1005"/>
                </a:moveTo>
                <a:lnTo>
                  <a:pt x="1228" y="1005"/>
                </a:lnTo>
                <a:lnTo>
                  <a:pt x="1228" y="0"/>
                </a:lnTo>
                <a:lnTo>
                  <a:pt x="2428" y="1952"/>
                </a:lnTo>
                <a:lnTo>
                  <a:pt x="1228" y="3904"/>
                </a:lnTo>
                <a:lnTo>
                  <a:pt x="1228" y="2899"/>
                </a:lnTo>
                <a:lnTo>
                  <a:pt x="0" y="2899"/>
                </a:lnTo>
                <a:lnTo>
                  <a:pt x="0" y="1005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5796673" y="2620322"/>
            <a:ext cx="873720" cy="1405440"/>
          </a:xfrm>
          <a:custGeom>
            <a:avLst/>
            <a:gdLst/>
            <a:ahLst/>
            <a:cxnLst/>
            <a:rect l="0" t="0" r="r" b="b"/>
            <a:pathLst>
              <a:path w="2429" h="3905">
                <a:moveTo>
                  <a:pt x="2428" y="1005"/>
                </a:moveTo>
                <a:lnTo>
                  <a:pt x="1200" y="1005"/>
                </a:lnTo>
                <a:lnTo>
                  <a:pt x="1200" y="0"/>
                </a:lnTo>
                <a:lnTo>
                  <a:pt x="0" y="1952"/>
                </a:lnTo>
                <a:lnTo>
                  <a:pt x="1200" y="3904"/>
                </a:lnTo>
                <a:lnTo>
                  <a:pt x="1200" y="2899"/>
                </a:lnTo>
                <a:lnTo>
                  <a:pt x="2428" y="2899"/>
                </a:lnTo>
                <a:lnTo>
                  <a:pt x="2428" y="1005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"/>
          <p:cNvSpPr/>
          <p:nvPr/>
        </p:nvSpPr>
        <p:spPr>
          <a:xfrm rot="16200000">
            <a:off x="4597873" y="1415762"/>
            <a:ext cx="852840" cy="1439640"/>
          </a:xfrm>
          <a:custGeom>
            <a:avLst/>
            <a:gdLst/>
            <a:ahLst/>
            <a:cxnLst/>
            <a:rect l="0" t="0" r="r" b="b"/>
            <a:pathLst>
              <a:path w="2371" h="4001">
                <a:moveTo>
                  <a:pt x="2370" y="1030"/>
                </a:moveTo>
                <a:lnTo>
                  <a:pt x="1171" y="1030"/>
                </a:lnTo>
                <a:lnTo>
                  <a:pt x="1171" y="0"/>
                </a:lnTo>
                <a:lnTo>
                  <a:pt x="0" y="2000"/>
                </a:lnTo>
                <a:lnTo>
                  <a:pt x="1171" y="4000"/>
                </a:lnTo>
                <a:lnTo>
                  <a:pt x="1171" y="2969"/>
                </a:lnTo>
                <a:lnTo>
                  <a:pt x="2370" y="2969"/>
                </a:lnTo>
                <a:lnTo>
                  <a:pt x="2370" y="1030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6"/>
          <p:cNvSpPr/>
          <p:nvPr/>
        </p:nvSpPr>
        <p:spPr>
          <a:xfrm rot="5400000">
            <a:off x="4597513" y="3751082"/>
            <a:ext cx="853200" cy="1439640"/>
          </a:xfrm>
          <a:custGeom>
            <a:avLst/>
            <a:gdLst/>
            <a:ahLst/>
            <a:cxnLst/>
            <a:rect l="0" t="0" r="r" b="b"/>
            <a:pathLst>
              <a:path w="2372" h="4001">
                <a:moveTo>
                  <a:pt x="2371" y="2970"/>
                </a:moveTo>
                <a:lnTo>
                  <a:pt x="1172" y="2970"/>
                </a:lnTo>
                <a:lnTo>
                  <a:pt x="1172" y="4000"/>
                </a:lnTo>
                <a:lnTo>
                  <a:pt x="0" y="2000"/>
                </a:lnTo>
                <a:lnTo>
                  <a:pt x="1172" y="0"/>
                </a:lnTo>
                <a:lnTo>
                  <a:pt x="1172" y="1031"/>
                </a:lnTo>
                <a:lnTo>
                  <a:pt x="2371" y="1031"/>
                </a:lnTo>
                <a:lnTo>
                  <a:pt x="2371" y="2970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7"/>
          <p:cNvSpPr/>
          <p:nvPr/>
        </p:nvSpPr>
        <p:spPr>
          <a:xfrm>
            <a:off x="3844933" y="1172520"/>
            <a:ext cx="2477880" cy="29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 anchorCtr="1"/>
          <a:lstStyle/>
          <a:p>
            <a:pPr algn="ctr"/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빅데이터의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556153" y="3181562"/>
            <a:ext cx="2474280" cy="2244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오프라인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구매자의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존재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CustomShape 9"/>
          <p:cNvSpPr/>
          <p:nvPr/>
        </p:nvSpPr>
        <p:spPr>
          <a:xfrm>
            <a:off x="4075873" y="3181562"/>
            <a:ext cx="1862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 algn="ctr"/>
            <a:r>
              <a: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솔루션</a:t>
            </a:r>
            <a:b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rPr>
              <a:t> 필요성 대두</a:t>
            </a:r>
          </a:p>
        </p:txBody>
      </p:sp>
      <p:sp>
        <p:nvSpPr>
          <p:cNvPr id="55" name="CustomShape 10"/>
          <p:cNvSpPr/>
          <p:nvPr/>
        </p:nvSpPr>
        <p:spPr>
          <a:xfrm>
            <a:off x="6936465" y="2955799"/>
            <a:ext cx="2289600" cy="6894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복잡해지는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소매점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진열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CustomShape 11"/>
          <p:cNvSpPr/>
          <p:nvPr/>
        </p:nvSpPr>
        <p:spPr>
          <a:xfrm>
            <a:off x="3958716" y="5137684"/>
            <a:ext cx="2163193" cy="250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 algn="ctr"/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ICT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기기의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대중화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D79C9F-4930-4896-AB47-5EF53BA9867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E22984F-3D1C-4FC0-B04F-DD7B6163E433}" type="slidenum">
              <a:rPr lang="en-US" sz="1400" b="0" strike="noStrike" spc="-1" smtClean="0">
                <a:latin typeface="Times New Roman"/>
              </a:rPr>
              <a:t>3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시장 현황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B5BF91A-C535-4691-9924-412E34D96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370660"/>
              </p:ext>
            </p:extLst>
          </p:nvPr>
        </p:nvGraphicFramePr>
        <p:xfrm>
          <a:off x="504984" y="1340950"/>
          <a:ext cx="907065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664">
                  <a:extLst>
                    <a:ext uri="{9D8B030D-6E8A-4147-A177-3AD203B41FA5}">
                      <a16:colId xmlns:a16="http://schemas.microsoft.com/office/drawing/2014/main" val="2056292015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3189495952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2954459484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30021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서비스명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Walmart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Metro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롯데 </a:t>
                      </a:r>
                      <a:r>
                        <a:rPr lang="en-US" altLang="ko-KR" dirty="0"/>
                        <a:t>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27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위치기반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프로모션 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18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상품 재고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4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점포 내부 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86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실내 위치 </a:t>
                      </a:r>
                      <a:r>
                        <a:rPr lang="ko-KR" altLang="en-US" dirty="0" err="1"/>
                        <a:t>측위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최적 경로 추천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548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0C8A8AD-DC25-425F-A9BF-53B1A678983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E22984F-3D1C-4FC0-B04F-DD7B6163E433}" type="slidenum">
              <a:rPr lang="en-US" sz="1400" b="0" strike="noStrike" spc="-1" smtClean="0">
                <a:latin typeface="Times New Roman"/>
              </a:rPr>
              <a:t>4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기대 효과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219FC2CA-E5F5-49FF-875C-6E46A51230B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blackWhite">
          <a:xfrm flipH="1">
            <a:off x="1948759" y="1471099"/>
            <a:ext cx="4843462" cy="3114675"/>
          </a:xfrm>
          <a:prstGeom prst="rightArrow">
            <a:avLst>
              <a:gd name="adj1" fmla="val 54000"/>
              <a:gd name="adj2" fmla="val 3799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>
            <a:lvl1pPr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 sz="240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8BB8EFA6-20C1-4D5C-A372-0C0B59B14D4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White">
          <a:xfrm>
            <a:off x="3069534" y="3439599"/>
            <a:ext cx="4414837" cy="1752600"/>
          </a:xfrm>
          <a:prstGeom prst="rightArrow">
            <a:avLst>
              <a:gd name="adj1" fmla="val 54000"/>
              <a:gd name="adj2" fmla="val 396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6200" tIns="0" rIns="0" bIns="0" anchor="ctr"/>
          <a:lstStyle>
            <a:lvl1pPr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 측면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A048125-64DF-4FE6-B100-74194CBC1EF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48921" y="1810824"/>
            <a:ext cx="3448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EE1919C0-9441-4F05-A2EB-B0D1CE233FF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10821" y="2906199"/>
            <a:ext cx="3352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 측면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DD1F9B25-7CA4-4121-915B-71B7256F500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White">
          <a:xfrm>
            <a:off x="3069534" y="848799"/>
            <a:ext cx="4414837" cy="1752600"/>
          </a:xfrm>
          <a:prstGeom prst="rightArrow">
            <a:avLst>
              <a:gd name="adj1" fmla="val 54000"/>
              <a:gd name="adj2" fmla="val 396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6200" tIns="0" rIns="0" bIns="0" anchor="ctr"/>
          <a:lstStyle>
            <a:lvl1pPr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대리점 측면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378588-F970-49C2-B835-F216E6B069C9}"/>
              </a:ext>
            </a:extLst>
          </p:cNvPr>
          <p:cNvSpPr txBox="1"/>
          <p:nvPr/>
        </p:nvSpPr>
        <p:spPr>
          <a:xfrm>
            <a:off x="143402" y="2705270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절약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만족도 향상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47598B-4E40-4028-B151-ABB26771BE1A}"/>
              </a:ext>
            </a:extLst>
          </p:cNvPr>
          <p:cNvSpPr txBox="1"/>
          <p:nvPr/>
        </p:nvSpPr>
        <p:spPr>
          <a:xfrm>
            <a:off x="7376904" y="1242499"/>
            <a:ext cx="2331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맞춤형 프로모션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관리 부담 감소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6EE90B-6676-4612-BEC6-9F74AAE062FC}"/>
              </a:ext>
            </a:extLst>
          </p:cNvPr>
          <p:cNvSpPr txBox="1"/>
          <p:nvPr/>
        </p:nvSpPr>
        <p:spPr>
          <a:xfrm>
            <a:off x="7463668" y="3964785"/>
            <a:ext cx="26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효율적 장기 경영 전략 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 수립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신제품 개발 계획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DF7F8B-89CB-41AA-8405-49678592B02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E22984F-3D1C-4FC0-B04F-DD7B6163E433}" type="slidenum">
              <a:rPr lang="en-US" sz="1400" b="0" strike="noStrike" spc="-1" smtClean="0">
                <a:latin typeface="Times New Roman"/>
              </a:rPr>
              <a:t>5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E0DEC2B-DBA7-40CD-BE03-946FD48F8B48}"/>
              </a:ext>
            </a:extLst>
          </p:cNvPr>
          <p:cNvSpPr/>
          <p:nvPr/>
        </p:nvSpPr>
        <p:spPr>
          <a:xfrm>
            <a:off x="4037362" y="2872566"/>
            <a:ext cx="2095134" cy="2571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중앙 서버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(Linux)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47B356-5EF3-4789-82A5-4400C092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구조</a:t>
            </a:r>
          </a:p>
        </p:txBody>
      </p:sp>
      <p:sp>
        <p:nvSpPr>
          <p:cNvPr id="13" name="원통형 12">
            <a:extLst>
              <a:ext uri="{FF2B5EF4-FFF2-40B4-BE49-F238E27FC236}">
                <a16:creationId xmlns:a16="http://schemas.microsoft.com/office/drawing/2014/main" id="{0A4494BF-236C-4CEF-B1E2-274AA0977765}"/>
              </a:ext>
            </a:extLst>
          </p:cNvPr>
          <p:cNvSpPr/>
          <p:nvPr/>
        </p:nvSpPr>
        <p:spPr>
          <a:xfrm>
            <a:off x="4307016" y="4501198"/>
            <a:ext cx="1466594" cy="7670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 행동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655ADF5-98F3-42A4-AD52-5DD26C82C59C}"/>
              </a:ext>
            </a:extLst>
          </p:cNvPr>
          <p:cNvSpPr/>
          <p:nvPr/>
        </p:nvSpPr>
        <p:spPr>
          <a:xfrm>
            <a:off x="3176615" y="1039254"/>
            <a:ext cx="4107410" cy="73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기구축된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재고관리시스템</a:t>
            </a:r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24D52003-E20E-48C7-BD18-1C70AB33CAAB}"/>
              </a:ext>
            </a:extLst>
          </p:cNvPr>
          <p:cNvSpPr/>
          <p:nvPr/>
        </p:nvSpPr>
        <p:spPr>
          <a:xfrm>
            <a:off x="5773610" y="1169352"/>
            <a:ext cx="1247412" cy="4788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59D6D3D-5353-4A08-891C-9188619C5A8A}"/>
              </a:ext>
            </a:extLst>
          </p:cNvPr>
          <p:cNvSpPr/>
          <p:nvPr/>
        </p:nvSpPr>
        <p:spPr>
          <a:xfrm>
            <a:off x="7875764" y="3069668"/>
            <a:ext cx="1954036" cy="1815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판매자용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(Web-based)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E0C4E6C-08C9-4E59-8A4E-783CFFB61091}"/>
              </a:ext>
            </a:extLst>
          </p:cNvPr>
          <p:cNvSpPr/>
          <p:nvPr/>
        </p:nvSpPr>
        <p:spPr>
          <a:xfrm>
            <a:off x="522996" y="3069668"/>
            <a:ext cx="1771098" cy="1844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소비자용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(Android)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CBB19B3-B5B6-4D12-9422-36A124289F55}"/>
              </a:ext>
            </a:extLst>
          </p:cNvPr>
          <p:cNvSpPr/>
          <p:nvPr/>
        </p:nvSpPr>
        <p:spPr>
          <a:xfrm rot="5400000">
            <a:off x="4505686" y="2190151"/>
            <a:ext cx="739083" cy="33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03A3090-C9DD-4065-88BC-EEDA1321787B}"/>
              </a:ext>
            </a:extLst>
          </p:cNvPr>
          <p:cNvSpPr/>
          <p:nvPr/>
        </p:nvSpPr>
        <p:spPr>
          <a:xfrm rot="16200000">
            <a:off x="4949605" y="2190150"/>
            <a:ext cx="739083" cy="33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1C91212-69AB-4781-B4F2-9C8B438C7580}"/>
              </a:ext>
            </a:extLst>
          </p:cNvPr>
          <p:cNvSpPr/>
          <p:nvPr/>
        </p:nvSpPr>
        <p:spPr>
          <a:xfrm>
            <a:off x="2679700" y="4152900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110276F-065C-4383-88AE-AB12CC716207}"/>
              </a:ext>
            </a:extLst>
          </p:cNvPr>
          <p:cNvSpPr/>
          <p:nvPr/>
        </p:nvSpPr>
        <p:spPr>
          <a:xfrm rot="10800000">
            <a:off x="2679700" y="3360232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423904F-4653-49CA-A5AB-25D6932B2FBB}"/>
              </a:ext>
            </a:extLst>
          </p:cNvPr>
          <p:cNvSpPr/>
          <p:nvPr/>
        </p:nvSpPr>
        <p:spPr>
          <a:xfrm>
            <a:off x="6491382" y="4152900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A680257-FCE1-491C-9AD6-22950798EB00}"/>
              </a:ext>
            </a:extLst>
          </p:cNvPr>
          <p:cNvSpPr/>
          <p:nvPr/>
        </p:nvSpPr>
        <p:spPr>
          <a:xfrm rot="10800000">
            <a:off x="6491382" y="3360232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03E949-0E7E-4F8B-A254-555B97CC76E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E22984F-3D1C-4FC0-B04F-DD7B6163E433}" type="slidenum">
              <a:rPr lang="en-US" sz="1400" b="0" strike="noStrike" spc="-1" smtClean="0">
                <a:latin typeface="Times New Roman"/>
              </a:rPr>
              <a:t>6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551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FDA24-84B1-42C4-A88E-4EC697E0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멘토 피드백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82C593-C33C-4F04-B1E8-E0E831FF369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1043836"/>
            <a:ext cx="9071640" cy="3825530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표적 시장 정의 명확화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대규모의 매장 규모를 가진 소매점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계획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각자 맡은 부분을 프로그래밍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중 이슈 토의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정보기술에 생소한 업주를 위한 편리한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제공 예정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작성 양식의 일관성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고유 명사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(ex. GitHub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정확히 표기 예정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CF90D1-D02F-4BD5-9CD5-B89DAABC040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E22984F-3D1C-4FC0-B04F-DD7B6163E433}" type="slidenum">
              <a:rPr lang="en-US" sz="1400" b="0" strike="noStrike" spc="-1" smtClean="0">
                <a:latin typeface="Times New Roman"/>
              </a:rPr>
              <a:t>7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239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D97A7-4CA7-49A0-BEFF-114AA902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추진 일정</a:t>
            </a:r>
          </a:p>
        </p:txBody>
      </p:sp>
      <p:grpSp>
        <p:nvGrpSpPr>
          <p:cNvPr id="49" name="Group 3">
            <a:extLst>
              <a:ext uri="{FF2B5EF4-FFF2-40B4-BE49-F238E27FC236}">
                <a16:creationId xmlns:a16="http://schemas.microsoft.com/office/drawing/2014/main" id="{4A218FA9-BE2E-4CCB-983E-235989246482}"/>
              </a:ext>
            </a:extLst>
          </p:cNvPr>
          <p:cNvGrpSpPr>
            <a:grpSpLocks/>
          </p:cNvGrpSpPr>
          <p:nvPr/>
        </p:nvGrpSpPr>
        <p:grpSpPr bwMode="auto">
          <a:xfrm>
            <a:off x="952145" y="1722950"/>
            <a:ext cx="8623495" cy="3271838"/>
            <a:chOff x="1152" y="1680"/>
            <a:chExt cx="4263" cy="2383"/>
          </a:xfrm>
        </p:grpSpPr>
        <p:sp>
          <p:nvSpPr>
            <p:cNvPr id="50" name="Freeform 4">
              <a:extLst>
                <a:ext uri="{FF2B5EF4-FFF2-40B4-BE49-F238E27FC236}">
                  <a16:creationId xmlns:a16="http://schemas.microsoft.com/office/drawing/2014/main" id="{9DFB1116-3D31-4C58-9FAE-8FC91CC973BD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1580" y="1680"/>
              <a:ext cx="3131" cy="896"/>
            </a:xfrm>
            <a:custGeom>
              <a:avLst/>
              <a:gdLst>
                <a:gd name="T0" fmla="*/ 0 w 3559"/>
                <a:gd name="T1" fmla="*/ 496 h 896"/>
                <a:gd name="T2" fmla="*/ 2943 w 3559"/>
                <a:gd name="T3" fmla="*/ 496 h 896"/>
                <a:gd name="T4" fmla="*/ 2663 w 3559"/>
                <a:gd name="T5" fmla="*/ 0 h 896"/>
                <a:gd name="T6" fmla="*/ 3063 w 3559"/>
                <a:gd name="T7" fmla="*/ 0 h 896"/>
                <a:gd name="T8" fmla="*/ 3558 w 3559"/>
                <a:gd name="T9" fmla="*/ 895 h 896"/>
                <a:gd name="T10" fmla="*/ 0 w 3559"/>
                <a:gd name="T11" fmla="*/ 895 h 8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59"/>
                <a:gd name="T19" fmla="*/ 0 h 896"/>
                <a:gd name="T20" fmla="*/ 3559 w 3559"/>
                <a:gd name="T21" fmla="*/ 896 h 8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59" h="896">
                  <a:moveTo>
                    <a:pt x="0" y="496"/>
                  </a:moveTo>
                  <a:lnTo>
                    <a:pt x="2943" y="496"/>
                  </a:lnTo>
                  <a:lnTo>
                    <a:pt x="2663" y="0"/>
                  </a:lnTo>
                  <a:lnTo>
                    <a:pt x="3063" y="0"/>
                  </a:lnTo>
                  <a:lnTo>
                    <a:pt x="3558" y="895"/>
                  </a:lnTo>
                  <a:lnTo>
                    <a:pt x="0" y="895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5AD58FCE-8280-4866-9BFD-3102975FBD1B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1580" y="3167"/>
              <a:ext cx="3131" cy="896"/>
            </a:xfrm>
            <a:custGeom>
              <a:avLst/>
              <a:gdLst>
                <a:gd name="T0" fmla="*/ 0 w 3559"/>
                <a:gd name="T1" fmla="*/ 399 h 896"/>
                <a:gd name="T2" fmla="*/ 2943 w 3559"/>
                <a:gd name="T3" fmla="*/ 399 h 896"/>
                <a:gd name="T4" fmla="*/ 2687 w 3559"/>
                <a:gd name="T5" fmla="*/ 895 h 896"/>
                <a:gd name="T6" fmla="*/ 3087 w 3559"/>
                <a:gd name="T7" fmla="*/ 895 h 896"/>
                <a:gd name="T8" fmla="*/ 3558 w 3559"/>
                <a:gd name="T9" fmla="*/ 0 h 896"/>
                <a:gd name="T10" fmla="*/ 0 w 3559"/>
                <a:gd name="T11" fmla="*/ 0 h 8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59"/>
                <a:gd name="T19" fmla="*/ 0 h 896"/>
                <a:gd name="T20" fmla="*/ 3559 w 3559"/>
                <a:gd name="T21" fmla="*/ 896 h 8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59" h="896">
                  <a:moveTo>
                    <a:pt x="0" y="399"/>
                  </a:moveTo>
                  <a:lnTo>
                    <a:pt x="2943" y="399"/>
                  </a:lnTo>
                  <a:lnTo>
                    <a:pt x="2687" y="895"/>
                  </a:lnTo>
                  <a:lnTo>
                    <a:pt x="3087" y="895"/>
                  </a:lnTo>
                  <a:lnTo>
                    <a:pt x="355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68C94ECE-B0E0-4BC0-AD71-62B3F7F4398A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1152" y="1680"/>
              <a:ext cx="4263" cy="2383"/>
            </a:xfrm>
            <a:custGeom>
              <a:avLst/>
              <a:gdLst>
                <a:gd name="T0" fmla="*/ 0 w 4263"/>
                <a:gd name="T1" fmla="*/ 991 h 2383"/>
                <a:gd name="T2" fmla="*/ 3750 w 4263"/>
                <a:gd name="T3" fmla="*/ 991 h 2383"/>
                <a:gd name="T4" fmla="*/ 3207 w 4263"/>
                <a:gd name="T5" fmla="*/ 0 h 2383"/>
                <a:gd name="T6" fmla="*/ 3630 w 4263"/>
                <a:gd name="T7" fmla="*/ 0 h 2383"/>
                <a:gd name="T8" fmla="*/ 4262 w 4263"/>
                <a:gd name="T9" fmla="*/ 1207 h 2383"/>
                <a:gd name="T10" fmla="*/ 3630 w 4263"/>
                <a:gd name="T11" fmla="*/ 2382 h 2383"/>
                <a:gd name="T12" fmla="*/ 3254 w 4263"/>
                <a:gd name="T13" fmla="*/ 2382 h 2383"/>
                <a:gd name="T14" fmla="*/ 3774 w 4263"/>
                <a:gd name="T15" fmla="*/ 1391 h 2383"/>
                <a:gd name="T16" fmla="*/ 0 w 4263"/>
                <a:gd name="T17" fmla="*/ 1391 h 23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63"/>
                <a:gd name="T28" fmla="*/ 0 h 2383"/>
                <a:gd name="T29" fmla="*/ 4263 w 4263"/>
                <a:gd name="T30" fmla="*/ 2383 h 238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63" h="2383">
                  <a:moveTo>
                    <a:pt x="0" y="991"/>
                  </a:moveTo>
                  <a:lnTo>
                    <a:pt x="3750" y="991"/>
                  </a:lnTo>
                  <a:lnTo>
                    <a:pt x="3207" y="0"/>
                  </a:lnTo>
                  <a:lnTo>
                    <a:pt x="3630" y="0"/>
                  </a:lnTo>
                  <a:lnTo>
                    <a:pt x="4262" y="1207"/>
                  </a:lnTo>
                  <a:lnTo>
                    <a:pt x="3630" y="2382"/>
                  </a:lnTo>
                  <a:lnTo>
                    <a:pt x="3254" y="2382"/>
                  </a:lnTo>
                  <a:lnTo>
                    <a:pt x="3774" y="1391"/>
                  </a:lnTo>
                  <a:lnTo>
                    <a:pt x="0" y="1391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</p:grpSp>
      <p:sp>
        <p:nvSpPr>
          <p:cNvPr id="53" name="Rectangle 7">
            <a:extLst>
              <a:ext uri="{FF2B5EF4-FFF2-40B4-BE49-F238E27FC236}">
                <a16:creationId xmlns:a16="http://schemas.microsoft.com/office/drawing/2014/main" id="{24A5AD03-EE1D-4259-B244-4FFC3433D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259" y="2553313"/>
            <a:ext cx="37325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판매자용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프로그램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8">
            <a:extLst>
              <a:ext uri="{FF2B5EF4-FFF2-40B4-BE49-F238E27FC236}">
                <a16:creationId xmlns:a16="http://schemas.microsoft.com/office/drawing/2014/main" id="{ED528DC8-91B9-409E-85DB-E951AC9A3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595" y="3189899"/>
            <a:ext cx="75904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프로그래밍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41C8529B-2289-47BF-9F85-47D6891A3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259" y="3875700"/>
            <a:ext cx="37325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사용자용 프로그램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9465568-A0BA-49E3-964A-048F6F752B3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E22984F-3D1C-4FC0-B04F-DD7B6163E433}" type="slidenum">
              <a:rPr lang="en-US" sz="1400" b="0" strike="noStrike" spc="-1" smtClean="0">
                <a:latin typeface="Times New Roman"/>
              </a:rPr>
              <a:t>8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106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D97A7-4CA7-49A0-BEFF-114AA902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향후 추진 일정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44F79699-179E-49E9-893F-5CB23BB838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0673" y="1162995"/>
            <a:ext cx="5842000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3151A-72CC-4F1B-B7A1-AC8A0D53718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024960" y="1477321"/>
            <a:ext cx="450850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8FED9D-75F0-4F81-9773-844776329A8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475810" y="1477321"/>
            <a:ext cx="449263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84520-FFAE-4384-BE88-203BD9E5916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925073" y="1477321"/>
            <a:ext cx="450850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C850F5-B033-49BB-8C22-C3ABC9E0B07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375923" y="1477321"/>
            <a:ext cx="449262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91B9F3-FEC4-4708-8402-8FCEBA2B4C7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825185" y="1477321"/>
            <a:ext cx="450850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FEB1EB-ACC5-4A40-9853-EA4E6F657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685" y="1477321"/>
            <a:ext cx="449263" cy="3657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8039CB-759A-4A7D-934D-2491C33E021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718948" y="1477321"/>
            <a:ext cx="449262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41E6B7-71B7-45DE-B44F-AA99211839A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168210" y="1477321"/>
            <a:ext cx="447675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FF9F37-632E-40C7-ABCD-C62B555AE63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615885" y="1477321"/>
            <a:ext cx="454025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6019F-4399-4996-AF29-E0150AF9DD6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069910" y="1477321"/>
            <a:ext cx="446088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BBC42C-8D40-4470-B04E-C7DB2DB2251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515998" y="1477321"/>
            <a:ext cx="449262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3B46DA-B3A1-48AB-BC89-9788802855A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965260" y="1477321"/>
            <a:ext cx="449263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DE5137-08AA-4150-BB4F-6066E788246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414523" y="1477321"/>
            <a:ext cx="452437" cy="36576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A285E5C9-5B28-46CD-94D3-B723F4DB1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833" y="4161807"/>
            <a:ext cx="1092799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no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723BB78A-4B28-4740-82AA-04FDBFFB0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2898" y="1985321"/>
            <a:ext cx="4932362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286E681E-D4B7-4347-9A1B-21A2EF417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833" y="4491368"/>
            <a:ext cx="1092799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E9F9DD52-83C7-443C-A9B8-BAFEE59DD6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1365" y="2881277"/>
            <a:ext cx="358219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AutoShape 23">
            <a:extLst>
              <a:ext uri="{FF2B5EF4-FFF2-40B4-BE49-F238E27FC236}">
                <a16:creationId xmlns:a16="http://schemas.microsoft.com/office/drawing/2014/main" id="{9AD3FC82-A287-45EC-8644-0FDA842BB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452" y="5967280"/>
            <a:ext cx="179387" cy="136525"/>
          </a:xfrm>
          <a:prstGeom prst="triangle">
            <a:avLst>
              <a:gd name="adj" fmla="val 49995"/>
            </a:avLst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AutoShape 24">
            <a:extLst>
              <a:ext uri="{FF2B5EF4-FFF2-40B4-BE49-F238E27FC236}">
                <a16:creationId xmlns:a16="http://schemas.microsoft.com/office/drawing/2014/main" id="{796D10C8-CD4B-4584-BB9B-7F72F782B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452" y="6328191"/>
            <a:ext cx="179387" cy="136525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B3E56C2B-234B-4290-90C5-400B20DB9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7098" y="1478909"/>
            <a:ext cx="1963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1E24D65A-B456-4B86-BA98-D069733E4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7098" y="5131746"/>
            <a:ext cx="1963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E7EC2-1F43-487C-8205-DAD10C94F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960" y="1215384"/>
            <a:ext cx="3508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044EE2-5AAC-405A-A862-990F6835A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810" y="1215384"/>
            <a:ext cx="3508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104388-0945-4C46-9FEA-5CF6C97E5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073" y="1215384"/>
            <a:ext cx="3508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A845D2-3BAC-44C0-8EE6-AC886F47B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923" y="1215384"/>
            <a:ext cx="3508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D600BA-ED81-491D-B700-D0D2D64A3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4523" y="1215384"/>
            <a:ext cx="3508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94BBEC-A4FF-4953-ACE9-B044D950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260" y="1215384"/>
            <a:ext cx="350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B5F71C-D49B-46C8-968E-A3FC07132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998" y="1215384"/>
            <a:ext cx="3508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102DB3-E841-47AF-A6F7-7964F759D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910" y="1215384"/>
            <a:ext cx="350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160237-F672-4F56-8BDD-17181002E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885" y="1215384"/>
            <a:ext cx="350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E69728-DAA2-492C-8D0A-0065E421D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210" y="1215384"/>
            <a:ext cx="350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BB7F2-3CAA-4B10-B7BA-4D9077C4C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948" y="1215384"/>
            <a:ext cx="3508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0DB5D5-F7EB-4749-8EDA-4A70B2196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685" y="1215384"/>
            <a:ext cx="350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08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F1023F-C4DA-4F78-AAA4-9CDE30A5A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185" y="1215384"/>
            <a:ext cx="350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07</a:t>
            </a: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0FF7A9DA-3CB7-444F-AD18-F80B0426A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9435" y="3653429"/>
            <a:ext cx="1335088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Line 46">
            <a:extLst>
              <a:ext uri="{FF2B5EF4-FFF2-40B4-BE49-F238E27FC236}">
                <a16:creationId xmlns:a16="http://schemas.microsoft.com/office/drawing/2014/main" id="{7CC61476-F729-427F-8804-912CCA4CB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833" y="4809750"/>
            <a:ext cx="1092799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AutoShape 47">
            <a:extLst>
              <a:ext uri="{FF2B5EF4-FFF2-40B4-BE49-F238E27FC236}">
                <a16:creationId xmlns:a16="http://schemas.microsoft.com/office/drawing/2014/main" id="{35F1B9D6-67B9-40BE-AD32-EAE7BF78B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451" y="6580212"/>
            <a:ext cx="179388" cy="136525"/>
          </a:xfrm>
          <a:prstGeom prst="triangle">
            <a:avLst>
              <a:gd name="adj" fmla="val 49995"/>
            </a:avLst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BB41EA-E594-4FDD-BC47-404F72B2189E}"/>
              </a:ext>
            </a:extLst>
          </p:cNvPr>
          <p:cNvSpPr txBox="1"/>
          <p:nvPr/>
        </p:nvSpPr>
        <p:spPr>
          <a:xfrm>
            <a:off x="1521154" y="3940582"/>
            <a:ext cx="12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client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1E9DDB-C7FD-498D-8BD9-BBE8B039C7D8}"/>
              </a:ext>
            </a:extLst>
          </p:cNvPr>
          <p:cNvSpPr txBox="1"/>
          <p:nvPr/>
        </p:nvSpPr>
        <p:spPr>
          <a:xfrm>
            <a:off x="1534816" y="429929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Android client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A1C1E1-3490-4ABA-AB49-7A2DAD272178}"/>
              </a:ext>
            </a:extLst>
          </p:cNvPr>
          <p:cNvSpPr txBox="1"/>
          <p:nvPr/>
        </p:nvSpPr>
        <p:spPr>
          <a:xfrm>
            <a:off x="1534816" y="4642437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Additional functions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E9292BB-D393-4101-AE16-DDF6FA83558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4E22984F-3D1C-4FC0-B04F-DD7B6163E433}" type="slidenum">
              <a:rPr lang="en-US" sz="1400" b="0" strike="noStrike" spc="-1" smtClean="0">
                <a:latin typeface="Times New Roman"/>
              </a:rPr>
              <a:t>9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82012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7.25"/>
  <p:tag name="LLEFT" val=" 202"/>
  <p:tag name="NAME" val="Arro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392.25"/>
  <p:tag name="LLEFT" val=" 290.25"/>
  <p:tag name="NAME" val="Arro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64"/>
  <p:tag name="LLEFT" val=" 304.3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339"/>
  <p:tag name="LLEFT" val=" 301.3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88.25"/>
  <p:tag name="LLEFT" val=" 290.25"/>
  <p:tag name="NAME" val="Arro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197</Words>
  <Application>Microsoft Office PowerPoint</Application>
  <PresentationFormat>사용자 지정</PresentationFormat>
  <Paragraphs>105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Symbol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전체 구조</vt:lpstr>
      <vt:lpstr>멘토 피드백</vt:lpstr>
      <vt:lpstr>향후 추진 일정</vt:lpstr>
      <vt:lpstr>향후 추진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dc:description/>
  <cp:lastModifiedBy>남 근우</cp:lastModifiedBy>
  <cp:revision>68</cp:revision>
  <dcterms:created xsi:type="dcterms:W3CDTF">2019-09-15T17:53:50Z</dcterms:created>
  <dcterms:modified xsi:type="dcterms:W3CDTF">2019-09-15T15:42:22Z</dcterms:modified>
  <dc:language>ko-KR</dc:language>
</cp:coreProperties>
</file>