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83" r:id="rId10"/>
    <p:sldId id="298" r:id="rId11"/>
    <p:sldId id="299" r:id="rId12"/>
    <p:sldId id="306" r:id="rId13"/>
    <p:sldId id="307" r:id="rId14"/>
    <p:sldId id="308" r:id="rId15"/>
    <p:sldId id="309" r:id="rId16"/>
    <p:sldId id="310" r:id="rId17"/>
    <p:sldId id="301" r:id="rId18"/>
    <p:sldId id="302" r:id="rId19"/>
    <p:sldId id="303" r:id="rId20"/>
    <p:sldId id="304" r:id="rId21"/>
    <p:sldId id="305" r:id="rId22"/>
    <p:sldId id="281" r:id="rId23"/>
    <p:sldId id="280" r:id="rId24"/>
    <p:sldId id="286" r:id="rId25"/>
    <p:sldId id="297" r:id="rId26"/>
    <p:sldId id="278" r:id="rId27"/>
    <p:sldId id="279" r:id="rId28"/>
  </p:sldIdLst>
  <p:sldSz cx="10693400" cy="7561263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EA8"/>
    <a:srgbClr val="C7B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4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Line 2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3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6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2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3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5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6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5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그림 10"/>
          <p:cNvPicPr/>
          <p:nvPr/>
        </p:nvPicPr>
        <p:blipFill>
          <a:blip r:embed="rId2"/>
          <a:stretch/>
        </p:blipFill>
        <p:spPr>
          <a:xfrm>
            <a:off x="1080" y="2160"/>
            <a:ext cx="10688040" cy="755460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4320000" y="1509840"/>
            <a:ext cx="5755680" cy="215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ts val="4601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쇼핑몰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이용자를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위한</a:t>
            </a:r>
            <a:endParaRPr lang="en-US" sz="4000" b="0" strike="noStrike" spc="-1" dirty="0">
              <a:latin typeface="Times New Roman"/>
            </a:endParaRPr>
          </a:p>
          <a:p>
            <a:pPr algn="ctr">
              <a:lnSpc>
                <a:spcPts val="4601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최적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경로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제안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프로그램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320000" y="4538160"/>
            <a:ext cx="5755680" cy="215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나눔명조"/>
                <a:ea typeface="나눔명조"/>
              </a:rPr>
              <a:t>12조</a:t>
            </a:r>
            <a:endParaRPr lang="en-US" sz="36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나눔명조"/>
                <a:ea typeface="나눔명조"/>
              </a:rPr>
              <a:t>남근우</a:t>
            </a:r>
            <a:endParaRPr lang="en-US" sz="36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나눔명조"/>
                <a:ea typeface="나눔명조"/>
              </a:rPr>
              <a:t>장혁재</a:t>
            </a:r>
            <a:endParaRPr lang="en-US" sz="36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나눔명조"/>
                <a:ea typeface="나눔명조"/>
              </a:rPr>
              <a:t>조성욱</a:t>
            </a:r>
            <a:endParaRPr lang="en-US" sz="3600" b="0" strike="noStrike" spc="-1">
              <a:latin typeface="Times New Roman"/>
            </a:endParaRPr>
          </a:p>
        </p:txBody>
      </p:sp>
      <p:sp>
        <p:nvSpPr>
          <p:cNvPr id="130" name="Line 3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Line 4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5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2716991-905A-4423-BE91-56965D20DA89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2"/>
          <p:cNvSpPr/>
          <p:nvPr/>
        </p:nvSpPr>
        <p:spPr>
          <a:xfrm>
            <a:off x="4091878" y="907401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2401"/>
              </a:lnSpc>
            </a:pPr>
            <a:r>
              <a:rPr lang="ko-KR" altLang="en-US" sz="2800" spc="-1" dirty="0">
                <a:solidFill>
                  <a:srgbClr val="00AAAE"/>
                </a:solidFill>
                <a:latin typeface="나눔명조"/>
                <a:ea typeface="나눔명조"/>
              </a:rPr>
              <a:t>로그인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 dirty="0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10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5541169" y="1956037"/>
            <a:ext cx="4887970" cy="24661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algn="just">
              <a:lnSpc>
                <a:spcPct val="150000"/>
              </a:lnSpc>
            </a:pP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쿠키를 이용한 로그인 기능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" name="CustomShape 1"/>
          <p:cNvSpPr/>
          <p:nvPr/>
        </p:nvSpPr>
        <p:spPr>
          <a:xfrm>
            <a:off x="470880" y="432360"/>
            <a:ext cx="2985552" cy="863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웹</a:t>
            </a:r>
            <a:endParaRPr lang="en-US" sz="4000" b="0" strike="noStrike" spc="-1" dirty="0">
              <a:latin typeface="Times New Roman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098" y="2114844"/>
            <a:ext cx="3579287" cy="378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629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2"/>
          <p:cNvSpPr/>
          <p:nvPr/>
        </p:nvSpPr>
        <p:spPr>
          <a:xfrm>
            <a:off x="4091878" y="907401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2401"/>
              </a:lnSpc>
            </a:pPr>
            <a:r>
              <a:rPr lang="ko-KR" altLang="en-US" sz="2800" spc="-1" dirty="0">
                <a:solidFill>
                  <a:srgbClr val="00AAAE"/>
                </a:solidFill>
                <a:latin typeface="나눔명조"/>
                <a:ea typeface="나눔명조"/>
              </a:rPr>
              <a:t>매장 목록 표시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 dirty="0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11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6199631" y="1956037"/>
            <a:ext cx="4229507" cy="24661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algn="just">
              <a:lnSpc>
                <a:spcPct val="150000"/>
              </a:lnSpc>
            </a:pP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Material-</a:t>
            </a:r>
            <a:r>
              <a:rPr lang="en-US" altLang="ko-KR" sz="2000" spc="-1" dirty="0" err="1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ui</a:t>
            </a:r>
            <a:r>
              <a:rPr lang="ko-KR" altLang="en-US" sz="2000" spc="-1" dirty="0" err="1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를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이용한 매장 목록 표시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" name="CustomShape 1"/>
          <p:cNvSpPr/>
          <p:nvPr/>
        </p:nvSpPr>
        <p:spPr>
          <a:xfrm>
            <a:off x="470880" y="432360"/>
            <a:ext cx="2985552" cy="863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웹</a:t>
            </a:r>
            <a:endParaRPr lang="en-US" sz="4000" b="0" strike="noStrike" spc="-1" dirty="0">
              <a:latin typeface="Times New Roman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608" y="2782078"/>
            <a:ext cx="4201714" cy="376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672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2"/>
          <p:cNvSpPr/>
          <p:nvPr/>
        </p:nvSpPr>
        <p:spPr>
          <a:xfrm>
            <a:off x="4091878" y="907401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2401"/>
              </a:lnSpc>
            </a:pPr>
            <a:r>
              <a:rPr lang="ko-KR" altLang="en-US" sz="2800" spc="-1" dirty="0">
                <a:solidFill>
                  <a:srgbClr val="00AAAE"/>
                </a:solidFill>
                <a:latin typeface="나눔명조"/>
                <a:ea typeface="나눔명조"/>
              </a:rPr>
              <a:t>매장 등록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 dirty="0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12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6199631" y="1956037"/>
            <a:ext cx="4229507" cy="24661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algn="just">
              <a:lnSpc>
                <a:spcPct val="150000"/>
              </a:lnSpc>
            </a:pP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Google MAP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을 이용하여 매장 등록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" name="CustomShape 1"/>
          <p:cNvSpPr/>
          <p:nvPr/>
        </p:nvSpPr>
        <p:spPr>
          <a:xfrm>
            <a:off x="470880" y="432360"/>
            <a:ext cx="2985552" cy="863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웹</a:t>
            </a:r>
            <a:endParaRPr lang="en-US" sz="4000" b="0" strike="noStrike" spc="-1" dirty="0">
              <a:latin typeface="Times New Roman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24" y="2157857"/>
            <a:ext cx="3194015" cy="422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574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2"/>
          <p:cNvSpPr/>
          <p:nvPr/>
        </p:nvSpPr>
        <p:spPr>
          <a:xfrm>
            <a:off x="4091878" y="907401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2401"/>
              </a:lnSpc>
            </a:pPr>
            <a:r>
              <a:rPr lang="ko-KR" altLang="en-US" sz="2800" spc="-1" dirty="0">
                <a:solidFill>
                  <a:srgbClr val="00AAAE"/>
                </a:solidFill>
                <a:latin typeface="나눔명조"/>
                <a:ea typeface="나눔명조"/>
              </a:rPr>
              <a:t>매장 등록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 dirty="0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13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6199631" y="1956037"/>
            <a:ext cx="4229507" cy="24661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algn="just">
              <a:lnSpc>
                <a:spcPct val="150000"/>
              </a:lnSpc>
            </a:pP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층별 가판대 및 판매 물품 등록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" name="CustomShape 1"/>
          <p:cNvSpPr/>
          <p:nvPr/>
        </p:nvSpPr>
        <p:spPr>
          <a:xfrm>
            <a:off x="470880" y="432360"/>
            <a:ext cx="2985552" cy="863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웹</a:t>
            </a:r>
            <a:endParaRPr lang="en-US" sz="4000" b="0" strike="noStrike" spc="-1" dirty="0">
              <a:latin typeface="Times New Roman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760" y="2443024"/>
            <a:ext cx="4102916" cy="359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740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2"/>
          <p:cNvSpPr/>
          <p:nvPr/>
        </p:nvSpPr>
        <p:spPr>
          <a:xfrm>
            <a:off x="4091878" y="907401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2401"/>
              </a:lnSpc>
            </a:pPr>
            <a:r>
              <a:rPr lang="ko-KR" altLang="en-US" sz="2800" spc="-1" dirty="0">
                <a:solidFill>
                  <a:srgbClr val="00AAAE"/>
                </a:solidFill>
                <a:latin typeface="나눔명조"/>
                <a:ea typeface="나눔명조"/>
              </a:rPr>
              <a:t>매장 등록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 dirty="0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14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6199631" y="1956037"/>
            <a:ext cx="4229507" cy="24661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algn="just">
              <a:lnSpc>
                <a:spcPct val="150000"/>
              </a:lnSpc>
            </a:pP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매장 레이아웃 설정 가능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" name="CustomShape 1"/>
          <p:cNvSpPr/>
          <p:nvPr/>
        </p:nvSpPr>
        <p:spPr>
          <a:xfrm>
            <a:off x="470880" y="432360"/>
            <a:ext cx="2985552" cy="863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웹</a:t>
            </a:r>
            <a:endParaRPr lang="en-US" sz="4000" b="0" strike="noStrike" spc="-1" dirty="0">
              <a:latin typeface="Times New Roman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39" y="3127680"/>
            <a:ext cx="5323703" cy="348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676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985552" cy="863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안드로이드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091878" y="907401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2401"/>
              </a:lnSpc>
            </a:pPr>
            <a:r>
              <a:rPr lang="ko-KR" altLang="en-US" sz="2800" spc="-1" dirty="0">
                <a:solidFill>
                  <a:srgbClr val="00AAAE"/>
                </a:solidFill>
                <a:latin typeface="나눔명조"/>
                <a:ea typeface="나눔명조"/>
              </a:rPr>
              <a:t>매장 표시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 dirty="0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15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4529798" y="1956037"/>
            <a:ext cx="5899341" cy="24661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algn="just">
              <a:lnSpc>
                <a:spcPct val="150000"/>
              </a:lnSpc>
            </a:pP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Google Map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을 통해 주변 매장을 보여줌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마커 터치 시 해당 매장으로 이동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BD27A4-2790-47A5-A9CB-7517217E18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05" y="1289556"/>
            <a:ext cx="3524234" cy="626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234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2"/>
          <p:cNvSpPr/>
          <p:nvPr/>
        </p:nvSpPr>
        <p:spPr>
          <a:xfrm>
            <a:off x="4091878" y="907401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2401"/>
              </a:lnSpc>
            </a:pPr>
            <a:r>
              <a:rPr lang="ko-KR" altLang="en-US" sz="2800" spc="-1" dirty="0">
                <a:solidFill>
                  <a:srgbClr val="00AAAE"/>
                </a:solidFill>
                <a:latin typeface="나눔명조"/>
                <a:ea typeface="나눔명조"/>
              </a:rPr>
              <a:t>층별 판매 물품 표시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 dirty="0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01964" y="4857284"/>
            <a:ext cx="2806233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16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4529798" y="1956037"/>
            <a:ext cx="5899341" cy="24661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Android </a:t>
            </a:r>
            <a:r>
              <a:rPr lang="en-US" altLang="ko-KR" sz="2000" spc="-1" dirty="0" err="1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Cardview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를 이용하여 구성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각 층의 판매 물품을 표현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터치 시 해당 층의 정보</a:t>
            </a: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(map)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를 불러옴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7DDCB8-DBE1-46B0-BF7D-1A1167ED65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7" y="1257969"/>
            <a:ext cx="3524234" cy="6265305"/>
          </a:xfrm>
          <a:prstGeom prst="rect">
            <a:avLst/>
          </a:prstGeom>
        </p:spPr>
      </p:pic>
      <p:sp>
        <p:nvSpPr>
          <p:cNvPr id="11" name="CustomShape 1"/>
          <p:cNvSpPr/>
          <p:nvPr/>
        </p:nvSpPr>
        <p:spPr>
          <a:xfrm>
            <a:off x="470880" y="432360"/>
            <a:ext cx="2985552" cy="863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안드로이드</a:t>
            </a:r>
            <a:endParaRPr lang="en-US" sz="40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53787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2"/>
          <p:cNvSpPr/>
          <p:nvPr/>
        </p:nvSpPr>
        <p:spPr>
          <a:xfrm>
            <a:off x="4091878" y="907401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2401"/>
              </a:lnSpc>
            </a:pPr>
            <a:r>
              <a:rPr lang="ko-KR" altLang="en-US" sz="2800" spc="-1" dirty="0">
                <a:solidFill>
                  <a:srgbClr val="00AAAE"/>
                </a:solidFill>
                <a:latin typeface="나눔명조"/>
                <a:ea typeface="나눔명조"/>
              </a:rPr>
              <a:t>매장 </a:t>
            </a:r>
            <a:r>
              <a:rPr lang="en-US" altLang="ko-KR" sz="2800" spc="-1" dirty="0">
                <a:solidFill>
                  <a:srgbClr val="00AAAE"/>
                </a:solidFill>
                <a:latin typeface="나눔명조"/>
                <a:ea typeface="나눔명조"/>
              </a:rPr>
              <a:t>UI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 dirty="0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17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4529798" y="1956037"/>
            <a:ext cx="5899341" cy="24661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algn="just">
              <a:lnSpc>
                <a:spcPct val="150000"/>
              </a:lnSpc>
            </a:pP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입구</a:t>
            </a: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판매 물품</a:t>
            </a: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벽 표시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회색</a:t>
            </a: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= 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판매 물품</a:t>
            </a: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검은색</a:t>
            </a: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= 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벽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터치 시 물품 정보 확인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697E59-960B-4790-8A23-21D63C7D01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66" y="1295958"/>
            <a:ext cx="3524234" cy="6265305"/>
          </a:xfrm>
          <a:prstGeom prst="rect">
            <a:avLst/>
          </a:prstGeom>
        </p:spPr>
      </p:pic>
      <p:sp>
        <p:nvSpPr>
          <p:cNvPr id="9" name="CustomShape 1"/>
          <p:cNvSpPr/>
          <p:nvPr/>
        </p:nvSpPr>
        <p:spPr>
          <a:xfrm>
            <a:off x="470880" y="432360"/>
            <a:ext cx="2985552" cy="863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안드로이드</a:t>
            </a:r>
            <a:endParaRPr lang="en-US" sz="40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45281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2"/>
          <p:cNvSpPr/>
          <p:nvPr/>
        </p:nvSpPr>
        <p:spPr>
          <a:xfrm>
            <a:off x="4091878" y="907401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2401"/>
              </a:lnSpc>
            </a:pPr>
            <a:r>
              <a:rPr lang="ko-KR" altLang="en-US" sz="2800" spc="-1" dirty="0">
                <a:solidFill>
                  <a:srgbClr val="00AAAE"/>
                </a:solidFill>
                <a:latin typeface="나눔명조"/>
                <a:ea typeface="나눔명조"/>
              </a:rPr>
              <a:t>구매 물품 선택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 dirty="0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18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4529798" y="1956037"/>
            <a:ext cx="5899341" cy="24661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algn="just">
              <a:lnSpc>
                <a:spcPct val="150000"/>
              </a:lnSpc>
            </a:pP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Checkbox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를 통해 </a:t>
            </a:r>
            <a:r>
              <a:rPr lang="en-US" altLang="ko-KR" sz="2000" spc="-1" dirty="0" err="1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OnClick</a:t>
            </a: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처리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확인 시 최적 경로 제안 </a:t>
            </a: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Activity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로 이동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6B8038-3391-493C-85D3-44B3E38E17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66" y="1250076"/>
            <a:ext cx="3524234" cy="6265305"/>
          </a:xfrm>
          <a:prstGeom prst="rect">
            <a:avLst/>
          </a:prstGeom>
        </p:spPr>
      </p:pic>
      <p:sp>
        <p:nvSpPr>
          <p:cNvPr id="9" name="CustomShape 1"/>
          <p:cNvSpPr/>
          <p:nvPr/>
        </p:nvSpPr>
        <p:spPr>
          <a:xfrm>
            <a:off x="470880" y="432360"/>
            <a:ext cx="2985552" cy="863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안드로이드</a:t>
            </a:r>
            <a:endParaRPr lang="en-US" sz="40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58421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2"/>
          <p:cNvSpPr/>
          <p:nvPr/>
        </p:nvSpPr>
        <p:spPr>
          <a:xfrm>
            <a:off x="4091878" y="907401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2401"/>
              </a:lnSpc>
            </a:pPr>
            <a:r>
              <a:rPr lang="ko-KR" altLang="en-US" sz="2800" spc="-1" dirty="0">
                <a:solidFill>
                  <a:srgbClr val="00AAAE"/>
                </a:solidFill>
                <a:latin typeface="나눔명조"/>
                <a:ea typeface="나눔명조"/>
              </a:rPr>
              <a:t>최적 경로 제안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 dirty="0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19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4529798" y="1956037"/>
            <a:ext cx="5899341" cy="24661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algn="just">
              <a:lnSpc>
                <a:spcPct val="150000"/>
              </a:lnSpc>
            </a:pP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TSP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를 통해 구매 목록 최적 경로 계산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A*</a:t>
            </a:r>
            <a:r>
              <a:rPr lang="ko-KR" altLang="en-US" sz="2000" spc="-1" dirty="0">
                <a:solidFill>
                  <a:srgbClr val="745EA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를 통해 각 물품 간 최소 거리 계산</a:t>
            </a:r>
            <a:endParaRPr lang="en-US" altLang="ko-KR" sz="2000" spc="-1" dirty="0">
              <a:solidFill>
                <a:srgbClr val="745EA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78D71E-8E0B-49C7-87C8-86B2D0ABC9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76" y="1295958"/>
            <a:ext cx="3524234" cy="6265305"/>
          </a:xfrm>
          <a:prstGeom prst="rect">
            <a:avLst/>
          </a:prstGeom>
        </p:spPr>
      </p:pic>
      <p:sp>
        <p:nvSpPr>
          <p:cNvPr id="9" name="CustomShape 1"/>
          <p:cNvSpPr/>
          <p:nvPr/>
        </p:nvSpPr>
        <p:spPr>
          <a:xfrm>
            <a:off x="470880" y="432360"/>
            <a:ext cx="2985552" cy="863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안드로이드</a:t>
            </a:r>
            <a:endParaRPr lang="en-US" sz="40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8114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13440" y="414360"/>
            <a:ext cx="1075680" cy="287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ts val="4601"/>
              </a:lnSpc>
            </a:pPr>
            <a:endParaRPr lang="en-US" sz="1800" b="0" strike="noStrike" spc="-1">
              <a:latin typeface="Times New Roman"/>
            </a:endParaRPr>
          </a:p>
          <a:p>
            <a:pPr algn="ctr">
              <a:lnSpc>
                <a:spcPts val="4601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목차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320000" y="410400"/>
            <a:ext cx="5755680" cy="398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ko-KR" altLang="en-US" sz="3600" spc="-1" dirty="0">
                <a:solidFill>
                  <a:srgbClr val="00AAAE"/>
                </a:solidFill>
                <a:latin typeface="나눔명조"/>
              </a:rPr>
              <a:t>프로젝트 개요</a:t>
            </a:r>
            <a:endParaRPr lang="en-US" sz="3600" b="0" strike="noStrike" spc="-1" dirty="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ko-KR" altLang="en-US" sz="3600" spc="-1" dirty="0">
                <a:solidFill>
                  <a:srgbClr val="00AAAE"/>
                </a:solidFill>
                <a:latin typeface="나눔명조"/>
              </a:rPr>
              <a:t>피드백</a:t>
            </a:r>
            <a:endParaRPr lang="en-US" sz="3600" b="0" strike="noStrike" spc="-1" dirty="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개발</a:t>
            </a:r>
            <a:r>
              <a:rPr lang="en-US" sz="36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 </a:t>
            </a:r>
            <a:r>
              <a:rPr lang="en-US" sz="36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일정</a:t>
            </a:r>
            <a:endParaRPr lang="en-US" sz="3600" b="0" strike="noStrike" spc="-1" dirty="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DEMO</a:t>
            </a:r>
            <a:endParaRPr lang="en-US" sz="3600" b="0" strike="noStrike" spc="-1" dirty="0">
              <a:latin typeface="Times New Roman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2986920" y="410400"/>
            <a:ext cx="1075680" cy="398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</a:pPr>
            <a:endParaRPr lang="en-US" sz="18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1.</a:t>
            </a:r>
            <a:endParaRPr lang="en-US" sz="36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2.</a:t>
            </a:r>
            <a:endParaRPr lang="en-US" sz="36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3.</a:t>
            </a:r>
            <a:endParaRPr lang="en-US" sz="36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4.</a:t>
            </a:r>
            <a:endParaRPr lang="en-US" sz="36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endParaRPr lang="en-US" sz="3600" b="0" strike="noStrike" spc="-1">
              <a:latin typeface="Times New Roman"/>
            </a:endParaRPr>
          </a:p>
        </p:txBody>
      </p:sp>
      <p:sp>
        <p:nvSpPr>
          <p:cNvPr id="136" name="CustomShape 4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0BAE031-2677-441F-9530-F4EA4AF308AD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2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개발 일정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293" name="CustomShape 3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endParaRPr lang="en-US" sz="3850" b="0" strike="noStrike" spc="-1" dirty="0">
              <a:latin typeface="Times New Roman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CustomShape 9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B3B86FF-E4DC-44C6-8412-B41B5B7219B5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20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2042"/>
            <a:ext cx="10693400" cy="4784470"/>
          </a:xfrm>
          <a:prstGeom prst="rect">
            <a:avLst/>
          </a:prstGeom>
        </p:spPr>
      </p:pic>
      <p:sp>
        <p:nvSpPr>
          <p:cNvPr id="11" name="CustomShape 3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2100" spc="-1" dirty="0">
              <a:solidFill>
                <a:srgbClr val="00AAAE"/>
              </a:solidFill>
              <a:latin typeface="나눔명조"/>
              <a:ea typeface="나눔명조"/>
            </a:endParaRPr>
          </a:p>
          <a:p>
            <a:pPr>
              <a:lnSpc>
                <a:spcPts val="2401"/>
              </a:lnSpc>
            </a:pPr>
            <a:endParaRPr lang="en-US" sz="2100" b="0" strike="noStrike" spc="-1" dirty="0">
              <a:solidFill>
                <a:srgbClr val="00AAAE"/>
              </a:solidFill>
              <a:latin typeface="나눔명조"/>
              <a:ea typeface="나눔명조"/>
            </a:endParaRPr>
          </a:p>
          <a:p>
            <a:pPr>
              <a:lnSpc>
                <a:spcPts val="2401"/>
              </a:lnSpc>
            </a:pPr>
            <a:r>
              <a:rPr lang="ko-KR" altLang="en-US" sz="2100" spc="-1" dirty="0">
                <a:solidFill>
                  <a:srgbClr val="00AAAE"/>
                </a:solidFill>
                <a:latin typeface="나눔명조"/>
              </a:rPr>
              <a:t>전체 일정</a:t>
            </a:r>
            <a:endParaRPr lang="en-US" sz="21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09171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개발 일정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293" name="CustomShape 3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endParaRPr lang="en-US" sz="3850" b="0" strike="noStrike" spc="-1" dirty="0">
              <a:latin typeface="Times New Roman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CustomShape 9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B3B86FF-E4DC-44C6-8412-B41B5B7219B5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21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40" y="1527501"/>
            <a:ext cx="9933840" cy="5422532"/>
          </a:xfrm>
          <a:prstGeom prst="rect">
            <a:avLst/>
          </a:prstGeom>
        </p:spPr>
      </p:pic>
      <p:sp>
        <p:nvSpPr>
          <p:cNvPr id="9" name="CustomShape 3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2100" spc="-1" dirty="0">
              <a:solidFill>
                <a:srgbClr val="00AAAE"/>
              </a:solidFill>
              <a:latin typeface="나눔명조"/>
              <a:ea typeface="나눔명조"/>
            </a:endParaRPr>
          </a:p>
          <a:p>
            <a:pPr>
              <a:lnSpc>
                <a:spcPts val="2401"/>
              </a:lnSpc>
            </a:pPr>
            <a:endParaRPr lang="en-US" sz="2100" b="0" strike="noStrike" spc="-1" dirty="0">
              <a:solidFill>
                <a:srgbClr val="00AAAE"/>
              </a:solidFill>
              <a:latin typeface="나눔명조"/>
              <a:ea typeface="나눔명조"/>
            </a:endParaRPr>
          </a:p>
          <a:p>
            <a:pPr>
              <a:lnSpc>
                <a:spcPts val="2401"/>
              </a:lnSpc>
            </a:pPr>
            <a:r>
              <a:rPr lang="ko-KR" altLang="en-US" sz="21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세부 일정</a:t>
            </a:r>
            <a:endParaRPr lang="en-US" sz="21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50291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altLang="ko-KR" sz="4000" spc="-1" dirty="0">
                <a:solidFill>
                  <a:srgbClr val="00AAAE"/>
                </a:solidFill>
                <a:latin typeface="나눔명조"/>
                <a:ea typeface="나눔명조"/>
              </a:rPr>
              <a:t>WEB</a:t>
            </a:r>
            <a:endParaRPr lang="en-US" sz="40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8179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94982" y="731905"/>
            <a:ext cx="2682223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altLang="ko-KR" sz="4000" spc="-1" dirty="0">
                <a:solidFill>
                  <a:srgbClr val="00AAAE"/>
                </a:solidFill>
                <a:latin typeface="나눔명조"/>
                <a:ea typeface="나눔명조"/>
              </a:rPr>
              <a:t>Android</a:t>
            </a:r>
            <a:endParaRPr lang="en-US" sz="40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9202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123840" y="3714480"/>
            <a:ext cx="448200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4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304" name="CustomShape 2"/>
          <p:cNvSpPr/>
          <p:nvPr/>
        </p:nvSpPr>
        <p:spPr>
          <a:xfrm rot="16200000">
            <a:off x="9093600" y="494712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699120" y="432360"/>
            <a:ext cx="217656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4601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ts val="4601"/>
              </a:lnSpc>
            </a:pPr>
            <a:r>
              <a:rPr lang="en-US" sz="40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DEMO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306" name="CustomShape 4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4C5496A-E8CF-44D6-83D5-350FF8F3AFFE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24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3222360" y="3625560"/>
            <a:ext cx="4244400" cy="30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ts val="2401"/>
              </a:lnSpc>
            </a:pPr>
            <a:r>
              <a:rPr lang="en-US" sz="21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Q &amp; A</a:t>
            </a:r>
            <a:endParaRPr lang="en-US" sz="2100" b="0" strike="noStrike" spc="-1" dirty="0">
              <a:latin typeface="Times New Roman"/>
            </a:endParaRPr>
          </a:p>
        </p:txBody>
      </p:sp>
      <p:sp>
        <p:nvSpPr>
          <p:cNvPr id="308" name="CustomShape 2"/>
          <p:cNvSpPr/>
          <p:nvPr/>
        </p:nvSpPr>
        <p:spPr>
          <a:xfrm rot="16200000">
            <a:off x="9093600" y="494712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EDC0114-8F35-4223-89BF-C151FC7B352D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25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/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개발 배경</a:t>
            </a:r>
            <a:endParaRPr lang="en-US" altLang="ko-KR" sz="4000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1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142" name="CustomShape 5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D2ADEDF-22D3-441C-9A39-9CE98853D8AA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3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4438899" y="3230280"/>
            <a:ext cx="2379600" cy="2326680"/>
          </a:xfrm>
          <a:custGeom>
            <a:avLst/>
            <a:gdLst/>
            <a:ahLst/>
            <a:cxnLst/>
            <a:rect l="l" t="t" r="r" b="b"/>
            <a:pathLst>
              <a:path w="1749" h="1710">
                <a:moveTo>
                  <a:pt x="0" y="0"/>
                </a:moveTo>
                <a:lnTo>
                  <a:pt x="0" y="352"/>
                </a:lnTo>
                <a:lnTo>
                  <a:pt x="299" y="853"/>
                </a:lnTo>
                <a:lnTo>
                  <a:pt x="0" y="1368"/>
                </a:lnTo>
                <a:lnTo>
                  <a:pt x="0" y="1708"/>
                </a:lnTo>
                <a:lnTo>
                  <a:pt x="1748" y="1710"/>
                </a:lnTo>
                <a:lnTo>
                  <a:pt x="1749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/>
          <p:cNvSpPr/>
          <p:nvPr/>
        </p:nvSpPr>
        <p:spPr>
          <a:xfrm>
            <a:off x="3996459" y="3710520"/>
            <a:ext cx="873720" cy="1405440"/>
          </a:xfrm>
          <a:custGeom>
            <a:avLst/>
            <a:gdLst/>
            <a:ahLst/>
            <a:cxnLst/>
            <a:rect l="0" t="0" r="r" b="b"/>
            <a:pathLst>
              <a:path w="2429" h="3905">
                <a:moveTo>
                  <a:pt x="0" y="1005"/>
                </a:moveTo>
                <a:lnTo>
                  <a:pt x="1228" y="1005"/>
                </a:lnTo>
                <a:lnTo>
                  <a:pt x="1228" y="0"/>
                </a:lnTo>
                <a:lnTo>
                  <a:pt x="2428" y="1952"/>
                </a:lnTo>
                <a:lnTo>
                  <a:pt x="1228" y="3904"/>
                </a:lnTo>
                <a:lnTo>
                  <a:pt x="1228" y="2899"/>
                </a:lnTo>
                <a:lnTo>
                  <a:pt x="0" y="2899"/>
                </a:lnTo>
                <a:lnTo>
                  <a:pt x="0" y="1005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4"/>
          <p:cNvSpPr/>
          <p:nvPr/>
        </p:nvSpPr>
        <p:spPr>
          <a:xfrm>
            <a:off x="6385059" y="3710520"/>
            <a:ext cx="873720" cy="1405440"/>
          </a:xfrm>
          <a:custGeom>
            <a:avLst/>
            <a:gdLst/>
            <a:ahLst/>
            <a:cxnLst/>
            <a:rect l="0" t="0" r="r" b="b"/>
            <a:pathLst>
              <a:path w="2429" h="3905">
                <a:moveTo>
                  <a:pt x="2428" y="1005"/>
                </a:moveTo>
                <a:lnTo>
                  <a:pt x="1200" y="1005"/>
                </a:lnTo>
                <a:lnTo>
                  <a:pt x="1200" y="0"/>
                </a:lnTo>
                <a:lnTo>
                  <a:pt x="0" y="1952"/>
                </a:lnTo>
                <a:lnTo>
                  <a:pt x="1200" y="3904"/>
                </a:lnTo>
                <a:lnTo>
                  <a:pt x="1200" y="2899"/>
                </a:lnTo>
                <a:lnTo>
                  <a:pt x="2428" y="2899"/>
                </a:lnTo>
                <a:lnTo>
                  <a:pt x="2428" y="1005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5"/>
          <p:cNvSpPr/>
          <p:nvPr/>
        </p:nvSpPr>
        <p:spPr>
          <a:xfrm rot="16200000">
            <a:off x="5186259" y="2505960"/>
            <a:ext cx="852840" cy="1439640"/>
          </a:xfrm>
          <a:custGeom>
            <a:avLst/>
            <a:gdLst/>
            <a:ahLst/>
            <a:cxnLst/>
            <a:rect l="0" t="0" r="r" b="b"/>
            <a:pathLst>
              <a:path w="2371" h="4001">
                <a:moveTo>
                  <a:pt x="2370" y="1030"/>
                </a:moveTo>
                <a:lnTo>
                  <a:pt x="1171" y="1030"/>
                </a:lnTo>
                <a:lnTo>
                  <a:pt x="1171" y="0"/>
                </a:lnTo>
                <a:lnTo>
                  <a:pt x="0" y="2000"/>
                </a:lnTo>
                <a:lnTo>
                  <a:pt x="1171" y="4000"/>
                </a:lnTo>
                <a:lnTo>
                  <a:pt x="1171" y="2969"/>
                </a:lnTo>
                <a:lnTo>
                  <a:pt x="2370" y="2969"/>
                </a:lnTo>
                <a:lnTo>
                  <a:pt x="2370" y="1030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6"/>
          <p:cNvSpPr/>
          <p:nvPr/>
        </p:nvSpPr>
        <p:spPr>
          <a:xfrm rot="5400000">
            <a:off x="5185899" y="4841280"/>
            <a:ext cx="853200" cy="1439640"/>
          </a:xfrm>
          <a:custGeom>
            <a:avLst/>
            <a:gdLst/>
            <a:ahLst/>
            <a:cxnLst/>
            <a:rect l="0" t="0" r="r" b="b"/>
            <a:pathLst>
              <a:path w="2372" h="4001">
                <a:moveTo>
                  <a:pt x="2371" y="2970"/>
                </a:moveTo>
                <a:lnTo>
                  <a:pt x="1172" y="2970"/>
                </a:lnTo>
                <a:lnTo>
                  <a:pt x="1172" y="4000"/>
                </a:lnTo>
                <a:lnTo>
                  <a:pt x="0" y="2000"/>
                </a:lnTo>
                <a:lnTo>
                  <a:pt x="1172" y="0"/>
                </a:lnTo>
                <a:lnTo>
                  <a:pt x="1172" y="1031"/>
                </a:lnTo>
                <a:lnTo>
                  <a:pt x="2371" y="1031"/>
                </a:lnTo>
                <a:lnTo>
                  <a:pt x="2371" y="2970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7"/>
          <p:cNvSpPr/>
          <p:nvPr/>
        </p:nvSpPr>
        <p:spPr>
          <a:xfrm>
            <a:off x="4433319" y="2262718"/>
            <a:ext cx="2477880" cy="29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 anchorCtr="1"/>
          <a:lstStyle/>
          <a:p>
            <a:pPr algn="ctr"/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빅데이터의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증가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CustomShape 8"/>
          <p:cNvSpPr/>
          <p:nvPr/>
        </p:nvSpPr>
        <p:spPr>
          <a:xfrm>
            <a:off x="1236388" y="4284893"/>
            <a:ext cx="2474280" cy="2244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오프라인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구매자의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존재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CustomShape 9"/>
          <p:cNvSpPr/>
          <p:nvPr/>
        </p:nvSpPr>
        <p:spPr>
          <a:xfrm>
            <a:off x="4664259" y="4271760"/>
            <a:ext cx="1862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 algn="ctr"/>
            <a:r>
              <a:rPr lang="en-US" sz="18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솔루션</a:t>
            </a:r>
            <a:b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18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rPr>
              <a:t> 필요성 대두</a:t>
            </a:r>
          </a:p>
        </p:txBody>
      </p:sp>
      <p:sp>
        <p:nvSpPr>
          <p:cNvPr id="16" name="CustomShape 10"/>
          <p:cNvSpPr/>
          <p:nvPr/>
        </p:nvSpPr>
        <p:spPr>
          <a:xfrm>
            <a:off x="7528254" y="4039219"/>
            <a:ext cx="2289600" cy="6894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복잡해지는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소매점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진열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CustomShape 11"/>
          <p:cNvSpPr/>
          <p:nvPr/>
        </p:nvSpPr>
        <p:spPr>
          <a:xfrm>
            <a:off x="4630619" y="6452524"/>
            <a:ext cx="2163193" cy="250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 algn="ctr"/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ICT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기기의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대중화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547102" y="6118200"/>
            <a:ext cx="2364097" cy="9217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477473" y="3936240"/>
            <a:ext cx="2364097" cy="9217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490210" y="1816326"/>
            <a:ext cx="2364097" cy="9217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184112" y="3936240"/>
            <a:ext cx="2660435" cy="9217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/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시장 현황</a:t>
            </a:r>
            <a:endParaRPr lang="en-US" altLang="ko-KR" sz="4000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48" name="CustomShape 5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49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757173A-30F6-424B-B51B-B788A1112E84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4</a:t>
            </a:fld>
            <a:endParaRPr lang="en-US" sz="3600" b="0" strike="noStrike" spc="-1">
              <a:latin typeface="Times New Roman"/>
            </a:endParaRP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3B5BF91A-C535-4691-9924-412E34D96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915794"/>
              </p:ext>
            </p:extLst>
          </p:nvPr>
        </p:nvGraphicFramePr>
        <p:xfrm>
          <a:off x="925920" y="2979625"/>
          <a:ext cx="907065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664">
                  <a:extLst>
                    <a:ext uri="{9D8B030D-6E8A-4147-A177-3AD203B41FA5}">
                      <a16:colId xmlns:a16="http://schemas.microsoft.com/office/drawing/2014/main" val="2056292015"/>
                    </a:ext>
                  </a:extLst>
                </a:gridCol>
                <a:gridCol w="2267664">
                  <a:extLst>
                    <a:ext uri="{9D8B030D-6E8A-4147-A177-3AD203B41FA5}">
                      <a16:colId xmlns:a16="http://schemas.microsoft.com/office/drawing/2014/main" val="3189495952"/>
                    </a:ext>
                  </a:extLst>
                </a:gridCol>
                <a:gridCol w="2267664">
                  <a:extLst>
                    <a:ext uri="{9D8B030D-6E8A-4147-A177-3AD203B41FA5}">
                      <a16:colId xmlns:a16="http://schemas.microsoft.com/office/drawing/2014/main" val="2954459484"/>
                    </a:ext>
                  </a:extLst>
                </a:gridCol>
                <a:gridCol w="2267664">
                  <a:extLst>
                    <a:ext uri="{9D8B030D-6E8A-4147-A177-3AD203B41FA5}">
                      <a16:colId xmlns:a16="http://schemas.microsoft.com/office/drawing/2014/main" val="300219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서비스명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Walmart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Metro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롯데 </a:t>
                      </a:r>
                      <a:r>
                        <a:rPr lang="en-US" altLang="ko-KR" dirty="0"/>
                        <a:t>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274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위치기반 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프로모션 알림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181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상품 재고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744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점포 내부 지도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86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실내 위치 </a:t>
                      </a:r>
                      <a:r>
                        <a:rPr lang="ko-KR" altLang="en-US" dirty="0" err="1"/>
                        <a:t>측위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최적 경로 추천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54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647969" y="990415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기대효과</a:t>
            </a:r>
            <a:endParaRPr lang="en-US" altLang="ko-KR" sz="4000" spc="-1" dirty="0">
              <a:latin typeface="Times New Roman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54" name="CustomShape 5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55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C1D6DAE-48CE-4160-8D12-2F861B7FAC8F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5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219FC2CA-E5F5-49FF-875C-6E46A51230B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blackWhite">
          <a:xfrm flipH="1">
            <a:off x="2130228" y="2580220"/>
            <a:ext cx="4843462" cy="3114675"/>
          </a:xfrm>
          <a:prstGeom prst="rightArrow">
            <a:avLst>
              <a:gd name="adj1" fmla="val 54000"/>
              <a:gd name="adj2" fmla="val 3799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>
            <a:lvl1pPr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 sz="240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AutoShape 3">
            <a:extLst>
              <a:ext uri="{FF2B5EF4-FFF2-40B4-BE49-F238E27FC236}">
                <a16:creationId xmlns:a16="http://schemas.microsoft.com/office/drawing/2014/main" id="{8BB8EFA6-20C1-4D5C-A372-0C0B59B14D4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blackWhite">
          <a:xfrm>
            <a:off x="3251003" y="4548720"/>
            <a:ext cx="4414837" cy="1752600"/>
          </a:xfrm>
          <a:prstGeom prst="rightArrow">
            <a:avLst>
              <a:gd name="adj1" fmla="val 54000"/>
              <a:gd name="adj2" fmla="val 396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76200" tIns="0" rIns="0" bIns="0" anchor="ctr"/>
          <a:lstStyle>
            <a:lvl1pPr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 측면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AA048125-64DF-4FE6-B100-74194CBC1EF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30390" y="2919945"/>
            <a:ext cx="34480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EE1919C0-9441-4F05-A2EB-B0D1CE233FF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92290" y="4015320"/>
            <a:ext cx="3352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SzPct val="120000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 측면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DD1F9B25-7CA4-4121-915B-71B7256F5009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White">
          <a:xfrm>
            <a:off x="3251003" y="1957920"/>
            <a:ext cx="4414837" cy="1752600"/>
          </a:xfrm>
          <a:prstGeom prst="rightArrow">
            <a:avLst>
              <a:gd name="adj1" fmla="val 54000"/>
              <a:gd name="adj2" fmla="val 396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76200" tIns="0" rIns="0" bIns="0" anchor="ctr"/>
          <a:lstStyle>
            <a:lvl1pPr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대리점 측면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378588-F970-49C2-B835-F216E6B069C9}"/>
              </a:ext>
            </a:extLst>
          </p:cNvPr>
          <p:cNvSpPr txBox="1"/>
          <p:nvPr/>
        </p:nvSpPr>
        <p:spPr>
          <a:xfrm>
            <a:off x="324871" y="3814391"/>
            <a:ext cx="1845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절약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만족도 향상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47598B-4E40-4028-B151-ABB26771BE1A}"/>
              </a:ext>
            </a:extLst>
          </p:cNvPr>
          <p:cNvSpPr txBox="1"/>
          <p:nvPr/>
        </p:nvSpPr>
        <p:spPr>
          <a:xfrm>
            <a:off x="7558373" y="2351620"/>
            <a:ext cx="2565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맞춤형 프로모션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계획 가능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 관리 부담 감소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6EE90B-6676-4612-BEC6-9F74AAE062FC}"/>
              </a:ext>
            </a:extLst>
          </p:cNvPr>
          <p:cNvSpPr txBox="1"/>
          <p:nvPr/>
        </p:nvSpPr>
        <p:spPr>
          <a:xfrm>
            <a:off x="7645137" y="5073906"/>
            <a:ext cx="2877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효율적 장기 경영 전략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계획 수립 가능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신제품 개발 계획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40436" y="797407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전체구조</a:t>
            </a:r>
            <a:endParaRPr lang="en-US" altLang="ko-KR" sz="4000" spc="-1" dirty="0">
              <a:latin typeface="Times New Roman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60" name="CustomShape 5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A89B11D-04D3-48E6-A3CA-D389E94B846A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6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8" name="사각형: 둥근 모서리 13">
            <a:extLst>
              <a:ext uri="{FF2B5EF4-FFF2-40B4-BE49-F238E27FC236}">
                <a16:creationId xmlns:a16="http://schemas.microsoft.com/office/drawing/2014/main" id="{5E0DEC2B-DBA7-40CD-BE03-946FD48F8B48}"/>
              </a:ext>
            </a:extLst>
          </p:cNvPr>
          <p:cNvSpPr/>
          <p:nvPr/>
        </p:nvSpPr>
        <p:spPr>
          <a:xfrm>
            <a:off x="4254802" y="3758461"/>
            <a:ext cx="2095134" cy="2571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중앙 서버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(Linux)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원통형 12">
            <a:extLst>
              <a:ext uri="{FF2B5EF4-FFF2-40B4-BE49-F238E27FC236}">
                <a16:creationId xmlns:a16="http://schemas.microsoft.com/office/drawing/2014/main" id="{0A4494BF-236C-4CEF-B1E2-274AA0977765}"/>
              </a:ext>
            </a:extLst>
          </p:cNvPr>
          <p:cNvSpPr/>
          <p:nvPr/>
        </p:nvSpPr>
        <p:spPr>
          <a:xfrm>
            <a:off x="4524456" y="5387093"/>
            <a:ext cx="1466594" cy="7670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각형: 둥근 모서리 16">
            <a:extLst>
              <a:ext uri="{FF2B5EF4-FFF2-40B4-BE49-F238E27FC236}">
                <a16:creationId xmlns:a16="http://schemas.microsoft.com/office/drawing/2014/main" id="{D655ADF5-98F3-42A4-AD52-5DD26C82C59C}"/>
              </a:ext>
            </a:extLst>
          </p:cNvPr>
          <p:cNvSpPr/>
          <p:nvPr/>
        </p:nvSpPr>
        <p:spPr>
          <a:xfrm>
            <a:off x="3394055" y="1925149"/>
            <a:ext cx="4107410" cy="739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기구축된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재고관리시스템</a:t>
            </a:r>
          </a:p>
        </p:txBody>
      </p:sp>
      <p:sp>
        <p:nvSpPr>
          <p:cNvPr id="11" name="원통형 15">
            <a:extLst>
              <a:ext uri="{FF2B5EF4-FFF2-40B4-BE49-F238E27FC236}">
                <a16:creationId xmlns:a16="http://schemas.microsoft.com/office/drawing/2014/main" id="{24D52003-E20E-48C7-BD18-1C70AB33CAAB}"/>
              </a:ext>
            </a:extLst>
          </p:cNvPr>
          <p:cNvSpPr/>
          <p:nvPr/>
        </p:nvSpPr>
        <p:spPr>
          <a:xfrm>
            <a:off x="5991050" y="2055247"/>
            <a:ext cx="1247412" cy="4788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2" name="사각형: 둥근 모서리 17">
            <a:extLst>
              <a:ext uri="{FF2B5EF4-FFF2-40B4-BE49-F238E27FC236}">
                <a16:creationId xmlns:a16="http://schemas.microsoft.com/office/drawing/2014/main" id="{B59D6D3D-5353-4A08-891C-9188619C5A8A}"/>
              </a:ext>
            </a:extLst>
          </p:cNvPr>
          <p:cNvSpPr/>
          <p:nvPr/>
        </p:nvSpPr>
        <p:spPr>
          <a:xfrm>
            <a:off x="8093204" y="3955563"/>
            <a:ext cx="1954036" cy="1815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판매자용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(Web-based)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8">
            <a:extLst>
              <a:ext uri="{FF2B5EF4-FFF2-40B4-BE49-F238E27FC236}">
                <a16:creationId xmlns:a16="http://schemas.microsoft.com/office/drawing/2014/main" id="{DE0C4E6C-08C9-4E59-8A4E-783CFFB61091}"/>
              </a:ext>
            </a:extLst>
          </p:cNvPr>
          <p:cNvSpPr/>
          <p:nvPr/>
        </p:nvSpPr>
        <p:spPr>
          <a:xfrm>
            <a:off x="740436" y="3955563"/>
            <a:ext cx="1771098" cy="1844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소비자용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(Android)</a:t>
            </a:r>
          </a:p>
        </p:txBody>
      </p:sp>
      <p:sp>
        <p:nvSpPr>
          <p:cNvPr id="14" name="화살표: 오른쪽 19">
            <a:extLst>
              <a:ext uri="{FF2B5EF4-FFF2-40B4-BE49-F238E27FC236}">
                <a16:creationId xmlns:a16="http://schemas.microsoft.com/office/drawing/2014/main" id="{5CBB19B3-B5B6-4D12-9422-36A124289F55}"/>
              </a:ext>
            </a:extLst>
          </p:cNvPr>
          <p:cNvSpPr/>
          <p:nvPr/>
        </p:nvSpPr>
        <p:spPr>
          <a:xfrm rot="5400000">
            <a:off x="4723126" y="3076046"/>
            <a:ext cx="739083" cy="33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화살표: 오른쪽 20">
            <a:extLst>
              <a:ext uri="{FF2B5EF4-FFF2-40B4-BE49-F238E27FC236}">
                <a16:creationId xmlns:a16="http://schemas.microsoft.com/office/drawing/2014/main" id="{103A3090-C9DD-4065-88BC-EEDA1321787B}"/>
              </a:ext>
            </a:extLst>
          </p:cNvPr>
          <p:cNvSpPr/>
          <p:nvPr/>
        </p:nvSpPr>
        <p:spPr>
          <a:xfrm rot="16200000">
            <a:off x="5167045" y="3076045"/>
            <a:ext cx="739083" cy="33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화살표: 오른쪽 21">
            <a:extLst>
              <a:ext uri="{FF2B5EF4-FFF2-40B4-BE49-F238E27FC236}">
                <a16:creationId xmlns:a16="http://schemas.microsoft.com/office/drawing/2014/main" id="{A1C91212-69AB-4781-B4F2-9C8B438C7580}"/>
              </a:ext>
            </a:extLst>
          </p:cNvPr>
          <p:cNvSpPr/>
          <p:nvPr/>
        </p:nvSpPr>
        <p:spPr>
          <a:xfrm>
            <a:off x="2897140" y="5038795"/>
            <a:ext cx="998776" cy="373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22">
            <a:extLst>
              <a:ext uri="{FF2B5EF4-FFF2-40B4-BE49-F238E27FC236}">
                <a16:creationId xmlns:a16="http://schemas.microsoft.com/office/drawing/2014/main" id="{3110276F-065C-4383-88AE-AB12CC716207}"/>
              </a:ext>
            </a:extLst>
          </p:cNvPr>
          <p:cNvSpPr/>
          <p:nvPr/>
        </p:nvSpPr>
        <p:spPr>
          <a:xfrm rot="10800000">
            <a:off x="2897140" y="4246127"/>
            <a:ext cx="998776" cy="373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23">
            <a:extLst>
              <a:ext uri="{FF2B5EF4-FFF2-40B4-BE49-F238E27FC236}">
                <a16:creationId xmlns:a16="http://schemas.microsoft.com/office/drawing/2014/main" id="{E423904F-4653-49CA-A5AB-25D6932B2FBB}"/>
              </a:ext>
            </a:extLst>
          </p:cNvPr>
          <p:cNvSpPr/>
          <p:nvPr/>
        </p:nvSpPr>
        <p:spPr>
          <a:xfrm>
            <a:off x="6708822" y="5038795"/>
            <a:ext cx="998776" cy="373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24">
            <a:extLst>
              <a:ext uri="{FF2B5EF4-FFF2-40B4-BE49-F238E27FC236}">
                <a16:creationId xmlns:a16="http://schemas.microsoft.com/office/drawing/2014/main" id="{CA680257-FCE1-491C-9AD6-22950798EB00}"/>
              </a:ext>
            </a:extLst>
          </p:cNvPr>
          <p:cNvSpPr/>
          <p:nvPr/>
        </p:nvSpPr>
        <p:spPr>
          <a:xfrm rot="10800000">
            <a:off x="6708822" y="4246127"/>
            <a:ext cx="998776" cy="373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2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260" name="CustomShape 3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5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BE3E488-F79C-47A6-9A13-15ED77F759EE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7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7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피드백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4320000" y="863280"/>
            <a:ext cx="5830200" cy="64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 서비스 환경에서의 데이터베이스 보안</a:t>
            </a:r>
            <a:endParaRPr lang="en-US" altLang="ko-KR" b="1" spc="-1" dirty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데이터베이스는 별도의 서버에 설치하여 운용</a:t>
            </a:r>
            <a:b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네트워크 격리를 통한 보호</a:t>
            </a:r>
            <a:b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ex.2-tier(</a:t>
            </a:r>
            <a:r>
              <a:rPr lang="en-US" altLang="ko-KR" spc="-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Web+WAS</a:t>
            </a:r>
            <a: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), 3-tier(Web, WAS, DB)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서버에 접속은 </a:t>
            </a:r>
            <a: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Web </a:t>
            </a: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WAS </a:t>
            </a: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서버를 통해서만 가능</a:t>
            </a:r>
            <a: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직접 접속은 불가능</a:t>
            </a:r>
            <a: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실제 기업에서는 </a:t>
            </a:r>
            <a: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3rd-party </a:t>
            </a: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접근 제어 솔루션 사용</a:t>
            </a:r>
            <a:b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ex. Chakra, DB-I, DB </a:t>
            </a:r>
            <a:r>
              <a:rPr lang="en-US" altLang="ko-KR" spc="-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Safter</a:t>
            </a:r>
            <a: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58718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2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260" name="CustomShape 3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5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BE3E488-F79C-47A6-9A13-15ED77F759EE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8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7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피드백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4320000" y="863280"/>
            <a:ext cx="5830200" cy="64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en-US" altLang="ko-KR" b="1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 서비스 환경에서의 데이터베이스 운용</a:t>
            </a:r>
            <a:endParaRPr lang="en-US" altLang="ko-KR" b="1" spc="-1" dirty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Amazon AWS</a:t>
            </a: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(Amazon RDS)</a:t>
            </a: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사용</a:t>
            </a:r>
            <a:endParaRPr lang="en-US" altLang="ko-KR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몇 번의 클릭만으로 백업 설정이 가능</a:t>
            </a:r>
            <a:endParaRPr lang="en-US" altLang="ko-KR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삼성전자 등의 고객들이 이러한 </a:t>
            </a:r>
            <a:r>
              <a:rPr lang="en-US" altLang="ko-KR" spc="-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PassS</a:t>
            </a:r>
            <a: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서비스를 사용</a:t>
            </a:r>
            <a:endParaRPr lang="en-US" altLang="ko-KR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https://t1.daumcdn.net/cfile/tistory/2663573359761973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662" y="3654397"/>
            <a:ext cx="8042858" cy="314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0243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2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260" name="CustomShape 3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5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BE3E488-F79C-47A6-9A13-15ED77F759EE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9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7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altLang="ko-KR" sz="4000" spc="-1" dirty="0">
                <a:solidFill>
                  <a:srgbClr val="00AAAE"/>
                </a:solidFill>
                <a:latin typeface="나눔명조"/>
                <a:ea typeface="나눔명조"/>
              </a:rPr>
              <a:t>ERD</a:t>
            </a:r>
            <a:endParaRPr lang="en-US" sz="4000" b="0" strike="noStrike" spc="-1" dirty="0">
              <a:latin typeface="Times New Roman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716" y="545040"/>
            <a:ext cx="6770407" cy="686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14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7.25"/>
  <p:tag name="LLEFT" val=" 202"/>
  <p:tag name="NAME" val="Arro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392.25"/>
  <p:tag name="LLEFT" val=" 290.25"/>
  <p:tag name="NAME" val="Arro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64"/>
  <p:tag name="LLEFT" val=" 304.37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339"/>
  <p:tag name="LLEFT" val=" 301.3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188.25"/>
  <p:tag name="LLEFT" val=" 290.25"/>
  <p:tag name="NAME" val="Arro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1913</TotalTime>
  <Words>357</Words>
  <Application>Microsoft Office PowerPoint</Application>
  <PresentationFormat>사용자 지정</PresentationFormat>
  <Paragraphs>213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나눔고딕</vt:lpstr>
      <vt:lpstr>나눔명조</vt:lpstr>
      <vt:lpstr>맑은 고딕</vt:lpstr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subject/>
  <dc:creator>User</dc:creator>
  <dc:description/>
  <cp:lastModifiedBy>조 성욱</cp:lastModifiedBy>
  <cp:revision>322</cp:revision>
  <cp:lastPrinted>2019-10-14T01:58:07Z</cp:lastPrinted>
  <dcterms:created xsi:type="dcterms:W3CDTF">2013-09-24T19:29:40Z</dcterms:created>
  <dcterms:modified xsi:type="dcterms:W3CDTF">2019-12-01T22:53:12Z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User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사용자 지정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17</vt:i4>
  </property>
</Properties>
</file>