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제</a:t>
            </a:r>
            <a:r>
              <a:rPr b="0" lang="en-US" sz="4400" spc="-1" strike="noStrike">
                <a:latin typeface="Times New Roman"/>
              </a:rPr>
              <a:t>목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텍</a:t>
            </a:r>
            <a:r>
              <a:rPr b="0" lang="en-US" sz="4400" spc="-1" strike="noStrike">
                <a:latin typeface="Times New Roman"/>
              </a:rPr>
              <a:t>스</a:t>
            </a:r>
            <a:r>
              <a:rPr b="0" lang="en-US" sz="4400" spc="-1" strike="noStrike">
                <a:latin typeface="Times New Roman"/>
              </a:rPr>
              <a:t>트</a:t>
            </a:r>
            <a:r>
              <a:rPr b="0" lang="en-US" sz="4400" spc="-1" strike="noStrike">
                <a:latin typeface="Times New Roman"/>
              </a:rPr>
              <a:t>의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서</a:t>
            </a:r>
            <a:r>
              <a:rPr b="0" lang="en-US" sz="4400" spc="-1" strike="noStrike">
                <a:latin typeface="Times New Roman"/>
              </a:rPr>
              <a:t>식</a:t>
            </a:r>
            <a:r>
              <a:rPr b="0" lang="en-US" sz="4400" spc="-1" strike="noStrike">
                <a:latin typeface="Times New Roman"/>
              </a:rPr>
              <a:t>을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편</a:t>
            </a:r>
            <a:r>
              <a:rPr b="0" lang="en-US" sz="4400" spc="-1" strike="noStrike">
                <a:latin typeface="Times New Roman"/>
              </a:rPr>
              <a:t>집</a:t>
            </a:r>
            <a:r>
              <a:rPr b="0" lang="en-US" sz="4400" spc="-1" strike="noStrike">
                <a:latin typeface="Times New Roman"/>
              </a:rPr>
              <a:t>하</a:t>
            </a:r>
            <a:r>
              <a:rPr b="0" lang="en-US" sz="4400" spc="-1" strike="noStrike">
                <a:latin typeface="Times New Roman"/>
              </a:rPr>
              <a:t>려</a:t>
            </a:r>
            <a:r>
              <a:rPr b="0" lang="en-US" sz="4400" spc="-1" strike="noStrike">
                <a:latin typeface="Times New Roman"/>
              </a:rPr>
              <a:t>면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클</a:t>
            </a:r>
            <a:r>
              <a:rPr b="0" lang="en-US" sz="4400" spc="-1" strike="noStrike">
                <a:latin typeface="Times New Roman"/>
              </a:rPr>
              <a:t>릭</a:t>
            </a:r>
            <a:r>
              <a:rPr b="0" lang="en-US" sz="4400" spc="-1" strike="noStrike">
                <a:latin typeface="Times New Roman"/>
              </a:rPr>
              <a:t>하</a:t>
            </a:r>
            <a:r>
              <a:rPr b="0" lang="en-US" sz="4400" spc="-1" strike="noStrike">
                <a:latin typeface="Times New Roman"/>
              </a:rPr>
              <a:t>십</a:t>
            </a:r>
            <a:r>
              <a:rPr b="0" lang="en-US" sz="4400" spc="-1" strike="noStrike">
                <a:latin typeface="Times New Roman"/>
              </a:rPr>
              <a:t>시</a:t>
            </a:r>
            <a:r>
              <a:rPr b="0" lang="en-US" sz="4400" spc="-1" strike="noStrike">
                <a:latin typeface="Times New Roman"/>
              </a:rPr>
              <a:t>오</a:t>
            </a:r>
            <a:r>
              <a:rPr b="0" lang="en-US" sz="4400" spc="-1" strike="noStrike">
                <a:latin typeface="Times New Roman"/>
              </a:rPr>
              <a:t>.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2</a:t>
            </a:r>
            <a:r>
              <a:rPr b="0" lang="en-US" sz="2800" spc="-1" strike="noStrike">
                <a:latin typeface="Times New Roman"/>
              </a:rPr>
              <a:t>번째 개요 수준</a:t>
            </a:r>
            <a:endParaRPr b="0" lang="en-US" sz="2800" spc="-1" strike="noStrike"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3</a:t>
            </a:r>
            <a:r>
              <a:rPr b="0" lang="en-US" sz="2400" spc="-1" strike="noStrike">
                <a:latin typeface="Times New Roman"/>
              </a:rPr>
              <a:t>번째 개요 수준</a:t>
            </a:r>
            <a:endParaRPr b="0" lang="en-US" sz="2400" spc="-1" strike="noStrike"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Times New Roman"/>
              </a:rPr>
              <a:t>4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5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6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7</a:t>
            </a:r>
            <a:r>
              <a:rPr b="0" lang="en-US" sz="2000" spc="-1" strike="noStrike">
                <a:latin typeface="Times New Roman"/>
              </a:rPr>
              <a:t>번째 개요 수준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&lt;날짜/시간&gt;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&lt;바닥글&gt;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E22984F-3D1C-4FC0-B04F-DD7B6163E433}" type="slidenum">
              <a:rPr b="0" lang="en-US" sz="1400" spc="-1" strike="noStrike">
                <a:latin typeface="Times New Roman"/>
              </a:rPr>
              <a:t>&lt;숫자&gt;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163880"/>
            <a:ext cx="9071640" cy="162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쇼핑몰 이용자를 위한 </a:t>
            </a:r>
            <a:br/>
            <a:r>
              <a:rPr b="0" lang="en-US" sz="4400" spc="-1" strike="noStrike">
                <a:latin typeface="Times New Roman"/>
              </a:rPr>
              <a:t>경로 제안 프로그램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2808000"/>
            <a:ext cx="9071640" cy="27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lang="en-US" sz="3200" spc="-1" strike="noStrike">
                <a:latin typeface="Times New Roman"/>
              </a:rPr>
              <a:t>12</a:t>
            </a:r>
            <a:r>
              <a:rPr b="0" lang="en-US" sz="3200" spc="-1" strike="noStrike">
                <a:latin typeface="Times New Roman"/>
              </a:rPr>
              <a:t>조</a:t>
            </a:r>
            <a:endParaRPr b="0" lang="en-US" sz="3200" spc="-1" strike="noStrike">
              <a:latin typeface="Times New Roman"/>
            </a:endParaRPr>
          </a:p>
          <a:p>
            <a:pPr algn="r"/>
            <a:r>
              <a:rPr b="0" lang="en-US" sz="3200" spc="-1" strike="noStrike">
                <a:latin typeface="Times New Roman"/>
              </a:rPr>
              <a:t>남근우</a:t>
            </a:r>
            <a:endParaRPr b="0" lang="en-US" sz="3200" spc="-1" strike="noStrike">
              <a:latin typeface="Times New Roman"/>
            </a:endParaRPr>
          </a:p>
          <a:p>
            <a:pPr algn="r"/>
            <a:r>
              <a:rPr b="0" lang="en-US" sz="3200" spc="-1" strike="noStrike">
                <a:latin typeface="Times New Roman"/>
              </a:rPr>
              <a:t>장혁재</a:t>
            </a:r>
            <a:endParaRPr b="0" lang="en-US" sz="3200" spc="-1" strike="noStrike">
              <a:latin typeface="Times New Roman"/>
            </a:endParaRPr>
          </a:p>
          <a:p>
            <a:pPr algn="r"/>
            <a:r>
              <a:rPr b="0" lang="en-US" sz="3200" spc="-1" strike="noStrike">
                <a:latin typeface="Times New Roman"/>
              </a:rPr>
              <a:t>조성욱</a:t>
            </a:r>
            <a:endParaRPr b="0" lang="en-US" sz="3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목차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개발 배경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개발 배경</a:t>
            </a:r>
            <a:endParaRPr b="0" lang="en-US" sz="28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시장 현황</a:t>
            </a:r>
            <a:endParaRPr b="0" lang="en-US" sz="28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기대 효과</a:t>
            </a:r>
            <a:endParaRPr b="0" lang="en-US" sz="28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계획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전체 구조</a:t>
            </a:r>
            <a:endParaRPr b="0" lang="en-US" sz="28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향후 추진 일정</a:t>
            </a:r>
            <a:endParaRPr b="0" lang="en-US" sz="28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개발 배경</a:t>
            </a:r>
            <a:endParaRPr b="0" lang="en-US" sz="4400" spc="-1" strike="noStrike">
              <a:latin typeface="Times New Roman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864680" y="-2835000"/>
            <a:ext cx="5562000" cy="32238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3798360" y="2216160"/>
            <a:ext cx="2379600" cy="2326680"/>
          </a:xfrm>
          <a:custGeom>
            <a:avLst/>
            <a:gdLst/>
            <a:ahLst/>
            <a:rect l="l" t="t" r="r" b="b"/>
            <a:pathLst>
              <a:path w="1749" h="1710">
                <a:moveTo>
                  <a:pt x="0" y="0"/>
                </a:moveTo>
                <a:lnTo>
                  <a:pt x="0" y="352"/>
                </a:lnTo>
                <a:lnTo>
                  <a:pt x="299" y="853"/>
                </a:lnTo>
                <a:lnTo>
                  <a:pt x="0" y="1368"/>
                </a:lnTo>
                <a:lnTo>
                  <a:pt x="0" y="1708"/>
                </a:lnTo>
                <a:lnTo>
                  <a:pt x="1748" y="1710"/>
                </a:lnTo>
                <a:lnTo>
                  <a:pt x="174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3355920" y="2696400"/>
            <a:ext cx="873720" cy="1405440"/>
          </a:xfrm>
          <a:custGeom>
            <a:avLst/>
            <a:gdLst/>
            <a:ahLst/>
            <a:rect l="0" t="0" r="r" b="b"/>
            <a:pathLst>
              <a:path w="2429" h="3905">
                <a:moveTo>
                  <a:pt x="0" y="1005"/>
                </a:moveTo>
                <a:lnTo>
                  <a:pt x="1228" y="1005"/>
                </a:lnTo>
                <a:lnTo>
                  <a:pt x="1228" y="0"/>
                </a:lnTo>
                <a:lnTo>
                  <a:pt x="2428" y="1952"/>
                </a:lnTo>
                <a:lnTo>
                  <a:pt x="1228" y="3904"/>
                </a:lnTo>
                <a:lnTo>
                  <a:pt x="1228" y="2899"/>
                </a:lnTo>
                <a:lnTo>
                  <a:pt x="0" y="2899"/>
                </a:lnTo>
                <a:lnTo>
                  <a:pt x="0" y="1005"/>
                </a:lnTo>
              </a:path>
            </a:pathLst>
          </a:custGeom>
          <a:solidFill>
            <a:srgbClr val="d0d0d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5744520" y="2696400"/>
            <a:ext cx="873720" cy="1405440"/>
          </a:xfrm>
          <a:custGeom>
            <a:avLst/>
            <a:gdLst/>
            <a:ahLst/>
            <a:rect l="0" t="0" r="r" b="b"/>
            <a:pathLst>
              <a:path w="2429" h="3905">
                <a:moveTo>
                  <a:pt x="2428" y="1005"/>
                </a:moveTo>
                <a:lnTo>
                  <a:pt x="1200" y="1005"/>
                </a:lnTo>
                <a:lnTo>
                  <a:pt x="1200" y="0"/>
                </a:lnTo>
                <a:lnTo>
                  <a:pt x="0" y="1952"/>
                </a:lnTo>
                <a:lnTo>
                  <a:pt x="1200" y="3904"/>
                </a:lnTo>
                <a:lnTo>
                  <a:pt x="1200" y="2899"/>
                </a:lnTo>
                <a:lnTo>
                  <a:pt x="2428" y="2899"/>
                </a:lnTo>
                <a:lnTo>
                  <a:pt x="2428" y="1005"/>
                </a:lnTo>
              </a:path>
            </a:pathLst>
          </a:custGeom>
          <a:solidFill>
            <a:srgbClr val="d0d0d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 rot="16200000">
            <a:off x="4545720" y="1491840"/>
            <a:ext cx="852840" cy="1439640"/>
          </a:xfrm>
          <a:custGeom>
            <a:avLst/>
            <a:gdLst/>
            <a:ahLst/>
            <a:rect l="0" t="0" r="r" b="b"/>
            <a:pathLst>
              <a:path w="2371" h="4001">
                <a:moveTo>
                  <a:pt x="2370" y="1030"/>
                </a:moveTo>
                <a:lnTo>
                  <a:pt x="1171" y="1030"/>
                </a:lnTo>
                <a:lnTo>
                  <a:pt x="1171" y="0"/>
                </a:lnTo>
                <a:lnTo>
                  <a:pt x="0" y="2000"/>
                </a:lnTo>
                <a:lnTo>
                  <a:pt x="1171" y="4000"/>
                </a:lnTo>
                <a:lnTo>
                  <a:pt x="1171" y="2969"/>
                </a:lnTo>
                <a:lnTo>
                  <a:pt x="2370" y="2969"/>
                </a:lnTo>
                <a:lnTo>
                  <a:pt x="2370" y="1030"/>
                </a:lnTo>
              </a:path>
            </a:pathLst>
          </a:custGeom>
          <a:solidFill>
            <a:srgbClr val="d0d0d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 rot="5400000">
            <a:off x="4545360" y="3827160"/>
            <a:ext cx="853200" cy="1439640"/>
          </a:xfrm>
          <a:custGeom>
            <a:avLst/>
            <a:gdLst/>
            <a:ahLst/>
            <a:rect l="0" t="0" r="r" b="b"/>
            <a:pathLst>
              <a:path w="2372" h="4001">
                <a:moveTo>
                  <a:pt x="2371" y="2970"/>
                </a:moveTo>
                <a:lnTo>
                  <a:pt x="1172" y="2970"/>
                </a:lnTo>
                <a:lnTo>
                  <a:pt x="1172" y="4000"/>
                </a:lnTo>
                <a:lnTo>
                  <a:pt x="0" y="2000"/>
                </a:lnTo>
                <a:lnTo>
                  <a:pt x="1172" y="0"/>
                </a:lnTo>
                <a:lnTo>
                  <a:pt x="1172" y="1031"/>
                </a:lnTo>
                <a:lnTo>
                  <a:pt x="2371" y="1031"/>
                </a:lnTo>
                <a:lnTo>
                  <a:pt x="2371" y="2970"/>
                </a:lnTo>
              </a:path>
            </a:pathLst>
          </a:custGeom>
          <a:solidFill>
            <a:srgbClr val="d0d0d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7"/>
          <p:cNvSpPr/>
          <p:nvPr/>
        </p:nvSpPr>
        <p:spPr>
          <a:xfrm>
            <a:off x="3793680" y="1260360"/>
            <a:ext cx="247788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/>
            <a:r>
              <a:rPr b="0" lang="en-US" sz="1800" spc="-1" strike="noStrike">
                <a:latin typeface="Times New Roman"/>
                <a:ea typeface="굴림"/>
              </a:rPr>
              <a:t>빅데이터의 활용 증가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717840" y="3228480"/>
            <a:ext cx="226044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1800" spc="-1" strike="noStrike">
                <a:latin typeface="Times New Roman"/>
                <a:ea typeface="굴림"/>
              </a:rPr>
              <a:t>오프라인 구매자의 존재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4023720" y="3257640"/>
            <a:ext cx="18622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/>
            <a:r>
              <a:rPr b="0" lang="en-US" sz="1800" spc="-1" strike="noStrike">
                <a:latin typeface="Times New Roman"/>
                <a:ea typeface="굴림"/>
              </a:rPr>
              <a:t>새로운 솔루션</a:t>
            </a:r>
            <a:br/>
            <a:r>
              <a:rPr b="0" lang="en-US" sz="1800" spc="-1" strike="noStrike">
                <a:latin typeface="Times New Roman"/>
                <a:ea typeface="굴림"/>
              </a:rPr>
              <a:t> 필요성 대두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6897960" y="3228480"/>
            <a:ext cx="22896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1800" spc="-1" strike="noStrike">
                <a:latin typeface="Times New Roman"/>
                <a:ea typeface="굴림"/>
              </a:rPr>
              <a:t>복잡해지는 </a:t>
            </a:r>
            <a:br/>
            <a:r>
              <a:rPr b="0" lang="en-US" sz="1800" spc="-1" strike="noStrike">
                <a:latin typeface="Times New Roman"/>
                <a:ea typeface="굴림"/>
              </a:rPr>
              <a:t>소매점 진열 구조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4130640" y="5009040"/>
            <a:ext cx="1833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/>
            <a:r>
              <a:rPr b="0" lang="en-US" sz="1800" spc="-1" strike="noStrike">
                <a:latin typeface="Times New Roman"/>
                <a:ea typeface="굴림"/>
              </a:rPr>
              <a:t>ICT </a:t>
            </a:r>
            <a:r>
              <a:rPr b="0" lang="en-US" sz="1800" spc="-1" strike="noStrike">
                <a:latin typeface="Times New Roman"/>
                <a:ea typeface="굴림"/>
              </a:rPr>
              <a:t>기기의 대중화</a:t>
            </a:r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시장 현황</a:t>
            </a:r>
            <a:endParaRPr b="0" lang="en-US" sz="4400" spc="-1" strike="noStrike">
              <a:latin typeface="Times New Roman"/>
            </a:endParaRPr>
          </a:p>
        </p:txBody>
      </p:sp>
      <p:graphicFrame>
        <p:nvGraphicFramePr>
          <p:cNvPr id="58" name="Table 2"/>
          <p:cNvGraphicFramePr/>
          <p:nvPr/>
        </p:nvGraphicFramePr>
        <p:xfrm>
          <a:off x="504000" y="1326600"/>
          <a:ext cx="9071280" cy="1011600"/>
        </p:xfrm>
        <a:graphic>
          <a:graphicData uri="http://schemas.openxmlformats.org/drawingml/2006/table">
            <a:tbl>
              <a:tblPr/>
              <a:tblGrid>
                <a:gridCol w="2267640"/>
                <a:gridCol w="2267640"/>
                <a:gridCol w="2267640"/>
                <a:gridCol w="226872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Times New Roman"/>
                        </a:rPr>
                        <a:t>서비스명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Times New Roman"/>
                        </a:rPr>
                        <a:t>Walmart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Times New Roman"/>
                        </a:rPr>
                        <a:t>Metro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Times New Roman"/>
                        </a:rPr>
                        <a:t>롯데 </a:t>
                      </a:r>
                      <a:r>
                        <a:rPr b="0" lang="en-US" sz="1800" spc="-1" strike="noStrike">
                          <a:latin typeface="Times New Roman"/>
                        </a:rPr>
                        <a:t>ON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기대 </a:t>
            </a:r>
            <a:r>
              <a:rPr b="0" lang="en-US" sz="4400" spc="-1" strike="noStrike">
                <a:latin typeface="Times New Roman"/>
              </a:rPr>
              <a:t>효과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2019-09-15T17:53:50Z</dcterms:created>
  <dc:creator/>
  <dc:description/>
  <dc:language>ko-KR</dc:language>
  <cp:lastModifiedBy/>
  <dcterms:modified xsi:type="dcterms:W3CDTF">2019-09-15T20:51:59Z</dcterms:modified>
  <cp:revision>14</cp:revision>
  <dc:subject/>
  <dc:title/>
</cp:coreProperties>
</file>