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0" r:id="rId6"/>
    <p:sldId id="262" r:id="rId7"/>
    <p:sldId id="264" r:id="rId8"/>
    <p:sldId id="271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FBAEE-C054-4AC1-99BC-8F9AE439D2B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92C7F-B582-4C31-A3CD-7A2A3F55F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93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2E4313A-FBEC-4E37-B86B-62AE74CEFC84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812D-1F9A-47A5-9BE5-D10314A418E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520-EE59-448D-861B-6B0A9D78FAC8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32EC-9878-44B8-9894-3DDEB76BD49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3F34-27EE-415C-B141-424D323F9D2E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23F9-E622-4019-8D47-3800C1DFF1DF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B26B-80E9-4B4A-8B21-B201A222E91C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6C8-3137-41DB-8A26-96DFECB72BB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57-1802-48E1-B448-E95C77CCC62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247-9062-4797-9B0D-58138E627E02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ADEF-7655-4B39-84E5-87C97267A63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62A6-69FA-4BC9-B9DF-F6C0BC750BB0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081B-446D-4B65-AC2A-F6DB01A7A2B5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3E7E-3503-4C03-B007-C3D9669FDF5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C66B-AE46-4E92-B2C4-F024EC6DB4B5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8E3-B748-43FB-8A7E-85F3A4F87C09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00A-821A-4625-AAB7-882C069459C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7E6256-432F-48A4-B354-ACD82A931472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9FCE8-A769-44E3-91BB-13CE7BBE7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쇼핑몰 이용자를 위한 최적 경로 제안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70157-B060-4AB7-8B92-93B702488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조 </a:t>
            </a:r>
            <a:r>
              <a:rPr lang="ko-KR" altLang="en-US" dirty="0" err="1"/>
              <a:t>남근우</a:t>
            </a:r>
            <a:r>
              <a:rPr lang="en-US" altLang="ko-KR" dirty="0"/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장혁재</a:t>
            </a:r>
            <a:r>
              <a:rPr lang="en-US" altLang="ko-KR" dirty="0"/>
              <a:t> </a:t>
            </a:r>
            <a:r>
              <a:rPr lang="ko-KR" altLang="en-US" dirty="0"/>
              <a:t>조성욱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1535F-005B-4736-97B7-BD7B56DC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6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AF0DFF8-8744-4518-AA8B-D5D61EA97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CC52FC-00BC-4253-8E5D-55C78127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2BD597-0F5C-42C6-BA55-0A182A547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A70CFE-449E-4D12-8358-8B4C877EE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82AE94-EBCE-4F8E-994B-BD7F93129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B36729E-72F8-4A4F-B54E-CC26867AD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2D78-C1F0-4A03-8663-992DBF8F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A* </a:t>
            </a:r>
            <a:r>
              <a:rPr lang="ko-KR" altLang="en-US">
                <a:solidFill>
                  <a:schemeClr val="bg1"/>
                </a:solidFill>
              </a:rPr>
              <a:t>알고리즘 </a:t>
            </a:r>
            <a:r>
              <a:rPr lang="en-US" altLang="ko-KR">
                <a:solidFill>
                  <a:schemeClr val="bg1"/>
                </a:solidFill>
              </a:rPr>
              <a:t>pathfinding</a:t>
            </a:r>
          </a:p>
          <a:p>
            <a:r>
              <a:rPr lang="ko-KR" altLang="en-US">
                <a:solidFill>
                  <a:schemeClr val="bg1"/>
                </a:solidFill>
              </a:rPr>
              <a:t>장애물을 고려하여 경로를 표시해줌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상품의 세부 위치는 알 수 없으므로 추가 예정</a:t>
            </a:r>
            <a:endParaRPr lang="en-US" altLang="ko-KR">
              <a:solidFill>
                <a:schemeClr val="bg1"/>
              </a:solidFill>
            </a:endParaRPr>
          </a:p>
          <a:p>
            <a:pPr lvl="1"/>
            <a:r>
              <a:rPr lang="en-US" altLang="ko-KR">
                <a:solidFill>
                  <a:schemeClr val="bg1"/>
                </a:solidFill>
              </a:rPr>
              <a:t>(OnClick, LongClick event)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38058-7134-43B4-8DA8-A8B29F50E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4" r="-1" b="11198"/>
          <a:stretch/>
        </p:blipFill>
        <p:spPr>
          <a:xfrm>
            <a:off x="5194607" y="803751"/>
            <a:ext cx="3113903" cy="52504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30817A-D748-4390-987F-4E0ED395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1" r="30670" b="2"/>
          <a:stretch/>
        </p:blipFill>
        <p:spPr>
          <a:xfrm>
            <a:off x="8472236" y="803751"/>
            <a:ext cx="3113904" cy="525049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04BE77C-C23A-4545-973B-A8E168DAD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B5C81-0BCF-44F4-9204-0CF83DA5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660AB17-4098-46DD-A952-B2E7F5D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Troubleshooting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C45DE-9D3E-447A-9A6C-F40D0671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396845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Application class: </a:t>
            </a:r>
            <a:r>
              <a:rPr lang="ko-KR" altLang="en-US" dirty="0">
                <a:solidFill>
                  <a:schemeClr val="bg1"/>
                </a:solidFill>
              </a:rPr>
              <a:t>전역 </a:t>
            </a:r>
            <a:r>
              <a:rPr lang="en-US" altLang="ko-KR" dirty="0">
                <a:solidFill>
                  <a:schemeClr val="bg1"/>
                </a:solidFill>
              </a:rPr>
              <a:t>Class </a:t>
            </a:r>
            <a:r>
              <a:rPr lang="ko-KR" altLang="en-US" dirty="0">
                <a:solidFill>
                  <a:schemeClr val="bg1"/>
                </a:solidFill>
              </a:rPr>
              <a:t>역할</a:t>
            </a:r>
            <a:r>
              <a:rPr lang="en-US" altLang="ko-KR" dirty="0">
                <a:solidFill>
                  <a:schemeClr val="bg1"/>
                </a:solidFill>
              </a:rPr>
              <a:t>, Activity</a:t>
            </a:r>
            <a:r>
              <a:rPr lang="ko-KR" altLang="en-US" dirty="0">
                <a:solidFill>
                  <a:schemeClr val="bg1"/>
                </a:solidFill>
              </a:rPr>
              <a:t>간 </a:t>
            </a:r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를 공유할 때 사용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처음 앱 실행 시에는 비어 있음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에서 받아온 데이터를 </a:t>
            </a:r>
            <a:r>
              <a:rPr lang="en-US" altLang="ko-KR" dirty="0">
                <a:solidFill>
                  <a:schemeClr val="bg1"/>
                </a:solidFill>
              </a:rPr>
              <a:t>Application class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비동기식으로 저장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Application class</a:t>
            </a:r>
            <a:r>
              <a:rPr lang="ko-KR" altLang="en-US" dirty="0">
                <a:solidFill>
                  <a:schemeClr val="bg1"/>
                </a:solidFill>
              </a:rPr>
              <a:t>에 저장된 </a:t>
            </a:r>
            <a:r>
              <a:rPr lang="en-US" altLang="ko-KR" dirty="0">
                <a:solidFill>
                  <a:schemeClr val="bg1"/>
                </a:solidFill>
              </a:rPr>
              <a:t>value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에 표시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※</a:t>
            </a:r>
            <a:r>
              <a:rPr lang="ko-KR" altLang="en-US" dirty="0" err="1">
                <a:solidFill>
                  <a:schemeClr val="bg1"/>
                </a:solidFill>
              </a:rPr>
              <a:t>비동기식이며</a:t>
            </a:r>
            <a:r>
              <a:rPr lang="ko-KR" altLang="en-US" dirty="0">
                <a:solidFill>
                  <a:schemeClr val="bg1"/>
                </a:solidFill>
              </a:rPr>
              <a:t> 순서대로 실행 안됨</a:t>
            </a:r>
            <a:r>
              <a:rPr lang="en-US" altLang="ko-KR" dirty="0">
                <a:solidFill>
                  <a:schemeClr val="bg1"/>
                </a:solidFill>
              </a:rPr>
              <a:t>. UI</a:t>
            </a:r>
            <a:r>
              <a:rPr lang="ko-KR" altLang="en-US" dirty="0">
                <a:solidFill>
                  <a:schemeClr val="bg1"/>
                </a:solidFill>
              </a:rPr>
              <a:t>에 표시하려는 값이 비어 있어 빈 화면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881827-8C70-4CE2-AAEB-0A6E3CA2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02" y="803751"/>
            <a:ext cx="2572743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E203E-9C95-42E0-8BA5-8FC2CBFB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77C8-3AA6-4A1D-BC40-135E35C8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altLang="ko-KR" dirty="0"/>
              <a:t>Troubleshooting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744F7F-8A17-49C6-9D9E-6DDDFE0A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B1AD-EBAA-45D5-B74C-44E951E7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비동기식에서 동기식으로 전환</a:t>
            </a:r>
            <a:endParaRPr lang="en-US" altLang="ko-KR" sz="1600" dirty="0"/>
          </a:p>
          <a:p>
            <a:pPr lvl="1"/>
            <a:r>
              <a:rPr lang="en-US" altLang="ko-KR" dirty="0"/>
              <a:t>※ </a:t>
            </a:r>
            <a:r>
              <a:rPr lang="ko-KR" altLang="en-US" dirty="0"/>
              <a:t>안드로이드에서는 </a:t>
            </a:r>
            <a:br>
              <a:rPr lang="en-US" altLang="ko-KR" dirty="0"/>
            </a:br>
            <a:r>
              <a:rPr lang="ko-KR" altLang="en-US" dirty="0"/>
              <a:t>메인 스레드에서 네트워크 </a:t>
            </a:r>
            <a:br>
              <a:rPr lang="en-US" altLang="ko-KR" dirty="0"/>
            </a:br>
            <a:r>
              <a:rPr lang="ko-KR" altLang="en-US" dirty="0"/>
              <a:t>통신을 할 수 없음</a:t>
            </a:r>
            <a:endParaRPr lang="en-US" altLang="ko-KR" dirty="0"/>
          </a:p>
          <a:p>
            <a:pPr lvl="2"/>
            <a:r>
              <a:rPr lang="ko-KR" altLang="en-US" sz="1600" dirty="0"/>
              <a:t>다른 스레드에서 작업 하는 것으로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F5A4E-98ED-413A-96BA-80688C940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56" y="3886115"/>
            <a:ext cx="6158802" cy="84683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10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F4A23-5003-410E-B2C4-140B4627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0EC47-E098-4701-B673-B110F9D4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StrictMode</a:t>
            </a:r>
            <a:r>
              <a:rPr lang="en-US" altLang="ko-KR" dirty="0"/>
              <a:t>(not recommended)</a:t>
            </a:r>
          </a:p>
          <a:p>
            <a:r>
              <a:rPr lang="ko-KR" altLang="en-US" dirty="0" err="1"/>
              <a:t>메인스레드에서</a:t>
            </a:r>
            <a:r>
              <a:rPr lang="ko-KR" altLang="en-US" dirty="0"/>
              <a:t> 일어날 수 있는 일을 감지</a:t>
            </a:r>
            <a:r>
              <a:rPr lang="en-US" altLang="ko-KR" dirty="0"/>
              <a:t>, </a:t>
            </a:r>
            <a:r>
              <a:rPr lang="ko-KR" altLang="en-US" dirty="0"/>
              <a:t>문제를 해결할 수 있도록 해주는 개발자 도구</a:t>
            </a:r>
            <a:endParaRPr lang="en-US" altLang="ko-KR" dirty="0"/>
          </a:p>
          <a:p>
            <a:r>
              <a:rPr lang="ko-KR" altLang="en-US" dirty="0"/>
              <a:t>구글에서 </a:t>
            </a:r>
            <a:r>
              <a:rPr lang="en-US" altLang="ko-KR" dirty="0" err="1"/>
              <a:t>StrictMode</a:t>
            </a:r>
            <a:r>
              <a:rPr lang="en-US" altLang="ko-KR" dirty="0"/>
              <a:t> </a:t>
            </a:r>
            <a:r>
              <a:rPr lang="ko-KR" altLang="en-US" dirty="0"/>
              <a:t>정책 적용은 실제 </a:t>
            </a:r>
            <a:r>
              <a:rPr lang="ko-KR" altLang="en-US" dirty="0" err="1"/>
              <a:t>배포할때는</a:t>
            </a:r>
            <a:r>
              <a:rPr lang="ko-KR" altLang="en-US" dirty="0"/>
              <a:t> 적용하지 않도록 권장</a:t>
            </a:r>
            <a:endParaRPr lang="en-US" altLang="ko-KR" dirty="0"/>
          </a:p>
          <a:p>
            <a:r>
              <a:rPr lang="ko-KR" altLang="en-US" dirty="0"/>
              <a:t>네트워크 상태는 예측 불가능하므로 </a:t>
            </a:r>
            <a:r>
              <a:rPr lang="ko-KR" altLang="en-US" dirty="0" err="1"/>
              <a:t>메인스레드에서</a:t>
            </a:r>
            <a:r>
              <a:rPr lang="ko-KR" altLang="en-US" dirty="0"/>
              <a:t> 처리하면 안됨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E2197-225D-4234-BDE2-8E5E81C3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EA9A-0DA6-449D-AA63-446BA210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7E5EA-8743-4BE0-9234-B68D133B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  <a:endParaRPr lang="en-US" altLang="ko-KR" dirty="0"/>
          </a:p>
          <a:p>
            <a:r>
              <a:rPr lang="ko-KR" altLang="en-US" dirty="0"/>
              <a:t>진행 상황</a:t>
            </a:r>
            <a:endParaRPr lang="en-US" altLang="ko-KR" dirty="0"/>
          </a:p>
          <a:p>
            <a:r>
              <a:rPr lang="ko-KR" altLang="en-US" dirty="0"/>
              <a:t>트러블슈팅</a:t>
            </a:r>
            <a:endParaRPr lang="en-US" altLang="ko-KR" dirty="0"/>
          </a:p>
          <a:p>
            <a:r>
              <a:rPr lang="ko-KR" altLang="en-US" dirty="0"/>
              <a:t>개발일정</a:t>
            </a:r>
            <a:endParaRPr lang="en-US" altLang="ko-KR" dirty="0"/>
          </a:p>
          <a:p>
            <a:r>
              <a:rPr lang="ko-KR" altLang="en-US" dirty="0"/>
              <a:t>질의응답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D5AAA-F4F9-4C5B-92C1-EA334352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 백업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</a:rPr>
              <a:t>MySQLDump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이용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Cron</a:t>
            </a:r>
            <a:r>
              <a:rPr lang="ko-KR" altLang="en-US" dirty="0">
                <a:solidFill>
                  <a:schemeClr val="bg1"/>
                </a:solidFill>
              </a:rPr>
              <a:t>으로 매일 새벽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시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덤프를 저장하는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일정 생성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B86E6-E0CF-4E34-934B-423ADCC8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815138"/>
            <a:ext cx="6391533" cy="32277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FA0E66B2-60AE-4A1E-B236-940F51A5E5E1}"/>
              </a:ext>
            </a:extLst>
          </p:cNvPr>
          <p:cNvSpPr/>
          <p:nvPr/>
        </p:nvSpPr>
        <p:spPr>
          <a:xfrm>
            <a:off x="6047102" y="5449254"/>
            <a:ext cx="3986423" cy="570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backup.sh </a:t>
            </a:r>
            <a:endParaRPr lang="en-US" sz="24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9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C0C6-5CA6-474C-9F21-BDEAA31E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DBEC1-E504-4C77-B166-205F4B1B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F569FD-5198-421E-96A4-A8D215200254}"/>
              </a:ext>
            </a:extLst>
          </p:cNvPr>
          <p:cNvGrpSpPr/>
          <p:nvPr/>
        </p:nvGrpSpPr>
        <p:grpSpPr>
          <a:xfrm>
            <a:off x="2961794" y="888152"/>
            <a:ext cx="7099890" cy="5281551"/>
            <a:chOff x="1796755" y="2139034"/>
            <a:chExt cx="7099890" cy="5281551"/>
          </a:xfrm>
        </p:grpSpPr>
        <p:sp>
          <p:nvSpPr>
            <p:cNvPr id="6" name="CustomShape 7">
              <a:extLst>
                <a:ext uri="{FF2B5EF4-FFF2-40B4-BE49-F238E27FC236}">
                  <a16:creationId xmlns:a16="http://schemas.microsoft.com/office/drawing/2014/main" id="{5E80A521-BE7C-4794-95BD-BFAC3307C2D5}"/>
                </a:ext>
              </a:extLst>
            </p:cNvPr>
            <p:cNvSpPr/>
            <p:nvPr/>
          </p:nvSpPr>
          <p:spPr>
            <a:xfrm>
              <a:off x="1879803" y="6850039"/>
              <a:ext cx="3986423" cy="5705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spc="-1" dirty="0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Cron</a:t>
              </a:r>
              <a:r>
                <a:rPr lang="ko-KR" altLang="en-US" sz="2400" spc="-1" dirty="0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등록된 작업 리스트</a:t>
              </a:r>
              <a:endParaRPr lang="en-US" sz="2400" spc="-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1241C09-C5F9-47C2-B023-348391E012EC}"/>
                </a:ext>
              </a:extLst>
            </p:cNvPr>
            <p:cNvGrpSpPr/>
            <p:nvPr/>
          </p:nvGrpSpPr>
          <p:grpSpPr>
            <a:xfrm>
              <a:off x="1796755" y="2139034"/>
              <a:ext cx="7099890" cy="4627526"/>
              <a:chOff x="1796755" y="2139034"/>
              <a:chExt cx="7099890" cy="462752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05AB8CF-04DF-4B09-9F63-508B24459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7700" y="2139034"/>
                <a:ext cx="6858000" cy="187642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080B1C4-7EB6-42C4-8BD6-2DE5990DD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6755" y="6127078"/>
                <a:ext cx="7099890" cy="639482"/>
              </a:xfrm>
              <a:prstGeom prst="rect">
                <a:avLst/>
              </a:prstGeom>
            </p:spPr>
          </p:pic>
          <p:sp>
            <p:nvSpPr>
              <p:cNvPr id="10" name="CustomShape 7">
                <a:extLst>
                  <a:ext uri="{FF2B5EF4-FFF2-40B4-BE49-F238E27FC236}">
                    <a16:creationId xmlns:a16="http://schemas.microsoft.com/office/drawing/2014/main" id="{9F4AC7E8-1638-49C2-B1E2-A6E759CBE78B}"/>
                  </a:ext>
                </a:extLst>
              </p:cNvPr>
              <p:cNvSpPr/>
              <p:nvPr/>
            </p:nvSpPr>
            <p:spPr>
              <a:xfrm>
                <a:off x="2006412" y="4022434"/>
                <a:ext cx="3986423" cy="5705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Cron </a:t>
                </a:r>
                <a:r>
                  <a:rPr lang="ko-KR" altLang="en-US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표기법</a:t>
                </a:r>
                <a:endParaRPr lang="en-US" sz="2400" spc="-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865AC02-15E3-439B-B603-748EEA13D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9264" y="4640446"/>
                <a:ext cx="4923230" cy="767500"/>
              </a:xfrm>
              <a:prstGeom prst="rect">
                <a:avLst/>
              </a:prstGeom>
            </p:spPr>
          </p:pic>
          <p:sp>
            <p:nvSpPr>
              <p:cNvPr id="12" name="CustomShape 7">
                <a:extLst>
                  <a:ext uri="{FF2B5EF4-FFF2-40B4-BE49-F238E27FC236}">
                    <a16:creationId xmlns:a16="http://schemas.microsoft.com/office/drawing/2014/main" id="{90A03429-4331-4052-BA91-FBAA48EA4D91}"/>
                  </a:ext>
                </a:extLst>
              </p:cNvPr>
              <p:cNvSpPr/>
              <p:nvPr/>
            </p:nvSpPr>
            <p:spPr>
              <a:xfrm>
                <a:off x="1809464" y="5457338"/>
                <a:ext cx="6363865" cy="5705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‘crontab –e’ </a:t>
                </a:r>
                <a:r>
                  <a:rPr lang="ko-KR" altLang="en-US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명령을 실행하여 작업 등록</a:t>
                </a:r>
                <a:endParaRPr lang="en-US" sz="2400" spc="-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0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Csv</a:t>
            </a:r>
            <a:r>
              <a:rPr lang="ko-KR" altLang="en-US" dirty="0">
                <a:solidFill>
                  <a:schemeClr val="bg1"/>
                </a:solidFill>
              </a:rPr>
              <a:t>파일을 이용한 재고 현황 등록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F7AFACB-9D6E-40BB-B058-A65E7E394032}"/>
              </a:ext>
            </a:extLst>
          </p:cNvPr>
          <p:cNvGrpSpPr/>
          <p:nvPr/>
        </p:nvGrpSpPr>
        <p:grpSpPr>
          <a:xfrm>
            <a:off x="5452550" y="896637"/>
            <a:ext cx="6527783" cy="4613370"/>
            <a:chOff x="1575582" y="1814732"/>
            <a:chExt cx="7763096" cy="548640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3870500-315C-45A7-86E0-ADB3722E465E}"/>
                </a:ext>
              </a:extLst>
            </p:cNvPr>
            <p:cNvSpPr/>
            <p:nvPr/>
          </p:nvSpPr>
          <p:spPr>
            <a:xfrm>
              <a:off x="1659988" y="2377440"/>
              <a:ext cx="2968283" cy="22367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자기 디스크 24">
              <a:extLst>
                <a:ext uri="{FF2B5EF4-FFF2-40B4-BE49-F238E27FC236}">
                  <a16:creationId xmlns:a16="http://schemas.microsoft.com/office/drawing/2014/main" id="{11D72D3A-C174-491A-A1DE-E9C753385AAE}"/>
                </a:ext>
              </a:extLst>
            </p:cNvPr>
            <p:cNvSpPr/>
            <p:nvPr/>
          </p:nvSpPr>
          <p:spPr>
            <a:xfrm>
              <a:off x="2293032" y="3183548"/>
              <a:ext cx="1772529" cy="1195754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26" name="순서도: 문서 25">
              <a:extLst>
                <a:ext uri="{FF2B5EF4-FFF2-40B4-BE49-F238E27FC236}">
                  <a16:creationId xmlns:a16="http://schemas.microsoft.com/office/drawing/2014/main" id="{73E9D742-EC6B-442F-8FDB-330365D814C7}"/>
                </a:ext>
              </a:extLst>
            </p:cNvPr>
            <p:cNvSpPr/>
            <p:nvPr/>
          </p:nvSpPr>
          <p:spPr>
            <a:xfrm>
              <a:off x="7132319" y="2626482"/>
              <a:ext cx="1885071" cy="1297012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*.csv</a:t>
              </a:r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B3BACF-0D76-464E-92B3-52DF7A1E0B95}"/>
                </a:ext>
              </a:extLst>
            </p:cNvPr>
            <p:cNvSpPr txBox="1"/>
            <p:nvPr/>
          </p:nvSpPr>
          <p:spPr>
            <a:xfrm>
              <a:off x="1575582" y="1814732"/>
              <a:ext cx="3643533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기존 재고관리시스템</a:t>
              </a: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B67FA694-3E2C-4A1A-945F-E7E9720D1310}"/>
                </a:ext>
              </a:extLst>
            </p:cNvPr>
            <p:cNvSpPr/>
            <p:nvPr/>
          </p:nvSpPr>
          <p:spPr>
            <a:xfrm>
              <a:off x="5148775" y="2845924"/>
              <a:ext cx="1477108" cy="63304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12DD71-21D1-4A62-98BC-DB0E0308378F}"/>
                </a:ext>
              </a:extLst>
            </p:cNvPr>
            <p:cNvSpPr txBox="1"/>
            <p:nvPr/>
          </p:nvSpPr>
          <p:spPr>
            <a:xfrm>
              <a:off x="5219115" y="2419643"/>
              <a:ext cx="1468190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export</a:t>
              </a:r>
              <a:endParaRPr lang="ko-KR" altLang="en-US" sz="2400" dirty="0"/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2FDB0474-6E4C-435C-9AE6-7B5490CB4D62}"/>
                </a:ext>
              </a:extLst>
            </p:cNvPr>
            <p:cNvSpPr/>
            <p:nvPr/>
          </p:nvSpPr>
          <p:spPr>
            <a:xfrm>
              <a:off x="7638757" y="4206240"/>
              <a:ext cx="506437" cy="97067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A1BDA1-666A-4BF3-AC0C-227150DF6056}"/>
                </a:ext>
              </a:extLst>
            </p:cNvPr>
            <p:cNvSpPr txBox="1"/>
            <p:nvPr/>
          </p:nvSpPr>
          <p:spPr>
            <a:xfrm>
              <a:off x="7985042" y="4304714"/>
              <a:ext cx="1353636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import</a:t>
              </a:r>
              <a:endParaRPr lang="ko-KR" altLang="en-US" sz="2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B46BED3-C772-4C41-8389-ADE6F2FB7154}"/>
                </a:ext>
              </a:extLst>
            </p:cNvPr>
            <p:cNvSpPr/>
            <p:nvPr/>
          </p:nvSpPr>
          <p:spPr>
            <a:xfrm>
              <a:off x="6696221" y="5908431"/>
              <a:ext cx="2546253" cy="13927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자기 디스크 32">
              <a:extLst>
                <a:ext uri="{FF2B5EF4-FFF2-40B4-BE49-F238E27FC236}">
                  <a16:creationId xmlns:a16="http://schemas.microsoft.com/office/drawing/2014/main" id="{78A3D0A5-22B6-4675-B401-13D3D8655152}"/>
                </a:ext>
              </a:extLst>
            </p:cNvPr>
            <p:cNvSpPr/>
            <p:nvPr/>
          </p:nvSpPr>
          <p:spPr>
            <a:xfrm>
              <a:off x="7230792" y="6398015"/>
              <a:ext cx="1520511" cy="74452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502DB4-85D5-48FD-A82E-ABA371E5BD50}"/>
                </a:ext>
              </a:extLst>
            </p:cNvPr>
            <p:cNvSpPr txBox="1"/>
            <p:nvPr/>
          </p:nvSpPr>
          <p:spPr>
            <a:xfrm>
              <a:off x="7343335" y="5359790"/>
              <a:ext cx="1595847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현 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89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645487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React-csv-reader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버전이 변경되면서 라이브러리 이름이 바뀌어 일어난 혼란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React-csv-parse </a:t>
            </a:r>
            <a: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b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</a:t>
            </a:r>
            <a:r>
              <a:rPr lang="en-US" altLang="ko-KR" dirty="0">
                <a:solidFill>
                  <a:schemeClr val="bg1"/>
                </a:solidFill>
              </a:rPr>
              <a:t>eact-csv-reader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E1233A-DCCA-4941-A2EC-EF943DBFFA55}"/>
              </a:ext>
            </a:extLst>
          </p:cNvPr>
          <p:cNvGrpSpPr/>
          <p:nvPr/>
        </p:nvGrpSpPr>
        <p:grpSpPr>
          <a:xfrm>
            <a:off x="5968763" y="574538"/>
            <a:ext cx="4413816" cy="5242971"/>
            <a:chOff x="6462604" y="1492211"/>
            <a:chExt cx="4158836" cy="4940092"/>
          </a:xfrm>
        </p:grpSpPr>
        <p:sp>
          <p:nvSpPr>
            <p:cNvPr id="22" name="순서도: 문서 21">
              <a:extLst>
                <a:ext uri="{FF2B5EF4-FFF2-40B4-BE49-F238E27FC236}">
                  <a16:creationId xmlns:a16="http://schemas.microsoft.com/office/drawing/2014/main" id="{3B90AB71-1394-475C-B1CC-5C649FA069F2}"/>
                </a:ext>
              </a:extLst>
            </p:cNvPr>
            <p:cNvSpPr/>
            <p:nvPr/>
          </p:nvSpPr>
          <p:spPr>
            <a:xfrm>
              <a:off x="6792473" y="1788058"/>
              <a:ext cx="1422020" cy="578192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*.csv</a:t>
              </a:r>
              <a:endParaRPr lang="ko-KR" altLang="en-US" sz="2400" dirty="0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D6E43A53-F1CB-4EE3-A089-93AAFD0D0087}"/>
                </a:ext>
              </a:extLst>
            </p:cNvPr>
            <p:cNvSpPr/>
            <p:nvPr/>
          </p:nvSpPr>
          <p:spPr>
            <a:xfrm>
              <a:off x="7230544" y="2470508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25B98D4F-06A0-4B9A-8207-6066A32858DF}"/>
                </a:ext>
              </a:extLst>
            </p:cNvPr>
            <p:cNvSpPr/>
            <p:nvPr/>
          </p:nvSpPr>
          <p:spPr>
            <a:xfrm>
              <a:off x="6462604" y="2972999"/>
              <a:ext cx="2016808" cy="610935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Parsing by </a:t>
              </a:r>
              <a:br>
                <a:rPr lang="en-US" altLang="ko-KR" dirty="0"/>
              </a:br>
              <a:r>
                <a:rPr lang="en-US" altLang="ko-KR" dirty="0"/>
                <a:t>React-csv-reader</a:t>
              </a:r>
              <a:endParaRPr lang="ko-KR" altLang="en-US" dirty="0"/>
            </a:p>
          </p:txBody>
        </p:sp>
        <p:sp>
          <p:nvSpPr>
            <p:cNvPr id="26" name="순서도: 문서 25">
              <a:extLst>
                <a:ext uri="{FF2B5EF4-FFF2-40B4-BE49-F238E27FC236}">
                  <a16:creationId xmlns:a16="http://schemas.microsoft.com/office/drawing/2014/main" id="{8B176FD0-A027-47CF-8671-92767520A852}"/>
                </a:ext>
              </a:extLst>
            </p:cNvPr>
            <p:cNvSpPr/>
            <p:nvPr/>
          </p:nvSpPr>
          <p:spPr>
            <a:xfrm>
              <a:off x="6655739" y="4280506"/>
              <a:ext cx="1558753" cy="666574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JSON</a:t>
              </a:r>
            </a:p>
            <a:p>
              <a:pPr algn="ctr"/>
              <a:r>
                <a:rPr lang="en-US" altLang="ko-KR" dirty="0"/>
                <a:t>object</a:t>
              </a:r>
              <a:endParaRPr lang="ko-KR" altLang="en-US" dirty="0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86937F1-3986-4BA7-8FB6-BED0D80ED306}"/>
                </a:ext>
              </a:extLst>
            </p:cNvPr>
            <p:cNvSpPr/>
            <p:nvPr/>
          </p:nvSpPr>
          <p:spPr>
            <a:xfrm>
              <a:off x="7230544" y="3709649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28A8A329-A002-4B75-857E-0AC2BE129473}"/>
                </a:ext>
              </a:extLst>
            </p:cNvPr>
            <p:cNvSpPr/>
            <p:nvPr/>
          </p:nvSpPr>
          <p:spPr>
            <a:xfrm>
              <a:off x="7230544" y="5051338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자기 디스크 28">
              <a:extLst>
                <a:ext uri="{FF2B5EF4-FFF2-40B4-BE49-F238E27FC236}">
                  <a16:creationId xmlns:a16="http://schemas.microsoft.com/office/drawing/2014/main" id="{B4C9BFFD-D732-43AF-B6E8-EF4F17C0C1FF}"/>
                </a:ext>
              </a:extLst>
            </p:cNvPr>
            <p:cNvSpPr/>
            <p:nvPr/>
          </p:nvSpPr>
          <p:spPr>
            <a:xfrm>
              <a:off x="6728574" y="5687777"/>
              <a:ext cx="1520511" cy="74452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CD31D9-97BB-4C6B-B1BB-BE26138F33E3}"/>
                </a:ext>
              </a:extLst>
            </p:cNvPr>
            <p:cNvSpPr txBox="1"/>
            <p:nvPr/>
          </p:nvSpPr>
          <p:spPr>
            <a:xfrm>
              <a:off x="7710818" y="4961803"/>
              <a:ext cx="2836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Insert into item DB</a:t>
              </a:r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4D7276-877C-4245-A107-B48AE7A2D737}"/>
                </a:ext>
              </a:extLst>
            </p:cNvPr>
            <p:cNvSpPr txBox="1"/>
            <p:nvPr/>
          </p:nvSpPr>
          <p:spPr>
            <a:xfrm>
              <a:off x="8445756" y="1492211"/>
              <a:ext cx="21756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category, item, quantity</a:t>
              </a:r>
            </a:p>
            <a:p>
              <a:r>
                <a:rPr lang="en-US" altLang="ko-KR" sz="1400" dirty="0"/>
                <a:t>1,apple,12</a:t>
              </a:r>
            </a:p>
            <a:p>
              <a:r>
                <a:rPr lang="en-US" altLang="ko-KR" sz="1400" dirty="0"/>
                <a:t>1,banana,30</a:t>
              </a:r>
            </a:p>
            <a:p>
              <a:r>
                <a:rPr lang="en-US" altLang="ko-KR" sz="1400" dirty="0"/>
                <a:t>3,beef,22</a:t>
              </a:r>
            </a:p>
            <a:p>
              <a:r>
                <a:rPr lang="en-US" altLang="ko-KR" sz="1400" dirty="0"/>
                <a:t>3,pork,55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93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F2328-E0BC-46A5-ADCE-8668ED79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200" dirty="0">
                <a:solidFill>
                  <a:srgbClr val="EBEBEB"/>
                </a:solidFill>
              </a:rPr>
              <a:t>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A73EED-ED89-4270-B0EE-77D04E0C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00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3CCF91-E325-44C8-879A-823358090ADD}"/>
              </a:ext>
            </a:extLst>
          </p:cNvPr>
          <p:cNvGrpSpPr/>
          <p:nvPr/>
        </p:nvGrpSpPr>
        <p:grpSpPr>
          <a:xfrm>
            <a:off x="5066686" y="707717"/>
            <a:ext cx="5874766" cy="5044283"/>
            <a:chOff x="5066686" y="707717"/>
            <a:chExt cx="5874766" cy="5044283"/>
          </a:xfrm>
        </p:grpSpPr>
        <p:sp>
          <p:nvSpPr>
            <p:cNvPr id="22" name="CustomShape 7">
              <a:extLst>
                <a:ext uri="{FF2B5EF4-FFF2-40B4-BE49-F238E27FC236}">
                  <a16:creationId xmlns:a16="http://schemas.microsoft.com/office/drawing/2014/main" id="{93065737-D7D1-410A-B4A9-7581DF36DB49}"/>
                </a:ext>
              </a:extLst>
            </p:cNvPr>
            <p:cNvSpPr/>
            <p:nvPr/>
          </p:nvSpPr>
          <p:spPr>
            <a:xfrm>
              <a:off x="9542615" y="1340974"/>
              <a:ext cx="1144749" cy="5705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/>
            <a:lstStyle/>
            <a:p>
              <a:pPr>
                <a:lnSpc>
                  <a:spcPct val="150000"/>
                </a:lnSpc>
              </a:pPr>
              <a:r>
                <a:rPr lang="en-US" sz="2400" spc="-1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test.csv</a:t>
              </a:r>
              <a:endParaRPr lang="en-US" sz="2400" spc="-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B82BBC5-9074-4F1F-9A58-4886AEF31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5364" y="707717"/>
              <a:ext cx="3775869" cy="1850916"/>
            </a:xfrm>
            <a:prstGeom prst="rect">
              <a:avLst/>
            </a:prstGeom>
          </p:spPr>
        </p:pic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01C79BCB-4D0F-4453-ACC5-5325B1AC690A}"/>
                </a:ext>
              </a:extLst>
            </p:cNvPr>
            <p:cNvSpPr/>
            <p:nvPr/>
          </p:nvSpPr>
          <p:spPr>
            <a:xfrm>
              <a:off x="6804681" y="2966597"/>
              <a:ext cx="970671" cy="703385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95BE650-A064-44D5-89A3-AA9AD312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6686" y="3929880"/>
              <a:ext cx="5874766" cy="1822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06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8DA9-0D22-4D1A-8818-4D411232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장혁재</a:t>
            </a:r>
            <a:r>
              <a:rPr lang="ko-KR" altLang="en-US" dirty="0"/>
              <a:t> </a:t>
            </a:r>
            <a:r>
              <a:rPr lang="ko-KR" altLang="en-US"/>
              <a:t>작업물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8FE2E-D6AB-47CD-8F37-AC94A8AA6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A95E-2395-43B1-9081-050B1998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2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F0DFF8-8744-4518-AA8B-D5D61EA97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CC52FC-00BC-4253-8E5D-55C78127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2BD597-0F5C-42C6-BA55-0A182A547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A70CFE-449E-4D12-8358-8B4C877EE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82AE94-EBCE-4F8E-994B-BD7F93129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B36729E-72F8-4A4F-B54E-CC26867AD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5AA2315-F596-47BD-8898-D1757E04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50E4-D9F8-4B6A-A02B-39B4362E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323633" cy="38989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최적 경로 제안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구매 품목들을 통해 </a:t>
            </a:r>
            <a:r>
              <a:rPr lang="en-US" altLang="ko-KR" dirty="0">
                <a:solidFill>
                  <a:schemeClr val="bg1"/>
                </a:solidFill>
              </a:rPr>
              <a:t>TSP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TSP</a:t>
            </a:r>
            <a:r>
              <a:rPr lang="ko-KR" altLang="en-US" dirty="0">
                <a:solidFill>
                  <a:schemeClr val="bg1"/>
                </a:solidFill>
              </a:rPr>
              <a:t>결과를 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에 적용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장애물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다른 판매 품목을 고려하여 </a:t>
            </a:r>
            <a:r>
              <a:rPr lang="en-US" altLang="ko-KR" dirty="0">
                <a:solidFill>
                  <a:schemeClr val="bg1"/>
                </a:solidFill>
              </a:rPr>
              <a:t>pathfinding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적용 전 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B07495-810B-47BF-8E5B-76BF78ADA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9" r="1" b="8757"/>
          <a:stretch/>
        </p:blipFill>
        <p:spPr>
          <a:xfrm>
            <a:off x="5194607" y="803751"/>
            <a:ext cx="3113903" cy="52504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9CCCC2-F9D5-4737-B1CB-A7F0849316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" r="2" b="10716"/>
          <a:stretch/>
        </p:blipFill>
        <p:spPr>
          <a:xfrm>
            <a:off x="8472236" y="803751"/>
            <a:ext cx="3113904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04BE77C-C23A-4545-973B-A8E168DAD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AF90F-20AD-4056-A53F-8850186D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6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256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맑은 고딕</vt:lpstr>
      <vt:lpstr>Arial</vt:lpstr>
      <vt:lpstr>Century Gothic</vt:lpstr>
      <vt:lpstr>Wingdings 3</vt:lpstr>
      <vt:lpstr>이온(회의실)</vt:lpstr>
      <vt:lpstr>쇼핑몰 이용자를 위한 최적 경로 제안 프로그램</vt:lpstr>
      <vt:lpstr>목차</vt:lpstr>
      <vt:lpstr>피드백</vt:lpstr>
      <vt:lpstr>피드백</vt:lpstr>
      <vt:lpstr>진행 상황</vt:lpstr>
      <vt:lpstr>진행 상황</vt:lpstr>
      <vt:lpstr>결과</vt:lpstr>
      <vt:lpstr>장혁재 작업물</vt:lpstr>
      <vt:lpstr>진행상황</vt:lpstr>
      <vt:lpstr>PowerPoint 프레젠테이션</vt:lpstr>
      <vt:lpstr>Troubleshooting</vt:lpstr>
      <vt:lpstr>Troubleshooting</vt:lpstr>
      <vt:lpstr>다른 해결 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이용자를 위한 최적 경로 제안 프로그램</dc:title>
  <dc:creator>hjchang</dc:creator>
  <cp:lastModifiedBy>hjchang</cp:lastModifiedBy>
  <cp:revision>3</cp:revision>
  <dcterms:created xsi:type="dcterms:W3CDTF">2019-11-24T16:21:16Z</dcterms:created>
  <dcterms:modified xsi:type="dcterms:W3CDTF">2019-11-24T16:23:15Z</dcterms:modified>
</cp:coreProperties>
</file>