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1.png" ContentType="image/png"/>
  <Override PartName="/ppt/media/image12.wmf" ContentType="image/x-wmf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0693400" cy="75612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Times New Roman"/>
              </a:rPr>
              <a:t>제목 텍스트의 서식을 편집하려면 클릭하십시오</a:t>
            </a:r>
            <a:r>
              <a:rPr b="0" lang="en-US" sz="4400" spc="-1" strike="noStrike">
                <a:latin typeface="Times New Roman"/>
              </a:rPr>
              <a:t>.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Times New Roman"/>
              </a:rPr>
              <a:t>2</a:t>
            </a:r>
            <a:r>
              <a:rPr b="0" lang="en-US" sz="2800" spc="-1" strike="noStrike">
                <a:latin typeface="Times New Roman"/>
              </a:rPr>
              <a:t>번째 개요 수준</a:t>
            </a:r>
            <a:endParaRPr b="0" lang="en-US" sz="2800" spc="-1" strike="noStrike"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3</a:t>
            </a:r>
            <a:r>
              <a:rPr b="0" lang="en-US" sz="2400" spc="-1" strike="noStrike">
                <a:latin typeface="Times New Roman"/>
              </a:rPr>
              <a:t>번째 개요 수준</a:t>
            </a:r>
            <a:endParaRPr b="0" lang="en-US" sz="2400" spc="-1" strike="noStrike"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Times New Roman"/>
              </a:rPr>
              <a:t>4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5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6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7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Times New Roman"/>
              </a:rPr>
              <a:t>제목 텍스트의 서식을 편집하려면 클릭하십시오</a:t>
            </a:r>
            <a:r>
              <a:rPr b="0" lang="en-US" sz="4400" spc="-1" strike="noStrike">
                <a:latin typeface="Times New Roman"/>
              </a:rPr>
              <a:t>.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Times New Roman"/>
              </a:rPr>
              <a:t>2</a:t>
            </a:r>
            <a:r>
              <a:rPr b="0" lang="en-US" sz="2800" spc="-1" strike="noStrike">
                <a:latin typeface="Times New Roman"/>
              </a:rPr>
              <a:t>번째 개요 수준</a:t>
            </a:r>
            <a:endParaRPr b="0" lang="en-US" sz="2800" spc="-1" strike="noStrike"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3</a:t>
            </a:r>
            <a:r>
              <a:rPr b="0" lang="en-US" sz="2400" spc="-1" strike="noStrike">
                <a:latin typeface="Times New Roman"/>
              </a:rPr>
              <a:t>번째 개요 수준</a:t>
            </a:r>
            <a:endParaRPr b="0" lang="en-US" sz="2400" spc="-1" strike="noStrike"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Times New Roman"/>
              </a:rPr>
              <a:t>4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5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6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7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Times New Roman"/>
              </a:rPr>
              <a:t>제목 텍스트의 서식을 편집하려면 클릭하십시오</a:t>
            </a:r>
            <a:r>
              <a:rPr b="0" lang="en-US" sz="4400" spc="-1" strike="noStrike">
                <a:latin typeface="Times New Roman"/>
              </a:rPr>
              <a:t>.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Times New Roman"/>
              </a:rPr>
              <a:t>2</a:t>
            </a:r>
            <a:r>
              <a:rPr b="0" lang="en-US" sz="2800" spc="-1" strike="noStrike">
                <a:latin typeface="Times New Roman"/>
              </a:rPr>
              <a:t>번째 개요 수준</a:t>
            </a:r>
            <a:endParaRPr b="0" lang="en-US" sz="2800" spc="-1" strike="noStrike"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3</a:t>
            </a:r>
            <a:r>
              <a:rPr b="0" lang="en-US" sz="2400" spc="-1" strike="noStrike">
                <a:latin typeface="Times New Roman"/>
              </a:rPr>
              <a:t>번째 개요 수준</a:t>
            </a:r>
            <a:endParaRPr b="0" lang="en-US" sz="2400" spc="-1" strike="noStrike"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Times New Roman"/>
              </a:rPr>
              <a:t>4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5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6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7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그림 10" descr=""/>
          <p:cNvPicPr/>
          <p:nvPr/>
        </p:nvPicPr>
        <p:blipFill>
          <a:blip r:embed="rId1"/>
          <a:stretch/>
        </p:blipFill>
        <p:spPr>
          <a:xfrm>
            <a:off x="1080" y="2160"/>
            <a:ext cx="10688040" cy="755460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4320000" y="150984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4601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나눔명조"/>
                <a:ea typeface="나눔명조"/>
              </a:rPr>
              <a:t>쇼핑몰 이용자를 위한</a:t>
            </a:r>
            <a:endParaRPr b="0" lang="en-US" sz="4000" spc="-1" strike="noStrike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나눔명조"/>
                <a:ea typeface="나눔명조"/>
              </a:rPr>
              <a:t>최적 경로 제안 프로그램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320000" y="453816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나눔명조"/>
                <a:ea typeface="나눔명조"/>
              </a:rPr>
              <a:t>12</a:t>
            </a:r>
            <a:r>
              <a:rPr b="0" lang="en-US" sz="3600" spc="-1" strike="noStrike">
                <a:solidFill>
                  <a:srgbClr val="ffffff"/>
                </a:solidFill>
                <a:latin typeface="나눔명조"/>
                <a:ea typeface="나눔명조"/>
              </a:rPr>
              <a:t>조</a:t>
            </a:r>
            <a:endParaRPr b="0" lang="en-US" sz="36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나눔명조"/>
                <a:ea typeface="나눔명조"/>
              </a:rPr>
              <a:t>남근우</a:t>
            </a:r>
            <a:endParaRPr b="0" lang="en-US" sz="36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나눔명조"/>
                <a:ea typeface="나눔명조"/>
              </a:rPr>
              <a:t>장혁재</a:t>
            </a:r>
            <a:endParaRPr b="0" lang="en-US" sz="36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나눔명조"/>
                <a:ea typeface="나눔명조"/>
              </a:rPr>
              <a:t>조성욱</a:t>
            </a:r>
            <a:endParaRPr b="0" lang="en-US" sz="3600" spc="-1" strike="noStrike">
              <a:latin typeface="Times New Roman"/>
            </a:endParaRPr>
          </a:p>
        </p:txBody>
      </p:sp>
      <p:sp>
        <p:nvSpPr>
          <p:cNvPr id="130" name="Line 3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4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2716991-905A-4423-BE91-56965D20DA89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aaae"/>
                </a:solidFill>
                <a:latin typeface="나눔명조"/>
                <a:ea typeface="나눔명조"/>
              </a:rPr>
              <a:t>Feedback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출발점의 문제</a:t>
            </a:r>
            <a:endParaRPr b="0" lang="en-US" sz="2100" spc="-1" strike="noStrike">
              <a:latin typeface="Times New Roman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3200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marL="171360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출발점이 매장 입구로 고정</a:t>
            </a:r>
            <a:endParaRPr b="0" lang="en-US" sz="1800" spc="-1" strike="noStrike">
              <a:latin typeface="Times New Roman"/>
            </a:endParaRPr>
          </a:p>
          <a:p>
            <a:pPr lvl="1" marL="432000" indent="-212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일반적으로 고객들은 매장 출입 전 구매하고자 하는 물품을 미리 생각함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.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8499"/>
              </a:lnSpc>
            </a:pPr>
            <a:r>
              <a:rPr b="0" lang="en-US" sz="18500" spc="-117" strike="noStrike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b="0" lang="en-US" sz="18500" spc="-1" strike="noStrike">
              <a:latin typeface="Times New Roman"/>
            </a:endParaRPr>
          </a:p>
        </p:txBody>
      </p:sp>
      <p:sp>
        <p:nvSpPr>
          <p:cNvPr id="184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7B0DEE4-020F-4BDE-8D48-D9DC0918F8F2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재고 현황 시각화를 위한 대시보드 설계</a:t>
            </a:r>
            <a:endParaRPr b="0" lang="en-US" sz="2100" spc="-1" strike="noStrike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8499"/>
              </a:lnSpc>
            </a:pPr>
            <a:r>
              <a:rPr b="0" lang="en-US" sz="18500" spc="-117" strike="noStrike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b="0" lang="en-US" sz="18500" spc="-1" strike="noStrike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03BA42A-7421-4EF0-BF65-C5133C922AE8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1512000" y="1934640"/>
            <a:ext cx="4821480" cy="5424840"/>
          </a:xfrm>
          <a:prstGeom prst="rect">
            <a:avLst/>
          </a:prstGeom>
          <a:ln>
            <a:noFill/>
          </a:ln>
        </p:spPr>
      </p:pic>
      <p:sp>
        <p:nvSpPr>
          <p:cNvPr id="193" name="CustomShape 7"/>
          <p:cNvSpPr/>
          <p:nvPr/>
        </p:nvSpPr>
        <p:spPr>
          <a:xfrm>
            <a:off x="6984000" y="2088000"/>
            <a:ext cx="3166200" cy="23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25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활용 라이브러리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: 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25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react-chartjs-2, mdbreact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25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추후 데이터베이스와 연동 예정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2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250000"/>
              </a:lnSpc>
            </a:pPr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매장 레이아웃을 위한 </a:t>
            </a: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API </a:t>
            </a: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설계</a:t>
            </a:r>
            <a:endParaRPr b="0" lang="en-US" sz="2100" spc="-1" strike="noStrike">
              <a:latin typeface="Times New Roman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8499"/>
              </a:lnSpc>
            </a:pPr>
            <a:r>
              <a:rPr b="0" lang="en-US" sz="18500" spc="-117" strike="noStrike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b="0" lang="en-US" sz="18500" spc="-1" strike="noStrike">
              <a:latin typeface="Times New Roman"/>
            </a:endParaRPr>
          </a:p>
        </p:txBody>
      </p:sp>
      <p:sp>
        <p:nvSpPr>
          <p:cNvPr id="197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500E8E6-296C-4EE4-961F-D27384A0A796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6301440" y="3528000"/>
            <a:ext cx="3166200" cy="23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추후 매장 관리 부분과 연동 예정</a:t>
            </a:r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매장 레이아웃 설정</a:t>
            </a:r>
            <a:endParaRPr b="0" lang="en-US" sz="2100" spc="-1" strike="noStrike">
              <a:latin typeface="Times New Roman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8499"/>
              </a:lnSpc>
            </a:pPr>
            <a:r>
              <a:rPr b="0" lang="en-US" sz="18500" spc="-117" strike="noStrike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b="0" lang="en-US" sz="18500" spc="-1" strike="noStrike">
              <a:latin typeface="Times New Roman"/>
            </a:endParaRPr>
          </a:p>
        </p:txBody>
      </p:sp>
      <p:sp>
        <p:nvSpPr>
          <p:cNvPr id="204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9F93789-E8E3-4862-8F6B-A4501EE4F5F3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6264000" y="2160360"/>
            <a:ext cx="316620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React-table-drag-select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사용 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-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드래그와 클릭으로 범위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지정 가능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문제점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: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오래된 라이브러리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(2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년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)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각 셀당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true/false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값만 저장 가능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pull request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에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int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형 자료 저장하는 기능이 있으나 아직 머지되지 않은 상태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해당하는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pull request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를 적용하는 중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</p:txBody>
      </p:sp>
      <p:pic>
        <p:nvPicPr>
          <p:cNvPr id="208" name="Picture 4" descr=""/>
          <p:cNvPicPr/>
          <p:nvPr/>
        </p:nvPicPr>
        <p:blipFill>
          <a:blip r:embed="rId1"/>
          <a:stretch/>
        </p:blipFill>
        <p:spPr>
          <a:xfrm>
            <a:off x="1531440" y="3744000"/>
            <a:ext cx="3220200" cy="1614960"/>
          </a:xfrm>
          <a:prstGeom prst="rect">
            <a:avLst/>
          </a:prstGeom>
          <a:ln>
            <a:noFill/>
          </a:ln>
        </p:spPr>
      </p:pic>
      <p:sp>
        <p:nvSpPr>
          <p:cNvPr id="209" name="CustomShape 8"/>
          <p:cNvSpPr/>
          <p:nvPr/>
        </p:nvSpPr>
        <p:spPr>
          <a:xfrm>
            <a:off x="6192000" y="2448000"/>
            <a:ext cx="3166200" cy="23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React-table-drag-select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사용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범위 지정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문제점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오래된 라이브러리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(2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년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)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각 셀당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true/false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형만 저장 가능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Pull request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에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int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형 자료형 저장하는 기능이 있으나 머지되지 않은 상태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해당 풀 리퀘 프로젝트에 적용중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</p:txBody>
      </p:sp>
      <p:sp>
        <p:nvSpPr>
          <p:cNvPr id="210" name="CustomShape 9"/>
          <p:cNvSpPr/>
          <p:nvPr/>
        </p:nvSpPr>
        <p:spPr>
          <a:xfrm>
            <a:off x="6192000" y="2232000"/>
            <a:ext cx="3166200" cy="23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React-table-drag-select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사용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범위 지정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문제점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오래된 라이브러리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(2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년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)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각 셀당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true/false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형만 저장 가능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Pull request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에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int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형 자료형 저장하는 기능이 있으나 머지되지 않은 상태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해당 풀 리퀘 프로젝트에 적용중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</p:txBody>
      </p:sp>
      <p:sp>
        <p:nvSpPr>
          <p:cNvPr id="211" name="CustomShape 10"/>
          <p:cNvSpPr/>
          <p:nvPr/>
        </p:nvSpPr>
        <p:spPr>
          <a:xfrm>
            <a:off x="5040720" y="2664000"/>
            <a:ext cx="5652360" cy="31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7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745ea8"/>
                </a:solidFill>
                <a:latin typeface="Century Gothic"/>
                <a:ea typeface="DejaVu Sans"/>
              </a:rPr>
              <a:t>React-table-drag-select </a:t>
            </a:r>
            <a:r>
              <a:rPr b="0" lang="en-US" sz="1800" spc="-1" strike="noStrike">
                <a:solidFill>
                  <a:srgbClr val="745ea8"/>
                </a:solidFill>
                <a:latin typeface="Century Gothic"/>
                <a:ea typeface="DejaVu Sans"/>
              </a:rPr>
              <a:t>사용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ts val="57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745ea8"/>
                </a:solidFill>
                <a:latin typeface="Century Gothic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745ea8"/>
                </a:solidFill>
                <a:latin typeface="Century Gothic"/>
                <a:ea typeface="DejaVu Sans"/>
              </a:rPr>
              <a:t>드래그</a:t>
            </a:r>
            <a:r>
              <a:rPr b="0" lang="en-US" sz="1600" spc="-1" strike="noStrike">
                <a:solidFill>
                  <a:srgbClr val="745ea8"/>
                </a:solidFill>
                <a:latin typeface="Century Gothic"/>
                <a:ea typeface="DejaVu Sans"/>
              </a:rPr>
              <a:t>/</a:t>
            </a:r>
            <a:r>
              <a:rPr b="0" lang="en-US" sz="1600" spc="-1" strike="noStrike">
                <a:solidFill>
                  <a:srgbClr val="745ea8"/>
                </a:solidFill>
                <a:latin typeface="Century Gothic"/>
                <a:ea typeface="DejaVu Sans"/>
              </a:rPr>
              <a:t>클릭으로 범위 지정</a:t>
            </a:r>
            <a:endParaRPr b="0" lang="en-US" sz="1600" spc="-1" strike="noStrike">
              <a:latin typeface="Times New Roman"/>
            </a:endParaRPr>
          </a:p>
          <a:p>
            <a:pPr>
              <a:lnSpc>
                <a:spcPts val="57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745ea8"/>
                </a:solidFill>
                <a:latin typeface="Century Gothic"/>
                <a:ea typeface="DejaVu Sans"/>
              </a:rPr>
              <a:t>문제점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ts val="57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745ea8"/>
                </a:solidFill>
                <a:latin typeface="Century Gothic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745ea8"/>
                </a:solidFill>
                <a:latin typeface="Century Gothic"/>
                <a:ea typeface="DejaVu Sans"/>
              </a:rPr>
              <a:t>오래된 라이브러리</a:t>
            </a:r>
            <a:r>
              <a:rPr b="0" lang="en-US" sz="1600" spc="-1" strike="noStrike">
                <a:solidFill>
                  <a:srgbClr val="745ea8"/>
                </a:solidFill>
                <a:latin typeface="Century Gothic"/>
                <a:ea typeface="DejaVu Sans"/>
              </a:rPr>
              <a:t>(2</a:t>
            </a:r>
            <a:r>
              <a:rPr b="0" lang="en-US" sz="1600" spc="-1" strike="noStrike">
                <a:solidFill>
                  <a:srgbClr val="745ea8"/>
                </a:solidFill>
                <a:latin typeface="Century Gothic"/>
                <a:ea typeface="DejaVu Sans"/>
              </a:rPr>
              <a:t>년</a:t>
            </a:r>
            <a:r>
              <a:rPr b="0" lang="en-US" sz="1600" spc="-1" strike="noStrike">
                <a:solidFill>
                  <a:srgbClr val="745ea8"/>
                </a:solidFill>
                <a:latin typeface="Century Gothic"/>
                <a:ea typeface="DejaVu Sans"/>
              </a:rPr>
              <a:t>)</a:t>
            </a:r>
            <a:endParaRPr b="0" lang="en-US" sz="1600" spc="-1" strike="noStrike">
              <a:latin typeface="Times New Roman"/>
            </a:endParaRPr>
          </a:p>
          <a:p>
            <a:pPr>
              <a:lnSpc>
                <a:spcPts val="57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745ea8"/>
                </a:solidFill>
                <a:latin typeface="Century Gothic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745ea8"/>
                </a:solidFill>
                <a:latin typeface="Century Gothic"/>
                <a:ea typeface="DejaVu Sans"/>
              </a:rPr>
              <a:t>각 셀당 </a:t>
            </a:r>
            <a:r>
              <a:rPr b="0" lang="en-US" sz="1600" spc="-1" strike="noStrike">
                <a:solidFill>
                  <a:srgbClr val="745ea8"/>
                </a:solidFill>
                <a:latin typeface="Century Gothic"/>
                <a:ea typeface="DejaVu Sans"/>
              </a:rPr>
              <a:t>true/false</a:t>
            </a:r>
            <a:r>
              <a:rPr b="0" lang="en-US" sz="1600" spc="-1" strike="noStrike">
                <a:solidFill>
                  <a:srgbClr val="745ea8"/>
                </a:solidFill>
                <a:latin typeface="Century Gothic"/>
                <a:ea typeface="DejaVu Sans"/>
              </a:rPr>
              <a:t>형만 저장 가능</a:t>
            </a:r>
            <a:endParaRPr b="0" lang="en-US" sz="1600" spc="-1" strike="noStrike">
              <a:latin typeface="Times New Roman"/>
            </a:endParaRPr>
          </a:p>
          <a:p>
            <a:pPr>
              <a:lnSpc>
                <a:spcPts val="57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745ea8"/>
                </a:solidFill>
                <a:latin typeface="Century Gothic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745ea8"/>
                </a:solidFill>
                <a:latin typeface="Century Gothic"/>
                <a:ea typeface="DejaVu Sans"/>
              </a:rPr>
              <a:t>Pull request</a:t>
            </a:r>
            <a:r>
              <a:rPr b="0" lang="en-US" sz="1400" spc="-1" strike="noStrike">
                <a:solidFill>
                  <a:srgbClr val="745ea8"/>
                </a:solidFill>
                <a:latin typeface="Century Gothic"/>
                <a:ea typeface="DejaVu Sans"/>
              </a:rPr>
              <a:t>에 </a:t>
            </a:r>
            <a:r>
              <a:rPr b="0" lang="en-US" sz="1400" spc="-1" strike="noStrike">
                <a:solidFill>
                  <a:srgbClr val="745ea8"/>
                </a:solidFill>
                <a:latin typeface="Century Gothic"/>
                <a:ea typeface="DejaVu Sans"/>
              </a:rPr>
              <a:t>int</a:t>
            </a:r>
            <a:r>
              <a:rPr b="0" lang="en-US" sz="1400" spc="-1" strike="noStrike">
                <a:solidFill>
                  <a:srgbClr val="745ea8"/>
                </a:solidFill>
                <a:latin typeface="Century Gothic"/>
                <a:ea typeface="DejaVu Sans"/>
              </a:rPr>
              <a:t>형 자료형 저장하는 기능이 있으나 </a:t>
            </a:r>
            <a:br/>
            <a:r>
              <a:rPr b="0" lang="en-US" sz="1400" spc="-1" strike="noStrike">
                <a:solidFill>
                  <a:srgbClr val="745ea8"/>
                </a:solidFill>
                <a:latin typeface="Century Gothic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745ea8"/>
                </a:solidFill>
                <a:latin typeface="Century Gothic"/>
                <a:ea typeface="DejaVu Sans"/>
              </a:rPr>
              <a:t>머지되지 않은 상태</a:t>
            </a:r>
            <a:endParaRPr b="0" lang="en-US" sz="1400" spc="-1" strike="noStrike">
              <a:latin typeface="Times New Roman"/>
            </a:endParaRPr>
          </a:p>
          <a:p>
            <a:pPr>
              <a:lnSpc>
                <a:spcPts val="57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745ea8"/>
                </a:solidFill>
                <a:latin typeface="Century Gothic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745ea8"/>
                </a:solidFill>
                <a:latin typeface="Century Gothic"/>
                <a:ea typeface="DejaVu Sans"/>
              </a:rPr>
              <a:t>해당 풀 리퀘스트를 프로젝트에 적용중</a:t>
            </a:r>
            <a:endParaRPr b="0" lang="en-US" sz="1400" spc="-1" strike="noStrike">
              <a:latin typeface="Times New Roman"/>
            </a:endParaRPr>
          </a:p>
          <a:p>
            <a:pPr>
              <a:lnSpc>
                <a:spcPts val="57"/>
              </a:lnSpc>
            </a:pPr>
            <a:endParaRPr b="0" lang="en-US" sz="1400" spc="-1" strike="noStrike">
              <a:latin typeface="Times New Roman"/>
            </a:endParaRPr>
          </a:p>
        </p:txBody>
      </p:sp>
      <p:sp>
        <p:nvSpPr>
          <p:cNvPr id="212" name="CustomShape 11"/>
          <p:cNvSpPr/>
          <p:nvPr/>
        </p:nvSpPr>
        <p:spPr>
          <a:xfrm>
            <a:off x="5328000" y="2556000"/>
            <a:ext cx="4246560" cy="32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React-table-drag-select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사용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범위 지정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문제점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오래된 라이브러리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(2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년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)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각 셀당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true/false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만 저장 가능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pull request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에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int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형 자료형을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저장하는 기능이 있으나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아직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merge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되지 않음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해당 풀 리퀘스트를 프로젝트에 적용 중</a:t>
            </a:r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매장 레이아웃 설정</a:t>
            </a:r>
            <a:endParaRPr b="0" lang="en-US" sz="2100" spc="-1" strike="noStrike">
              <a:latin typeface="Times New Roman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8499"/>
              </a:lnSpc>
            </a:pPr>
            <a:r>
              <a:rPr b="0" lang="en-US" sz="18500" spc="-117" strike="noStrike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b="0" lang="en-US" sz="18500" spc="-1" strike="noStrike">
              <a:latin typeface="Times New Roman"/>
            </a:endParaRPr>
          </a:p>
        </p:txBody>
      </p:sp>
      <p:sp>
        <p:nvSpPr>
          <p:cNvPr id="216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9972D19-F61B-4637-97CE-EFC82D91C1F7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219" name="CustomShape 7"/>
          <p:cNvSpPr/>
          <p:nvPr/>
        </p:nvSpPr>
        <p:spPr>
          <a:xfrm>
            <a:off x="6264000" y="2160360"/>
            <a:ext cx="316620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드래그와 클릭으로 범위 지정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이름 입력 시 버튼 생성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클릭 후 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지정된 범위만큼 가판대 정의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색과 셀 색을 일치시켜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직관성 향상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더블클릭 시 삭제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삭제 기능</a:t>
            </a:r>
            <a:endParaRPr b="0" lang="en-US" sz="1800" spc="-1" strike="noStrike">
              <a:latin typeface="Times New Roman"/>
            </a:endParaRPr>
          </a:p>
        </p:txBody>
      </p:sp>
      <p:pic>
        <p:nvPicPr>
          <p:cNvPr id="220" name="그림 3" descr=""/>
          <p:cNvPicPr/>
          <p:nvPr/>
        </p:nvPicPr>
        <p:blipFill>
          <a:blip r:embed="rId1"/>
          <a:stretch/>
        </p:blipFill>
        <p:spPr>
          <a:xfrm>
            <a:off x="1572120" y="2448000"/>
            <a:ext cx="3465720" cy="4605840"/>
          </a:xfrm>
          <a:prstGeom prst="rect">
            <a:avLst/>
          </a:prstGeom>
          <a:ln>
            <a:noFill/>
          </a:ln>
        </p:spPr>
      </p:pic>
      <p:sp>
        <p:nvSpPr>
          <p:cNvPr id="221" name="CustomShape 8"/>
          <p:cNvSpPr/>
          <p:nvPr/>
        </p:nvSpPr>
        <p:spPr>
          <a:xfrm>
            <a:off x="6184800" y="3174480"/>
            <a:ext cx="3166200" cy="23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범위 지정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이름 입력시 버튼 생성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클릭 후 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지정된 범위만큼 가판대 정의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색과 셀 색을 일치시켜서 직관성 향상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더블클릭시 삭제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삭제 기능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5328000" y="2520000"/>
            <a:ext cx="4299120" cy="38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사용 방법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1. 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드래그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클릭으로 범위 지정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2. 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물품 이름 입력시 버튼 생성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3. 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버튼 클릭 후 드래그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클릭으로 지정된   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범위만큼 가판대 정의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4. 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버튼을 더블클릭하면 삭제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고려 사항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버튼 색과 셀 색을 일치시켜서 직관성 향상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23" name="CustomShape 10"/>
          <p:cNvSpPr/>
          <p:nvPr/>
        </p:nvSpPr>
        <p:spPr>
          <a:xfrm>
            <a:off x="5328000" y="2556000"/>
            <a:ext cx="4246560" cy="32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1.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범위 지정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2.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이름 입력 시 버튼 생성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3.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클릭 후 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    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지정된 범위만큼 가판대 정의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4.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버튼을 더블클릭하면 삭제</a:t>
            </a:r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가입</a:t>
            </a: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/</a:t>
            </a: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로그인 리디렉션</a:t>
            </a:r>
            <a:endParaRPr b="0" lang="en-US" sz="2100" spc="-1" strike="noStrike">
              <a:latin typeface="Times New Roman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8499"/>
              </a:lnSpc>
            </a:pPr>
            <a:r>
              <a:rPr b="0" lang="en-US" sz="18500" spc="-117" strike="noStrike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b="0" lang="en-US" sz="18500" spc="-1" strike="noStrike">
              <a:latin typeface="Times New Roman"/>
            </a:endParaRPr>
          </a:p>
        </p:txBody>
      </p:sp>
      <p:sp>
        <p:nvSpPr>
          <p:cNvPr id="227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309C2DA-AAC6-473D-A5F5-DF452B49D2E4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6264000" y="2160360"/>
            <a:ext cx="316620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드래그와 클릭으로 범위 지정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이름 입력 시 버튼 생성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클릭 후 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지정된 범위만큼 가판대 정의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색과 셀 색을 일치시켜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직관성 향상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더블클릭 시 삭제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삭제 기능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6184800" y="3174480"/>
            <a:ext cx="3166200" cy="23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범위 지정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이름 입력시 버튼 생성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클릭 후 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지정된 범위만큼 가판대 정의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색과 셀 색을 일치시켜서 직관성 향상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더블클릭시 삭제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삭제 기능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6224400" y="2520000"/>
            <a:ext cx="250632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가입시 스낵바 출력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출력 후 로그인창으로 이동</a:t>
            </a:r>
            <a:endParaRPr b="0" lang="en-US" sz="1800" spc="-1" strike="noStrike">
              <a:latin typeface="Times New Roman"/>
            </a:endParaRPr>
          </a:p>
        </p:txBody>
      </p:sp>
      <p:pic>
        <p:nvPicPr>
          <p:cNvPr id="233" name="그림 3" descr=""/>
          <p:cNvPicPr/>
          <p:nvPr/>
        </p:nvPicPr>
        <p:blipFill>
          <a:blip r:embed="rId1"/>
          <a:stretch/>
        </p:blipFill>
        <p:spPr>
          <a:xfrm>
            <a:off x="1440000" y="3880800"/>
            <a:ext cx="2519280" cy="3390480"/>
          </a:xfrm>
          <a:prstGeom prst="rect">
            <a:avLst/>
          </a:prstGeom>
          <a:ln>
            <a:noFill/>
          </a:ln>
        </p:spPr>
      </p:pic>
      <p:pic>
        <p:nvPicPr>
          <p:cNvPr id="234" name="그림 4" descr=""/>
          <p:cNvPicPr/>
          <p:nvPr/>
        </p:nvPicPr>
        <p:blipFill>
          <a:blip r:embed="rId2"/>
          <a:stretch/>
        </p:blipFill>
        <p:spPr>
          <a:xfrm>
            <a:off x="6336000" y="3744000"/>
            <a:ext cx="2921040" cy="3671280"/>
          </a:xfrm>
          <a:prstGeom prst="rect">
            <a:avLst/>
          </a:prstGeom>
          <a:ln>
            <a:noFill/>
          </a:ln>
        </p:spPr>
      </p:pic>
      <p:sp>
        <p:nvSpPr>
          <p:cNvPr id="235" name="Line 10"/>
          <p:cNvSpPr/>
          <p:nvPr/>
        </p:nvSpPr>
        <p:spPr>
          <a:xfrm>
            <a:off x="4536000" y="5544000"/>
            <a:ext cx="115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1"/>
          <p:cNvSpPr/>
          <p:nvPr/>
        </p:nvSpPr>
        <p:spPr>
          <a:xfrm>
            <a:off x="5328000" y="2556000"/>
            <a:ext cx="4246560" cy="32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가입 시 스낵바 출력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출력 후 로그인창으로 이동</a:t>
            </a:r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Callback hell </a:t>
            </a: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개선</a:t>
            </a:r>
            <a:endParaRPr b="0" lang="en-US" sz="2100" spc="-1" strike="noStrike">
              <a:latin typeface="Times New Roman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8499"/>
              </a:lnSpc>
            </a:pPr>
            <a:r>
              <a:rPr b="0" lang="en-US" sz="18500" spc="-117" strike="noStrike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b="0" lang="en-US" sz="18500" spc="-1" strike="noStrike">
              <a:latin typeface="Times New Roman"/>
            </a:endParaRPr>
          </a:p>
        </p:txBody>
      </p:sp>
      <p:sp>
        <p:nvSpPr>
          <p:cNvPr id="240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159DED8-5031-49C1-86CB-EB59FE553E54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6264000" y="2160360"/>
            <a:ext cx="316620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드래그와 클릭으로 범위 지정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이름 입력 시 버튼 생성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클릭 후 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지정된 범위만큼 가판대 정의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색과 셀 색을 일치시켜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직관성 향상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더블클릭 시 삭제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삭제 기능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44" name="CustomShape 8"/>
          <p:cNvSpPr/>
          <p:nvPr/>
        </p:nvSpPr>
        <p:spPr>
          <a:xfrm>
            <a:off x="6184800" y="3174480"/>
            <a:ext cx="3166200" cy="23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범위 지정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이름 입력시 버튼 생성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클릭 후 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지정된 범위만큼 가판대 정의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색과 셀 색을 일치시켜서 직관성 향상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더블클릭시 삭제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삭제 기능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45" name="CustomShape 9"/>
          <p:cNvSpPr/>
          <p:nvPr/>
        </p:nvSpPr>
        <p:spPr>
          <a:xfrm>
            <a:off x="5328000" y="2520000"/>
            <a:ext cx="429912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Axios 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사용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promise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로 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callback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을 대체함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.</a:t>
            </a:r>
            <a:endParaRPr b="0" lang="en-US" sz="1800" spc="-1" strike="noStrike">
              <a:latin typeface="Times New Roman"/>
            </a:endParaRPr>
          </a:p>
        </p:txBody>
      </p:sp>
      <p:pic>
        <p:nvPicPr>
          <p:cNvPr id="246" name="그림 4" descr=""/>
          <p:cNvPicPr/>
          <p:nvPr/>
        </p:nvPicPr>
        <p:blipFill>
          <a:blip r:embed="rId1"/>
          <a:stretch/>
        </p:blipFill>
        <p:spPr>
          <a:xfrm>
            <a:off x="2232000" y="3870360"/>
            <a:ext cx="6776280" cy="2825280"/>
          </a:xfrm>
          <a:prstGeom prst="rect">
            <a:avLst/>
          </a:prstGeom>
          <a:ln>
            <a:noFill/>
          </a:ln>
        </p:spPr>
      </p:pic>
      <p:sp>
        <p:nvSpPr>
          <p:cNvPr id="247" name="CustomShape 10"/>
          <p:cNvSpPr/>
          <p:nvPr/>
        </p:nvSpPr>
        <p:spPr>
          <a:xfrm>
            <a:off x="5328000" y="2556000"/>
            <a:ext cx="4246560" cy="32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Axios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사용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callback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을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promise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로 대체함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.</a:t>
            </a:r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안드로이드 권한 처리</a:t>
            </a:r>
            <a:endParaRPr b="0" lang="en-US" sz="2100" spc="-1" strike="noStrike">
              <a:latin typeface="Times New Roman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8499"/>
              </a:lnSpc>
            </a:pPr>
            <a:r>
              <a:rPr b="0" lang="en-US" sz="18500" spc="-117" strike="noStrike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b="0" lang="en-US" sz="18500" spc="-1" strike="noStrike">
              <a:latin typeface="Times New Roman"/>
            </a:endParaRPr>
          </a:p>
        </p:txBody>
      </p:sp>
      <p:sp>
        <p:nvSpPr>
          <p:cNvPr id="251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72DF83E-A31F-45F9-BC4C-15979508235C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254" name="CustomShape 7"/>
          <p:cNvSpPr/>
          <p:nvPr/>
        </p:nvSpPr>
        <p:spPr>
          <a:xfrm>
            <a:off x="6264000" y="2160360"/>
            <a:ext cx="316620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드래그와 클릭으로 범위 지정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이름 입력 시 버튼 생성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클릭 후 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지정된 범위만큼 가판대 정의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색과 셀 색을 일치시켜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직관성 향상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더블클릭 시 삭제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삭제 기능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55" name="CustomShape 8"/>
          <p:cNvSpPr/>
          <p:nvPr/>
        </p:nvSpPr>
        <p:spPr>
          <a:xfrm>
            <a:off x="6184800" y="3174480"/>
            <a:ext cx="3166200" cy="23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범위 지정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이름 입력시 버튼 생성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클릭 후 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지정된 범위만큼 가판대 정의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색과 셀 색을 일치시켜서 직관성 향상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더블클릭시 삭제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삭제 기능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56" name="CustomShape 9"/>
          <p:cNvSpPr/>
          <p:nvPr/>
        </p:nvSpPr>
        <p:spPr>
          <a:xfrm>
            <a:off x="5328000" y="2520000"/>
            <a:ext cx="4299120" cy="38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SDK 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버전 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23 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이상일 경우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1. 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권한 선언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2. 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권한 검사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3. 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권한 승인 요청 이유 설명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4. 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권한 승인 요청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5. </a:t>
            </a:r>
            <a:r>
              <a:rPr b="0" lang="en-US" sz="1800" spc="-1" strike="noStrike">
                <a:solidFill>
                  <a:srgbClr val="745ea8"/>
                </a:solidFill>
                <a:latin typeface="Times New Roman"/>
                <a:ea typeface="DejaVu Sans"/>
              </a:rPr>
              <a:t>권한 승인 요청 결과 수신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</p:txBody>
      </p:sp>
      <p:sp>
        <p:nvSpPr>
          <p:cNvPr id="257" name="CustomShape 10"/>
          <p:cNvSpPr/>
          <p:nvPr/>
        </p:nvSpPr>
        <p:spPr>
          <a:xfrm>
            <a:off x="5324400" y="2556000"/>
            <a:ext cx="4246560" cy="32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SDK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버전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23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이상일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경우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1.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권한 선언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2.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권한 검사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3.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권한 승인 요청 이유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설명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4.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권한 승인 요청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5.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권한 승인 요청 결과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수신</a:t>
            </a:r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8499"/>
              </a:lnSpc>
            </a:pPr>
            <a:r>
              <a:rPr b="0" lang="en-US" sz="18500" spc="-117" strike="noStrike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b="0" lang="en-US" sz="18500" spc="-1" strike="noStrike">
              <a:latin typeface="Times New Roman"/>
            </a:endParaRPr>
          </a:p>
        </p:txBody>
      </p:sp>
      <p:sp>
        <p:nvSpPr>
          <p:cNvPr id="260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BE3E488-F79C-47A6-9A13-15ED77F759EE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6264000" y="2160360"/>
            <a:ext cx="316620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드래그와 클릭으로 범위 지정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이름 입력 시 버튼 생성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클릭 후 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지정된 범위만큼 가판대 정의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색과 셀 색을 일치시켜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직관성 향상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더블클릭 시 삭제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삭제 기능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64" name="CustomShape 7"/>
          <p:cNvSpPr/>
          <p:nvPr/>
        </p:nvSpPr>
        <p:spPr>
          <a:xfrm>
            <a:off x="6184800" y="3174480"/>
            <a:ext cx="3166200" cy="23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범위 지정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이름 입력시 버튼 생성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클릭 후 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지정된 범위만큼 가판대 정의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색과 셀 색을 일치시켜서 직관성 향상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더블클릭시 삭제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삭제 기능</a:t>
            </a:r>
            <a:endParaRPr b="0" lang="en-US" sz="1800" spc="-1" strike="noStrike">
              <a:latin typeface="Times New Roman"/>
            </a:endParaRPr>
          </a:p>
        </p:txBody>
      </p:sp>
      <p:pic>
        <p:nvPicPr>
          <p:cNvPr id="265" name="그림 4" descr=""/>
          <p:cNvPicPr/>
          <p:nvPr/>
        </p:nvPicPr>
        <p:blipFill>
          <a:blip r:embed="rId1"/>
          <a:stretch/>
        </p:blipFill>
        <p:spPr>
          <a:xfrm>
            <a:off x="5501880" y="1064520"/>
            <a:ext cx="2849760" cy="577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8499"/>
              </a:lnSpc>
            </a:pPr>
            <a:r>
              <a:rPr b="0" lang="en-US" sz="18500" spc="-117" strike="noStrike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b="0" lang="en-US" sz="18500" spc="-1" strike="noStrike">
              <a:latin typeface="Times New Roman"/>
            </a:endParaRPr>
          </a:p>
        </p:txBody>
      </p:sp>
      <p:sp>
        <p:nvSpPr>
          <p:cNvPr id="268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48E8C64-25F4-44EE-B562-E61C44D5B136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6264000" y="2160360"/>
            <a:ext cx="316620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드래그와 클릭으로 범위 지정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이름 입력 시 버튼 생성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클릭 후 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지정된 범위만큼 가판대 정의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색과 셀 색을 일치시켜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직관성 향상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더블클릭 시 삭제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삭제 기능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72" name="CustomShape 7"/>
          <p:cNvSpPr/>
          <p:nvPr/>
        </p:nvSpPr>
        <p:spPr>
          <a:xfrm>
            <a:off x="6184800" y="3174480"/>
            <a:ext cx="3166200" cy="23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범위 지정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이름 입력시 버튼 생성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클릭 후 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지정된 범위만큼 가판대 정의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색과 셀 색을 일치시켜서 직관성 향상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더블클릭시 삭제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삭제 기능</a:t>
            </a:r>
            <a:endParaRPr b="0" lang="en-US" sz="1800" spc="-1" strike="noStrike">
              <a:latin typeface="Times New Roman"/>
            </a:endParaRPr>
          </a:p>
        </p:txBody>
      </p:sp>
      <p:pic>
        <p:nvPicPr>
          <p:cNvPr id="273" name="그림 3" descr=""/>
          <p:cNvPicPr/>
          <p:nvPr/>
        </p:nvPicPr>
        <p:blipFill>
          <a:blip r:embed="rId1"/>
          <a:stretch/>
        </p:blipFill>
        <p:spPr>
          <a:xfrm>
            <a:off x="4894200" y="720000"/>
            <a:ext cx="3169440" cy="647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13440" y="414360"/>
            <a:ext cx="1075680" cy="28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4601"/>
              </a:lnSpc>
            </a:pPr>
            <a:endParaRPr b="0" lang="en-US" sz="1800" spc="-1" strike="noStrike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b="0" lang="en-US" sz="4000" spc="-1" strike="noStrike">
                <a:solidFill>
                  <a:srgbClr val="00aaae"/>
                </a:solidFill>
                <a:latin typeface="나눔명조"/>
                <a:ea typeface="나눔명조"/>
              </a:rPr>
              <a:t>목차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320000" y="410400"/>
            <a:ext cx="5755680" cy="39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3600" spc="-1" strike="noStrike">
                <a:solidFill>
                  <a:srgbClr val="00aaae"/>
                </a:solidFill>
                <a:latin typeface="나눔명조"/>
                <a:ea typeface="나눔명조"/>
              </a:rPr>
              <a:t>지난 주 피드백</a:t>
            </a:r>
            <a:endParaRPr b="0" lang="en-US" sz="36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3600" spc="-1" strike="noStrike">
                <a:solidFill>
                  <a:srgbClr val="00aaae"/>
                </a:solidFill>
                <a:latin typeface="나눔명조"/>
                <a:ea typeface="나눔명조"/>
              </a:rPr>
              <a:t>진행상황</a:t>
            </a:r>
            <a:endParaRPr b="0" lang="en-US" sz="36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3600" spc="-1" strike="noStrike">
                <a:solidFill>
                  <a:srgbClr val="00aaae"/>
                </a:solidFill>
                <a:latin typeface="나눔명조"/>
                <a:ea typeface="나눔명조"/>
              </a:rPr>
              <a:t>개발일정</a:t>
            </a:r>
            <a:endParaRPr b="0" lang="en-US" sz="36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3600" spc="-1" strike="noStrike">
                <a:solidFill>
                  <a:srgbClr val="00aaae"/>
                </a:solidFill>
                <a:latin typeface="나눔명조"/>
                <a:ea typeface="나눔명조"/>
              </a:rPr>
              <a:t>질의응답</a:t>
            </a:r>
            <a:endParaRPr b="0" lang="en-US" sz="3600" spc="-1" strike="noStrike"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986920" y="410400"/>
            <a:ext cx="1075680" cy="39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3600" spc="-1" strike="noStrike">
                <a:solidFill>
                  <a:srgbClr val="00aaae"/>
                </a:solidFill>
                <a:latin typeface="나눔명조"/>
                <a:ea typeface="나눔명조"/>
              </a:rPr>
              <a:t>1.</a:t>
            </a:r>
            <a:endParaRPr b="0" lang="en-US" sz="36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3600" spc="-1" strike="noStrike">
                <a:solidFill>
                  <a:srgbClr val="00aaae"/>
                </a:solidFill>
                <a:latin typeface="나눔명조"/>
                <a:ea typeface="나눔명조"/>
              </a:rPr>
              <a:t>2.</a:t>
            </a:r>
            <a:endParaRPr b="0" lang="en-US" sz="36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3600" spc="-1" strike="noStrike">
                <a:solidFill>
                  <a:srgbClr val="00aaae"/>
                </a:solidFill>
                <a:latin typeface="나눔명조"/>
                <a:ea typeface="나눔명조"/>
              </a:rPr>
              <a:t>3.</a:t>
            </a:r>
            <a:endParaRPr b="0" lang="en-US" sz="36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3600" spc="-1" strike="noStrike">
                <a:solidFill>
                  <a:srgbClr val="00aaae"/>
                </a:solidFill>
                <a:latin typeface="나눔명조"/>
                <a:ea typeface="나눔명조"/>
              </a:rPr>
              <a:t>4.</a:t>
            </a:r>
            <a:endParaRPr b="0" lang="en-US" sz="36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3600" spc="-1" strike="noStrike">
              <a:latin typeface="Times New Roman"/>
            </a:endParaRPr>
          </a:p>
        </p:txBody>
      </p:sp>
      <p:sp>
        <p:nvSpPr>
          <p:cNvPr id="136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0BAE031-2677-441F-9530-F4EA4AF308AD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8499"/>
              </a:lnSpc>
            </a:pPr>
            <a:r>
              <a:rPr b="0" lang="en-US" sz="18500" spc="-117" strike="noStrike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b="0" lang="en-US" sz="18500" spc="-1" strike="noStrike">
              <a:latin typeface="Times New Roman"/>
            </a:endParaRPr>
          </a:p>
        </p:txBody>
      </p:sp>
      <p:sp>
        <p:nvSpPr>
          <p:cNvPr id="276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CAB1E4C-F3EB-4989-83C7-D49B60ABB2FC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6264000" y="2160360"/>
            <a:ext cx="316620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드래그와 클릭으로 범위 지정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이름 입력 시 버튼 생성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클릭 후 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지정된 범위만큼 가판대 정의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색과 셀 색을 일치시켜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직관성 향상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더블클릭 시 삭제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삭제 기능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80" name="CustomShape 7"/>
          <p:cNvSpPr/>
          <p:nvPr/>
        </p:nvSpPr>
        <p:spPr>
          <a:xfrm>
            <a:off x="6184800" y="3174480"/>
            <a:ext cx="3166200" cy="23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범위 지정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이름 입력시 버튼 생성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클릭 후 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지정된 범위만큼 가판대 정의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색과 셀 색을 일치시켜서 직관성 향상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더블클릭시 삭제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삭제 기능</a:t>
            </a:r>
            <a:endParaRPr b="0" lang="en-US" sz="1800" spc="-1" strike="noStrike">
              <a:latin typeface="Times New Roman"/>
            </a:endParaRPr>
          </a:p>
        </p:txBody>
      </p:sp>
      <p:pic>
        <p:nvPicPr>
          <p:cNvPr id="281" name="그림 3" descr=""/>
          <p:cNvPicPr/>
          <p:nvPr/>
        </p:nvPicPr>
        <p:blipFill>
          <a:blip r:embed="rId1"/>
          <a:stretch/>
        </p:blipFill>
        <p:spPr>
          <a:xfrm>
            <a:off x="5470200" y="545400"/>
            <a:ext cx="3169440" cy="646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8499"/>
              </a:lnSpc>
            </a:pPr>
            <a:r>
              <a:rPr b="0" lang="en-US" sz="18500" spc="-117" strike="noStrike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b="0" lang="en-US" sz="18500" spc="-1" strike="noStrike">
              <a:latin typeface="Times New Roman"/>
            </a:endParaRPr>
          </a:p>
        </p:txBody>
      </p:sp>
      <p:sp>
        <p:nvSpPr>
          <p:cNvPr id="284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213D68D-77AE-4A00-8086-F25F55CBE0C3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6264000" y="2160360"/>
            <a:ext cx="316620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드래그와 클릭으로 범위 지정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이름 입력 시 버튼 생성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클릭 후 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지정된 범위만큼 가판대 정의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색과 셀 색을 일치시켜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직관성 향상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더블클릭 시 삭제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삭제 기능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6184800" y="3174480"/>
            <a:ext cx="3166200" cy="23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범위 지정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이름 입력시 버튼 생성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클릭 후 드래그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클릭으로 지정된 범위만큼 가판대 정의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색과 셀 색을 일치시켜서 직관성 향상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버튼 더블클릭시 삭제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ts val="57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물품 삭제 기능</a:t>
            </a:r>
            <a:endParaRPr b="0" lang="en-US" sz="1800" spc="-1" strike="noStrike">
              <a:latin typeface="Times New Roman"/>
            </a:endParaRPr>
          </a:p>
        </p:txBody>
      </p:sp>
      <p:pic>
        <p:nvPicPr>
          <p:cNvPr id="289" name="그림 2" descr=""/>
          <p:cNvPicPr/>
          <p:nvPr/>
        </p:nvPicPr>
        <p:blipFill>
          <a:blip r:embed="rId1"/>
          <a:stretch/>
        </p:blipFill>
        <p:spPr>
          <a:xfrm>
            <a:off x="2664000" y="1536840"/>
            <a:ext cx="2735640" cy="5590800"/>
          </a:xfrm>
          <a:prstGeom prst="rect">
            <a:avLst/>
          </a:prstGeom>
          <a:ln>
            <a:noFill/>
          </a:ln>
        </p:spPr>
      </p:pic>
      <p:sp>
        <p:nvSpPr>
          <p:cNvPr id="290" name="CustomShape 8"/>
          <p:cNvSpPr/>
          <p:nvPr/>
        </p:nvSpPr>
        <p:spPr>
          <a:xfrm>
            <a:off x="5760000" y="2389320"/>
            <a:ext cx="4299120" cy="38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네트워크에 연결되어 있지 않을 경우 앱 강제 종료</a:t>
            </a:r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aaae"/>
                </a:solidFill>
                <a:latin typeface="나눔명조"/>
                <a:ea typeface="나눔명조"/>
              </a:rPr>
              <a:t>개발 일정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8499"/>
              </a:lnSpc>
            </a:pPr>
            <a:r>
              <a:rPr b="0" lang="en-US" sz="18500" spc="-117" strike="noStrike">
                <a:solidFill>
                  <a:srgbClr val="e1e2e3"/>
                </a:solidFill>
                <a:latin typeface="나눔명조"/>
                <a:ea typeface="나눔명조"/>
              </a:rPr>
              <a:t>3</a:t>
            </a:r>
            <a:endParaRPr b="0" lang="en-US" sz="18500" spc="-1" strike="noStrike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5"/>
          <p:cNvSpPr/>
          <p:nvPr/>
        </p:nvSpPr>
        <p:spPr>
          <a:xfrm>
            <a:off x="4320000" y="410400"/>
            <a:ext cx="575568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6"/>
          <p:cNvSpPr/>
          <p:nvPr/>
        </p:nvSpPr>
        <p:spPr>
          <a:xfrm>
            <a:off x="8441640" y="2880000"/>
            <a:ext cx="270000" cy="2656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7"/>
          <p:cNvSpPr/>
          <p:nvPr/>
        </p:nvSpPr>
        <p:spPr>
          <a:xfrm>
            <a:off x="8496000" y="784440"/>
            <a:ext cx="270000" cy="369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8"/>
          <p:cNvSpPr/>
          <p:nvPr/>
        </p:nvSpPr>
        <p:spPr>
          <a:xfrm>
            <a:off x="8385480" y="5063400"/>
            <a:ext cx="270000" cy="2656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9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B3B86FF-E4DC-44C6-8412-B41B5B7219B5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  <p:pic>
        <p:nvPicPr>
          <p:cNvPr id="300" name="그림 3" descr=""/>
          <p:cNvPicPr/>
          <p:nvPr/>
        </p:nvPicPr>
        <p:blipFill>
          <a:blip r:embed="rId1"/>
          <a:stretch/>
        </p:blipFill>
        <p:spPr>
          <a:xfrm>
            <a:off x="2952000" y="5371920"/>
            <a:ext cx="7199640" cy="2200320"/>
          </a:xfrm>
          <a:prstGeom prst="rect">
            <a:avLst/>
          </a:prstGeom>
          <a:ln>
            <a:noFill/>
          </a:ln>
        </p:spPr>
      </p:pic>
      <p:pic>
        <p:nvPicPr>
          <p:cNvPr id="301" name="" descr=""/>
          <p:cNvPicPr/>
          <p:nvPr/>
        </p:nvPicPr>
        <p:blipFill>
          <a:blip r:embed="rId2"/>
          <a:stretch/>
        </p:blipFill>
        <p:spPr>
          <a:xfrm>
            <a:off x="2856240" y="3137040"/>
            <a:ext cx="7295400" cy="1990080"/>
          </a:xfrm>
          <a:prstGeom prst="rect">
            <a:avLst/>
          </a:prstGeom>
          <a:ln>
            <a:noFill/>
          </a:ln>
        </p:spPr>
      </p:pic>
      <p:pic>
        <p:nvPicPr>
          <p:cNvPr id="302" name="" descr=""/>
          <p:cNvPicPr/>
          <p:nvPr/>
        </p:nvPicPr>
        <p:blipFill>
          <a:blip r:embed="rId3"/>
          <a:stretch/>
        </p:blipFill>
        <p:spPr>
          <a:xfrm>
            <a:off x="2779920" y="1213200"/>
            <a:ext cx="7415640" cy="16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23840" y="3714480"/>
            <a:ext cx="448200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8499"/>
              </a:lnSpc>
            </a:pPr>
            <a:r>
              <a:rPr b="0" lang="en-US" sz="18500" spc="-117" strike="noStrike">
                <a:solidFill>
                  <a:srgbClr val="e1e2e3"/>
                </a:solidFill>
                <a:latin typeface="나눔명조"/>
                <a:ea typeface="나눔명조"/>
              </a:rPr>
              <a:t>4</a:t>
            </a:r>
            <a:endParaRPr b="0" lang="en-US" sz="18500" spc="-1" strike="noStrike">
              <a:latin typeface="Times New Roman"/>
            </a:endParaRPr>
          </a:p>
        </p:txBody>
      </p:sp>
      <p:sp>
        <p:nvSpPr>
          <p:cNvPr id="304" name="CustomShape 2"/>
          <p:cNvSpPr/>
          <p:nvPr/>
        </p:nvSpPr>
        <p:spPr>
          <a:xfrm rot="16200000">
            <a:off x="9093600" y="494712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699120" y="432360"/>
            <a:ext cx="2176560" cy="25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ts val="4601"/>
              </a:lnSpc>
            </a:pPr>
            <a:endParaRPr b="0" lang="en-US" sz="1800" spc="-1" strike="noStrike">
              <a:latin typeface="Times New Roman"/>
            </a:endParaRPr>
          </a:p>
          <a:p>
            <a:pPr algn="r">
              <a:lnSpc>
                <a:spcPts val="4601"/>
              </a:lnSpc>
            </a:pPr>
            <a:r>
              <a:rPr b="0" lang="en-US" sz="4000" spc="-1" strike="noStrike">
                <a:solidFill>
                  <a:srgbClr val="00aaae"/>
                </a:solidFill>
                <a:latin typeface="나눔명조"/>
                <a:ea typeface="나눔명조"/>
              </a:rPr>
              <a:t>Q &amp; A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4C5496A-E8CF-44D6-83D5-350FF8F3AFFE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222360" y="3625560"/>
            <a:ext cx="424440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01"/>
              </a:lnSpc>
            </a:pP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Thank You</a:t>
            </a:r>
            <a:endParaRPr b="0" lang="en-US" sz="2100" spc="-1" strike="noStrike">
              <a:latin typeface="Times New Roman"/>
            </a:endParaRPr>
          </a:p>
        </p:txBody>
      </p:sp>
      <p:sp>
        <p:nvSpPr>
          <p:cNvPr id="308" name="CustomShape 2"/>
          <p:cNvSpPr/>
          <p:nvPr/>
        </p:nvSpPr>
        <p:spPr>
          <a:xfrm rot="16200000">
            <a:off x="9093600" y="494712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EDC0114-8F35-4223-89BF-C151FC7B352D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aaae"/>
                </a:solidFill>
                <a:latin typeface="나눔명조"/>
                <a:ea typeface="나눔명조"/>
              </a:rPr>
              <a:t>Feedback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타겟 층의 정의</a:t>
            </a:r>
            <a:endParaRPr b="0" lang="en-US" sz="2100" spc="-1" strike="noStrike">
              <a:latin typeface="Times New Roman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3200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marL="171360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대규모 소매점</a:t>
            </a:r>
            <a:endParaRPr b="0" lang="en-US" sz="1800" spc="-1" strike="noStrike">
              <a:latin typeface="Times New Roman"/>
            </a:endParaRPr>
          </a:p>
          <a:p>
            <a:pPr marL="260640" algn="just">
              <a:lnSpc>
                <a:spcPct val="150000"/>
              </a:lnSpc>
              <a:spcBef>
                <a:spcPts val="3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나눔고딕"/>
              </a:rPr>
              <a:t>자사 솔루션 미구축 기업을 타겟</a:t>
            </a:r>
            <a:endParaRPr b="0" lang="en-US" sz="1600" spc="-1" strike="noStrike">
              <a:latin typeface="Times New Roman"/>
            </a:endParaRPr>
          </a:p>
          <a:p>
            <a:pPr marL="171360" indent="-167040" algn="just">
              <a:lnSpc>
                <a:spcPct val="250000"/>
              </a:lnSpc>
              <a:buClr>
                <a:srgbClr val="745ea8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중소규모 소매점</a:t>
            </a:r>
            <a:endParaRPr b="0" lang="en-US" sz="1800" spc="-1" strike="noStrike">
              <a:latin typeface="Times New Roman"/>
            </a:endParaRPr>
          </a:p>
          <a:p>
            <a:pPr marL="259200" algn="just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나눔고딕"/>
              </a:rPr>
              <a:t>소비자의 앱 설치 저항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나눔고딕"/>
              </a:rPr>
              <a:t>: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나눔고딕"/>
              </a:rPr>
              <a:t>매장 내 태블릿 등을 배치하여 이용할 수 있는 방안을 검토 중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8499"/>
              </a:lnSpc>
            </a:pPr>
            <a:r>
              <a:rPr b="0" lang="en-US" sz="18500" spc="-117" strike="noStrike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b="0" lang="en-US" sz="18500" spc="-1" strike="noStrike">
              <a:latin typeface="Times New Roman"/>
            </a:endParaRPr>
          </a:p>
        </p:txBody>
      </p:sp>
      <p:sp>
        <p:nvSpPr>
          <p:cNvPr id="142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D2ADEDF-22D3-441C-9A39-9CE98853D8AA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aaae"/>
                </a:solidFill>
                <a:latin typeface="나눔명조"/>
                <a:ea typeface="나눔명조"/>
              </a:rPr>
              <a:t>Feedback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3902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marL="171360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QR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코드 기능 미도입 예정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나눔고딕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나눔고딕"/>
              </a:rPr>
              <a:t>판매자의 부담이 가중될 가능성이 높음</a:t>
            </a:r>
            <a:endParaRPr b="0" lang="en-US" sz="16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600" spc="-1" strike="noStrike">
              <a:latin typeface="Times New Roman"/>
            </a:endParaRPr>
          </a:p>
          <a:p>
            <a:pPr marL="171360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주변 물품 표시 및 가중치 기능 도입 예정</a:t>
            </a:r>
            <a:endParaRPr b="0" lang="en-US" sz="1800" spc="-1" strike="noStrike">
              <a:latin typeface="Times New Roman"/>
            </a:endParaRPr>
          </a:p>
          <a:p>
            <a:pPr lvl="1" marL="432000" indent="-2124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나눔고딕"/>
              </a:rPr>
              <a:t>경로 탐색 시 경로 주변 물품 추천 예정</a:t>
            </a:r>
            <a:endParaRPr b="0" lang="en-US" sz="1600" spc="-1" strike="noStrike">
              <a:latin typeface="Times New Roman"/>
            </a:endParaRPr>
          </a:p>
          <a:p>
            <a:pPr lvl="1" marL="432000" indent="-2124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나눔고딕"/>
              </a:rPr>
              <a:t>판매자가 원하는 물품 구매 유도를 위해 가중치 도입 예정</a:t>
            </a:r>
            <a:endParaRPr b="0" lang="en-US" sz="1600" spc="-1" strike="noStrike">
              <a:latin typeface="Times New Roman"/>
            </a:endParaRPr>
          </a:p>
          <a:p>
            <a:pPr lvl="1" marL="432000" indent="-2124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나눔고딕"/>
              </a:rPr>
              <a:t>소비자가 원하는 물품이 품절되었을 경우 이를 알려주는 시스템 도입 예정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활용성과 편리성 문제</a:t>
            </a:r>
            <a:endParaRPr b="0" lang="en-US" sz="2100" spc="-1" strike="noStrike">
              <a:latin typeface="Times New Roman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8499"/>
              </a:lnSpc>
            </a:pPr>
            <a:r>
              <a:rPr b="0" lang="en-US" sz="18500" spc="-117" strike="noStrike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b="0" lang="en-US" sz="18500" spc="-1" strike="noStrike">
              <a:latin typeface="Times New Roman"/>
            </a:endParaRPr>
          </a:p>
        </p:txBody>
      </p:sp>
      <p:sp>
        <p:nvSpPr>
          <p:cNvPr id="148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757173A-30F6-424B-B51B-B788A1112E84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aaae"/>
                </a:solidFill>
                <a:latin typeface="나눔명조"/>
                <a:ea typeface="나눔명조"/>
              </a:rPr>
              <a:t>Feedback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프로젝트 제목의 명확화</a:t>
            </a:r>
            <a:endParaRPr b="0" lang="en-US" sz="2100" spc="-1" strike="noStrike">
              <a:latin typeface="Times New Roman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3200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marL="171360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프로젝트 목적에 부합하도록 제목을 명확히 할 필요성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’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쇼핑몰 이용자를 위한 최적 경로 제안 프로그램’으로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수정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8499"/>
              </a:lnSpc>
            </a:pPr>
            <a:r>
              <a:rPr b="0" lang="en-US" sz="18500" spc="-117" strike="noStrike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b="0" lang="en-US" sz="18500" spc="-1" strike="noStrike">
              <a:latin typeface="Times New Roman"/>
            </a:endParaRPr>
          </a:p>
        </p:txBody>
      </p:sp>
      <p:sp>
        <p:nvSpPr>
          <p:cNvPr id="154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C1D6DAE-48CE-4160-8D12-2F861B7FAC8F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aaae"/>
                </a:solidFill>
                <a:latin typeface="나눔명조"/>
                <a:ea typeface="나눔명조"/>
              </a:rPr>
              <a:t>Feedback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서비스 아키텍처 도표 필요</a:t>
            </a:r>
            <a:endParaRPr b="0" lang="en-US" sz="2100" spc="-1" strike="noStrike">
              <a:latin typeface="Times New Roman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3200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marL="171360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추후 제안서에 반영할 예정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8499"/>
              </a:lnSpc>
            </a:pPr>
            <a:r>
              <a:rPr b="0" lang="en-US" sz="18500" spc="-117" strike="noStrike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b="0" lang="en-US" sz="18500" spc="-1" strike="noStrike">
              <a:latin typeface="Times New Roman"/>
            </a:endParaRPr>
          </a:p>
        </p:txBody>
      </p:sp>
      <p:sp>
        <p:nvSpPr>
          <p:cNvPr id="160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A89B11D-04D3-48E6-A3CA-D389E94B846A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aaae"/>
                </a:solidFill>
                <a:latin typeface="나눔명조"/>
                <a:ea typeface="나눔명조"/>
              </a:rPr>
              <a:t>Feedback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판매자와 사용자 정보 동기화 문제</a:t>
            </a:r>
            <a:endParaRPr b="0" lang="en-US" sz="2100" spc="-1" strike="noStrike">
              <a:latin typeface="Times New Roman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3200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marL="171360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매장의 정보는 서버에 있는 데이터베이스 서버에 저장</a:t>
            </a:r>
            <a:endParaRPr b="0" lang="en-US" sz="1800" spc="-1" strike="noStrike">
              <a:latin typeface="Times New Roman"/>
            </a:endParaRPr>
          </a:p>
          <a:p>
            <a:pPr lvl="1" marL="432000" indent="-212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실시간으로 매장 현황이 반영될 예정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8499"/>
              </a:lnSpc>
            </a:pPr>
            <a:r>
              <a:rPr b="0" lang="en-US" sz="18500" spc="-117" strike="noStrike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b="0" lang="en-US" sz="18500" spc="-1" strike="noStrike">
              <a:latin typeface="Times New Roman"/>
            </a:endParaRPr>
          </a:p>
        </p:txBody>
      </p:sp>
      <p:sp>
        <p:nvSpPr>
          <p:cNvPr id="166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23AB0FD-2226-409E-AE4A-43860DEDFDB0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aaae"/>
                </a:solidFill>
                <a:latin typeface="나눔명조"/>
                <a:ea typeface="나눔명조"/>
              </a:rPr>
              <a:t>Feedback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시스템 초기 도입 시 재고 현황 입력 문제</a:t>
            </a:r>
            <a:endParaRPr b="0" lang="en-US" sz="2100" spc="-1" strike="noStrike">
              <a:latin typeface="Times New Roman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3200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marL="171360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Import </a:t>
            </a: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기능 구현 예정</a:t>
            </a:r>
            <a:endParaRPr b="0" lang="en-US" sz="1800" spc="-1" strike="noStrike">
              <a:latin typeface="Times New Roman"/>
            </a:endParaRPr>
          </a:p>
          <a:p>
            <a:pPr lvl="1" marL="432000" indent="-212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재고관리시스템의 정보를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로 입력받을 수 있는 기능 구현 예정</a:t>
            </a:r>
            <a:endParaRPr b="0" lang="en-US" sz="1800" spc="-1" strike="noStrike">
              <a:latin typeface="Times New Roman"/>
            </a:endParaRPr>
          </a:p>
          <a:p>
            <a:pPr lvl="1" marL="432000" indent="-212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기존 시스템에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API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를 이용하는 방안도 있음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.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8499"/>
              </a:lnSpc>
            </a:pPr>
            <a:r>
              <a:rPr b="0" lang="en-US" sz="18500" spc="-117" strike="noStrike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b="0" lang="en-US" sz="18500" spc="-1" strike="noStrike">
              <a:latin typeface="Times New Roman"/>
            </a:endParaRPr>
          </a:p>
        </p:txBody>
      </p:sp>
      <p:sp>
        <p:nvSpPr>
          <p:cNvPr id="172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544545B-6EE5-46FF-ADC3-308679D11F1E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aaae"/>
                </a:solidFill>
                <a:latin typeface="나눔명조"/>
                <a:ea typeface="나눔명조"/>
              </a:rPr>
              <a:t>Feedback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데이터베이스 </a:t>
            </a: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map size </a:t>
            </a:r>
            <a:r>
              <a:rPr b="0" lang="en-US" sz="2100" spc="-1" strike="noStrike">
                <a:solidFill>
                  <a:srgbClr val="00aaae"/>
                </a:solidFill>
                <a:latin typeface="나눔명조"/>
                <a:ea typeface="나눔명조"/>
              </a:rPr>
              <a:t>변경 이유</a:t>
            </a:r>
            <a:endParaRPr b="0" lang="en-US" sz="2100" spc="-1" strike="noStrike">
              <a:latin typeface="Times New Roman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3200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Times New Roman"/>
            </a:endParaRPr>
          </a:p>
          <a:p>
            <a:pPr marL="171360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745ea8"/>
                </a:solidFill>
                <a:latin typeface="나눔고딕"/>
                <a:ea typeface="나눔고딕"/>
              </a:rPr>
              <a:t>초기 설계 시 요구사항의 미반영</a:t>
            </a:r>
            <a:endParaRPr b="0" lang="en-US" sz="1800" spc="-1" strike="noStrike">
              <a:latin typeface="Times New Roman"/>
            </a:endParaRPr>
          </a:p>
          <a:p>
            <a:pPr lvl="1" marL="432000" indent="-212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map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의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size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10 x 10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만 되어도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100 bytes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이상의 공간이 필요</a:t>
            </a:r>
            <a:endParaRPr b="0" lang="en-US" sz="1800" spc="-1" strike="noStrike">
              <a:latin typeface="Times New Roman"/>
            </a:endParaRPr>
          </a:p>
          <a:p>
            <a:pPr lvl="1" marL="432000" indent="-212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따라서 기존의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45bytes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의 최대 저장 용량을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20,000bytes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로 확대하였음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나눔고딕"/>
              </a:rPr>
              <a:t>.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8499"/>
              </a:lnSpc>
            </a:pPr>
            <a:r>
              <a:rPr b="0" lang="en-US" sz="18500" spc="-117" strike="noStrike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b="0" lang="en-US" sz="18500" spc="-1" strike="noStrike">
              <a:latin typeface="Times New Roman"/>
            </a:endParaRPr>
          </a:p>
        </p:txBody>
      </p:sp>
      <p:sp>
        <p:nvSpPr>
          <p:cNvPr id="178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849"/>
              </a:lnSpc>
            </a:pPr>
            <a:r>
              <a:rPr b="0" lang="en-US" sz="3850" spc="-117" strike="noStrike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b="0" lang="en-US" sz="3850" spc="-1" strike="noStrike">
              <a:latin typeface="Times New Roman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672FCE5-37C0-4D9A-81F5-45A54CD84824}" type="slidenum">
              <a:rPr b="0" lang="en-US" sz="3600" spc="-1" strike="noStrike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b="0" lang="en-US" sz="36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</TotalTime>
  <Application>LibreOffice/6.0.7.3$Linux_X86_64 LibreOffice_project/00m0$Build-3</Application>
  <Words>500</Words>
  <Paragraphs>238</Paragraphs>
  <Company>User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2013-09-24T19:29:40Z</dcterms:created>
  <dc:creator>User</dc:creator>
  <dc:description/>
  <dc:language>ko-KR</dc:language>
  <cp:lastModifiedBy/>
  <cp:lastPrinted>2019-10-14T01:58:07Z</cp:lastPrinted>
  <dcterms:modified xsi:type="dcterms:W3CDTF">2019-10-14T02:22:19Z</dcterms:modified>
  <cp:revision>254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User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사용자 지정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