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1" autoAdjust="0"/>
  </p:normalViewPr>
  <p:slideViewPr>
    <p:cSldViewPr snapToGrid="0" showGuides="1">
      <p:cViewPr varScale="1">
        <p:scale>
          <a:sx n="70" d="100"/>
          <a:sy n="70" d="100"/>
        </p:scale>
        <p:origin x="60" y="1152"/>
      </p:cViewPr>
      <p:guideLst>
        <p:guide orient="horz" pos="17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13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8B24C1E-0203-4350-8D69-6FDC82B6EC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FD3E2E-0F01-490D-B273-C49A3FDB3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4D09-547B-409A-92B4-87667873664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A11F03-B1F2-4B69-8C4D-632CF02D5E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6110A-319B-446E-9B3C-73E50BAF4C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0DACF-B65C-492B-B875-D2CE9117B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7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Times New Roman"/>
              </a:rPr>
              <a:t>제목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텍스트의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서식을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편집하려면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클릭하십시오</a:t>
            </a:r>
            <a:r>
              <a:rPr lang="en-US" sz="4400" b="0" strike="noStrike" spc="-1" dirty="0">
                <a:latin typeface="Times New Roman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&lt;바닥글&gt;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22984F-3D1C-4FC0-B04F-DD7B6163E43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163880"/>
            <a:ext cx="9071640" cy="162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Times New Roman"/>
              </a:rPr>
              <a:t>쇼핑몰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이용자를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위한</a:t>
            </a:r>
            <a:r>
              <a:rPr lang="en-US" sz="4400" b="0" strike="noStrike" spc="-1" dirty="0">
                <a:latin typeface="Times New Roman"/>
              </a:rPr>
              <a:t> </a:t>
            </a:r>
            <a:br>
              <a:rPr lang="en-US" sz="4400" b="0" strike="noStrike" spc="-1" dirty="0">
                <a:latin typeface="Times New Roman"/>
              </a:rPr>
            </a:br>
            <a:r>
              <a:rPr lang="ko-KR" altLang="en-US" sz="4400" b="0" strike="noStrike" spc="-1" dirty="0">
                <a:latin typeface="Times New Roman"/>
              </a:rPr>
              <a:t>최적 경</a:t>
            </a:r>
            <a:r>
              <a:rPr lang="en-US" sz="4400" b="0" strike="noStrike" spc="-1" dirty="0">
                <a:latin typeface="Times New Roman"/>
              </a:rPr>
              <a:t>로</a:t>
            </a:r>
            <a:r>
              <a:rPr lang="en-US" sz="4400" spc="-1" dirty="0">
                <a:latin typeface="Times New Roman"/>
              </a:rPr>
              <a:t> </a:t>
            </a:r>
            <a:r>
              <a:rPr lang="ko-KR" altLang="en-US" sz="4400" spc="-1" dirty="0">
                <a:latin typeface="Times New Roman"/>
              </a:rPr>
              <a:t>제안</a:t>
            </a:r>
            <a:r>
              <a:rPr lang="en-US" sz="4400" b="0" strike="noStrike" spc="-1" dirty="0">
                <a:latin typeface="Times New Roman"/>
              </a:rPr>
              <a:t> </a:t>
            </a:r>
            <a:r>
              <a:rPr lang="en-US" sz="4400" b="0" strike="noStrike" spc="-1" dirty="0" err="1">
                <a:latin typeface="Times New Roman"/>
              </a:rPr>
              <a:t>프로그램</a:t>
            </a:r>
            <a:endParaRPr lang="en-US" sz="4400" b="0" strike="noStrike" spc="-1" dirty="0"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808000"/>
            <a:ext cx="9071640" cy="27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en-US" sz="3200" b="0" strike="noStrike" spc="-1">
                <a:latin typeface="Times New Roman"/>
              </a:rPr>
              <a:t>12조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남근우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장혁재</a:t>
            </a:r>
          </a:p>
          <a:p>
            <a:pPr algn="r"/>
            <a:r>
              <a:rPr lang="en-US" sz="3200" b="0" strike="noStrike" spc="-1">
                <a:latin typeface="Times New Roman"/>
              </a:rPr>
              <a:t>조성욱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목차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Times New Roman"/>
              </a:rPr>
              <a:t>개발</a:t>
            </a:r>
            <a:r>
              <a:rPr lang="en-US" sz="3200" b="0" strike="noStrike" spc="-1" dirty="0">
                <a:latin typeface="Times New Roman"/>
              </a:rPr>
              <a:t> </a:t>
            </a:r>
            <a:r>
              <a:rPr lang="en-US" sz="3200" b="0" strike="noStrike" spc="-1" dirty="0" err="1">
                <a:latin typeface="Times New Roman"/>
              </a:rPr>
              <a:t>배경</a:t>
            </a:r>
            <a:endParaRPr lang="en-US" sz="32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개발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배경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시장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현황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기대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효과</a:t>
            </a:r>
            <a:endParaRPr lang="en-US" sz="2800" b="0" strike="noStrike" spc="-1" dirty="0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Times New Roman"/>
              </a:rPr>
              <a:t>계획</a:t>
            </a:r>
            <a:endParaRPr lang="en-US" sz="32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전체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구조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altLang="en-US" sz="2800" b="0" strike="noStrike" spc="-1" dirty="0">
                <a:latin typeface="Times New Roman"/>
              </a:rPr>
              <a:t>멘토 피드백</a:t>
            </a:r>
            <a:endParaRPr lang="en-US" sz="2800" b="0" strike="noStrike" spc="-1" dirty="0">
              <a:latin typeface="Times New Roman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latin typeface="Times New Roman"/>
              </a:rPr>
              <a:t>향후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추진</a:t>
            </a:r>
            <a:r>
              <a:rPr lang="en-US" sz="2800" b="0" strike="noStrike" spc="-1" dirty="0">
                <a:latin typeface="Times New Roman"/>
              </a:rPr>
              <a:t> </a:t>
            </a:r>
            <a:r>
              <a:rPr lang="en-US" sz="2800" b="0" strike="noStrike" spc="-1" dirty="0" err="1">
                <a:latin typeface="Times New Roman"/>
              </a:rPr>
              <a:t>일정</a:t>
            </a:r>
            <a:endParaRPr lang="en-US" sz="28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sz="44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44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  <a:endParaRPr lang="en-US" sz="4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850513" y="2140082"/>
            <a:ext cx="2379600" cy="2326680"/>
          </a:xfrm>
          <a:custGeom>
            <a:avLst/>
            <a:gdLst/>
            <a:ahLst/>
            <a:cxnLst/>
            <a:rect l="l" t="t" r="r" b="b"/>
            <a:pathLst>
              <a:path w="1749" h="1710">
                <a:moveTo>
                  <a:pt x="0" y="0"/>
                </a:moveTo>
                <a:lnTo>
                  <a:pt x="0" y="352"/>
                </a:lnTo>
                <a:lnTo>
                  <a:pt x="299" y="853"/>
                </a:lnTo>
                <a:lnTo>
                  <a:pt x="0" y="1368"/>
                </a:lnTo>
                <a:lnTo>
                  <a:pt x="0" y="1708"/>
                </a:lnTo>
                <a:lnTo>
                  <a:pt x="1748" y="1710"/>
                </a:lnTo>
                <a:lnTo>
                  <a:pt x="174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408073" y="2620322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0" y="1005"/>
                </a:moveTo>
                <a:lnTo>
                  <a:pt x="1228" y="1005"/>
                </a:lnTo>
                <a:lnTo>
                  <a:pt x="1228" y="0"/>
                </a:lnTo>
                <a:lnTo>
                  <a:pt x="2428" y="1952"/>
                </a:lnTo>
                <a:lnTo>
                  <a:pt x="1228" y="3904"/>
                </a:lnTo>
                <a:lnTo>
                  <a:pt x="1228" y="2899"/>
                </a:lnTo>
                <a:lnTo>
                  <a:pt x="0" y="2899"/>
                </a:lnTo>
                <a:lnTo>
                  <a:pt x="0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796673" y="2620322"/>
            <a:ext cx="873720" cy="1405440"/>
          </a:xfrm>
          <a:custGeom>
            <a:avLst/>
            <a:gdLst/>
            <a:ahLst/>
            <a:cxnLst/>
            <a:rect l="0" t="0" r="r" b="b"/>
            <a:pathLst>
              <a:path w="2429" h="3905">
                <a:moveTo>
                  <a:pt x="2428" y="1005"/>
                </a:moveTo>
                <a:lnTo>
                  <a:pt x="1200" y="1005"/>
                </a:lnTo>
                <a:lnTo>
                  <a:pt x="1200" y="0"/>
                </a:lnTo>
                <a:lnTo>
                  <a:pt x="0" y="1952"/>
                </a:lnTo>
                <a:lnTo>
                  <a:pt x="1200" y="3904"/>
                </a:lnTo>
                <a:lnTo>
                  <a:pt x="1200" y="2899"/>
                </a:lnTo>
                <a:lnTo>
                  <a:pt x="2428" y="2899"/>
                </a:lnTo>
                <a:lnTo>
                  <a:pt x="2428" y="1005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 rot="16200000">
            <a:off x="4597873" y="1415762"/>
            <a:ext cx="852840" cy="1439640"/>
          </a:xfrm>
          <a:custGeom>
            <a:avLst/>
            <a:gdLst/>
            <a:ahLst/>
            <a:cxnLst/>
            <a:rect l="0" t="0" r="r" b="b"/>
            <a:pathLst>
              <a:path w="2371" h="4001">
                <a:moveTo>
                  <a:pt x="2370" y="1030"/>
                </a:moveTo>
                <a:lnTo>
                  <a:pt x="1171" y="1030"/>
                </a:lnTo>
                <a:lnTo>
                  <a:pt x="1171" y="0"/>
                </a:lnTo>
                <a:lnTo>
                  <a:pt x="0" y="2000"/>
                </a:lnTo>
                <a:lnTo>
                  <a:pt x="1171" y="4000"/>
                </a:lnTo>
                <a:lnTo>
                  <a:pt x="1171" y="2969"/>
                </a:lnTo>
                <a:lnTo>
                  <a:pt x="2370" y="2969"/>
                </a:lnTo>
                <a:lnTo>
                  <a:pt x="2370" y="103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6"/>
          <p:cNvSpPr/>
          <p:nvPr/>
        </p:nvSpPr>
        <p:spPr>
          <a:xfrm rot="5400000">
            <a:off x="4597513" y="3751082"/>
            <a:ext cx="853200" cy="1439640"/>
          </a:xfrm>
          <a:custGeom>
            <a:avLst/>
            <a:gdLst/>
            <a:ahLst/>
            <a:cxnLst/>
            <a:rect l="0" t="0" r="r" b="b"/>
            <a:pathLst>
              <a:path w="2372" h="4001">
                <a:moveTo>
                  <a:pt x="2371" y="2970"/>
                </a:moveTo>
                <a:lnTo>
                  <a:pt x="1172" y="2970"/>
                </a:lnTo>
                <a:lnTo>
                  <a:pt x="1172" y="4000"/>
                </a:lnTo>
                <a:lnTo>
                  <a:pt x="0" y="2000"/>
                </a:lnTo>
                <a:lnTo>
                  <a:pt x="1172" y="0"/>
                </a:lnTo>
                <a:lnTo>
                  <a:pt x="1172" y="1031"/>
                </a:lnTo>
                <a:lnTo>
                  <a:pt x="2371" y="1031"/>
                </a:lnTo>
                <a:lnTo>
                  <a:pt x="2371" y="297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3844933" y="1172520"/>
            <a:ext cx="2477880" cy="2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 anchorCtr="1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556153" y="3181562"/>
            <a:ext cx="2474280" cy="224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구매자의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존재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4075873" y="3181562"/>
            <a:ext cx="1862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솔루션</a:t>
            </a:r>
            <a:br>
              <a:rPr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 필요성 대두</a:t>
            </a:r>
          </a:p>
        </p:txBody>
      </p:sp>
      <p:sp>
        <p:nvSpPr>
          <p:cNvPr id="55" name="CustomShape 10"/>
          <p:cNvSpPr/>
          <p:nvPr/>
        </p:nvSpPr>
        <p:spPr>
          <a:xfrm>
            <a:off x="6936465" y="2955799"/>
            <a:ext cx="2289600" cy="689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복잡해지는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소매점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진열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958716" y="5137684"/>
            <a:ext cx="2163193" cy="250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기기의</a:t>
            </a: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800" b="0" strike="noStrike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대중화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시장 현황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5BF91A-C535-4691-9924-412E34D9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70660"/>
              </p:ext>
            </p:extLst>
          </p:nvPr>
        </p:nvGraphicFramePr>
        <p:xfrm>
          <a:off x="504984" y="1340950"/>
          <a:ext cx="90706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664">
                  <a:extLst>
                    <a:ext uri="{9D8B030D-6E8A-4147-A177-3AD203B41FA5}">
                      <a16:colId xmlns:a16="http://schemas.microsoft.com/office/drawing/2014/main" val="2056292015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189495952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2954459484"/>
                    </a:ext>
                  </a:extLst>
                </a:gridCol>
                <a:gridCol w="2267664">
                  <a:extLst>
                    <a:ext uri="{9D8B030D-6E8A-4147-A177-3AD203B41FA5}">
                      <a16:colId xmlns:a16="http://schemas.microsoft.com/office/drawing/2014/main" val="3002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서비스명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Walmart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롯데 </a:t>
                      </a:r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7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위치기반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프로모션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8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재고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4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점포 내부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6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실내 위치 </a:t>
                      </a:r>
                      <a:r>
                        <a:rPr lang="ko-KR" altLang="en-US" dirty="0" err="1"/>
                        <a:t>측위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최적 경로 추천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5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기대 효과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19FC2CA-E5F5-49FF-875C-6E46A51230B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White">
          <a:xfrm flipH="1">
            <a:off x="1948759" y="1471099"/>
            <a:ext cx="4843462" cy="3114675"/>
          </a:xfrm>
          <a:prstGeom prst="rightArrow">
            <a:avLst>
              <a:gd name="adj1" fmla="val 54000"/>
              <a:gd name="adj2" fmla="val 3799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 sz="24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8BB8EFA6-20C1-4D5C-A372-0C0B59B14D4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White">
          <a:xfrm>
            <a:off x="3069534" y="3439599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A048125-64DF-4FE6-B100-74194CBC1E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48921" y="1810824"/>
            <a:ext cx="34480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E1919C0-9441-4F05-A2EB-B0D1CE233FF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10821" y="2906199"/>
            <a:ext cx="335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DD1F9B25-7CA4-4121-915B-71B7256F50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White">
          <a:xfrm>
            <a:off x="3069534" y="848799"/>
            <a:ext cx="4414837" cy="1752600"/>
          </a:xfrm>
          <a:prstGeom prst="rightArrow">
            <a:avLst>
              <a:gd name="adj1" fmla="val 54000"/>
              <a:gd name="adj2" fmla="val 396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76200" tIns="0" rIns="0" bIns="0" anchor="ctr"/>
          <a:lstStyle>
            <a:lvl1pPr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377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3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대리점 측면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78588-F970-49C2-B835-F216E6B069C9}"/>
              </a:ext>
            </a:extLst>
          </p:cNvPr>
          <p:cNvSpPr txBox="1"/>
          <p:nvPr/>
        </p:nvSpPr>
        <p:spPr>
          <a:xfrm>
            <a:off x="143402" y="2705270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절약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만족도 향상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47598B-4E40-4028-B151-ABB26771BE1A}"/>
              </a:ext>
            </a:extLst>
          </p:cNvPr>
          <p:cNvSpPr txBox="1"/>
          <p:nvPr/>
        </p:nvSpPr>
        <p:spPr>
          <a:xfrm>
            <a:off x="7376904" y="1242499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프로모션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관리 부담 감소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6EE90B-6676-4612-BEC6-9F74AAE062FC}"/>
              </a:ext>
            </a:extLst>
          </p:cNvPr>
          <p:cNvSpPr txBox="1"/>
          <p:nvPr/>
        </p:nvSpPr>
        <p:spPr>
          <a:xfrm>
            <a:off x="7463668" y="3964785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 장기 경영 전략 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계획 수립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계획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0DEC2B-DBA7-40CD-BE03-946FD48F8B48}"/>
              </a:ext>
            </a:extLst>
          </p:cNvPr>
          <p:cNvSpPr/>
          <p:nvPr/>
        </p:nvSpPr>
        <p:spPr>
          <a:xfrm>
            <a:off x="4037362" y="2872566"/>
            <a:ext cx="2095134" cy="2571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 서버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(Linux)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7B356-5EF3-4789-82A5-4400C092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구조</a:t>
            </a:r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0A4494BF-236C-4CEF-B1E2-274AA0977765}"/>
              </a:ext>
            </a:extLst>
          </p:cNvPr>
          <p:cNvSpPr/>
          <p:nvPr/>
        </p:nvSpPr>
        <p:spPr>
          <a:xfrm>
            <a:off x="4307016" y="4501198"/>
            <a:ext cx="1466594" cy="7670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행동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655ADF5-98F3-42A4-AD52-5DD26C82C59C}"/>
              </a:ext>
            </a:extLst>
          </p:cNvPr>
          <p:cNvSpPr/>
          <p:nvPr/>
        </p:nvSpPr>
        <p:spPr>
          <a:xfrm>
            <a:off x="3176615" y="1039254"/>
            <a:ext cx="4107410" cy="73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기구축된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재고관리시스템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24D52003-E20E-48C7-BD18-1C70AB33CAAB}"/>
              </a:ext>
            </a:extLst>
          </p:cNvPr>
          <p:cNvSpPr/>
          <p:nvPr/>
        </p:nvSpPr>
        <p:spPr>
          <a:xfrm>
            <a:off x="5773610" y="1169352"/>
            <a:ext cx="1247412" cy="4788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59D6D3D-5353-4A08-891C-9188619C5A8A}"/>
              </a:ext>
            </a:extLst>
          </p:cNvPr>
          <p:cNvSpPr/>
          <p:nvPr/>
        </p:nvSpPr>
        <p:spPr>
          <a:xfrm>
            <a:off x="7875764" y="3069668"/>
            <a:ext cx="1954036" cy="181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(Web-based)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0C4E6C-08C9-4E59-8A4E-783CFFB61091}"/>
              </a:ext>
            </a:extLst>
          </p:cNvPr>
          <p:cNvSpPr/>
          <p:nvPr/>
        </p:nvSpPr>
        <p:spPr>
          <a:xfrm>
            <a:off x="522996" y="3069668"/>
            <a:ext cx="1771098" cy="184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소비자용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(Android)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CBB19B3-B5B6-4D12-9422-36A124289F55}"/>
              </a:ext>
            </a:extLst>
          </p:cNvPr>
          <p:cNvSpPr/>
          <p:nvPr/>
        </p:nvSpPr>
        <p:spPr>
          <a:xfrm rot="5400000">
            <a:off x="4505686" y="2190151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03A3090-C9DD-4065-88BC-EEDA1321787B}"/>
              </a:ext>
            </a:extLst>
          </p:cNvPr>
          <p:cNvSpPr/>
          <p:nvPr/>
        </p:nvSpPr>
        <p:spPr>
          <a:xfrm rot="16200000">
            <a:off x="4949605" y="2190150"/>
            <a:ext cx="739083" cy="330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1C91212-69AB-4781-B4F2-9C8B438C7580}"/>
              </a:ext>
            </a:extLst>
          </p:cNvPr>
          <p:cNvSpPr/>
          <p:nvPr/>
        </p:nvSpPr>
        <p:spPr>
          <a:xfrm>
            <a:off x="2679700" y="4152900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110276F-065C-4383-88AE-AB12CC716207}"/>
              </a:ext>
            </a:extLst>
          </p:cNvPr>
          <p:cNvSpPr/>
          <p:nvPr/>
        </p:nvSpPr>
        <p:spPr>
          <a:xfrm rot="10800000">
            <a:off x="2679700" y="3360232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423904F-4653-49CA-A5AB-25D6932B2FBB}"/>
              </a:ext>
            </a:extLst>
          </p:cNvPr>
          <p:cNvSpPr/>
          <p:nvPr/>
        </p:nvSpPr>
        <p:spPr>
          <a:xfrm>
            <a:off x="6491382" y="4152900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A680257-FCE1-491C-9AD6-22950798EB00}"/>
              </a:ext>
            </a:extLst>
          </p:cNvPr>
          <p:cNvSpPr/>
          <p:nvPr/>
        </p:nvSpPr>
        <p:spPr>
          <a:xfrm rot="10800000">
            <a:off x="6491382" y="3360232"/>
            <a:ext cx="998776" cy="373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1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FDA24-84B1-42C4-A88E-4EC697E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멘토 피드백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2C593-C33C-4F04-B1E8-E0E831FF3695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표적 시장 정의 명확화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대규모의 매장 규모를 가진 소매점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계획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각자 맡은 부분을 프로그래밍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중 이슈 토의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정보기술에 생소한 업주를 위한 편리한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 예정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 작성 양식의 일관성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고유 명사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GitHub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정확히 표기 예정</a:t>
            </a:r>
          </a:p>
        </p:txBody>
      </p:sp>
    </p:spTree>
    <p:extLst>
      <p:ext uri="{BB962C8B-B14F-4D97-AF65-F5344CB8AC3E}">
        <p14:creationId xmlns:p14="http://schemas.microsoft.com/office/powerpoint/2010/main" val="383239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7A7-4CA7-49A0-BEFF-114AA90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추진 일정</a:t>
            </a:r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4A218FA9-BE2E-4CCB-983E-235989246482}"/>
              </a:ext>
            </a:extLst>
          </p:cNvPr>
          <p:cNvGrpSpPr>
            <a:grpSpLocks/>
          </p:cNvGrpSpPr>
          <p:nvPr/>
        </p:nvGrpSpPr>
        <p:grpSpPr bwMode="auto">
          <a:xfrm>
            <a:off x="952145" y="1722950"/>
            <a:ext cx="8623495" cy="3271838"/>
            <a:chOff x="1152" y="1680"/>
            <a:chExt cx="4263" cy="2383"/>
          </a:xfrm>
        </p:grpSpPr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9DFB1116-3D31-4C58-9FAE-8FC91CC973BD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580" y="1680"/>
              <a:ext cx="3131" cy="896"/>
            </a:xfrm>
            <a:custGeom>
              <a:avLst/>
              <a:gdLst>
                <a:gd name="T0" fmla="*/ 0 w 3559"/>
                <a:gd name="T1" fmla="*/ 496 h 896"/>
                <a:gd name="T2" fmla="*/ 2943 w 3559"/>
                <a:gd name="T3" fmla="*/ 496 h 896"/>
                <a:gd name="T4" fmla="*/ 2663 w 3559"/>
                <a:gd name="T5" fmla="*/ 0 h 896"/>
                <a:gd name="T6" fmla="*/ 3063 w 3559"/>
                <a:gd name="T7" fmla="*/ 0 h 896"/>
                <a:gd name="T8" fmla="*/ 3558 w 3559"/>
                <a:gd name="T9" fmla="*/ 895 h 896"/>
                <a:gd name="T10" fmla="*/ 0 w 3559"/>
                <a:gd name="T11" fmla="*/ 895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9"/>
                <a:gd name="T19" fmla="*/ 0 h 896"/>
                <a:gd name="T20" fmla="*/ 3559 w 3559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9" h="896">
                  <a:moveTo>
                    <a:pt x="0" y="496"/>
                  </a:moveTo>
                  <a:lnTo>
                    <a:pt x="2943" y="496"/>
                  </a:lnTo>
                  <a:lnTo>
                    <a:pt x="2663" y="0"/>
                  </a:lnTo>
                  <a:lnTo>
                    <a:pt x="3063" y="0"/>
                  </a:lnTo>
                  <a:lnTo>
                    <a:pt x="3558" y="895"/>
                  </a:lnTo>
                  <a:lnTo>
                    <a:pt x="0" y="895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5AD58FCE-8280-4866-9BFD-3102975FBD1B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580" y="3167"/>
              <a:ext cx="3131" cy="896"/>
            </a:xfrm>
            <a:custGeom>
              <a:avLst/>
              <a:gdLst>
                <a:gd name="T0" fmla="*/ 0 w 3559"/>
                <a:gd name="T1" fmla="*/ 399 h 896"/>
                <a:gd name="T2" fmla="*/ 2943 w 3559"/>
                <a:gd name="T3" fmla="*/ 399 h 896"/>
                <a:gd name="T4" fmla="*/ 2687 w 3559"/>
                <a:gd name="T5" fmla="*/ 895 h 896"/>
                <a:gd name="T6" fmla="*/ 3087 w 3559"/>
                <a:gd name="T7" fmla="*/ 895 h 896"/>
                <a:gd name="T8" fmla="*/ 3558 w 3559"/>
                <a:gd name="T9" fmla="*/ 0 h 896"/>
                <a:gd name="T10" fmla="*/ 0 w 3559"/>
                <a:gd name="T11" fmla="*/ 0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59"/>
                <a:gd name="T19" fmla="*/ 0 h 896"/>
                <a:gd name="T20" fmla="*/ 3559 w 3559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59" h="896">
                  <a:moveTo>
                    <a:pt x="0" y="399"/>
                  </a:moveTo>
                  <a:lnTo>
                    <a:pt x="2943" y="399"/>
                  </a:lnTo>
                  <a:lnTo>
                    <a:pt x="2687" y="895"/>
                  </a:lnTo>
                  <a:lnTo>
                    <a:pt x="3087" y="895"/>
                  </a:lnTo>
                  <a:lnTo>
                    <a:pt x="355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8C94ECE-B0E0-4BC0-AD71-62B3F7F4398A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1152" y="1680"/>
              <a:ext cx="4263" cy="2383"/>
            </a:xfrm>
            <a:custGeom>
              <a:avLst/>
              <a:gdLst>
                <a:gd name="T0" fmla="*/ 0 w 4263"/>
                <a:gd name="T1" fmla="*/ 991 h 2383"/>
                <a:gd name="T2" fmla="*/ 3750 w 4263"/>
                <a:gd name="T3" fmla="*/ 991 h 2383"/>
                <a:gd name="T4" fmla="*/ 3207 w 4263"/>
                <a:gd name="T5" fmla="*/ 0 h 2383"/>
                <a:gd name="T6" fmla="*/ 3630 w 4263"/>
                <a:gd name="T7" fmla="*/ 0 h 2383"/>
                <a:gd name="T8" fmla="*/ 4262 w 4263"/>
                <a:gd name="T9" fmla="*/ 1207 h 2383"/>
                <a:gd name="T10" fmla="*/ 3630 w 4263"/>
                <a:gd name="T11" fmla="*/ 2382 h 2383"/>
                <a:gd name="T12" fmla="*/ 3254 w 4263"/>
                <a:gd name="T13" fmla="*/ 2382 h 2383"/>
                <a:gd name="T14" fmla="*/ 3774 w 4263"/>
                <a:gd name="T15" fmla="*/ 1391 h 2383"/>
                <a:gd name="T16" fmla="*/ 0 w 4263"/>
                <a:gd name="T17" fmla="*/ 1391 h 23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263"/>
                <a:gd name="T28" fmla="*/ 0 h 2383"/>
                <a:gd name="T29" fmla="*/ 4263 w 4263"/>
                <a:gd name="T30" fmla="*/ 2383 h 23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263" h="2383">
                  <a:moveTo>
                    <a:pt x="0" y="991"/>
                  </a:moveTo>
                  <a:lnTo>
                    <a:pt x="3750" y="991"/>
                  </a:lnTo>
                  <a:lnTo>
                    <a:pt x="3207" y="0"/>
                  </a:lnTo>
                  <a:lnTo>
                    <a:pt x="3630" y="0"/>
                  </a:lnTo>
                  <a:lnTo>
                    <a:pt x="4262" y="1207"/>
                  </a:lnTo>
                  <a:lnTo>
                    <a:pt x="3630" y="2382"/>
                  </a:lnTo>
                  <a:lnTo>
                    <a:pt x="3254" y="2382"/>
                  </a:lnTo>
                  <a:lnTo>
                    <a:pt x="3774" y="1391"/>
                  </a:lnTo>
                  <a:lnTo>
                    <a:pt x="0" y="1391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</p:grpSp>
      <p:sp>
        <p:nvSpPr>
          <p:cNvPr id="53" name="Rectangle 7">
            <a:extLst>
              <a:ext uri="{FF2B5EF4-FFF2-40B4-BE49-F238E27FC236}">
                <a16:creationId xmlns:a16="http://schemas.microsoft.com/office/drawing/2014/main" id="{24A5AD03-EE1D-4259-B244-4FFC3433D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59" y="2553313"/>
            <a:ext cx="373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판매자용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ED528DC8-91B9-409E-85DB-E951AC9A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5" y="3189899"/>
            <a:ext cx="7590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프로그래밍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41C8529B-2289-47BF-9F85-47D6891A3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59" y="3875700"/>
            <a:ext cx="37325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사용자용 프로그램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06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97A7-4CA7-49A0-BEFF-114AA902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44F79699-179E-49E9-893F-5CB23BB83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673" y="1288667"/>
            <a:ext cx="58420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3151A-72CC-4F1B-B7A1-AC8A0D53718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24960" y="1602993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FED9D-75F0-4F81-9773-844776329A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75810" y="1602993"/>
            <a:ext cx="449263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84520-FFAE-4384-BE88-203BD9E59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25073" y="1602993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850F5-B033-49BB-8C22-C3ABC9E0B07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375923" y="1602993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1B9F3-FEC4-4708-8402-8FCEBA2B4C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25185" y="1602993"/>
            <a:ext cx="450850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EB1EB-ACC5-4A40-9853-EA4E6F657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685" y="1602993"/>
            <a:ext cx="449263" cy="3657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039CB-759A-4A7D-934D-2491C33E021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718948" y="1602993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1E6B7-71B7-45DE-B44F-AA99211839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168210" y="1602993"/>
            <a:ext cx="447675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F9F37-632E-40C7-ABCD-C62B555AE63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15885" y="1602993"/>
            <a:ext cx="454025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6019F-4399-4996-AF29-E0150AF9DD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69910" y="1602993"/>
            <a:ext cx="446088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BBC42C-8D40-4470-B04E-C7DB2DB225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515998" y="1602993"/>
            <a:ext cx="449262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B46DA-B3A1-48AB-BC89-9788802855A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965260" y="1602993"/>
            <a:ext cx="449263" cy="3657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E5137-08AA-4150-BB4F-6066E78824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414523" y="1602993"/>
            <a:ext cx="452437" cy="36576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285E5C9-5B28-46CD-94D3-B723F4DB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287479"/>
            <a:ext cx="1092799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no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23BB78A-4B28-4740-82AA-04FDBFFB0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898" y="2110993"/>
            <a:ext cx="493236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86E681E-D4B7-4347-9A1B-21A2EF417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617040"/>
            <a:ext cx="1092799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E9F9DD52-83C7-443C-A9B8-BAFEE59DD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365" y="3006949"/>
            <a:ext cx="358219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9AD3FC82-A287-45EC-8644-0FDA842B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" y="5967280"/>
            <a:ext cx="179387" cy="136525"/>
          </a:xfrm>
          <a:prstGeom prst="triangle">
            <a:avLst>
              <a:gd name="adj" fmla="val 49995"/>
            </a:avLst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796D10C8-CD4B-4584-BB9B-7F72F782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2" y="6328191"/>
            <a:ext cx="179387" cy="1365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B3E56C2B-234B-4290-90C5-400B20DB9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098" y="1604581"/>
            <a:ext cx="1963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1E24D65A-B456-4B86-BA98-D069733E4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098" y="5257418"/>
            <a:ext cx="1963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E7EC2-1F43-487C-8205-DAD10C94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960" y="1341056"/>
            <a:ext cx="35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044EE2-5AAC-405A-A862-990F6835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810" y="1341056"/>
            <a:ext cx="350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104388-0945-4C46-9FEA-5CF6C97E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073" y="1341056"/>
            <a:ext cx="350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A845D2-3BAC-44C0-8EE6-AC886F47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923" y="1341056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120000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D600BA-ED81-491D-B700-D0D2D64A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523" y="1341056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94BBEC-A4FF-4953-ACE9-B044D950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260" y="1341056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B5F71C-D49B-46C8-968E-A3FC0713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998" y="1341056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02DB3-E841-47AF-A6F7-7964F759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910" y="1341056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60237-F672-4F56-8BDD-17181002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885" y="1341056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E69728-DAA2-492C-8D0A-0065E421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10" y="1341056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BB7F2-3CAA-4B10-B7BA-4D9077C4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948" y="1341056"/>
            <a:ext cx="350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0DB5D5-F7EB-4749-8EDA-4A70B219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685" y="1341056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F1023F-C4DA-4F78-AAA4-9CDE30A5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185" y="1341056"/>
            <a:ext cx="350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0FF7A9DA-3CB7-444F-AD18-F80B0426A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9435" y="3779101"/>
            <a:ext cx="1335088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7CC61476-F729-427F-8804-912CCA4CB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33" y="4935422"/>
            <a:ext cx="1092799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AutoShape 47">
            <a:extLst>
              <a:ext uri="{FF2B5EF4-FFF2-40B4-BE49-F238E27FC236}">
                <a16:creationId xmlns:a16="http://schemas.microsoft.com/office/drawing/2014/main" id="{35F1B9D6-67B9-40BE-AD32-EAE7BF78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51" y="6580212"/>
            <a:ext cx="179388" cy="136525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BB41EA-E594-4FDD-BC47-404F72B2189E}"/>
              </a:ext>
            </a:extLst>
          </p:cNvPr>
          <p:cNvSpPr txBox="1"/>
          <p:nvPr/>
        </p:nvSpPr>
        <p:spPr>
          <a:xfrm>
            <a:off x="1521154" y="4066254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 client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1E9DDB-C7FD-498D-8BD9-BBE8B039C7D8}"/>
              </a:ext>
            </a:extLst>
          </p:cNvPr>
          <p:cNvSpPr txBox="1"/>
          <p:nvPr/>
        </p:nvSpPr>
        <p:spPr>
          <a:xfrm>
            <a:off x="1534816" y="44249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Android client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A1C1E1-3490-4ABA-AB49-7A2DAD272178}"/>
              </a:ext>
            </a:extLst>
          </p:cNvPr>
          <p:cNvSpPr txBox="1"/>
          <p:nvPr/>
        </p:nvSpPr>
        <p:spPr>
          <a:xfrm>
            <a:off x="1534816" y="476810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Additional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01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7.25"/>
  <p:tag name="LLEFT" val=" 202"/>
  <p:tag name="NAME" val="Arro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92.25"/>
  <p:tag name="LLEFT" val=" 290.25"/>
  <p:tag name="NAME" val="Arr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64"/>
  <p:tag name="LLEFT" val=" 304.3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339"/>
  <p:tag name="LLEFT" val=" 301.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188.25"/>
  <p:tag name="LLEFT" val=" 290.25"/>
  <p:tag name="NAME" val="Arro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188</Words>
  <Application>Microsoft Office PowerPoint</Application>
  <PresentationFormat>사용자 지정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전체 구조</vt:lpstr>
      <vt:lpstr>멘토 피드백</vt:lpstr>
      <vt:lpstr>향후 추진 일정</vt:lpstr>
      <vt:lpstr>향후 추진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남 근우</cp:lastModifiedBy>
  <cp:revision>66</cp:revision>
  <dcterms:created xsi:type="dcterms:W3CDTF">2019-09-15T17:53:50Z</dcterms:created>
  <dcterms:modified xsi:type="dcterms:W3CDTF">2019-09-15T15:15:18Z</dcterms:modified>
  <dc:language>ko-KR</dc:language>
</cp:coreProperties>
</file>