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7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4" r:id="rId13"/>
    <p:sldId id="315" r:id="rId14"/>
    <p:sldId id="316" r:id="rId15"/>
    <p:sldId id="313" r:id="rId16"/>
    <p:sldId id="303" r:id="rId17"/>
    <p:sldId id="270" r:id="rId18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EA8"/>
    <a:srgbClr val="00AAAE"/>
    <a:srgbClr val="D1D3D4"/>
    <a:srgbClr val="E1E2E3"/>
    <a:srgbClr val="B285BA"/>
    <a:srgbClr val="C6C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66" y="67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-525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453CD-FC16-49C7-9F30-3F29E0545F27}" type="datetimeFigureOut">
              <a:rPr lang="ko-KR" altLang="en-US" smtClean="0"/>
              <a:pPr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761A7-0C00-4722-80A3-745DC75507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75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09788-3B72-4ECB-8649-3B5665E4EC52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F8A9-6EB9-4CD5-8446-30D6CB3C3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536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4320000" y="410400"/>
            <a:ext cx="5760000" cy="32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74000" y="6458400"/>
            <a:ext cx="5760000" cy="8185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1350" b="0" spc="-1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10" name="타원 9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118800" y="3711600"/>
            <a:ext cx="7200000" cy="23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ACFBA21-C348-45E3-8810-BE6ADBA3C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65720" y="1844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CAE2-AAAA-4582-BF5E-0E5BC84068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1440000" cy="244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288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cxnSp>
        <p:nvCxnSpPr>
          <p:cNvPr id="18" name="직선 연결선 17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3060684" y="410400"/>
            <a:ext cx="1080000" cy="288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48945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24" name="타원 23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EA16B1E8-3081-4822-A156-0862C5BBC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65720" y="1844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CAE2-AAAA-4582-BF5E-0E5BC84068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4320000" y="864000"/>
            <a:ext cx="5940000" cy="226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spc="-15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5</a:t>
            </a:r>
            <a:r>
              <a:rPr lang="ko-KR" altLang="en-US" dirty="0"/>
              <a:t> </a:t>
            </a:r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39200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15" name="타원 14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5BC29744-840A-480A-9E92-2418EBF62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65720" y="1844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CAE2-AAAA-4582-BF5E-0E5BC84068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39200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3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5</a:t>
            </a:r>
            <a:r>
              <a:rPr lang="ko-KR" altLang="en-US" dirty="0"/>
              <a:t> </a:t>
            </a:r>
          </a:p>
        </p:txBody>
      </p:sp>
      <p:sp>
        <p:nvSpPr>
          <p:cNvPr id="31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A1F9ADD8-F5DF-4D1D-A67A-1CF27A46B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65720" y="1844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CAE2-AAAA-4582-BF5E-0E5BC84068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15E0333B-A77B-47C2-B004-2C242E049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65720" y="1844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CAE2-AAAA-4582-BF5E-0E5BC84068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</p:sldLayoutIdLst>
  <p:hf hdr="0" ftr="0" dt="0"/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p03_경과보고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" y="2223"/>
            <a:ext cx="10692384" cy="7559040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320000" y="1509662"/>
            <a:ext cx="5760000" cy="2162337"/>
          </a:xfrm>
        </p:spPr>
        <p:txBody>
          <a:bodyPr/>
          <a:lstStyle/>
          <a:p>
            <a:pPr algn="ctr"/>
            <a:r>
              <a:rPr lang="ko-KR" altLang="en-US" spc="0" dirty="0"/>
              <a:t>쇼핑몰 이용자를 위한</a:t>
            </a:r>
            <a:endParaRPr lang="en-US" altLang="ko-KR" spc="0" dirty="0"/>
          </a:p>
          <a:p>
            <a:pPr algn="ctr"/>
            <a:r>
              <a:rPr lang="ko-KR" altLang="en-US" spc="0" dirty="0"/>
              <a:t>최적 경로 제안 프로그램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4320000" y="4538088"/>
            <a:ext cx="5760000" cy="2162337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ko-KR" sz="3600" spc="0" dirty="0"/>
              <a:t>12</a:t>
            </a:r>
            <a:r>
              <a:rPr lang="ko-KR" altLang="en-US" sz="3600" spc="0" dirty="0"/>
              <a:t>조</a:t>
            </a:r>
            <a:endParaRPr lang="en-US" altLang="ko-KR" sz="3600" spc="0" dirty="0"/>
          </a:p>
          <a:p>
            <a:pPr algn="r">
              <a:lnSpc>
                <a:spcPct val="100000"/>
              </a:lnSpc>
            </a:pPr>
            <a:r>
              <a:rPr lang="ko-KR" altLang="en-US" sz="3600" spc="0" dirty="0" err="1"/>
              <a:t>남근우</a:t>
            </a:r>
            <a:endParaRPr lang="en-US" altLang="ko-KR" sz="3600" spc="0" dirty="0"/>
          </a:p>
          <a:p>
            <a:pPr algn="r">
              <a:lnSpc>
                <a:spcPct val="100000"/>
              </a:lnSpc>
            </a:pPr>
            <a:r>
              <a:rPr lang="ko-KR" altLang="en-US" sz="3600" spc="0" dirty="0" err="1"/>
              <a:t>장혁재</a:t>
            </a:r>
            <a:endParaRPr lang="en-US" altLang="ko-KR" sz="3600" spc="0" dirty="0"/>
          </a:p>
          <a:p>
            <a:pPr algn="r">
              <a:lnSpc>
                <a:spcPct val="100000"/>
              </a:lnSpc>
            </a:pPr>
            <a:r>
              <a:rPr lang="ko-KR" altLang="en-US" sz="3600" spc="0" dirty="0"/>
              <a:t>조성욱</a:t>
            </a:r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68BF0E-CF83-4C30-94E4-8DD74516E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470781" y="432319"/>
            <a:ext cx="2409164" cy="2520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altLang="ko-KR" spc="0" dirty="0"/>
          </a:p>
          <a:p>
            <a:pPr algn="r">
              <a:lnSpc>
                <a:spcPct val="100000"/>
              </a:lnSpc>
            </a:pPr>
            <a:r>
              <a:rPr lang="ko-KR" altLang="en-US" spc="0" dirty="0"/>
              <a:t>진행 상황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r>
              <a:rPr lang="ko-KR" altLang="en-US" spc="0" dirty="0"/>
              <a:t>안드로이드 </a:t>
            </a:r>
            <a:r>
              <a:rPr lang="en-US" altLang="ko-KR" spc="0" dirty="0"/>
              <a:t>UI </a:t>
            </a:r>
            <a:r>
              <a:rPr lang="ko-KR" altLang="en-US" spc="0" dirty="0"/>
              <a:t>설계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863129"/>
            <a:ext cx="5834653" cy="6470543"/>
          </a:xfrm>
        </p:spPr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pc="0" dirty="0"/>
              <a:t>DB</a:t>
            </a:r>
            <a:r>
              <a:rPr lang="ko-KR" altLang="en-US" sz="1800" spc="0" dirty="0"/>
              <a:t>의 매장 정보를 입력 받아 경로를 표시해 줄 대략적인 </a:t>
            </a:r>
            <a:r>
              <a:rPr lang="en-US" altLang="ko-KR" sz="1800" spc="0" dirty="0"/>
              <a:t>Map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dirty="0">
                <a:solidFill>
                  <a:srgbClr val="E1E2E3"/>
                </a:solidFill>
              </a:rPr>
              <a:t>2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3C3182-4BC4-4FFA-B04E-5A28D0B25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68" y="3388299"/>
            <a:ext cx="1834651" cy="3708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74592B-3265-49C1-AADB-D59CFF100013}"/>
              </a:ext>
            </a:extLst>
          </p:cNvPr>
          <p:cNvSpPr txBox="1"/>
          <p:nvPr/>
        </p:nvSpPr>
        <p:spPr>
          <a:xfrm>
            <a:off x="4696782" y="4104132"/>
            <a:ext cx="17573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0 0 0 0 0 0 0 0 0 1</a:t>
            </a:r>
          </a:p>
          <a:p>
            <a:r>
              <a:rPr lang="en-US" altLang="ko-KR" sz="1400" dirty="0"/>
              <a:t>0 1 1 1 1 1 1 1 0 1</a:t>
            </a:r>
          </a:p>
          <a:p>
            <a:r>
              <a:rPr lang="en-US" altLang="ko-KR" sz="1400" dirty="0"/>
              <a:t>0 1 1 1 1 1 1 1 0 1</a:t>
            </a:r>
            <a:endParaRPr lang="ko-KR" altLang="en-US" sz="1400" dirty="0"/>
          </a:p>
          <a:p>
            <a:r>
              <a:rPr lang="en-US" altLang="ko-KR" sz="1400" dirty="0"/>
              <a:t>0 0 0 0 0 0 0 0 0 1</a:t>
            </a:r>
          </a:p>
          <a:p>
            <a:r>
              <a:rPr lang="en-US" altLang="ko-KR" sz="1400" dirty="0"/>
              <a:t>0 0 0 0 0 0 0 0 0 1</a:t>
            </a:r>
          </a:p>
          <a:p>
            <a:r>
              <a:rPr lang="en-US" altLang="ko-KR" sz="1400" dirty="0"/>
              <a:t>0 1 1 1 1 1 1 1 0 1</a:t>
            </a:r>
          </a:p>
          <a:p>
            <a:r>
              <a:rPr lang="en-US" altLang="ko-KR" sz="1400" dirty="0"/>
              <a:t>0 1 1 1 1 1 1 1 0 1</a:t>
            </a:r>
            <a:endParaRPr lang="ko-KR" altLang="en-US" sz="1400" dirty="0"/>
          </a:p>
          <a:p>
            <a:r>
              <a:rPr lang="en-US" altLang="ko-KR" sz="1400" dirty="0"/>
              <a:t>0 0 0 0 0 0 0 0 0 1</a:t>
            </a:r>
          </a:p>
          <a:p>
            <a:r>
              <a:rPr lang="en-US" altLang="ko-KR" sz="1400" dirty="0"/>
              <a:t>1 1 1 1 1 1 1 1 1 1</a:t>
            </a:r>
          </a:p>
          <a:p>
            <a:r>
              <a:rPr lang="en-US" altLang="ko-KR" sz="1400" dirty="0"/>
              <a:t>1 1 1 1 1 1 1 1 1 1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81ADA65-FDD3-43F4-AC26-632008358503}"/>
              </a:ext>
            </a:extLst>
          </p:cNvPr>
          <p:cNvSpPr/>
          <p:nvPr/>
        </p:nvSpPr>
        <p:spPr>
          <a:xfrm>
            <a:off x="6949440" y="5242560"/>
            <a:ext cx="650562" cy="563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3DE09-20D2-4F78-BED4-99199C4BE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39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470781" y="432319"/>
            <a:ext cx="2409164" cy="2520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altLang="ko-KR" spc="0" dirty="0"/>
          </a:p>
          <a:p>
            <a:pPr algn="r">
              <a:lnSpc>
                <a:spcPct val="100000"/>
              </a:lnSpc>
            </a:pPr>
            <a:r>
              <a:rPr lang="ko-KR" altLang="en-US" spc="0" dirty="0"/>
              <a:t>진행 상황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r>
              <a:rPr lang="ko-KR" altLang="en-US" spc="0" dirty="0"/>
              <a:t>안드로이드 </a:t>
            </a:r>
            <a:r>
              <a:rPr lang="en-US" altLang="ko-KR" spc="0" dirty="0"/>
              <a:t>UI </a:t>
            </a:r>
            <a:r>
              <a:rPr lang="ko-KR" altLang="en-US" spc="0" dirty="0"/>
              <a:t>설계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863129"/>
            <a:ext cx="5834653" cy="6470543"/>
          </a:xfrm>
        </p:spPr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pc="0" dirty="0"/>
              <a:t>구매하고자 하는 품목 모두 선택</a:t>
            </a: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pc="0" dirty="0"/>
              <a:t>경로 계산 및 표시 </a:t>
            </a:r>
            <a:r>
              <a:rPr lang="en-US" altLang="ko-KR" sz="1800" spc="0" dirty="0"/>
              <a:t>(TODO)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dirty="0">
                <a:solidFill>
                  <a:srgbClr val="E1E2E3"/>
                </a:solidFill>
              </a:rPr>
              <a:t>2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0758C4-6E98-4B6C-860E-15428D825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656" y="3449920"/>
            <a:ext cx="1921339" cy="3883752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1FEC4-E847-454E-AB75-7987379D3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16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470781" y="432319"/>
            <a:ext cx="2409164" cy="2520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altLang="ko-KR" spc="0" dirty="0"/>
          </a:p>
          <a:p>
            <a:pPr algn="r">
              <a:lnSpc>
                <a:spcPct val="100000"/>
              </a:lnSpc>
            </a:pPr>
            <a:r>
              <a:rPr lang="ko-KR" altLang="en-US" spc="0" dirty="0"/>
              <a:t>진행 상황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r>
              <a:rPr lang="ko-KR" altLang="en-US" spc="0" dirty="0" err="1"/>
              <a:t>판매자용</a:t>
            </a:r>
            <a:r>
              <a:rPr lang="ko-KR" altLang="en-US" spc="0" dirty="0"/>
              <a:t> 웹페이지</a:t>
            </a:r>
            <a:r>
              <a:rPr lang="en-US" altLang="ko-KR" spc="0" dirty="0"/>
              <a:t>: </a:t>
            </a:r>
            <a:r>
              <a:rPr lang="ko-KR" altLang="en-US" dirty="0"/>
              <a:t>가입</a:t>
            </a:r>
            <a:endParaRPr lang="ko-KR" altLang="en-US" spc="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863129"/>
            <a:ext cx="5834653" cy="6470543"/>
          </a:xfrm>
        </p:spPr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비밀번호 </a:t>
            </a:r>
            <a:r>
              <a:rPr lang="ko-KR" altLang="en-US" sz="1800" dirty="0" err="1"/>
              <a:t>해싱</a:t>
            </a:r>
            <a:endParaRPr lang="en-US" altLang="ko-KR" sz="1800" dirty="0"/>
          </a:p>
          <a:p>
            <a:pPr marL="260550" lvl="1" indent="0" algn="just">
              <a:lnSpc>
                <a:spcPct val="150000"/>
              </a:lnSpc>
              <a:buNone/>
            </a:pPr>
            <a:r>
              <a:rPr lang="en-US" altLang="ko-KR" sz="1600" dirty="0" err="1"/>
              <a:t>Bcrypt</a:t>
            </a:r>
            <a:r>
              <a:rPr lang="ko-KR" altLang="en-US" sz="1600" dirty="0"/>
              <a:t>사용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가입시 </a:t>
            </a:r>
            <a:r>
              <a:rPr lang="en-US" altLang="ko-KR" sz="1800" dirty="0"/>
              <a:t>Username </a:t>
            </a:r>
            <a:r>
              <a:rPr lang="ko-KR" altLang="en-US" sz="1800" dirty="0"/>
              <a:t>중복확인</a:t>
            </a:r>
            <a:endParaRPr lang="en-US" altLang="ko-KR" sz="1800" dirty="0"/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가입 후 로그인 화면으로 이동 기능 구현 중</a:t>
            </a:r>
            <a:endParaRPr lang="en-US" altLang="ko-KR" sz="1800" dirty="0"/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dirty="0">
                <a:solidFill>
                  <a:srgbClr val="E1E2E3"/>
                </a:solidFill>
              </a:rPr>
              <a:t>2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1FEC4-E847-454E-AB75-7987379D3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AE6290-E8E0-42F0-8B54-1BC1F85B6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2610"/>
            <a:ext cx="10693400" cy="1408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A62488-6FD9-41A2-955B-FE20B59B0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00" y="1692319"/>
            <a:ext cx="2772542" cy="431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8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470781" y="432319"/>
            <a:ext cx="2409164" cy="2520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altLang="ko-KR" spc="0" dirty="0"/>
          </a:p>
          <a:p>
            <a:pPr algn="r">
              <a:lnSpc>
                <a:spcPct val="100000"/>
              </a:lnSpc>
            </a:pPr>
            <a:r>
              <a:rPr lang="ko-KR" altLang="en-US" spc="0" dirty="0"/>
              <a:t>진행 상황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r>
              <a:rPr lang="ko-KR" altLang="en-US" dirty="0"/>
              <a:t>로그인</a:t>
            </a:r>
            <a:endParaRPr lang="ko-KR" altLang="en-US" spc="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863129"/>
            <a:ext cx="5834653" cy="647054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altLang="ko-KR" sz="1800" spc="0" dirty="0"/>
          </a:p>
          <a:p>
            <a:pPr algn="just">
              <a:lnSpc>
                <a:spcPct val="150000"/>
              </a:lnSpc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ID</a:t>
            </a:r>
            <a:r>
              <a:rPr lang="ko-KR" altLang="en-US" sz="1800" dirty="0"/>
              <a:t>로 </a:t>
            </a:r>
            <a:r>
              <a:rPr lang="en-US" altLang="ko-KR" sz="1800" dirty="0"/>
              <a:t>select </a:t>
            </a:r>
            <a:r>
              <a:rPr lang="ko-KR" altLang="en-US" sz="1800" dirty="0"/>
              <a:t>후 </a:t>
            </a:r>
            <a:r>
              <a:rPr lang="ko-KR" altLang="en-US" sz="1800" dirty="0" err="1"/>
              <a:t>입력받은</a:t>
            </a:r>
            <a:r>
              <a:rPr lang="ko-KR" altLang="en-US" sz="1800" dirty="0"/>
              <a:t> 비밀번호 </a:t>
            </a:r>
            <a:r>
              <a:rPr lang="ko-KR" altLang="en-US" sz="1800" dirty="0" err="1"/>
              <a:t>해시값</a:t>
            </a:r>
            <a:r>
              <a:rPr lang="ko-KR" altLang="en-US" sz="1800" dirty="0"/>
              <a:t> 비교</a:t>
            </a:r>
            <a:endParaRPr lang="en-US" altLang="ko-KR" sz="18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로그인 성공 시 세션 테이블에 세션 값 저장</a:t>
            </a:r>
            <a:endParaRPr lang="en-US" altLang="ko-KR" sz="1800" dirty="0"/>
          </a:p>
          <a:p>
            <a:pPr marL="260550" lvl="1" indent="0" algn="just">
              <a:lnSpc>
                <a:spcPct val="150000"/>
              </a:lnSpc>
              <a:buNone/>
            </a:pPr>
            <a:r>
              <a:rPr lang="ko-KR" altLang="en-US" sz="1600" dirty="0"/>
              <a:t>만료 시 로그인 화면으로 이동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로그인 후 </a:t>
            </a:r>
            <a:r>
              <a:rPr lang="ko-KR" altLang="en-US" sz="1800" dirty="0" err="1"/>
              <a:t>메인화면으로</a:t>
            </a:r>
            <a:r>
              <a:rPr lang="ko-KR" altLang="en-US" sz="1800" dirty="0"/>
              <a:t> 이동</a:t>
            </a:r>
            <a:endParaRPr lang="en-US" altLang="ko-KR" sz="1800" dirty="0"/>
          </a:p>
          <a:p>
            <a:pPr marL="260550" lvl="1" indent="0" algn="just">
              <a:lnSpc>
                <a:spcPct val="15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가입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매장설정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 algn="just">
              <a:lnSpc>
                <a:spcPct val="250000"/>
              </a:lnSpc>
            </a:pPr>
            <a:endParaRPr lang="en-US" altLang="ko-KR" sz="1800" dirty="0"/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dirty="0">
                <a:solidFill>
                  <a:srgbClr val="E1E2E3"/>
                </a:solidFill>
              </a:rPr>
              <a:t>2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1FEC4-E847-454E-AB75-7987379D3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24E9E1D-E828-44A9-8007-FD2E7A76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425" y="4205362"/>
            <a:ext cx="3279802" cy="312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1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470781" y="432319"/>
            <a:ext cx="2409164" cy="2520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altLang="ko-KR" spc="0" dirty="0"/>
          </a:p>
          <a:p>
            <a:pPr algn="r">
              <a:lnSpc>
                <a:spcPct val="100000"/>
              </a:lnSpc>
            </a:pPr>
            <a:r>
              <a:rPr lang="ko-KR" altLang="en-US" spc="0" dirty="0"/>
              <a:t>진행 상황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r>
              <a:rPr lang="ko-KR" altLang="en-US" spc="0" dirty="0"/>
              <a:t>매장 디자인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863129"/>
            <a:ext cx="5834653" cy="647054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altLang="ko-KR" sz="1800" spc="0" dirty="0"/>
          </a:p>
          <a:p>
            <a:pPr algn="just">
              <a:lnSpc>
                <a:spcPct val="150000"/>
              </a:lnSpc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엑셀 형태</a:t>
            </a:r>
            <a:endParaRPr lang="en-US" altLang="ko-KR" sz="1800" dirty="0"/>
          </a:p>
          <a:p>
            <a:pPr marL="260550" lvl="1" indent="0" algn="just">
              <a:lnSpc>
                <a:spcPct val="15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드래그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드랍으로 크기조절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우측 상단에서 상세 물품 관리</a:t>
            </a:r>
            <a:endParaRPr lang="en-US" altLang="ko-KR" sz="18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관련 라이브러리를 찾는 중</a:t>
            </a:r>
            <a:endParaRPr lang="en-US" altLang="ko-KR" sz="1800" dirty="0"/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 algn="just">
              <a:lnSpc>
                <a:spcPct val="250000"/>
              </a:lnSpc>
            </a:pPr>
            <a:endParaRPr lang="en-US" altLang="ko-KR" sz="1800" dirty="0"/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dirty="0">
                <a:solidFill>
                  <a:srgbClr val="E1E2E3"/>
                </a:solidFill>
              </a:rPr>
              <a:t>2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1FEC4-E847-454E-AB75-7987379D3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7F504C-6035-474D-B251-0303A86E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946" y="3990182"/>
            <a:ext cx="6388470" cy="290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5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470781" y="432319"/>
            <a:ext cx="2409164" cy="2520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altLang="ko-KR" spc="0" dirty="0"/>
          </a:p>
          <a:p>
            <a:pPr algn="r">
              <a:lnSpc>
                <a:spcPct val="100000"/>
              </a:lnSpc>
            </a:pPr>
            <a:r>
              <a:rPr lang="ko-KR" altLang="en-US" spc="0" dirty="0"/>
              <a:t>개발 일정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dirty="0">
                <a:solidFill>
                  <a:srgbClr val="E1E2E3"/>
                </a:solidFill>
              </a:rPr>
              <a:t>3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8BFE2-54D1-4F2D-B860-67B2CF94CB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6CA1D-4030-4FD1-BE51-AC0882FEB0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3A231C-3F59-480A-986E-4589F9DD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945" y="1275919"/>
            <a:ext cx="7734300" cy="1676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D6F9F3-6337-4C92-B724-46612DBF2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41" y="5324344"/>
            <a:ext cx="7686675" cy="1257300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48303B7-1786-40E8-A39D-82157EA14380}"/>
              </a:ext>
            </a:extLst>
          </p:cNvPr>
          <p:cNvSpPr/>
          <p:nvPr/>
        </p:nvSpPr>
        <p:spPr>
          <a:xfrm>
            <a:off x="8092440" y="2934642"/>
            <a:ext cx="274320" cy="27016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2C1BA82-8A8C-4620-B43A-A7A0570B40CA}"/>
              </a:ext>
            </a:extLst>
          </p:cNvPr>
          <p:cNvSpPr/>
          <p:nvPr/>
        </p:nvSpPr>
        <p:spPr>
          <a:xfrm>
            <a:off x="8092440" y="968125"/>
            <a:ext cx="274320" cy="27016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9EE3A47-A228-498F-86CF-7A3594111611}"/>
              </a:ext>
            </a:extLst>
          </p:cNvPr>
          <p:cNvSpPr/>
          <p:nvPr/>
        </p:nvSpPr>
        <p:spPr>
          <a:xfrm>
            <a:off x="8092440" y="5034016"/>
            <a:ext cx="274320" cy="27016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D8805FA-244F-40AD-ABB4-30837E7E9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945" y="3357355"/>
            <a:ext cx="7734300" cy="1714500"/>
          </a:xfrm>
          <a:prstGeom prst="rect">
            <a:avLst/>
          </a:prstGeom>
        </p:spPr>
      </p:pic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1D1500DE-9868-496C-83DF-78BA325A4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52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1E2E3"/>
                </a:solidFill>
              </a:rPr>
              <a:t>4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 rot="16200000">
            <a:off x="9093600" y="4942800"/>
            <a:ext cx="2628000" cy="720000"/>
          </a:xfrm>
        </p:spPr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04E0EDAE-F42A-4C8A-AC7B-9C95C442DF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9035" y="432319"/>
            <a:ext cx="2180909" cy="2520000"/>
          </a:xfrm>
        </p:spPr>
        <p:txBody>
          <a:bodyPr/>
          <a:lstStyle/>
          <a:p>
            <a:pPr algn="r"/>
            <a:endParaRPr lang="en-US" altLang="ko-KR" spc="0" dirty="0"/>
          </a:p>
          <a:p>
            <a:pPr algn="r"/>
            <a:r>
              <a:rPr lang="en-US" altLang="ko-KR" spc="0" dirty="0"/>
              <a:t>Q</a:t>
            </a:r>
            <a:r>
              <a:rPr lang="ko-KR" altLang="en-US" spc="0" dirty="0"/>
              <a:t> </a:t>
            </a:r>
            <a:r>
              <a:rPr lang="en-US" altLang="ko-KR" spc="0" dirty="0"/>
              <a:t>&amp;</a:t>
            </a:r>
            <a:r>
              <a:rPr lang="ko-KR" altLang="en-US" spc="0" dirty="0"/>
              <a:t> </a:t>
            </a:r>
            <a:r>
              <a:rPr lang="en-US" altLang="ko-KR" spc="0" dirty="0"/>
              <a:t>A</a:t>
            </a:r>
            <a:endParaRPr lang="ko-KR" altLang="en-US" spc="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FDDE61-2C92-462E-B307-67E54CC2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82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060CCE54-C4AE-4B16-AD69-47C6C265D7F3}"/>
              </a:ext>
            </a:extLst>
          </p:cNvPr>
          <p:cNvSpPr txBox="1">
            <a:spLocks/>
          </p:cNvSpPr>
          <p:nvPr/>
        </p:nvSpPr>
        <p:spPr>
          <a:xfrm>
            <a:off x="3222336" y="3625612"/>
            <a:ext cx="4248728" cy="31003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sz="2100" b="0" kern="120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pc="0"/>
              <a:t>Thank You</a:t>
            </a:r>
            <a:endParaRPr lang="ko-KR" altLang="en-US" spc="0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DE24A21-4905-48AB-9FCC-A93233DB7FDC}"/>
              </a:ext>
            </a:extLst>
          </p:cNvPr>
          <p:cNvSpPr txBox="1">
            <a:spLocks/>
          </p:cNvSpPr>
          <p:nvPr/>
        </p:nvSpPr>
        <p:spPr>
          <a:xfrm rot="16200000">
            <a:off x="9093600" y="4942800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3850"/>
              </a:lnSpc>
              <a:spcBef>
                <a:spcPts val="0"/>
              </a:spcBef>
              <a:buFont typeface="Arial" pitchFamily="34" charset="0"/>
              <a:buNone/>
              <a:defRPr sz="3850" b="0" kern="120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confidential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18C8DA-C778-4BD1-B61F-8B372CC0B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08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613400" y="414400"/>
            <a:ext cx="1080000" cy="2876000"/>
          </a:xfrm>
        </p:spPr>
        <p:txBody>
          <a:bodyPr/>
          <a:lstStyle/>
          <a:p>
            <a:pPr algn="ctr"/>
            <a:endParaRPr lang="en-US" altLang="ko-KR" spc="0" dirty="0"/>
          </a:p>
          <a:p>
            <a:pPr algn="ctr"/>
            <a:r>
              <a:rPr lang="ko-KR" altLang="en-US" spc="0" dirty="0"/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4320000" y="410400"/>
            <a:ext cx="5760000" cy="398958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sz="3600" spc="0" dirty="0"/>
          </a:p>
          <a:p>
            <a:pPr>
              <a:lnSpc>
                <a:spcPct val="150000"/>
              </a:lnSpc>
            </a:pPr>
            <a:r>
              <a:rPr lang="ko-KR" altLang="en-US" sz="3600" spc="0" dirty="0"/>
              <a:t>지난 주 피드백</a:t>
            </a:r>
            <a:endParaRPr lang="en-US" altLang="ko-KR" sz="3600" spc="0" dirty="0"/>
          </a:p>
          <a:p>
            <a:pPr>
              <a:lnSpc>
                <a:spcPct val="150000"/>
              </a:lnSpc>
            </a:pPr>
            <a:r>
              <a:rPr lang="ko-KR" altLang="en-US" sz="3600" spc="0" dirty="0"/>
              <a:t>진행상황</a:t>
            </a:r>
            <a:endParaRPr lang="en-US" altLang="ko-KR" sz="3600" spc="0" dirty="0"/>
          </a:p>
          <a:p>
            <a:pPr>
              <a:lnSpc>
                <a:spcPct val="150000"/>
              </a:lnSpc>
            </a:pPr>
            <a:r>
              <a:rPr lang="ko-KR" altLang="en-US" sz="3600" spc="0" dirty="0"/>
              <a:t>개발일정</a:t>
            </a:r>
            <a:endParaRPr lang="en-US" altLang="ko-KR" sz="3600" spc="0" dirty="0"/>
          </a:p>
          <a:p>
            <a:pPr>
              <a:lnSpc>
                <a:spcPct val="150000"/>
              </a:lnSpc>
            </a:pPr>
            <a:r>
              <a:rPr lang="ko-KR" altLang="en-US" sz="3600" spc="0" dirty="0"/>
              <a:t>질의응답</a:t>
            </a:r>
            <a:endParaRPr lang="en-US" altLang="ko-KR" sz="3600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2986793" y="410400"/>
            <a:ext cx="1080000" cy="398958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sz="3600" spc="0" dirty="0"/>
          </a:p>
          <a:p>
            <a:pPr>
              <a:lnSpc>
                <a:spcPct val="150000"/>
              </a:lnSpc>
            </a:pPr>
            <a:r>
              <a:rPr lang="en-US" altLang="ko-KR" sz="3600" spc="0" dirty="0"/>
              <a:t>1.</a:t>
            </a:r>
          </a:p>
          <a:p>
            <a:pPr>
              <a:lnSpc>
                <a:spcPct val="150000"/>
              </a:lnSpc>
            </a:pPr>
            <a:r>
              <a:rPr lang="en-US" altLang="ko-KR" sz="3600" spc="0" dirty="0"/>
              <a:t>2.</a:t>
            </a:r>
          </a:p>
          <a:p>
            <a:pPr>
              <a:lnSpc>
                <a:spcPct val="150000"/>
              </a:lnSpc>
            </a:pPr>
            <a:r>
              <a:rPr lang="en-US" altLang="ko-KR" sz="3600" spc="0" dirty="0"/>
              <a:t>3.</a:t>
            </a:r>
          </a:p>
          <a:p>
            <a:pPr>
              <a:lnSpc>
                <a:spcPct val="150000"/>
              </a:lnSpc>
            </a:pPr>
            <a:r>
              <a:rPr lang="en-US" altLang="ko-KR" sz="3600" spc="0" dirty="0"/>
              <a:t>4.</a:t>
            </a:r>
          </a:p>
          <a:p>
            <a:pPr>
              <a:lnSpc>
                <a:spcPct val="150000"/>
              </a:lnSpc>
            </a:pPr>
            <a:endParaRPr lang="ko-KR" altLang="en-US" spc="0" dirty="0"/>
          </a:p>
        </p:txBody>
      </p:sp>
      <p:sp>
        <p:nvSpPr>
          <p:cNvPr id="11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7A4616-8527-4EA7-A101-17F8CBC99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470781" y="432319"/>
            <a:ext cx="2409164" cy="2520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altLang="ko-KR" spc="0" dirty="0"/>
          </a:p>
          <a:p>
            <a:pPr algn="r">
              <a:lnSpc>
                <a:spcPct val="100000"/>
              </a:lnSpc>
            </a:pPr>
            <a:r>
              <a:rPr lang="en-US" altLang="ko-KR" spc="0" dirty="0"/>
              <a:t>Feedback</a:t>
            </a:r>
            <a:endParaRPr lang="ko-KR" altLang="en-US" spc="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r>
              <a:rPr lang="ko-KR" altLang="en-US" spc="0" dirty="0"/>
              <a:t>구매자와 판매자 간 이해관계 대립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863129"/>
            <a:ext cx="5834653" cy="6470543"/>
          </a:xfrm>
        </p:spPr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pc="0" dirty="0"/>
              <a:t>구매자는 구매할 물품을 빠르게 사고 나오는 것을 원함</a:t>
            </a:r>
            <a:endParaRPr lang="en-US" altLang="ko-KR" sz="1800" spc="0" dirty="0"/>
          </a:p>
          <a:p>
            <a:pPr marL="260550" lvl="1" indent="0" algn="just">
              <a:lnSpc>
                <a:spcPct val="150000"/>
              </a:lnSpc>
              <a:buNone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원하는 물품의 위치를 알면 매장을 둘러보지 않고 목표로 하는 물품만 구매하게 되어 추가적인 소비를 막을 수 있음</a:t>
            </a:r>
            <a:endParaRPr lang="en-US" altLang="ko-KR" sz="1600" spc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800" spc="0" dirty="0"/>
              <a:t>판매자는 구매자의 충동구매를 원함</a:t>
            </a:r>
            <a:endParaRPr lang="en-US" altLang="ko-KR" sz="1800" spc="0" dirty="0"/>
          </a:p>
          <a:p>
            <a:pPr marL="259200" algn="just">
              <a:lnSpc>
                <a:spcPct val="150000"/>
              </a:lnSpc>
            </a:pPr>
            <a:r>
              <a:rPr lang="en-US" altLang="ko-KR" sz="1600" spc="0" dirty="0">
                <a:solidFill>
                  <a:schemeClr val="tx1"/>
                </a:solidFill>
              </a:rPr>
              <a:t> </a:t>
            </a:r>
            <a:r>
              <a:rPr lang="ko-KR" altLang="en-US" sz="1600" spc="0" dirty="0">
                <a:solidFill>
                  <a:schemeClr val="tx1"/>
                </a:solidFill>
              </a:rPr>
              <a:t>구매자의 추가적인 소비의 감소는 곧 매출 감소로 이어짐</a:t>
            </a:r>
            <a:endParaRPr lang="en-US" altLang="ko-KR" spc="0" dirty="0">
              <a:solidFill>
                <a:schemeClr val="tx1"/>
              </a:solidFill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dirty="0">
                <a:solidFill>
                  <a:srgbClr val="E1E2E3"/>
                </a:solidFill>
              </a:rPr>
              <a:t>1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44583C-C6AC-41DA-B9C7-0E3EAB7F6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82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470781" y="432319"/>
            <a:ext cx="2409164" cy="2520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altLang="ko-KR" spc="0" dirty="0"/>
          </a:p>
          <a:p>
            <a:pPr algn="r">
              <a:lnSpc>
                <a:spcPct val="100000"/>
              </a:lnSpc>
            </a:pPr>
            <a:r>
              <a:rPr lang="en-US" altLang="ko-KR" spc="0" dirty="0"/>
              <a:t>Feedback</a:t>
            </a:r>
            <a:endParaRPr lang="ko-KR" altLang="en-US" spc="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r>
              <a:rPr lang="ko-KR" altLang="en-US" spc="0" dirty="0"/>
              <a:t>대안 방안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863129"/>
            <a:ext cx="5834653" cy="6470543"/>
          </a:xfrm>
        </p:spPr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pc="0" dirty="0"/>
              <a:t>검색경로 수정</a:t>
            </a:r>
            <a:endParaRPr lang="en-US" altLang="ko-KR" sz="1800" spc="0" dirty="0"/>
          </a:p>
          <a:p>
            <a:pPr marL="260550" lvl="1" indent="0" algn="just">
              <a:lnSpc>
                <a:spcPct val="15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판매자가 팔고 싶은 물건이 배치된 가판대를 지나도록 유도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0550" lvl="1" indent="0" algn="just">
              <a:lnSpc>
                <a:spcPct val="150000"/>
              </a:lnSpc>
              <a:buNone/>
            </a:pPr>
            <a:r>
              <a:rPr lang="ko-KR" altLang="en-US" sz="1600" spc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경로가 과도하게 왜곡되지 않도록 가중치를 적용</a:t>
            </a:r>
            <a:endParaRPr lang="en-US" altLang="ko-KR" sz="1600" spc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800" spc="0" dirty="0"/>
              <a:t>주변 물품 표시</a:t>
            </a:r>
            <a:endParaRPr lang="en-US" altLang="ko-KR" sz="1800" spc="0" dirty="0"/>
          </a:p>
          <a:p>
            <a:pPr marL="259200" algn="just">
              <a:lnSpc>
                <a:spcPct val="150000"/>
              </a:lnSpc>
            </a:pPr>
            <a:r>
              <a:rPr lang="ko-KR" altLang="en-US" sz="1600" spc="0" dirty="0">
                <a:solidFill>
                  <a:schemeClr val="tx1"/>
                </a:solidFill>
              </a:rPr>
              <a:t> 경로 설정 시 경로를 지나며 볼 수 있는 물품을 앱에서 확인할 수 있도록 기능 구현</a:t>
            </a:r>
            <a:endParaRPr lang="en-US" altLang="ko-KR" sz="1600" spc="0" dirty="0">
              <a:solidFill>
                <a:schemeClr val="tx1"/>
              </a:solidFill>
            </a:endParaRPr>
          </a:p>
          <a:p>
            <a:pPr marL="259200" algn="just">
              <a:lnSpc>
                <a:spcPct val="150000"/>
              </a:lnSpc>
            </a:pPr>
            <a:r>
              <a:rPr lang="ko-KR" altLang="en-US" sz="1600" spc="0" dirty="0">
                <a:solidFill>
                  <a:schemeClr val="tx1"/>
                </a:solidFill>
              </a:rPr>
              <a:t> 경로에 집중하여 매장을 둘러보지 않는 문제 방지</a:t>
            </a:r>
            <a:endParaRPr lang="en-US" altLang="ko-KR" spc="0" dirty="0">
              <a:solidFill>
                <a:schemeClr val="tx1"/>
              </a:solidFill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dirty="0">
                <a:solidFill>
                  <a:srgbClr val="E1E2E3"/>
                </a:solidFill>
              </a:rPr>
              <a:t>1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3F238D-D7BE-4B23-B4DA-599DDB8F0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99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470781" y="432319"/>
            <a:ext cx="2409164" cy="2520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altLang="ko-KR" spc="0" dirty="0"/>
          </a:p>
          <a:p>
            <a:pPr algn="r">
              <a:lnSpc>
                <a:spcPct val="100000"/>
              </a:lnSpc>
            </a:pPr>
            <a:r>
              <a:rPr lang="en-US" altLang="ko-KR" spc="0" dirty="0"/>
              <a:t>Feedback</a:t>
            </a:r>
            <a:endParaRPr lang="ko-KR" altLang="en-US" spc="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r>
              <a:rPr lang="ko-KR" altLang="en-US" spc="0" dirty="0"/>
              <a:t>사용자 타깃층의 정의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863129"/>
            <a:ext cx="5834653" cy="6470543"/>
          </a:xfrm>
        </p:spPr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pc="0" dirty="0"/>
              <a:t>대규모 브랜드 매장은 자체 솔루션이 있음</a:t>
            </a: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pc="0" dirty="0"/>
              <a:t>중</a:t>
            </a:r>
            <a:r>
              <a:rPr lang="en-US" altLang="ko-KR" sz="1800" spc="0" dirty="0"/>
              <a:t>/</a:t>
            </a:r>
            <a:r>
              <a:rPr lang="ko-KR" altLang="en-US" sz="1800" spc="0" dirty="0"/>
              <a:t>소규모 자영업 매장을 타깃으로 하지만 사용할 필요성이 부족</a:t>
            </a:r>
            <a:endParaRPr lang="en-US" altLang="ko-KR" sz="1800" spc="0" dirty="0"/>
          </a:p>
          <a:p>
            <a:pPr marL="260550" lvl="1" indent="0" algn="just">
              <a:lnSpc>
                <a:spcPct val="150000"/>
              </a:lnSpc>
              <a:buNone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매장 크기가 경로 탐색까지 필요로 할 정도로 크지 않을 수 있음</a:t>
            </a:r>
            <a:endParaRPr lang="en-US" altLang="ko-KR" sz="1600" spc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dirty="0">
                <a:solidFill>
                  <a:srgbClr val="E1E2E3"/>
                </a:solidFill>
              </a:rPr>
              <a:t>1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BAA00D-8674-4D1E-A1B4-E28AED04A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71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470781" y="432319"/>
            <a:ext cx="2409164" cy="2520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altLang="ko-KR" spc="0" dirty="0"/>
          </a:p>
          <a:p>
            <a:pPr algn="r">
              <a:lnSpc>
                <a:spcPct val="100000"/>
              </a:lnSpc>
            </a:pPr>
            <a:r>
              <a:rPr lang="en-US" altLang="ko-KR" spc="0" dirty="0"/>
              <a:t>Feedback</a:t>
            </a:r>
            <a:endParaRPr lang="ko-KR" altLang="en-US" spc="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r>
              <a:rPr lang="ko-KR" altLang="en-US" spc="0" dirty="0"/>
              <a:t>추가 기능 구현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863129"/>
            <a:ext cx="5834653" cy="6470543"/>
          </a:xfrm>
        </p:spPr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pc="0" dirty="0"/>
              <a:t>재고 상태 확인 기능 개발</a:t>
            </a:r>
            <a:endParaRPr lang="en-US" altLang="ko-KR" sz="1800" spc="0" dirty="0"/>
          </a:p>
          <a:p>
            <a:pPr marL="260550" lvl="1" indent="0" algn="just">
              <a:lnSpc>
                <a:spcPct val="15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소규모 매장의 경우 협소한 진열공간으로 인해 창고에 있지만 진열할 수 없는 경우 발생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0550" lvl="1" indent="0" algn="just">
              <a:lnSpc>
                <a:spcPct val="150000"/>
              </a:lnSpc>
              <a:buNone/>
            </a:pPr>
            <a:r>
              <a:rPr lang="en-US" altLang="ko-KR" sz="1600" spc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가판대에 </a:t>
            </a:r>
            <a:r>
              <a:rPr lang="en-US" altLang="ko-KR" sz="1600" spc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600" spc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배치하여 해당 코너 관련 상품의 재고 상태를 보여주는 기능 개발</a:t>
            </a:r>
            <a:endParaRPr lang="en-US" altLang="ko-KR" sz="1600" spc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800" spc="0" dirty="0"/>
              <a:t>프로모션 푸시 알림 전송</a:t>
            </a:r>
            <a:endParaRPr lang="en-US" altLang="ko-KR" sz="1800" spc="0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dirty="0">
                <a:solidFill>
                  <a:srgbClr val="E1E2E3"/>
                </a:solidFill>
              </a:rPr>
              <a:t>1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97A090-06C4-46BE-969E-B5AB544FB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88" y="1635468"/>
            <a:ext cx="2972967" cy="492586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7BC354-E098-435E-A111-FF83CFA7A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4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470781" y="432319"/>
            <a:ext cx="2409164" cy="2520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altLang="ko-KR" spc="0" dirty="0"/>
          </a:p>
          <a:p>
            <a:pPr algn="r">
              <a:lnSpc>
                <a:spcPct val="100000"/>
              </a:lnSpc>
            </a:pPr>
            <a:r>
              <a:rPr lang="ko-KR" altLang="en-US" spc="0" dirty="0"/>
              <a:t>진행 상황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r>
              <a:rPr lang="en-US" altLang="ko-KR" spc="0" dirty="0"/>
              <a:t>DB </a:t>
            </a:r>
            <a:r>
              <a:rPr lang="ko-KR" altLang="en-US" spc="0" dirty="0"/>
              <a:t>설계 변경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dirty="0">
                <a:solidFill>
                  <a:srgbClr val="E1E2E3"/>
                </a:solidFill>
              </a:rPr>
              <a:t>2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0BF1B-05F0-4E33-829C-4946FD76FC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D0AA11D6-1100-4748-9587-1502C0141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64" y="2293390"/>
            <a:ext cx="3000472" cy="432954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AC499-83F8-448B-91A5-9E5E6EA1A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68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470781" y="432319"/>
            <a:ext cx="2409164" cy="2520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altLang="ko-KR" spc="0" dirty="0"/>
          </a:p>
          <a:p>
            <a:pPr algn="r">
              <a:lnSpc>
                <a:spcPct val="100000"/>
              </a:lnSpc>
            </a:pPr>
            <a:r>
              <a:rPr lang="ko-KR" altLang="en-US" spc="0" dirty="0"/>
              <a:t>진행 상황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r>
              <a:rPr lang="en-US" altLang="ko-KR" spc="0" dirty="0"/>
              <a:t>DB </a:t>
            </a:r>
            <a:r>
              <a:rPr lang="ko-KR" altLang="en-US" spc="0" dirty="0"/>
              <a:t>설계 변경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dirty="0">
                <a:solidFill>
                  <a:srgbClr val="E1E2E3"/>
                </a:solidFill>
              </a:rPr>
              <a:t>2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0BF1B-05F0-4E33-829C-4946FD76FC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 descr="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8424DB7D-6DF2-4B16-A65F-6DD8B596E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76" y="1998000"/>
            <a:ext cx="4243848" cy="509074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D85ED-748B-444B-8EC1-FBFD10298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3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470781" y="432319"/>
            <a:ext cx="2409164" cy="2520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endParaRPr lang="en-US" altLang="ko-KR" spc="0" dirty="0"/>
          </a:p>
          <a:p>
            <a:pPr algn="r">
              <a:lnSpc>
                <a:spcPct val="100000"/>
              </a:lnSpc>
            </a:pPr>
            <a:r>
              <a:rPr lang="ko-KR" altLang="en-US" spc="0" dirty="0"/>
              <a:t>진행 상황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endParaRPr lang="en-US" altLang="ko-KR" spc="0" dirty="0"/>
          </a:p>
          <a:p>
            <a:r>
              <a:rPr lang="en-US" altLang="ko-KR" spc="0" dirty="0"/>
              <a:t>DB</a:t>
            </a:r>
            <a:r>
              <a:rPr lang="ko-KR" altLang="en-US" spc="0" dirty="0"/>
              <a:t> 설계 변경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863129"/>
            <a:ext cx="5834653" cy="6470543"/>
          </a:xfrm>
        </p:spPr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spc="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pc="0" dirty="0"/>
              <a:t>로그인 세션 관리를 위한 테이블 생성</a:t>
            </a:r>
            <a:endParaRPr lang="en-US" altLang="ko-KR" sz="1800" spc="0" dirty="0"/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800" spc="0" dirty="0"/>
              <a:t>유저 테이블 분리</a:t>
            </a:r>
            <a:r>
              <a:rPr lang="en-US" altLang="ko-KR" sz="1800" spc="0" dirty="0"/>
              <a:t>: </a:t>
            </a:r>
            <a:r>
              <a:rPr lang="ko-KR" altLang="en-US" sz="1800" spc="0" dirty="0"/>
              <a:t>관리자</a:t>
            </a:r>
            <a:r>
              <a:rPr lang="en-US" altLang="ko-KR" sz="1800" spc="0" dirty="0"/>
              <a:t>, </a:t>
            </a:r>
            <a:r>
              <a:rPr lang="ko-KR" altLang="en-US" sz="1800" spc="0" dirty="0"/>
              <a:t>구매자</a:t>
            </a:r>
            <a:endParaRPr lang="en-US" altLang="ko-KR" sz="1800" spc="0" dirty="0"/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800" spc="0" dirty="0"/>
              <a:t>Map</a:t>
            </a:r>
            <a:r>
              <a:rPr lang="ko-KR" altLang="en-US" sz="1800" spc="0" dirty="0"/>
              <a:t>의 최대 사이즈 증가 </a:t>
            </a:r>
            <a:r>
              <a:rPr lang="en-US" altLang="ko-KR" sz="1800" spc="0" dirty="0"/>
              <a:t>(45-&gt;20000 Byte)</a:t>
            </a:r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800" spc="0" dirty="0"/>
              <a:t>DB </a:t>
            </a:r>
            <a:r>
              <a:rPr lang="ko-KR" altLang="en-US" sz="1800" spc="0" dirty="0"/>
              <a:t>최종 설계 후 서버에 반영</a:t>
            </a:r>
            <a:endParaRPr lang="en-US" altLang="ko-KR" sz="1800" spc="0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dirty="0">
                <a:solidFill>
                  <a:srgbClr val="E1E2E3"/>
                </a:solidFill>
              </a:rPr>
              <a:t>2</a:t>
            </a:r>
            <a:endParaRPr lang="ko-KR" altLang="en-US" dirty="0">
              <a:solidFill>
                <a:srgbClr val="E1E2E3"/>
              </a:solidFill>
            </a:endParaRP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/>
              <a:t>confidential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CEF3B5-8C11-4080-B3E3-24E5FFA6D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20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500</Words>
  <Application>Microsoft Office PowerPoint</Application>
  <PresentationFormat>사용자 지정</PresentationFormat>
  <Paragraphs>238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조 성욱</cp:lastModifiedBy>
  <cp:revision>140</cp:revision>
  <dcterms:created xsi:type="dcterms:W3CDTF">2013-09-24T19:29:40Z</dcterms:created>
  <dcterms:modified xsi:type="dcterms:W3CDTF">2019-10-06T16:12:22Z</dcterms:modified>
</cp:coreProperties>
</file>