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8" r:id="rId9"/>
    <p:sldId id="269" r:id="rId10"/>
    <p:sldId id="270" r:id="rId11"/>
    <p:sldId id="273" r:id="rId12"/>
    <p:sldId id="274" r:id="rId13"/>
    <p:sldId id="275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>
        <p:scale>
          <a:sx n="76" d="100"/>
          <a:sy n="76" d="100"/>
        </p:scale>
        <p:origin x="-11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38F-7F3D-4017-B448-4FF8540D119E}" type="datetimeFigureOut">
              <a:rPr lang="en-IN" smtClean="0"/>
              <a:t>28-11-2013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4F08AF-1071-465C-9B9C-2BD9F6DF1F3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38F-7F3D-4017-B448-4FF8540D119E}" type="datetimeFigureOut">
              <a:rPr lang="en-IN" smtClean="0"/>
              <a:t>28-11-2013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08AF-1071-465C-9B9C-2BD9F6DF1F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38F-7F3D-4017-B448-4FF8540D119E}" type="datetimeFigureOut">
              <a:rPr lang="en-IN" smtClean="0"/>
              <a:t>28-11-2013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08AF-1071-465C-9B9C-2BD9F6DF1F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38F-7F3D-4017-B448-4FF8540D119E}" type="datetimeFigureOut">
              <a:rPr lang="en-IN" smtClean="0"/>
              <a:t>28-11-2013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08AF-1071-465C-9B9C-2BD9F6DF1F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38F-7F3D-4017-B448-4FF8540D119E}" type="datetimeFigureOut">
              <a:rPr lang="en-IN" smtClean="0"/>
              <a:t>28-11-2013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08AF-1071-465C-9B9C-2BD9F6DF1F3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38F-7F3D-4017-B448-4FF8540D119E}" type="datetimeFigureOut">
              <a:rPr lang="en-IN" smtClean="0"/>
              <a:t>28-11-2013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08AF-1071-465C-9B9C-2BD9F6DF1F3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38F-7F3D-4017-B448-4FF8540D119E}" type="datetimeFigureOut">
              <a:rPr lang="en-IN" smtClean="0"/>
              <a:t>28-11-2013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08AF-1071-465C-9B9C-2BD9F6DF1F3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38F-7F3D-4017-B448-4FF8540D119E}" type="datetimeFigureOut">
              <a:rPr lang="en-IN" smtClean="0"/>
              <a:t>28-11-2013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08AF-1071-465C-9B9C-2BD9F6DF1F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38F-7F3D-4017-B448-4FF8540D119E}" type="datetimeFigureOut">
              <a:rPr lang="en-IN" smtClean="0"/>
              <a:t>28-11-2013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08AF-1071-465C-9B9C-2BD9F6DF1F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38F-7F3D-4017-B448-4FF8540D119E}" type="datetimeFigureOut">
              <a:rPr lang="en-IN" smtClean="0"/>
              <a:t>28-11-2013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08AF-1071-465C-9B9C-2BD9F6DF1F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38F-7F3D-4017-B448-4FF8540D119E}" type="datetimeFigureOut">
              <a:rPr lang="en-IN" smtClean="0"/>
              <a:t>28-11-2013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08AF-1071-465C-9B9C-2BD9F6DF1F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2B9E38F-7F3D-4017-B448-4FF8540D119E}" type="datetimeFigureOut">
              <a:rPr lang="en-IN" smtClean="0"/>
              <a:t>28-11-2013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D4F08AF-1071-465C-9B9C-2BD9F6DF1F3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matlabcentral/fileexchange/28109-snakes-active-contour-models" TargetMode="External"/><Relationship Id="rId2" Type="http://schemas.openxmlformats.org/officeDocument/2006/relationships/hyperlink" Target="http://alumni.media.mit.edu/~maov/classes/vision09/lect/09_Image_Filtering_Edge_Detection_09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ucla.edu/~dt/papers/ijcv88/ijcv88.pdf" TargetMode="External"/><Relationship Id="rId4" Type="http://schemas.openxmlformats.org/officeDocument/2006/relationships/hyperlink" Target="http://en.wikipedia.org/wiki/Active_contour_mode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379239"/>
          </a:xfrm>
        </p:spPr>
        <p:txBody>
          <a:bodyPr/>
          <a:lstStyle/>
          <a:p>
            <a:r>
              <a:rPr lang="en-US" dirty="0" smtClean="0"/>
              <a:t>Snakes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4941168"/>
            <a:ext cx="6400800" cy="12192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By : </a:t>
            </a:r>
            <a:r>
              <a:rPr lang="en-IN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MICHAEL KASS, ANDREW WITKIN, and DEMETRI TERZOPOULOS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GUI </a:t>
            </a:r>
            <a:r>
              <a:rPr lang="en-US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and 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Back-end Processing is done in MATLAB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We can modify below variables from UI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Alpha, Beta, Gamma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W(Line), W(Edge), W(Terminal)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Number of Iterations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We can Apply Filters to the image to get better results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00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Snake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endParaRPr lang="en-US" dirty="0" smtClean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Snake </a:t>
            </a:r>
            <a:r>
              <a:rPr lang="en-US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is create around an image by selecting initial “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n”points  using </a:t>
            </a:r>
            <a:r>
              <a:rPr lang="en-US" i="1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getpts</a:t>
            </a:r>
          </a:p>
          <a:p>
            <a:endParaRPr lang="en-US" i="1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endParaRPr lang="en-US" i="1" dirty="0" smtClean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A </a:t>
            </a:r>
            <a:r>
              <a:rPr lang="en-US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spline 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is created using above n points using </a:t>
            </a:r>
            <a:r>
              <a:rPr lang="en-US" i="1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spline</a:t>
            </a:r>
            <a:endParaRPr lang="en-IN" i="1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086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Snake	 Energy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rmAutofit fontScale="25000" lnSpcReduction="20000"/>
          </a:bodyPr>
          <a:lstStyle/>
          <a:p>
            <a:r>
              <a:rPr lang="en-IN" sz="5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A = zeros(</a:t>
            </a:r>
            <a:r>
              <a:rPr lang="en-IN" sz="56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m,m</a:t>
            </a:r>
            <a:r>
              <a:rPr lang="en-IN" sz="5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);</a:t>
            </a:r>
          </a:p>
          <a:p>
            <a:r>
              <a:rPr lang="sv-SE" sz="5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   b = [(2*alpha + 6 *beta) -(alpha + 4*beta) beta];</a:t>
            </a:r>
          </a:p>
          <a:p>
            <a:r>
              <a:rPr lang="en-IN" sz="5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   temp = zeros(1,m);</a:t>
            </a:r>
          </a:p>
          <a:p>
            <a:r>
              <a:rPr lang="en-IN" sz="5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   temp(1,1:3) = temp(1,1:3) + b;</a:t>
            </a:r>
          </a:p>
          <a:p>
            <a:r>
              <a:rPr lang="en-IN" sz="5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   temp(1,m-1:m) = temp(1,m-1:m) + [beta -(alpha + 4*beta)];</a:t>
            </a:r>
          </a:p>
          <a:p>
            <a:r>
              <a:rPr lang="en-IN" sz="5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   for i=1:m</a:t>
            </a:r>
          </a:p>
          <a:p>
            <a:r>
              <a:rPr lang="en-IN" sz="5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       A(i,:) = temp;</a:t>
            </a:r>
          </a:p>
          <a:p>
            <a:r>
              <a:rPr lang="en-IN" sz="5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       temp = </a:t>
            </a:r>
            <a:r>
              <a:rPr lang="en-IN" sz="56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circshift</a:t>
            </a:r>
            <a:r>
              <a:rPr lang="en-IN" sz="5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(temp',1)';</a:t>
            </a:r>
          </a:p>
          <a:p>
            <a:r>
              <a:rPr lang="en-IN" sz="5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   end</a:t>
            </a:r>
          </a:p>
          <a:p>
            <a:endParaRPr lang="en-IN" sz="56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r>
              <a:rPr lang="es-ES" sz="5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 			[L U] = </a:t>
            </a:r>
            <a:r>
              <a:rPr lang="es-ES" sz="56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lu</a:t>
            </a:r>
            <a:r>
              <a:rPr lang="es-ES" sz="5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(A + gamma .* </a:t>
            </a:r>
            <a:r>
              <a:rPr lang="es-ES" sz="56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eye</a:t>
            </a:r>
            <a:r>
              <a:rPr lang="es-ES" sz="5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(</a:t>
            </a:r>
            <a:r>
              <a:rPr lang="es-ES" sz="56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m,m</a:t>
            </a:r>
            <a:r>
              <a:rPr lang="es-ES" sz="5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));</a:t>
            </a:r>
          </a:p>
          <a:p>
            <a:r>
              <a:rPr lang="en-IN" sz="5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			 </a:t>
            </a:r>
            <a:r>
              <a:rPr lang="en-IN" sz="56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Ainv</a:t>
            </a:r>
            <a:r>
              <a:rPr lang="en-IN" sz="5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= </a:t>
            </a:r>
            <a:r>
              <a:rPr lang="en-IN" sz="56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inv</a:t>
            </a:r>
            <a:r>
              <a:rPr lang="en-IN" sz="5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(U) * </a:t>
            </a:r>
            <a:r>
              <a:rPr lang="en-IN" sz="56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inv</a:t>
            </a:r>
            <a:r>
              <a:rPr lang="en-IN" sz="5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(L);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6048672" cy="171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76" y="5589240"/>
            <a:ext cx="17526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574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Forces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Line Energy : Image Intensity</a:t>
            </a:r>
          </a:p>
          <a:p>
            <a:r>
              <a:rPr lang="en-US" sz="20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Terminal Energy : Convolution with </a:t>
            </a:r>
            <a:r>
              <a:rPr lang="en-US" sz="20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masking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IN" sz="1600" dirty="0"/>
              <a:t> </a:t>
            </a:r>
            <a:r>
              <a:rPr lang="en-IN" sz="1600" dirty="0" smtClean="0"/>
              <a:t>   </a:t>
            </a:r>
            <a:r>
              <a:rPr lang="en-IN" sz="16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cx=       conv2(image,[-</a:t>
            </a:r>
            <a:r>
              <a:rPr lang="en-IN" sz="1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1 1],'same');</a:t>
            </a:r>
          </a:p>
          <a:p>
            <a:r>
              <a:rPr lang="en-IN" sz="16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   cy =      conv2(image,[-1;1],'same');</a:t>
            </a:r>
          </a:p>
          <a:p>
            <a:r>
              <a:rPr lang="en-IN" sz="16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   </a:t>
            </a:r>
            <a:r>
              <a:rPr lang="en-IN" sz="1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cxx = </a:t>
            </a:r>
            <a:r>
              <a:rPr lang="en-IN" sz="16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  conv2(image,[1 -2 1],</a:t>
            </a:r>
            <a:r>
              <a:rPr lang="en-IN" sz="1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'same');</a:t>
            </a:r>
          </a:p>
          <a:p>
            <a:r>
              <a:rPr lang="en-IN" sz="1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   </a:t>
            </a:r>
            <a:r>
              <a:rPr lang="en-IN" sz="16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cyy</a:t>
            </a:r>
            <a:r>
              <a:rPr lang="en-IN" sz="1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= </a:t>
            </a:r>
            <a:r>
              <a:rPr lang="en-IN" sz="16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  conv2(image,[1;-2;1],</a:t>
            </a:r>
            <a:r>
              <a:rPr lang="en-IN" sz="1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'same');</a:t>
            </a:r>
          </a:p>
          <a:p>
            <a:r>
              <a:rPr lang="en-IN" sz="1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   </a:t>
            </a:r>
            <a:r>
              <a:rPr lang="en-IN" sz="16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cxy</a:t>
            </a:r>
            <a:r>
              <a:rPr lang="en-IN" sz="1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= </a:t>
            </a:r>
            <a:r>
              <a:rPr lang="en-IN" sz="16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  conv2(image,[1 -1;-1 1],</a:t>
            </a:r>
            <a:r>
              <a:rPr lang="en-IN" sz="1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'same</a:t>
            </a:r>
            <a:r>
              <a:rPr lang="en-IN" sz="16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');</a:t>
            </a:r>
          </a:p>
          <a:p>
            <a:endParaRPr lang="en-US" sz="16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r>
              <a:rPr lang="en-US" sz="20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Edge Energy : Gradient in x and y </a:t>
            </a:r>
            <a:r>
              <a:rPr lang="en-US" sz="20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direction</a:t>
            </a:r>
          </a:p>
          <a:p>
            <a:r>
              <a:rPr lang="en-IN" sz="16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Eimage</a:t>
            </a:r>
            <a:r>
              <a:rPr lang="en-IN" sz="1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= </a:t>
            </a:r>
            <a:r>
              <a:rPr lang="en-IN" sz="16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IN" sz="1600" dirty="0" err="1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Wline</a:t>
            </a:r>
            <a:r>
              <a:rPr lang="en-IN" sz="16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*</a:t>
            </a:r>
            <a:r>
              <a:rPr lang="en-IN" sz="1600" dirty="0" err="1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image_intensities</a:t>
            </a:r>
            <a:r>
              <a:rPr lang="en-IN" sz="16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IN" sz="1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+ Wedge*</a:t>
            </a:r>
            <a:r>
              <a:rPr lang="en-IN" sz="16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Edge_energy</a:t>
            </a:r>
            <a:r>
              <a:rPr lang="en-IN" sz="1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IN" sz="16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–</a:t>
            </a:r>
            <a:r>
              <a:rPr lang="en-IN" sz="1600" dirty="0" err="1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Wterm</a:t>
            </a:r>
            <a:r>
              <a:rPr lang="en-IN" sz="16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*</a:t>
            </a:r>
            <a:r>
              <a:rPr lang="en-IN" sz="1600" dirty="0" err="1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Terminal_Energy</a:t>
            </a:r>
            <a:r>
              <a:rPr lang="en-IN" sz="16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;</a:t>
            </a:r>
            <a:endParaRPr lang="en-IN" sz="16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endParaRPr lang="en-US" sz="20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645024"/>
            <a:ext cx="23526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792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Energy Minimization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553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For i = 1: </a:t>
            </a:r>
            <a:r>
              <a:rPr lang="en-US" sz="1600" dirty="0" err="1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no_of_iterations</a:t>
            </a:r>
            <a:endParaRPr lang="en-US" sz="1600" dirty="0" smtClean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[</a:t>
            </a:r>
            <a:r>
              <a:rPr lang="en-US" sz="1600" dirty="0" err="1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Xnew</a:t>
            </a:r>
            <a:r>
              <a:rPr lang="en-US" sz="16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,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Ynew</a:t>
            </a:r>
            <a:r>
              <a:rPr lang="en-US" sz="16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= [</a:t>
            </a:r>
            <a:r>
              <a:rPr lang="en-US" sz="1600" dirty="0" err="1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Ainv</a:t>
            </a:r>
            <a:r>
              <a:rPr lang="en-US" sz="16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(Gamma</a:t>
            </a:r>
            <a:r>
              <a:rPr lang="en-US" sz="1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* </a:t>
            </a:r>
            <a:r>
              <a:rPr lang="en-US" sz="16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Xold</a:t>
            </a:r>
            <a:r>
              <a:rPr lang="en-US" sz="1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- .1*interp2(</a:t>
            </a:r>
            <a:r>
              <a:rPr lang="en-US" sz="16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fx,Xold,Yold</a:t>
            </a:r>
            <a:r>
              <a:rPr lang="en-US" sz="16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), </a:t>
            </a:r>
            <a:endParaRPr lang="en-US" sz="16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	 </a:t>
            </a:r>
            <a:r>
              <a:rPr lang="en-US" sz="16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          </a:t>
            </a:r>
            <a:r>
              <a:rPr lang="en-US" sz="1600" dirty="0" err="1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Ainv</a:t>
            </a:r>
            <a:r>
              <a:rPr lang="en-US" sz="16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(Gamma</a:t>
            </a:r>
            <a:r>
              <a:rPr lang="en-US" sz="1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* </a:t>
            </a:r>
            <a:r>
              <a:rPr lang="en-US" sz="16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Xold</a:t>
            </a:r>
            <a:r>
              <a:rPr lang="en-US" sz="1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- .1*interp2(</a:t>
            </a:r>
            <a:r>
              <a:rPr lang="en-US" sz="16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fx,Xold,Yold</a:t>
            </a:r>
            <a:r>
              <a:rPr lang="en-US" sz="16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)</a:t>
            </a:r>
            <a:endParaRPr lang="en-IN" sz="16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Spring Forces( Modify </a:t>
            </a:r>
            <a:r>
              <a:rPr lang="en-US" sz="1600" dirty="0" err="1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Xold</a:t>
            </a:r>
            <a:r>
              <a:rPr lang="en-US" sz="16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, </a:t>
            </a:r>
            <a:r>
              <a:rPr lang="en-US" sz="1600" dirty="0" err="1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Yold</a:t>
            </a:r>
            <a:r>
              <a:rPr lang="en-US" sz="16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end</a:t>
            </a:r>
            <a:endParaRPr lang="en-US" sz="16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05" y="1700808"/>
            <a:ext cx="60769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45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/>
              <a:t>Spring Forces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Spring </a:t>
            </a:r>
            <a:r>
              <a:rPr lang="en-US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Forces has been implemented to bring snake out of local Minima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r>
              <a:rPr lang="en-US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It is implemented using a combination of 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pPr lvl="1"/>
            <a:r>
              <a:rPr lang="en-IN" sz="24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Buttondownfcn : Initial Point</a:t>
            </a:r>
            <a:endParaRPr lang="en-IN" sz="24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pPr lvl="1"/>
            <a:r>
              <a:rPr lang="en-IN" sz="24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WindowButtonMotionFcn : For dragging</a:t>
            </a:r>
            <a:endParaRPr lang="en-IN" sz="24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pPr lvl="1"/>
            <a:r>
              <a:rPr lang="en-IN" sz="24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WindowButtonUpFcn : Final Point</a:t>
            </a:r>
            <a:endParaRPr lang="en-IN" sz="24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794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IN" sz="1800" dirty="0">
                <a:solidFill>
                  <a:schemeClr val="tx2"/>
                </a:solidFill>
                <a:latin typeface="+mn-lt"/>
                <a:ea typeface="+mj-ea"/>
                <a:cs typeface="+mj-cs"/>
                <a:hlinkClick r:id="rId2"/>
              </a:rPr>
              <a:t>http://alumni.media.mit.edu/~maov/classes/vision09/lect/09_Image_Filtering_Edge_Detection_09.pdf</a:t>
            </a:r>
            <a:endParaRPr lang="en-IN" sz="18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r>
              <a:rPr lang="en-IN" sz="1800" dirty="0">
                <a:solidFill>
                  <a:schemeClr val="tx2"/>
                </a:solidFill>
                <a:latin typeface="+mn-lt"/>
                <a:ea typeface="+mj-ea"/>
                <a:cs typeface="+mj-cs"/>
                <a:hlinkClick r:id="rId3"/>
              </a:rPr>
              <a:t>http://www.mathworks.com/matlabcentral/fileexchange/28109-snakes-active-contour-models</a:t>
            </a:r>
            <a:endParaRPr lang="en-IN" sz="18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r>
              <a:rPr lang="en-IN" sz="1800" dirty="0">
                <a:solidFill>
                  <a:schemeClr val="tx2"/>
                </a:solidFill>
                <a:latin typeface="+mn-lt"/>
                <a:ea typeface="+mj-ea"/>
                <a:cs typeface="+mj-cs"/>
                <a:hlinkClick r:id="rId4"/>
              </a:rPr>
              <a:t>http://en.wikipedia.org/wiki/Active_contour_model</a:t>
            </a:r>
            <a:endParaRPr lang="en-IN" sz="18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r>
              <a:rPr lang="en-IN" sz="1800" dirty="0">
                <a:solidFill>
                  <a:schemeClr val="tx2"/>
                </a:solidFill>
                <a:latin typeface="+mn-lt"/>
                <a:ea typeface="+mj-ea"/>
                <a:cs typeface="+mj-cs"/>
                <a:hlinkClick r:id="rId5"/>
              </a:rPr>
              <a:t>http://www.cs.ucla.edu/~dt/papers/ijcv88/ijcv88.pdf</a:t>
            </a:r>
            <a:endParaRPr lang="en-IN" sz="18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endParaRPr lang="en-US" sz="18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pPr marL="2743200" lvl="6" indent="0">
              <a:buNone/>
            </a:pPr>
            <a:r>
              <a:rPr lang="en-US" sz="24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  </a:t>
            </a:r>
          </a:p>
          <a:p>
            <a:pPr marL="2743200" lvl="6" indent="0">
              <a:buNone/>
            </a:pPr>
            <a:endParaRPr lang="en-US" sz="24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pPr marL="2743200" lvl="6" indent="0">
              <a:buNone/>
            </a:pPr>
            <a:r>
              <a:rPr lang="en-US" sz="240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          Thanks</a:t>
            </a:r>
            <a:r>
              <a:rPr lang="en-US" sz="24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056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/>
              <a:t>What are Snakes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Snake are active contour models that help to determine features like edges, lines and subjective contours while in motion of an image.</a:t>
            </a:r>
          </a:p>
          <a:p>
            <a:endParaRPr lang="en-US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r>
              <a:rPr lang="en-IN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In this paper, Snakes have been implemented interactively (Using Snake Pit, A user-interface for snakes in a symbolic LISP machine) by applying user-imposed forces which can guide them to the nearby features in the image.</a:t>
            </a:r>
          </a:p>
        </p:txBody>
      </p:sp>
    </p:spTree>
    <p:extLst>
      <p:ext uri="{BB962C8B-B14F-4D97-AF65-F5344CB8AC3E}">
        <p14:creationId xmlns:p14="http://schemas.microsoft.com/office/powerpoint/2010/main" val="14674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 smtClean="0"/>
              <a:t>Applications of Snakes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sz="3800" dirty="0" smtClean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endParaRPr lang="en-US" sz="38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endParaRPr lang="en-US" sz="3800" dirty="0" smtClean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endParaRPr lang="en-US" sz="38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US" sz="3800" dirty="0" smtClean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US" sz="38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US" sz="3800" dirty="0" smtClean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US" sz="38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US" sz="3800" dirty="0" smtClean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US" sz="3800" dirty="0" smtClean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US" sz="38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7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	</a:t>
            </a:r>
            <a:r>
              <a:rPr lang="en-US" sz="72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Image Segmentation</a:t>
            </a:r>
            <a:r>
              <a:rPr lang="en-US" sz="7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		       </a:t>
            </a:r>
            <a:r>
              <a:rPr lang="en-US" sz="7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Stereo Matching</a:t>
            </a:r>
          </a:p>
          <a:p>
            <a:pPr marL="0" indent="0">
              <a:buNone/>
            </a:pPr>
            <a:endParaRPr lang="en-US" sz="3800" dirty="0" smtClean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endParaRPr lang="en-US" sz="38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US" sz="3800" dirty="0" smtClean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US" sz="38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US" sz="3800" dirty="0" smtClean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US" sz="38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US" sz="3800" dirty="0" smtClean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US" sz="38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US" sz="3800" dirty="0" smtClean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US" sz="38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US" sz="3800" dirty="0" smtClean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US" sz="38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US" sz="3800" dirty="0" smtClean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US" sz="38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US" sz="3800" dirty="0" smtClean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US" sz="38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US" sz="3800" dirty="0" smtClean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7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	</a:t>
            </a:r>
            <a:r>
              <a:rPr lang="en-US" sz="72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Motion Tracking			 Shape Recognition </a:t>
            </a:r>
            <a:r>
              <a:rPr lang="en-US" sz="7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		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50007"/>
            <a:ext cx="295232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75544"/>
            <a:ext cx="3850292" cy="1834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89" y="3933056"/>
            <a:ext cx="30670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475" y="4162610"/>
            <a:ext cx="3468656" cy="185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3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Snake Pit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It is </a:t>
            </a:r>
            <a:r>
              <a:rPr lang="en-US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a user interface designed on symbolic LISP machine 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that allows a user to </a:t>
            </a:r>
            <a:r>
              <a:rPr lang="en-US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initialize a snake 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and exert </a:t>
            </a:r>
            <a:r>
              <a:rPr lang="en-US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external forces on them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.</a:t>
            </a:r>
          </a:p>
          <a:p>
            <a:r>
              <a:rPr lang="en-US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Once User pushes the snake near a feature, the energy minimization pulls the snake towards the image.</a:t>
            </a:r>
          </a:p>
          <a:p>
            <a:r>
              <a:rPr lang="en-US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Constraint forces of the energy functional can be applied using this interface.</a:t>
            </a:r>
          </a:p>
          <a:p>
            <a:r>
              <a:rPr lang="en-US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The Volcano can be used to move snake from one local minima to another one.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9766"/>
            <a:ext cx="2736304" cy="177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2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en-US" dirty="0" smtClean="0"/>
              <a:t>How Snake Works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Palatino Linotype (Body)"/>
            </a:endParaRPr>
          </a:p>
          <a:p>
            <a:r>
              <a:rPr lang="en-US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A snake is initialized around an image boundary either with the help of a user or a high level process.</a:t>
            </a:r>
          </a:p>
          <a:p>
            <a:endParaRPr lang="en-US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r>
              <a:rPr lang="en-US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To guide a snake to a nearby feature in an image, an energy functional is designed which tries to minimize itself continuously and thus locking the snake onto nearby image.</a:t>
            </a:r>
          </a:p>
          <a:p>
            <a:endParaRPr lang="en-US" dirty="0">
              <a:latin typeface="Palatino Linotype (Body)"/>
            </a:endParaRPr>
          </a:p>
          <a:p>
            <a:endParaRPr lang="en-US" dirty="0" smtClean="0">
              <a:latin typeface="Palatino Linotype (Body)"/>
            </a:endParaRPr>
          </a:p>
          <a:p>
            <a:endParaRPr lang="en-US" dirty="0">
              <a:latin typeface="Palatino Linotype (Body)"/>
            </a:endParaRPr>
          </a:p>
          <a:p>
            <a:endParaRPr lang="en-US" dirty="0" smtClean="0">
              <a:latin typeface="Palatino Linotype (Body)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981169"/>
              </p:ext>
            </p:extLst>
          </p:nvPr>
        </p:nvGraphicFramePr>
        <p:xfrm>
          <a:off x="1763688" y="5373216"/>
          <a:ext cx="51816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2082800" imgH="228600" progId="Equation.DSMT4">
                  <p:embed/>
                </p:oleObj>
              </mc:Choice>
              <mc:Fallback>
                <p:oleObj name="Equation" r:id="rId3" imgW="20828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373216"/>
                        <a:ext cx="51816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877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268760"/>
          </a:xfrm>
        </p:spPr>
        <p:txBody>
          <a:bodyPr/>
          <a:lstStyle/>
          <a:p>
            <a:r>
              <a:rPr lang="en-US" dirty="0" smtClean="0"/>
              <a:t>Internal Energy of Snake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02693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increases energy of snake as it stretches more.</a:t>
            </a:r>
          </a:p>
          <a:p>
            <a:r>
              <a:rPr lang="en-US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     	increases energy of snake as it develops more      	curves.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36912"/>
            <a:ext cx="659534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570" y="1772817"/>
            <a:ext cx="3816424" cy="59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81" y="3748970"/>
            <a:ext cx="60006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81" y="4191574"/>
            <a:ext cx="600066" cy="370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52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/>
              <a:t>Image Forces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556792"/>
            <a:ext cx="8229600" cy="4886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There are three different energy functional of an image which attracts a snake towards 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itself</a:t>
            </a:r>
          </a:p>
          <a:p>
            <a:endParaRPr lang="en-US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endParaRPr lang="en-US" dirty="0" smtClean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Weights associated with different energy functional determines which feature of the image will be more dominant to attract the snake towards itself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r>
              <a:rPr lang="en-US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L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ine : Attracts towards either light or dark lines</a:t>
            </a:r>
          </a:p>
          <a:p>
            <a:r>
              <a:rPr lang="en-US" sz="23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Edge : Attracts towards contours with large image gradient</a:t>
            </a:r>
          </a:p>
          <a:p>
            <a:r>
              <a:rPr lang="en-US" sz="230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Term : Attracts towards corners and terminations .</a:t>
            </a:r>
            <a:endParaRPr lang="en-US" sz="2300" dirty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1" y="2564904"/>
            <a:ext cx="7992888" cy="592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0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04" y="-315416"/>
            <a:ext cx="8229600" cy="1152128"/>
          </a:xfrm>
        </p:spPr>
        <p:txBody>
          <a:bodyPr/>
          <a:lstStyle/>
          <a:p>
            <a:r>
              <a:rPr lang="en-US" sz="4800" dirty="0" smtClean="0"/>
              <a:t>Focusing on Internal Energy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02693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   =</a:t>
            </a:r>
          </a:p>
          <a:p>
            <a:endParaRPr lang="en-US" sz="1800" dirty="0" smtClean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32" y="1700809"/>
            <a:ext cx="4197029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32" y="1268761"/>
            <a:ext cx="276510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710" y="2181994"/>
            <a:ext cx="38100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1691680" y="2924944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995936" y="2924944"/>
            <a:ext cx="122413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87624" y="3573016"/>
            <a:ext cx="172502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Elasticity, increases if the snake stretches more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608004" y="3573016"/>
            <a:ext cx="16921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Stiffness, increases if the curve bends more</a:t>
            </a:r>
          </a:p>
          <a:p>
            <a:pPr algn="ctr"/>
            <a:endParaRPr lang="en-IN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03" y="5013176"/>
            <a:ext cx="46005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68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7704856" cy="4563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13" y="188640"/>
            <a:ext cx="8157927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200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378</TotalTime>
  <Words>603</Words>
  <Application>Microsoft Office PowerPoint</Application>
  <PresentationFormat>On-screen Show (4:3)</PresentationFormat>
  <Paragraphs>146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Executive</vt:lpstr>
      <vt:lpstr>Equation</vt:lpstr>
      <vt:lpstr>Snakes</vt:lpstr>
      <vt:lpstr>What are Snakes ?</vt:lpstr>
      <vt:lpstr>Applications of Snakes</vt:lpstr>
      <vt:lpstr>Snake Pit </vt:lpstr>
      <vt:lpstr>How Snake Works ?</vt:lpstr>
      <vt:lpstr>Internal Energy of Snake</vt:lpstr>
      <vt:lpstr>Image Forces </vt:lpstr>
      <vt:lpstr>Focusing on Internal Energy</vt:lpstr>
      <vt:lpstr>PowerPoint Presentation</vt:lpstr>
      <vt:lpstr>Implementation</vt:lpstr>
      <vt:lpstr>Getting a Snake </vt:lpstr>
      <vt:lpstr>Snake  Energy</vt:lpstr>
      <vt:lpstr>Image Forces</vt:lpstr>
      <vt:lpstr>Energy Minimization</vt:lpstr>
      <vt:lpstr>Spring Forces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Nitesh</dc:creator>
  <cp:lastModifiedBy>Nitesh</cp:lastModifiedBy>
  <cp:revision>37</cp:revision>
  <dcterms:created xsi:type="dcterms:W3CDTF">2013-09-12T21:56:49Z</dcterms:created>
  <dcterms:modified xsi:type="dcterms:W3CDTF">2013-11-28T23:58:36Z</dcterms:modified>
</cp:coreProperties>
</file>