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5" r:id="rId10"/>
    <p:sldId id="264" r:id="rId11"/>
    <p:sldId id="269" r:id="rId12"/>
    <p:sldId id="270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8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3681E-1319-3041-91CC-DE051DBD8B17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CECE8-563E-CB4C-8D51-568FB86CD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artoon_cloud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://2014.igem.org/Team:UMarylan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hyperlink" Target="https://en.wikipedia.org/wiki/File:Cartoon_cloud.svg" TargetMode="External"/><Relationship Id="rId5" Type="http://schemas.openxmlformats.org/officeDocument/2006/relationships/hyperlink" Target="http://commons.wikimedia.org/wiki/file:pictograms-nps-misc-camera.svg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hyperlink" Target="https://pixabay.com/en/document-icon-computer-web-309065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70191/matryoshka-doll-by-jimbong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8544-DD07-DD42-9624-A84DE2E22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DeMystified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8D70-D692-F846-92E4-BCFEA633A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understanding and using Kubernetes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211E5-C1F1-184D-82E6-7A0FCC8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What’s a YAML file?</a:t>
            </a:r>
          </a:p>
        </p:txBody>
      </p:sp>
      <p:pic>
        <p:nvPicPr>
          <p:cNvPr id="35" name="Picture 2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6" name="Picture 2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5123E-183D-114D-9FCB-14DE070EDCA4}"/>
              </a:ext>
            </a:extLst>
          </p:cNvPr>
          <p:cNvSpPr txBox="1"/>
          <p:nvPr/>
        </p:nvSpPr>
        <p:spPr>
          <a:xfrm>
            <a:off x="8392592" y="950097"/>
            <a:ext cx="3286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 Required elements:</a:t>
            </a:r>
          </a:p>
          <a:p>
            <a:pPr marL="342900" indent="-342900">
              <a:buAutoNum type="arabicPeriod"/>
            </a:pPr>
            <a:r>
              <a:rPr lang="en-US" dirty="0" err="1"/>
              <a:t>apiVersion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kind</a:t>
            </a:r>
          </a:p>
          <a:p>
            <a:pPr marL="342900" indent="-342900">
              <a:buAutoNum type="arabicPeriod"/>
            </a:pPr>
            <a:r>
              <a:rPr lang="en-US" dirty="0"/>
              <a:t>metadata</a:t>
            </a:r>
          </a:p>
          <a:p>
            <a:pPr marL="342900" indent="-342900">
              <a:buAutoNum type="arabicPeriod"/>
            </a:pPr>
            <a:r>
              <a:rPr lang="en-US" dirty="0"/>
              <a:t>spec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3D3D2-5AB8-D14D-BF2C-5F7EF1D645F6}"/>
              </a:ext>
            </a:extLst>
          </p:cNvPr>
          <p:cNvSpPr txBox="1"/>
          <p:nvPr/>
        </p:nvSpPr>
        <p:spPr>
          <a:xfrm>
            <a:off x="8392592" y="2630625"/>
            <a:ext cx="32868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Indentations show parent/child relationships</a:t>
            </a:r>
          </a:p>
          <a:p>
            <a:endParaRPr lang="en-US" dirty="0"/>
          </a:p>
          <a:p>
            <a:r>
              <a:rPr lang="en-US" dirty="0"/>
              <a:t>The number of spaces don’t matter, just be consistent</a:t>
            </a:r>
          </a:p>
          <a:p>
            <a:endParaRPr lang="en-US" dirty="0"/>
          </a:p>
          <a:p>
            <a:r>
              <a:rPr lang="en-US" dirty="0"/>
              <a:t>Image and name are siblings, and both are children of containers</a:t>
            </a:r>
          </a:p>
          <a:p>
            <a:endParaRPr lang="en-US" dirty="0"/>
          </a:p>
          <a:p>
            <a:r>
              <a:rPr lang="en-US" dirty="0"/>
              <a:t>The “-” indicates an array of objects.  There are two containers defined in an array of containers.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41EC1-666B-714D-8155-B6E9CA5ADC29}"/>
              </a:ext>
            </a:extLst>
          </p:cNvPr>
          <p:cNvSpPr txBox="1"/>
          <p:nvPr/>
        </p:nvSpPr>
        <p:spPr>
          <a:xfrm>
            <a:off x="4422635" y="286327"/>
            <a:ext cx="7381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YAML is a format, and we use it to declare how Kubernetes will create our pod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2B00D949-C517-AD4B-839C-1013BBB5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635" y="1034319"/>
            <a:ext cx="3788492" cy="3788492"/>
          </a:xfrm>
          <a:prstGeom prst="rect">
            <a:avLst/>
          </a:prstGeom>
        </p:spPr>
      </p:pic>
      <p:sp>
        <p:nvSpPr>
          <p:cNvPr id="19" name="Frame 18">
            <a:extLst>
              <a:ext uri="{FF2B5EF4-FFF2-40B4-BE49-F238E27FC236}">
                <a16:creationId xmlns:a16="http://schemas.microsoft.com/office/drawing/2014/main" id="{4B7137CE-B4C3-4F45-AA29-EE6B2CB4DB5C}"/>
              </a:ext>
            </a:extLst>
          </p:cNvPr>
          <p:cNvSpPr/>
          <p:nvPr/>
        </p:nvSpPr>
        <p:spPr>
          <a:xfrm>
            <a:off x="4422635" y="1034319"/>
            <a:ext cx="1747256" cy="31107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58CC6BB0-1B95-894C-A360-327B8D1D4004}"/>
              </a:ext>
            </a:extLst>
          </p:cNvPr>
          <p:cNvSpPr/>
          <p:nvPr/>
        </p:nvSpPr>
        <p:spPr>
          <a:xfrm>
            <a:off x="4422635" y="1345390"/>
            <a:ext cx="1747256" cy="2801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ame 36">
            <a:extLst>
              <a:ext uri="{FF2B5EF4-FFF2-40B4-BE49-F238E27FC236}">
                <a16:creationId xmlns:a16="http://schemas.microsoft.com/office/drawing/2014/main" id="{F5A1861F-CD3C-9749-89EA-173C1FA98B4A}"/>
              </a:ext>
            </a:extLst>
          </p:cNvPr>
          <p:cNvSpPr/>
          <p:nvPr/>
        </p:nvSpPr>
        <p:spPr>
          <a:xfrm>
            <a:off x="4422635" y="1656461"/>
            <a:ext cx="1747256" cy="2801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E1B4445-BF76-AA4D-873D-D2E6451628ED}"/>
              </a:ext>
            </a:extLst>
          </p:cNvPr>
          <p:cNvSpPr/>
          <p:nvPr/>
        </p:nvSpPr>
        <p:spPr>
          <a:xfrm>
            <a:off x="4422635" y="2874441"/>
            <a:ext cx="1747256" cy="28013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6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F704-6C7E-1441-975C-4143B293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All about deployments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246-DD7F-0647-9614-3EA0A6C8E4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Create a deployment to tell Kubernetes to create a set of pods, and create a way to manage them, like scale the number of pods up or down, and restart crashed  pods</a:t>
            </a:r>
          </a:p>
          <a:p>
            <a:r>
              <a:rPr lang="en-US" dirty="0"/>
              <a:t>Deployment -&gt; creates </a:t>
            </a:r>
            <a:r>
              <a:rPr lang="en-US" dirty="0" err="1"/>
              <a:t>replicaset</a:t>
            </a:r>
            <a:r>
              <a:rPr lang="en-US" dirty="0"/>
              <a:t> of a certain size -&gt; creates whatever number of pods are requested</a:t>
            </a:r>
          </a:p>
          <a:p>
            <a:r>
              <a:rPr lang="en-US" dirty="0"/>
              <a:t>If the deployment definition changes, a new </a:t>
            </a:r>
            <a:r>
              <a:rPr lang="en-US" dirty="0" err="1"/>
              <a:t>replicaset</a:t>
            </a:r>
            <a:r>
              <a:rPr lang="en-US" dirty="0"/>
              <a:t> is created, and the original is terminated.</a:t>
            </a:r>
          </a:p>
          <a:p>
            <a:r>
              <a:rPr lang="en-US" dirty="0"/>
              <a:t>Changes are rolled out one by one, users are oblivious to the updates</a:t>
            </a:r>
          </a:p>
          <a:p>
            <a:r>
              <a:rPr lang="en-US" dirty="0"/>
              <a:t>However….. There’s a complication….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1E6E-B6FF-4A4D-BED6-64351407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Each pod has its own ip address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7F43-8AA0-0345-8724-9A274CD3CF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Each pod has its own </a:t>
            </a:r>
            <a:r>
              <a:rPr lang="en-US" sz="1500" dirty="0" err="1"/>
              <a:t>ip</a:t>
            </a:r>
            <a:r>
              <a:rPr lang="en-US" sz="1500" dirty="0"/>
              <a:t> address, so as pods are created / destroyed, new Ip addresses become available in the cluster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How can the deployment manage the pods?  And how can requests reach the pods? 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The answer is: Services!!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 service is the connection between the pods and the deployment object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Service IP addresses stay constant, and they forward requests to the pods they are related to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All three objects are related by their labels.  The deployment controls pods that have a certain label defined in the deployment </a:t>
            </a:r>
            <a:r>
              <a:rPr lang="en-US" sz="1500" dirty="0" err="1"/>
              <a:t>yaml</a:t>
            </a:r>
            <a:r>
              <a:rPr lang="en-US" sz="1500" dirty="0"/>
              <a:t> file.  Each pod has a label that matches what is in the deployment.  The service forwards traffic to pods that match the labels specified.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6636-1C80-B84E-B56A-D02302F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Why would I put two containers in one pod?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903A-3F54-9641-B08F-069E6F2E9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33688" y="2554357"/>
            <a:ext cx="7478225" cy="394351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Ambassador: The ambassador pattern is a useful way to connect containers with the outside world. </a:t>
            </a:r>
          </a:p>
          <a:p>
            <a:r>
              <a:rPr lang="en-US" dirty="0"/>
              <a:t>Sidecar: The sidecar pattern consists of a main application—i.e. your web application—plus a helper container with a responsibility that is essential to your application, but is not necessarily part of the application itself, like a logging utility</a:t>
            </a:r>
          </a:p>
          <a:p>
            <a:r>
              <a:rPr lang="en-US" dirty="0"/>
              <a:t>Adapter:  The adapter pattern is used to standardize and normalize application output or monitoring data for aggregation.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F0A38-520D-A14F-BC06-4887450F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94" y="360130"/>
            <a:ext cx="6916132" cy="22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0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A657B-6E2C-8445-9B1A-C796E83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Quick resource descriptions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BCE-DAF6-944F-B7AC-6A8E3D82DA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Pod</a:t>
            </a:r>
          </a:p>
          <a:p>
            <a:r>
              <a:rPr lang="en-US" dirty="0"/>
              <a:t>Deployment / </a:t>
            </a:r>
            <a:r>
              <a:rPr lang="en-US" dirty="0" err="1"/>
              <a:t>replicaset</a:t>
            </a:r>
            <a:endParaRPr lang="en-US" dirty="0"/>
          </a:p>
          <a:p>
            <a:r>
              <a:rPr lang="en-US" dirty="0"/>
              <a:t>Service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Secret</a:t>
            </a:r>
          </a:p>
          <a:p>
            <a:r>
              <a:rPr lang="en-US" dirty="0"/>
              <a:t>namespace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6F43-7696-B74B-AE59-1E7B600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What if something goes wrong?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1D5D-1D03-ED4C-9014-1EEE9F936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logs &lt;pod-name&gt; -c &lt;container name&gt;</a:t>
            </a:r>
          </a:p>
          <a:p>
            <a:r>
              <a:rPr lang="en-US" dirty="0" err="1"/>
              <a:t>Kubectl</a:t>
            </a:r>
            <a:r>
              <a:rPr lang="en-US" dirty="0"/>
              <a:t> describe &lt;pod-name&gt;</a:t>
            </a:r>
          </a:p>
          <a:p>
            <a:r>
              <a:rPr lang="en-US" dirty="0" err="1"/>
              <a:t>Kubectl</a:t>
            </a:r>
            <a:r>
              <a:rPr lang="en-US" dirty="0"/>
              <a:t> get events</a:t>
            </a:r>
          </a:p>
          <a:p>
            <a:r>
              <a:rPr lang="en-US" dirty="0" err="1"/>
              <a:t>Kubectl</a:t>
            </a:r>
            <a:r>
              <a:rPr lang="en-US" dirty="0"/>
              <a:t> exec -it &lt;pod-name&gt; -- &lt;command to run&gt;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9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2A708-3E75-B54B-A2F8-11784F13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Frickin’ awesome shortcuts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2EC0-8E28-684F-8153-F355366F49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 shows abbreviations</a:t>
            </a:r>
          </a:p>
          <a:p>
            <a:pPr lvl="1"/>
            <a:r>
              <a:rPr lang="en-US" dirty="0"/>
              <a:t>Po</a:t>
            </a:r>
          </a:p>
          <a:p>
            <a:pPr lvl="1"/>
            <a:r>
              <a:rPr lang="en-US" dirty="0"/>
              <a:t>Cm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Alias k=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Output related:</a:t>
            </a:r>
          </a:p>
          <a:p>
            <a:pPr lvl="1"/>
            <a:r>
              <a:rPr lang="en-US" dirty="0"/>
              <a:t>-o wide</a:t>
            </a:r>
          </a:p>
          <a:p>
            <a:pPr lvl="1"/>
            <a:r>
              <a:rPr lang="en-US" dirty="0"/>
              <a:t>-o </a:t>
            </a:r>
            <a:r>
              <a:rPr lang="en-US" dirty="0" err="1"/>
              <a:t>yaml</a:t>
            </a:r>
            <a:r>
              <a:rPr lang="en-US" dirty="0"/>
              <a:t> | json</a:t>
            </a:r>
          </a:p>
          <a:p>
            <a:pPr lvl="1"/>
            <a:r>
              <a:rPr lang="en-US" dirty="0"/>
              <a:t>--all-namespaces</a:t>
            </a:r>
          </a:p>
          <a:p>
            <a:pPr lvl="1"/>
            <a:r>
              <a:rPr lang="en-US" dirty="0"/>
              <a:t>Get all</a:t>
            </a:r>
          </a:p>
          <a:p>
            <a:pPr lvl="1"/>
            <a:r>
              <a:rPr lang="en-US" dirty="0"/>
              <a:t>Get pods –show-labels</a:t>
            </a:r>
          </a:p>
          <a:p>
            <a:r>
              <a:rPr lang="en-US" dirty="0" err="1"/>
              <a:t>Kubectl</a:t>
            </a:r>
            <a:r>
              <a:rPr lang="en-US" dirty="0"/>
              <a:t> set image &lt;pod-name&gt; &lt;container-name&gt;=&lt;docker-image&gt;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185D-656B-424C-86FE-774BAFAA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is Kubernetes and why do people like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119F-A8E0-C244-93FC-D822002A7C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Official Definition:  A platform for running applications in the cloud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Real Life Definition: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It’s a way to host your docker images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 provides a way to scale up or down your web site and to load balance the traffic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It can even add a new node to your cluster automatically if you tell it to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 auto-magically recovers if something goes wrong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If a pod crashes, Kubernetes will restart it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Rollout / rollback versions of your site without interrupting traffic 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hite plates&#10;&#10;Description automatically generated with medium confidence">
            <a:extLst>
              <a:ext uri="{FF2B5EF4-FFF2-40B4-BE49-F238E27FC236}">
                <a16:creationId xmlns:a16="http://schemas.microsoft.com/office/drawing/2014/main" id="{E9897615-1DE1-B247-B860-F4FE95F8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48643" y="1324062"/>
            <a:ext cx="6299887" cy="40949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78F3-5102-3C47-B4C6-DC8C7F4044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A cluster is just a group of nodes in a cloud (any cloud will do)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Typically a cluster is made of one master node, and two worker nodes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The master node is your gateway to the worker nodes via the kubectl tool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The worker nodes host your code, and the master node keeps everything running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0625-B6B0-AE4C-8435-00A92749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What is a Kubernetes cluster?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7AF73D-5B60-BB4D-B46B-7A5F6F685BF7}"/>
              </a:ext>
            </a:extLst>
          </p:cNvPr>
          <p:cNvSpPr/>
          <p:nvPr/>
        </p:nvSpPr>
        <p:spPr>
          <a:xfrm>
            <a:off x="6095999" y="3225113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14BBB-4D62-5E4C-9793-3F3AA51A6A00}"/>
              </a:ext>
            </a:extLst>
          </p:cNvPr>
          <p:cNvSpPr/>
          <p:nvPr/>
        </p:nvSpPr>
        <p:spPr>
          <a:xfrm>
            <a:off x="7561223" y="2202337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97BC4A-41A7-F143-870C-7E021082E594}"/>
              </a:ext>
            </a:extLst>
          </p:cNvPr>
          <p:cNvSpPr/>
          <p:nvPr/>
        </p:nvSpPr>
        <p:spPr>
          <a:xfrm>
            <a:off x="9206828" y="3060357"/>
            <a:ext cx="1392195" cy="1433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2</a:t>
            </a:r>
          </a:p>
        </p:txBody>
      </p:sp>
    </p:spTree>
    <p:extLst>
      <p:ext uri="{BB962C8B-B14F-4D97-AF65-F5344CB8AC3E}">
        <p14:creationId xmlns:p14="http://schemas.microsoft.com/office/powerpoint/2010/main" val="4947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E89-1153-D043-B996-FC67855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What’s a pod?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90C-D429-1F48-A709-3F7B2630F3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450392"/>
            <a:ext cx="6642806" cy="297860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It’s the most basic object in a cluster</a:t>
            </a:r>
          </a:p>
          <a:p>
            <a:r>
              <a:rPr lang="en-US" dirty="0"/>
              <a:t>A pod holds your code by creating ”containers” that hold docker images</a:t>
            </a:r>
          </a:p>
          <a:p>
            <a:r>
              <a:rPr lang="en-US" dirty="0"/>
              <a:t>A pod can hold many containers, but usually just holds one</a:t>
            </a:r>
          </a:p>
          <a:p>
            <a:r>
              <a:rPr lang="en-US" dirty="0"/>
              <a:t>If there are two containers in one pod, they should be closely related, and work together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8CAB87-B2E9-E948-A049-9E51BDF92219}"/>
              </a:ext>
            </a:extLst>
          </p:cNvPr>
          <p:cNvSpPr/>
          <p:nvPr/>
        </p:nvSpPr>
        <p:spPr>
          <a:xfrm>
            <a:off x="5344918" y="3533466"/>
            <a:ext cx="5038250" cy="2774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589B4-0C33-DD4D-9FB7-1D2C60205C47}"/>
              </a:ext>
            </a:extLst>
          </p:cNvPr>
          <p:cNvSpPr txBox="1"/>
          <p:nvPr/>
        </p:nvSpPr>
        <p:spPr>
          <a:xfrm>
            <a:off x="5648325" y="3533466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C2351F-4878-4A4F-B2AC-D61ACF927A63}"/>
              </a:ext>
            </a:extLst>
          </p:cNvPr>
          <p:cNvSpPr/>
          <p:nvPr/>
        </p:nvSpPr>
        <p:spPr>
          <a:xfrm>
            <a:off x="7274696" y="3851311"/>
            <a:ext cx="2838920" cy="213903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464AF6-9E9A-C54E-8060-F2ABC75B0D8F}"/>
              </a:ext>
            </a:extLst>
          </p:cNvPr>
          <p:cNvSpPr/>
          <p:nvPr/>
        </p:nvSpPr>
        <p:spPr>
          <a:xfrm>
            <a:off x="7929890" y="4019985"/>
            <a:ext cx="1816444" cy="18016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Container: </a:t>
            </a: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Image</a:t>
            </a:r>
          </a:p>
          <a:p>
            <a:pPr algn="ctr"/>
            <a:r>
              <a:rPr lang="en-US" sz="1400" dirty="0"/>
              <a:t>Env var</a:t>
            </a:r>
          </a:p>
          <a:p>
            <a:pPr algn="ctr"/>
            <a:r>
              <a:rPr lang="en-US" sz="1400" dirty="0"/>
              <a:t>Lifecycle</a:t>
            </a:r>
          </a:p>
          <a:p>
            <a:pPr algn="ctr"/>
            <a:r>
              <a:rPr lang="en-US" sz="1400" dirty="0"/>
              <a:t>Security</a:t>
            </a:r>
          </a:p>
          <a:p>
            <a:pPr algn="ctr"/>
            <a:r>
              <a:rPr lang="en-US" sz="1400" dirty="0"/>
              <a:t>Resources</a:t>
            </a:r>
          </a:p>
          <a:p>
            <a:pPr algn="ctr"/>
            <a:r>
              <a:rPr lang="en-US" sz="1400" dirty="0"/>
              <a:t>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0E2429-26D3-6D40-84FC-88011450BC87}"/>
              </a:ext>
            </a:extLst>
          </p:cNvPr>
          <p:cNvSpPr txBox="1"/>
          <p:nvPr/>
        </p:nvSpPr>
        <p:spPr>
          <a:xfrm>
            <a:off x="7462067" y="3906428"/>
            <a:ext cx="7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9ADEB-2B59-3E43-A55B-9B1E5AEE41E2}"/>
              </a:ext>
            </a:extLst>
          </p:cNvPr>
          <p:cNvSpPr/>
          <p:nvPr/>
        </p:nvSpPr>
        <p:spPr>
          <a:xfrm>
            <a:off x="5574356" y="3851310"/>
            <a:ext cx="1491049" cy="213903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Pod Name</a:t>
            </a:r>
          </a:p>
          <a:p>
            <a:pPr algn="ctr"/>
            <a:r>
              <a:rPr lang="en-US" dirty="0"/>
              <a:t>Pod Labels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6F7DB-34C2-464B-AB61-CA619F9A3947}"/>
              </a:ext>
            </a:extLst>
          </p:cNvPr>
          <p:cNvSpPr txBox="1"/>
          <p:nvPr/>
        </p:nvSpPr>
        <p:spPr>
          <a:xfrm>
            <a:off x="5604707" y="3906428"/>
            <a:ext cx="129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Metadata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D2F37-EF4C-914F-B793-9579E5808566}"/>
              </a:ext>
            </a:extLst>
          </p:cNvPr>
          <p:cNvSpPr txBox="1"/>
          <p:nvPr/>
        </p:nvSpPr>
        <p:spPr>
          <a:xfrm>
            <a:off x="9606989" y="5585254"/>
            <a:ext cx="5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F255-9F0D-BC4F-9AFE-7E13F529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How do I get my code into a pod?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2DFBFC2-7FE4-5E4C-99B7-834308D14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39967" y="248907"/>
            <a:ext cx="1601573" cy="16015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6F021-9587-8546-9DF7-05B265C9C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26833" y="1506154"/>
            <a:ext cx="2949284" cy="1744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536CA0-9D96-DF47-A1B8-C74CB59D135D}"/>
              </a:ext>
            </a:extLst>
          </p:cNvPr>
          <p:cNvSpPr txBox="1"/>
          <p:nvPr/>
        </p:nvSpPr>
        <p:spPr>
          <a:xfrm>
            <a:off x="6264876" y="568411"/>
            <a:ext cx="530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Docker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920549-536C-1445-9B86-07805E8002F0}"/>
              </a:ext>
            </a:extLst>
          </p:cNvPr>
          <p:cNvSpPr txBox="1"/>
          <p:nvPr/>
        </p:nvSpPr>
        <p:spPr>
          <a:xfrm>
            <a:off x="4687271" y="2748744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Push the image to an image repository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4DC7685-E74E-9440-A7A8-21053AFCDE17}"/>
              </a:ext>
            </a:extLst>
          </p:cNvPr>
          <p:cNvCxnSpPr>
            <a:cxnSpLocks/>
          </p:cNvCxnSpPr>
          <p:nvPr/>
        </p:nvCxnSpPr>
        <p:spPr>
          <a:xfrm>
            <a:off x="6099390" y="1391220"/>
            <a:ext cx="2253778" cy="8259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72AC79C3-F36A-024C-886D-E98A3D5DE2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64000" y="3325476"/>
            <a:ext cx="2032000" cy="203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D92C44A-F968-A844-AFAC-9FB5A2BF2C20}"/>
              </a:ext>
            </a:extLst>
          </p:cNvPr>
          <p:cNvSpPr txBox="1"/>
          <p:nvPr/>
        </p:nvSpPr>
        <p:spPr>
          <a:xfrm>
            <a:off x="5941540" y="3744097"/>
            <a:ext cx="3313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yaml</a:t>
            </a:r>
            <a:r>
              <a:rPr lang="en-US" dirty="0"/>
              <a:t> config file that references the image name</a:t>
            </a:r>
          </a:p>
        </p:txBody>
      </p:sp>
      <p:pic>
        <p:nvPicPr>
          <p:cNvPr id="24" name="Picture 23" descr="A group of white plates&#10;&#10;Description automatically generated with medium confidence">
            <a:extLst>
              <a:ext uri="{FF2B5EF4-FFF2-40B4-BE49-F238E27FC236}">
                <a16:creationId xmlns:a16="http://schemas.microsoft.com/office/drawing/2014/main" id="{A5C69A1A-2C24-3343-8FD6-79EDB9F0D1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749783" y="4701407"/>
            <a:ext cx="2503384" cy="162719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8CC0031-A6D1-5140-B131-E3CE4A846C0E}"/>
              </a:ext>
            </a:extLst>
          </p:cNvPr>
          <p:cNvSpPr txBox="1"/>
          <p:nvPr/>
        </p:nvSpPr>
        <p:spPr>
          <a:xfrm>
            <a:off x="4687272" y="5757867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Apply the config file to your cluster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43A33617-D904-F848-98E9-745A4EDF4269}"/>
              </a:ext>
            </a:extLst>
          </p:cNvPr>
          <p:cNvCxnSpPr>
            <a:cxnSpLocks/>
          </p:cNvCxnSpPr>
          <p:nvPr/>
        </p:nvCxnSpPr>
        <p:spPr>
          <a:xfrm>
            <a:off x="5960994" y="4905632"/>
            <a:ext cx="2503384" cy="8522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02CFD049-969A-1E40-A473-FB388F3FC5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5321" y="3842591"/>
            <a:ext cx="922279" cy="358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5BC7A-BF91-2649-852D-46C1121BCF13}"/>
              </a:ext>
            </a:extLst>
          </p:cNvPr>
          <p:cNvSpPr txBox="1"/>
          <p:nvPr/>
        </p:nvSpPr>
        <p:spPr>
          <a:xfrm>
            <a:off x="9830071" y="3560625"/>
            <a:ext cx="2217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Kubernetes will pull the image from the repo when it creates the container</a:t>
            </a:r>
          </a:p>
        </p:txBody>
      </p:sp>
    </p:spTree>
    <p:extLst>
      <p:ext uri="{BB962C8B-B14F-4D97-AF65-F5344CB8AC3E}">
        <p14:creationId xmlns:p14="http://schemas.microsoft.com/office/powerpoint/2010/main" val="133914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697E2E8B-91A4-D74A-8C71-8801D57B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36069" y="2960016"/>
            <a:ext cx="6299887" cy="31971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E374F5-52B2-4260-8B1C-54237931F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08F5-CD80-F249-B59F-61BC240E7D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3740509" cy="3881309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A cluster is ultimately a collection of pods, with some helpers available for organization / management (config maps, secrets, namespaces)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How does a pod relate to other objects in the cluster?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docker image of your code goes into a container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container goes into a pod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pod is controlled by a </a:t>
            </a:r>
            <a:r>
              <a:rPr lang="en-US" sz="1100" dirty="0" err="1"/>
              <a:t>replicaset</a:t>
            </a:r>
            <a:r>
              <a:rPr lang="en-US" sz="11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1100" dirty="0"/>
              <a:t>The </a:t>
            </a:r>
            <a:r>
              <a:rPr lang="en-US" sz="1100" dirty="0" err="1"/>
              <a:t>replicaset</a:t>
            </a:r>
            <a:r>
              <a:rPr lang="en-US" sz="1100" dirty="0"/>
              <a:t> is the thing that restarts crashed pods</a:t>
            </a:r>
          </a:p>
          <a:p>
            <a:pPr lvl="1">
              <a:lnSpc>
                <a:spcPct val="110000"/>
              </a:lnSpc>
            </a:pPr>
            <a:r>
              <a:rPr lang="en-US" sz="1100" dirty="0"/>
              <a:t>A </a:t>
            </a:r>
            <a:r>
              <a:rPr lang="en-US" sz="1100" dirty="0" err="1"/>
              <a:t>replicaset</a:t>
            </a:r>
            <a:r>
              <a:rPr lang="en-US" sz="1100" dirty="0"/>
              <a:t> is created by a deployment</a:t>
            </a:r>
          </a:p>
          <a:p>
            <a:pPr lvl="2">
              <a:lnSpc>
                <a:spcPct val="110000"/>
              </a:lnSpc>
            </a:pPr>
            <a:r>
              <a:rPr lang="en-US" sz="1100" dirty="0"/>
              <a:t>The deployment scales up / down the site by creating bigger / smaller </a:t>
            </a:r>
            <a:r>
              <a:rPr lang="en-US" sz="1100" dirty="0" err="1"/>
              <a:t>replicasets</a:t>
            </a:r>
            <a:r>
              <a:rPr lang="en-US" sz="1100" dirty="0"/>
              <a:t> and replacing the old set with the new set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The deployment is added to the cluster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5D0BD-362C-DE4B-842B-66EADE0D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0831"/>
            <a:ext cx="3740515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How is my code hosted in a cluster?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916902-D394-8E4D-98D7-F004A4D9BF28}"/>
              </a:ext>
            </a:extLst>
          </p:cNvPr>
          <p:cNvSpPr txBox="1"/>
          <p:nvPr/>
        </p:nvSpPr>
        <p:spPr>
          <a:xfrm rot="-2700000">
            <a:off x="10668652" y="3583857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Docker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4D01C-339E-4640-8F69-5421FD8F518F}"/>
              </a:ext>
            </a:extLst>
          </p:cNvPr>
          <p:cNvSpPr txBox="1"/>
          <p:nvPr/>
        </p:nvSpPr>
        <p:spPr>
          <a:xfrm rot="-2700000">
            <a:off x="9552128" y="3092568"/>
            <a:ext cx="253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68E1E3-4913-FD44-91C8-3885B1124295}"/>
              </a:ext>
            </a:extLst>
          </p:cNvPr>
          <p:cNvSpPr txBox="1"/>
          <p:nvPr/>
        </p:nvSpPr>
        <p:spPr>
          <a:xfrm rot="-2700000">
            <a:off x="7199978" y="2690186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115394-A4EA-F543-A689-AACB36750911}"/>
              </a:ext>
            </a:extLst>
          </p:cNvPr>
          <p:cNvSpPr txBox="1"/>
          <p:nvPr/>
        </p:nvSpPr>
        <p:spPr>
          <a:xfrm rot="-2700000">
            <a:off x="5785101" y="2253592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7" name="Circular Arrow 6">
            <a:extLst>
              <a:ext uri="{FF2B5EF4-FFF2-40B4-BE49-F238E27FC236}">
                <a16:creationId xmlns:a16="http://schemas.microsoft.com/office/drawing/2014/main" id="{195ED62E-A872-A046-969F-0C8F357B917F}"/>
              </a:ext>
            </a:extLst>
          </p:cNvPr>
          <p:cNvSpPr/>
          <p:nvPr/>
        </p:nvSpPr>
        <p:spPr>
          <a:xfrm flipH="1">
            <a:off x="10305535" y="4109630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ular Arrow 17">
            <a:extLst>
              <a:ext uri="{FF2B5EF4-FFF2-40B4-BE49-F238E27FC236}">
                <a16:creationId xmlns:a16="http://schemas.microsoft.com/office/drawing/2014/main" id="{7D0E379D-EA78-314B-846E-B9E085B58B0F}"/>
              </a:ext>
            </a:extLst>
          </p:cNvPr>
          <p:cNvSpPr/>
          <p:nvPr/>
        </p:nvSpPr>
        <p:spPr>
          <a:xfrm flipH="1">
            <a:off x="9237266" y="3859910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ular Arrow 19">
            <a:extLst>
              <a:ext uri="{FF2B5EF4-FFF2-40B4-BE49-F238E27FC236}">
                <a16:creationId xmlns:a16="http://schemas.microsoft.com/office/drawing/2014/main" id="{84B5EF49-A91A-2045-AB9A-C36DD0242C17}"/>
              </a:ext>
            </a:extLst>
          </p:cNvPr>
          <p:cNvSpPr/>
          <p:nvPr/>
        </p:nvSpPr>
        <p:spPr>
          <a:xfrm flipH="1">
            <a:off x="8111422" y="3548157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ular Arrow 21">
            <a:extLst>
              <a:ext uri="{FF2B5EF4-FFF2-40B4-BE49-F238E27FC236}">
                <a16:creationId xmlns:a16="http://schemas.microsoft.com/office/drawing/2014/main" id="{C462C0B6-BB52-5047-BC2D-F0880632F141}"/>
              </a:ext>
            </a:extLst>
          </p:cNvPr>
          <p:cNvSpPr/>
          <p:nvPr/>
        </p:nvSpPr>
        <p:spPr>
          <a:xfrm flipH="1">
            <a:off x="6711859" y="3278325"/>
            <a:ext cx="407714" cy="499439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B20DD7-4665-3046-8A9B-EDF5EC4B31E6}"/>
              </a:ext>
            </a:extLst>
          </p:cNvPr>
          <p:cNvSpPr txBox="1"/>
          <p:nvPr/>
        </p:nvSpPr>
        <p:spPr>
          <a:xfrm rot="-2700000">
            <a:off x="8511641" y="3039487"/>
            <a:ext cx="185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30980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876E-4769-DC44-8CC3-FE05544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How can I see what’s in my cluster?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ADAE-D649-F44D-A049-0E6E959DA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There are a few ways:</a:t>
            </a:r>
          </a:p>
          <a:p>
            <a:pPr lvl="1"/>
            <a:r>
              <a:rPr lang="en-US" err="1"/>
              <a:t>Kubectl</a:t>
            </a:r>
            <a:r>
              <a:rPr lang="en-US" dirty="0"/>
              <a:t> - a command line tool that will let you query your cluster, and/or configure it</a:t>
            </a:r>
          </a:p>
          <a:p>
            <a:pPr lvl="1"/>
            <a:r>
              <a:rPr lang="en-US" dirty="0" err="1"/>
              <a:t>Yaml</a:t>
            </a:r>
            <a:r>
              <a:rPr lang="en-US" dirty="0"/>
              <a:t> files – text files that follow a certain format that let you declare what your cluster will do when the file gets applied to the cluster</a:t>
            </a:r>
          </a:p>
          <a:p>
            <a:pPr lvl="1"/>
            <a:r>
              <a:rPr lang="en-US" dirty="0"/>
              <a:t>Third party tools like “Lens” can help you manage / monitor your cluster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3BC7-E83F-174E-AF06-611F9F4B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What’s in my cluster? (via KubeCtl)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BD2-EDC7-8147-B00E-62F6D4C1A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from the command line: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&lt;resource&gt;,&lt;Resource&gt; | All</a:t>
            </a:r>
          </a:p>
          <a:p>
            <a:pPr lvl="2"/>
            <a:r>
              <a:rPr lang="en-US" dirty="0"/>
              <a:t>-w</a:t>
            </a:r>
          </a:p>
          <a:p>
            <a:pPr lvl="2"/>
            <a:r>
              <a:rPr lang="en-US" dirty="0"/>
              <a:t>-o wide</a:t>
            </a:r>
          </a:p>
          <a:p>
            <a:pPr lvl="2"/>
            <a:r>
              <a:rPr lang="en-US" dirty="0"/>
              <a:t>-o </a:t>
            </a:r>
            <a:r>
              <a:rPr lang="en-US" dirty="0" err="1"/>
              <a:t>yaml</a:t>
            </a:r>
            <a:endParaRPr lang="en-US" dirty="0"/>
          </a:p>
          <a:p>
            <a:pPr lvl="2"/>
            <a:r>
              <a:rPr lang="en-US" dirty="0"/>
              <a:t>-o json</a:t>
            </a:r>
          </a:p>
          <a:p>
            <a:pPr lvl="2"/>
            <a:r>
              <a:rPr lang="en-US" dirty="0"/>
              <a:t>--show-labels</a:t>
            </a:r>
          </a:p>
          <a:p>
            <a:pPr lvl="2"/>
            <a:r>
              <a:rPr lang="en-US" dirty="0"/>
              <a:t>--all-namespaces</a:t>
            </a:r>
          </a:p>
          <a:p>
            <a:pPr lvl="2"/>
            <a:r>
              <a:rPr lang="en-US" dirty="0"/>
              <a:t>-n my-namespace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&lt;resource&gt;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02D7C-DC42-744B-8DF9-4EDE755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types of resources are there?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1CA7-D241-FE4D-AE38-81593AD113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382430"/>
            <a:ext cx="6642806" cy="5391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-resources” Is your friend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09232F4-4116-4147-AEF9-383972F26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09" y="921613"/>
            <a:ext cx="6125501" cy="57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35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12646</TotalTime>
  <Words>1043</Words>
  <Application>Microsoft Macintosh PowerPoint</Application>
  <PresentationFormat>Widescreen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Droplet</vt:lpstr>
      <vt:lpstr>Kubernetes DeMystified</vt:lpstr>
      <vt:lpstr>What is Kubernetes and why do people like it?</vt:lpstr>
      <vt:lpstr>What is a Kubernetes cluster?</vt:lpstr>
      <vt:lpstr>What’s a pod?</vt:lpstr>
      <vt:lpstr>How do I get my code into a pod?</vt:lpstr>
      <vt:lpstr>How is my code hosted in a cluster?</vt:lpstr>
      <vt:lpstr>How can I see what’s in my cluster?</vt:lpstr>
      <vt:lpstr>What’s in my cluster? (via KubeCtl)</vt:lpstr>
      <vt:lpstr>What types of resources are there?</vt:lpstr>
      <vt:lpstr>What’s a YAML file?</vt:lpstr>
      <vt:lpstr>All about deployments</vt:lpstr>
      <vt:lpstr>Each pod has its own ip address</vt:lpstr>
      <vt:lpstr>Why would I put two containers in one pod?</vt:lpstr>
      <vt:lpstr>Quick resource descriptions</vt:lpstr>
      <vt:lpstr>What if something goes wrong?</vt:lpstr>
      <vt:lpstr>Frickin’ awesome 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DeMystified</dc:title>
  <dc:creator>Dewberry, Jim (ATL)</dc:creator>
  <cp:lastModifiedBy>Dewberry, Jim (ATL)</cp:lastModifiedBy>
  <cp:revision>28</cp:revision>
  <dcterms:created xsi:type="dcterms:W3CDTF">2021-02-16T20:43:00Z</dcterms:created>
  <dcterms:modified xsi:type="dcterms:W3CDTF">2021-02-25T15:29:20Z</dcterms:modified>
</cp:coreProperties>
</file>