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1505-54F0-F14F-BB7B-DE31A9DC7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9239-81DB-8E48-B8C1-BF48D91B1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AB18-CF42-2E45-AFCE-CA1E7F43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08FD2-4C12-4D43-A6CA-D30EAF38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5EEAC-12CA-E94B-8332-2CF9A4BF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53D4-A434-404D-BF66-ACD7E144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A334E-D598-1A45-B139-E0E4118FB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0A41-5612-C741-AEAB-23C2FAD9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3649F-4C6A-3F4A-9756-3386F46A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F760-A8E6-B44D-A5D0-8DB2117C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F1CDA-F5DA-6840-A712-57AC88D04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78F83-EF3E-934E-9ADE-E661A4D7C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7B2CB-21AA-CB46-BBB8-3A0C0209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8105-8242-9E4A-9B71-491857B6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68001-03C2-A642-A2F8-B2FD5B8A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BF52-1520-B64E-B798-029F945F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3F02-CE9C-BB45-8E8A-A3066343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E6BDE-998E-4E4D-AA94-CE2AC846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298E-CD52-8B4F-980E-E54B24BE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DF4C3-7660-5E4D-89CA-19E2387B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5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07D0-E88B-1744-B4D0-AA7241E4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5E79B-7201-354D-A302-3242BFA6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9EDD-0B55-1C4B-A09F-DB49322C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5578-663A-364B-811B-49FD8563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C3ABA-95CB-BA47-81A5-2FDF4446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1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9E8D-8A18-2246-B77C-A000CBFD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D185-AF2E-D04B-980E-35339C853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717A2-1956-F246-B27A-475B3A9E6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529E8-1AE4-8040-ADBE-6BA8BB94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CA191-D1EF-F847-B7D6-8CB772AC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AD652-D51D-724F-9F82-0C3452D0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5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E962-619C-CB40-879D-1FDCCA16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C5FA8-507B-3746-9114-635874B38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0D0C8-EB09-7849-A9FD-56BEDEE09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8034-36A6-4049-B638-B6D7987B6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09C93-13C2-1D43-AA2D-107C1BE12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97147-C2A7-434A-8E2C-1C850CB6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DA867-83DB-694B-B1E1-13F56AE9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20E51-499E-184B-9381-2A81D9EF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AC5C-F865-E34E-A060-D5F7DB61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6F472-A03C-FE4E-8D60-36DCFBC8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17298-E387-4A46-A034-DD5C8A63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CA113-5981-974E-8333-6CD62EB1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3512D-D7ED-E74F-A88D-1D35F0CB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DA207-3D29-2E43-B7DD-5B13CDD5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060D2-7DB8-3B45-9C2C-EACA12A7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8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31DD-1438-8542-9C71-2F732304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27EE-F5C2-DD4C-AE71-DCA158B1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6B276-C7B0-BB4F-9D87-245507D0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172FC-9948-B542-B381-76D727A3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2C9AA-D72D-DE40-96FB-6A8B4973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81E89-89CA-D64F-93E7-36F0F943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59C9-8DFF-9A4F-A988-489F097E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1EF32-EE09-C44E-87E3-353A02A07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266CC-ACD2-9345-BC4A-5440B4769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7828-4401-C24C-9C73-D30AA3CD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84DCA-437E-6E44-AF45-E0ECC831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C348-4BA6-DE4A-97DD-4E2022C6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4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2E08E-E620-4549-8FBE-CD0B52EC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299CC-1B19-E244-8020-1DD859590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24BF-E796-0A4D-95A3-3AA445188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3114-8A97-614A-89D5-85F3DCD0319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C58F-50EC-704E-A9AF-07BB54FEF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3ACC-6059-6846-B168-370A1FC5C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B1E4-889E-9549-9CEE-13C9A8FA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1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Cartoon_cloud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4BE8-6079-5348-BBA2-16E16E4D6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Demystified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78AF7-D0A2-1D4A-8320-AE9DC898E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guide</a:t>
            </a:r>
          </a:p>
        </p:txBody>
      </p:sp>
    </p:spTree>
    <p:extLst>
      <p:ext uri="{BB962C8B-B14F-4D97-AF65-F5344CB8AC3E}">
        <p14:creationId xmlns:p14="http://schemas.microsoft.com/office/powerpoint/2010/main" val="65188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0364-F530-2547-89C6-17982D5D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4F07-2142-CC47-BB4D-D478AECA5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11" y="1326065"/>
            <a:ext cx="10515600" cy="9670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pods are getting created and destroyed, how can we communicate with them consistently?  Each pod has its own IP address…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1459B-E29B-984B-8137-321662FE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0292"/>
            <a:ext cx="12192000" cy="1257416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37B928A8-D6CD-144E-948D-0B95B392464A}"/>
              </a:ext>
            </a:extLst>
          </p:cNvPr>
          <p:cNvSpPr/>
          <p:nvPr/>
        </p:nvSpPr>
        <p:spPr>
          <a:xfrm>
            <a:off x="5511114" y="3200401"/>
            <a:ext cx="1210962" cy="9761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995C807-531D-0442-B73B-9F5BFE4ED0DB}"/>
              </a:ext>
            </a:extLst>
          </p:cNvPr>
          <p:cNvSpPr/>
          <p:nvPr/>
        </p:nvSpPr>
        <p:spPr>
          <a:xfrm>
            <a:off x="4633784" y="2681414"/>
            <a:ext cx="1462216" cy="6587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D6F74-15D5-6644-855B-A7CA42BF89D7}"/>
              </a:ext>
            </a:extLst>
          </p:cNvPr>
          <p:cNvSpPr txBox="1"/>
          <p:nvPr/>
        </p:nvSpPr>
        <p:spPr>
          <a:xfrm>
            <a:off x="838200" y="4386649"/>
            <a:ext cx="573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RS creates a new pod, it gives it a new IP address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AD301B-AC6E-AE48-A133-BE6678E0B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5081091"/>
            <a:ext cx="11074400" cy="749300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B203A990-90FE-4249-ADCF-B60ED23FB1B2}"/>
              </a:ext>
            </a:extLst>
          </p:cNvPr>
          <p:cNvSpPr/>
          <p:nvPr/>
        </p:nvSpPr>
        <p:spPr>
          <a:xfrm>
            <a:off x="5490519" y="4946022"/>
            <a:ext cx="1210962" cy="9761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819EB-FA40-E644-8638-D36E4DEE2CB9}"/>
              </a:ext>
            </a:extLst>
          </p:cNvPr>
          <p:cNvSpPr txBox="1"/>
          <p:nvPr/>
        </p:nvSpPr>
        <p:spPr>
          <a:xfrm>
            <a:off x="492211" y="6155501"/>
            <a:ext cx="731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how can we communicate with pods when their addresses are changing?</a:t>
            </a:r>
          </a:p>
        </p:txBody>
      </p:sp>
    </p:spTree>
    <p:extLst>
      <p:ext uri="{BB962C8B-B14F-4D97-AF65-F5344CB8AC3E}">
        <p14:creationId xmlns:p14="http://schemas.microsoft.com/office/powerpoint/2010/main" val="343571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48BB-B4D3-A541-822F-4EE77D4E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to the rescue!</a:t>
            </a:r>
          </a:p>
        </p:txBody>
      </p:sp>
      <p:pic>
        <p:nvPicPr>
          <p:cNvPr id="5" name="Graphic 4" descr="Life ring outline">
            <a:extLst>
              <a:ext uri="{FF2B5EF4-FFF2-40B4-BE49-F238E27FC236}">
                <a16:creationId xmlns:a16="http://schemas.microsoft.com/office/drawing/2014/main" id="{46D1DF42-F1AB-8E4A-8862-4AFEEFE43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4595" y="297180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A8E497-5C4E-4247-A428-C12FF17227F5}"/>
              </a:ext>
            </a:extLst>
          </p:cNvPr>
          <p:cNvSpPr txBox="1"/>
          <p:nvPr/>
        </p:nvSpPr>
        <p:spPr>
          <a:xfrm>
            <a:off x="5204059" y="4013887"/>
            <a:ext cx="1437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IP </a:t>
            </a:r>
          </a:p>
          <a:p>
            <a:r>
              <a:rPr lang="en-US" dirty="0"/>
              <a:t>Addresses </a:t>
            </a:r>
          </a:p>
          <a:p>
            <a:r>
              <a:rPr lang="en-US" dirty="0"/>
              <a:t>don’t Change</a:t>
            </a:r>
          </a:p>
        </p:txBody>
      </p:sp>
      <p:pic>
        <p:nvPicPr>
          <p:cNvPr id="11" name="Graphic 10" descr="Man outline">
            <a:extLst>
              <a:ext uri="{FF2B5EF4-FFF2-40B4-BE49-F238E27FC236}">
                <a16:creationId xmlns:a16="http://schemas.microsoft.com/office/drawing/2014/main" id="{18F47C37-BAF7-B144-8854-F09E01111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1805" y="1574393"/>
            <a:ext cx="914400" cy="914400"/>
          </a:xfrm>
          <a:prstGeom prst="rect">
            <a:avLst/>
          </a:prstGeom>
        </p:spPr>
      </p:pic>
      <p:pic>
        <p:nvPicPr>
          <p:cNvPr id="12" name="Graphic 11" descr="Man outline">
            <a:extLst>
              <a:ext uri="{FF2B5EF4-FFF2-40B4-BE49-F238E27FC236}">
                <a16:creationId xmlns:a16="http://schemas.microsoft.com/office/drawing/2014/main" id="{C44E7910-5A1D-164A-BCC2-139092035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8324" y="3198341"/>
            <a:ext cx="914400" cy="914400"/>
          </a:xfrm>
          <a:prstGeom prst="rect">
            <a:avLst/>
          </a:prstGeom>
        </p:spPr>
      </p:pic>
      <p:pic>
        <p:nvPicPr>
          <p:cNvPr id="13" name="Graphic 12" descr="Man outline">
            <a:extLst>
              <a:ext uri="{FF2B5EF4-FFF2-40B4-BE49-F238E27FC236}">
                <a16:creationId xmlns:a16="http://schemas.microsoft.com/office/drawing/2014/main" id="{60DAD96D-BF9E-BA43-8738-8C780CF83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5593" y="2092411"/>
            <a:ext cx="914400" cy="914400"/>
          </a:xfrm>
          <a:prstGeom prst="rect">
            <a:avLst/>
          </a:prstGeom>
        </p:spPr>
      </p:pic>
      <p:pic>
        <p:nvPicPr>
          <p:cNvPr id="14" name="Graphic 13" descr="Man outline">
            <a:extLst>
              <a:ext uri="{FF2B5EF4-FFF2-40B4-BE49-F238E27FC236}">
                <a16:creationId xmlns:a16="http://schemas.microsoft.com/office/drawing/2014/main" id="{F605A1E6-E5FE-FF4F-8141-0EA9ECDA2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5524" y="4392142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FB039-FFC0-7147-B7FF-AB2F0A19CD89}"/>
              </a:ext>
            </a:extLst>
          </p:cNvPr>
          <p:cNvCxnSpPr>
            <a:cxnSpLocks/>
          </p:cNvCxnSpPr>
          <p:nvPr/>
        </p:nvCxnSpPr>
        <p:spPr>
          <a:xfrm>
            <a:off x="2842054" y="3411024"/>
            <a:ext cx="2372497" cy="1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357CA4-573B-A245-B77F-76B972C190A8}"/>
              </a:ext>
            </a:extLst>
          </p:cNvPr>
          <p:cNvSpPr txBox="1"/>
          <p:nvPr/>
        </p:nvSpPr>
        <p:spPr>
          <a:xfrm>
            <a:off x="3657600" y="3041692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7657BA-494B-BF42-ADAF-C6F6D898CAE1}"/>
              </a:ext>
            </a:extLst>
          </p:cNvPr>
          <p:cNvCxnSpPr>
            <a:cxnSpLocks/>
          </p:cNvCxnSpPr>
          <p:nvPr/>
        </p:nvCxnSpPr>
        <p:spPr>
          <a:xfrm flipV="1">
            <a:off x="6268995" y="2335427"/>
            <a:ext cx="1639329" cy="64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AFDDC2-1CB6-D048-A916-D7667290F52E}"/>
              </a:ext>
            </a:extLst>
          </p:cNvPr>
          <p:cNvCxnSpPr/>
          <p:nvPr/>
        </p:nvCxnSpPr>
        <p:spPr>
          <a:xfrm>
            <a:off x="6268995" y="3429000"/>
            <a:ext cx="1779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D12F08-27E2-7B44-8A73-868F119D7EB7}"/>
              </a:ext>
            </a:extLst>
          </p:cNvPr>
          <p:cNvCxnSpPr>
            <a:cxnSpLocks/>
          </p:cNvCxnSpPr>
          <p:nvPr/>
        </p:nvCxnSpPr>
        <p:spPr>
          <a:xfrm>
            <a:off x="6268995" y="3783227"/>
            <a:ext cx="2096529" cy="93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36B2AE-B902-8448-8456-60D10A83122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268995" y="2549611"/>
            <a:ext cx="3276598" cy="64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CC31EE-207C-CB4A-B7F3-1D4ACF3F2B80}"/>
              </a:ext>
            </a:extLst>
          </p:cNvPr>
          <p:cNvSpPr txBox="1"/>
          <p:nvPr/>
        </p:nvSpPr>
        <p:spPr>
          <a:xfrm>
            <a:off x="9300521" y="3528024"/>
            <a:ext cx="2785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service keeps track </a:t>
            </a:r>
          </a:p>
          <a:p>
            <a:r>
              <a:rPr lang="en-US" dirty="0"/>
              <a:t>of the new IP addresses.  </a:t>
            </a:r>
          </a:p>
          <a:p>
            <a:r>
              <a:rPr lang="en-US" dirty="0"/>
              <a:t>New endpoints are created.</a:t>
            </a:r>
          </a:p>
        </p:txBody>
      </p:sp>
      <p:pic>
        <p:nvPicPr>
          <p:cNvPr id="26" name="Graphic 25" descr="Man outline">
            <a:extLst>
              <a:ext uri="{FF2B5EF4-FFF2-40B4-BE49-F238E27FC236}">
                <a16:creationId xmlns:a16="http://schemas.microsoft.com/office/drawing/2014/main" id="{719927F5-24A4-5E41-AAD0-A552EE37A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6739" y="2769158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046696D-758F-B648-BFA9-9913EF3A910B}"/>
              </a:ext>
            </a:extLst>
          </p:cNvPr>
          <p:cNvSpPr txBox="1"/>
          <p:nvPr/>
        </p:nvSpPr>
        <p:spPr>
          <a:xfrm>
            <a:off x="345665" y="3929456"/>
            <a:ext cx="446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pod makes a request to the service, </a:t>
            </a:r>
          </a:p>
          <a:p>
            <a:r>
              <a:rPr lang="en-US" dirty="0"/>
              <a:t>and the service forwards the request to a pod</a:t>
            </a:r>
          </a:p>
        </p:txBody>
      </p:sp>
    </p:spTree>
    <p:extLst>
      <p:ext uri="{BB962C8B-B14F-4D97-AF65-F5344CB8AC3E}">
        <p14:creationId xmlns:p14="http://schemas.microsoft.com/office/powerpoint/2010/main" val="424293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7690-DF55-384C-A0BE-C38538B3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F139-6C9C-C844-827E-B089B84B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Official Definition: A platform for running applications in the cloud</a:t>
            </a:r>
          </a:p>
          <a:p>
            <a:pPr marL="0" indent="0">
              <a:buNone/>
            </a:pPr>
            <a:r>
              <a:rPr lang="en-US" dirty="0"/>
              <a:t>Which means…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It’s a way to host your docker images in the cloud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provides a way to scale up or down your web site and to load balance the traffic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auto-magically recovers if something goes wrong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provides security and resource management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provides a way to monitor the health of your apps</a:t>
            </a:r>
          </a:p>
        </p:txBody>
      </p:sp>
    </p:spTree>
    <p:extLst>
      <p:ext uri="{BB962C8B-B14F-4D97-AF65-F5344CB8AC3E}">
        <p14:creationId xmlns:p14="http://schemas.microsoft.com/office/powerpoint/2010/main" val="32442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1D75-0B79-B447-A340-D2BFD414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cluster?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B0C2-2439-6C40-9B43-F0C84B12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defined in a cloud (any cloud will do)</a:t>
            </a:r>
          </a:p>
          <a:p>
            <a:pPr marL="0" indent="0">
              <a:buNone/>
            </a:pPr>
            <a:r>
              <a:rPr lang="en-US" dirty="0"/>
              <a:t>Composed of a Master Node</a:t>
            </a:r>
          </a:p>
          <a:p>
            <a:pPr marL="0" indent="0">
              <a:buNone/>
            </a:pPr>
            <a:r>
              <a:rPr lang="en-US" dirty="0"/>
              <a:t>And a few worker nodes</a:t>
            </a:r>
          </a:p>
          <a:p>
            <a:pPr marL="0" indent="0">
              <a:buNone/>
            </a:pPr>
            <a:r>
              <a:rPr lang="en-US" dirty="0"/>
              <a:t>But this can be configured</a:t>
            </a:r>
          </a:p>
          <a:p>
            <a:pPr marL="0" indent="0">
              <a:buNone/>
            </a:pPr>
            <a:r>
              <a:rPr lang="en-US" dirty="0"/>
              <a:t>easily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group of white plates&#10;&#10;Description automatically generated with medium confidence">
            <a:extLst>
              <a:ext uri="{FF2B5EF4-FFF2-40B4-BE49-F238E27FC236}">
                <a16:creationId xmlns:a16="http://schemas.microsoft.com/office/drawing/2014/main" id="{0A335265-7F65-AE49-9FD5-646DA6D38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53913" y="2082037"/>
            <a:ext cx="6299887" cy="40949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6C7BB93-4808-D846-B5B2-FF385AB18FF4}"/>
              </a:ext>
            </a:extLst>
          </p:cNvPr>
          <p:cNvSpPr/>
          <p:nvPr/>
        </p:nvSpPr>
        <p:spPr>
          <a:xfrm>
            <a:off x="5901269" y="3983088"/>
            <a:ext cx="1392195" cy="143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688019-1ED7-6241-87B2-CF2CE1F8C5B2}"/>
              </a:ext>
            </a:extLst>
          </p:cNvPr>
          <p:cNvSpPr/>
          <p:nvPr/>
        </p:nvSpPr>
        <p:spPr>
          <a:xfrm>
            <a:off x="7366493" y="2960312"/>
            <a:ext cx="1392195" cy="143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B683AD-4C57-0C42-B29E-700CF65E7309}"/>
              </a:ext>
            </a:extLst>
          </p:cNvPr>
          <p:cNvSpPr/>
          <p:nvPr/>
        </p:nvSpPr>
        <p:spPr>
          <a:xfrm>
            <a:off x="9012098" y="3818332"/>
            <a:ext cx="1392195" cy="143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0C502-9C59-6D4A-8754-9B0031DC8C4C}"/>
              </a:ext>
            </a:extLst>
          </p:cNvPr>
          <p:cNvSpPr/>
          <p:nvPr/>
        </p:nvSpPr>
        <p:spPr>
          <a:xfrm>
            <a:off x="620344" y="5250167"/>
            <a:ext cx="3815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Pods go here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AA13911-A94F-8840-B0FD-C488F2C1CCAA}"/>
              </a:ext>
            </a:extLst>
          </p:cNvPr>
          <p:cNvSpPr/>
          <p:nvPr/>
        </p:nvSpPr>
        <p:spPr>
          <a:xfrm rot="20120827">
            <a:off x="4651513" y="5251716"/>
            <a:ext cx="1209195" cy="453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D142-1573-5B41-892E-75218D5A0681}"/>
              </a:ext>
            </a:extLst>
          </p:cNvPr>
          <p:cNvSpPr/>
          <p:nvPr/>
        </p:nvSpPr>
        <p:spPr>
          <a:xfrm>
            <a:off x="7865079" y="71299"/>
            <a:ext cx="41481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 Admin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goes here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3DBD2D9-EEEE-9542-88E2-2EACE07D7582}"/>
              </a:ext>
            </a:extLst>
          </p:cNvPr>
          <p:cNvSpPr/>
          <p:nvPr/>
        </p:nvSpPr>
        <p:spPr>
          <a:xfrm rot="6976252">
            <a:off x="8154091" y="2178497"/>
            <a:ext cx="1209195" cy="453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07577DE-240F-664A-838C-611F54B881FD}"/>
              </a:ext>
            </a:extLst>
          </p:cNvPr>
          <p:cNvSpPr/>
          <p:nvPr/>
        </p:nvSpPr>
        <p:spPr>
          <a:xfrm rot="20706465">
            <a:off x="4639228" y="5434856"/>
            <a:ext cx="4301815" cy="453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1403-291E-D249-8DB6-B48ECB66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pod?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8124-F53F-A741-ACE6-70D161C0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the most basic cluster building block</a:t>
            </a:r>
          </a:p>
          <a:p>
            <a:pPr marL="0" indent="0">
              <a:buNone/>
            </a:pPr>
            <a:r>
              <a:rPr lang="en-US" dirty="0"/>
              <a:t>It holds containers that hold Docker Images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89FC46-651E-AA43-A7A1-CDC2D7E151F9}"/>
              </a:ext>
            </a:extLst>
          </p:cNvPr>
          <p:cNvSpPr/>
          <p:nvPr/>
        </p:nvSpPr>
        <p:spPr>
          <a:xfrm>
            <a:off x="6315550" y="3402241"/>
            <a:ext cx="5038250" cy="277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14FB2-DAEC-A449-A4A9-ABEF8BBBEB89}"/>
              </a:ext>
            </a:extLst>
          </p:cNvPr>
          <p:cNvSpPr txBox="1"/>
          <p:nvPr/>
        </p:nvSpPr>
        <p:spPr>
          <a:xfrm>
            <a:off x="6618957" y="3402241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647D301-DA6A-7B48-8F38-4AC5AE57A4DB}"/>
              </a:ext>
            </a:extLst>
          </p:cNvPr>
          <p:cNvSpPr/>
          <p:nvPr/>
        </p:nvSpPr>
        <p:spPr>
          <a:xfrm>
            <a:off x="8245328" y="3720086"/>
            <a:ext cx="2838920" cy="21390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95831F-2B5C-1F40-97CF-1FC5E7507759}"/>
              </a:ext>
            </a:extLst>
          </p:cNvPr>
          <p:cNvSpPr/>
          <p:nvPr/>
        </p:nvSpPr>
        <p:spPr>
          <a:xfrm>
            <a:off x="8900522" y="3888760"/>
            <a:ext cx="1816444" cy="18016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Container: </a:t>
            </a:r>
          </a:p>
          <a:p>
            <a:pPr algn="ctr"/>
            <a:r>
              <a:rPr lang="en-US" sz="1400" dirty="0"/>
              <a:t>Name</a:t>
            </a:r>
          </a:p>
          <a:p>
            <a:pPr algn="ctr"/>
            <a:r>
              <a:rPr lang="en-US" sz="1400" dirty="0"/>
              <a:t>Image</a:t>
            </a:r>
          </a:p>
          <a:p>
            <a:pPr algn="ctr"/>
            <a:r>
              <a:rPr lang="en-US" sz="1400" dirty="0"/>
              <a:t>Env var</a:t>
            </a:r>
          </a:p>
          <a:p>
            <a:pPr algn="ctr"/>
            <a:r>
              <a:rPr lang="en-US" sz="1400" dirty="0"/>
              <a:t>Lifecycle</a:t>
            </a:r>
          </a:p>
          <a:p>
            <a:pPr algn="ctr"/>
            <a:r>
              <a:rPr lang="en-US" sz="1400" dirty="0"/>
              <a:t>Security</a:t>
            </a:r>
          </a:p>
          <a:p>
            <a:pPr algn="ctr"/>
            <a:r>
              <a:rPr lang="en-US" sz="1400" dirty="0"/>
              <a:t>Resources</a:t>
            </a:r>
          </a:p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EBC95-59D4-1545-A9F3-254803E62360}"/>
              </a:ext>
            </a:extLst>
          </p:cNvPr>
          <p:cNvSpPr txBox="1"/>
          <p:nvPr/>
        </p:nvSpPr>
        <p:spPr>
          <a:xfrm>
            <a:off x="8432699" y="3775203"/>
            <a:ext cx="75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B7DDC-2F02-5F4D-8DC1-0403566F20CB}"/>
              </a:ext>
            </a:extLst>
          </p:cNvPr>
          <p:cNvSpPr/>
          <p:nvPr/>
        </p:nvSpPr>
        <p:spPr>
          <a:xfrm>
            <a:off x="6544988" y="3720085"/>
            <a:ext cx="1491049" cy="21390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Pod Name</a:t>
            </a:r>
          </a:p>
          <a:p>
            <a:pPr algn="ctr"/>
            <a:r>
              <a:rPr lang="en-US" dirty="0"/>
              <a:t>Pod 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CF048-EE0F-014D-A069-B154C281B598}"/>
              </a:ext>
            </a:extLst>
          </p:cNvPr>
          <p:cNvSpPr txBox="1"/>
          <p:nvPr/>
        </p:nvSpPr>
        <p:spPr>
          <a:xfrm>
            <a:off x="6575339" y="3775203"/>
            <a:ext cx="129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4FA24-8141-A842-A19C-5AED0C42678B}"/>
              </a:ext>
            </a:extLst>
          </p:cNvPr>
          <p:cNvSpPr txBox="1"/>
          <p:nvPr/>
        </p:nvSpPr>
        <p:spPr>
          <a:xfrm>
            <a:off x="10577621" y="5454029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3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CCB9-23C5-574B-958D-B51EA915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define a pod?    YAML is your friend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CF7B-9C9F-9241-8341-BC99E329E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649" y="1827146"/>
            <a:ext cx="1832919" cy="211465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apiVersion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kind</a:t>
            </a:r>
          </a:p>
          <a:p>
            <a:pPr marL="0" indent="0">
              <a:buNone/>
            </a:pPr>
            <a:r>
              <a:rPr lang="en-US" dirty="0"/>
              <a:t>metadata</a:t>
            </a:r>
          </a:p>
          <a:p>
            <a:pPr marL="0" indent="0">
              <a:buNone/>
            </a:pPr>
            <a:r>
              <a:rPr lang="en-US" dirty="0"/>
              <a:t>spec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6A4E96-81B6-E54D-962F-A5AFEF7EB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4143028" cy="435133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BF2302D5-9AF3-F84E-A484-A841464E0DB0}"/>
              </a:ext>
            </a:extLst>
          </p:cNvPr>
          <p:cNvSpPr/>
          <p:nvPr/>
        </p:nvSpPr>
        <p:spPr>
          <a:xfrm>
            <a:off x="6981568" y="1825624"/>
            <a:ext cx="308919" cy="19184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3C386-49ED-5942-9D4E-70ECB298047E}"/>
              </a:ext>
            </a:extLst>
          </p:cNvPr>
          <p:cNvSpPr txBox="1"/>
          <p:nvPr/>
        </p:nvSpPr>
        <p:spPr>
          <a:xfrm>
            <a:off x="7529584" y="2600194"/>
            <a:ext cx="256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required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93C4E-DAC3-0248-980F-E6CBE7FADD28}"/>
              </a:ext>
            </a:extLst>
          </p:cNvPr>
          <p:cNvSpPr txBox="1"/>
          <p:nvPr/>
        </p:nvSpPr>
        <p:spPr>
          <a:xfrm>
            <a:off x="5317435" y="4293704"/>
            <a:ext cx="5595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how indentation indicates parent/child relationships</a:t>
            </a:r>
          </a:p>
          <a:p>
            <a:r>
              <a:rPr lang="en-US" dirty="0"/>
              <a:t>The number of spaces don’t matter, just be consistent</a:t>
            </a:r>
          </a:p>
          <a:p>
            <a:r>
              <a:rPr lang="en-US" dirty="0"/>
              <a:t>The “-” indicates that this item is part of an array</a:t>
            </a:r>
          </a:p>
        </p:txBody>
      </p:sp>
    </p:spTree>
    <p:extLst>
      <p:ext uri="{BB962C8B-B14F-4D97-AF65-F5344CB8AC3E}">
        <p14:creationId xmlns:p14="http://schemas.microsoft.com/office/powerpoint/2010/main" val="10076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AE38-C744-D943-A42E-05B73BB9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be configured in a pod?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2BEF14D-D38C-0D46-9DF2-4A384AC1F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01" y="1690688"/>
            <a:ext cx="2641600" cy="393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AB2B89-C7A7-A042-8333-2D56A2AB33D8}"/>
              </a:ext>
            </a:extLst>
          </p:cNvPr>
          <p:cNvSpPr txBox="1"/>
          <p:nvPr/>
        </p:nvSpPr>
        <p:spPr>
          <a:xfrm>
            <a:off x="5486400" y="2533135"/>
            <a:ext cx="312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more properties to this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75BD7-5319-2F4A-9247-6AF46C0504B7}"/>
              </a:ext>
            </a:extLst>
          </p:cNvPr>
          <p:cNvSpPr txBox="1"/>
          <p:nvPr/>
        </p:nvSpPr>
        <p:spPr>
          <a:xfrm>
            <a:off x="4473147" y="3105189"/>
            <a:ext cx="702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where we can explain namespaces, resources, liveness probes, security, volumes</a:t>
            </a:r>
          </a:p>
        </p:txBody>
      </p:sp>
    </p:spTree>
    <p:extLst>
      <p:ext uri="{BB962C8B-B14F-4D97-AF65-F5344CB8AC3E}">
        <p14:creationId xmlns:p14="http://schemas.microsoft.com/office/powerpoint/2010/main" val="290471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F6D8-A74E-2843-9615-27FA9FC5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create pods?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7869-B710-3445-B1A4-295C8AACB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23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define an individual pod if you want to, but defining a Deployment is usually better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CD9C42-74D3-FC40-94F4-57C33C172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18" y="3724189"/>
            <a:ext cx="22733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F324E-6CC4-EB4B-A7CC-8F1BDCF6F14A}"/>
              </a:ext>
            </a:extLst>
          </p:cNvPr>
          <p:cNvSpPr txBox="1"/>
          <p:nvPr/>
        </p:nvSpPr>
        <p:spPr>
          <a:xfrm>
            <a:off x="3675329" y="372418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kind: POD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2BEF63-6B0A-E042-9BF8-CD383F4EF22A}"/>
              </a:ext>
            </a:extLst>
          </p:cNvPr>
          <p:cNvCxnSpPr/>
          <p:nvPr/>
        </p:nvCxnSpPr>
        <p:spPr>
          <a:xfrm flipH="1">
            <a:off x="3205772" y="3951476"/>
            <a:ext cx="469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4CB37C6-42EF-A740-89F6-70127C83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818" y="2529923"/>
            <a:ext cx="2247900" cy="4102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A081E8-E51D-D843-9B1D-516665E383C1}"/>
              </a:ext>
            </a:extLst>
          </p:cNvPr>
          <p:cNvSpPr txBox="1"/>
          <p:nvPr/>
        </p:nvSpPr>
        <p:spPr>
          <a:xfrm>
            <a:off x="4379620" y="2949145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kind: Deployment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13669F-E4D1-5C44-9F21-ABA7FA32F895}"/>
              </a:ext>
            </a:extLst>
          </p:cNvPr>
          <p:cNvCxnSpPr>
            <a:cxnSpLocks/>
          </p:cNvCxnSpPr>
          <p:nvPr/>
        </p:nvCxnSpPr>
        <p:spPr>
          <a:xfrm flipV="1">
            <a:off x="6306224" y="2842591"/>
            <a:ext cx="541837" cy="29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17DE8D-BEB1-C34E-A65F-BEC416EC15B3}"/>
              </a:ext>
            </a:extLst>
          </p:cNvPr>
          <p:cNvSpPr txBox="1"/>
          <p:nvPr/>
        </p:nvSpPr>
        <p:spPr>
          <a:xfrm>
            <a:off x="10122437" y="3766810"/>
            <a:ext cx="11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Interesting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781887-F1E9-8949-A985-1FE6F001027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301773" y="3951476"/>
            <a:ext cx="820664" cy="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96FEE-F1E7-FC43-B6E6-80E8118701E1}"/>
              </a:ext>
            </a:extLst>
          </p:cNvPr>
          <p:cNvCxnSpPr>
            <a:cxnSpLocks/>
          </p:cNvCxnSpPr>
          <p:nvPr/>
        </p:nvCxnSpPr>
        <p:spPr>
          <a:xfrm flipH="1">
            <a:off x="9301772" y="4093521"/>
            <a:ext cx="820665" cy="5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535A24-94BF-564B-9B79-562DFD9996C6}"/>
              </a:ext>
            </a:extLst>
          </p:cNvPr>
          <p:cNvCxnSpPr>
            <a:cxnSpLocks/>
          </p:cNvCxnSpPr>
          <p:nvPr/>
        </p:nvCxnSpPr>
        <p:spPr>
          <a:xfrm flipH="1">
            <a:off x="9301772" y="4224130"/>
            <a:ext cx="1144254" cy="57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8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DD4E1-2920-A240-90D6-3C3554B7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47" y="280728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I create a deployment, I get pods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602B9C6-1861-EF4F-9DCF-CDCFE18E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4852"/>
            <a:ext cx="10512547" cy="33114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3B1509-EE71-FC49-A479-A50C98455F8A}"/>
              </a:ext>
            </a:extLst>
          </p:cNvPr>
          <p:cNvSpPr/>
          <p:nvPr/>
        </p:nvSpPr>
        <p:spPr>
          <a:xfrm rot="21201104">
            <a:off x="57211" y="1229022"/>
            <a:ext cx="3651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What’s this?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046A56-861E-2C4C-AFC9-1A971CCDFB89}"/>
              </a:ext>
            </a:extLst>
          </p:cNvPr>
          <p:cNvCxnSpPr>
            <a:cxnSpLocks/>
          </p:cNvCxnSpPr>
          <p:nvPr/>
        </p:nvCxnSpPr>
        <p:spPr>
          <a:xfrm>
            <a:off x="2117035" y="2152353"/>
            <a:ext cx="1669861" cy="222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A5E6A4-B6E9-7542-AD82-06C24F93BD11}"/>
              </a:ext>
            </a:extLst>
          </p:cNvPr>
          <p:cNvCxnSpPr>
            <a:cxnSpLocks/>
          </p:cNvCxnSpPr>
          <p:nvPr/>
        </p:nvCxnSpPr>
        <p:spPr>
          <a:xfrm>
            <a:off x="2266122" y="2067339"/>
            <a:ext cx="2633869" cy="34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6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75A1-740B-A543-9E7A-B5D2D548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Deployment?</a:t>
            </a:r>
          </a:p>
        </p:txBody>
      </p:sp>
      <p:pic>
        <p:nvPicPr>
          <p:cNvPr id="5" name="Graphic 4" descr="Factory outline">
            <a:extLst>
              <a:ext uri="{FF2B5EF4-FFF2-40B4-BE49-F238E27FC236}">
                <a16:creationId xmlns:a16="http://schemas.microsoft.com/office/drawing/2014/main" id="{6E01635B-6574-5547-8221-1B1B1F82D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6864" y="1690687"/>
            <a:ext cx="1960605" cy="1960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B1E55-A238-8F40-8587-2FD96201EE22}"/>
              </a:ext>
            </a:extLst>
          </p:cNvPr>
          <p:cNvSpPr txBox="1"/>
          <p:nvPr/>
        </p:nvSpPr>
        <p:spPr>
          <a:xfrm>
            <a:off x="1235676" y="3830595"/>
            <a:ext cx="208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Factory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4DC5C-B985-D743-81B2-F5F6C82FF7FA}"/>
              </a:ext>
            </a:extLst>
          </p:cNvPr>
          <p:cNvCxnSpPr/>
          <p:nvPr/>
        </p:nvCxnSpPr>
        <p:spPr>
          <a:xfrm>
            <a:off x="3595816" y="2977978"/>
            <a:ext cx="939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Group of people outline">
            <a:extLst>
              <a:ext uri="{FF2B5EF4-FFF2-40B4-BE49-F238E27FC236}">
                <a16:creationId xmlns:a16="http://schemas.microsoft.com/office/drawing/2014/main" id="{605C0A6F-73F4-A044-8802-88C1BE523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260" y="251460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55EFD-8041-2B42-9273-B89DF311E01C}"/>
              </a:ext>
            </a:extLst>
          </p:cNvPr>
          <p:cNvSpPr txBox="1"/>
          <p:nvPr/>
        </p:nvSpPr>
        <p:spPr>
          <a:xfrm>
            <a:off x="4504955" y="3829225"/>
            <a:ext cx="120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 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8C2E48-CC18-6649-A499-979F4275082B}"/>
              </a:ext>
            </a:extLst>
          </p:cNvPr>
          <p:cNvCxnSpPr>
            <a:cxnSpLocks/>
          </p:cNvCxnSpPr>
          <p:nvPr/>
        </p:nvCxnSpPr>
        <p:spPr>
          <a:xfrm flipV="1">
            <a:off x="5960075" y="2147887"/>
            <a:ext cx="1186249" cy="82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Man outline">
            <a:extLst>
              <a:ext uri="{FF2B5EF4-FFF2-40B4-BE49-F238E27FC236}">
                <a16:creationId xmlns:a16="http://schemas.microsoft.com/office/drawing/2014/main" id="{00C60270-FF33-614D-9D69-3C6CEBA40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6324" y="1600200"/>
            <a:ext cx="914400" cy="914400"/>
          </a:xfrm>
          <a:prstGeom prst="rect">
            <a:avLst/>
          </a:prstGeom>
        </p:spPr>
      </p:pic>
      <p:pic>
        <p:nvPicPr>
          <p:cNvPr id="15" name="Graphic 14" descr="Man outline">
            <a:extLst>
              <a:ext uri="{FF2B5EF4-FFF2-40B4-BE49-F238E27FC236}">
                <a16:creationId xmlns:a16="http://schemas.microsoft.com/office/drawing/2014/main" id="{8B4436D1-2D10-B44A-B355-C7451B6EDC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7924" y="1690687"/>
            <a:ext cx="914400" cy="914400"/>
          </a:xfrm>
          <a:prstGeom prst="rect">
            <a:avLst/>
          </a:prstGeom>
        </p:spPr>
      </p:pic>
      <p:pic>
        <p:nvPicPr>
          <p:cNvPr id="16" name="Graphic 15" descr="Man outline">
            <a:extLst>
              <a:ext uri="{FF2B5EF4-FFF2-40B4-BE49-F238E27FC236}">
                <a16:creationId xmlns:a16="http://schemas.microsoft.com/office/drawing/2014/main" id="{5111E451-F47E-E945-9B56-41274B25C0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60724" y="2576512"/>
            <a:ext cx="914400" cy="914400"/>
          </a:xfrm>
          <a:prstGeom prst="rect">
            <a:avLst/>
          </a:prstGeom>
        </p:spPr>
      </p:pic>
      <p:pic>
        <p:nvPicPr>
          <p:cNvPr id="17" name="Graphic 16" descr="Man outline">
            <a:extLst>
              <a:ext uri="{FF2B5EF4-FFF2-40B4-BE49-F238E27FC236}">
                <a16:creationId xmlns:a16="http://schemas.microsoft.com/office/drawing/2014/main" id="{C3EBA6CF-94DA-A949-9704-78156BD94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8724" y="3277979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781700-E12B-7D45-A352-A12EC821AA0B}"/>
              </a:ext>
            </a:extLst>
          </p:cNvPr>
          <p:cNvCxnSpPr>
            <a:cxnSpLocks/>
          </p:cNvCxnSpPr>
          <p:nvPr/>
        </p:nvCxnSpPr>
        <p:spPr>
          <a:xfrm flipV="1">
            <a:off x="6112475" y="2392155"/>
            <a:ext cx="2498125" cy="73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6243EB-6149-8D42-88B7-F109DD898A1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932273" y="3033712"/>
            <a:ext cx="2128451" cy="35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B0FF90-A4E7-B541-B2F3-A9574B2DD81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936392" y="3620692"/>
            <a:ext cx="1362332" cy="11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E30B43-938E-A74D-A0FA-76DC7372F6E1}"/>
              </a:ext>
            </a:extLst>
          </p:cNvPr>
          <p:cNvSpPr txBox="1"/>
          <p:nvPr/>
        </p:nvSpPr>
        <p:spPr>
          <a:xfrm>
            <a:off x="7361537" y="4413492"/>
            <a:ext cx="335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Pods controlled by the Replica 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2633A8-2966-484B-B11C-2435A94D736B}"/>
              </a:ext>
            </a:extLst>
          </p:cNvPr>
          <p:cNvSpPr txBox="1"/>
          <p:nvPr/>
        </p:nvSpPr>
        <p:spPr>
          <a:xfrm>
            <a:off x="783020" y="5811652"/>
            <a:ext cx="9941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deployment factory will create a new </a:t>
            </a:r>
            <a:r>
              <a:rPr lang="en-US" dirty="0" err="1"/>
              <a:t>replicaset</a:t>
            </a:r>
            <a:r>
              <a:rPr lang="en-US" dirty="0"/>
              <a:t> is if the number of requested pods goes up or down</a:t>
            </a:r>
          </a:p>
          <a:p>
            <a:r>
              <a:rPr lang="en-US" dirty="0"/>
              <a:t>A new pod is created by the </a:t>
            </a:r>
            <a:r>
              <a:rPr lang="en-US" dirty="0" err="1"/>
              <a:t>replicaset</a:t>
            </a:r>
            <a:r>
              <a:rPr lang="en-US" dirty="0"/>
              <a:t> if the number requested &lt;&gt; number of active pods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F91B98-FCD2-3D4C-A04E-3B0DC0AEF0CA}"/>
              </a:ext>
            </a:extLst>
          </p:cNvPr>
          <p:cNvSpPr txBox="1"/>
          <p:nvPr/>
        </p:nvSpPr>
        <p:spPr>
          <a:xfrm>
            <a:off x="394612" y="4887098"/>
            <a:ext cx="426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spec is defined in the deployment </a:t>
            </a:r>
            <a:r>
              <a:rPr lang="en-US" dirty="0" err="1"/>
              <a:t>yaml</a:t>
            </a:r>
            <a:endParaRPr lang="en-US" dirty="0"/>
          </a:p>
        </p:txBody>
      </p:sp>
      <p:sp>
        <p:nvSpPr>
          <p:cNvPr id="33" name="Curved Up Arrow 32">
            <a:extLst>
              <a:ext uri="{FF2B5EF4-FFF2-40B4-BE49-F238E27FC236}">
                <a16:creationId xmlns:a16="http://schemas.microsoft.com/office/drawing/2014/main" id="{81B46A0D-7943-AD4E-A8A7-34AFA214363C}"/>
              </a:ext>
            </a:extLst>
          </p:cNvPr>
          <p:cNvSpPr/>
          <p:nvPr/>
        </p:nvSpPr>
        <p:spPr>
          <a:xfrm>
            <a:off x="2125362" y="4192379"/>
            <a:ext cx="5412259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Graphic 34" descr="Close outline">
            <a:extLst>
              <a:ext uri="{FF2B5EF4-FFF2-40B4-BE49-F238E27FC236}">
                <a16:creationId xmlns:a16="http://schemas.microsoft.com/office/drawing/2014/main" id="{E599C665-CF06-5643-AC81-026F759EF03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7924" y="1662111"/>
            <a:ext cx="914400" cy="9144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1EEB2B-11AE-4A49-93E9-9CDBB02FD878}"/>
              </a:ext>
            </a:extLst>
          </p:cNvPr>
          <p:cNvSpPr txBox="1"/>
          <p:nvPr/>
        </p:nvSpPr>
        <p:spPr>
          <a:xfrm>
            <a:off x="9432325" y="1445740"/>
            <a:ext cx="2360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pod crashes or gets deleted, the RS will create a new pod to replace it</a:t>
            </a:r>
          </a:p>
        </p:txBody>
      </p:sp>
      <p:pic>
        <p:nvPicPr>
          <p:cNvPr id="40" name="Graphic 39" descr="Badge Follow outline">
            <a:extLst>
              <a:ext uri="{FF2B5EF4-FFF2-40B4-BE49-F238E27FC236}">
                <a16:creationId xmlns:a16="http://schemas.microsoft.com/office/drawing/2014/main" id="{D02F9932-9889-ED41-9DCC-B2D8408410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5236" y="3051440"/>
            <a:ext cx="453076" cy="453076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777C53-58B6-6E4E-9435-65AA25AC1CC7}"/>
              </a:ext>
            </a:extLst>
          </p:cNvPr>
          <p:cNvCxnSpPr>
            <a:cxnSpLocks/>
          </p:cNvCxnSpPr>
          <p:nvPr/>
        </p:nvCxnSpPr>
        <p:spPr>
          <a:xfrm flipH="1">
            <a:off x="9094573" y="2690939"/>
            <a:ext cx="528251" cy="34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7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454</Words>
  <Application>Microsoft Macintosh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Kubernetes Demystified</vt:lpstr>
      <vt:lpstr>What is Kubernetes?</vt:lpstr>
      <vt:lpstr>What is a cluster?</vt:lpstr>
      <vt:lpstr>What’s a pod?</vt:lpstr>
      <vt:lpstr>How can I define a pod?    YAML is your friend</vt:lpstr>
      <vt:lpstr>What else can be configured in a pod?</vt:lpstr>
      <vt:lpstr>How do I create pods?</vt:lpstr>
      <vt:lpstr>When I create a deployment, I get pods</vt:lpstr>
      <vt:lpstr>What’s a Deployment?</vt:lpstr>
      <vt:lpstr>Wait a minute…</vt:lpstr>
      <vt:lpstr>Services to the rescue!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Demystified</dc:title>
  <dc:creator>Dewberry, Jim (ATL)</dc:creator>
  <cp:lastModifiedBy>Dewberry, Jim (ATL)</cp:lastModifiedBy>
  <cp:revision>13</cp:revision>
  <dcterms:created xsi:type="dcterms:W3CDTF">2021-03-02T14:42:00Z</dcterms:created>
  <dcterms:modified xsi:type="dcterms:W3CDTF">2021-03-02T19:51:02Z</dcterms:modified>
</cp:coreProperties>
</file>