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57" r:id="rId3"/>
    <p:sldId id="262" r:id="rId4"/>
    <p:sldId id="263" r:id="rId5"/>
    <p:sldId id="271" r:id="rId6"/>
    <p:sldId id="272" r:id="rId7"/>
    <p:sldId id="264" r:id="rId8"/>
    <p:sldId id="273" r:id="rId9"/>
    <p:sldId id="274" r:id="rId10"/>
    <p:sldId id="275" r:id="rId11"/>
    <p:sldId id="276" r:id="rId12"/>
    <p:sldId id="265" r:id="rId1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4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6406C01-7E83-4650-8EF5-394419DCB348}">
      <dgm:prSet phldrT="[Text]" custT="1"/>
      <dgm:spPr/>
      <dgm:t>
        <a:bodyPr rtlCol="0"/>
        <a:lstStyle/>
        <a:p>
          <a:pPr rtl="0"/>
          <a:r>
            <a:rPr lang="it-IT" sz="6000" noProof="0" dirty="0"/>
            <a:t>1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 rtlCol="0"/>
        <a:lstStyle/>
        <a:p>
          <a:pPr rtl="0"/>
          <a:endParaRPr lang="en-US"/>
        </a:p>
      </dgm:t>
    </dgm:pt>
    <dgm:pt modelId="{7C5B61F0-A4F6-4FCA-B552-36151F31051E}" type="sibTrans" cxnId="{4D956F8D-5727-488A-93AF-F33602655A44}">
      <dgm:prSet/>
      <dgm:spPr/>
      <dgm:t>
        <a:bodyPr rtlCol="0"/>
        <a:lstStyle/>
        <a:p>
          <a:pPr rtl="0"/>
          <a:endParaRPr lang="en-US"/>
        </a:p>
      </dgm:t>
    </dgm:pt>
    <dgm:pt modelId="{E4E9F0D0-FF23-4B59-9B97-973BCBE5DC65}">
      <dgm:prSet phldrT="[Text]" custT="1"/>
      <dgm:spPr/>
      <dgm:t>
        <a:bodyPr rtlCol="0"/>
        <a:lstStyle/>
        <a:p>
          <a:pPr rtl="0"/>
          <a:r>
            <a:rPr lang="it-IT" sz="1400" noProof="0" dirty="0"/>
            <a:t>Rilevamento del gas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 rtlCol="0"/>
        <a:lstStyle/>
        <a:p>
          <a:pPr rtl="0"/>
          <a:endParaRPr lang="en-US"/>
        </a:p>
      </dgm:t>
    </dgm:pt>
    <dgm:pt modelId="{D32B195A-7CAD-474B-B79C-BE4BB171E742}" type="sibTrans" cxnId="{37A3A996-9723-4BDB-8959-9D9B7799BD9A}">
      <dgm:prSet/>
      <dgm:spPr/>
      <dgm:t>
        <a:bodyPr rtlCol="0"/>
        <a:lstStyle/>
        <a:p>
          <a:pPr rtl="0"/>
          <a:endParaRPr lang="en-US"/>
        </a:p>
      </dgm:t>
    </dgm:pt>
    <dgm:pt modelId="{5D952622-A79E-41E4-BBC2-6212DEFFA91C}">
      <dgm:prSet phldrT="[Text]"/>
      <dgm:spPr/>
      <dgm:t>
        <a:bodyPr rtlCol="0"/>
        <a:lstStyle/>
        <a:p>
          <a:pPr rtl="0"/>
          <a:r>
            <a:rPr lang="it-IT" noProof="0" dirty="0"/>
            <a:t>2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 rtlCol="0"/>
        <a:lstStyle/>
        <a:p>
          <a:pPr rtl="0"/>
          <a:endParaRPr lang="en-US"/>
        </a:p>
      </dgm:t>
    </dgm:pt>
    <dgm:pt modelId="{092BAEF3-D9F2-476B-9A0B-6F14CC814529}" type="sibTrans" cxnId="{A22BDB9A-90BB-4DA2-8850-00D4F1D3B898}">
      <dgm:prSet/>
      <dgm:spPr/>
      <dgm:t>
        <a:bodyPr rtlCol="0"/>
        <a:lstStyle/>
        <a:p>
          <a:pPr rtl="0"/>
          <a:endParaRPr lang="en-US"/>
        </a:p>
      </dgm:t>
    </dgm:pt>
    <dgm:pt modelId="{5248D9DA-6444-46F6-8D28-C8BB2253AAD1}">
      <dgm:prSet phldrT="[Text]" custT="1"/>
      <dgm:spPr/>
      <dgm:t>
        <a:bodyPr rtlCol="0"/>
        <a:lstStyle/>
        <a:p>
          <a:pPr rtl="0"/>
          <a:r>
            <a:rPr lang="it-IT" sz="1400" noProof="0" dirty="0"/>
            <a:t>Invio segnale interrupt al MCU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 rtlCol="0"/>
        <a:lstStyle/>
        <a:p>
          <a:pPr rtl="0"/>
          <a:endParaRPr lang="en-US"/>
        </a:p>
      </dgm:t>
    </dgm:pt>
    <dgm:pt modelId="{011B552E-515A-4C41-B810-0D2552861422}" type="sibTrans" cxnId="{35AF286C-A401-4C08-B8A3-F38B03322BD8}">
      <dgm:prSet/>
      <dgm:spPr/>
      <dgm:t>
        <a:bodyPr rtlCol="0"/>
        <a:lstStyle/>
        <a:p>
          <a:pPr rtl="0"/>
          <a:endParaRPr lang="en-US"/>
        </a:p>
      </dgm:t>
    </dgm:pt>
    <dgm:pt modelId="{50706FFE-8A00-485D-9FF7-8D310692C602}">
      <dgm:prSet phldrT="[Text]"/>
      <dgm:spPr/>
      <dgm:t>
        <a:bodyPr rtlCol="0"/>
        <a:lstStyle/>
        <a:p>
          <a:pPr rtl="0"/>
          <a:r>
            <a:rPr lang="it-IT" noProof="0" dirty="0"/>
            <a:t>3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 rtlCol="0"/>
        <a:lstStyle/>
        <a:p>
          <a:pPr rtl="0"/>
          <a:endParaRPr lang="en-US"/>
        </a:p>
      </dgm:t>
    </dgm:pt>
    <dgm:pt modelId="{CD03DFF4-D962-46D6-AFFA-2A87FD08403E}" type="sibTrans" cxnId="{7599CECE-5293-4C57-A979-D096C99254C7}">
      <dgm:prSet/>
      <dgm:spPr/>
      <dgm:t>
        <a:bodyPr rtlCol="0"/>
        <a:lstStyle/>
        <a:p>
          <a:pPr rtl="0"/>
          <a:endParaRPr lang="en-US"/>
        </a:p>
      </dgm:t>
    </dgm:pt>
    <dgm:pt modelId="{3A9B5D84-CB00-4BC9-ADB2-5CF832F36763}">
      <dgm:prSet phldrT="[Text]" custT="1"/>
      <dgm:spPr/>
      <dgm:t>
        <a:bodyPr rtlCol="0"/>
        <a:lstStyle/>
        <a:p>
          <a:pPr rtl="0"/>
          <a:r>
            <a:rPr lang="it-IT" sz="1400" noProof="0" dirty="0"/>
            <a:t>ADC e visualizzazione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 rtlCol="0"/>
        <a:lstStyle/>
        <a:p>
          <a:pPr rtl="0"/>
          <a:endParaRPr lang="en-US"/>
        </a:p>
      </dgm:t>
    </dgm:pt>
    <dgm:pt modelId="{98E878CF-4A49-4E76-BD23-AE7C5290BAFD}" type="sibTrans" cxnId="{11A0AF47-4BCA-470E-92BF-7B388FFB0DE8}">
      <dgm:prSet/>
      <dgm:spPr/>
      <dgm:t>
        <a:bodyPr rtlCol="0"/>
        <a:lstStyle/>
        <a:p>
          <a:pPr rtl="0"/>
          <a:endParaRPr lang="en-US"/>
        </a:p>
      </dgm:t>
    </dgm:pt>
    <dgm:pt modelId="{A7EDC54E-09B0-4C31-9573-16C8B7C0FDDC}">
      <dgm:prSet phldrT="[Text]"/>
      <dgm:spPr/>
      <dgm:t>
        <a:bodyPr rtlCol="0"/>
        <a:lstStyle/>
        <a:p>
          <a:pPr rtl="0"/>
          <a:r>
            <a:rPr lang="it-IT" noProof="0" dirty="0"/>
            <a:t>4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8C1D8D0-36E4-4F05-B58C-9727B4391FBB}" type="parTrans" cxnId="{3AC732B7-1FC7-4FB3-8D06-E036620E04B9}">
      <dgm:prSet/>
      <dgm:spPr/>
      <dgm:t>
        <a:bodyPr/>
        <a:lstStyle/>
        <a:p>
          <a:endParaRPr lang="it-IT"/>
        </a:p>
      </dgm:t>
    </dgm:pt>
    <dgm:pt modelId="{CBA10AE6-C5BC-47EC-89DD-BA2CFB218200}" type="sibTrans" cxnId="{3AC732B7-1FC7-4FB3-8D06-E036620E04B9}">
      <dgm:prSet/>
      <dgm:spPr/>
      <dgm:t>
        <a:bodyPr/>
        <a:lstStyle/>
        <a:p>
          <a:endParaRPr lang="it-IT"/>
        </a:p>
      </dgm:t>
    </dgm:pt>
    <dgm:pt modelId="{8004EFBE-8DB6-4E98-B676-27D932108B7E}">
      <dgm:prSet phldrT="[Text]" custT="1"/>
      <dgm:spPr/>
      <dgm:t>
        <a:bodyPr rtlCol="0"/>
        <a:lstStyle/>
        <a:p>
          <a:pPr rtl="0"/>
          <a:r>
            <a:rPr lang="it-IT" sz="1400" noProof="0" dirty="0"/>
            <a:t>Invio segnale acustico e luminoso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432F589F-85E7-4AAC-AB7E-713B518B6952}" type="parTrans" cxnId="{0DAE0C36-9AD4-4637-86FE-EFBD7AFC5234}">
      <dgm:prSet/>
      <dgm:spPr/>
      <dgm:t>
        <a:bodyPr/>
        <a:lstStyle/>
        <a:p>
          <a:endParaRPr lang="it-IT"/>
        </a:p>
      </dgm:t>
    </dgm:pt>
    <dgm:pt modelId="{DACF5FDE-48F3-4B7D-B4EC-150035EBB135}" type="sibTrans" cxnId="{0DAE0C36-9AD4-4637-86FE-EFBD7AFC5234}">
      <dgm:prSet/>
      <dgm:spPr/>
      <dgm:t>
        <a:bodyPr/>
        <a:lstStyle/>
        <a:p>
          <a:endParaRPr lang="it-IT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4" custScaleX="109694" custScaleY="101160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4"/>
      <dgm:spPr/>
    </dgm:pt>
    <dgm:pt modelId="{47DA5750-48DC-4E4F-815D-0B05DBC30DAB}" type="pres">
      <dgm:prSet presAssocID="{A6406C01-7E83-4650-8EF5-394419DCB348}" presName="parentText" presStyleLbl="node1" presStyleIdx="0" presStyleCnt="4" custLinFactNeighborX="-379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4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4"/>
      <dgm:spPr/>
    </dgm:pt>
    <dgm:pt modelId="{EE8733A1-7662-4D0A-B39E-2218596CC81C}" type="pres">
      <dgm:prSet presAssocID="{5D952622-A79E-41E4-BBC2-6212DEFFA91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4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4"/>
      <dgm:spPr/>
    </dgm:pt>
    <dgm:pt modelId="{78E9A4E4-18A9-4B73-8007-A63A71C71937}" type="pres">
      <dgm:prSet presAssocID="{50706FFE-8A00-485D-9FF7-8D310692C60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65F84C7-128A-47D6-852A-18453D9EEA2F}" type="pres">
      <dgm:prSet presAssocID="{50706FFE-8A00-485D-9FF7-8D310692C602}" presName="aSpace" presStyleCnt="0"/>
      <dgm:spPr/>
    </dgm:pt>
    <dgm:pt modelId="{87E49C6F-9D58-4457-96C8-41E40B14961F}" type="pres">
      <dgm:prSet presAssocID="{A7EDC54E-09B0-4C31-9573-16C8B7C0FDDC}" presName="compNode" presStyleCnt="0"/>
      <dgm:spPr/>
    </dgm:pt>
    <dgm:pt modelId="{1C593B2A-4A6F-4594-BC26-CB681FA7299C}" type="pres">
      <dgm:prSet presAssocID="{A7EDC54E-09B0-4C31-9573-16C8B7C0FDDC}" presName="noGeometry" presStyleCnt="0"/>
      <dgm:spPr/>
    </dgm:pt>
    <dgm:pt modelId="{EE5D6CDC-7DCA-408A-B7F3-F5B7D9CCFD83}" type="pres">
      <dgm:prSet presAssocID="{A7EDC54E-09B0-4C31-9573-16C8B7C0FDDC}" presName="childTextVisible" presStyleLbl="bgAccFollowNode1" presStyleIdx="3" presStyleCnt="4">
        <dgm:presLayoutVars>
          <dgm:bulletEnabled val="1"/>
        </dgm:presLayoutVars>
      </dgm:prSet>
      <dgm:spPr/>
    </dgm:pt>
    <dgm:pt modelId="{32297C80-FC8B-4C79-896A-67055798739D}" type="pres">
      <dgm:prSet presAssocID="{A7EDC54E-09B0-4C31-9573-16C8B7C0FDDC}" presName="childTextHidden" presStyleLbl="bgAccFollowNode1" presStyleIdx="3" presStyleCnt="4"/>
      <dgm:spPr/>
    </dgm:pt>
    <dgm:pt modelId="{0E0CE82A-8473-4972-B2AA-3F99656433F3}" type="pres">
      <dgm:prSet presAssocID="{A7EDC54E-09B0-4C31-9573-16C8B7C0FDDC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906D4413-41B9-43DE-9A06-8B330E350142}" type="presOf" srcId="{A7EDC54E-09B0-4C31-9573-16C8B7C0FDDC}" destId="{0E0CE82A-8473-4972-B2AA-3F99656433F3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0DAE0C36-9AD4-4637-86FE-EFBD7AFC5234}" srcId="{A7EDC54E-09B0-4C31-9573-16C8B7C0FDDC}" destId="{8004EFBE-8DB6-4E98-B676-27D932108B7E}" srcOrd="0" destOrd="0" parTransId="{432F589F-85E7-4AAC-AB7E-713B518B6952}" sibTransId="{DACF5FDE-48F3-4B7D-B4EC-150035EBB135}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99D5FB86-F414-4C26-B0B5-2FDF711F73D4}" type="presOf" srcId="{8004EFBE-8DB6-4E98-B676-27D932108B7E}" destId="{32297C80-FC8B-4C79-896A-67055798739D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3AC732B7-1FC7-4FB3-8D06-E036620E04B9}" srcId="{FBA29113-7A70-4E0E-B036-871C49B835F1}" destId="{A7EDC54E-09B0-4C31-9573-16C8B7C0FDDC}" srcOrd="3" destOrd="0" parTransId="{B8C1D8D0-36E4-4F05-B58C-9727B4391FBB}" sibTransId="{CBA10AE6-C5BC-47EC-89DD-BA2CFB218200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9E2A99FF-2832-4A9B-8BD2-67A6B9B67F91}" type="presOf" srcId="{8004EFBE-8DB6-4E98-B676-27D932108B7E}" destId="{EE5D6CDC-7DCA-408A-B7F3-F5B7D9CCFD83}" srcOrd="0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  <dgm:cxn modelId="{18F7DB53-7DD5-4360-B058-B41064220652}" type="presParOf" srcId="{8734DFB3-ADD8-4FD2-87D8-1981AA0ADD0B}" destId="{865F84C7-128A-47D6-852A-18453D9EEA2F}" srcOrd="5" destOrd="0" presId="urn:microsoft.com/office/officeart/2005/8/layout/hProcess6"/>
    <dgm:cxn modelId="{43C9BC5C-9200-4E87-BE64-87C9924D8A4F}" type="presParOf" srcId="{8734DFB3-ADD8-4FD2-87D8-1981AA0ADD0B}" destId="{87E49C6F-9D58-4457-96C8-41E40B14961F}" srcOrd="6" destOrd="0" presId="urn:microsoft.com/office/officeart/2005/8/layout/hProcess6"/>
    <dgm:cxn modelId="{8154788F-6EC4-47C7-9DB1-BEE7C0DEB1CF}" type="presParOf" srcId="{87E49C6F-9D58-4457-96C8-41E40B14961F}" destId="{1C593B2A-4A6F-4594-BC26-CB681FA7299C}" srcOrd="0" destOrd="0" presId="urn:microsoft.com/office/officeart/2005/8/layout/hProcess6"/>
    <dgm:cxn modelId="{BE930126-20D0-4FF9-8AE0-15D5FEDAD322}" type="presParOf" srcId="{87E49C6F-9D58-4457-96C8-41E40B14961F}" destId="{EE5D6CDC-7DCA-408A-B7F3-F5B7D9CCFD83}" srcOrd="1" destOrd="0" presId="urn:microsoft.com/office/officeart/2005/8/layout/hProcess6"/>
    <dgm:cxn modelId="{EE9540CA-37FA-46F6-B670-E29EB6AF42E5}" type="presParOf" srcId="{87E49C6F-9D58-4457-96C8-41E40B14961F}" destId="{32297C80-FC8B-4C79-896A-67055798739D}" srcOrd="2" destOrd="0" presId="urn:microsoft.com/office/officeart/2005/8/layout/hProcess6"/>
    <dgm:cxn modelId="{2E4DDADB-11D5-495A-B9A0-36B279CA63B6}" type="presParOf" srcId="{87E49C6F-9D58-4457-96C8-41E40B14961F}" destId="{0E0CE82A-8473-4972-B2AA-3F99656433F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427840" y="1274640"/>
          <a:ext cx="2302698" cy="1856252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noProof="0" dirty="0"/>
            <a:t>Rilevamento del gas</a:t>
          </a:r>
        </a:p>
      </dsp:txBody>
      <dsp:txXfrm>
        <a:off x="1003515" y="1553078"/>
        <a:ext cx="1122565" cy="1299376"/>
      </dsp:txXfrm>
    </dsp:sp>
    <dsp:sp modelId="{47DA5750-48DC-4E4F-815D-0B05DBC30DAB}">
      <dsp:nvSpPr>
        <dsp:cNvPr id="0" name=""/>
        <dsp:cNvSpPr/>
      </dsp:nvSpPr>
      <dsp:spPr>
        <a:xfrm>
          <a:off x="810" y="1677966"/>
          <a:ext cx="1049600" cy="10496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rtlCol="0" anchor="ctr" anchorCtr="0">
          <a:noAutofit/>
        </a:bodyPr>
        <a:lstStyle/>
        <a:p>
          <a:pPr marL="0" lvl="0" indent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 noProof="0" dirty="0"/>
            <a:t>1</a:t>
          </a:r>
        </a:p>
      </dsp:txBody>
      <dsp:txXfrm>
        <a:off x="154520" y="1831676"/>
        <a:ext cx="742180" cy="742180"/>
      </dsp:txXfrm>
    </dsp:sp>
    <dsp:sp modelId="{00D2DC2C-7CA2-4A4B-B66D-3DDCAB7DC8E9}">
      <dsp:nvSpPr>
        <dsp:cNvPr id="0" name=""/>
        <dsp:cNvSpPr/>
      </dsp:nvSpPr>
      <dsp:spPr>
        <a:xfrm>
          <a:off x="3386539" y="1285283"/>
          <a:ext cx="2099201" cy="1834966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noProof="0" dirty="0"/>
            <a:t>Invio segnale interrupt al MCU</a:t>
          </a:r>
        </a:p>
      </dsp:txBody>
      <dsp:txXfrm>
        <a:off x="3911340" y="1560528"/>
        <a:ext cx="1023361" cy="1284476"/>
      </dsp:txXfrm>
    </dsp:sp>
    <dsp:sp modelId="{EE8733A1-7662-4D0A-B39E-2218596CC81C}">
      <dsp:nvSpPr>
        <dsp:cNvPr id="0" name=""/>
        <dsp:cNvSpPr/>
      </dsp:nvSpPr>
      <dsp:spPr>
        <a:xfrm>
          <a:off x="2861739" y="1677966"/>
          <a:ext cx="1049600" cy="10496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rtlCol="0" anchor="ctr" anchorCtr="0">
          <a:noAutofit/>
        </a:bodyPr>
        <a:lstStyle/>
        <a:p>
          <a:pPr marL="0" lvl="0" indent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 noProof="0" dirty="0"/>
            <a:t>2</a:t>
          </a:r>
        </a:p>
      </dsp:txBody>
      <dsp:txXfrm>
        <a:off x="3015449" y="1831676"/>
        <a:ext cx="742180" cy="742180"/>
      </dsp:txXfrm>
    </dsp:sp>
    <dsp:sp modelId="{4BF699B1-BE15-42D1-9784-AA33CF29870E}">
      <dsp:nvSpPr>
        <dsp:cNvPr id="0" name=""/>
        <dsp:cNvSpPr/>
      </dsp:nvSpPr>
      <dsp:spPr>
        <a:xfrm>
          <a:off x="6141742" y="1285283"/>
          <a:ext cx="2099201" cy="1834966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noProof="0" dirty="0"/>
            <a:t>ADC e visualizzazione</a:t>
          </a:r>
        </a:p>
      </dsp:txBody>
      <dsp:txXfrm>
        <a:off x="6666542" y="1560528"/>
        <a:ext cx="1023361" cy="1284476"/>
      </dsp:txXfrm>
    </dsp:sp>
    <dsp:sp modelId="{78E9A4E4-18A9-4B73-8007-A63A71C71937}">
      <dsp:nvSpPr>
        <dsp:cNvPr id="0" name=""/>
        <dsp:cNvSpPr/>
      </dsp:nvSpPr>
      <dsp:spPr>
        <a:xfrm>
          <a:off x="5616941" y="1677966"/>
          <a:ext cx="1049600" cy="10496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rtlCol="0" anchor="ctr" anchorCtr="0">
          <a:noAutofit/>
        </a:bodyPr>
        <a:lstStyle/>
        <a:p>
          <a:pPr marL="0" lvl="0" indent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 noProof="0" dirty="0"/>
            <a:t>3</a:t>
          </a:r>
        </a:p>
      </dsp:txBody>
      <dsp:txXfrm>
        <a:off x="5770651" y="1831676"/>
        <a:ext cx="742180" cy="742180"/>
      </dsp:txXfrm>
    </dsp:sp>
    <dsp:sp modelId="{EE5D6CDC-7DCA-408A-B7F3-F5B7D9CCFD83}">
      <dsp:nvSpPr>
        <dsp:cNvPr id="0" name=""/>
        <dsp:cNvSpPr/>
      </dsp:nvSpPr>
      <dsp:spPr>
        <a:xfrm>
          <a:off x="8896944" y="1285283"/>
          <a:ext cx="2099201" cy="1834966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noProof="0" dirty="0"/>
            <a:t>Invio segnale acustico e luminoso</a:t>
          </a:r>
        </a:p>
      </dsp:txBody>
      <dsp:txXfrm>
        <a:off x="9421745" y="1560528"/>
        <a:ext cx="1023361" cy="1284476"/>
      </dsp:txXfrm>
    </dsp:sp>
    <dsp:sp modelId="{0E0CE82A-8473-4972-B2AA-3F99656433F3}">
      <dsp:nvSpPr>
        <dsp:cNvPr id="0" name=""/>
        <dsp:cNvSpPr/>
      </dsp:nvSpPr>
      <dsp:spPr>
        <a:xfrm>
          <a:off x="8372144" y="1677966"/>
          <a:ext cx="1049600" cy="10496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rtlCol="0" anchor="ctr" anchorCtr="0">
          <a:noAutofit/>
        </a:bodyPr>
        <a:lstStyle/>
        <a:p>
          <a:pPr marL="0" lvl="0" indent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 noProof="0" dirty="0"/>
            <a:t>4</a:t>
          </a:r>
        </a:p>
      </dsp:txBody>
      <dsp:txXfrm>
        <a:off x="8525854" y="1831676"/>
        <a:ext cx="742180" cy="742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29CACC-1C38-41D1-95DA-9B331B943FBC}" type="datetime1">
              <a:rPr lang="it-IT" smtClean="0"/>
              <a:t>21/06/2019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724DE-8C22-4DD0-B00D-D2F34D07F374}" type="datetime1">
              <a:rPr lang="it-IT" smtClean="0"/>
              <a:pPr/>
              <a:t>21/06/2019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6613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07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6483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6922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67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ttore dirit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ttore dirit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ttore dirit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ttore dirit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ttore dirit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ttore dirit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ttore dirit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ttore dirit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ttore dirit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ttore dirit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ttore dirit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ttore dirit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ttore dirit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dirit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ttore dirit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ttore dirit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ttore dirit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ttore dirit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ttore dirit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ttore dirit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dirit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93845" y="1296063"/>
            <a:ext cx="9604310" cy="3996563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cxnSp>
        <p:nvCxnSpPr>
          <p:cNvPr id="58" name="Connettore dirit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ttore dirit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ttore dirit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ttore dirit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ttore dirit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ttore dirit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ttore dirit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ttore dirit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ttore dirit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ttore dirit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ttore dirit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ttore dirit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dirit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dirit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ttore dirit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ttore dirit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ttore dirit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ttore dirit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ttore dirit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dirit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58" name="Connettore dirit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ttore dirit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dirit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dirit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dirit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dirit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dirit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dirit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dirit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dirit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dirit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dirit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dirit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dirit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ttore dirit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ttore dirit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ttore dirit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ttore dirit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ttore dirit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ttore dirit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ttore dirit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ttore dirit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ttore dirit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ttore dirit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ttore dirit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ttore dirit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ttore dirit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ttore dirit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ttore dirit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ttore dirit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ttore dirit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ttore dirit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ttore dirit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ttore dirit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ttore dirit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ttore dirit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ttore dirit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ttore dirit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ttore dirit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ttore dirit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ttore dirit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ttore dirit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ttore dirit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ttore dirit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egnaposto piè di pagina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12" name="Segnaposto dat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214" name="Segnaposto numero diapositiva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ttore dirit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ttore dirit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ttore dirit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ttore dirit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ttore dirit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ttore dirit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ttore dirit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ttore dirit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ttore dirit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ttore dirit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ttore dirit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ttore dirit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dirit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ttore dirit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ttore dirit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ttore dirit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ttore dirit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ttore dirit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ttore dirit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tango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60" name="Connettore diritto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ttore dirit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ttore dirit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ttore dirit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ttore dirit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ttore dirit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ttore dirit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ttore dirit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ttore dirit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ttore dirit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ttore dirit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dirit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dirit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ttore dirit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ttore dirit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ttore dirit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ttore dirit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ttore dirit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dirit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tango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59" name="Connettore diritto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o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ttore dirit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dirit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dirit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dirit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dirit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dirit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dirit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dirit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dirit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dirit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dirit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dirit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dirit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dirit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dirit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dirit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ttore dirit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ttore dirit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ttore dirit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ttore dirit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ttore dirit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ttore dirit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ttore dirit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ttore dirit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ttore dirit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ttore dirit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ttore dirit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ttore dirit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ttore dirit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ttore dirit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ttore dirit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ttore dirit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ttore dirit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ttore dirit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ttore dirit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ttore dirit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ttore dirit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ttore dirit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ttore dirit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ttore dirit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ttore dirit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ttore dirit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ttore dirit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ttore dirit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ttore dirit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cxnSp>
        <p:nvCxnSpPr>
          <p:cNvPr id="148" name="Connettore diritto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/>
              <a:t>Progettazione Elettronica Digitale</a:t>
            </a:r>
            <a:br>
              <a:rPr lang="it-IT" sz="4400" dirty="0"/>
            </a:br>
            <a:r>
              <a:rPr lang="it-IT" sz="2000" i="1" dirty="0"/>
              <a:t>Centralina per il rilevamento di fughe di gas naturale</a:t>
            </a:r>
            <a:endParaRPr lang="it-IT" sz="44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Berselli Werther, Di Blasi Fabrizio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E030FF-B1C3-460D-A0AD-EDEB6B17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it-IT" dirty="0"/>
              <a:t>Schema elettrico</a:t>
            </a:r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85F1C57-331D-4B39-8417-FC376B25A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47" y="1066800"/>
            <a:ext cx="11493305" cy="5791200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2A1E4F1-0F1D-43FB-9B8A-1A79BD4F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53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6ECE7E-8C0C-4BBE-AC73-EEDABB9E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it-IT" dirty="0"/>
              <a:t>Conclusioni e varianti progettuali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2B7171-33F0-4610-B4A0-C04EC69C6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66801"/>
            <a:ext cx="9601200" cy="2900288"/>
          </a:xfrm>
        </p:spPr>
        <p:txBody>
          <a:bodyPr/>
          <a:lstStyle/>
          <a:p>
            <a:r>
              <a:rPr lang="it-IT" dirty="0"/>
              <a:t>Variante per non udenti con LED</a:t>
            </a:r>
          </a:p>
          <a:p>
            <a:r>
              <a:rPr lang="it-IT" dirty="0"/>
              <a:t>Uso del DHT22</a:t>
            </a:r>
          </a:p>
          <a:p>
            <a:r>
              <a:rPr lang="it-IT" dirty="0"/>
              <a:t>Ampliare lo spettro di rilevamento gas nocivi</a:t>
            </a:r>
          </a:p>
          <a:p>
            <a:r>
              <a:rPr lang="it-IT" dirty="0"/>
              <a:t>Al momento, il prototipo, non è idoneo per ambiti industriali</a:t>
            </a:r>
          </a:p>
          <a:p>
            <a:r>
              <a:rPr lang="it-IT" dirty="0"/>
              <a:t>La variante con il LED può essere non presente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D74490F-BF3B-4590-ADAF-1C91C96190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547" y="785326"/>
            <a:ext cx="3189556" cy="3434863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E701945F-7E76-4C4A-90BF-9BDC0F123965}"/>
              </a:ext>
            </a:extLst>
          </p:cNvPr>
          <p:cNvSpPr/>
          <p:nvPr/>
        </p:nvSpPr>
        <p:spPr>
          <a:xfrm>
            <a:off x="1295399" y="3555030"/>
            <a:ext cx="96011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dirty="0">
                <a:solidFill>
                  <a:srgbClr val="D15A3E">
                    <a:lumMod val="75000"/>
                  </a:srgbClr>
                </a:solidFill>
                <a:ea typeface="+mj-ea"/>
                <a:cs typeface="+mj-cs"/>
              </a:rPr>
              <a:t>Valutazione dei costi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C84A1BB-9BF5-46C0-BCEA-F70602952BEF}"/>
              </a:ext>
            </a:extLst>
          </p:cNvPr>
          <p:cNvSpPr/>
          <p:nvPr/>
        </p:nvSpPr>
        <p:spPr>
          <a:xfrm>
            <a:off x="1295398" y="4139805"/>
            <a:ext cx="5400823" cy="2442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800"/>
              </a:spcBef>
              <a:buClr>
                <a:srgbClr val="D15A3E">
                  <a:lumMod val="75000"/>
                </a:srgbClr>
              </a:buClr>
              <a:buSzPct val="100000"/>
              <a:buFont typeface="Arial" pitchFamily="34" charset="0"/>
              <a:buChar char="▪"/>
            </a:pPr>
            <a:r>
              <a:rPr lang="it-IT" sz="1700" dirty="0">
                <a:solidFill>
                  <a:srgbClr val="2D2E2D"/>
                </a:solidFill>
              </a:rPr>
              <a:t>Microcontrollore STM32L051C8T3 -1,74 € (x1000 pezzi) (mouser.it)</a:t>
            </a:r>
          </a:p>
          <a:p>
            <a:pPr marL="228600" lvl="0" indent="-228600">
              <a:lnSpc>
                <a:spcPct val="90000"/>
              </a:lnSpc>
              <a:spcBef>
                <a:spcPts val="1800"/>
              </a:spcBef>
              <a:buClr>
                <a:srgbClr val="D15A3E">
                  <a:lumMod val="75000"/>
                </a:srgbClr>
              </a:buClr>
              <a:buSzPct val="100000"/>
              <a:buFont typeface="Arial" pitchFamily="34" charset="0"/>
              <a:buChar char="▪"/>
            </a:pPr>
            <a:r>
              <a:rPr lang="it-IT" sz="1700" dirty="0">
                <a:solidFill>
                  <a:srgbClr val="2D2E2D"/>
                </a:solidFill>
              </a:rPr>
              <a:t>Buzzer attivo SD1614T5-B5ME 0,34 €</a:t>
            </a:r>
          </a:p>
          <a:p>
            <a:pPr marL="228600" lvl="0" indent="-228600">
              <a:lnSpc>
                <a:spcPct val="90000"/>
              </a:lnSpc>
              <a:spcBef>
                <a:spcPts val="1800"/>
              </a:spcBef>
              <a:buClr>
                <a:srgbClr val="D15A3E">
                  <a:lumMod val="75000"/>
                </a:srgbClr>
              </a:buClr>
              <a:buSzPct val="100000"/>
              <a:buFont typeface="Arial" pitchFamily="34" charset="0"/>
              <a:buChar char="▪"/>
            </a:pPr>
            <a:r>
              <a:rPr lang="it-IT" sz="1700" dirty="0">
                <a:solidFill>
                  <a:srgbClr val="2D2E2D"/>
                </a:solidFill>
              </a:rPr>
              <a:t>Sensore di Gas MQ5 0,99 €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rgbClr val="D15A3E">
                  <a:lumMod val="75000"/>
                </a:srgbClr>
              </a:buClr>
              <a:buSzPct val="100000"/>
              <a:buFont typeface="Arial" pitchFamily="34" charset="0"/>
              <a:buChar char="▪"/>
            </a:pPr>
            <a:r>
              <a:rPr lang="it-IT" sz="1700" dirty="0">
                <a:solidFill>
                  <a:srgbClr val="2D2E2D"/>
                </a:solidFill>
              </a:rPr>
              <a:t>Sensore di Temperatura DHT11 0,75 €</a:t>
            </a:r>
          </a:p>
          <a:p>
            <a:pPr marL="228600" lvl="0" indent="-228600">
              <a:lnSpc>
                <a:spcPct val="90000"/>
              </a:lnSpc>
              <a:spcBef>
                <a:spcPts val="1800"/>
              </a:spcBef>
              <a:buClr>
                <a:srgbClr val="D15A3E">
                  <a:lumMod val="75000"/>
                </a:srgbClr>
              </a:buClr>
              <a:buSzPct val="100000"/>
              <a:buFont typeface="Arial" pitchFamily="34" charset="0"/>
              <a:buChar char="▪"/>
            </a:pPr>
            <a:endParaRPr lang="it-IT" dirty="0">
              <a:solidFill>
                <a:srgbClr val="2D2E2D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C4733A2-B2E7-4DB5-BA44-DB0AFFF3EAAE}"/>
              </a:ext>
            </a:extLst>
          </p:cNvPr>
          <p:cNvSpPr/>
          <p:nvPr/>
        </p:nvSpPr>
        <p:spPr>
          <a:xfrm>
            <a:off x="6846277" y="4139805"/>
            <a:ext cx="515346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Bef>
                <a:spcPts val="1800"/>
              </a:spcBef>
              <a:buClr>
                <a:srgbClr val="D15A3E">
                  <a:lumMod val="75000"/>
                </a:srgbClr>
              </a:buClr>
              <a:buSzPct val="100000"/>
              <a:buFont typeface="Arial" pitchFamily="34" charset="0"/>
              <a:buChar char="▪"/>
            </a:pPr>
            <a:r>
              <a:rPr lang="it-IT" sz="1700" dirty="0">
                <a:solidFill>
                  <a:srgbClr val="2D2E2D"/>
                </a:solidFill>
              </a:rPr>
              <a:t>Display LCD1602 1,52 €</a:t>
            </a:r>
          </a:p>
          <a:p>
            <a:pPr marL="228600" lvl="0" indent="-228600">
              <a:spcBef>
                <a:spcPts val="1800"/>
              </a:spcBef>
              <a:buClr>
                <a:srgbClr val="D15A3E">
                  <a:lumMod val="75000"/>
                </a:srgbClr>
              </a:buClr>
              <a:buSzPct val="100000"/>
              <a:buFont typeface="Arial" pitchFamily="34" charset="0"/>
              <a:buChar char="▪"/>
            </a:pPr>
            <a:r>
              <a:rPr lang="it-IT" sz="1700" dirty="0">
                <a:solidFill>
                  <a:srgbClr val="2D2E2D"/>
                </a:solidFill>
              </a:rPr>
              <a:t>Led rosso 5mm  0,014 € (1,14 € / lotto 100 </a:t>
            </a:r>
            <a:r>
              <a:rPr lang="it-IT" sz="1700" dirty="0" err="1">
                <a:solidFill>
                  <a:srgbClr val="2D2E2D"/>
                </a:solidFill>
              </a:rPr>
              <a:t>pcs</a:t>
            </a:r>
            <a:r>
              <a:rPr lang="it-IT" sz="1700" dirty="0">
                <a:solidFill>
                  <a:srgbClr val="2D2E2D"/>
                </a:solidFill>
              </a:rPr>
              <a:t>)</a:t>
            </a:r>
          </a:p>
          <a:p>
            <a:pPr marL="228600" lvl="0" indent="-228600">
              <a:spcBef>
                <a:spcPts val="1800"/>
              </a:spcBef>
              <a:buClr>
                <a:srgbClr val="D15A3E">
                  <a:lumMod val="75000"/>
                </a:srgbClr>
              </a:buClr>
              <a:buSzPct val="100000"/>
              <a:buFont typeface="Arial" pitchFamily="34" charset="0"/>
              <a:buChar char="▪"/>
            </a:pPr>
            <a:r>
              <a:rPr lang="it-IT" sz="1700" dirty="0">
                <a:solidFill>
                  <a:srgbClr val="2D2E2D"/>
                </a:solidFill>
              </a:rPr>
              <a:t>Resistenze e transistor 0,03 € (0,48 € / lotto 100 resistenze, 0,76 € / lotto 100 transistor)</a:t>
            </a:r>
          </a:p>
          <a:p>
            <a:pPr lvl="0" algn="r">
              <a:spcBef>
                <a:spcPts val="1800"/>
              </a:spcBef>
              <a:buClr>
                <a:srgbClr val="D15A3E">
                  <a:lumMod val="75000"/>
                </a:srgbClr>
              </a:buClr>
              <a:buSzPct val="100000"/>
            </a:pPr>
            <a:r>
              <a:rPr lang="it-IT" sz="1700" dirty="0">
                <a:solidFill>
                  <a:srgbClr val="2D2E2D"/>
                </a:solidFill>
              </a:rPr>
              <a:t>Fonte prezzi: aliexpress.com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11D2A3-26A7-4241-A89B-0A09103E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639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Grazie per l’attenzione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it-IT" dirty="0"/>
              <a:t>Sistema per il rilevamento di Gas Naturale</a:t>
            </a:r>
          </a:p>
          <a:p>
            <a:r>
              <a:rPr lang="it-IT" dirty="0"/>
              <a:t>Ad uso esclusivamente casalingo</a:t>
            </a:r>
          </a:p>
          <a:p>
            <a:pPr rtl="0"/>
            <a:r>
              <a:rPr lang="it-IT" dirty="0"/>
              <a:t>Possibilità di alimentazione a batteria</a:t>
            </a:r>
          </a:p>
          <a:p>
            <a:pPr rtl="0"/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09911BD-9301-4880-9C5F-030681F34BC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59443"/>
            <a:ext cx="5274310" cy="2966720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108D3D-1983-4E60-BA56-6AEC6950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Componenti adottati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C84462-D1F5-419B-A9CA-886451FE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Scheda di sviluppo e prototipazione STM32F407 – Discovery</a:t>
            </a:r>
            <a:br>
              <a:rPr lang="it-IT" dirty="0"/>
            </a:br>
            <a:r>
              <a:rPr lang="it-IT" dirty="0"/>
              <a:t>frequenza </a:t>
            </a:r>
            <a:r>
              <a:rPr lang="it-IT"/>
              <a:t>di esercizio : 4Mhz</a:t>
            </a:r>
            <a:endParaRPr lang="it-IT" dirty="0"/>
          </a:p>
          <a:p>
            <a:r>
              <a:rPr lang="it-IT" dirty="0"/>
              <a:t>Sensore di gas MQ-5</a:t>
            </a:r>
          </a:p>
          <a:p>
            <a:r>
              <a:rPr lang="it-IT" dirty="0"/>
              <a:t>Sensore di temperatura DHT-11</a:t>
            </a:r>
          </a:p>
          <a:p>
            <a:r>
              <a:rPr lang="it-IT" dirty="0"/>
              <a:t>Display LCD 1602</a:t>
            </a:r>
          </a:p>
          <a:p>
            <a:r>
              <a:rPr lang="it-IT" dirty="0"/>
              <a:t>Buzzer attivo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6478355-BB6C-4DAA-9C4D-73E37E1E744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225" y="1981201"/>
            <a:ext cx="147637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C719412-D8D5-4960-B675-4F00951DE7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770" y="4864843"/>
            <a:ext cx="1390650" cy="897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magine 7" descr="Risultati immagini per sensore gas mq5">
            <a:extLst>
              <a:ext uri="{FF2B5EF4-FFF2-40B4-BE49-F238E27FC236}">
                <a16:creationId xmlns:a16="http://schemas.microsoft.com/office/drawing/2014/main" id="{FA0BEC3C-39D2-4B5F-808D-754F15E0B110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5" t="18922" r="22486" b="22431"/>
          <a:stretch/>
        </p:blipFill>
        <p:spPr bwMode="auto">
          <a:xfrm>
            <a:off x="7847357" y="3795101"/>
            <a:ext cx="1390650" cy="8972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magine 8" descr="Risultati immagini per dht11">
            <a:extLst>
              <a:ext uri="{FF2B5EF4-FFF2-40B4-BE49-F238E27FC236}">
                <a16:creationId xmlns:a16="http://schemas.microsoft.com/office/drawing/2014/main" id="{2DE1F54F-02B4-493B-9DE4-9CE8668A2997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6" t="18749" r="22500" b="23907"/>
          <a:stretch/>
        </p:blipFill>
        <p:spPr bwMode="auto">
          <a:xfrm>
            <a:off x="7975945" y="2403042"/>
            <a:ext cx="1133475" cy="12122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magine 9" descr="https://homotix_it.e-mind.it/upld/catalogo/original/display-lcd-2x16-con-retroilluminazione-blu.jpg">
            <a:extLst>
              <a:ext uri="{FF2B5EF4-FFF2-40B4-BE49-F238E27FC236}">
                <a16:creationId xmlns:a16="http://schemas.microsoft.com/office/drawing/2014/main" id="{4C3209C4-A1A4-4A44-A0F8-85CE09C66BF9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3" b="14029"/>
          <a:stretch/>
        </p:blipFill>
        <p:spPr bwMode="auto">
          <a:xfrm>
            <a:off x="9176385" y="4600575"/>
            <a:ext cx="1720215" cy="11906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5BB307-9B88-45F6-B28B-9BC2D8C2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Interfacciamento dei componenti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A955744-733E-42B6-AA63-38C040BBEA9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13" y="1646238"/>
            <a:ext cx="8110330" cy="442325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9823183-D19A-47A7-8AA9-ACEEFF81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EDA3DA-7153-436C-AFA0-6E94A13A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Funzionamento del software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949BD4-9855-4E39-A00C-305C8EC8F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69356" y="1981199"/>
            <a:ext cx="3395869" cy="3810001"/>
          </a:xfrm>
        </p:spPr>
        <p:txBody>
          <a:bodyPr/>
          <a:lstStyle/>
          <a:p>
            <a:r>
              <a:rPr lang="it-IT" dirty="0"/>
              <a:t>Il software è controllato da un </a:t>
            </a:r>
            <a:r>
              <a:rPr lang="it-IT" dirty="0" err="1"/>
              <a:t>watchdog</a:t>
            </a:r>
            <a:r>
              <a:rPr lang="it-IT" dirty="0"/>
              <a:t> impostato ad 8 secondi</a:t>
            </a:r>
          </a:p>
          <a:p>
            <a:r>
              <a:rPr lang="it-IT" dirty="0"/>
              <a:t>Grazie alla gestione ad interrupt si ha un’elevata reattività alla misura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61A34E4-BFEE-4AAD-9E2D-1A1AC5CE14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4" y="1699725"/>
            <a:ext cx="7163740" cy="43729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314E879-9F98-4495-A66D-073DF2E1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284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32CB0-1420-4280-87AD-69429BF2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97677"/>
          </a:xfrm>
        </p:spPr>
        <p:txBody>
          <a:bodyPr>
            <a:normAutofit fontScale="90000"/>
          </a:bodyPr>
          <a:lstStyle/>
          <a:p>
            <a:r>
              <a:rPr lang="it-IT" dirty="0"/>
              <a:t>Funzionamento delle singole componenti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15A6359-8A72-407B-B55B-76BDFB255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399" y="789525"/>
            <a:ext cx="9601200" cy="682489"/>
          </a:xfrm>
        </p:spPr>
        <p:txBody>
          <a:bodyPr/>
          <a:lstStyle/>
          <a:p>
            <a:r>
              <a:rPr lang="it-IT" dirty="0"/>
              <a:t>Utilizzo del protocollo «One </a:t>
            </a:r>
            <a:r>
              <a:rPr lang="it-IT" dirty="0" err="1"/>
              <a:t>Wire</a:t>
            </a:r>
            <a:r>
              <a:rPr lang="it-IT" dirty="0"/>
              <a:t>»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E877566-B399-43D8-8EA7-9D2818262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1214211"/>
            <a:ext cx="8982075" cy="2286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B4A3DE6-1755-4940-9605-0BE01471F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19" y="2985179"/>
            <a:ext cx="3163924" cy="182604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0A256B5-5064-4BD1-A8C9-EE3FF3726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726" y="2985179"/>
            <a:ext cx="4327549" cy="187943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7A36EC1-94A6-4795-97B8-50398A165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977" y="4524602"/>
            <a:ext cx="8982075" cy="1651116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2C0638D-B04F-4EDA-AF0E-1C3D24A0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793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 rtlCol="0"/>
          <a:lstStyle/>
          <a:p>
            <a:pPr rtl="0"/>
            <a:r>
              <a:rPr lang="it-IT" dirty="0"/>
              <a:t>MQ 5</a:t>
            </a:r>
          </a:p>
        </p:txBody>
      </p:sp>
      <p:graphicFrame>
        <p:nvGraphicFramePr>
          <p:cNvPr id="4" name="Segnaposto contenuto 3" descr="Diagramma Processo frecce che mostra 3 passaggi disposti da sinistra a destra con le descrizioni delle attività per ogni grupp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993859"/>
              </p:ext>
            </p:extLst>
          </p:nvPr>
        </p:nvGraphicFramePr>
        <p:xfrm>
          <a:off x="604911" y="1474762"/>
          <a:ext cx="11000935" cy="4405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4E72D1-EC6D-4BBE-8810-EB10E7C3B323}"/>
              </a:ext>
            </a:extLst>
          </p:cNvPr>
          <p:cNvSpPr txBox="1"/>
          <p:nvPr/>
        </p:nvSpPr>
        <p:spPr>
          <a:xfrm>
            <a:off x="1463040" y="1350498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Interfaccia di comunicazione </a:t>
            </a:r>
            <a:r>
              <a:rPr lang="it-IT" b="1" i="1" dirty="0"/>
              <a:t>analogica</a:t>
            </a:r>
            <a:endParaRPr lang="it-IT" b="1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EB466F-3604-4E6F-8E8B-BC5CB229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FD477E-79F0-4F37-8911-9E410B2B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it-IT" dirty="0"/>
              <a:t>Display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1A2BAF-5527-4091-AC1C-2C4FE9EC3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3336" y="1981201"/>
            <a:ext cx="3553264" cy="3809999"/>
          </a:xfrm>
        </p:spPr>
        <p:txBody>
          <a:bodyPr/>
          <a:lstStyle/>
          <a:p>
            <a:r>
              <a:rPr lang="it-IT" dirty="0"/>
              <a:t>48 pixel per carattere</a:t>
            </a:r>
          </a:p>
          <a:p>
            <a:r>
              <a:rPr lang="it-IT" dirty="0"/>
              <a:t>16 caratteri per ogni riga</a:t>
            </a:r>
          </a:p>
          <a:p>
            <a:r>
              <a:rPr lang="it-IT" dirty="0"/>
              <a:t>Interfaccia parallela </a:t>
            </a:r>
          </a:p>
        </p:txBody>
      </p:sp>
      <p:pic>
        <p:nvPicPr>
          <p:cNvPr id="4" name="Immagine 3" descr="https://qxf2.com/blog/wp-content/uploads/2018/03/lcd-16x2-pinout-300x196.png">
            <a:extLst>
              <a:ext uri="{FF2B5EF4-FFF2-40B4-BE49-F238E27FC236}">
                <a16:creationId xmlns:a16="http://schemas.microsoft.com/office/drawing/2014/main" id="{F1EF6C14-2879-471C-93C1-D65D6EA657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18474"/>
            <a:ext cx="3681355" cy="2405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065FA86-4273-4E5C-9DB1-0D3A87129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240" y="2232961"/>
            <a:ext cx="1473519" cy="2392077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266FCA-272C-4E7D-9972-08CFAD61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826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8E2801-D721-423A-A145-2D27B56F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Studio di fattibilità e vincoli progettuali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527E9D-499F-471D-9DF5-082867983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prototipo è da considerarsi ad uso casalingo da apporre in cucina</a:t>
            </a:r>
          </a:p>
          <a:p>
            <a:r>
              <a:rPr lang="it-IT" dirty="0"/>
              <a:t>Richiesta resistenza a polvere e sporcizia</a:t>
            </a:r>
          </a:p>
          <a:p>
            <a:r>
              <a:rPr lang="it-IT" dirty="0"/>
              <a:t>Lunga durata dell’alimentazione a batteria</a:t>
            </a:r>
          </a:p>
          <a:p>
            <a:r>
              <a:rPr lang="it-IT" dirty="0"/>
              <a:t>Ambienti poco umidi &lt;90%</a:t>
            </a:r>
          </a:p>
          <a:p>
            <a:r>
              <a:rPr lang="it-IT" dirty="0"/>
              <a:t>Temperatura di corretto funzionamento 0° ÷ 50°</a:t>
            </a:r>
          </a:p>
          <a:p>
            <a:r>
              <a:rPr lang="it-IT" dirty="0"/>
              <a:t>Frequenza di esercizio impostata a 4MHz, minima frequenza per l’uso corretto del convertitore ADC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07B102-348E-4A31-90C0-C9869DEC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60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iglia a diamante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3_TF03031015.potx" id="{D1CE47EB-10BF-4E12-B73A-2056D8C372D1}" vid="{D9009262-9072-4F00-9526-6416F75E2260}"/>
    </a:ext>
  </a:extLst>
</a:theme>
</file>

<file path=ppt/theme/theme2.xml><?xml version="1.0" encoding="utf-8"?>
<a:theme xmlns:a="http://schemas.openxmlformats.org/drawingml/2006/main" name="Tema di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professionale con griglia romboidale (widescreen)</Template>
  <TotalTime>232</TotalTime>
  <Words>311</Words>
  <Application>Microsoft Office PowerPoint</Application>
  <PresentationFormat>Widescreen</PresentationFormat>
  <Paragraphs>72</Paragraphs>
  <Slides>12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4" baseType="lpstr">
      <vt:lpstr>Arial</vt:lpstr>
      <vt:lpstr>Griglia a diamante 16x9</vt:lpstr>
      <vt:lpstr>Progettazione Elettronica Digitale Centralina per il rilevamento di fughe di gas naturale</vt:lpstr>
      <vt:lpstr>Introduzione</vt:lpstr>
      <vt:lpstr>Componenti adottati</vt:lpstr>
      <vt:lpstr>Interfacciamento dei componenti</vt:lpstr>
      <vt:lpstr>Funzionamento del software</vt:lpstr>
      <vt:lpstr>Funzionamento delle singole componenti</vt:lpstr>
      <vt:lpstr>MQ 5</vt:lpstr>
      <vt:lpstr>Display</vt:lpstr>
      <vt:lpstr>Studio di fattibilità e vincoli progettuali</vt:lpstr>
      <vt:lpstr>Schema elettrico</vt:lpstr>
      <vt:lpstr>Conclusioni e varianti progettuali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Progettazione Elettronica Digitale Centralina per il rilevamento di fughe di gas naturale</dc:title>
  <dc:creator>fabrizio di blasi</dc:creator>
  <cp:lastModifiedBy>fabrizio di blasi</cp:lastModifiedBy>
  <cp:revision>18</cp:revision>
  <dcterms:created xsi:type="dcterms:W3CDTF">2019-05-31T05:51:25Z</dcterms:created>
  <dcterms:modified xsi:type="dcterms:W3CDTF">2019-06-21T12:41:30Z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