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0" r:id="rId4"/>
    <p:sldId id="258" r:id="rId5"/>
    <p:sldId id="259" r:id="rId6"/>
    <p:sldId id="261" r:id="rId7"/>
    <p:sldId id="262" r:id="rId8"/>
    <p:sldId id="263" r:id="rId9"/>
    <p:sldId id="265" r:id="rId10"/>
    <p:sldId id="266" r:id="rId11"/>
    <p:sldId id="267" r:id="rId12"/>
    <p:sldId id="268" r:id="rId13"/>
    <p:sldId id="269" r:id="rId14"/>
    <p:sldId id="271" r:id="rId15"/>
  </p:sldIdLst>
  <p:sldSz cx="18288000" cy="10287000"/>
  <p:notesSz cx="6858000" cy="9144000"/>
  <p:embeddedFontLst>
    <p:embeddedFont>
      <p:font typeface="Century" panose="02040604050505020304" pitchFamily="18" charset="0"/>
      <p:regular r:id="rId16"/>
    </p:embeddedFont>
    <p:embeddedFont>
      <p:font typeface="Palatino Linotype" panose="02040502050505030304" pitchFamily="18" charset="0"/>
      <p:regular r:id="rId17"/>
      <p:bold r:id="rId18"/>
      <p:italic r:id="rId19"/>
      <p:boldItalic r:id="rId20"/>
    </p:embeddedFont>
    <p:embeddedFont>
      <p:font typeface="Playfair Display" panose="00000500000000000000" pitchFamily="2"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59" autoAdjust="0"/>
    <p:restoredTop sz="94622" autoAdjust="0"/>
  </p:normalViewPr>
  <p:slideViewPr>
    <p:cSldViewPr>
      <p:cViewPr varScale="1">
        <p:scale>
          <a:sx n="53" d="100"/>
          <a:sy n="53" d="100"/>
        </p:scale>
        <p:origin x="81" y="50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pngall.com/customer-png/"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openclipart.org/detail/183575"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people-equation.com/how-do-leaders-create-continuous-improvement/" TargetMode="External"/><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technofaq.org/posts/2019/03/7-inventory-management-techniques-for-better-stock-control/" TargetMode="External"/><Relationship Id="rId7" Type="http://schemas.openxmlformats.org/officeDocument/2006/relationships/hyperlink" Target="https://foto.wuestenigel.com/a-client-checking-smiley-face-box-on-the-whiteboard-service-rating-satisfaction-customer-experience-concepts/"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hyperlink" Target="https://vgrol.com/posts/2018-10-22-blog-optimization/" TargetMode="External"/><Relationship Id="rId4" Type="http://schemas.openxmlformats.org/officeDocument/2006/relationships/image" Target="../media/image2.jpg"/><Relationship Id="rId9" Type="http://schemas.openxmlformats.org/officeDocument/2006/relationships/hyperlink" Target="https://pixabay.com/en/finance-accountancy-savings-tax-2837085/"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i5design/5286150180/in/photostream/"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s/consultores-consultor%C3%ADa-cliente-3180641/"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next-mobility.de/autonomes-fahren-die-vorteile-von-machine-learning-on-the-edge-a-829618/" TargetMode="External"/><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3" name="TextBox 3"/>
          <p:cNvSpPr txBox="1"/>
          <p:nvPr/>
        </p:nvSpPr>
        <p:spPr>
          <a:xfrm>
            <a:off x="1006882" y="4728792"/>
            <a:ext cx="16230600" cy="651099"/>
          </a:xfrm>
          <a:prstGeom prst="rect">
            <a:avLst/>
          </a:prstGeom>
        </p:spPr>
        <p:txBody>
          <a:bodyPr lIns="0" tIns="0" rIns="0" bIns="0" rtlCol="0" anchor="t">
            <a:spAutoFit/>
          </a:bodyPr>
          <a:lstStyle/>
          <a:p>
            <a:pPr algn="l">
              <a:lnSpc>
                <a:spcPts val="5200"/>
              </a:lnSpc>
              <a:spcBef>
                <a:spcPct val="0"/>
              </a:spcBef>
            </a:pPr>
            <a:r>
              <a:rPr lang="en-US" sz="3714" b="1" spc="843" dirty="0">
                <a:solidFill>
                  <a:srgbClr val="2B2C30"/>
                </a:solidFill>
                <a:latin typeface="Palatino Linotype" panose="02040502050505030304" pitchFamily="18" charset="0"/>
                <a:ea typeface="Public Sans Bold"/>
                <a:cs typeface="Public Sans Bold"/>
                <a:sym typeface="Public Sans Bold"/>
              </a:rPr>
              <a:t>REVOLUTIONIZE YOUR STORE’S PERFORMANCE</a:t>
            </a:r>
          </a:p>
        </p:txBody>
      </p:sp>
      <p:sp>
        <p:nvSpPr>
          <p:cNvPr id="4" name="TextBox 4"/>
          <p:cNvSpPr txBox="1"/>
          <p:nvPr/>
        </p:nvSpPr>
        <p:spPr>
          <a:xfrm>
            <a:off x="850974" y="2332416"/>
            <a:ext cx="16408332" cy="2084083"/>
          </a:xfrm>
          <a:prstGeom prst="rect">
            <a:avLst/>
          </a:prstGeom>
        </p:spPr>
        <p:txBody>
          <a:bodyPr lIns="0" tIns="0" rIns="0" bIns="0" rtlCol="0" anchor="t">
            <a:spAutoFit/>
          </a:bodyPr>
          <a:lstStyle/>
          <a:p>
            <a:pPr algn="l">
              <a:lnSpc>
                <a:spcPts val="15250"/>
              </a:lnSpc>
            </a:pPr>
            <a:r>
              <a:rPr lang="en-US" sz="16758" spc="83" dirty="0">
                <a:solidFill>
                  <a:srgbClr val="2B2C30"/>
                </a:solidFill>
                <a:latin typeface="Playfair Display"/>
                <a:ea typeface="Playfair Display"/>
                <a:cs typeface="Playfair Display"/>
                <a:sym typeface="Playfair Display"/>
              </a:rPr>
              <a:t>Pitch Deck</a:t>
            </a:r>
          </a:p>
        </p:txBody>
      </p:sp>
      <p:sp>
        <p:nvSpPr>
          <p:cNvPr id="5" name="TextBox 5"/>
          <p:cNvSpPr txBox="1"/>
          <p:nvPr/>
        </p:nvSpPr>
        <p:spPr>
          <a:xfrm>
            <a:off x="1016407" y="8041005"/>
            <a:ext cx="7862435" cy="1303020"/>
          </a:xfrm>
          <a:prstGeom prst="rect">
            <a:avLst/>
          </a:prstGeom>
        </p:spPr>
        <p:txBody>
          <a:bodyPr lIns="0" tIns="0" rIns="0" bIns="0" rtlCol="0" anchor="t">
            <a:spAutoFit/>
          </a:bodyPr>
          <a:lstStyle/>
          <a:p>
            <a:pPr algn="l">
              <a:lnSpc>
                <a:spcPts val="3450"/>
              </a:lnSpc>
            </a:pPr>
            <a:r>
              <a:rPr lang="en-US" sz="2300" dirty="0">
                <a:solidFill>
                  <a:srgbClr val="2B2C30"/>
                </a:solidFill>
                <a:latin typeface="Century" panose="02040604050505020304" pitchFamily="18" charset="0"/>
                <a:ea typeface="Public Sans"/>
                <a:cs typeface="Public Sans"/>
                <a:sym typeface="Public Sans"/>
              </a:rPr>
              <a:t>Andrii Kostiushko</a:t>
            </a:r>
          </a:p>
          <a:p>
            <a:pPr algn="l">
              <a:lnSpc>
                <a:spcPts val="3450"/>
              </a:lnSpc>
            </a:pPr>
            <a:r>
              <a:rPr lang="en-US" sz="2300" dirty="0">
                <a:solidFill>
                  <a:srgbClr val="2B2C30"/>
                </a:solidFill>
                <a:latin typeface="Century" panose="02040604050505020304" pitchFamily="18" charset="0"/>
                <a:ea typeface="Public Sans"/>
                <a:cs typeface="Public Sans"/>
                <a:sym typeface="Public Sans"/>
              </a:rPr>
              <a:t>Maksym </a:t>
            </a:r>
            <a:r>
              <a:rPr lang="en-US" sz="2300" dirty="0" err="1">
                <a:solidFill>
                  <a:srgbClr val="2B2C30"/>
                </a:solidFill>
                <a:latin typeface="Century" panose="02040604050505020304" pitchFamily="18" charset="0"/>
                <a:ea typeface="Public Sans"/>
                <a:cs typeface="Public Sans"/>
                <a:sym typeface="Public Sans"/>
              </a:rPr>
              <a:t>Bobukh</a:t>
            </a:r>
            <a:endParaRPr lang="en-US" sz="2300" dirty="0">
              <a:solidFill>
                <a:srgbClr val="2B2C30"/>
              </a:solidFill>
              <a:latin typeface="Century" panose="02040604050505020304" pitchFamily="18" charset="0"/>
              <a:ea typeface="Public Sans"/>
              <a:cs typeface="Public Sans"/>
              <a:sym typeface="Public Sans"/>
            </a:endParaRPr>
          </a:p>
          <a:p>
            <a:pPr algn="l">
              <a:lnSpc>
                <a:spcPts val="3450"/>
              </a:lnSpc>
            </a:pPr>
            <a:r>
              <a:rPr lang="en-US" sz="2300" dirty="0">
                <a:solidFill>
                  <a:srgbClr val="2B2C30"/>
                </a:solidFill>
                <a:latin typeface="Century" panose="02040604050505020304" pitchFamily="18" charset="0"/>
                <a:ea typeface="Public Sans"/>
                <a:cs typeface="Public Sans"/>
                <a:sym typeface="Public Sans"/>
              </a:rPr>
              <a:t>Maksym </a:t>
            </a:r>
            <a:r>
              <a:rPr lang="en-US" sz="2300" dirty="0" err="1">
                <a:solidFill>
                  <a:srgbClr val="2B2C30"/>
                </a:solidFill>
                <a:latin typeface="Century" panose="02040604050505020304" pitchFamily="18" charset="0"/>
                <a:ea typeface="Public Sans"/>
                <a:cs typeface="Public Sans"/>
                <a:sym typeface="Public Sans"/>
              </a:rPr>
              <a:t>Liutyi</a:t>
            </a:r>
            <a:r>
              <a:rPr lang="en-US" sz="2300" dirty="0">
                <a:solidFill>
                  <a:srgbClr val="2B2C30"/>
                </a:solidFill>
                <a:latin typeface="Century" panose="02040604050505020304" pitchFamily="18" charset="0"/>
                <a:ea typeface="Public Sans"/>
                <a:cs typeface="Public Sans"/>
                <a:sym typeface="Public Sans"/>
              </a:rPr>
              <a:t> </a:t>
            </a:r>
          </a:p>
        </p:txBody>
      </p:sp>
      <p:sp>
        <p:nvSpPr>
          <p:cNvPr id="6" name="TextBox 6"/>
          <p:cNvSpPr txBox="1"/>
          <p:nvPr/>
        </p:nvSpPr>
        <p:spPr>
          <a:xfrm>
            <a:off x="15554992" y="8944523"/>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Erste</a:t>
            </a:r>
          </a:p>
          <a:p>
            <a:pPr algn="l">
              <a:lnSpc>
                <a:spcPts val="2717"/>
              </a:lnSpc>
            </a:pPr>
            <a:r>
              <a:rPr lang="en-US" sz="2986" spc="14">
                <a:solidFill>
                  <a:srgbClr val="2B2C30"/>
                </a:solidFill>
                <a:latin typeface="Playfair Display"/>
                <a:ea typeface="Playfair Display"/>
                <a:cs typeface="Playfair Display"/>
                <a:sym typeface="Playfair Display"/>
              </a:rPr>
              <a:t>Group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3" name="TextBox 3"/>
          <p:cNvSpPr txBox="1"/>
          <p:nvPr/>
        </p:nvSpPr>
        <p:spPr>
          <a:xfrm>
            <a:off x="4724400" y="4785942"/>
            <a:ext cx="12513082" cy="2415918"/>
          </a:xfrm>
          <a:prstGeom prst="rect">
            <a:avLst/>
          </a:prstGeom>
        </p:spPr>
        <p:txBody>
          <a:bodyPr wrap="square" lIns="0" tIns="0" rIns="0" bIns="0" rtlCol="0" anchor="t">
            <a:spAutoFit/>
          </a:bodyPr>
          <a:lstStyle/>
          <a:p>
            <a:pPr algn="l">
              <a:lnSpc>
                <a:spcPts val="4828"/>
              </a:lnSpc>
            </a:pPr>
            <a:r>
              <a:rPr lang="en-US" sz="3714" spc="18" dirty="0">
                <a:solidFill>
                  <a:srgbClr val="2B2C30"/>
                </a:solidFill>
                <a:latin typeface="Playfair Display"/>
                <a:ea typeface="Playfair Display"/>
                <a:cs typeface="Playfair Display"/>
                <a:sym typeface="Playfair Display"/>
              </a:rPr>
              <a:t>Our model is affordable, easy to navigate, and highly effective. It provides essential features to help your store create an optimal user experience while delivering financial benefits for your company.</a:t>
            </a:r>
          </a:p>
        </p:txBody>
      </p:sp>
      <p:sp>
        <p:nvSpPr>
          <p:cNvPr id="4" name="TextBox 4"/>
          <p:cNvSpPr txBox="1"/>
          <p:nvPr/>
        </p:nvSpPr>
        <p:spPr>
          <a:xfrm>
            <a:off x="850974" y="3681170"/>
            <a:ext cx="16408332" cy="735330"/>
          </a:xfrm>
          <a:prstGeom prst="rect">
            <a:avLst/>
          </a:prstGeom>
        </p:spPr>
        <p:txBody>
          <a:bodyPr lIns="0" tIns="0" rIns="0" bIns="0" rtlCol="0" anchor="t">
            <a:spAutoFit/>
          </a:bodyPr>
          <a:lstStyle/>
          <a:p>
            <a:pPr algn="l">
              <a:lnSpc>
                <a:spcPts val="5460"/>
              </a:lnSpc>
            </a:pPr>
            <a:r>
              <a:rPr lang="en-US" sz="6000" spc="30">
                <a:solidFill>
                  <a:srgbClr val="2B2C30"/>
                </a:solidFill>
                <a:latin typeface="Playfair Display"/>
                <a:ea typeface="Playfair Display"/>
                <a:cs typeface="Playfair Display"/>
                <a:sym typeface="Playfair Display"/>
              </a:rPr>
              <a:t>Why our model?</a:t>
            </a:r>
          </a:p>
        </p:txBody>
      </p:sp>
      <p:sp>
        <p:nvSpPr>
          <p:cNvPr id="5" name="TextBox 5"/>
          <p:cNvSpPr txBox="1"/>
          <p:nvPr/>
        </p:nvSpPr>
        <p:spPr>
          <a:xfrm>
            <a:off x="15576809" y="8944523"/>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Erste</a:t>
            </a:r>
          </a:p>
          <a:p>
            <a:pPr algn="l">
              <a:lnSpc>
                <a:spcPts val="2717"/>
              </a:lnSpc>
            </a:pPr>
            <a:r>
              <a:rPr lang="en-US" sz="2986" spc="14">
                <a:solidFill>
                  <a:srgbClr val="2B2C30"/>
                </a:solidFill>
                <a:latin typeface="Playfair Display"/>
                <a:ea typeface="Playfair Display"/>
                <a:cs typeface="Playfair Display"/>
                <a:sym typeface="Playfair Display"/>
              </a:rPr>
              <a:t>Group</a:t>
            </a:r>
          </a:p>
        </p:txBody>
      </p:sp>
      <p:pic>
        <p:nvPicPr>
          <p:cNvPr id="7" name="Picture 6" descr="A group of colorful faces&#10;&#10;Description automatically generated">
            <a:extLst>
              <a:ext uri="{FF2B5EF4-FFF2-40B4-BE49-F238E27FC236}">
                <a16:creationId xmlns:a16="http://schemas.microsoft.com/office/drawing/2014/main" id="{DEF9E8F1-5836-BC70-5B92-CEA3054A219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4400" y="4494250"/>
            <a:ext cx="3657298" cy="36085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3" name="TextBox 3"/>
          <p:cNvSpPr txBox="1"/>
          <p:nvPr/>
        </p:nvSpPr>
        <p:spPr>
          <a:xfrm>
            <a:off x="1006882" y="4785942"/>
            <a:ext cx="16230600" cy="2419801"/>
          </a:xfrm>
          <a:prstGeom prst="rect">
            <a:avLst/>
          </a:prstGeom>
        </p:spPr>
        <p:txBody>
          <a:bodyPr lIns="0" tIns="0" rIns="0" bIns="0" rtlCol="0" anchor="t">
            <a:spAutoFit/>
          </a:bodyPr>
          <a:lstStyle/>
          <a:p>
            <a:pPr algn="l">
              <a:lnSpc>
                <a:spcPts val="4828"/>
              </a:lnSpc>
            </a:pPr>
            <a:r>
              <a:rPr lang="en-US" sz="3714" spc="18">
                <a:solidFill>
                  <a:srgbClr val="2B2C30"/>
                </a:solidFill>
                <a:latin typeface="Playfair Display"/>
                <a:ea typeface="Playfair Display"/>
                <a:cs typeface="Playfair Display"/>
                <a:sym typeface="Playfair Display"/>
              </a:rPr>
              <a:t>In our project, tasks were allocated among team members as follows: Andrii Kostiushko is responsible for data analysis and presentation, Maksym Bobukh handles design and front-end development, and Maksym Liutyi oversees data analysis and back-end development.</a:t>
            </a:r>
          </a:p>
        </p:txBody>
      </p:sp>
      <p:sp>
        <p:nvSpPr>
          <p:cNvPr id="4" name="TextBox 4"/>
          <p:cNvSpPr txBox="1"/>
          <p:nvPr/>
        </p:nvSpPr>
        <p:spPr>
          <a:xfrm>
            <a:off x="850974" y="3681170"/>
            <a:ext cx="16408332" cy="735330"/>
          </a:xfrm>
          <a:prstGeom prst="rect">
            <a:avLst/>
          </a:prstGeom>
        </p:spPr>
        <p:txBody>
          <a:bodyPr lIns="0" tIns="0" rIns="0" bIns="0" rtlCol="0" anchor="t">
            <a:spAutoFit/>
          </a:bodyPr>
          <a:lstStyle/>
          <a:p>
            <a:pPr algn="l">
              <a:lnSpc>
                <a:spcPts val="5460"/>
              </a:lnSpc>
            </a:pPr>
            <a:r>
              <a:rPr lang="en-US" sz="6000" spc="30">
                <a:solidFill>
                  <a:srgbClr val="2B2C30"/>
                </a:solidFill>
                <a:latin typeface="Playfair Display"/>
                <a:ea typeface="Playfair Display"/>
                <a:cs typeface="Playfair Display"/>
                <a:sym typeface="Playfair Display"/>
              </a:rPr>
              <a:t>Our team</a:t>
            </a:r>
          </a:p>
        </p:txBody>
      </p:sp>
      <p:sp>
        <p:nvSpPr>
          <p:cNvPr id="5" name="TextBox 5"/>
          <p:cNvSpPr txBox="1"/>
          <p:nvPr/>
        </p:nvSpPr>
        <p:spPr>
          <a:xfrm>
            <a:off x="15576809" y="8944523"/>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Erste</a:t>
            </a:r>
          </a:p>
          <a:p>
            <a:pPr algn="l">
              <a:lnSpc>
                <a:spcPts val="2717"/>
              </a:lnSpc>
            </a:pPr>
            <a:r>
              <a:rPr lang="en-US" sz="2986" spc="14">
                <a:solidFill>
                  <a:srgbClr val="2B2C30"/>
                </a:solidFill>
                <a:latin typeface="Playfair Display"/>
                <a:ea typeface="Playfair Display"/>
                <a:cs typeface="Playfair Display"/>
                <a:sym typeface="Playfair Display"/>
              </a:rPr>
              <a:t>Group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AutoShape 2"/>
          <p:cNvSpPr/>
          <p:nvPr/>
        </p:nvSpPr>
        <p:spPr>
          <a:xfrm flipV="1">
            <a:off x="912871" y="3249521"/>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3" name="TextBox 3"/>
          <p:cNvSpPr txBox="1"/>
          <p:nvPr/>
        </p:nvSpPr>
        <p:spPr>
          <a:xfrm>
            <a:off x="5638800" y="3471723"/>
            <a:ext cx="11370082" cy="4262577"/>
          </a:xfrm>
          <a:prstGeom prst="rect">
            <a:avLst/>
          </a:prstGeom>
        </p:spPr>
        <p:txBody>
          <a:bodyPr wrap="square" lIns="0" tIns="0" rIns="0" bIns="0" rtlCol="0" anchor="t">
            <a:spAutoFit/>
          </a:bodyPr>
          <a:lstStyle/>
          <a:p>
            <a:pPr algn="l">
              <a:lnSpc>
                <a:spcPts val="4828"/>
              </a:lnSpc>
            </a:pPr>
            <a:r>
              <a:rPr lang="en-US" sz="3714" spc="18" dirty="0">
                <a:solidFill>
                  <a:srgbClr val="2B2C30"/>
                </a:solidFill>
                <a:latin typeface="Playfair Display"/>
                <a:ea typeface="Playfair Display"/>
                <a:cs typeface="Playfair Display"/>
                <a:sym typeface="Playfair Display"/>
              </a:rPr>
              <a:t>Titans of sales like Walmart and Amazon have already demonstrated the value of these strategies, showing measurable positive outcomes for their businesses. With proper implementation, we’re confident our model can deliver similar success for your business, optimizing inventory, predicting demand, and enhancing customer engagement.</a:t>
            </a:r>
          </a:p>
        </p:txBody>
      </p:sp>
      <p:sp>
        <p:nvSpPr>
          <p:cNvPr id="4" name="TextBox 4"/>
          <p:cNvSpPr txBox="1"/>
          <p:nvPr/>
        </p:nvSpPr>
        <p:spPr>
          <a:xfrm>
            <a:off x="939834" y="2552700"/>
            <a:ext cx="16408332" cy="735330"/>
          </a:xfrm>
          <a:prstGeom prst="rect">
            <a:avLst/>
          </a:prstGeom>
        </p:spPr>
        <p:txBody>
          <a:bodyPr lIns="0" tIns="0" rIns="0" bIns="0" rtlCol="0" anchor="t">
            <a:spAutoFit/>
          </a:bodyPr>
          <a:lstStyle/>
          <a:p>
            <a:pPr algn="l">
              <a:lnSpc>
                <a:spcPts val="5460"/>
              </a:lnSpc>
            </a:pPr>
            <a:r>
              <a:rPr lang="en-US" sz="6000" spc="30" dirty="0">
                <a:solidFill>
                  <a:srgbClr val="2B2C30"/>
                </a:solidFill>
                <a:latin typeface="Playfair Display"/>
                <a:ea typeface="Playfair Display"/>
                <a:cs typeface="Playfair Display"/>
                <a:sym typeface="Playfair Display"/>
              </a:rPr>
              <a:t>Forecast of our model</a:t>
            </a:r>
          </a:p>
        </p:txBody>
      </p:sp>
      <p:sp>
        <p:nvSpPr>
          <p:cNvPr id="5" name="TextBox 5"/>
          <p:cNvSpPr txBox="1"/>
          <p:nvPr/>
        </p:nvSpPr>
        <p:spPr>
          <a:xfrm>
            <a:off x="15576809" y="8944523"/>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Erste</a:t>
            </a:r>
          </a:p>
          <a:p>
            <a:pPr algn="l">
              <a:lnSpc>
                <a:spcPts val="2717"/>
              </a:lnSpc>
            </a:pPr>
            <a:r>
              <a:rPr lang="en-US" sz="2986" spc="14">
                <a:solidFill>
                  <a:srgbClr val="2B2C30"/>
                </a:solidFill>
                <a:latin typeface="Playfair Display"/>
                <a:ea typeface="Playfair Display"/>
                <a:cs typeface="Playfair Display"/>
                <a:sym typeface="Playfair Display"/>
              </a:rPr>
              <a:t>Group</a:t>
            </a:r>
          </a:p>
        </p:txBody>
      </p:sp>
      <p:pic>
        <p:nvPicPr>
          <p:cNvPr id="10" name="Picture 9" descr="A green graph with a arrow pointing up&#10;&#10;Description automatically generated">
            <a:extLst>
              <a:ext uri="{FF2B5EF4-FFF2-40B4-BE49-F238E27FC236}">
                <a16:creationId xmlns:a16="http://schemas.microsoft.com/office/drawing/2014/main" id="{044CB335-695B-58A3-8C1F-6521080DFFB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2800" y="3467100"/>
            <a:ext cx="4494984" cy="44949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3" name="TextBox 3"/>
          <p:cNvSpPr txBox="1"/>
          <p:nvPr/>
        </p:nvSpPr>
        <p:spPr>
          <a:xfrm>
            <a:off x="5410200" y="4785942"/>
            <a:ext cx="11827282" cy="3031471"/>
          </a:xfrm>
          <a:prstGeom prst="rect">
            <a:avLst/>
          </a:prstGeom>
        </p:spPr>
        <p:txBody>
          <a:bodyPr wrap="square" lIns="0" tIns="0" rIns="0" bIns="0" rtlCol="0" anchor="t">
            <a:spAutoFit/>
          </a:bodyPr>
          <a:lstStyle/>
          <a:p>
            <a:pPr algn="l">
              <a:lnSpc>
                <a:spcPts val="4828"/>
              </a:lnSpc>
            </a:pPr>
            <a:r>
              <a:rPr lang="en-US" sz="3714" spc="18" dirty="0">
                <a:solidFill>
                  <a:srgbClr val="2B2C30"/>
                </a:solidFill>
                <a:latin typeface="Playfair Display"/>
                <a:ea typeface="Playfair Display"/>
                <a:cs typeface="Playfair Display"/>
                <a:sym typeface="Playfair Display"/>
              </a:rPr>
              <a:t>Our model is currently in the prototype stage, primarily due to limited data and development time. With additional data and further refinement, our model’s accuracy will improve, making it adaptable and optimized for stores of any type.</a:t>
            </a:r>
          </a:p>
        </p:txBody>
      </p:sp>
      <p:sp>
        <p:nvSpPr>
          <p:cNvPr id="4" name="TextBox 4"/>
          <p:cNvSpPr txBox="1"/>
          <p:nvPr/>
        </p:nvSpPr>
        <p:spPr>
          <a:xfrm>
            <a:off x="850974" y="3681170"/>
            <a:ext cx="16408332" cy="735330"/>
          </a:xfrm>
          <a:prstGeom prst="rect">
            <a:avLst/>
          </a:prstGeom>
        </p:spPr>
        <p:txBody>
          <a:bodyPr lIns="0" tIns="0" rIns="0" bIns="0" rtlCol="0" anchor="t">
            <a:spAutoFit/>
          </a:bodyPr>
          <a:lstStyle/>
          <a:p>
            <a:pPr algn="l">
              <a:lnSpc>
                <a:spcPts val="5460"/>
              </a:lnSpc>
            </a:pPr>
            <a:r>
              <a:rPr lang="en-US" sz="6000" spc="30" dirty="0">
                <a:solidFill>
                  <a:srgbClr val="2B2C30"/>
                </a:solidFill>
                <a:latin typeface="Playfair Display"/>
                <a:ea typeface="Playfair Display"/>
                <a:cs typeface="Playfair Display"/>
                <a:sym typeface="Playfair Display"/>
              </a:rPr>
              <a:t>Current state</a:t>
            </a:r>
          </a:p>
        </p:txBody>
      </p:sp>
      <p:sp>
        <p:nvSpPr>
          <p:cNvPr id="5" name="TextBox 5"/>
          <p:cNvSpPr txBox="1"/>
          <p:nvPr/>
        </p:nvSpPr>
        <p:spPr>
          <a:xfrm>
            <a:off x="15576809" y="8944523"/>
            <a:ext cx="1682491" cy="713279"/>
          </a:xfrm>
          <a:prstGeom prst="rect">
            <a:avLst/>
          </a:prstGeom>
        </p:spPr>
        <p:txBody>
          <a:bodyPr lIns="0" tIns="0" rIns="0" bIns="0" rtlCol="0" anchor="t">
            <a:spAutoFit/>
          </a:bodyPr>
          <a:lstStyle/>
          <a:p>
            <a:pPr algn="l">
              <a:lnSpc>
                <a:spcPts val="2717"/>
              </a:lnSpc>
            </a:pPr>
            <a:r>
              <a:rPr lang="en-US" sz="2986" spc="14" dirty="0">
                <a:solidFill>
                  <a:srgbClr val="2B2C30"/>
                </a:solidFill>
                <a:latin typeface="Playfair Display"/>
                <a:ea typeface="Playfair Display"/>
                <a:cs typeface="Playfair Display"/>
                <a:sym typeface="Playfair Display"/>
              </a:rPr>
              <a:t>Erste</a:t>
            </a:r>
          </a:p>
          <a:p>
            <a:pPr algn="l">
              <a:lnSpc>
                <a:spcPts val="2717"/>
              </a:lnSpc>
            </a:pPr>
            <a:r>
              <a:rPr lang="en-US" sz="2986" spc="14" dirty="0">
                <a:solidFill>
                  <a:srgbClr val="2B2C30"/>
                </a:solidFill>
                <a:latin typeface="Playfair Display"/>
                <a:ea typeface="Playfair Display"/>
                <a:cs typeface="Playfair Display"/>
                <a:sym typeface="Playfair Display"/>
              </a:rPr>
              <a:t>Group</a:t>
            </a:r>
          </a:p>
        </p:txBody>
      </p:sp>
      <p:pic>
        <p:nvPicPr>
          <p:cNvPr id="7" name="Picture 6" descr="A chalkboard with a drawing of a person and graph&#10;&#10;Description automatically generated">
            <a:extLst>
              <a:ext uri="{FF2B5EF4-FFF2-40B4-BE49-F238E27FC236}">
                <a16:creationId xmlns:a16="http://schemas.microsoft.com/office/drawing/2014/main" id="{07C5F83A-64C4-42B5-7B56-E612216BD80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0974" y="4819529"/>
            <a:ext cx="4286250" cy="30289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a:extLst>
            <a:ext uri="{FF2B5EF4-FFF2-40B4-BE49-F238E27FC236}">
              <a16:creationId xmlns:a16="http://schemas.microsoft.com/office/drawing/2014/main" id="{77125CC9-6380-B2C4-BF78-72AB9222BA48}"/>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C321272A-A84A-6804-57A4-F2046BFC0EF1}"/>
              </a:ext>
            </a:extLst>
          </p:cNvPr>
          <p:cNvSpPr/>
          <p:nvPr/>
        </p:nvSpPr>
        <p:spPr>
          <a:xfrm flipV="1">
            <a:off x="685800" y="1124421"/>
            <a:ext cx="16230594" cy="38509"/>
          </a:xfrm>
          <a:prstGeom prst="line">
            <a:avLst/>
          </a:prstGeom>
          <a:ln w="9525" cap="flat">
            <a:solidFill>
              <a:srgbClr val="2B2C30"/>
            </a:solidFill>
            <a:prstDash val="solid"/>
            <a:headEnd type="none" w="sm" len="sm"/>
            <a:tailEnd type="none" w="sm" len="sm"/>
          </a:ln>
        </p:spPr>
        <p:txBody>
          <a:bodyPr/>
          <a:lstStyle/>
          <a:p>
            <a:endParaRPr lang="en-US" dirty="0"/>
          </a:p>
        </p:txBody>
      </p:sp>
      <p:sp>
        <p:nvSpPr>
          <p:cNvPr id="4" name="TextBox 4">
            <a:extLst>
              <a:ext uri="{FF2B5EF4-FFF2-40B4-BE49-F238E27FC236}">
                <a16:creationId xmlns:a16="http://schemas.microsoft.com/office/drawing/2014/main" id="{10C0BA2E-E7F5-C85C-8168-502D9C85D8CC}"/>
              </a:ext>
            </a:extLst>
          </p:cNvPr>
          <p:cNvSpPr txBox="1"/>
          <p:nvPr/>
        </p:nvSpPr>
        <p:spPr>
          <a:xfrm>
            <a:off x="685800" y="419100"/>
            <a:ext cx="16408332" cy="705321"/>
          </a:xfrm>
          <a:prstGeom prst="rect">
            <a:avLst/>
          </a:prstGeom>
        </p:spPr>
        <p:txBody>
          <a:bodyPr lIns="0" tIns="0" rIns="0" bIns="0" rtlCol="0" anchor="t">
            <a:spAutoFit/>
          </a:bodyPr>
          <a:lstStyle/>
          <a:p>
            <a:pPr algn="l">
              <a:lnSpc>
                <a:spcPts val="5460"/>
              </a:lnSpc>
            </a:pPr>
            <a:r>
              <a:rPr lang="en-US" sz="6000" spc="30" dirty="0">
                <a:solidFill>
                  <a:srgbClr val="2B2C30"/>
                </a:solidFill>
                <a:latin typeface="Playfair Display"/>
                <a:ea typeface="Playfair Display"/>
                <a:cs typeface="Playfair Display"/>
                <a:sym typeface="Playfair Display"/>
              </a:rPr>
              <a:t>Roadmap</a:t>
            </a:r>
          </a:p>
        </p:txBody>
      </p:sp>
      <p:sp>
        <p:nvSpPr>
          <p:cNvPr id="5" name="TextBox 5">
            <a:extLst>
              <a:ext uri="{FF2B5EF4-FFF2-40B4-BE49-F238E27FC236}">
                <a16:creationId xmlns:a16="http://schemas.microsoft.com/office/drawing/2014/main" id="{943C87D8-60C5-DA4C-2277-F96ABE40D55D}"/>
              </a:ext>
            </a:extLst>
          </p:cNvPr>
          <p:cNvSpPr txBox="1"/>
          <p:nvPr/>
        </p:nvSpPr>
        <p:spPr>
          <a:xfrm>
            <a:off x="15576809" y="8944523"/>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Erste</a:t>
            </a:r>
          </a:p>
          <a:p>
            <a:pPr algn="l">
              <a:lnSpc>
                <a:spcPts val="2717"/>
              </a:lnSpc>
            </a:pPr>
            <a:r>
              <a:rPr lang="en-US" sz="2986" spc="14">
                <a:solidFill>
                  <a:srgbClr val="2B2C30"/>
                </a:solidFill>
                <a:latin typeface="Playfair Display"/>
                <a:ea typeface="Playfair Display"/>
                <a:cs typeface="Playfair Display"/>
                <a:sym typeface="Playfair Display"/>
              </a:rPr>
              <a:t>Group</a:t>
            </a:r>
          </a:p>
        </p:txBody>
      </p:sp>
      <p:pic>
        <p:nvPicPr>
          <p:cNvPr id="9" name="Picture 8">
            <a:extLst>
              <a:ext uri="{FF2B5EF4-FFF2-40B4-BE49-F238E27FC236}">
                <a16:creationId xmlns:a16="http://schemas.microsoft.com/office/drawing/2014/main" id="{91C67C42-7FCE-5AAB-33C3-B9D847377349}"/>
              </a:ext>
            </a:extLst>
          </p:cNvPr>
          <p:cNvPicPr>
            <a:picLocks noChangeAspect="1"/>
          </p:cNvPicPr>
          <p:nvPr/>
        </p:nvPicPr>
        <p:blipFill rotWithShape="1">
          <a:blip r:embed="rId2"/>
          <a:srcRect l="5556" t="3305" r="3703" b="5282"/>
          <a:stretch/>
        </p:blipFill>
        <p:spPr>
          <a:xfrm>
            <a:off x="3746466" y="1791038"/>
            <a:ext cx="10287000" cy="73979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3620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AutoShape 2"/>
          <p:cNvSpPr/>
          <p:nvPr/>
        </p:nvSpPr>
        <p:spPr>
          <a:xfrm flipV="1">
            <a:off x="1028703" y="1943100"/>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4" name="TextBox 4"/>
          <p:cNvSpPr txBox="1"/>
          <p:nvPr/>
        </p:nvSpPr>
        <p:spPr>
          <a:xfrm>
            <a:off x="850968" y="1028700"/>
            <a:ext cx="16408332" cy="705321"/>
          </a:xfrm>
          <a:prstGeom prst="rect">
            <a:avLst/>
          </a:prstGeom>
        </p:spPr>
        <p:txBody>
          <a:bodyPr lIns="0" tIns="0" rIns="0" bIns="0" rtlCol="0" anchor="t">
            <a:spAutoFit/>
          </a:bodyPr>
          <a:lstStyle/>
          <a:p>
            <a:pPr algn="l">
              <a:lnSpc>
                <a:spcPts val="5460"/>
              </a:lnSpc>
            </a:pPr>
            <a:r>
              <a:rPr lang="en-US" sz="6000" spc="30" dirty="0">
                <a:solidFill>
                  <a:srgbClr val="2B2C30"/>
                </a:solidFill>
                <a:latin typeface="Playfair Display"/>
                <a:ea typeface="Playfair Display"/>
                <a:cs typeface="Playfair Display"/>
                <a:sym typeface="Playfair Display"/>
              </a:rPr>
              <a:t>Who are they?</a:t>
            </a:r>
          </a:p>
        </p:txBody>
      </p:sp>
      <p:sp>
        <p:nvSpPr>
          <p:cNvPr id="5" name="TextBox 5"/>
          <p:cNvSpPr txBox="1"/>
          <p:nvPr/>
        </p:nvSpPr>
        <p:spPr>
          <a:xfrm>
            <a:off x="15576809" y="8944523"/>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Erste</a:t>
            </a:r>
          </a:p>
          <a:p>
            <a:pPr algn="l">
              <a:lnSpc>
                <a:spcPts val="2717"/>
              </a:lnSpc>
            </a:pPr>
            <a:r>
              <a:rPr lang="en-US" sz="2986" spc="14">
                <a:solidFill>
                  <a:srgbClr val="2B2C30"/>
                </a:solidFill>
                <a:latin typeface="Playfair Display"/>
                <a:ea typeface="Playfair Display"/>
                <a:cs typeface="Playfair Display"/>
                <a:sym typeface="Playfair Display"/>
              </a:rPr>
              <a:t>Group</a:t>
            </a:r>
          </a:p>
        </p:txBody>
      </p:sp>
      <p:sp>
        <p:nvSpPr>
          <p:cNvPr id="12" name="TextBox 11">
            <a:extLst>
              <a:ext uri="{FF2B5EF4-FFF2-40B4-BE49-F238E27FC236}">
                <a16:creationId xmlns:a16="http://schemas.microsoft.com/office/drawing/2014/main" id="{607748B9-D387-7955-0376-0DE4E5F58B0C}"/>
              </a:ext>
            </a:extLst>
          </p:cNvPr>
          <p:cNvSpPr txBox="1"/>
          <p:nvPr/>
        </p:nvSpPr>
        <p:spPr>
          <a:xfrm>
            <a:off x="3810000" y="3277282"/>
            <a:ext cx="4699172" cy="646331"/>
          </a:xfrm>
          <a:prstGeom prst="rect">
            <a:avLst/>
          </a:prstGeom>
          <a:noFill/>
        </p:spPr>
        <p:txBody>
          <a:bodyPr wrap="none" rtlCol="0">
            <a:spAutoFit/>
          </a:bodyPr>
          <a:lstStyle/>
          <a:p>
            <a:r>
              <a:rPr lang="en-US" sz="3600" b="1" dirty="0"/>
              <a:t>Inventory Management</a:t>
            </a:r>
            <a:endParaRPr lang="en-US" sz="3600" dirty="0"/>
          </a:p>
        </p:txBody>
      </p:sp>
      <p:sp>
        <p:nvSpPr>
          <p:cNvPr id="13" name="TextBox 12">
            <a:extLst>
              <a:ext uri="{FF2B5EF4-FFF2-40B4-BE49-F238E27FC236}">
                <a16:creationId xmlns:a16="http://schemas.microsoft.com/office/drawing/2014/main" id="{E3241B23-D403-DAC3-3590-75C1C31F6885}"/>
              </a:ext>
            </a:extLst>
          </p:cNvPr>
          <p:cNvSpPr txBox="1"/>
          <p:nvPr/>
        </p:nvSpPr>
        <p:spPr>
          <a:xfrm>
            <a:off x="3810000" y="6363388"/>
            <a:ext cx="4236994" cy="646331"/>
          </a:xfrm>
          <a:prstGeom prst="rect">
            <a:avLst/>
          </a:prstGeom>
          <a:noFill/>
        </p:spPr>
        <p:txBody>
          <a:bodyPr wrap="none" rtlCol="0">
            <a:spAutoFit/>
          </a:bodyPr>
          <a:lstStyle/>
          <a:p>
            <a:r>
              <a:rPr lang="en-US" sz="3600" b="1" dirty="0"/>
              <a:t>Customer Experience</a:t>
            </a:r>
            <a:endParaRPr lang="en-US" sz="3600" dirty="0"/>
          </a:p>
        </p:txBody>
      </p:sp>
      <p:sp>
        <p:nvSpPr>
          <p:cNvPr id="15" name="TextBox 14">
            <a:extLst>
              <a:ext uri="{FF2B5EF4-FFF2-40B4-BE49-F238E27FC236}">
                <a16:creationId xmlns:a16="http://schemas.microsoft.com/office/drawing/2014/main" id="{32ADC405-7773-2C2D-3225-B29F79DEF04D}"/>
              </a:ext>
            </a:extLst>
          </p:cNvPr>
          <p:cNvSpPr txBox="1"/>
          <p:nvPr/>
        </p:nvSpPr>
        <p:spPr>
          <a:xfrm>
            <a:off x="12725400" y="3273681"/>
            <a:ext cx="3758658" cy="646331"/>
          </a:xfrm>
          <a:prstGeom prst="rect">
            <a:avLst/>
          </a:prstGeom>
          <a:noFill/>
        </p:spPr>
        <p:txBody>
          <a:bodyPr wrap="none" rtlCol="0">
            <a:spAutoFit/>
          </a:bodyPr>
          <a:lstStyle/>
          <a:p>
            <a:r>
              <a:rPr lang="en-US" sz="3600" b="1" dirty="0"/>
              <a:t>Sales Optimization</a:t>
            </a:r>
          </a:p>
        </p:txBody>
      </p:sp>
      <p:sp>
        <p:nvSpPr>
          <p:cNvPr id="16" name="TextBox 15">
            <a:extLst>
              <a:ext uri="{FF2B5EF4-FFF2-40B4-BE49-F238E27FC236}">
                <a16:creationId xmlns:a16="http://schemas.microsoft.com/office/drawing/2014/main" id="{EE5F3C61-B225-C56E-7FB5-49152C2F62A1}"/>
              </a:ext>
            </a:extLst>
          </p:cNvPr>
          <p:cNvSpPr txBox="1"/>
          <p:nvPr/>
        </p:nvSpPr>
        <p:spPr>
          <a:xfrm>
            <a:off x="12725400" y="6359787"/>
            <a:ext cx="4389791" cy="646331"/>
          </a:xfrm>
          <a:prstGeom prst="rect">
            <a:avLst/>
          </a:prstGeom>
          <a:noFill/>
        </p:spPr>
        <p:txBody>
          <a:bodyPr wrap="none" rtlCol="0">
            <a:spAutoFit/>
          </a:bodyPr>
          <a:lstStyle/>
          <a:p>
            <a:r>
              <a:rPr lang="en-US" sz="3600" b="1" dirty="0"/>
              <a:t>Operational Efficiency</a:t>
            </a:r>
          </a:p>
        </p:txBody>
      </p:sp>
      <p:pic>
        <p:nvPicPr>
          <p:cNvPr id="18" name="Picture 17" descr="A blue background with a forklift and boxes&#10;&#10;Description automatically generated">
            <a:extLst>
              <a:ext uri="{FF2B5EF4-FFF2-40B4-BE49-F238E27FC236}">
                <a16:creationId xmlns:a16="http://schemas.microsoft.com/office/drawing/2014/main" id="{88B4E262-27E9-41E2-4D6A-412CC488E0B6}"/>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735" r="21735"/>
          <a:stretch/>
        </p:blipFill>
        <p:spPr>
          <a:xfrm>
            <a:off x="952496" y="2279465"/>
            <a:ext cx="2743200" cy="2743200"/>
          </a:xfrm>
          <a:prstGeom prst="ellipse">
            <a:avLst/>
          </a:prstGeom>
        </p:spPr>
      </p:pic>
      <p:pic>
        <p:nvPicPr>
          <p:cNvPr id="21" name="Picture 20" descr="A blue gears with icons&#10;&#10;Description automatically generated">
            <a:extLst>
              <a:ext uri="{FF2B5EF4-FFF2-40B4-BE49-F238E27FC236}">
                <a16:creationId xmlns:a16="http://schemas.microsoft.com/office/drawing/2014/main" id="{D453137A-EF84-4F25-B99E-F493574B131E}"/>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1875" r="21875"/>
          <a:stretch/>
        </p:blipFill>
        <p:spPr>
          <a:xfrm>
            <a:off x="9867896" y="2261381"/>
            <a:ext cx="2743200" cy="2743200"/>
          </a:xfrm>
          <a:prstGeom prst="ellipse">
            <a:avLst/>
          </a:prstGeom>
        </p:spPr>
      </p:pic>
      <p:pic>
        <p:nvPicPr>
          <p:cNvPr id="24" name="Picture 23" descr="A hand writing on a blackboard&#10;&#10;Description automatically generated">
            <a:extLst>
              <a:ext uri="{FF2B5EF4-FFF2-40B4-BE49-F238E27FC236}">
                <a16:creationId xmlns:a16="http://schemas.microsoft.com/office/drawing/2014/main" id="{7DFF3093-10BF-398F-C70B-F4510BF58C41}"/>
              </a:ext>
            </a:extLst>
          </p:cNvPr>
          <p:cNvPicPr>
            <a:picLocks noChangeAspect="1"/>
          </p:cNvPicPr>
          <p:nvPr/>
        </p:nvPicPr>
        <p:blipFill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17041" r="17041"/>
          <a:stretch/>
        </p:blipFill>
        <p:spPr>
          <a:xfrm>
            <a:off x="952496" y="5448300"/>
            <a:ext cx="2743200" cy="2743200"/>
          </a:xfrm>
          <a:prstGeom prst="ellipse">
            <a:avLst/>
          </a:prstGeom>
        </p:spPr>
      </p:pic>
      <p:pic>
        <p:nvPicPr>
          <p:cNvPr id="27" name="Picture 26" descr="A person using a calculator to calculate the graph&#10;&#10;Description automatically generated">
            <a:extLst>
              <a:ext uri="{FF2B5EF4-FFF2-40B4-BE49-F238E27FC236}">
                <a16:creationId xmlns:a16="http://schemas.microsoft.com/office/drawing/2014/main" id="{FA85024D-150D-04DF-1AD1-99E8EC716390}"/>
              </a:ext>
            </a:extLst>
          </p:cNvPr>
          <p:cNvPicPr>
            <a:picLocks noChangeAspect="1"/>
          </p:cNvPicPr>
          <p:nvPr/>
        </p:nvPicPr>
        <p:blipFill rotWithShape="1">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p:blipFill>
        <p:spPr>
          <a:xfrm>
            <a:off x="10058400" y="5311352"/>
            <a:ext cx="2743200" cy="2743200"/>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3BC5E-AEBA-FA7E-FE77-A29A7351859D}"/>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4F07604D-8467-7BCE-6028-5C7C50DC1127}"/>
              </a:ext>
            </a:extLst>
          </p:cNvPr>
          <p:cNvSpPr/>
          <p:nvPr/>
        </p:nvSpPr>
        <p:spPr>
          <a:xfrm flipV="1">
            <a:off x="1028706" y="4514765"/>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3" name="TextBox 3">
            <a:extLst>
              <a:ext uri="{FF2B5EF4-FFF2-40B4-BE49-F238E27FC236}">
                <a16:creationId xmlns:a16="http://schemas.microsoft.com/office/drawing/2014/main" id="{C0915F99-1D03-71F9-5D29-5F3C829DD993}"/>
              </a:ext>
            </a:extLst>
          </p:cNvPr>
          <p:cNvSpPr txBox="1"/>
          <p:nvPr/>
        </p:nvSpPr>
        <p:spPr>
          <a:xfrm>
            <a:off x="7606896" y="4785942"/>
            <a:ext cx="9630585" cy="2415918"/>
          </a:xfrm>
          <a:prstGeom prst="rect">
            <a:avLst/>
          </a:prstGeom>
        </p:spPr>
        <p:txBody>
          <a:bodyPr wrap="square" lIns="0" tIns="0" rIns="0" bIns="0" rtlCol="0" anchor="t">
            <a:spAutoFit/>
          </a:bodyPr>
          <a:lstStyle/>
          <a:p>
            <a:pPr algn="l">
              <a:lnSpc>
                <a:spcPts val="4828"/>
              </a:lnSpc>
            </a:pPr>
            <a:r>
              <a:rPr lang="en-US" sz="3714" spc="18" dirty="0">
                <a:solidFill>
                  <a:srgbClr val="2B2C30"/>
                </a:solidFill>
                <a:latin typeface="Playfair Display"/>
                <a:ea typeface="Playfair Display"/>
                <a:cs typeface="Playfair Display"/>
                <a:sym typeface="Playfair Display"/>
              </a:rPr>
              <a:t>Our system alleviates stores from the manual data analysis and provides pleasure by optimizing aisles, predicting sales and discovering popular pairs.</a:t>
            </a:r>
          </a:p>
        </p:txBody>
      </p:sp>
      <p:sp>
        <p:nvSpPr>
          <p:cNvPr id="4" name="TextBox 4">
            <a:extLst>
              <a:ext uri="{FF2B5EF4-FFF2-40B4-BE49-F238E27FC236}">
                <a16:creationId xmlns:a16="http://schemas.microsoft.com/office/drawing/2014/main" id="{A0680221-58B8-9F34-557F-F986338603B5}"/>
              </a:ext>
            </a:extLst>
          </p:cNvPr>
          <p:cNvSpPr txBox="1"/>
          <p:nvPr/>
        </p:nvSpPr>
        <p:spPr>
          <a:xfrm>
            <a:off x="850974" y="3681170"/>
            <a:ext cx="16408332" cy="735330"/>
          </a:xfrm>
          <a:prstGeom prst="rect">
            <a:avLst/>
          </a:prstGeom>
        </p:spPr>
        <p:txBody>
          <a:bodyPr lIns="0" tIns="0" rIns="0" bIns="0" rtlCol="0" anchor="t">
            <a:spAutoFit/>
          </a:bodyPr>
          <a:lstStyle/>
          <a:p>
            <a:pPr algn="l">
              <a:lnSpc>
                <a:spcPts val="5460"/>
              </a:lnSpc>
            </a:pPr>
            <a:r>
              <a:rPr lang="en-US" sz="6000" spc="30">
                <a:solidFill>
                  <a:srgbClr val="2B2C30"/>
                </a:solidFill>
                <a:latin typeface="Playfair Display"/>
                <a:ea typeface="Playfair Display"/>
                <a:cs typeface="Playfair Display"/>
                <a:sym typeface="Playfair Display"/>
              </a:rPr>
              <a:t>What do we solve?</a:t>
            </a:r>
          </a:p>
        </p:txBody>
      </p:sp>
      <p:sp>
        <p:nvSpPr>
          <p:cNvPr id="5" name="TextBox 5">
            <a:extLst>
              <a:ext uri="{FF2B5EF4-FFF2-40B4-BE49-F238E27FC236}">
                <a16:creationId xmlns:a16="http://schemas.microsoft.com/office/drawing/2014/main" id="{787A914A-6B60-812F-C7D5-EA773403A13A}"/>
              </a:ext>
            </a:extLst>
          </p:cNvPr>
          <p:cNvSpPr txBox="1"/>
          <p:nvPr/>
        </p:nvSpPr>
        <p:spPr>
          <a:xfrm>
            <a:off x="15576809" y="8944523"/>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Erste</a:t>
            </a:r>
          </a:p>
          <a:p>
            <a:pPr algn="l">
              <a:lnSpc>
                <a:spcPts val="2717"/>
              </a:lnSpc>
            </a:pPr>
            <a:r>
              <a:rPr lang="en-US" sz="2986" spc="14">
                <a:solidFill>
                  <a:srgbClr val="2B2C30"/>
                </a:solidFill>
                <a:latin typeface="Playfair Display"/>
                <a:ea typeface="Playfair Display"/>
                <a:cs typeface="Playfair Display"/>
                <a:sym typeface="Playfair Display"/>
              </a:rPr>
              <a:t>Group</a:t>
            </a:r>
          </a:p>
        </p:txBody>
      </p:sp>
      <p:pic>
        <p:nvPicPr>
          <p:cNvPr id="7" name="Picture 6" descr="A diagram of a building&#10;&#10;Description automatically generated with medium confidence">
            <a:extLst>
              <a:ext uri="{FF2B5EF4-FFF2-40B4-BE49-F238E27FC236}">
                <a16:creationId xmlns:a16="http://schemas.microsoft.com/office/drawing/2014/main" id="{274501AA-BFCA-D1BF-4144-06BDA6616D4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315" b="5859"/>
          <a:stretch/>
        </p:blipFill>
        <p:spPr>
          <a:xfrm>
            <a:off x="1600200" y="4612517"/>
            <a:ext cx="4978003" cy="4332006"/>
          </a:xfrm>
          <a:prstGeom prst="rect">
            <a:avLst/>
          </a:prstGeom>
        </p:spPr>
      </p:pic>
    </p:spTree>
    <p:extLst>
      <p:ext uri="{BB962C8B-B14F-4D97-AF65-F5344CB8AC3E}">
        <p14:creationId xmlns:p14="http://schemas.microsoft.com/office/powerpoint/2010/main" val="2098385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3" name="TextBox 3"/>
          <p:cNvSpPr txBox="1"/>
          <p:nvPr/>
        </p:nvSpPr>
        <p:spPr>
          <a:xfrm>
            <a:off x="6553200" y="4756048"/>
            <a:ext cx="8169682" cy="4262577"/>
          </a:xfrm>
          <a:prstGeom prst="rect">
            <a:avLst/>
          </a:prstGeom>
        </p:spPr>
        <p:txBody>
          <a:bodyPr wrap="square" lIns="0" tIns="0" rIns="0" bIns="0" rtlCol="0" anchor="t">
            <a:spAutoFit/>
          </a:bodyPr>
          <a:lstStyle/>
          <a:p>
            <a:pPr algn="l">
              <a:lnSpc>
                <a:spcPts val="4828"/>
              </a:lnSpc>
            </a:pPr>
            <a:r>
              <a:rPr lang="en-US" sz="3714" spc="18" dirty="0">
                <a:solidFill>
                  <a:srgbClr val="2B2C30"/>
                </a:solidFill>
                <a:latin typeface="Playfair Display"/>
                <a:ea typeface="Playfair Display"/>
                <a:cs typeface="Playfair Display"/>
                <a:sym typeface="Playfair Display"/>
              </a:rPr>
              <a:t>Implementing our system eliminates the need for costly consultants. Our automated solution analyzes purchasing patterns, optimally places products to meet customer needs, and continuously provides targeted discounting strategies.</a:t>
            </a:r>
          </a:p>
        </p:txBody>
      </p:sp>
      <p:sp>
        <p:nvSpPr>
          <p:cNvPr id="4" name="TextBox 4"/>
          <p:cNvSpPr txBox="1"/>
          <p:nvPr/>
        </p:nvSpPr>
        <p:spPr>
          <a:xfrm>
            <a:off x="850974" y="3681170"/>
            <a:ext cx="16408332" cy="735330"/>
          </a:xfrm>
          <a:prstGeom prst="rect">
            <a:avLst/>
          </a:prstGeom>
        </p:spPr>
        <p:txBody>
          <a:bodyPr lIns="0" tIns="0" rIns="0" bIns="0" rtlCol="0" anchor="t">
            <a:spAutoFit/>
          </a:bodyPr>
          <a:lstStyle/>
          <a:p>
            <a:pPr algn="l">
              <a:lnSpc>
                <a:spcPts val="5460"/>
              </a:lnSpc>
            </a:pPr>
            <a:r>
              <a:rPr lang="en-US" sz="6000" spc="30">
                <a:solidFill>
                  <a:srgbClr val="2B2C30"/>
                </a:solidFill>
                <a:latin typeface="Playfair Display"/>
                <a:ea typeface="Playfair Display"/>
                <a:cs typeface="Playfair Display"/>
                <a:sym typeface="Playfair Display"/>
              </a:rPr>
              <a:t>What is the value?</a:t>
            </a:r>
          </a:p>
        </p:txBody>
      </p:sp>
      <p:sp>
        <p:nvSpPr>
          <p:cNvPr id="5" name="TextBox 5"/>
          <p:cNvSpPr txBox="1"/>
          <p:nvPr/>
        </p:nvSpPr>
        <p:spPr>
          <a:xfrm>
            <a:off x="15576809" y="8944523"/>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Erste</a:t>
            </a:r>
          </a:p>
          <a:p>
            <a:pPr algn="l">
              <a:lnSpc>
                <a:spcPts val="2717"/>
              </a:lnSpc>
            </a:pPr>
            <a:r>
              <a:rPr lang="en-US" sz="2986" spc="14">
                <a:solidFill>
                  <a:srgbClr val="2B2C30"/>
                </a:solidFill>
                <a:latin typeface="Playfair Display"/>
                <a:ea typeface="Playfair Display"/>
                <a:cs typeface="Playfair Display"/>
                <a:sym typeface="Playfair Display"/>
              </a:rPr>
              <a:t>Group</a:t>
            </a:r>
          </a:p>
        </p:txBody>
      </p:sp>
      <p:pic>
        <p:nvPicPr>
          <p:cNvPr id="7" name="Picture 6" descr="A group of people standing together&#10;&#10;Description automatically generated">
            <a:extLst>
              <a:ext uri="{FF2B5EF4-FFF2-40B4-BE49-F238E27FC236}">
                <a16:creationId xmlns:a16="http://schemas.microsoft.com/office/drawing/2014/main" id="{E757E654-3E6A-B653-2A1E-746F71327C5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95400" y="4785942"/>
            <a:ext cx="4913673" cy="4913673"/>
          </a:xfrm>
          <a:prstGeom prst="rect">
            <a:avLst/>
          </a:prstGeom>
        </p:spPr>
      </p:pic>
      <p:sp>
        <p:nvSpPr>
          <p:cNvPr id="8" name="Multiplication Sign 7">
            <a:extLst>
              <a:ext uri="{FF2B5EF4-FFF2-40B4-BE49-F238E27FC236}">
                <a16:creationId xmlns:a16="http://schemas.microsoft.com/office/drawing/2014/main" id="{B170E60C-9534-3410-F1B3-65F004AC30D0}"/>
              </a:ext>
            </a:extLst>
          </p:cNvPr>
          <p:cNvSpPr/>
          <p:nvPr/>
        </p:nvSpPr>
        <p:spPr>
          <a:xfrm>
            <a:off x="381000" y="5003409"/>
            <a:ext cx="6324600" cy="4343400"/>
          </a:xfrm>
          <a:prstGeom prst="mathMultiply">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AutoShape 2"/>
          <p:cNvSpPr/>
          <p:nvPr/>
        </p:nvSpPr>
        <p:spPr>
          <a:xfrm flipV="1">
            <a:off x="939843" y="2958671"/>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3" name="TextBox 3"/>
          <p:cNvSpPr txBox="1"/>
          <p:nvPr/>
        </p:nvSpPr>
        <p:spPr>
          <a:xfrm>
            <a:off x="7924800" y="3390900"/>
            <a:ext cx="8521626" cy="4262577"/>
          </a:xfrm>
          <a:prstGeom prst="rect">
            <a:avLst/>
          </a:prstGeom>
        </p:spPr>
        <p:txBody>
          <a:bodyPr wrap="square" lIns="0" tIns="0" rIns="0" bIns="0" rtlCol="0" anchor="t">
            <a:spAutoFit/>
          </a:bodyPr>
          <a:lstStyle/>
          <a:p>
            <a:pPr algn="l">
              <a:lnSpc>
                <a:spcPts val="4828"/>
              </a:lnSpc>
            </a:pPr>
            <a:r>
              <a:rPr lang="en-US" sz="3714" spc="18" dirty="0">
                <a:solidFill>
                  <a:srgbClr val="2B2C30"/>
                </a:solidFill>
                <a:latin typeface="Playfair Display"/>
                <a:ea typeface="Playfair Display"/>
                <a:cs typeface="Playfair Display"/>
                <a:sym typeface="Playfair Display"/>
              </a:rPr>
              <a:t>We present our web application, where you can select your store and instantly view data in an intuitive format. Access Demand Forecast for future sales predictions, Product Pairs for discount strategies, and Arrangement System for effective behavioral merchandising.</a:t>
            </a:r>
          </a:p>
        </p:txBody>
      </p:sp>
      <p:sp>
        <p:nvSpPr>
          <p:cNvPr id="4" name="TextBox 4"/>
          <p:cNvSpPr txBox="1"/>
          <p:nvPr/>
        </p:nvSpPr>
        <p:spPr>
          <a:xfrm>
            <a:off x="835734" y="2048935"/>
            <a:ext cx="16408332" cy="735330"/>
          </a:xfrm>
          <a:prstGeom prst="rect">
            <a:avLst/>
          </a:prstGeom>
        </p:spPr>
        <p:txBody>
          <a:bodyPr lIns="0" tIns="0" rIns="0" bIns="0" rtlCol="0" anchor="t">
            <a:spAutoFit/>
          </a:bodyPr>
          <a:lstStyle/>
          <a:p>
            <a:pPr algn="l">
              <a:lnSpc>
                <a:spcPts val="5460"/>
              </a:lnSpc>
            </a:pPr>
            <a:r>
              <a:rPr lang="en-US" sz="6000" spc="30" dirty="0">
                <a:solidFill>
                  <a:srgbClr val="2B2C30"/>
                </a:solidFill>
                <a:latin typeface="Playfair Display"/>
                <a:ea typeface="Playfair Display"/>
                <a:cs typeface="Playfair Display"/>
                <a:sym typeface="Playfair Display"/>
              </a:rPr>
              <a:t>What is the technology?</a:t>
            </a:r>
          </a:p>
        </p:txBody>
      </p:sp>
      <p:sp>
        <p:nvSpPr>
          <p:cNvPr id="5" name="TextBox 5"/>
          <p:cNvSpPr txBox="1"/>
          <p:nvPr/>
        </p:nvSpPr>
        <p:spPr>
          <a:xfrm>
            <a:off x="15576809" y="8944523"/>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Erste</a:t>
            </a:r>
          </a:p>
          <a:p>
            <a:pPr algn="l">
              <a:lnSpc>
                <a:spcPts val="2717"/>
              </a:lnSpc>
            </a:pPr>
            <a:r>
              <a:rPr lang="en-US" sz="2986" spc="14">
                <a:solidFill>
                  <a:srgbClr val="2B2C30"/>
                </a:solidFill>
                <a:latin typeface="Playfair Display"/>
                <a:ea typeface="Playfair Display"/>
                <a:cs typeface="Playfair Display"/>
                <a:sym typeface="Playfair Display"/>
              </a:rPr>
              <a:t>Group</a:t>
            </a:r>
          </a:p>
        </p:txBody>
      </p:sp>
      <p:pic>
        <p:nvPicPr>
          <p:cNvPr id="9" name="Picture 8">
            <a:extLst>
              <a:ext uri="{FF2B5EF4-FFF2-40B4-BE49-F238E27FC236}">
                <a16:creationId xmlns:a16="http://schemas.microsoft.com/office/drawing/2014/main" id="{D1418EF0-76F2-1009-0CF6-69298CCD71CE}"/>
              </a:ext>
            </a:extLst>
          </p:cNvPr>
          <p:cNvPicPr>
            <a:picLocks noChangeAspect="1"/>
          </p:cNvPicPr>
          <p:nvPr/>
        </p:nvPicPr>
        <p:blipFill>
          <a:blip r:embed="rId2"/>
          <a:stretch>
            <a:fillRect/>
          </a:stretch>
        </p:blipFill>
        <p:spPr>
          <a:xfrm>
            <a:off x="685799" y="3390900"/>
            <a:ext cx="6845843" cy="38989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AutoShape 2"/>
          <p:cNvSpPr/>
          <p:nvPr/>
        </p:nvSpPr>
        <p:spPr>
          <a:xfrm flipV="1">
            <a:off x="939845" y="1743295"/>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3" name="TextBox 3"/>
          <p:cNvSpPr txBox="1"/>
          <p:nvPr/>
        </p:nvSpPr>
        <p:spPr>
          <a:xfrm>
            <a:off x="8470192" y="2700112"/>
            <a:ext cx="8700247" cy="4262449"/>
          </a:xfrm>
          <a:prstGeom prst="rect">
            <a:avLst/>
          </a:prstGeom>
        </p:spPr>
        <p:txBody>
          <a:bodyPr lIns="0" tIns="0" rIns="0" bIns="0" rtlCol="0" anchor="t">
            <a:spAutoFit/>
          </a:bodyPr>
          <a:lstStyle/>
          <a:p>
            <a:pPr algn="l">
              <a:lnSpc>
                <a:spcPts val="4828"/>
              </a:lnSpc>
            </a:pPr>
            <a:r>
              <a:rPr lang="en-US" sz="3710" dirty="0">
                <a:latin typeface="Playfair Display" panose="00000500000000000000" pitchFamily="2" charset="0"/>
              </a:rPr>
              <a:t>A feature that uses data-driven insights to predict future sales, helping store owners anticipate customer demand, optimize inventory levels, and reduce stockouts or overstock, ensuring that popular items are always available when needed.</a:t>
            </a:r>
            <a:endParaRPr lang="en-US" sz="3710" spc="18" dirty="0">
              <a:solidFill>
                <a:srgbClr val="2B2C30"/>
              </a:solidFill>
              <a:latin typeface="Playfair Display" panose="00000500000000000000" pitchFamily="2" charset="0"/>
              <a:ea typeface="Playfair Display"/>
              <a:cs typeface="Playfair Display"/>
              <a:sym typeface="Playfair Display"/>
            </a:endParaRPr>
          </a:p>
        </p:txBody>
      </p:sp>
      <p:sp>
        <p:nvSpPr>
          <p:cNvPr id="4" name="TextBox 4"/>
          <p:cNvSpPr txBox="1"/>
          <p:nvPr/>
        </p:nvSpPr>
        <p:spPr>
          <a:xfrm>
            <a:off x="939834" y="1003202"/>
            <a:ext cx="16408332" cy="735330"/>
          </a:xfrm>
          <a:prstGeom prst="rect">
            <a:avLst/>
          </a:prstGeom>
        </p:spPr>
        <p:txBody>
          <a:bodyPr lIns="0" tIns="0" rIns="0" bIns="0" rtlCol="0" anchor="t">
            <a:spAutoFit/>
          </a:bodyPr>
          <a:lstStyle/>
          <a:p>
            <a:pPr algn="l">
              <a:lnSpc>
                <a:spcPts val="5460"/>
              </a:lnSpc>
            </a:pPr>
            <a:r>
              <a:rPr lang="en-US" sz="6000" spc="30" dirty="0">
                <a:solidFill>
                  <a:srgbClr val="2B2C30"/>
                </a:solidFill>
                <a:latin typeface="Playfair Display"/>
                <a:ea typeface="Playfair Display"/>
                <a:cs typeface="Playfair Display"/>
                <a:sym typeface="Playfair Display"/>
              </a:rPr>
              <a:t>Access Demand Forecast</a:t>
            </a:r>
          </a:p>
        </p:txBody>
      </p:sp>
      <p:sp>
        <p:nvSpPr>
          <p:cNvPr id="5" name="TextBox 5"/>
          <p:cNvSpPr txBox="1"/>
          <p:nvPr/>
        </p:nvSpPr>
        <p:spPr>
          <a:xfrm>
            <a:off x="15576809" y="8944523"/>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Erste</a:t>
            </a:r>
          </a:p>
          <a:p>
            <a:pPr algn="l">
              <a:lnSpc>
                <a:spcPts val="2717"/>
              </a:lnSpc>
            </a:pPr>
            <a:r>
              <a:rPr lang="en-US" sz="2986" spc="14">
                <a:solidFill>
                  <a:srgbClr val="2B2C30"/>
                </a:solidFill>
                <a:latin typeface="Playfair Display"/>
                <a:ea typeface="Playfair Display"/>
                <a:cs typeface="Playfair Display"/>
                <a:sym typeface="Playfair Display"/>
              </a:rPr>
              <a:t>Group</a:t>
            </a:r>
          </a:p>
        </p:txBody>
      </p:sp>
      <p:pic>
        <p:nvPicPr>
          <p:cNvPr id="7" name="Picture 6">
            <a:extLst>
              <a:ext uri="{FF2B5EF4-FFF2-40B4-BE49-F238E27FC236}">
                <a16:creationId xmlns:a16="http://schemas.microsoft.com/office/drawing/2014/main" id="{12E0DFDC-850B-B8E4-A404-82E9AFED5376}"/>
              </a:ext>
            </a:extLst>
          </p:cNvPr>
          <p:cNvPicPr>
            <a:picLocks noChangeAspect="1"/>
          </p:cNvPicPr>
          <p:nvPr/>
        </p:nvPicPr>
        <p:blipFill>
          <a:blip r:embed="rId2"/>
          <a:stretch>
            <a:fillRect/>
          </a:stretch>
        </p:blipFill>
        <p:spPr>
          <a:xfrm>
            <a:off x="685800" y="2659883"/>
            <a:ext cx="7596452" cy="43026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AutoShape 2"/>
          <p:cNvSpPr/>
          <p:nvPr/>
        </p:nvSpPr>
        <p:spPr>
          <a:xfrm flipV="1">
            <a:off x="939845" y="1743295"/>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3" name="TextBox 3"/>
          <p:cNvSpPr txBox="1"/>
          <p:nvPr/>
        </p:nvSpPr>
        <p:spPr>
          <a:xfrm>
            <a:off x="642287" y="2700112"/>
            <a:ext cx="8700247" cy="4262449"/>
          </a:xfrm>
          <a:prstGeom prst="rect">
            <a:avLst/>
          </a:prstGeom>
        </p:spPr>
        <p:txBody>
          <a:bodyPr lIns="0" tIns="0" rIns="0" bIns="0" rtlCol="0" anchor="t">
            <a:spAutoFit/>
          </a:bodyPr>
          <a:lstStyle/>
          <a:p>
            <a:pPr algn="l">
              <a:lnSpc>
                <a:spcPts val="4828"/>
              </a:lnSpc>
            </a:pPr>
            <a:r>
              <a:rPr lang="en-US" sz="3710" dirty="0">
                <a:latin typeface="Playfair Display" panose="00000500000000000000" pitchFamily="2" charset="0"/>
              </a:rPr>
              <a:t>A feature that identifies items frequently bought together, enabling store owners to create targeted discount bundles and promotions. This helps increase sales, improves customer satisfaction, and encourages higher basket values by offering relevant product combinations.</a:t>
            </a:r>
            <a:endParaRPr lang="en-US" sz="3710" spc="18" dirty="0">
              <a:solidFill>
                <a:srgbClr val="2B2C30"/>
              </a:solidFill>
              <a:latin typeface="Playfair Display" panose="00000500000000000000" pitchFamily="2" charset="0"/>
              <a:ea typeface="Playfair Display"/>
              <a:cs typeface="Playfair Display"/>
              <a:sym typeface="Playfair Display"/>
            </a:endParaRPr>
          </a:p>
        </p:txBody>
      </p:sp>
      <p:sp>
        <p:nvSpPr>
          <p:cNvPr id="4" name="TextBox 4"/>
          <p:cNvSpPr txBox="1"/>
          <p:nvPr/>
        </p:nvSpPr>
        <p:spPr>
          <a:xfrm>
            <a:off x="939834" y="1003202"/>
            <a:ext cx="16408332" cy="735330"/>
          </a:xfrm>
          <a:prstGeom prst="rect">
            <a:avLst/>
          </a:prstGeom>
        </p:spPr>
        <p:txBody>
          <a:bodyPr lIns="0" tIns="0" rIns="0" bIns="0" rtlCol="0" anchor="t">
            <a:spAutoFit/>
          </a:bodyPr>
          <a:lstStyle/>
          <a:p>
            <a:pPr algn="l">
              <a:lnSpc>
                <a:spcPts val="5460"/>
              </a:lnSpc>
            </a:pPr>
            <a:r>
              <a:rPr lang="en-US" sz="6000" spc="30" dirty="0">
                <a:solidFill>
                  <a:srgbClr val="2B2C30"/>
                </a:solidFill>
                <a:latin typeface="Playfair Display"/>
                <a:ea typeface="Playfair Display"/>
                <a:cs typeface="Playfair Display"/>
                <a:sym typeface="Playfair Display"/>
              </a:rPr>
              <a:t>Product Pairs</a:t>
            </a:r>
          </a:p>
        </p:txBody>
      </p:sp>
      <p:sp>
        <p:nvSpPr>
          <p:cNvPr id="5" name="TextBox 5"/>
          <p:cNvSpPr txBox="1"/>
          <p:nvPr/>
        </p:nvSpPr>
        <p:spPr>
          <a:xfrm>
            <a:off x="15576809" y="8944523"/>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Erste</a:t>
            </a:r>
          </a:p>
          <a:p>
            <a:pPr algn="l">
              <a:lnSpc>
                <a:spcPts val="2717"/>
              </a:lnSpc>
            </a:pPr>
            <a:r>
              <a:rPr lang="en-US" sz="2986" spc="14">
                <a:solidFill>
                  <a:srgbClr val="2B2C30"/>
                </a:solidFill>
                <a:latin typeface="Playfair Display"/>
                <a:ea typeface="Playfair Display"/>
                <a:cs typeface="Playfair Display"/>
                <a:sym typeface="Playfair Display"/>
              </a:rPr>
              <a:t>Group</a:t>
            </a:r>
          </a:p>
        </p:txBody>
      </p:sp>
      <p:pic>
        <p:nvPicPr>
          <p:cNvPr id="11" name="Picture 10">
            <a:extLst>
              <a:ext uri="{FF2B5EF4-FFF2-40B4-BE49-F238E27FC236}">
                <a16:creationId xmlns:a16="http://schemas.microsoft.com/office/drawing/2014/main" id="{491DC695-C304-2465-BB67-07C3E0795BA0}"/>
              </a:ext>
            </a:extLst>
          </p:cNvPr>
          <p:cNvPicPr>
            <a:picLocks noChangeAspect="1"/>
          </p:cNvPicPr>
          <p:nvPr/>
        </p:nvPicPr>
        <p:blipFill>
          <a:blip r:embed="rId2"/>
          <a:stretch>
            <a:fillRect/>
          </a:stretch>
        </p:blipFill>
        <p:spPr>
          <a:xfrm>
            <a:off x="9601200" y="2848577"/>
            <a:ext cx="7364894" cy="41139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AutoShape 2"/>
          <p:cNvSpPr/>
          <p:nvPr/>
        </p:nvSpPr>
        <p:spPr>
          <a:xfrm flipV="1">
            <a:off x="939845" y="1743295"/>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3" name="TextBox 3"/>
          <p:cNvSpPr txBox="1"/>
          <p:nvPr/>
        </p:nvSpPr>
        <p:spPr>
          <a:xfrm>
            <a:off x="939834" y="1003202"/>
            <a:ext cx="16408332" cy="735330"/>
          </a:xfrm>
          <a:prstGeom prst="rect">
            <a:avLst/>
          </a:prstGeom>
        </p:spPr>
        <p:txBody>
          <a:bodyPr lIns="0" tIns="0" rIns="0" bIns="0" rtlCol="0" anchor="t">
            <a:spAutoFit/>
          </a:bodyPr>
          <a:lstStyle/>
          <a:p>
            <a:pPr algn="l">
              <a:lnSpc>
                <a:spcPts val="5460"/>
              </a:lnSpc>
            </a:pPr>
            <a:r>
              <a:rPr lang="en-US" sz="6000" spc="30">
                <a:solidFill>
                  <a:srgbClr val="2B2C30"/>
                </a:solidFill>
                <a:latin typeface="Playfair Display"/>
                <a:ea typeface="Playfair Display"/>
                <a:cs typeface="Playfair Display"/>
                <a:sym typeface="Playfair Display"/>
              </a:rPr>
              <a:t>Arrangement System</a:t>
            </a:r>
          </a:p>
        </p:txBody>
      </p:sp>
      <p:sp>
        <p:nvSpPr>
          <p:cNvPr id="4" name="TextBox 4"/>
          <p:cNvSpPr txBox="1"/>
          <p:nvPr/>
        </p:nvSpPr>
        <p:spPr>
          <a:xfrm>
            <a:off x="15576809" y="8944523"/>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Erste</a:t>
            </a:r>
          </a:p>
          <a:p>
            <a:pPr algn="l">
              <a:lnSpc>
                <a:spcPts val="2717"/>
              </a:lnSpc>
            </a:pPr>
            <a:r>
              <a:rPr lang="en-US" sz="2986" spc="14">
                <a:solidFill>
                  <a:srgbClr val="2B2C30"/>
                </a:solidFill>
                <a:latin typeface="Playfair Display"/>
                <a:ea typeface="Playfair Display"/>
                <a:cs typeface="Playfair Display"/>
                <a:sym typeface="Playfair Display"/>
              </a:rPr>
              <a:t>Group</a:t>
            </a:r>
          </a:p>
        </p:txBody>
      </p:sp>
      <p:sp>
        <p:nvSpPr>
          <p:cNvPr id="5" name="TextBox 5"/>
          <p:cNvSpPr txBox="1"/>
          <p:nvPr/>
        </p:nvSpPr>
        <p:spPr>
          <a:xfrm>
            <a:off x="8470192" y="2700112"/>
            <a:ext cx="9513008" cy="4262577"/>
          </a:xfrm>
          <a:prstGeom prst="rect">
            <a:avLst/>
          </a:prstGeom>
        </p:spPr>
        <p:txBody>
          <a:bodyPr wrap="square" lIns="0" tIns="0" rIns="0" bIns="0" rtlCol="0" anchor="t">
            <a:spAutoFit/>
          </a:bodyPr>
          <a:lstStyle/>
          <a:p>
            <a:pPr algn="l">
              <a:lnSpc>
                <a:spcPts val="4828"/>
              </a:lnSpc>
            </a:pPr>
            <a:r>
              <a:rPr lang="en-US" sz="3714" spc="18" dirty="0">
                <a:solidFill>
                  <a:srgbClr val="2B2C30"/>
                </a:solidFill>
                <a:latin typeface="Playfair Display"/>
                <a:ea typeface="Playfair Display"/>
                <a:cs typeface="Playfair Display"/>
                <a:sym typeface="Playfair Display"/>
              </a:rPr>
              <a:t>We present our web application, where, with a single click, you can select your store and instantly view data in an intuitive format. Access Demand Forecast for future sales predictions, Product Pairs for discount strategies, and Arrangement System for effective behavioral merchandising.</a:t>
            </a:r>
          </a:p>
        </p:txBody>
      </p:sp>
      <p:pic>
        <p:nvPicPr>
          <p:cNvPr id="7" name="Picture 6">
            <a:extLst>
              <a:ext uri="{FF2B5EF4-FFF2-40B4-BE49-F238E27FC236}">
                <a16:creationId xmlns:a16="http://schemas.microsoft.com/office/drawing/2014/main" id="{099126E2-DA04-3350-0A9D-2232F81354DD}"/>
              </a:ext>
            </a:extLst>
          </p:cNvPr>
          <p:cNvPicPr>
            <a:picLocks noChangeAspect="1"/>
          </p:cNvPicPr>
          <p:nvPr/>
        </p:nvPicPr>
        <p:blipFill>
          <a:blip r:embed="rId2"/>
          <a:stretch>
            <a:fillRect/>
          </a:stretch>
        </p:blipFill>
        <p:spPr>
          <a:xfrm>
            <a:off x="533400" y="2781300"/>
            <a:ext cx="7748852" cy="43768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AutoShape 2"/>
          <p:cNvSpPr/>
          <p:nvPr/>
        </p:nvSpPr>
        <p:spPr>
          <a:xfrm flipV="1">
            <a:off x="829150" y="2765987"/>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3" name="TextBox 3"/>
          <p:cNvSpPr txBox="1"/>
          <p:nvPr/>
        </p:nvSpPr>
        <p:spPr>
          <a:xfrm>
            <a:off x="4343400" y="2883677"/>
            <a:ext cx="10049344" cy="3647024"/>
          </a:xfrm>
          <a:prstGeom prst="rect">
            <a:avLst/>
          </a:prstGeom>
        </p:spPr>
        <p:txBody>
          <a:bodyPr wrap="square" lIns="0" tIns="0" rIns="0" bIns="0" rtlCol="0" anchor="t">
            <a:spAutoFit/>
          </a:bodyPr>
          <a:lstStyle/>
          <a:p>
            <a:pPr algn="l">
              <a:lnSpc>
                <a:spcPts val="4828"/>
              </a:lnSpc>
            </a:pPr>
            <a:r>
              <a:rPr lang="en-US" sz="3714" spc="18" dirty="0">
                <a:solidFill>
                  <a:srgbClr val="2B2C30"/>
                </a:solidFill>
                <a:latin typeface="Playfair Display"/>
                <a:ea typeface="Playfair Display"/>
                <a:cs typeface="Playfair Display"/>
                <a:sym typeface="Playfair Display"/>
              </a:rPr>
              <a:t>Our go-to-market strategy focuses on advertising our product by showcasing successful implementations in large companies, emphasizing the low cost of maintenance, and highlighting its simple, intuitive navigation.</a:t>
            </a:r>
          </a:p>
        </p:txBody>
      </p:sp>
      <p:sp>
        <p:nvSpPr>
          <p:cNvPr id="4" name="TextBox 4"/>
          <p:cNvSpPr txBox="1"/>
          <p:nvPr/>
        </p:nvSpPr>
        <p:spPr>
          <a:xfrm>
            <a:off x="829150" y="1951476"/>
            <a:ext cx="16408332" cy="735330"/>
          </a:xfrm>
          <a:prstGeom prst="rect">
            <a:avLst/>
          </a:prstGeom>
        </p:spPr>
        <p:txBody>
          <a:bodyPr lIns="0" tIns="0" rIns="0" bIns="0" rtlCol="0" anchor="t">
            <a:spAutoFit/>
          </a:bodyPr>
          <a:lstStyle/>
          <a:p>
            <a:pPr algn="l">
              <a:lnSpc>
                <a:spcPts val="5460"/>
              </a:lnSpc>
            </a:pPr>
            <a:r>
              <a:rPr lang="en-US" sz="6000" spc="30" dirty="0">
                <a:solidFill>
                  <a:srgbClr val="2B2C30"/>
                </a:solidFill>
                <a:latin typeface="Playfair Display"/>
                <a:ea typeface="Playfair Display"/>
                <a:cs typeface="Playfair Display"/>
                <a:sym typeface="Playfair Display"/>
              </a:rPr>
              <a:t>How to Go-To-Market?</a:t>
            </a:r>
          </a:p>
        </p:txBody>
      </p:sp>
      <p:sp>
        <p:nvSpPr>
          <p:cNvPr id="5" name="TextBox 5"/>
          <p:cNvSpPr txBox="1"/>
          <p:nvPr/>
        </p:nvSpPr>
        <p:spPr>
          <a:xfrm>
            <a:off x="15576809" y="8944523"/>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Erste</a:t>
            </a:r>
          </a:p>
          <a:p>
            <a:pPr algn="l">
              <a:lnSpc>
                <a:spcPts val="2717"/>
              </a:lnSpc>
            </a:pPr>
            <a:r>
              <a:rPr lang="en-US" sz="2986" spc="14">
                <a:solidFill>
                  <a:srgbClr val="2B2C30"/>
                </a:solidFill>
                <a:latin typeface="Playfair Display"/>
                <a:ea typeface="Playfair Display"/>
                <a:cs typeface="Playfair Display"/>
                <a:sym typeface="Playfair Display"/>
              </a:rPr>
              <a:t>Group</a:t>
            </a:r>
          </a:p>
        </p:txBody>
      </p:sp>
      <p:pic>
        <p:nvPicPr>
          <p:cNvPr id="7" name="Picture 6" descr="A blue circuit board with a brain and numbers&#10;&#10;Description automatically generated">
            <a:extLst>
              <a:ext uri="{FF2B5EF4-FFF2-40B4-BE49-F238E27FC236}">
                <a16:creationId xmlns:a16="http://schemas.microsoft.com/office/drawing/2014/main" id="{9AE3714C-B400-EA3A-2D42-5F65BE18A27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2148" r="32148"/>
          <a:stretch/>
        </p:blipFill>
        <p:spPr>
          <a:xfrm>
            <a:off x="829150" y="3009900"/>
            <a:ext cx="3264693" cy="4352924"/>
          </a:xfrm>
          <a:prstGeom prst="snip1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515</Words>
  <Application>Microsoft Office PowerPoint</Application>
  <PresentationFormat>Custom</PresentationFormat>
  <Paragraphs>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Century</vt:lpstr>
      <vt:lpstr>Playfair Display</vt:lpstr>
      <vt:lpstr>Calibri</vt:lpstr>
      <vt:lpstr>Arial</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Henrietta Mitchell, Founder &amp; CEO Matt Zhang, Founder &amp; CTO 13 September, 2023</dc:title>
  <cp:lastModifiedBy>Andrii Kostiushko</cp:lastModifiedBy>
  <cp:revision>4</cp:revision>
  <dcterms:created xsi:type="dcterms:W3CDTF">2006-08-16T00:00:00Z</dcterms:created>
  <dcterms:modified xsi:type="dcterms:W3CDTF">2024-11-09T10:08:48Z</dcterms:modified>
  <dc:identifier>DAGV8EeN4K8</dc:identifier>
</cp:coreProperties>
</file>