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45"/>
  </p:normalViewPr>
  <p:slideViewPr>
    <p:cSldViewPr snapToGrid="0" snapToObjects="1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0405-3F75-8F49-9CB6-6316E389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B7A5F-F34E-064B-AD5C-1ABE4D08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6154-C088-524E-8460-FD334B9E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7A17-BF90-E743-A623-DE27167D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EB93-14F3-984F-B5F7-C5F00A94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451-10FC-DB44-9A91-316BFFAF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6723-A5FC-CE4D-9CFD-4C62ED3AB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DD48-6014-464E-B732-1D07E9F5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FE7-4E96-9C4A-AA16-E8FA7320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9437-1827-7E45-9953-174082C3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AC91-C619-9F4C-BFA0-27AD72C78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C875A-BB79-EE4C-A169-9E509729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6F76-9035-AD46-B561-47A262B3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7299-5185-AE4F-A061-4C44A31E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B2E3-FF92-2343-9D6A-9BB26DB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4502-3977-2040-8F68-B04517B5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000F-2C82-BE4D-8C49-FC6B4F84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D7E1-BFD9-D34C-8177-8CCD1F42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FA6A-BA79-6245-9F73-2C6B2291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0867-D27D-F54C-B66E-06365CCD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C7B5-C24D-B94C-BEC7-2C1C735E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FAA5-E2D6-6D42-B35C-B9E5EC53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B227-5525-6847-AEFF-5FEB7B0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EF96-3ACA-5B4B-BC89-3594B40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2912-40BE-BC4F-B303-27B7A115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E077-9C3D-6341-8CAB-78DFA1B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1B05-8C50-C64B-B573-81EAB3140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F48E-4756-AE4C-93AD-430A41FF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F58A4-A11F-3D48-811A-F2FE1B1E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A473-74BF-4042-9B9B-CF175A9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5F741-F517-8C4A-B7A1-18A1E5A2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78AE-577D-B94F-82F5-4F98E9AB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E24A-CA3C-0E49-ABF8-6B4F74C9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6CFCD-B415-CE40-AABB-6266443E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94B51-8DF9-D44C-B679-D7623F9CB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1FA2B-E0CF-7C4F-A464-423C0149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5E56B-8ECB-0B41-A973-703CC9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82704-234D-3443-B4B7-60ED8FC8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7A36A-1335-BA48-A82E-00A2AAE5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273D-0E64-1643-8FCC-D07F2806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71ABB-DF73-B74D-9CDF-E29381D8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929DC-0F29-E740-9989-D93CEEE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C9B3-BA65-974E-9387-409D3AC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65FD-4EEF-3C4C-A093-3E0C07D3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AA176-0C1F-EC40-8BBA-D696F4DA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C8D9-83E1-F74C-B6F2-CECA23A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8777-7733-D044-9A36-5BADE3CF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6CB0-6D2F-AA47-A363-2AB75247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AD4D-F753-D04E-84C7-1BDB412C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FE18-8D0B-ED4D-B2A0-0CAF35F0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72BF-AF96-2A4F-AF7A-642BAADA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CE0F-4BFE-7F46-BC77-8B047894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A9C1-969B-6E46-AF6C-87559F3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EDEE5-B181-E442-AA2A-8EE4C605D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E8632-6E3C-F346-82DE-5EC78667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025BC-2E21-BF45-8D78-69685AB7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3EEB-C94C-3640-B45C-8DB69E0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A0D3-3558-9C45-A2A3-9CDE5DB0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BC0D6-4498-E741-846D-F27A57ED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F15B1-18DE-FA4E-8ABD-763CD369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51B6-F7F8-B446-88FE-C929AE229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9BF4-A9EA-864F-B9D7-86FFAD7515BE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5A63-EF7B-2541-993C-6EBFC1C76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EE03-CB8A-A64F-88B9-B71B5CC0C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122FB80-9BBF-8E48-B9C9-4117BA36F296}"/>
              </a:ext>
            </a:extLst>
          </p:cNvPr>
          <p:cNvSpPr txBox="1"/>
          <p:nvPr/>
        </p:nvSpPr>
        <p:spPr>
          <a:xfrm>
            <a:off x="5753100" y="584200"/>
            <a:ext cx="6108700" cy="230832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Usr</a:t>
            </a:r>
            <a:r>
              <a:rPr lang="en-US" dirty="0"/>
              <a:t> / </a:t>
            </a:r>
            <a:r>
              <a:rPr lang="en-US" dirty="0" err="1"/>
              <a:t>UsrAddr</a:t>
            </a:r>
            <a:r>
              <a:rPr lang="en-US" dirty="0"/>
              <a:t> is a many-to-many relationship because one person can have multiple addresses and one address can be for more than one person, for example, family members.</a:t>
            </a:r>
          </a:p>
          <a:p>
            <a:r>
              <a:rPr lang="en-US" dirty="0"/>
              <a:t>Therefore, an Association Relation will be needed.</a:t>
            </a:r>
          </a:p>
          <a:p>
            <a:endParaRPr lang="en-US" dirty="0"/>
          </a:p>
          <a:p>
            <a:r>
              <a:rPr lang="en-US" dirty="0"/>
              <a:t>Additionally, in the </a:t>
            </a:r>
            <a:r>
              <a:rPr lang="en-US" dirty="0" err="1"/>
              <a:t>Usr</a:t>
            </a:r>
            <a:r>
              <a:rPr lang="en-US" dirty="0"/>
              <a:t>, a column will will be added to point to the Primary </a:t>
            </a:r>
            <a:r>
              <a:rPr lang="en-US" dirty="0" err="1"/>
              <a:t>UsrAddr</a:t>
            </a:r>
            <a:r>
              <a:rPr lang="en-US" dirty="0"/>
              <a:t> – A foreign key to </a:t>
            </a:r>
            <a:r>
              <a:rPr lang="en-US" dirty="0" err="1"/>
              <a:t>UsrAddr</a:t>
            </a:r>
            <a:r>
              <a:rPr lang="en-US" dirty="0"/>
              <a:t>, Set to null upon DELETE (of the </a:t>
            </a:r>
            <a:r>
              <a:rPr lang="en-US" dirty="0" err="1"/>
              <a:t>UsrAddr</a:t>
            </a:r>
            <a:r>
              <a:rPr lang="en-US"/>
              <a:t> tuple);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F5A8A-FEF6-1744-951F-EC2DECDC6B80}"/>
              </a:ext>
            </a:extLst>
          </p:cNvPr>
          <p:cNvSpPr txBox="1"/>
          <p:nvPr/>
        </p:nvSpPr>
        <p:spPr>
          <a:xfrm>
            <a:off x="4686300" y="3194915"/>
            <a:ext cx="7200900" cy="3139321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the </a:t>
            </a:r>
            <a:r>
              <a:rPr lang="en-US" dirty="0" err="1"/>
              <a:t>Usr</a:t>
            </a:r>
            <a:r>
              <a:rPr lang="en-US" dirty="0"/>
              <a:t> / </a:t>
            </a:r>
            <a:r>
              <a:rPr lang="en-US" dirty="0" err="1"/>
              <a:t>DI_rq</a:t>
            </a:r>
            <a:r>
              <a:rPr lang="en-US" dirty="0"/>
              <a:t> and the </a:t>
            </a:r>
            <a:r>
              <a:rPr lang="en-US" dirty="0" err="1"/>
              <a:t>UsrAddr</a:t>
            </a:r>
            <a:r>
              <a:rPr lang="en-US" dirty="0"/>
              <a:t> / </a:t>
            </a:r>
            <a:r>
              <a:rPr lang="en-US" dirty="0" err="1"/>
              <a:t>DI_rq</a:t>
            </a:r>
            <a:r>
              <a:rPr lang="en-US" dirty="0"/>
              <a:t> are a one-to-many relationship because a person can have multiple requests one </a:t>
            </a:r>
            <a:r>
              <a:rPr lang="en-US" dirty="0" err="1"/>
              <a:t>UsrAddr</a:t>
            </a:r>
            <a:r>
              <a:rPr lang="en-US" dirty="0"/>
              <a:t> can have many requests sent to.</a:t>
            </a:r>
          </a:p>
          <a:p>
            <a:endParaRPr lang="en-US" dirty="0"/>
          </a:p>
          <a:p>
            <a:r>
              <a:rPr lang="en-US" dirty="0"/>
              <a:t>For our center’s rule, each request can have 5 items max. So, it will be relatively easier in this regard.</a:t>
            </a:r>
          </a:p>
          <a:p>
            <a:endParaRPr lang="en-US" dirty="0"/>
          </a:p>
          <a:p>
            <a:r>
              <a:rPr lang="en-US" dirty="0"/>
              <a:t>However, in the long run, I want it to be linked with our collection inventory. So, we need to put some thoughts here for its flexibility. Also, there are multiple types of Dharma Items; this will take some thoughts to design it nicely. (</a:t>
            </a:r>
            <a:r>
              <a:rPr lang="en-US"/>
              <a:t>next slide)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AA18C-58D0-294C-BC2D-172571F4E743}"/>
              </a:ext>
            </a:extLst>
          </p:cNvPr>
          <p:cNvGrpSpPr/>
          <p:nvPr/>
        </p:nvGrpSpPr>
        <p:grpSpPr>
          <a:xfrm>
            <a:off x="368300" y="1638300"/>
            <a:ext cx="4864100" cy="3365501"/>
            <a:chOff x="673100" y="1638300"/>
            <a:chExt cx="4864100" cy="3365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DD6F26-A6F1-C048-AAE2-1934E3892A9A}"/>
                </a:ext>
              </a:extLst>
            </p:cNvPr>
            <p:cNvSpPr/>
            <p:nvPr/>
          </p:nvSpPr>
          <p:spPr>
            <a:xfrm>
              <a:off x="673100" y="1638300"/>
              <a:ext cx="18669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Usr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7A25D0-BEFD-F742-9D1D-E07D452B7AD3}"/>
                </a:ext>
              </a:extLst>
            </p:cNvPr>
            <p:cNvSpPr/>
            <p:nvPr/>
          </p:nvSpPr>
          <p:spPr>
            <a:xfrm>
              <a:off x="3670300" y="1638300"/>
              <a:ext cx="18669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UsrAddr</a:t>
              </a:r>
              <a:r>
                <a:rPr lang="en-US" dirty="0"/>
                <a:t> {</a:t>
              </a:r>
            </a:p>
            <a:p>
              <a:pPr algn="ctr"/>
              <a:r>
                <a:rPr lang="en-US" dirty="0" err="1"/>
                <a:t>Addr</a:t>
              </a:r>
              <a:r>
                <a:rPr lang="en-US" dirty="0"/>
                <a:t> Info</a:t>
              </a:r>
            </a:p>
            <a:p>
              <a:r>
                <a:rPr lang="en-US" dirty="0"/>
                <a:t>}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7DB035-0B2D-E14E-822F-53BFFAD5E98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40000" y="2089150"/>
              <a:ext cx="1130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9E538-C01F-F842-AD24-048A6DB7D0FE}"/>
                </a:ext>
              </a:extLst>
            </p:cNvPr>
            <p:cNvSpPr/>
            <p:nvPr/>
          </p:nvSpPr>
          <p:spPr>
            <a:xfrm>
              <a:off x="673100" y="4102101"/>
              <a:ext cx="18669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DI_rq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49513B-9252-C345-AF59-0D8196453397}"/>
                </a:ext>
              </a:extLst>
            </p:cNvPr>
            <p:cNvCxnSpPr>
              <a:stCxn id="8" idx="0"/>
              <a:endCxn id="4" idx="2"/>
            </p:cNvCxnSpPr>
            <p:nvPr/>
          </p:nvCxnSpPr>
          <p:spPr>
            <a:xfrm flipV="1">
              <a:off x="1606550" y="2540000"/>
              <a:ext cx="0" cy="156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8B6B3E-7605-DB40-8328-31D8C953A258}"/>
                </a:ext>
              </a:extLst>
            </p:cNvPr>
            <p:cNvSpPr txBox="1"/>
            <p:nvPr/>
          </p:nvSpPr>
          <p:spPr>
            <a:xfrm>
              <a:off x="1606550" y="3771900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01881D-D3B9-B344-8D18-AC2613887975}"/>
                </a:ext>
              </a:extLst>
            </p:cNvPr>
            <p:cNvSpPr txBox="1"/>
            <p:nvPr/>
          </p:nvSpPr>
          <p:spPr>
            <a:xfrm>
              <a:off x="3403600" y="1805546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B23BF2-15D6-C84E-A1F3-E7D192775263}"/>
                </a:ext>
              </a:extLst>
            </p:cNvPr>
            <p:cNvSpPr txBox="1"/>
            <p:nvPr/>
          </p:nvSpPr>
          <p:spPr>
            <a:xfrm>
              <a:off x="2470150" y="1808720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878D10-2341-8442-9222-D3F1010D23F9}"/>
                </a:ext>
              </a:extLst>
            </p:cNvPr>
            <p:cNvSpPr txBox="1"/>
            <p:nvPr/>
          </p:nvSpPr>
          <p:spPr>
            <a:xfrm>
              <a:off x="1606550" y="2456418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35E58C21-5E48-F942-9D86-856118327DC0}"/>
                </a:ext>
              </a:extLst>
            </p:cNvPr>
            <p:cNvCxnSpPr>
              <a:cxnSpLocks/>
              <a:stCxn id="5" idx="2"/>
              <a:endCxn id="8" idx="3"/>
            </p:cNvCxnSpPr>
            <p:nvPr/>
          </p:nvCxnSpPr>
          <p:spPr>
            <a:xfrm rot="5400000">
              <a:off x="2565400" y="2514600"/>
              <a:ext cx="2012951" cy="206375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273-90BC-4244-B25B-418FD6F71CD4}"/>
                </a:ext>
              </a:extLst>
            </p:cNvPr>
            <p:cNvSpPr txBox="1"/>
            <p:nvPr/>
          </p:nvSpPr>
          <p:spPr>
            <a:xfrm>
              <a:off x="4578351" y="2508248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2B949C-8B09-E84E-BE68-0929F8078647}"/>
                </a:ext>
              </a:extLst>
            </p:cNvPr>
            <p:cNvSpPr txBox="1"/>
            <p:nvPr/>
          </p:nvSpPr>
          <p:spPr>
            <a:xfrm>
              <a:off x="2495549" y="4230727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1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E9E538-C01F-F842-AD24-048A6DB7D0FE}"/>
              </a:ext>
            </a:extLst>
          </p:cNvPr>
          <p:cNvSpPr/>
          <p:nvPr/>
        </p:nvSpPr>
        <p:spPr>
          <a:xfrm>
            <a:off x="368300" y="381000"/>
            <a:ext cx="2997200" cy="241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DIrqCart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DIreqID</a:t>
            </a:r>
            <a:r>
              <a:rPr lang="en-US" dirty="0"/>
              <a:t>, (key)</a:t>
            </a:r>
          </a:p>
          <a:p>
            <a:r>
              <a:rPr lang="en-US" dirty="0"/>
              <a:t>  </a:t>
            </a:r>
            <a:r>
              <a:rPr lang="en-US" dirty="0" err="1"/>
              <a:t>UsrName</a:t>
            </a:r>
            <a:r>
              <a:rPr lang="en-US" dirty="0"/>
              <a:t>, (foreign key)</a:t>
            </a:r>
          </a:p>
          <a:p>
            <a:r>
              <a:rPr lang="en-US" dirty="0"/>
              <a:t>  </a:t>
            </a:r>
            <a:r>
              <a:rPr lang="en-US" dirty="0" err="1"/>
              <a:t>UsrAddrID</a:t>
            </a:r>
            <a:r>
              <a:rPr lang="en-US" dirty="0"/>
              <a:t>, (</a:t>
            </a:r>
            <a:r>
              <a:rPr lang="en-US" dirty="0" err="1"/>
              <a:t>foreigh</a:t>
            </a:r>
            <a:r>
              <a:rPr lang="en-US" dirty="0"/>
              <a:t> key)</a:t>
            </a:r>
          </a:p>
          <a:p>
            <a:r>
              <a:rPr lang="en-US" dirty="0"/>
              <a:t>  </a:t>
            </a:r>
            <a:r>
              <a:rPr lang="en-US" dirty="0" err="1"/>
              <a:t>Date_Reqd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Date_Processed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Who_Processed</a:t>
            </a:r>
            <a:r>
              <a:rPr lang="en-US" dirty="0"/>
              <a:t>,</a:t>
            </a:r>
          </a:p>
          <a:p>
            <a:r>
              <a:rPr lang="en-US" dirty="0"/>
              <a:t>  Comment, (txt – admin use)</a:t>
            </a:r>
          </a:p>
          <a:p>
            <a:r>
              <a:rPr lang="en-US" dirty="0"/>
              <a:t>}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3ECE15-3E97-C44F-BC47-8CA03C5FF09F}"/>
              </a:ext>
            </a:extLst>
          </p:cNvPr>
          <p:cNvSpPr/>
          <p:nvPr/>
        </p:nvSpPr>
        <p:spPr>
          <a:xfrm>
            <a:off x="4743450" y="692150"/>
            <a:ext cx="337185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DIrqItem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tblName</a:t>
            </a:r>
            <a:r>
              <a:rPr lang="en-US" dirty="0"/>
              <a:t>, (Foreign key)</a:t>
            </a:r>
          </a:p>
          <a:p>
            <a:r>
              <a:rPr lang="en-US" dirty="0"/>
              <a:t>  </a:t>
            </a:r>
            <a:r>
              <a:rPr lang="en-US" dirty="0" err="1"/>
              <a:t>invtID</a:t>
            </a:r>
            <a:r>
              <a:rPr lang="en-US" dirty="0"/>
              <a:t>, (key)</a:t>
            </a:r>
          </a:p>
          <a:p>
            <a:r>
              <a:rPr lang="en-US" dirty="0"/>
              <a:t>  </a:t>
            </a:r>
            <a:r>
              <a:rPr lang="en-US" dirty="0" err="1"/>
              <a:t>DI_reqID</a:t>
            </a:r>
            <a:r>
              <a:rPr lang="en-US" dirty="0"/>
              <a:t>, (foreign key)</a:t>
            </a:r>
          </a:p>
          <a:p>
            <a:r>
              <a:rPr lang="en-US" dirty="0"/>
              <a:t>  Comment, (txt field – admin use)</a:t>
            </a:r>
          </a:p>
          <a:p>
            <a:r>
              <a:rPr lang="en-US" dirty="0"/>
              <a:t>}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DB25E-3E09-5B4F-83BC-DE5ECE0F666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365500" y="1492250"/>
            <a:ext cx="1377950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4E5168-A512-404C-B66F-ED961968086B}"/>
              </a:ext>
            </a:extLst>
          </p:cNvPr>
          <p:cNvSpPr txBox="1"/>
          <p:nvPr/>
        </p:nvSpPr>
        <p:spPr>
          <a:xfrm>
            <a:off x="4451350" y="112291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3BA08-5AA4-BD4F-8A42-3F032323DD87}"/>
              </a:ext>
            </a:extLst>
          </p:cNvPr>
          <p:cNvSpPr txBox="1"/>
          <p:nvPr/>
        </p:nvSpPr>
        <p:spPr>
          <a:xfrm>
            <a:off x="3073400" y="112291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432E27-2BF0-B844-BE4E-E150A5AE5FC9}"/>
              </a:ext>
            </a:extLst>
          </p:cNvPr>
          <p:cNvSpPr txBox="1"/>
          <p:nvPr/>
        </p:nvSpPr>
        <p:spPr>
          <a:xfrm>
            <a:off x="3946525" y="1492250"/>
            <a:ext cx="83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 &lt;=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B5586-1491-9343-8ABF-8BB7409F8CEF}"/>
              </a:ext>
            </a:extLst>
          </p:cNvPr>
          <p:cNvSpPr/>
          <p:nvPr/>
        </p:nvSpPr>
        <p:spPr>
          <a:xfrm>
            <a:off x="895350" y="3454401"/>
            <a:ext cx="27051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INVT_A {</a:t>
            </a:r>
          </a:p>
          <a:p>
            <a:r>
              <a:rPr lang="en-US" dirty="0"/>
              <a:t>  </a:t>
            </a:r>
            <a:r>
              <a:rPr lang="en-US" dirty="0" err="1"/>
              <a:t>invtID</a:t>
            </a:r>
            <a:r>
              <a:rPr lang="en-US" dirty="0"/>
              <a:t>, (key)</a:t>
            </a:r>
          </a:p>
          <a:p>
            <a:r>
              <a:rPr lang="en-US" dirty="0"/>
              <a:t>  other fields,</a:t>
            </a:r>
          </a:p>
          <a:p>
            <a:r>
              <a:rPr lang="en-US" dirty="0"/>
              <a:t>  .  .  .</a:t>
            </a:r>
          </a:p>
          <a:p>
            <a:r>
              <a:rPr lang="en-US" dirty="0"/>
              <a:t>}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3ADB3-0816-F045-B713-7B84BB96AFFA}"/>
              </a:ext>
            </a:extLst>
          </p:cNvPr>
          <p:cNvSpPr/>
          <p:nvPr/>
        </p:nvSpPr>
        <p:spPr>
          <a:xfrm>
            <a:off x="4451350" y="3454401"/>
            <a:ext cx="27051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INVT_B {</a:t>
            </a:r>
          </a:p>
          <a:p>
            <a:r>
              <a:rPr lang="en-US" dirty="0"/>
              <a:t>  </a:t>
            </a:r>
            <a:r>
              <a:rPr lang="en-US" dirty="0" err="1"/>
              <a:t>invtID</a:t>
            </a:r>
            <a:r>
              <a:rPr lang="en-US" dirty="0"/>
              <a:t>, (key)</a:t>
            </a:r>
          </a:p>
          <a:p>
            <a:r>
              <a:rPr lang="en-US" dirty="0"/>
              <a:t>  other fields,</a:t>
            </a:r>
          </a:p>
          <a:p>
            <a:r>
              <a:rPr lang="en-US" dirty="0"/>
              <a:t>  .  .  .</a:t>
            </a:r>
          </a:p>
          <a:p>
            <a:r>
              <a:rPr lang="en-US" dirty="0"/>
              <a:t>}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63AB-F6C2-B144-823F-C7886A2E7EC7}"/>
              </a:ext>
            </a:extLst>
          </p:cNvPr>
          <p:cNvSpPr/>
          <p:nvPr/>
        </p:nvSpPr>
        <p:spPr>
          <a:xfrm>
            <a:off x="8007350" y="3454401"/>
            <a:ext cx="27051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INVT_C {</a:t>
            </a:r>
          </a:p>
          <a:p>
            <a:r>
              <a:rPr lang="en-US" dirty="0"/>
              <a:t>  </a:t>
            </a:r>
            <a:r>
              <a:rPr lang="en-US" dirty="0" err="1"/>
              <a:t>invtID</a:t>
            </a:r>
            <a:r>
              <a:rPr lang="en-US" dirty="0"/>
              <a:t>, (key)</a:t>
            </a:r>
          </a:p>
          <a:p>
            <a:r>
              <a:rPr lang="en-US" dirty="0"/>
              <a:t>  other fields,</a:t>
            </a:r>
          </a:p>
          <a:p>
            <a:r>
              <a:rPr lang="en-US" dirty="0"/>
              <a:t>  .  .  .</a:t>
            </a:r>
          </a:p>
          <a:p>
            <a:r>
              <a:rPr lang="en-US" dirty="0"/>
              <a:t>}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F53A58-D5B4-7543-9AC0-03618C5FF33A}"/>
              </a:ext>
            </a:extLst>
          </p:cNvPr>
          <p:cNvSpPr/>
          <p:nvPr/>
        </p:nvSpPr>
        <p:spPr>
          <a:xfrm>
            <a:off x="8629650" y="692150"/>
            <a:ext cx="27051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INVT_Type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invtTblName</a:t>
            </a:r>
            <a:r>
              <a:rPr lang="en-US" dirty="0"/>
              <a:t>, (key)</a:t>
            </a:r>
          </a:p>
          <a:p>
            <a:r>
              <a:rPr lang="en-US" dirty="0"/>
              <a:t>  other fields??,</a:t>
            </a:r>
          </a:p>
          <a:p>
            <a:r>
              <a:rPr lang="en-US" dirty="0"/>
              <a:t>  .  .  .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252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368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Bert (External)</dc:creator>
  <cp:lastModifiedBy>Tan, Bert (External)</cp:lastModifiedBy>
  <cp:revision>37</cp:revision>
  <dcterms:created xsi:type="dcterms:W3CDTF">2020-07-16T22:42:59Z</dcterms:created>
  <dcterms:modified xsi:type="dcterms:W3CDTF">2021-06-04T20:38:34Z</dcterms:modified>
</cp:coreProperties>
</file>