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bin" ContentType="application/vnd.openxmlformats-officedocument.oleObject"/>
  <Default Extension="png" ContentType="image/png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sldIdLst>
    <p:sldId id="257" r:id="rId3"/>
    <p:sldId id="259" r:id="rId4"/>
    <p:sldId id="263" r:id="rId5"/>
    <p:sldId id="264" r:id="rId6"/>
    <p:sldId id="266" r:id="rId7"/>
    <p:sldId id="267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79" r:id="rId19"/>
    <p:sldId id="282" r:id="rId20"/>
  </p:sldIdLst>
  <p:sldSz cx="9144000" cy="6858000" type="screen4x3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55" autoAdjust="0"/>
    <p:restoredTop sz="96429" autoAdjust="0"/>
  </p:normalViewPr>
  <p:slideViewPr>
    <p:cSldViewPr snapToGrid="0">
      <p:cViewPr varScale="1">
        <p:scale>
          <a:sx n="114" d="100"/>
          <a:sy n="114" d="100"/>
        </p:scale>
        <p:origin x="-1554" y="-96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92" name="think-cell Slide" r:id="rId4" imgW="360" imgH="360" progId="">
              <p:embed/>
            </p:oleObj>
          </a:graphicData>
        </a:graphic>
      </p:graphicFrame>
      <p:sp>
        <p:nvSpPr>
          <p:cNvPr id="3" name="TextBox 5"/>
          <p:cNvSpPr txBox="1">
            <a:spLocks noChangeArrowheads="1"/>
          </p:cNvSpPr>
          <p:nvPr userDrawn="1"/>
        </p:nvSpPr>
        <p:spPr bwMode="auto">
          <a:xfrm>
            <a:off x="1981200" y="5410200"/>
            <a:ext cx="5029200" cy="2778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内部文件，涉及项目保密材料。未经许可，不得非法采用和外传</a:t>
            </a:r>
            <a:endParaRPr lang="zh-CN" altLang="en-US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cxnSp>
        <p:nvCxnSpPr>
          <p:cNvPr id="4" name="Straight Connector 5"/>
          <p:cNvCxnSpPr/>
          <p:nvPr userDrawn="1"/>
        </p:nvCxnSpPr>
        <p:spPr>
          <a:xfrm>
            <a:off x="1295400" y="2667000"/>
            <a:ext cx="64039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3116" name="think-cell Slide" r:id="rId4" imgW="360" imgH="360" progId="">
              <p:embed/>
            </p:oleObj>
          </a:graphicData>
        </a:graphic>
      </p:graphicFrame>
      <p:sp>
        <p:nvSpPr>
          <p:cNvPr id="4" name="Slide Number Placeholder 5"/>
          <p:cNvSpPr txBox="1"/>
          <p:nvPr userDrawn="1"/>
        </p:nvSpPr>
        <p:spPr>
          <a:xfrm>
            <a:off x="4125913" y="6492875"/>
            <a:ext cx="164623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7423E2F-0EF0-437C-AEF0-A1815A4FC937}" type="slidenum">
              <a:rPr lang="zh-CN" altLang="en-US" sz="1400" smtClean="0">
                <a:solidFill>
                  <a:prstClr val="black"/>
                </a:solidFill>
                <a:ea typeface="楷体" panose="02010609060101010101" pitchFamily="49" charset="-122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zh-CN" sz="1400" smtClean="0">
              <a:solidFill>
                <a:prstClr val="black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4140" name="think-cell Slide" r:id="rId4" imgW="360" imgH="360" progId="">
              <p:embed/>
            </p:oleObj>
          </a:graphicData>
        </a:graphic>
      </p:graphicFrame>
      <p:sp>
        <p:nvSpPr>
          <p:cNvPr id="7" name="Slide Number Placeholder 5"/>
          <p:cNvSpPr txBox="1"/>
          <p:nvPr userDrawn="1"/>
        </p:nvSpPr>
        <p:spPr>
          <a:xfrm>
            <a:off x="4125913" y="6492875"/>
            <a:ext cx="164623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E426122-E34F-455A-837E-6B68D44AE5F2}" type="slidenum">
              <a:rPr lang="zh-CN" altLang="en-US" sz="1400" smtClean="0">
                <a:solidFill>
                  <a:prstClr val="black"/>
                </a:solidFill>
                <a:ea typeface="楷体" panose="02010609060101010101" pitchFamily="49" charset="-122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zh-CN" sz="1400" smtClean="0">
              <a:solidFill>
                <a:prstClr val="black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5164" name="think-cell Slide" r:id="rId4" imgW="360" imgH="360" progId="">
              <p:embed/>
            </p:oleObj>
          </a:graphicData>
        </a:graphic>
      </p:graphicFrame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52CC6B9-0316-4BBB-BB04-0AD9635FFED5}" type="datetime1">
              <a:rPr lang="zh-CN" altLang="en-US"/>
              <a:pPr>
                <a:defRPr/>
              </a:pPr>
              <a:t>2017/5/4 Thursday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2AA8363-21D0-4AE3-BE79-79FA58863D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12" name="think-cell Slide" r:id="rId4" imgW="360" imgH="360" progId="">
              <p:embed/>
            </p:oleObj>
          </a:graphicData>
        </a:graphic>
      </p:graphicFrame>
      <p:sp>
        <p:nvSpPr>
          <p:cNvPr id="3" name="TextBox 5"/>
          <p:cNvSpPr txBox="1">
            <a:spLocks noChangeArrowheads="1"/>
          </p:cNvSpPr>
          <p:nvPr userDrawn="1"/>
        </p:nvSpPr>
        <p:spPr bwMode="auto">
          <a:xfrm>
            <a:off x="1981200" y="5410200"/>
            <a:ext cx="5029200" cy="2778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内部文件，涉及项目保密材料。未经许可，不得非法采用和外传</a:t>
            </a:r>
            <a:endParaRPr lang="zh-CN" altLang="en-US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cxnSp>
        <p:nvCxnSpPr>
          <p:cNvPr id="4" name="Straight Connector 5"/>
          <p:cNvCxnSpPr/>
          <p:nvPr userDrawn="1"/>
        </p:nvCxnSpPr>
        <p:spPr>
          <a:xfrm>
            <a:off x="1295400" y="2667000"/>
            <a:ext cx="64039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36" name="think-cell Slide" r:id="rId4" imgW="360" imgH="360" progId="">
              <p:embed/>
            </p:oleObj>
          </a:graphicData>
        </a:graphic>
      </p:graphicFrame>
      <p:sp>
        <p:nvSpPr>
          <p:cNvPr id="4" name="Slide Number Placeholder 5"/>
          <p:cNvSpPr txBox="1"/>
          <p:nvPr userDrawn="1"/>
        </p:nvSpPr>
        <p:spPr>
          <a:xfrm>
            <a:off x="4125913" y="6492875"/>
            <a:ext cx="164623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D8D18F1-BE53-49B9-A19E-E531581D149C}" type="slidenum">
              <a:rPr lang="zh-CN" altLang="en-US" sz="1400" smtClean="0">
                <a:solidFill>
                  <a:prstClr val="black"/>
                </a:solidFill>
                <a:ea typeface="楷体" panose="02010609060101010101" pitchFamily="49" charset="-122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zh-CN" sz="1400" smtClean="0">
              <a:solidFill>
                <a:prstClr val="black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9260" name="think-cell Slide" r:id="rId4" imgW="360" imgH="360" progId="">
              <p:embed/>
            </p:oleObj>
          </a:graphicData>
        </a:graphic>
      </p:graphicFrame>
      <p:sp>
        <p:nvSpPr>
          <p:cNvPr id="7" name="Slide Number Placeholder 5"/>
          <p:cNvSpPr txBox="1"/>
          <p:nvPr userDrawn="1"/>
        </p:nvSpPr>
        <p:spPr>
          <a:xfrm>
            <a:off x="4125913" y="6492875"/>
            <a:ext cx="164623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1C41166-455F-4070-B963-54C362A9365F}" type="slidenum">
              <a:rPr lang="zh-CN" altLang="en-US" sz="1400" smtClean="0">
                <a:solidFill>
                  <a:prstClr val="black"/>
                </a:solidFill>
                <a:ea typeface="楷体" panose="02010609060101010101" pitchFamily="49" charset="-122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zh-CN" sz="1400" smtClean="0">
              <a:solidFill>
                <a:prstClr val="black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84" name="think-cell Slide" r:id="rId4" imgW="360" imgH="360" progId="">
              <p:embed/>
            </p:oleObj>
          </a:graphicData>
        </a:graphic>
      </p:graphicFrame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52CC6B9-0316-4BBB-BB04-0AD9635FFED5}" type="datetime1">
              <a:rPr lang="zh-CN" altLang="en-US"/>
              <a:pPr>
                <a:defRPr/>
              </a:pPr>
              <a:t>2017/5/4 Thursday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BEA1DA5-8F29-4BFC-B0FA-BA4150EAC7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68" name="think-cell Slide" r:id="rId8" imgW="360" imgH="360" progId="">
              <p:embed/>
            </p:oleObj>
          </a:graphicData>
        </a:graphic>
      </p:graphicFrame>
      <p:sp>
        <p:nvSpPr>
          <p:cNvPr id="107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018853-99D3-4B4C-BBBC-A7097BB1565F}" type="datetimeFigureOut">
              <a:rPr lang="en-US" altLang="zh-CN"/>
              <a:pPr>
                <a:defRPr/>
              </a:pPr>
              <a:t>5/4/2017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95E4BD-2F0A-4CA4-97F6-6E0C36A930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82" name="图片 1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5" name="Object 5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6188" name="think-cell Slide" r:id="rId8" imgW="360" imgH="360" progId="">
              <p:embed/>
            </p:oleObj>
          </a:graphicData>
        </a:graphic>
      </p:graphicFrame>
      <p:sp>
        <p:nvSpPr>
          <p:cNvPr id="619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B6D040-5ABD-41EE-B114-06A6FA71004A}" type="datetimeFigureOut">
              <a:rPr lang="en-US" altLang="zh-CN"/>
              <a:pPr>
                <a:defRPr/>
              </a:pPr>
              <a:t>5/4/2017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1809AD9-F8BC-409F-B8C2-5A145CF6D0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202" name="图片 1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43000" y="3886200"/>
            <a:ext cx="67818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2" name="TextBox 8"/>
          <p:cNvSpPr txBox="1">
            <a:spLocks noChangeArrowheads="1"/>
          </p:cNvSpPr>
          <p:nvPr/>
        </p:nvSpPr>
        <p:spPr bwMode="auto">
          <a:xfrm>
            <a:off x="1802934" y="3456963"/>
            <a:ext cx="5943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王鸿勇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6803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06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标题 1"/>
          <p:cNvSpPr/>
          <p:nvPr/>
        </p:nvSpPr>
        <p:spPr bwMode="auto">
          <a:xfrm>
            <a:off x="838200" y="2362200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启林量化平台简介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Operation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7564" y="1392858"/>
            <a:ext cx="77262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 Decay 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值做衰减处理，可选参数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days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，代表用来做衰减的天数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 Power 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值做指数处理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可选参数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exp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，代表指数的幂次，默认在做指数处理前会做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RANK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处理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3. Truncate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值做截断处理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可选参数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maxPercent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，代表截断的百分比，如果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值超过所有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值和的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maxPercent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则其等于所有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值和的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maxPercent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4. 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IndNeut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值做行业中性处理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可选参数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group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，代表做行业中性的具体行业分类。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策略编写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786" y="897908"/>
            <a:ext cx="7726260" cy="5858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数据声明：</a:t>
            </a:r>
            <a:r>
              <a:rPr lang="en-US" altLang="zh-CN" sz="1400" dirty="0" smtClean="0">
                <a:latin typeface="+mn-ea"/>
                <a:ea typeface="+mn-ea"/>
              </a:rPr>
              <a:t>const QL_MATRIX&lt;QL_FLOAT&gt; </a:t>
            </a:r>
            <a:r>
              <a:rPr lang="en-US" altLang="zh-CN" sz="1400" dirty="0" smtClean="0">
                <a:latin typeface="+mn-ea"/>
                <a:ea typeface="+mn-ea"/>
              </a:rPr>
              <a:t>&amp;</a:t>
            </a:r>
            <a:r>
              <a:rPr lang="en-US" altLang="zh-CN" sz="1400" dirty="0" smtClean="0">
                <a:latin typeface="+mn-ea"/>
                <a:ea typeface="+mn-ea"/>
              </a:rPr>
              <a:t>close</a:t>
            </a:r>
            <a:r>
              <a:rPr lang="en-US" altLang="zh-CN" sz="1400" dirty="0" smtClean="0">
                <a:latin typeface="+mn-ea"/>
                <a:ea typeface="+mn-ea"/>
              </a:rPr>
              <a:t>;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数据获取：</a:t>
            </a:r>
            <a:r>
              <a:rPr lang="en-US" altLang="zh-CN" sz="1400" dirty="0" smtClean="0">
                <a:latin typeface="+mn-ea"/>
                <a:ea typeface="+mn-ea"/>
              </a:rPr>
              <a:t> open(</a:t>
            </a:r>
            <a:r>
              <a:rPr lang="en-US" altLang="zh-CN" sz="1400" dirty="0" err="1" smtClean="0">
                <a:latin typeface="+mn-ea"/>
                <a:ea typeface="+mn-ea"/>
              </a:rPr>
              <a:t>dr.getData</a:t>
            </a:r>
            <a:r>
              <a:rPr lang="en-US" altLang="zh-CN" sz="1400" dirty="0" smtClean="0">
                <a:latin typeface="+mn-ea"/>
                <a:ea typeface="+mn-ea"/>
              </a:rPr>
              <a:t>&lt;QL_MATRIX&lt;QL_FLOAT&gt;&gt;("</a:t>
            </a:r>
            <a:r>
              <a:rPr lang="en-US" altLang="zh-CN" sz="1400" smtClean="0">
                <a:latin typeface="+mn-ea"/>
                <a:ea typeface="+mn-ea"/>
              </a:rPr>
              <a:t>adj_close"))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策略编写：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void generate(</a:t>
            </a:r>
            <a:r>
              <a:rPr lang="en-US" altLang="zh-CN" sz="1400" dirty="0" err="1" smtClean="0">
                <a:latin typeface="+mn-ea"/>
                <a:ea typeface="+mn-ea"/>
              </a:rPr>
              <a:t>int</a:t>
            </a:r>
            <a:r>
              <a:rPr lang="en-US" altLang="zh-CN" sz="1400" dirty="0" smtClean="0">
                <a:latin typeface="+mn-ea"/>
                <a:ea typeface="+mn-ea"/>
              </a:rPr>
              <a:t> </a:t>
            </a:r>
            <a:r>
              <a:rPr lang="en-US" altLang="zh-CN" sz="1400" dirty="0" err="1" smtClean="0">
                <a:latin typeface="+mn-ea"/>
                <a:ea typeface="+mn-ea"/>
              </a:rPr>
              <a:t>di</a:t>
            </a:r>
            <a:r>
              <a:rPr lang="en-US" altLang="zh-CN" sz="1400" dirty="0" smtClean="0">
                <a:latin typeface="+mn-ea"/>
                <a:ea typeface="+mn-ea"/>
              </a:rPr>
              <a:t>) override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        </a:t>
            </a:r>
            <a:r>
              <a:rPr lang="en-US" altLang="zh-CN" sz="1400" dirty="0" smtClean="0">
                <a:latin typeface="+mn-ea"/>
                <a:ea typeface="+mn-ea"/>
              </a:rPr>
              <a:t>for(</a:t>
            </a:r>
            <a:r>
              <a:rPr lang="en-US" altLang="zh-CN" sz="1400" dirty="0" err="1" smtClean="0">
                <a:latin typeface="+mn-ea"/>
                <a:ea typeface="+mn-ea"/>
              </a:rPr>
              <a:t>int</a:t>
            </a:r>
            <a:r>
              <a:rPr lang="en-US" altLang="zh-CN" sz="1400" dirty="0" smtClean="0">
                <a:latin typeface="+mn-ea"/>
                <a:ea typeface="+mn-ea"/>
              </a:rPr>
              <a:t> ii = 0; ii &lt; GLOBAL::</a:t>
            </a:r>
            <a:r>
              <a:rPr lang="en-US" altLang="zh-CN" sz="1400" dirty="0" err="1" smtClean="0">
                <a:latin typeface="+mn-ea"/>
                <a:ea typeface="+mn-ea"/>
              </a:rPr>
              <a:t>Instruments.size</a:t>
            </a:r>
            <a:r>
              <a:rPr lang="en-US" altLang="zh-CN" sz="1400" dirty="0" smtClean="0">
                <a:latin typeface="+mn-ea"/>
                <a:ea typeface="+mn-ea"/>
              </a:rPr>
              <a:t>(); ++ ii)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    if((valid[ </a:t>
            </a:r>
            <a:r>
              <a:rPr lang="en-US" altLang="zh-CN" sz="1400" dirty="0" err="1" smtClean="0">
                <a:latin typeface="+mn-ea"/>
                <a:ea typeface="+mn-ea"/>
              </a:rPr>
              <a:t>di</a:t>
            </a:r>
            <a:r>
              <a:rPr lang="en-US" altLang="zh-CN" sz="1400" dirty="0" smtClean="0">
                <a:latin typeface="+mn-ea"/>
                <a:ea typeface="+mn-ea"/>
              </a:rPr>
              <a:t> ][ ii ]))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   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        if(</a:t>
            </a:r>
            <a:r>
              <a:rPr lang="en-US" altLang="zh-CN" sz="1400" dirty="0" err="1" smtClean="0">
                <a:latin typeface="+mn-ea"/>
                <a:ea typeface="+mn-ea"/>
              </a:rPr>
              <a:t>fabs</a:t>
            </a:r>
            <a:r>
              <a:rPr lang="en-US" altLang="zh-CN" sz="1400" dirty="0" smtClean="0">
                <a:latin typeface="+mn-ea"/>
                <a:ea typeface="+mn-ea"/>
              </a:rPr>
              <a:t>(close[</a:t>
            </a:r>
            <a:r>
              <a:rPr lang="en-US" altLang="zh-CN" sz="1400" dirty="0" err="1" smtClean="0">
                <a:latin typeface="+mn-ea"/>
                <a:ea typeface="+mn-ea"/>
              </a:rPr>
              <a:t>di</a:t>
            </a:r>
            <a:r>
              <a:rPr lang="en-US" altLang="zh-CN" sz="1400" dirty="0" smtClean="0">
                <a:latin typeface="+mn-ea"/>
                <a:ea typeface="+mn-ea"/>
              </a:rPr>
              <a:t> - delay - 5][ ii ]) &gt; 1e-4)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       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            alpha[ ii ] = (-1) * ((close[</a:t>
            </a:r>
            <a:r>
              <a:rPr lang="en-US" altLang="zh-CN" sz="1400" dirty="0" err="1" smtClean="0">
                <a:latin typeface="+mn-ea"/>
                <a:ea typeface="+mn-ea"/>
              </a:rPr>
              <a:t>di</a:t>
            </a:r>
            <a:r>
              <a:rPr lang="en-US" altLang="zh-CN" sz="1400" dirty="0" smtClean="0">
                <a:latin typeface="+mn-ea"/>
                <a:ea typeface="+mn-ea"/>
              </a:rPr>
              <a:t> - delay][ ii ] / close[</a:t>
            </a:r>
            <a:r>
              <a:rPr lang="en-US" altLang="zh-CN" sz="1400" dirty="0" err="1" smtClean="0">
                <a:latin typeface="+mn-ea"/>
                <a:ea typeface="+mn-ea"/>
              </a:rPr>
              <a:t>di</a:t>
            </a:r>
            <a:r>
              <a:rPr lang="en-US" altLang="zh-CN" sz="1400" dirty="0" smtClean="0">
                <a:latin typeface="+mn-ea"/>
                <a:ea typeface="+mn-ea"/>
              </a:rPr>
              <a:t> - delay - Num1][ ii ]) - 1) 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    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    return;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    }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可用的数据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3674" y="914686"/>
            <a:ext cx="77262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量价数据，基本面数据，高频数据等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量价数据：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1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176" y="1646823"/>
            <a:ext cx="7180974" cy="471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可用的函数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398" y="917989"/>
            <a:ext cx="78437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const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QL less (const T &amp;x, const T &amp;y)</a:t>
            </a:r>
          </a:p>
          <a:p>
            <a:r>
              <a:rPr lang="zh-CN" altLang="en-US" dirty="0" smtClean="0"/>
              <a:t>说明：比较</a:t>
            </a:r>
            <a:r>
              <a:rPr lang="en-US" altLang="zh-CN" dirty="0" smtClean="0"/>
              <a:t>x, y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x&lt;y, </a:t>
            </a:r>
            <a:r>
              <a:rPr lang="zh-CN" altLang="en-US" dirty="0" smtClean="0"/>
              <a:t>则为</a:t>
            </a:r>
            <a:r>
              <a:rPr lang="en-US" altLang="zh-CN" dirty="0" smtClean="0"/>
              <a:t>true, </a:t>
            </a:r>
            <a:r>
              <a:rPr lang="zh-CN" altLang="en-US" dirty="0" smtClean="0"/>
              <a:t>否则为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sign(T 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说明：返回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的符号</a:t>
            </a:r>
          </a:p>
          <a:p>
            <a:r>
              <a:rPr lang="en-US" altLang="zh-CN" dirty="0" smtClean="0"/>
              <a:t>3. float decay linear(vector&lt;float&gt; &amp;x)</a:t>
            </a:r>
          </a:p>
          <a:p>
            <a:r>
              <a:rPr lang="zh-CN" altLang="en-US" dirty="0" smtClean="0"/>
              <a:t>说明：返回序列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做线性衰减处理的值</a:t>
            </a:r>
            <a:r>
              <a:rPr lang="en-US" altLang="zh-CN" dirty="0" smtClean="0"/>
              <a:t>. Decay linear(x) = (x[0] ∗ n + x[1] ∗ (n − 1) +... + x[n − 1])/(n + (n − 1) + ... + 1).</a:t>
            </a:r>
          </a:p>
          <a:p>
            <a:r>
              <a:rPr lang="en-US" altLang="zh-CN" dirty="0" smtClean="0"/>
              <a:t>4. float decay exp(vector&lt;float&gt; &amp;x)</a:t>
            </a:r>
          </a:p>
          <a:p>
            <a:r>
              <a:rPr lang="zh-CN" altLang="en-US" dirty="0" smtClean="0"/>
              <a:t>说明：返回序列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做线性衰减处理的值</a:t>
            </a:r>
            <a:r>
              <a:rPr lang="en-US" altLang="zh-CN" dirty="0" smtClean="0"/>
              <a:t>. Decay exp(</a:t>
            </a:r>
            <a:r>
              <a:rPr lang="en-US" altLang="zh-CN" dirty="0" err="1" smtClean="0"/>
              <a:t>x,f</a:t>
            </a:r>
            <a:r>
              <a:rPr lang="en-US" altLang="zh-CN" dirty="0" smtClean="0"/>
              <a:t>) = (x[0]+x[1]∗f +... +x[n−1] ∗ f n−1 )/(1 + f + ... + f n−1 ).</a:t>
            </a:r>
          </a:p>
          <a:p>
            <a:r>
              <a:rPr lang="en-US" altLang="zh-CN" dirty="0" smtClean="0"/>
              <a:t>5.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rank(vector&lt;float&gt; &amp;x)</a:t>
            </a:r>
          </a:p>
          <a:p>
            <a:r>
              <a:rPr lang="zh-CN" altLang="en-US" dirty="0" smtClean="0"/>
              <a:t>说明：对序列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处理，返回序列的有效值个数 比如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个股票的收盘价为</a:t>
            </a:r>
            <a:r>
              <a:rPr lang="en-US" altLang="zh-CN" dirty="0" smtClean="0"/>
              <a:t>[20.2,15.6, 10.0, 5.7, 50.2, 18.4], rank</a:t>
            </a:r>
            <a:r>
              <a:rPr lang="zh-CN" altLang="en-US" dirty="0" smtClean="0"/>
              <a:t>以后序列为</a:t>
            </a:r>
            <a:r>
              <a:rPr lang="en-US" altLang="zh-CN" dirty="0" smtClean="0"/>
              <a:t>[0.8, 0.4, 0.2, 0.0, 1.0, 0.6].</a:t>
            </a:r>
          </a:p>
          <a:p>
            <a:r>
              <a:rPr lang="en-US" altLang="zh-CN" dirty="0" smtClean="0"/>
              <a:t>6. void power(vector&lt;float&gt; &amp;x, float e,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dorank</a:t>
            </a:r>
            <a:r>
              <a:rPr lang="en-US" altLang="zh-CN" dirty="0" smtClean="0"/>
              <a:t> = true)</a:t>
            </a:r>
          </a:p>
          <a:p>
            <a:r>
              <a:rPr lang="zh-CN" altLang="en-US" dirty="0" smtClean="0"/>
              <a:t>说明：对序列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默认会先做</a:t>
            </a:r>
            <a:r>
              <a:rPr lang="en-US" altLang="zh-CN" dirty="0" err="1" smtClean="0"/>
              <a:t>dorank</a:t>
            </a:r>
            <a:r>
              <a:rPr lang="zh-CN" altLang="en-US" dirty="0" smtClean="0"/>
              <a:t>处理，即先对序列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以后再</a:t>
            </a:r>
            <a:r>
              <a:rPr lang="en-US" altLang="zh-CN" dirty="0" smtClean="0"/>
              <a:t>power. 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个股票的收盘价为</a:t>
            </a:r>
            <a:r>
              <a:rPr lang="en-US" altLang="zh-CN" dirty="0" smtClean="0"/>
              <a:t>[20.2, 15.6, 10.0, 5.7, 50.2, 18.4], rank</a:t>
            </a:r>
            <a:r>
              <a:rPr lang="zh-CN" altLang="en-US" dirty="0" smtClean="0"/>
              <a:t>以后序列为</a:t>
            </a:r>
            <a:r>
              <a:rPr lang="en-US" altLang="zh-CN" dirty="0" smtClean="0"/>
              <a:t>[0.8, 0.4, 0.2,0.0, 1.0, 0.6]. </a:t>
            </a:r>
            <a:r>
              <a:rPr lang="zh-CN" altLang="en-US" dirty="0" smtClean="0"/>
              <a:t>假设设置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以后为</a:t>
            </a:r>
            <a:r>
              <a:rPr lang="en-US" altLang="zh-CN" dirty="0" smtClean="0"/>
              <a:t>[0.64, 0.16, 0.04, 0, 1, 0.36]. </a:t>
            </a:r>
            <a:r>
              <a:rPr lang="zh-CN" altLang="en-US" dirty="0" smtClean="0"/>
              <a:t>如果不希望做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处理，则设置</a:t>
            </a:r>
            <a:r>
              <a:rPr lang="en-US" altLang="zh-CN" dirty="0" err="1" smtClean="0"/>
              <a:t>dorank</a:t>
            </a:r>
            <a:r>
              <a:rPr lang="en-US" altLang="zh-CN" dirty="0" smtClean="0"/>
              <a:t> = false.</a:t>
            </a:r>
          </a:p>
          <a:p>
            <a:r>
              <a:rPr lang="en-US" altLang="zh-CN" dirty="0" smtClean="0"/>
              <a:t>7. float sum (vector&lt;float&gt; &amp;x)</a:t>
            </a:r>
            <a:r>
              <a:rPr lang="zh-CN" altLang="en-US" dirty="0" smtClean="0"/>
              <a:t> 说明：求序列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可用的函数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398" y="917989"/>
            <a:ext cx="78437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const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QL less (const T &amp;x, const T &amp;y)</a:t>
            </a:r>
          </a:p>
          <a:p>
            <a:r>
              <a:rPr lang="zh-CN" altLang="en-US" dirty="0" smtClean="0"/>
              <a:t>说明：比较</a:t>
            </a:r>
            <a:r>
              <a:rPr lang="en-US" altLang="zh-CN" dirty="0" smtClean="0"/>
              <a:t>x, y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x&lt;y, </a:t>
            </a:r>
            <a:r>
              <a:rPr lang="zh-CN" altLang="en-US" dirty="0" smtClean="0"/>
              <a:t>则为</a:t>
            </a:r>
            <a:r>
              <a:rPr lang="en-US" altLang="zh-CN" dirty="0" smtClean="0"/>
              <a:t>true, </a:t>
            </a:r>
            <a:r>
              <a:rPr lang="zh-CN" altLang="en-US" dirty="0" smtClean="0"/>
              <a:t>否则为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sign(T 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说明：返回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的符号</a:t>
            </a:r>
          </a:p>
          <a:p>
            <a:r>
              <a:rPr lang="en-US" altLang="zh-CN" dirty="0" smtClean="0"/>
              <a:t>3. float decay linear(vector&lt;float&gt; &amp;x)</a:t>
            </a:r>
          </a:p>
          <a:p>
            <a:r>
              <a:rPr lang="zh-CN" altLang="en-US" dirty="0" smtClean="0"/>
              <a:t>说明：返回序列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做线性衰减处理的值</a:t>
            </a:r>
            <a:r>
              <a:rPr lang="en-US" altLang="zh-CN" dirty="0" smtClean="0"/>
              <a:t>. Decay linear(x) = (x[0] ∗ n + x[1] ∗ (n − 1) +... + x[n − 1])/(n + (n − 1) + ... + 1).</a:t>
            </a:r>
          </a:p>
          <a:p>
            <a:r>
              <a:rPr lang="en-US" altLang="zh-CN" dirty="0" smtClean="0"/>
              <a:t>4. float decay exp(vector&lt;float&gt; &amp;x)</a:t>
            </a:r>
          </a:p>
          <a:p>
            <a:r>
              <a:rPr lang="zh-CN" altLang="en-US" dirty="0" smtClean="0"/>
              <a:t>说明：返回序列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做线性衰减处理的值</a:t>
            </a:r>
            <a:r>
              <a:rPr lang="en-US" altLang="zh-CN" dirty="0" smtClean="0"/>
              <a:t>. Decay exp(</a:t>
            </a:r>
            <a:r>
              <a:rPr lang="en-US" altLang="zh-CN" dirty="0" err="1" smtClean="0"/>
              <a:t>x,f</a:t>
            </a:r>
            <a:r>
              <a:rPr lang="en-US" altLang="zh-CN" dirty="0" smtClean="0"/>
              <a:t>) = (x[0]+x[1]∗f +... +x[n−1] ∗ f n−1 )/(1 + f + ... + f n−1 ).</a:t>
            </a:r>
          </a:p>
          <a:p>
            <a:r>
              <a:rPr lang="en-US" altLang="zh-CN" dirty="0" smtClean="0"/>
              <a:t>5.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rank(vector&lt;float&gt; &amp;x)</a:t>
            </a:r>
          </a:p>
          <a:p>
            <a:r>
              <a:rPr lang="zh-CN" altLang="en-US" dirty="0" smtClean="0"/>
              <a:t>说明：对序列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处理，返回序列的有效值个数 比如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个股票的收盘价为</a:t>
            </a:r>
            <a:r>
              <a:rPr lang="en-US" altLang="zh-CN" dirty="0" smtClean="0"/>
              <a:t>[20.2,15.6, 10.0, 5.7, 50.2, 18.4], rank</a:t>
            </a:r>
            <a:r>
              <a:rPr lang="zh-CN" altLang="en-US" dirty="0" smtClean="0"/>
              <a:t>以后序列为</a:t>
            </a:r>
            <a:r>
              <a:rPr lang="en-US" altLang="zh-CN" dirty="0" smtClean="0"/>
              <a:t>[0.8, 0.4, 0.2, 0.0, 1.0, 0.6].</a:t>
            </a:r>
          </a:p>
          <a:p>
            <a:r>
              <a:rPr lang="en-US" altLang="zh-CN" dirty="0" smtClean="0"/>
              <a:t>6. void power(vector&lt;float&gt; &amp;x, float e,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dorank</a:t>
            </a:r>
            <a:r>
              <a:rPr lang="en-US" altLang="zh-CN" dirty="0" smtClean="0"/>
              <a:t> = true)</a:t>
            </a:r>
          </a:p>
          <a:p>
            <a:r>
              <a:rPr lang="zh-CN" altLang="en-US" dirty="0" smtClean="0"/>
              <a:t>说明：对序列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默认会先做</a:t>
            </a:r>
            <a:r>
              <a:rPr lang="en-US" altLang="zh-CN" dirty="0" err="1" smtClean="0"/>
              <a:t>dorank</a:t>
            </a:r>
            <a:r>
              <a:rPr lang="zh-CN" altLang="en-US" dirty="0" smtClean="0"/>
              <a:t>处理，即先对序列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以后再</a:t>
            </a:r>
            <a:r>
              <a:rPr lang="en-US" altLang="zh-CN" dirty="0" smtClean="0"/>
              <a:t>power. 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个股票的收盘价为</a:t>
            </a:r>
            <a:r>
              <a:rPr lang="en-US" altLang="zh-CN" dirty="0" smtClean="0"/>
              <a:t>[20.2, 15.6, 10.0, 5.7, 50.2, 18.4], rank</a:t>
            </a:r>
            <a:r>
              <a:rPr lang="zh-CN" altLang="en-US" dirty="0" smtClean="0"/>
              <a:t>以后序列为</a:t>
            </a:r>
            <a:r>
              <a:rPr lang="en-US" altLang="zh-CN" dirty="0" smtClean="0"/>
              <a:t>[0.8, 0.4, 0.2,0.0, 1.0, 0.6]. </a:t>
            </a:r>
            <a:r>
              <a:rPr lang="zh-CN" altLang="en-US" dirty="0" smtClean="0"/>
              <a:t>假设设置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以后为</a:t>
            </a:r>
            <a:r>
              <a:rPr lang="en-US" altLang="zh-CN" dirty="0" smtClean="0"/>
              <a:t>[0.64, 0.16, 0.04, 0, 1, 0.36]. </a:t>
            </a:r>
            <a:r>
              <a:rPr lang="zh-CN" altLang="en-US" dirty="0" smtClean="0"/>
              <a:t>如果不希望做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处理，则设置</a:t>
            </a:r>
            <a:r>
              <a:rPr lang="en-US" altLang="zh-CN" dirty="0" err="1" smtClean="0"/>
              <a:t>dorank</a:t>
            </a:r>
            <a:r>
              <a:rPr lang="en-US" altLang="zh-CN" dirty="0" smtClean="0"/>
              <a:t> = false.</a:t>
            </a:r>
          </a:p>
          <a:p>
            <a:r>
              <a:rPr lang="en-US" altLang="zh-CN" dirty="0" smtClean="0"/>
              <a:t>7. float sum (vector&lt;float&gt; &amp;x)</a:t>
            </a:r>
            <a:r>
              <a:rPr lang="zh-CN" altLang="en-US" dirty="0" smtClean="0"/>
              <a:t> 说明：求序列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可用的函数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562" y="1162729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7. float sum (vector&lt;float&gt; &amp;x)</a:t>
            </a:r>
          </a:p>
          <a:p>
            <a:r>
              <a:rPr lang="zh-CN" altLang="en-US" dirty="0" smtClean="0"/>
              <a:t>说明：求序列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的和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8. float product (vector&lt;float&gt; &amp;x)</a:t>
            </a:r>
          </a:p>
          <a:p>
            <a:r>
              <a:rPr lang="zh-CN" altLang="en-US" dirty="0" smtClean="0"/>
              <a:t>说明：求序列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的乘积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9. float mean (vector&lt;float&gt; &amp;x)</a:t>
            </a:r>
          </a:p>
          <a:p>
            <a:r>
              <a:rPr lang="zh-CN" altLang="en-US" dirty="0" smtClean="0"/>
              <a:t>说明：求序列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的平均值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10. float median (vector&lt;float&gt; &amp;x)</a:t>
            </a:r>
          </a:p>
          <a:p>
            <a:r>
              <a:rPr lang="zh-CN" altLang="en-US" dirty="0" smtClean="0"/>
              <a:t>说明：求序列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的中位数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11. float std (vector&lt;float&gt; &amp;x)</a:t>
            </a:r>
          </a:p>
          <a:p>
            <a:r>
              <a:rPr lang="zh-CN" altLang="en-US" dirty="0" smtClean="0"/>
              <a:t>说明：求序列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的方差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12. float skew (vector&lt;float&gt; &amp;x)</a:t>
            </a:r>
          </a:p>
          <a:p>
            <a:r>
              <a:rPr lang="zh-CN" altLang="en-US" dirty="0" smtClean="0"/>
              <a:t>说明：求序列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的峰度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13. float kurtosis (vector&lt;float&gt; &amp;x)</a:t>
            </a:r>
          </a:p>
          <a:p>
            <a:r>
              <a:rPr lang="zh-CN" altLang="en-US" dirty="0" smtClean="0"/>
              <a:t>说明：求序列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的偏度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策略的运行和结果展示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7505" y="1720840"/>
            <a:ext cx="80618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策略运行：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./run config.xml(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策略配置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xml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文件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结果展示：</a:t>
            </a: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1)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策略表现展示：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python tools/alpha_stat.py 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pnl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id(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pnl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文件路径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2)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相关性：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/data/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alphaSystem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/release/tools/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cor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pnl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id(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pnl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文件路径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策略表现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266" name="Picture 2" descr="D:\project_report\pingtaiwendang\fig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37" y="2493934"/>
            <a:ext cx="8531036" cy="17278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相关性表现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325" y="935461"/>
            <a:ext cx="3660746" cy="559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290119" y="962216"/>
            <a:ext cx="8229600" cy="5401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457200">
              <a:buFont typeface="+mj-lt"/>
              <a:buAutoNum type="arabicPeriod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 简介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742950" lvl="1" indent="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的定义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742950" lvl="1" indent="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逻辑框架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742950" lvl="1" indent="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Delay 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模式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742950" lvl="1" indent="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评价指标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>
              <a:buFont typeface="+mj-lt"/>
              <a:buAutoNum type="arabicPeriod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量化平台简介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742950" lvl="1" indent="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目前量化平台功能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742950" lvl="1" indent="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策略编写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742950" lvl="1" indent="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数据和函数 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742950" lvl="1" indent="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指标说明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742950" lvl="1" indent="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优化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灵感</a:t>
            </a:r>
            <a:endParaRPr lang="zh-CN" altLang="en-US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7830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06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的定义</a:t>
            </a: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290119" y="962216"/>
            <a:ext cx="8229600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457200">
              <a:buFont typeface="+mj-lt"/>
              <a:buAutoNum type="arabicPeriod"/>
            </a:pPr>
            <a:r>
              <a:rPr lang="en-US" altLang="zh-CN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定义</a:t>
            </a:r>
            <a:endParaRPr lang="en-US" altLang="zh-CN" sz="16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/>
            <a:r>
              <a:rPr lang="en-US" altLang="zh-CN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是一个对股票走势进行预测的数学表达式或数学模型</a:t>
            </a:r>
            <a:endParaRPr lang="en-US" altLang="zh-CN" sz="16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/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比如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ALPHA= (-1 * correlation(open, volume, 10))</a:t>
            </a:r>
          </a:p>
          <a:p>
            <a:pPr marL="285750" indent="457200"/>
            <a:endParaRPr lang="en-US" altLang="zh-CN" sz="16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>
              <a:buFont typeface="+mj-lt"/>
              <a:buAutoNum type="arabicPeriod" startAt="2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统计套利</a:t>
            </a:r>
            <a:endParaRPr lang="en-US" altLang="zh-CN" sz="16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/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我们模型利用市场的无效性进行统计套利。总的来说，预测一个股票的走势非常困难，但如果是一篮子股票，并且从统计上预测期望为正，则组合长期能获得稳定的超额收益，</a:t>
            </a:r>
          </a:p>
          <a:p>
            <a:pPr marL="285750" indent="457200"/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我们把这个超额收益叫做股票的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。 多因子模型就是寻找到某些和股票收益率最相关的一系列因子。并根据相应的因子来构建股票组合。具体来说，每一个因子由各种金融数据、运算符和函数构成。有效地因子构建的股票组合能够在长期稳定的获取超额收益。</a:t>
            </a:r>
            <a:endParaRPr lang="en-US" altLang="zh-CN" sz="16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/>
            <a:endParaRPr lang="en-US" altLang="zh-CN" sz="16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>
              <a:buFont typeface="+mj-lt"/>
              <a:buAutoNum type="arabicPeriod" startAt="3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多空回测框架</a:t>
            </a:r>
            <a:endParaRPr lang="en-US" altLang="zh-CN" sz="16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/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我们采用多空的方法对因子进行回测。具体来说，我们将经过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operation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处理以后的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绝对值的大小认为是股票的仓位，正负号代表股票多空的方向。</a:t>
            </a:r>
            <a:endParaRPr lang="en-US" altLang="zh-CN" sz="16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285750" indent="457200"/>
            <a:endParaRPr lang="zh-CN" altLang="en-US" sz="1600" dirty="0" smtClean="0">
              <a:latin typeface="+mn-ea"/>
              <a:cs typeface="Arial Unicode MS" pitchFamily="34" charset="-122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7830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06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949" y="5056858"/>
            <a:ext cx="8386040" cy="75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逻辑框架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949" y="5056859"/>
            <a:ext cx="7563934" cy="46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085850"/>
            <a:ext cx="8763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Delay 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模式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035" y="1684265"/>
            <a:ext cx="83343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784370" y="1016814"/>
            <a:ext cx="7344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第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天计算股票的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ALPHA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，只能用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i-1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天的数据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评价指标</a:t>
            </a: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290119" y="1180330"/>
            <a:ext cx="8229600" cy="63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PnL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　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daily_pnl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= sum of (position 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daily_return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0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　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(the daily return is per instrument (today’s close / yesterday’s close) – 1.0)</a:t>
            </a:r>
          </a:p>
          <a:p>
            <a:pPr lvl="0"/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Information Ratio (IR)</a:t>
            </a:r>
          </a:p>
          <a:p>
            <a:pPr lvl="0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　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Prediction ability of a model: mean(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daily_pnl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)/std(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daily_pnl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).</a:t>
            </a:r>
          </a:p>
          <a:p>
            <a:pPr lvl="0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　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Sharpe ratio is the annual IR: IR 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sqrt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(245)</a:t>
            </a:r>
          </a:p>
          <a:p>
            <a:pPr lvl="0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　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(the 245 represents the estimated number of trading days in a year)</a:t>
            </a:r>
          </a:p>
          <a:p>
            <a:pPr lvl="0"/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Turnover (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tvr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0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　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Value traded / value held</a:t>
            </a:r>
          </a:p>
          <a:p>
            <a:pPr lvl="0"/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Drawdown</a:t>
            </a:r>
          </a:p>
          <a:p>
            <a:pPr lvl="0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　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Percentage of the largest loss</a:t>
            </a:r>
          </a:p>
          <a:p>
            <a:pPr lvl="0"/>
            <a:endParaRPr lang="en-US" altLang="zh-CN" dirty="0" smtClean="0"/>
          </a:p>
          <a:p>
            <a:endParaRPr lang="en-US" altLang="zh-CN" b="1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目前量化平台功能</a:t>
            </a: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264952" y="1524278"/>
            <a:ext cx="8229600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delay1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模式开发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/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 </a:t>
            </a:r>
          </a:p>
          <a:p>
            <a:pPr marL="285750" indent="457200"/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策略自动化优化 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策略有效性检验</a:t>
            </a:r>
          </a:p>
          <a:p>
            <a:pPr marL="285750" indent="457200"/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平台文件说明</a:t>
            </a: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172673" y="886715"/>
            <a:ext cx="8229600" cy="60631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文件夹：</a:t>
            </a: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20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1.mysim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：策略代码放置文件夹，里面有策略示例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CPP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，可通过修改相应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CPP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进行策略开发</a:t>
            </a: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20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2.libs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：策略编译后的文件，用来给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xml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链接</a:t>
            </a: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20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3.pnl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：策略运行生成的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pnl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文件</a:t>
            </a: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20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4.tools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工具箱</a:t>
            </a: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20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文件：</a:t>
            </a: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20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1.sim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文件：策略运行的执行文件</a:t>
            </a: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2000" dirty="0" smtClean="0">
              <a:latin typeface="楷体" pitchFamily="49" charset="-122"/>
              <a:ea typeface="楷体" pitchFamily="49" charset="-122"/>
            </a:endParaRPr>
          </a:p>
          <a:p>
            <a:pPr marL="285750" indent="45720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2.config.xml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文件：配置文件，用于配置策略运行的各项参数</a:t>
            </a: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Config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配置简介</a:t>
            </a: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231396" y="1297776"/>
            <a:ext cx="82296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457200"/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81" y="2736209"/>
            <a:ext cx="9004419" cy="353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22975" y="819267"/>
            <a:ext cx="8124737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Macros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定义宏，策略用到的引用的绝对路径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Universe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配置策略运行起始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startDate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和结束时间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endDate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Modules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模块类，用于配置策略运行的数据和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ALPHA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文件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Portfolio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组合类 用于配置回测的框架和用的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operation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 bwMode="gray">
        <a:noFill/>
        <a:ln w="9525">
          <a:noFill/>
          <a:miter lim="800000"/>
        </a:ln>
        <a:effectLst>
          <a:outerShdw dist="35921" dir="2700000" algn="ctr" rotWithShape="0">
            <a:schemeClr val="bg2"/>
          </a:outerShdw>
        </a:effectLst>
      </a:spPr>
      <a:bodyPr>
        <a:spAutoFit/>
      </a:bodyPr>
      <a:lstStyle>
        <a:defPPr algn="ctr">
          <a:spcBef>
            <a:spcPct val="50000"/>
          </a:spcBef>
          <a:defRPr sz="2400" b="1" dirty="0" smtClean="0">
            <a:solidFill>
              <a:srgbClr val="FFFFFF"/>
            </a:solidFill>
            <a:latin typeface="楷体" panose="02010609060101010101" pitchFamily="49" charset="-122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 bwMode="gray">
        <a:noFill/>
        <a:ln w="9525">
          <a:noFill/>
          <a:miter lim="800000"/>
        </a:ln>
        <a:effectLst>
          <a:outerShdw dist="35921" dir="2700000" algn="ctr" rotWithShape="0">
            <a:schemeClr val="bg2"/>
          </a:outerShdw>
        </a:effectLst>
      </a:spPr>
      <a:bodyPr>
        <a:spAutoFit/>
      </a:bodyPr>
      <a:lstStyle>
        <a:defPPr algn="ctr">
          <a:spcBef>
            <a:spcPct val="50000"/>
          </a:spcBef>
          <a:defRPr sz="2400" b="1" dirty="0" smtClean="0">
            <a:solidFill>
              <a:srgbClr val="FFFFFF"/>
            </a:solidFill>
            <a:latin typeface="楷体" panose="02010609060101010101" pitchFamily="49" charset="-122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6503</TotalTime>
  <Words>1533</Words>
  <Application>Microsoft Office PowerPoint</Application>
  <PresentationFormat>全屏显示(4:3)</PresentationFormat>
  <Paragraphs>172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Office Theme</vt:lpstr>
      <vt:lpstr>2_Office Theme</vt:lpstr>
      <vt:lpstr>think-cell Slide</vt:lpstr>
      <vt:lpstr>幻灯片 1</vt:lpstr>
      <vt:lpstr>目录</vt:lpstr>
      <vt:lpstr>ALPHA的定义</vt:lpstr>
      <vt:lpstr>ALPHA逻辑框架</vt:lpstr>
      <vt:lpstr>Delay 1模式</vt:lpstr>
      <vt:lpstr>ALPHA评价指标</vt:lpstr>
      <vt:lpstr>目前量化平台功能</vt:lpstr>
      <vt:lpstr>平台文件说明</vt:lpstr>
      <vt:lpstr>Config配置简介</vt:lpstr>
      <vt:lpstr>Operation算符</vt:lpstr>
      <vt:lpstr>策略编写</vt:lpstr>
      <vt:lpstr>可用的数据</vt:lpstr>
      <vt:lpstr>可用的函数</vt:lpstr>
      <vt:lpstr>可用的函数</vt:lpstr>
      <vt:lpstr>可用的函数</vt:lpstr>
      <vt:lpstr>策略的运行和结果展示</vt:lpstr>
      <vt:lpstr>策略表现</vt:lpstr>
      <vt:lpstr>相关性表现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china</cp:lastModifiedBy>
  <cp:revision>451</cp:revision>
  <dcterms:created xsi:type="dcterms:W3CDTF">2016-11-01T06:33:00Z</dcterms:created>
  <dcterms:modified xsi:type="dcterms:W3CDTF">2017-05-04T05:33:28Z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