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bin" ContentType="application/vnd.openxmlformats-officedocument.oleObject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sldIdLst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21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92" name="think-cell Slide" r:id="rId4" imgW="360" imgH="360" progId="">
              <p:embed/>
            </p:oleObj>
          </a:graphicData>
        </a:graphic>
      </p:graphicFrame>
      <p:sp>
        <p:nvSpPr>
          <p:cNvPr id="3" name="TextBox 5"/>
          <p:cNvSpPr txBox="1">
            <a:spLocks noChangeArrowheads="1"/>
          </p:cNvSpPr>
          <p:nvPr userDrawn="1"/>
        </p:nvSpPr>
        <p:spPr bwMode="auto">
          <a:xfrm>
            <a:off x="1981200" y="5410200"/>
            <a:ext cx="5029200" cy="2778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内部文件，涉及项目保密材料。未经许可，不得非法采用和外传</a:t>
            </a:r>
            <a:endParaRPr lang="zh-CN" altLang="en-US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4" name="Straight Connector 5"/>
          <p:cNvCxnSpPr/>
          <p:nvPr userDrawn="1"/>
        </p:nvCxnSpPr>
        <p:spPr>
          <a:xfrm>
            <a:off x="1295400" y="2667000"/>
            <a:ext cx="64039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116" name="think-cell Slide" r:id="rId4" imgW="360" imgH="360" progId="">
              <p:embed/>
            </p:oleObj>
          </a:graphicData>
        </a:graphic>
      </p:graphicFrame>
      <p:sp>
        <p:nvSpPr>
          <p:cNvPr id="4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7423E2F-0EF0-437C-AEF0-A1815A4FC937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140" name="think-cell Slide" r:id="rId4" imgW="360" imgH="360" progId="">
              <p:embed/>
            </p:oleObj>
          </a:graphicData>
        </a:graphic>
      </p:graphicFrame>
      <p:sp>
        <p:nvSpPr>
          <p:cNvPr id="7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E426122-E34F-455A-837E-6B68D44AE5F2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5164" name="think-cell Slide" r:id="rId4" imgW="360" imgH="360" progId="">
              <p:embed/>
            </p:oleObj>
          </a:graphicData>
        </a:graphic>
      </p:graphicFrame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2CC6B9-0316-4BBB-BB04-0AD9635FFED5}" type="datetime1">
              <a:rPr lang="zh-CN" altLang="en-US"/>
              <a:pPr>
                <a:defRPr/>
              </a:pPr>
              <a:t>2017/4/6 Thursday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AA8363-21D0-4AE3-BE79-79FA58863D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12" name="think-cell Slide" r:id="rId4" imgW="360" imgH="360" progId="">
              <p:embed/>
            </p:oleObj>
          </a:graphicData>
        </a:graphic>
      </p:graphicFrame>
      <p:sp>
        <p:nvSpPr>
          <p:cNvPr id="3" name="TextBox 5"/>
          <p:cNvSpPr txBox="1">
            <a:spLocks noChangeArrowheads="1"/>
          </p:cNvSpPr>
          <p:nvPr userDrawn="1"/>
        </p:nvSpPr>
        <p:spPr bwMode="auto">
          <a:xfrm>
            <a:off x="1981200" y="5410200"/>
            <a:ext cx="5029200" cy="2778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内部文件，涉及项目保密材料。未经许可，不得非法采用和外传</a:t>
            </a:r>
            <a:endParaRPr lang="zh-CN" altLang="en-US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4" name="Straight Connector 5"/>
          <p:cNvCxnSpPr/>
          <p:nvPr userDrawn="1"/>
        </p:nvCxnSpPr>
        <p:spPr>
          <a:xfrm>
            <a:off x="1295400" y="2667000"/>
            <a:ext cx="64039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36" name="think-cell Slide" r:id="rId4" imgW="360" imgH="360" progId="">
              <p:embed/>
            </p:oleObj>
          </a:graphicData>
        </a:graphic>
      </p:graphicFrame>
      <p:sp>
        <p:nvSpPr>
          <p:cNvPr id="4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D8D18F1-BE53-49B9-A19E-E531581D149C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9260" name="think-cell Slide" r:id="rId4" imgW="360" imgH="360" progId="">
              <p:embed/>
            </p:oleObj>
          </a:graphicData>
        </a:graphic>
      </p:graphicFrame>
      <p:sp>
        <p:nvSpPr>
          <p:cNvPr id="7" name="Slide Number Placeholder 5"/>
          <p:cNvSpPr txBox="1"/>
          <p:nvPr userDrawn="1"/>
        </p:nvSpPr>
        <p:spPr>
          <a:xfrm>
            <a:off x="4125913" y="6492875"/>
            <a:ext cx="164623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1C41166-455F-4070-B963-54C362A9365F}" type="slidenum">
              <a:rPr lang="zh-CN" altLang="en-US" sz="1400" smtClean="0">
                <a:solidFill>
                  <a:prstClr val="blac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zh-CN" sz="1400" smtClean="0">
              <a:solidFill>
                <a:prstClr val="black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1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84" name="think-cell Slide" r:id="rId4" imgW="360" imgH="360" progId="">
              <p:embed/>
            </p:oleObj>
          </a:graphicData>
        </a:graphic>
      </p:graphicFrame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2CC6B9-0316-4BBB-BB04-0AD9635FFED5}" type="datetime1">
              <a:rPr lang="zh-CN" altLang="en-US"/>
              <a:pPr>
                <a:defRPr/>
              </a:pPr>
              <a:t>2017/4/6 Thursday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BEA1DA5-8F29-4BFC-B0FA-BA4150EAC7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68" name="think-cell Slide" r:id="rId8" imgW="360" imgH="360" progId="">
              <p:embed/>
            </p:oleObj>
          </a:graphicData>
        </a:graphic>
      </p:graphicFrame>
      <p:sp>
        <p:nvSpPr>
          <p:cNvPr id="107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018853-99D3-4B4C-BBBC-A7097BB1565F}" type="datetimeFigureOut">
              <a:rPr lang="en-US" altLang="zh-CN"/>
              <a:pPr>
                <a:defRPr/>
              </a:pPr>
              <a:t>4/6/2017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95E4BD-2F0A-4CA4-97F6-6E0C36A93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82" name="图片 1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" name="Object 5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188" name="think-cell Slide" r:id="rId8" imgW="360" imgH="360" progId="">
              <p:embed/>
            </p:oleObj>
          </a:graphicData>
        </a:graphic>
      </p:graphicFrame>
      <p:sp>
        <p:nvSpPr>
          <p:cNvPr id="619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B6D040-5ABD-41EE-B114-06A6FA71004A}" type="datetimeFigureOut">
              <a:rPr lang="en-US" altLang="zh-CN"/>
              <a:pPr>
                <a:defRPr/>
              </a:pPr>
              <a:t>4/6/2017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809AD9-F8BC-409F-B8C2-5A145CF6D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202" name="图片 1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141288"/>
            <a:ext cx="21336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43000" y="3886200"/>
            <a:ext cx="67818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2" name="TextBox 8"/>
          <p:cNvSpPr txBox="1">
            <a:spLocks noChangeArrowheads="1"/>
          </p:cNvSpPr>
          <p:nvPr/>
        </p:nvSpPr>
        <p:spPr bwMode="auto">
          <a:xfrm>
            <a:off x="1802934" y="3456963"/>
            <a:ext cx="59436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王鸿勇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6803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标题 1"/>
          <p:cNvSpPr/>
          <p:nvPr/>
        </p:nvSpPr>
        <p:spPr bwMode="auto">
          <a:xfrm>
            <a:off x="838200" y="23622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常见错误汇总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值处理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962216"/>
            <a:ext cx="8229600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不能使用</a:t>
            </a:r>
            <a:r>
              <a:rPr lang="en-US" sz="1600" dirty="0" smtClean="0">
                <a:latin typeface="+mn-ea"/>
                <a:ea typeface="+mn-ea"/>
              </a:rPr>
              <a:t> ==</a:t>
            </a:r>
            <a:r>
              <a:rPr lang="zh-CN" altLang="en-US" sz="1600" dirty="0" smtClean="0">
                <a:latin typeface="+mn-ea"/>
                <a:ea typeface="+mn-ea"/>
              </a:rPr>
              <a:t>  （浮点数</a:t>
            </a:r>
            <a:r>
              <a:rPr lang="zh-CN" altLang="en-US" sz="1600" dirty="0" smtClean="0">
                <a:latin typeface="+mn-ea"/>
                <a:ea typeface="+mn-ea"/>
              </a:rPr>
              <a:t>不存在确定性的等于</a:t>
            </a:r>
            <a:r>
              <a:rPr lang="zh-CN" altLang="en-US" sz="1600" dirty="0" smtClean="0">
                <a:latin typeface="+mn-ea"/>
                <a:ea typeface="+mn-ea"/>
              </a:rPr>
              <a:t>关系）</a:t>
            </a:r>
            <a:endParaRPr lang="en-US" sz="1600" dirty="0" smtClean="0">
              <a:latin typeface="+mn-ea"/>
              <a:ea typeface="+mn-ea"/>
            </a:endParaRPr>
          </a:p>
          <a:p>
            <a:pPr marL="285750" indent="457200"/>
            <a:r>
              <a:rPr lang="en-US" altLang="zh-CN" sz="1600" dirty="0" smtClean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错误：</a:t>
            </a:r>
            <a:r>
              <a:rPr lang="en-US" sz="1600" dirty="0" smtClean="0">
                <a:latin typeface="+mn-ea"/>
                <a:ea typeface="+mn-ea"/>
              </a:rPr>
              <a:t>if (</a:t>
            </a:r>
            <a:r>
              <a:rPr lang="en-US" sz="1600" dirty="0" err="1" smtClean="0">
                <a:latin typeface="+mn-ea"/>
                <a:ea typeface="+mn-ea"/>
              </a:rPr>
              <a:t>float_a</a:t>
            </a:r>
            <a:r>
              <a:rPr lang="en-US" sz="1600" dirty="0" smtClean="0">
                <a:latin typeface="+mn-ea"/>
                <a:ea typeface="+mn-ea"/>
              </a:rPr>
              <a:t>  == </a:t>
            </a:r>
            <a:r>
              <a:rPr lang="en-US" sz="1600" dirty="0" err="1" smtClean="0">
                <a:latin typeface="+mn-ea"/>
                <a:ea typeface="+mn-ea"/>
              </a:rPr>
              <a:t>float_b</a:t>
            </a:r>
            <a:r>
              <a:rPr lang="en-US" sz="1600" dirty="0" smtClean="0">
                <a:latin typeface="+mn-ea"/>
                <a:ea typeface="+mn-ea"/>
              </a:rPr>
              <a:t>)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 </a:t>
            </a:r>
            <a:r>
              <a:rPr lang="zh-CN" altLang="en-US" sz="1600" dirty="0" smtClean="0">
                <a:latin typeface="+mn-ea"/>
                <a:ea typeface="+mn-ea"/>
              </a:rPr>
              <a:t> 正确：</a:t>
            </a:r>
            <a:r>
              <a:rPr lang="en-US" sz="1600" dirty="0" smtClean="0">
                <a:latin typeface="+mn-ea"/>
                <a:ea typeface="+mn-ea"/>
              </a:rPr>
              <a:t>if(GLOBALFUNC:: equal(</a:t>
            </a:r>
            <a:r>
              <a:rPr lang="en-US" sz="1600" dirty="0" err="1" smtClean="0">
                <a:latin typeface="+mn-ea"/>
                <a:ea typeface="+mn-ea"/>
              </a:rPr>
              <a:t>float_a</a:t>
            </a:r>
            <a:r>
              <a:rPr lang="en-US" sz="1600" dirty="0" smtClean="0">
                <a:latin typeface="+mn-ea"/>
                <a:ea typeface="+mn-ea"/>
              </a:rPr>
              <a:t>, </a:t>
            </a:r>
            <a:r>
              <a:rPr lang="en-US" sz="1600" dirty="0" err="1" smtClean="0">
                <a:latin typeface="+mn-ea"/>
                <a:ea typeface="+mn-ea"/>
              </a:rPr>
              <a:t>float_b</a:t>
            </a:r>
            <a:r>
              <a:rPr lang="en-US" sz="1600" dirty="0" smtClean="0">
                <a:latin typeface="+mn-ea"/>
                <a:ea typeface="+mn-ea"/>
              </a:rPr>
              <a:t>))</a:t>
            </a:r>
          </a:p>
          <a:p>
            <a:pPr marL="285750" indent="457200"/>
            <a:r>
              <a:rPr lang="en-US" altLang="zh-CN" sz="1600" dirty="0" smtClean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错误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  <a:r>
              <a:rPr lang="en-US" altLang="zh-CN" sz="1600" dirty="0" smtClean="0">
                <a:latin typeface="+mn-ea"/>
                <a:ea typeface="+mn-ea"/>
              </a:rPr>
              <a:t>if(</a:t>
            </a:r>
            <a:r>
              <a:rPr lang="en-US" altLang="zh-CN" sz="1600" dirty="0" err="1" smtClean="0">
                <a:latin typeface="+mn-ea"/>
                <a:ea typeface="+mn-ea"/>
              </a:rPr>
              <a:t>float_a</a:t>
            </a:r>
            <a:r>
              <a:rPr lang="en-US" altLang="zh-CN" sz="1600" dirty="0" smtClean="0">
                <a:latin typeface="+mn-ea"/>
                <a:ea typeface="+mn-ea"/>
              </a:rPr>
              <a:t> == </a:t>
            </a:r>
            <a:r>
              <a:rPr lang="en-US" altLang="zh-CN" sz="1600" dirty="0" smtClean="0">
                <a:latin typeface="+mn-ea"/>
                <a:ea typeface="+mn-ea"/>
              </a:rPr>
              <a:t>0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r>
              <a:rPr lang="en-US" altLang="zh-CN" sz="1600" dirty="0" smtClean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正确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  <a:r>
              <a:rPr lang="en-US" altLang="zh-CN" sz="1600" dirty="0" smtClean="0">
                <a:latin typeface="+mn-ea"/>
                <a:ea typeface="+mn-ea"/>
              </a:rPr>
              <a:t>if(GLOBALFUNC:: equal(float_a,0)) </a:t>
            </a: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的除法，必须要加上判断除数是否为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保护</a:t>
            </a: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1600" dirty="0" smtClean="0"/>
              <a:t> </a:t>
            </a:r>
            <a:r>
              <a:rPr lang="zh-CN" altLang="en-US" sz="1600" dirty="0" smtClean="0"/>
              <a:t>      错误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div = </a:t>
            </a:r>
            <a:r>
              <a:rPr lang="en-US" sz="1600" dirty="0" err="1" smtClean="0"/>
              <a:t>float_a</a:t>
            </a:r>
            <a:r>
              <a:rPr lang="en-US" sz="1600" dirty="0" smtClean="0"/>
              <a:t> / </a:t>
            </a:r>
            <a:r>
              <a:rPr lang="en-US" sz="1600" dirty="0" err="1" smtClean="0"/>
              <a:t>float_b</a:t>
            </a:r>
            <a:endParaRPr lang="en-US" sz="1600" dirty="0" smtClean="0"/>
          </a:p>
          <a:p>
            <a:pPr indent="457200"/>
            <a:r>
              <a:rPr lang="zh-CN" altLang="en-US" sz="1600" dirty="0" smtClean="0"/>
              <a:t> </a:t>
            </a:r>
            <a:r>
              <a:rPr lang="zh-CN" altLang="en-US" sz="1600" dirty="0" smtClean="0"/>
              <a:t>      正确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if(GLOBALFUNC:: equal(</a:t>
            </a:r>
            <a:r>
              <a:rPr lang="en-US" sz="1600" dirty="0" err="1" smtClean="0"/>
              <a:t>float_b</a:t>
            </a:r>
            <a:r>
              <a:rPr lang="en-US" sz="1600" dirty="0" smtClean="0"/>
              <a:t>, 0</a:t>
            </a:r>
            <a:r>
              <a:rPr lang="en-US" sz="1600" dirty="0" smtClean="0"/>
              <a:t>)){Div </a:t>
            </a:r>
            <a:r>
              <a:rPr lang="en-US" sz="1600" dirty="0" smtClean="0"/>
              <a:t>= 0</a:t>
            </a:r>
            <a:r>
              <a:rPr lang="en-US" sz="1600" dirty="0" smtClean="0"/>
              <a:t>;}</a:t>
            </a:r>
          </a:p>
          <a:p>
            <a:pPr indent="457200"/>
            <a:r>
              <a:rPr lang="en-US" sz="1600" dirty="0" smtClean="0"/>
              <a:t>	</a:t>
            </a: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e</a:t>
            </a:r>
            <a:r>
              <a:rPr lang="en-US" sz="1600" dirty="0" smtClean="0"/>
              <a:t>lse{Div </a:t>
            </a:r>
            <a:r>
              <a:rPr lang="en-US" sz="1600" dirty="0" smtClean="0"/>
              <a:t>= </a:t>
            </a:r>
            <a:r>
              <a:rPr lang="en-US" sz="1600" dirty="0" err="1" smtClean="0"/>
              <a:t>float_a</a:t>
            </a:r>
            <a:r>
              <a:rPr lang="en-US" sz="1600" dirty="0" smtClean="0"/>
              <a:t> / </a:t>
            </a:r>
            <a:r>
              <a:rPr lang="en-US" sz="1600" dirty="0" err="1" smtClean="0"/>
              <a:t>float_b</a:t>
            </a:r>
            <a:r>
              <a:rPr lang="en-US" sz="1600" dirty="0" smtClean="0"/>
              <a:t>;}</a:t>
            </a: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调用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opUtils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中的函数，注意判断结果是否为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nan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，不能默默地忽视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它</a:t>
            </a: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错误</a:t>
            </a:r>
            <a:r>
              <a:rPr lang="zh-CN" altLang="en-US" sz="1600" dirty="0" smtClean="0"/>
              <a:t>：</a:t>
            </a:r>
            <a:r>
              <a:rPr lang="en-US" sz="1600" dirty="0" err="1" smtClean="0"/>
              <a:t>mycor</a:t>
            </a:r>
            <a:r>
              <a:rPr lang="en-US" sz="1600" dirty="0" smtClean="0"/>
              <a:t> = </a:t>
            </a:r>
            <a:r>
              <a:rPr lang="en-US" sz="1600" dirty="0" err="1" smtClean="0"/>
              <a:t>QL_Oputils</a:t>
            </a:r>
            <a:r>
              <a:rPr lang="en-US" sz="1600" dirty="0" smtClean="0"/>
              <a:t>::</a:t>
            </a:r>
            <a:r>
              <a:rPr lang="en-US" sz="1600" dirty="0" err="1" smtClean="0"/>
              <a:t>corr</a:t>
            </a:r>
            <a:r>
              <a:rPr lang="en-US" sz="1600" dirty="0" smtClean="0"/>
              <a:t>(</a:t>
            </a:r>
            <a:r>
              <a:rPr lang="en-US" sz="1600" dirty="0" err="1" smtClean="0"/>
              <a:t>vector_a</a:t>
            </a:r>
            <a:r>
              <a:rPr lang="en-US" sz="1600" dirty="0" smtClean="0"/>
              <a:t>, </a:t>
            </a:r>
            <a:r>
              <a:rPr lang="en-US" sz="1600" dirty="0" err="1" smtClean="0"/>
              <a:t>vector_b</a:t>
            </a:r>
            <a:r>
              <a:rPr lang="en-US" sz="1600" dirty="0" smtClean="0"/>
              <a:t>)</a:t>
            </a:r>
            <a:endParaRPr lang="zh-CN" altLang="en-US" sz="1600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正确：</a:t>
            </a:r>
            <a:r>
              <a:rPr lang="en-US" sz="1600" dirty="0" err="1" smtClean="0"/>
              <a:t>mycor</a:t>
            </a:r>
            <a:r>
              <a:rPr lang="en-US" sz="1600" dirty="0" smtClean="0"/>
              <a:t> = </a:t>
            </a:r>
            <a:r>
              <a:rPr lang="en-US" sz="1600" dirty="0" err="1" smtClean="0"/>
              <a:t>QL_Oputils</a:t>
            </a:r>
            <a:r>
              <a:rPr lang="en-US" sz="1600" dirty="0" smtClean="0"/>
              <a:t>::</a:t>
            </a:r>
            <a:r>
              <a:rPr lang="en-US" sz="1600" dirty="0" err="1" smtClean="0"/>
              <a:t>corr</a:t>
            </a:r>
            <a:r>
              <a:rPr lang="en-US" sz="1600" dirty="0" smtClean="0"/>
              <a:t>(</a:t>
            </a:r>
            <a:r>
              <a:rPr lang="en-US" sz="1600" dirty="0" err="1" smtClean="0"/>
              <a:t>vector_a</a:t>
            </a:r>
            <a:r>
              <a:rPr lang="en-US" sz="1600" dirty="0" smtClean="0"/>
              <a:t>, </a:t>
            </a:r>
            <a:r>
              <a:rPr lang="en-US" sz="1600" dirty="0" err="1" smtClean="0"/>
              <a:t>vector_b</a:t>
            </a:r>
            <a:r>
              <a:rPr lang="en-US" sz="1600" dirty="0" smtClean="0"/>
              <a:t>)</a:t>
            </a:r>
            <a:endParaRPr lang="zh-CN" altLang="en-US" sz="1600" dirty="0" smtClean="0"/>
          </a:p>
          <a:p>
            <a:r>
              <a:rPr lang="en-US" sz="1600" dirty="0" smtClean="0"/>
              <a:t>	If (GLOBALFUNC::</a:t>
            </a:r>
            <a:r>
              <a:rPr lang="en-US" sz="1600" dirty="0" err="1" smtClean="0"/>
              <a:t>iserr</a:t>
            </a:r>
            <a:r>
              <a:rPr lang="en-US" sz="1600" dirty="0" smtClean="0"/>
              <a:t>(</a:t>
            </a:r>
            <a:r>
              <a:rPr lang="en-US" sz="1600" dirty="0" err="1" smtClean="0"/>
              <a:t>mycor</a:t>
            </a:r>
            <a:r>
              <a:rPr lang="en-US" sz="1600" dirty="0" smtClean="0"/>
              <a:t>)){</a:t>
            </a:r>
            <a:endParaRPr lang="zh-CN" altLang="en-US" sz="1600" dirty="0" smtClean="0"/>
          </a:p>
          <a:p>
            <a:r>
              <a:rPr lang="en-US" sz="1600" dirty="0" smtClean="0"/>
              <a:t> 		……</a:t>
            </a:r>
            <a:endParaRPr lang="zh-CN" altLang="en-US" sz="1600" dirty="0" smtClean="0"/>
          </a:p>
          <a:p>
            <a:r>
              <a:rPr lang="en-US" sz="1600" dirty="0" smtClean="0"/>
              <a:t>		//</a:t>
            </a:r>
            <a:r>
              <a:rPr lang="zh-CN" altLang="en-US" sz="1600" dirty="0" smtClean="0"/>
              <a:t>这里建议直接抛出异常，方便</a:t>
            </a:r>
            <a:r>
              <a:rPr lang="en-US" sz="1600" dirty="0" smtClean="0"/>
              <a:t>debug</a:t>
            </a:r>
            <a:endParaRPr lang="zh-CN" altLang="en-US" sz="1600" dirty="0" smtClean="0"/>
          </a:p>
          <a:p>
            <a:r>
              <a:rPr lang="en-US" sz="1600" dirty="0" smtClean="0"/>
              <a:t>		//</a:t>
            </a:r>
            <a:r>
              <a:rPr lang="zh-CN" altLang="en-US" sz="1600" dirty="0" smtClean="0"/>
              <a:t>直接的程序崩溃，比默默地忽略错误要好上</a:t>
            </a:r>
            <a:r>
              <a:rPr lang="en-US" sz="1600" dirty="0" smtClean="0"/>
              <a:t>100</a:t>
            </a:r>
            <a:r>
              <a:rPr lang="zh-CN" altLang="en-US" sz="1600" dirty="0" smtClean="0"/>
              <a:t>倍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throwruntime_error</a:t>
            </a:r>
            <a:r>
              <a:rPr lang="en-US" sz="1600" dirty="0" smtClean="0"/>
              <a:t>(“ERROR! </a:t>
            </a:r>
            <a:r>
              <a:rPr lang="en-US" sz="1600" dirty="0" err="1" smtClean="0"/>
              <a:t>Mycor</a:t>
            </a:r>
            <a:r>
              <a:rPr lang="en-US" sz="1600" dirty="0" smtClean="0"/>
              <a:t> is </a:t>
            </a:r>
            <a:r>
              <a:rPr lang="en-US" sz="1600" dirty="0" err="1" smtClean="0"/>
              <a:t>nan</a:t>
            </a:r>
            <a:r>
              <a:rPr lang="en-US" sz="1600" dirty="0" smtClean="0"/>
              <a:t>”);}</a:t>
            </a: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lvl="0" indent="45720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nan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       </a:t>
            </a:r>
            <a:r>
              <a:rPr lang="zh-CN" altLang="en-US" sz="1600" dirty="0" smtClean="0"/>
              <a:t>错误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a= sum</a:t>
            </a:r>
            <a:r>
              <a:rPr lang="zh-CN" altLang="en-US" sz="1600" dirty="0" smtClean="0"/>
              <a:t>（</a:t>
            </a:r>
            <a:r>
              <a:rPr lang="en-US" sz="1600" dirty="0" err="1" smtClean="0"/>
              <a:t>xxxxx</a:t>
            </a:r>
            <a:r>
              <a:rPr lang="zh-CN" altLang="en-US" sz="1600" dirty="0" smtClean="0"/>
              <a:t>）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      </a:t>
            </a:r>
            <a:r>
              <a:rPr lang="zh-CN" altLang="en-US" sz="1600" dirty="0" smtClean="0"/>
              <a:t>正确</a:t>
            </a:r>
            <a:r>
              <a:rPr lang="zh-CN" altLang="en-US" sz="1600" dirty="0" smtClean="0"/>
              <a:t>：计算</a:t>
            </a:r>
            <a:r>
              <a:rPr lang="en-US" sz="1600" dirty="0" smtClean="0"/>
              <a:t>sum</a:t>
            </a:r>
            <a:r>
              <a:rPr lang="zh-CN" altLang="en-US" sz="1600" dirty="0" smtClean="0"/>
              <a:t>之前先检查</a:t>
            </a:r>
            <a:r>
              <a:rPr lang="en-US" sz="1600" dirty="0" smtClean="0"/>
              <a:t>xxx</a:t>
            </a:r>
            <a:r>
              <a:rPr lang="zh-CN" altLang="en-US" sz="1600" dirty="0" smtClean="0"/>
              <a:t>是否</a:t>
            </a:r>
            <a:r>
              <a:rPr lang="en-US" sz="1600" dirty="0" err="1" smtClean="0"/>
              <a:t>nan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否则一个无效值坏掉整个</a:t>
            </a:r>
            <a:r>
              <a:rPr lang="en-US" sz="1600" dirty="0" smtClean="0"/>
              <a:t>alpha</a:t>
            </a:r>
            <a:endParaRPr lang="zh-CN" altLang="en-US" sz="1600" dirty="0" smtClean="0"/>
          </a:p>
          <a:p>
            <a:pPr marL="285750" indent="457200"/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7830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zh-CN" altLang="en-US" dirty="0" smtClean="0"/>
              <a:t>编程规范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1180330"/>
            <a:ext cx="82296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1600" dirty="0" smtClean="0"/>
              <a:t>  不</a:t>
            </a:r>
            <a:r>
              <a:rPr lang="zh-CN" altLang="en-US" sz="1600" dirty="0" smtClean="0"/>
              <a:t>允许在策略中使用</a:t>
            </a:r>
            <a:r>
              <a:rPr lang="en-US" sz="1600" dirty="0" smtClean="0"/>
              <a:t>new</a:t>
            </a:r>
            <a:endParaRPr lang="zh-CN" altLang="en-US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错误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double *a = new double[100];</a:t>
            </a:r>
            <a:endParaRPr lang="zh-CN" altLang="en-US" sz="1600" dirty="0" smtClean="0"/>
          </a:p>
          <a:p>
            <a:r>
              <a:rPr lang="zh-CN" altLang="en-US" sz="1600" dirty="0" smtClean="0"/>
              <a:t>     正确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vector&lt;double&gt; a(100</a:t>
            </a:r>
            <a:r>
              <a:rPr lang="en-US" sz="1600" dirty="0" smtClean="0"/>
              <a:t>);</a:t>
            </a:r>
          </a:p>
          <a:p>
            <a:endParaRPr lang="zh-CN" altLang="en-US" sz="1600" dirty="0" smtClean="0"/>
          </a:p>
          <a:p>
            <a:pPr lvl="0">
              <a:buFont typeface="Wingdings" pitchFamily="2" charset="2"/>
              <a:buChar char="Ø"/>
            </a:pPr>
            <a:r>
              <a:rPr lang="en-US" sz="1600" dirty="0" smtClean="0"/>
              <a:t>  </a:t>
            </a:r>
            <a:r>
              <a:rPr lang="en-US" sz="1600" dirty="0" err="1" smtClean="0"/>
              <a:t>Vector,deque</a:t>
            </a:r>
            <a:r>
              <a:rPr lang="zh-CN" altLang="en-US" sz="1600" dirty="0" smtClean="0"/>
              <a:t>不允许使用</a:t>
            </a:r>
            <a:r>
              <a:rPr lang="en-US" sz="1600" dirty="0" err="1" smtClean="0"/>
              <a:t>push_back</a:t>
            </a:r>
            <a:endParaRPr lang="zh-CN" altLang="en-US" sz="1600" dirty="0" smtClean="0"/>
          </a:p>
          <a:p>
            <a:r>
              <a:rPr lang="zh-CN" altLang="en-US" sz="1600" dirty="0" smtClean="0"/>
              <a:t>     错误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a; </a:t>
            </a:r>
            <a:r>
              <a:rPr lang="en-US" sz="1600" dirty="0" err="1" smtClean="0"/>
              <a:t>a.push_back</a:t>
            </a:r>
            <a:r>
              <a:rPr lang="en-US" sz="1600" dirty="0" smtClean="0"/>
              <a:t>(1);</a:t>
            </a:r>
            <a:endParaRPr lang="zh-CN" altLang="en-US" sz="1600" dirty="0" smtClean="0"/>
          </a:p>
          <a:p>
            <a:r>
              <a:rPr lang="zh-CN" altLang="en-US" sz="1600" dirty="0" smtClean="0"/>
              <a:t>     正确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a(100); </a:t>
            </a:r>
            <a:endParaRPr lang="en-US" sz="1600" dirty="0" smtClean="0"/>
          </a:p>
          <a:p>
            <a:endParaRPr lang="zh-CN" altLang="en-US" sz="1600" dirty="0" smtClean="0"/>
          </a:p>
          <a:p>
            <a:pPr lvl="0">
              <a:buFont typeface="Wingdings" pitchFamily="2" charset="2"/>
              <a:buChar char="Ø"/>
            </a:pPr>
            <a:r>
              <a:rPr lang="zh-CN" altLang="en-US" sz="1600" dirty="0" smtClean="0"/>
              <a:t>  多</a:t>
            </a:r>
            <a:r>
              <a:rPr lang="zh-CN" altLang="en-US" sz="1600" dirty="0" smtClean="0"/>
              <a:t>层循环</a:t>
            </a:r>
          </a:p>
          <a:p>
            <a:r>
              <a:rPr lang="zh-CN" altLang="en-US" sz="1600" dirty="0" smtClean="0"/>
              <a:t>    考虑</a:t>
            </a:r>
            <a:r>
              <a:rPr lang="zh-CN" altLang="en-US" sz="1600" dirty="0" smtClean="0"/>
              <a:t>程序运行效率不能做重复计算应该用空间换时间</a:t>
            </a:r>
          </a:p>
          <a:p>
            <a:r>
              <a:rPr lang="zh-CN" altLang="en-US" sz="1600" dirty="0" smtClean="0"/>
              <a:t>     使用</a:t>
            </a:r>
            <a:r>
              <a:rPr lang="en-US" sz="1600" dirty="0" smtClean="0"/>
              <a:t>vector</a:t>
            </a:r>
            <a:r>
              <a:rPr lang="zh-CN" altLang="en-US" sz="1600" dirty="0" smtClean="0"/>
              <a:t>或者其它数据，保存一些计算的</a:t>
            </a:r>
            <a:r>
              <a:rPr lang="zh-CN" altLang="en-US" sz="1600" dirty="0" smtClean="0"/>
              <a:t>中间值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pPr lvl="0">
              <a:buFont typeface="Wingdings" pitchFamily="2" charset="2"/>
              <a:buChar char="Ø"/>
            </a:pPr>
            <a:r>
              <a:rPr lang="zh-CN" altLang="en-US" sz="1600" dirty="0" smtClean="0"/>
              <a:t>  注意</a:t>
            </a:r>
            <a:r>
              <a:rPr lang="zh-CN" altLang="en-US" sz="1600" dirty="0" smtClean="0"/>
              <a:t>自用函数的参数，一般情况下，使用引用</a:t>
            </a:r>
          </a:p>
          <a:p>
            <a:r>
              <a:rPr lang="zh-CN" altLang="en-US" sz="1600" dirty="0" smtClean="0"/>
              <a:t>     错误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float sum(vector&lt;float&gt; a) ….</a:t>
            </a:r>
            <a:endParaRPr lang="zh-CN" altLang="en-US" sz="1600" dirty="0" smtClean="0"/>
          </a:p>
          <a:p>
            <a:r>
              <a:rPr lang="zh-CN" altLang="en-US" sz="1600" dirty="0" smtClean="0"/>
              <a:t>     正确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float sum(const vector&lt;float&gt;&amp;a) …. ---- </a:t>
            </a:r>
            <a:r>
              <a:rPr lang="zh-CN" altLang="en-US" sz="1600" dirty="0" smtClean="0"/>
              <a:t>如果不修改</a:t>
            </a:r>
            <a:r>
              <a:rPr lang="en-US" sz="1600" dirty="0" smtClean="0"/>
              <a:t>a</a:t>
            </a:r>
            <a:r>
              <a:rPr lang="zh-CN" altLang="en-US" sz="1600" dirty="0" smtClean="0"/>
              <a:t>中的任何</a:t>
            </a:r>
            <a:r>
              <a:rPr lang="zh-CN" altLang="en-US" sz="1600" dirty="0" smtClean="0"/>
              <a:t>值</a:t>
            </a:r>
            <a:endParaRPr lang="zh-CN" altLang="en-US" sz="1600" dirty="0" smtClean="0"/>
          </a:p>
          <a:p>
            <a:r>
              <a:rPr lang="zh-CN" altLang="en-US" sz="1600" dirty="0" smtClean="0"/>
              <a:t>     正确</a:t>
            </a:r>
            <a:r>
              <a:rPr lang="zh-CN" altLang="en-US" sz="1600" dirty="0" smtClean="0"/>
              <a:t>：</a:t>
            </a:r>
            <a:r>
              <a:rPr lang="en-US" sz="1600" dirty="0" smtClean="0"/>
              <a:t>void rank(vector&lt;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&gt;&amp;a) … ---</a:t>
            </a:r>
            <a:r>
              <a:rPr lang="zh-CN" altLang="en-US" sz="1600" dirty="0" smtClean="0"/>
              <a:t>如果需要修改</a:t>
            </a:r>
            <a:r>
              <a:rPr lang="en-US" sz="1600" dirty="0" smtClean="0"/>
              <a:t>a</a:t>
            </a:r>
            <a:r>
              <a:rPr lang="zh-CN" altLang="en-US" sz="1600" dirty="0" smtClean="0"/>
              <a:t>中的值</a:t>
            </a:r>
          </a:p>
          <a:p>
            <a:pPr marL="285750" indent="457200"/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zh-CN" altLang="en-US" dirty="0" smtClean="0"/>
              <a:t>数据的使用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1180330"/>
            <a:ext cx="8229600" cy="4278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QL_MATRIX/QL_VECTOR/QL_CUBE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这些内部定义的数据是</a:t>
            </a:r>
            <a:r>
              <a:rPr lang="en-US" altLang="zh-CN" sz="1600" dirty="0" err="1" smtClean="0">
                <a:latin typeface="+mn-ea"/>
                <a:ea typeface="+mn-ea"/>
              </a:rPr>
              <a:t>dmgr</a:t>
            </a:r>
            <a:r>
              <a:rPr lang="zh-CN" altLang="en-US" sz="1600" dirty="0" smtClean="0">
                <a:latin typeface="+mn-ea"/>
                <a:ea typeface="+mn-ea"/>
              </a:rPr>
              <a:t>专用，自己写</a:t>
            </a:r>
            <a:r>
              <a:rPr lang="en-US" altLang="zh-CN" sz="1600" dirty="0" smtClean="0">
                <a:latin typeface="+mn-ea"/>
                <a:ea typeface="+mn-ea"/>
              </a:rPr>
              <a:t>alpha</a:t>
            </a:r>
            <a:r>
              <a:rPr lang="zh-CN" altLang="en-US" sz="1600" dirty="0" smtClean="0">
                <a:latin typeface="+mn-ea"/>
                <a:ea typeface="+mn-ea"/>
              </a:rPr>
              <a:t>的时候只能通过</a:t>
            </a:r>
            <a:r>
              <a:rPr lang="en-US" altLang="zh-CN" sz="1600" dirty="0" err="1" smtClean="0">
                <a:latin typeface="+mn-ea"/>
                <a:ea typeface="+mn-ea"/>
              </a:rPr>
              <a:t>getData</a:t>
            </a:r>
            <a:r>
              <a:rPr lang="zh-CN" altLang="en-US" sz="1600" dirty="0" smtClean="0">
                <a:latin typeface="+mn-ea"/>
                <a:ea typeface="+mn-ea"/>
              </a:rPr>
              <a:t>来引用，不允许自己创建这样的数据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所有的外来数据需要详细看说明，然后作好数据的检查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错误：如有</a:t>
            </a:r>
            <a:r>
              <a:rPr lang="en-US" altLang="zh-CN" sz="1600" dirty="0" smtClean="0">
                <a:latin typeface="+mn-ea"/>
                <a:ea typeface="+mn-ea"/>
              </a:rPr>
              <a:t>sector[</a:t>
            </a:r>
            <a:r>
              <a:rPr lang="en-US" altLang="zh-CN" sz="1600" dirty="0" err="1" smtClean="0">
                <a:latin typeface="+mn-ea"/>
                <a:ea typeface="+mn-ea"/>
              </a:rPr>
              <a:t>di</a:t>
            </a:r>
            <a:r>
              <a:rPr lang="en-US" altLang="zh-CN" sz="1600" dirty="0" smtClean="0">
                <a:latin typeface="+mn-ea"/>
                <a:ea typeface="+mn-ea"/>
              </a:rPr>
              <a:t>][ii]</a:t>
            </a:r>
            <a:r>
              <a:rPr lang="zh-CN" altLang="en-US" sz="1600" dirty="0" smtClean="0">
                <a:latin typeface="+mn-ea"/>
                <a:ea typeface="+mn-ea"/>
              </a:rPr>
              <a:t>的值，有可能某个股票是没有分类的</a:t>
            </a:r>
            <a:r>
              <a:rPr lang="en-US" altLang="zh-CN" sz="1600" dirty="0" smtClean="0">
                <a:latin typeface="+mn-ea"/>
                <a:ea typeface="+mn-ea"/>
              </a:rPr>
              <a:t>(</a:t>
            </a:r>
            <a:r>
              <a:rPr lang="zh-CN" altLang="en-US" sz="1600" dirty="0" smtClean="0">
                <a:latin typeface="+mn-ea"/>
                <a:ea typeface="+mn-ea"/>
              </a:rPr>
              <a:t>行业分类的原因，或者是数据源的原因</a:t>
            </a:r>
            <a:r>
              <a:rPr lang="en-US" altLang="zh-CN" sz="1600" dirty="0" smtClean="0">
                <a:latin typeface="+mn-ea"/>
                <a:ea typeface="+mn-ea"/>
              </a:rPr>
              <a:t>)</a:t>
            </a:r>
            <a:r>
              <a:rPr lang="zh-CN" altLang="en-US" sz="1600" dirty="0" smtClean="0">
                <a:latin typeface="+mn-ea"/>
                <a:ea typeface="+mn-ea"/>
              </a:rPr>
              <a:t>，因此可能为</a:t>
            </a:r>
            <a:r>
              <a:rPr lang="en-US" altLang="zh-CN" sz="1600" dirty="0" smtClean="0">
                <a:latin typeface="+mn-ea"/>
                <a:ea typeface="+mn-ea"/>
              </a:rPr>
              <a:t>-1 (</a:t>
            </a:r>
            <a:r>
              <a:rPr lang="zh-CN" altLang="en-US" sz="1600" dirty="0" smtClean="0">
                <a:latin typeface="+mn-ea"/>
                <a:ea typeface="+mn-ea"/>
              </a:rPr>
              <a:t>默认值</a:t>
            </a:r>
            <a:r>
              <a:rPr lang="en-US" altLang="zh-CN" sz="1600" dirty="0" smtClean="0">
                <a:latin typeface="+mn-ea"/>
                <a:ea typeface="+mn-ea"/>
              </a:rPr>
              <a:t>)  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正确：所有的数据使用前需要进行</a:t>
            </a:r>
            <a:r>
              <a:rPr lang="zh-CN" altLang="en-US" sz="1600" dirty="0" smtClean="0">
                <a:latin typeface="+mn-ea"/>
                <a:ea typeface="+mn-ea"/>
              </a:rPr>
              <a:t>保护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声明</a:t>
            </a:r>
            <a:r>
              <a:rPr lang="zh-CN" altLang="en-US" sz="1600" dirty="0" smtClean="0">
                <a:latin typeface="+mn-ea"/>
                <a:ea typeface="+mn-ea"/>
              </a:rPr>
              <a:t>任何变量时，要给初值，具体值根据变量的定义而定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比如</a:t>
            </a:r>
            <a:r>
              <a:rPr lang="zh-CN" altLang="en-US" sz="1600" dirty="0" smtClean="0">
                <a:latin typeface="+mn-ea"/>
                <a:ea typeface="+mn-ea"/>
              </a:rPr>
              <a:t>定义整数</a:t>
            </a:r>
            <a:r>
              <a:rPr lang="en-US" altLang="zh-CN" sz="1600" dirty="0" err="1" smtClean="0">
                <a:latin typeface="+mn-ea"/>
                <a:ea typeface="+mn-ea"/>
              </a:rPr>
              <a:t>int</a:t>
            </a:r>
            <a:r>
              <a:rPr lang="en-US" altLang="zh-CN" sz="1600" dirty="0" smtClean="0">
                <a:latin typeface="+mn-ea"/>
                <a:ea typeface="+mn-ea"/>
              </a:rPr>
              <a:t> a = 0;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比如</a:t>
            </a:r>
            <a:r>
              <a:rPr lang="zh-CN" altLang="en-US" sz="1600" dirty="0" smtClean="0">
                <a:latin typeface="+mn-ea"/>
                <a:ea typeface="+mn-ea"/>
              </a:rPr>
              <a:t>定义</a:t>
            </a:r>
            <a:r>
              <a:rPr lang="en-US" altLang="zh-CN" sz="1600" dirty="0" smtClean="0">
                <a:latin typeface="+mn-ea"/>
                <a:ea typeface="+mn-ea"/>
              </a:rPr>
              <a:t>vector&lt;float&gt; A(100,nan);</a:t>
            </a:r>
          </a:p>
          <a:p>
            <a:endParaRPr lang="zh-CN" altLang="en-US" sz="1600" dirty="0" smtClean="0"/>
          </a:p>
          <a:p>
            <a:pPr marL="285750" indent="457200"/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348143" y="162187"/>
            <a:ext cx="8229600" cy="715963"/>
          </a:xfrm>
        </p:spPr>
        <p:txBody>
          <a:bodyPr/>
          <a:lstStyle/>
          <a:p>
            <a:r>
              <a:rPr lang="en-US" dirty="0" smtClean="0"/>
              <a:t>alpha</a:t>
            </a:r>
            <a:r>
              <a:rPr lang="zh-CN" altLang="en-US" dirty="0" smtClean="0"/>
              <a:t>的编写规范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矩形 26"/>
          <p:cNvSpPr>
            <a:spLocks noChangeArrowheads="1"/>
          </p:cNvSpPr>
          <p:nvPr/>
        </p:nvSpPr>
        <p:spPr bwMode="auto">
          <a:xfrm>
            <a:off x="290119" y="962216"/>
            <a:ext cx="8229600" cy="6494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universe</a:t>
            </a:r>
            <a:r>
              <a:rPr lang="zh-CN" altLang="en-US" sz="1600" dirty="0" smtClean="0">
                <a:latin typeface="+mn-ea"/>
                <a:ea typeface="+mn-ea"/>
              </a:rPr>
              <a:t>的使用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错误：</a:t>
            </a:r>
            <a:r>
              <a:rPr lang="en-US" altLang="zh-CN" sz="1600" dirty="0" smtClean="0">
                <a:latin typeface="+mn-ea"/>
                <a:ea typeface="+mn-ea"/>
              </a:rPr>
              <a:t>alpha[</a:t>
            </a:r>
            <a:r>
              <a:rPr lang="en-US" altLang="zh-CN" sz="1600" dirty="0" err="1" smtClean="0">
                <a:latin typeface="+mn-ea"/>
                <a:ea typeface="+mn-ea"/>
              </a:rPr>
              <a:t>di</a:t>
            </a:r>
            <a:r>
              <a:rPr lang="en-US" altLang="zh-CN" sz="1600" dirty="0" smtClean="0">
                <a:latin typeface="+mn-ea"/>
                <a:ea typeface="+mn-ea"/>
              </a:rPr>
              <a:t>][ii] = xxx;</a:t>
            </a:r>
          </a:p>
          <a:p>
            <a:pPr marL="285750" indent="457200"/>
            <a:r>
              <a:rPr lang="zh-CN" altLang="en-US" sz="1600" dirty="0" smtClean="0">
                <a:latin typeface="+mn-ea"/>
                <a:ea typeface="+mn-ea"/>
              </a:rPr>
              <a:t>正确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  <a:r>
              <a:rPr lang="en-US" altLang="zh-CN" sz="1600" dirty="0" smtClean="0">
                <a:latin typeface="+mn-ea"/>
                <a:ea typeface="+mn-ea"/>
              </a:rPr>
              <a:t>if</a:t>
            </a:r>
            <a:r>
              <a:rPr lang="en-US" altLang="zh-CN" sz="1600" dirty="0" smtClean="0">
                <a:latin typeface="+mn-ea"/>
                <a:ea typeface="+mn-ea"/>
              </a:rPr>
              <a:t>((valid[ </a:t>
            </a:r>
            <a:r>
              <a:rPr lang="en-US" altLang="zh-CN" sz="1600" dirty="0" err="1" smtClean="0">
                <a:latin typeface="+mn-ea"/>
                <a:ea typeface="+mn-ea"/>
              </a:rPr>
              <a:t>di</a:t>
            </a:r>
            <a:r>
              <a:rPr lang="en-US" altLang="zh-CN" sz="1600" dirty="0" smtClean="0">
                <a:latin typeface="+mn-ea"/>
                <a:ea typeface="+mn-ea"/>
              </a:rPr>
              <a:t> ][ ii </a:t>
            </a:r>
            <a:r>
              <a:rPr lang="en-US" altLang="zh-CN" sz="1600" dirty="0" smtClean="0">
                <a:latin typeface="+mn-ea"/>
                <a:ea typeface="+mn-ea"/>
              </a:rPr>
              <a:t>])){Alpha[</a:t>
            </a:r>
            <a:r>
              <a:rPr lang="en-US" altLang="zh-CN" sz="1600" dirty="0" err="1" smtClean="0">
                <a:latin typeface="+mn-ea"/>
                <a:ea typeface="+mn-ea"/>
              </a:rPr>
              <a:t>di</a:t>
            </a:r>
            <a:r>
              <a:rPr lang="en-US" altLang="zh-CN" sz="1600" dirty="0" smtClean="0">
                <a:latin typeface="+mn-ea"/>
                <a:ea typeface="+mn-ea"/>
              </a:rPr>
              <a:t>][ii] = </a:t>
            </a:r>
            <a:r>
              <a:rPr lang="en-US" altLang="zh-CN" sz="1600" dirty="0" err="1" smtClean="0">
                <a:latin typeface="+mn-ea"/>
                <a:ea typeface="+mn-ea"/>
              </a:rPr>
              <a:t>xxxx</a:t>
            </a:r>
            <a:r>
              <a:rPr lang="en-US" altLang="zh-CN" sz="1600" dirty="0" smtClean="0">
                <a:latin typeface="+mn-ea"/>
                <a:ea typeface="+mn-ea"/>
              </a:rPr>
              <a:t>;}</a:t>
            </a:r>
            <a:r>
              <a:rPr lang="en-US" altLang="zh-CN" sz="1600" dirty="0" smtClean="0">
                <a:latin typeface="+mn-ea"/>
                <a:ea typeface="+mn-ea"/>
              </a:rPr>
              <a:t> 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/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所有</a:t>
            </a:r>
            <a:r>
              <a:rPr lang="zh-CN" altLang="en-US" sz="1600" dirty="0" smtClean="0">
                <a:latin typeface="+mn-ea"/>
                <a:ea typeface="+mn-ea"/>
              </a:rPr>
              <a:t>的可变变量要</a:t>
            </a:r>
            <a:r>
              <a:rPr lang="zh-CN" altLang="en-US" sz="1600" dirty="0" smtClean="0">
                <a:latin typeface="+mn-ea"/>
                <a:ea typeface="+mn-ea"/>
              </a:rPr>
              <a:t>在</a:t>
            </a:r>
            <a:r>
              <a:rPr lang="en-US" altLang="zh-CN" sz="1600" dirty="0" smtClean="0">
                <a:latin typeface="+mn-ea"/>
                <a:ea typeface="+mn-ea"/>
              </a:rPr>
              <a:t>xml</a:t>
            </a:r>
            <a:r>
              <a:rPr lang="zh-CN" altLang="en-US" sz="1600" dirty="0" smtClean="0">
                <a:latin typeface="+mn-ea"/>
                <a:ea typeface="+mn-ea"/>
              </a:rPr>
              <a:t>里面声明。举例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alpha</a:t>
            </a:r>
            <a:r>
              <a:rPr lang="zh-CN" altLang="en-US" sz="1600" dirty="0" smtClean="0">
                <a:latin typeface="+mn-ea"/>
                <a:ea typeface="+mn-ea"/>
              </a:rPr>
              <a:t>过程中的中间量，</a:t>
            </a:r>
            <a:r>
              <a:rPr lang="zh-CN" altLang="en-US" sz="1600" dirty="0" smtClean="0">
                <a:latin typeface="+mn-ea"/>
                <a:ea typeface="+mn-ea"/>
              </a:rPr>
              <a:t>要尽量打印</a:t>
            </a:r>
            <a:r>
              <a:rPr lang="zh-CN" altLang="en-US" sz="1600" dirty="0" smtClean="0">
                <a:latin typeface="+mn-ea"/>
                <a:ea typeface="+mn-ea"/>
              </a:rPr>
              <a:t>出来看看是否正常。比如行业策略，要看看</a:t>
            </a:r>
            <a:r>
              <a:rPr lang="zh-CN" altLang="en-US" sz="1600" dirty="0" smtClean="0">
                <a:latin typeface="+mn-ea"/>
                <a:ea typeface="+mn-ea"/>
              </a:rPr>
              <a:t>每天</a:t>
            </a:r>
            <a:r>
              <a:rPr lang="zh-CN" altLang="en-US" sz="1600" dirty="0" smtClean="0">
                <a:latin typeface="+mn-ea"/>
                <a:ea typeface="+mn-ea"/>
              </a:rPr>
              <a:t>行业数量是否正常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一</a:t>
            </a:r>
            <a:r>
              <a:rPr lang="zh-CN" altLang="en-US" sz="1600" dirty="0" smtClean="0">
                <a:latin typeface="+mn-ea"/>
                <a:ea typeface="+mn-ea"/>
              </a:rPr>
              <a:t>种不好的</a:t>
            </a:r>
            <a:r>
              <a:rPr lang="en-US" altLang="zh-CN" sz="1600" dirty="0" smtClean="0">
                <a:latin typeface="+mn-ea"/>
                <a:ea typeface="+mn-ea"/>
              </a:rPr>
              <a:t>alpha = 1/</a:t>
            </a:r>
            <a:r>
              <a:rPr lang="zh-CN" altLang="en-US" sz="1600" dirty="0" smtClean="0">
                <a:latin typeface="+mn-ea"/>
                <a:ea typeface="+mn-ea"/>
              </a:rPr>
              <a:t>有符号数，导致</a:t>
            </a:r>
            <a:r>
              <a:rPr lang="en-US" altLang="zh-CN" sz="1600" dirty="0" smtClean="0">
                <a:latin typeface="+mn-ea"/>
                <a:ea typeface="+mn-ea"/>
              </a:rPr>
              <a:t>alpha</a:t>
            </a:r>
            <a:r>
              <a:rPr lang="zh-CN" altLang="en-US" sz="1600" dirty="0" smtClean="0">
                <a:latin typeface="+mn-ea"/>
                <a:ea typeface="+mn-ea"/>
              </a:rPr>
              <a:t>的范围不均匀不可控。不是绝对禁止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一</a:t>
            </a:r>
            <a:r>
              <a:rPr lang="zh-CN" altLang="en-US" sz="1600" dirty="0" smtClean="0">
                <a:latin typeface="+mn-ea"/>
                <a:ea typeface="+mn-ea"/>
              </a:rPr>
              <a:t>种错误的</a:t>
            </a:r>
            <a:r>
              <a:rPr lang="en-US" altLang="zh-CN" sz="1600" dirty="0" smtClean="0">
                <a:latin typeface="+mn-ea"/>
                <a:ea typeface="+mn-ea"/>
              </a:rPr>
              <a:t>alpha = A + B </a:t>
            </a:r>
            <a:r>
              <a:rPr lang="zh-CN" altLang="en-US" sz="1600" dirty="0" smtClean="0">
                <a:latin typeface="+mn-ea"/>
                <a:ea typeface="+mn-ea"/>
              </a:rPr>
              <a:t>或 </a:t>
            </a:r>
            <a:r>
              <a:rPr lang="en-US" altLang="zh-CN" sz="1600" dirty="0" smtClean="0">
                <a:latin typeface="+mn-ea"/>
                <a:ea typeface="+mn-ea"/>
              </a:rPr>
              <a:t>A – B</a:t>
            </a:r>
            <a:r>
              <a:rPr lang="zh-CN" altLang="en-US" sz="1600" dirty="0" smtClean="0">
                <a:latin typeface="+mn-ea"/>
                <a:ea typeface="+mn-ea"/>
              </a:rPr>
              <a:t>，除非</a:t>
            </a:r>
            <a:r>
              <a:rPr lang="en-US" altLang="zh-CN" sz="1600" dirty="0" smtClean="0">
                <a:latin typeface="+mn-ea"/>
                <a:ea typeface="+mn-ea"/>
              </a:rPr>
              <a:t>A B</a:t>
            </a:r>
            <a:r>
              <a:rPr lang="zh-CN" altLang="en-US" sz="1600" dirty="0" smtClean="0">
                <a:latin typeface="+mn-ea"/>
                <a:ea typeface="+mn-ea"/>
              </a:rPr>
              <a:t>是同类有意义的数据，否则不允许这类策略，不允许</a:t>
            </a:r>
            <a:r>
              <a:rPr lang="en-US" altLang="zh-CN" sz="1600" dirty="0" err="1" smtClean="0">
                <a:latin typeface="+mn-ea"/>
                <a:ea typeface="+mn-ea"/>
              </a:rPr>
              <a:t>corr</a:t>
            </a:r>
            <a:r>
              <a:rPr lang="zh-CN" altLang="en-US" sz="1600" dirty="0" smtClean="0">
                <a:latin typeface="+mn-ea"/>
                <a:ea typeface="+mn-ea"/>
              </a:rPr>
              <a:t>加</a:t>
            </a:r>
            <a:r>
              <a:rPr lang="zh-CN" altLang="en-US" sz="1600" dirty="0" smtClean="0">
                <a:latin typeface="+mn-ea"/>
                <a:ea typeface="+mn-ea"/>
              </a:rPr>
              <a:t>减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  <a:ea typeface="+mn-ea"/>
              </a:rPr>
              <a:t>尽量不用太多条件，</a:t>
            </a:r>
            <a:r>
              <a:rPr lang="zh-CN" altLang="en-US" sz="1600" dirty="0" smtClean="0">
                <a:latin typeface="+mn-ea"/>
                <a:ea typeface="+mn-ea"/>
              </a:rPr>
              <a:t>即满足</a:t>
            </a:r>
            <a:r>
              <a:rPr lang="en-US" altLang="zh-CN" sz="1600" dirty="0" smtClean="0">
                <a:latin typeface="+mn-ea"/>
                <a:ea typeface="+mn-ea"/>
              </a:rPr>
              <a:t>A &amp;&amp; B &amp;&amp; C</a:t>
            </a:r>
            <a:r>
              <a:rPr lang="zh-CN" altLang="en-US" sz="1600" dirty="0" smtClean="0">
                <a:latin typeface="+mn-ea"/>
                <a:ea typeface="+mn-ea"/>
              </a:rPr>
              <a:t>时，</a:t>
            </a:r>
            <a:r>
              <a:rPr lang="en-US" altLang="zh-CN" sz="1600" dirty="0" smtClean="0">
                <a:latin typeface="+mn-ea"/>
                <a:ea typeface="+mn-ea"/>
              </a:rPr>
              <a:t>alpha=1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alpha</a:t>
            </a:r>
            <a:r>
              <a:rPr lang="zh-CN" altLang="en-US" sz="1600" dirty="0" smtClean="0">
                <a:latin typeface="+mn-ea"/>
                <a:ea typeface="+mn-ea"/>
              </a:rPr>
              <a:t>要尽量赋给所有</a:t>
            </a:r>
            <a:r>
              <a:rPr lang="zh-CN" altLang="en-US" sz="1600" dirty="0" smtClean="0">
                <a:latin typeface="+mn-ea"/>
                <a:ea typeface="+mn-ea"/>
              </a:rPr>
              <a:t>股票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alpha</a:t>
            </a:r>
            <a:r>
              <a:rPr lang="zh-CN" altLang="en-US" sz="1600" dirty="0" smtClean="0">
                <a:latin typeface="+mn-ea"/>
                <a:ea typeface="+mn-ea"/>
              </a:rPr>
              <a:t>公式越简单越</a:t>
            </a:r>
            <a:r>
              <a:rPr lang="zh-CN" altLang="en-US" sz="1600" dirty="0" smtClean="0">
                <a:latin typeface="+mn-ea"/>
                <a:ea typeface="+mn-ea"/>
              </a:rPr>
              <a:t>好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python </a:t>
            </a:r>
            <a:r>
              <a:rPr lang="en-US" altLang="zh-CN" sz="1600" dirty="0" smtClean="0">
                <a:latin typeface="+mn-ea"/>
                <a:ea typeface="+mn-ea"/>
              </a:rPr>
              <a:t>simsummary.py </a:t>
            </a:r>
            <a:r>
              <a:rPr lang="en-US" altLang="zh-CN" sz="1600" dirty="0" err="1" smtClean="0">
                <a:latin typeface="+mn-ea"/>
                <a:ea typeface="+mn-ea"/>
              </a:rPr>
              <a:t>pnl</a:t>
            </a:r>
            <a:r>
              <a:rPr lang="zh-CN" altLang="en-US" sz="1600" dirty="0" smtClean="0">
                <a:latin typeface="+mn-ea"/>
                <a:ea typeface="+mn-ea"/>
              </a:rPr>
              <a:t>后，如果</a:t>
            </a:r>
            <a:r>
              <a:rPr lang="en-US" altLang="zh-CN" sz="1600" dirty="0" err="1" smtClean="0">
                <a:latin typeface="+mn-ea"/>
                <a:ea typeface="+mn-ea"/>
              </a:rPr>
              <a:t>tov</a:t>
            </a:r>
            <a:r>
              <a:rPr lang="zh-CN" altLang="en-US" sz="1600" dirty="0" smtClean="0">
                <a:latin typeface="+mn-ea"/>
                <a:ea typeface="+mn-ea"/>
              </a:rPr>
              <a:t>不均匀，要找原因，找不到汇报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latin typeface="+mn-ea"/>
              <a:ea typeface="+mn-ea"/>
            </a:endParaRPr>
          </a:p>
          <a:p>
            <a:pPr marL="285750" indent="4572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  <a:ea typeface="+mn-ea"/>
              </a:rPr>
              <a:t>python </a:t>
            </a:r>
            <a:r>
              <a:rPr lang="en-US" altLang="zh-CN" sz="1600" dirty="0" smtClean="0">
                <a:latin typeface="+mn-ea"/>
                <a:ea typeface="+mn-ea"/>
              </a:rPr>
              <a:t>simsummary.py </a:t>
            </a:r>
            <a:r>
              <a:rPr lang="en-US" altLang="zh-CN" sz="1600" dirty="0" err="1" smtClean="0">
                <a:latin typeface="+mn-ea"/>
                <a:ea typeface="+mn-ea"/>
              </a:rPr>
              <a:t>pnl</a:t>
            </a:r>
            <a:r>
              <a:rPr lang="zh-CN" altLang="en-US" sz="1600" dirty="0" smtClean="0">
                <a:latin typeface="+mn-ea"/>
                <a:ea typeface="+mn-ea"/>
              </a:rPr>
              <a:t>后，如果</a:t>
            </a:r>
            <a:r>
              <a:rPr lang="en-US" altLang="zh-CN" sz="1600" dirty="0" smtClean="0">
                <a:latin typeface="+mn-ea"/>
                <a:ea typeface="+mn-ea"/>
              </a:rPr>
              <a:t>drawdown</a:t>
            </a:r>
            <a:r>
              <a:rPr lang="zh-CN" altLang="en-US" sz="1600" dirty="0" smtClean="0">
                <a:latin typeface="+mn-ea"/>
                <a:ea typeface="+mn-ea"/>
              </a:rPr>
              <a:t>不均匀，某年突然变大，要找原因，找不到汇报。</a:t>
            </a:r>
          </a:p>
          <a:p>
            <a:pPr marL="285750" indent="457200"/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285750" indent="4572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 bwMode="gray">
        <a:noFill/>
        <a:ln w="9525">
          <a:noFill/>
          <a:miter lim="800000"/>
        </a:ln>
        <a:effectLst>
          <a:outerShdw dist="35921" dir="2700000" algn="ctr" rotWithShape="0">
            <a:schemeClr val="bg2"/>
          </a:outerShdw>
        </a:effectLst>
      </a:spPr>
      <a:bodyPr>
        <a:spAutoFit/>
      </a:bodyPr>
      <a:lstStyle>
        <a:defPPr algn="ctr">
          <a:spcBef>
            <a:spcPct val="50000"/>
          </a:spcBef>
          <a:defRPr sz="2400" b="1" dirty="0" smtClean="0">
            <a:solidFill>
              <a:srgbClr val="FFFFFF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 bwMode="gray">
        <a:noFill/>
        <a:ln w="9525">
          <a:noFill/>
          <a:miter lim="800000"/>
        </a:ln>
        <a:effectLst>
          <a:outerShdw dist="35921" dir="2700000" algn="ctr" rotWithShape="0">
            <a:schemeClr val="bg2"/>
          </a:outerShdw>
        </a:effectLst>
      </a:spPr>
      <a:bodyPr>
        <a:spAutoFit/>
      </a:bodyPr>
      <a:lstStyle>
        <a:defPPr algn="ctr">
          <a:spcBef>
            <a:spcPct val="50000"/>
          </a:spcBef>
          <a:defRPr sz="2400" b="1" dirty="0" smtClean="0">
            <a:solidFill>
              <a:srgbClr val="FFFFFF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321</Words>
  <Application>Microsoft Office PowerPoint</Application>
  <PresentationFormat>全屏显示(4:3)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Theme</vt:lpstr>
      <vt:lpstr>2_Office Theme</vt:lpstr>
      <vt:lpstr>think-cell Slide</vt:lpstr>
      <vt:lpstr>幻灯片 1</vt:lpstr>
      <vt:lpstr>Float值处理</vt:lpstr>
      <vt:lpstr>编程规范</vt:lpstr>
      <vt:lpstr>数据的使用</vt:lpstr>
      <vt:lpstr>alpha的编写规范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china</cp:lastModifiedBy>
  <cp:revision>254</cp:revision>
  <dcterms:created xsi:type="dcterms:W3CDTF">2016-11-01T06:33:00Z</dcterms:created>
  <dcterms:modified xsi:type="dcterms:W3CDTF">2017-04-06T03:05:16Z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