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4" r:id="rId10"/>
    <p:sldId id="261" r:id="rId11"/>
    <p:sldId id="262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1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9" r:id="rId43"/>
    <p:sldId id="310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3" r:id="rId58"/>
    <p:sldId id="314" r:id="rId59"/>
    <p:sldId id="312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29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0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7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5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3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6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3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3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5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8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E7C4-EED3-493A-A071-07EBD32D82FC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F9D8-8F48-4C16-B0B5-4CD1F80A7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8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项目框架学习汇报</a:t>
            </a:r>
            <a:endParaRPr lang="zh-CN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727274"/>
            <a:ext cx="9144000" cy="530525"/>
          </a:xfrm>
        </p:spPr>
        <p:txBody>
          <a:bodyPr/>
          <a:lstStyle/>
          <a:p>
            <a:pPr algn="r"/>
            <a:r>
              <a:rPr lang="zh-CN" altLang="en-US" dirty="0" smtClean="0"/>
              <a:t>汇报人：陶学磊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2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52423" y="2639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61593"/>
            <a:ext cx="10982617" cy="37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zh-CN" altLang="en-US" dirty="0" smtClean="0"/>
              <a:t>最新的依赖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880000"/>
                </a:solidFill>
                <a:latin typeface="Consolas" panose="020B0609020204030204" pitchFamily="49" charset="0"/>
              </a:rPr>
              <a:t>Rxlifecycle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compile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'com.trello:rxlifecycle:0.3.1'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compile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'com.trello:rxlifecycle-components:0.3.1'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880000"/>
                </a:solidFill>
                <a:latin typeface="Consolas" panose="020B0609020204030204" pitchFamily="49" charset="0"/>
              </a:rPr>
              <a:t>Rxjava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compile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'io.reactivex:rxjava:1.0.16'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7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以及</a:t>
            </a:r>
            <a:r>
              <a:rPr lang="en-US" altLang="zh-CN" dirty="0"/>
              <a:t>Fragment</a:t>
            </a:r>
            <a:r>
              <a:rPr lang="zh-CN" altLang="en-US" dirty="0" smtClean="0"/>
              <a:t>的继承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Activity</a:t>
            </a:r>
            <a:r>
              <a:rPr lang="zh-CN" altLang="en-US" dirty="0"/>
              <a:t>需要继承</a:t>
            </a:r>
            <a:r>
              <a:rPr lang="en-US" altLang="zh-CN" dirty="0" err="1"/>
              <a:t>RxAppCompatActivity</a:t>
            </a:r>
            <a:r>
              <a:rPr lang="zh-CN" altLang="en-US" dirty="0"/>
              <a:t>。</a:t>
            </a:r>
            <a:r>
              <a:rPr lang="en-US" altLang="zh-CN" dirty="0"/>
              <a:t>==&gt;</a:t>
            </a:r>
            <a:r>
              <a:rPr lang="zh-CN" altLang="en-US" dirty="0" smtClean="0"/>
              <a:t>比如这么一个类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BaseActivity</a:t>
            </a:r>
            <a:r>
              <a:rPr lang="en-US" altLang="zh-CN" dirty="0"/>
              <a:t> extends </a:t>
            </a:r>
            <a:r>
              <a:rPr lang="en-US" altLang="zh-CN" dirty="0" err="1" smtClean="0"/>
              <a:t>RxAppCompatActivity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Fragment</a:t>
            </a:r>
            <a:r>
              <a:rPr lang="zh-CN" altLang="en-US" dirty="0"/>
              <a:t>需要继承</a:t>
            </a:r>
            <a:r>
              <a:rPr lang="en-US" altLang="zh-CN" dirty="0" err="1"/>
              <a:t>RxFragment</a:t>
            </a:r>
            <a:r>
              <a:rPr lang="zh-CN" altLang="en-US" dirty="0"/>
              <a:t>。</a:t>
            </a:r>
            <a:r>
              <a:rPr lang="en-US" altLang="zh-CN" dirty="0"/>
              <a:t>==&gt;</a:t>
            </a:r>
            <a:r>
              <a:rPr lang="zh-CN" altLang="en-US" dirty="0" smtClean="0"/>
              <a:t>比如这么一个类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public abstract class </a:t>
            </a:r>
            <a:r>
              <a:rPr lang="en-US" altLang="zh-CN" dirty="0" err="1"/>
              <a:t>BaseFragment</a:t>
            </a:r>
            <a:r>
              <a:rPr lang="en-US" altLang="zh-CN" dirty="0"/>
              <a:t>&lt;T extends </a:t>
            </a:r>
            <a:r>
              <a:rPr lang="en-US" altLang="zh-CN" dirty="0" err="1"/>
              <a:t>IBasePresenter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   extends </a:t>
            </a:r>
            <a:r>
              <a:rPr lang="en-US" altLang="zh-CN" dirty="0" err="1"/>
              <a:t>RxFragment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implements </a:t>
            </a:r>
            <a:r>
              <a:rPr lang="en-US" altLang="zh-CN" dirty="0" err="1"/>
              <a:t>IBaseView</a:t>
            </a:r>
            <a:r>
              <a:rPr lang="en-US" altLang="zh-CN" dirty="0"/>
              <a:t>&lt;T&gt;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绑定生命</a:t>
            </a:r>
            <a:r>
              <a:rPr lang="zh-CN" altLang="en-US" dirty="0" smtClean="0"/>
              <a:t>周期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bindToLifecycle</a:t>
            </a:r>
            <a:r>
              <a:rPr lang="en-US" altLang="zh-CN" b="1" dirty="0"/>
              <a:t>()</a:t>
            </a:r>
            <a:r>
              <a:rPr lang="zh-CN" altLang="en-US" b="1" dirty="0"/>
              <a:t>方法</a:t>
            </a:r>
          </a:p>
          <a:p>
            <a:r>
              <a:rPr lang="en-US" altLang="zh-CN" b="1" dirty="0" err="1"/>
              <a:t>bindUntilEvent</a:t>
            </a:r>
            <a:r>
              <a:rPr lang="en-US" altLang="zh-CN" b="1" dirty="0"/>
              <a:t>() </a:t>
            </a:r>
            <a:r>
              <a:rPr lang="zh-CN" altLang="en-US" b="1" dirty="0"/>
              <a:t>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bindToLifecycle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在子类使用</a:t>
            </a:r>
            <a:r>
              <a:rPr lang="en-US" altLang="zh-CN" dirty="0"/>
              <a:t>Observable</a:t>
            </a:r>
            <a:r>
              <a:rPr lang="zh-CN" altLang="en-US" dirty="0"/>
              <a:t>中的</a:t>
            </a:r>
            <a:r>
              <a:rPr lang="en-US" altLang="zh-CN" dirty="0"/>
              <a:t>compose</a:t>
            </a:r>
            <a:r>
              <a:rPr lang="zh-CN" altLang="en-US" dirty="0"/>
              <a:t>操作符，调用，完成</a:t>
            </a:r>
            <a:r>
              <a:rPr lang="en-US" altLang="zh-CN" dirty="0"/>
              <a:t>Observable</a:t>
            </a:r>
            <a:r>
              <a:rPr lang="zh-CN" altLang="en-US" dirty="0"/>
              <a:t>发布的事件和当前的组件绑定，实现生命周期同步。从而实现当前组件生命周期结束时，自动取消对</a:t>
            </a:r>
            <a:r>
              <a:rPr lang="en-US" altLang="zh-CN" dirty="0"/>
              <a:t>Observable</a:t>
            </a:r>
            <a:r>
              <a:rPr lang="zh-CN" altLang="en-US" dirty="0"/>
              <a:t>订阅。 </a:t>
            </a:r>
          </a:p>
          <a:p>
            <a:pPr marL="0" indent="0">
              <a:buNone/>
            </a:pPr>
            <a:r>
              <a:rPr lang="zh-CN" altLang="en-US" dirty="0"/>
              <a:t>简单来说这个方法就是保证了组件生命周期结束了，就会取消订阅以来保证不会泄露。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2" y="4001294"/>
            <a:ext cx="7251186" cy="17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bindUntilEvent</a:t>
            </a:r>
            <a:r>
              <a:rPr lang="en-US" altLang="zh-CN" dirty="0"/>
              <a:t>() </a:t>
            </a:r>
            <a:r>
              <a:rPr lang="zh-CN" altLang="en-US" dirty="0"/>
              <a:t>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ActivityEvent</a:t>
            </a:r>
            <a:r>
              <a:rPr lang="zh-CN" altLang="en-US" dirty="0"/>
              <a:t>类，其中的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START</a:t>
            </a:r>
            <a:r>
              <a:rPr lang="zh-CN" altLang="en-US" dirty="0"/>
              <a:t>、 </a:t>
            </a:r>
            <a:r>
              <a:rPr lang="en-US" altLang="zh-CN" dirty="0"/>
              <a:t>RESUME</a:t>
            </a:r>
            <a:r>
              <a:rPr lang="zh-CN" altLang="en-US" dirty="0"/>
              <a:t>、</a:t>
            </a:r>
            <a:r>
              <a:rPr lang="en-US" altLang="zh-CN" dirty="0"/>
              <a:t>PAUSE</a:t>
            </a:r>
            <a:r>
              <a:rPr lang="zh-CN" altLang="en-US" dirty="0"/>
              <a:t>、</a:t>
            </a:r>
            <a:r>
              <a:rPr lang="en-US" altLang="zh-CN" dirty="0"/>
              <a:t>STOP</a:t>
            </a:r>
            <a:r>
              <a:rPr lang="zh-CN" altLang="en-US" dirty="0"/>
              <a:t>、 </a:t>
            </a:r>
            <a:r>
              <a:rPr lang="en-US" altLang="zh-CN" dirty="0"/>
              <a:t>DESTROY</a:t>
            </a:r>
            <a:r>
              <a:rPr lang="zh-CN" altLang="en-US" dirty="0"/>
              <a:t>分别对应生命周期内的方法。使用</a:t>
            </a:r>
            <a:r>
              <a:rPr lang="en-US" altLang="zh-CN" dirty="0" err="1"/>
              <a:t>bindUntilEvent</a:t>
            </a:r>
            <a:r>
              <a:rPr lang="zh-CN" altLang="en-US" dirty="0"/>
              <a:t>指定在哪个生命周期方法调用时取消订阅。 </a:t>
            </a:r>
          </a:p>
          <a:p>
            <a:pPr marL="0" indent="0">
              <a:buNone/>
            </a:pPr>
            <a:r>
              <a:rPr lang="zh-CN" altLang="en-US" dirty="0"/>
              <a:t>说白了这个可以选定生命周期取消订阅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3629818"/>
            <a:ext cx="9323105" cy="166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还</a:t>
            </a:r>
            <a:r>
              <a:rPr lang="zh-CN" altLang="en-US" dirty="0" smtClean="0"/>
              <a:t>未整理到的框架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Livedata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生命组件与数据关联到一起</a:t>
            </a:r>
            <a:endParaRPr lang="en-US" altLang="zh-CN" dirty="0" smtClean="0"/>
          </a:p>
          <a:p>
            <a:r>
              <a:rPr lang="en-US" altLang="zh-CN" dirty="0" err="1" smtClean="0"/>
              <a:t>eventBus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时间的订阅和发布</a:t>
            </a:r>
            <a:endParaRPr lang="en-US" altLang="zh-CN" dirty="0" smtClean="0"/>
          </a:p>
          <a:p>
            <a:r>
              <a:rPr lang="en-US" altLang="zh-CN" dirty="0" err="1" smtClean="0"/>
              <a:t>viewModel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相当于数据隔离层，将</a:t>
            </a:r>
            <a:r>
              <a:rPr lang="en-US" altLang="zh-CN" dirty="0" smtClean="0"/>
              <a:t>UI</a:t>
            </a:r>
            <a:r>
              <a:rPr lang="zh-CN" altLang="en-US" dirty="0" smtClean="0"/>
              <a:t>层数据逻辑全部抽离干将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0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5453" y="4626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准</a:t>
            </a:r>
            <a:r>
              <a:rPr lang="zh-CN" altLang="en-US" dirty="0" smtClean="0"/>
              <a:t> 备需要注入的类</a:t>
            </a:r>
            <a:endParaRPr lang="zh-CN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2" y="961361"/>
            <a:ext cx="9897237" cy="55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Dagger2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AndroidInject</a:t>
            </a:r>
            <a:endParaRPr lang="en-US" altLang="zh-CN" dirty="0" smtClean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739"/>
          <a:stretch/>
        </p:blipFill>
        <p:spPr>
          <a:xfrm>
            <a:off x="838200" y="1819544"/>
            <a:ext cx="6703856" cy="386025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747184" y="1328468"/>
            <a:ext cx="2881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Module:</a:t>
            </a:r>
            <a:r>
              <a:rPr lang="zh-CN" altLang="en-US" dirty="0" smtClean="0"/>
              <a:t>分为两种，</a:t>
            </a:r>
            <a:endParaRPr lang="en-US" altLang="zh-CN" dirty="0" smtClean="0"/>
          </a:p>
          <a:p>
            <a:r>
              <a:rPr lang="zh-CN" altLang="en-US" dirty="0" smtClean="0"/>
              <a:t>一种用于提供注入对象，一种用于声明需要注入对象的类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父</a:t>
            </a:r>
            <a:r>
              <a:rPr lang="en-US" altLang="zh-CN" dirty="0"/>
              <a:t>module</a:t>
            </a:r>
            <a:r>
              <a:rPr lang="zh-CN" altLang="zh-CN" dirty="0"/>
              <a:t>中提供的对象，可以作为子</a:t>
            </a:r>
            <a:r>
              <a:rPr lang="en-US" altLang="zh-CN" dirty="0"/>
              <a:t>module</a:t>
            </a:r>
            <a:r>
              <a:rPr lang="zh-CN" altLang="zh-CN" dirty="0"/>
              <a:t>的参数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68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41" y="1690688"/>
            <a:ext cx="7716022" cy="46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定义</a:t>
            </a:r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熟悉</a:t>
            </a:r>
            <a:r>
              <a:rPr lang="en-US" altLang="zh-CN" dirty="0"/>
              <a:t>Android</a:t>
            </a:r>
            <a:r>
              <a:rPr lang="zh-CN" altLang="zh-CN" dirty="0"/>
              <a:t>的朋友应该知道，</a:t>
            </a:r>
            <a:r>
              <a:rPr lang="en-US" altLang="zh-CN" dirty="0"/>
              <a:t>Application</a:t>
            </a:r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应用中只实现一个，并且是全局使用。所以使用自定义的</a:t>
            </a:r>
            <a:r>
              <a:rPr lang="en-US" altLang="zh-CN" dirty="0"/>
              <a:t>Application</a:t>
            </a:r>
            <a:r>
              <a:rPr lang="zh-CN" altLang="zh-CN" dirty="0"/>
              <a:t>可以对相应的</a:t>
            </a:r>
            <a:r>
              <a:rPr lang="en-US" altLang="zh-CN" dirty="0"/>
              <a:t>dagger2</a:t>
            </a:r>
            <a:r>
              <a:rPr lang="zh-CN" altLang="zh-CN" dirty="0"/>
              <a:t>所需要的模块进行初始化。</a:t>
            </a:r>
          </a:p>
          <a:p>
            <a:r>
              <a:rPr lang="zh-CN" altLang="zh-CN" dirty="0"/>
              <a:t>第一步：确定自定义</a:t>
            </a:r>
            <a:r>
              <a:rPr lang="en-US" altLang="zh-CN" dirty="0"/>
              <a:t>Application</a:t>
            </a:r>
            <a:r>
              <a:rPr lang="zh-CN" altLang="zh-CN" dirty="0"/>
              <a:t>的类名，并且在</a:t>
            </a:r>
            <a:r>
              <a:rPr lang="en-US" altLang="zh-CN" dirty="0"/>
              <a:t>AndroidManifest.xml</a:t>
            </a:r>
            <a:r>
              <a:rPr lang="zh-CN" altLang="zh-CN" dirty="0"/>
              <a:t>中声明使用。</a:t>
            </a:r>
          </a:p>
          <a:p>
            <a:r>
              <a:rPr lang="zh-CN" altLang="zh-CN" dirty="0"/>
              <a:t>第二步：实现自定义</a:t>
            </a:r>
            <a:r>
              <a:rPr lang="en-US" altLang="zh-CN" dirty="0"/>
              <a:t>Application</a:t>
            </a:r>
            <a:r>
              <a:rPr lang="zh-CN" altLang="zh-CN" dirty="0"/>
              <a:t>（因为只是简单例子，所以只是将</a:t>
            </a:r>
            <a:r>
              <a:rPr lang="en-US" altLang="zh-CN" dirty="0"/>
              <a:t>demo</a:t>
            </a:r>
            <a:r>
              <a:rPr lang="zh-CN" altLang="zh-CN" dirty="0"/>
              <a:t>中，</a:t>
            </a:r>
            <a:r>
              <a:rPr lang="en-US" altLang="zh-CN" dirty="0"/>
              <a:t>dagger2</a:t>
            </a:r>
            <a:r>
              <a:rPr lang="zh-CN" altLang="zh-CN" dirty="0"/>
              <a:t>的必要内容放到了我的自定义</a:t>
            </a:r>
            <a:r>
              <a:rPr lang="en-US" altLang="zh-CN" dirty="0"/>
              <a:t>Application</a:t>
            </a:r>
            <a:r>
              <a:rPr lang="zh-CN" altLang="zh-CN" dirty="0"/>
              <a:t>中）</a:t>
            </a:r>
          </a:p>
          <a:p>
            <a:endParaRPr lang="zh-CN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5" y="1347081"/>
            <a:ext cx="7560748" cy="48298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592" y="1116936"/>
            <a:ext cx="9187353" cy="52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1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</a:t>
            </a:r>
            <a:r>
              <a:rPr lang="en-US" altLang="zh-CN" dirty="0" smtClean="0"/>
              <a:t>Component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682"/>
          <a:stretch/>
        </p:blipFill>
        <p:spPr>
          <a:xfrm>
            <a:off x="552114" y="1890016"/>
            <a:ext cx="7522212" cy="456254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574657" y="2087592"/>
            <a:ext cx="3278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AndroidInjectionModule.class</a:t>
            </a:r>
            <a:r>
              <a:rPr lang="zh-CN" altLang="zh-CN" dirty="0"/>
              <a:t>应该是用来对</a:t>
            </a:r>
            <a:r>
              <a:rPr lang="en-US" altLang="zh-CN" dirty="0" err="1"/>
              <a:t>AndroidInjection</a:t>
            </a:r>
            <a:r>
              <a:rPr lang="zh-CN" altLang="zh-CN" dirty="0"/>
              <a:t>进行初始化，为之后的</a:t>
            </a:r>
            <a:r>
              <a:rPr lang="en-US" altLang="zh-CN" dirty="0"/>
              <a:t>Activity</a:t>
            </a:r>
            <a:r>
              <a:rPr lang="zh-CN" altLang="zh-CN" dirty="0"/>
              <a:t>中使用</a:t>
            </a:r>
            <a:r>
              <a:rPr lang="en-US" altLang="zh-CN" dirty="0" err="1"/>
              <a:t>AndroidInjection.inject</a:t>
            </a:r>
            <a:r>
              <a:rPr lang="en-US" altLang="zh-CN" dirty="0"/>
              <a:t>(this);</a:t>
            </a:r>
            <a:r>
              <a:rPr lang="zh-CN" altLang="zh-CN" dirty="0"/>
              <a:t>做准备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8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提供依赖对</a:t>
            </a:r>
            <a:r>
              <a:rPr lang="zh-CN" altLang="zh-CN" dirty="0" smtClean="0"/>
              <a:t>象的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704"/>
          <a:stretch/>
        </p:blipFill>
        <p:spPr>
          <a:xfrm>
            <a:off x="1197674" y="2053086"/>
            <a:ext cx="6445329" cy="43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定义向</a:t>
            </a:r>
            <a:r>
              <a:rPr lang="en-US" altLang="zh-CN" dirty="0"/>
              <a:t>Activity</a:t>
            </a:r>
            <a:r>
              <a:rPr lang="zh-CN" altLang="zh-CN" dirty="0"/>
              <a:t>注入的方法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46835"/>
          <a:stretch/>
        </p:blipFill>
        <p:spPr>
          <a:xfrm>
            <a:off x="1035423" y="2187048"/>
            <a:ext cx="8162383" cy="28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中调用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4733"/>
            <a:ext cx="7771679" cy="467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@Inject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用于标明需要注入的对象</a:t>
            </a:r>
            <a:endParaRPr lang="en-US" altLang="zh-CN" dirty="0" smtClean="0"/>
          </a:p>
          <a:p>
            <a:r>
              <a:rPr lang="zh-CN" altLang="en-US" b="1" dirty="0"/>
              <a:t>使用</a:t>
            </a:r>
            <a:r>
              <a:rPr lang="en-US" altLang="zh-CN" b="1" dirty="0"/>
              <a:t>@Inject</a:t>
            </a:r>
            <a:r>
              <a:rPr lang="zh-CN" altLang="en-US" b="1" dirty="0" smtClean="0"/>
              <a:t>注解变量</a:t>
            </a:r>
            <a:endParaRPr lang="en-US" altLang="zh-CN" b="1" dirty="0" smtClean="0"/>
          </a:p>
          <a:p>
            <a:pPr lvl="1"/>
            <a:r>
              <a:rPr lang="zh-CN" altLang="en-US" dirty="0"/>
              <a:t>注解了</a:t>
            </a:r>
            <a:r>
              <a:rPr lang="en-US" altLang="zh-CN" dirty="0"/>
              <a:t>@Inject</a:t>
            </a:r>
            <a:r>
              <a:rPr lang="zh-CN" altLang="en-US" dirty="0"/>
              <a:t>的变量表示该变量要求</a:t>
            </a:r>
            <a:r>
              <a:rPr lang="en-US" altLang="zh-CN" dirty="0"/>
              <a:t>Dagger</a:t>
            </a:r>
            <a:r>
              <a:rPr lang="zh-CN" altLang="en-US" dirty="0"/>
              <a:t>为其注入值。对于没有注解</a:t>
            </a:r>
            <a:r>
              <a:rPr lang="en-US" altLang="zh-CN" dirty="0"/>
              <a:t>@Inject</a:t>
            </a:r>
            <a:r>
              <a:rPr lang="zh-CN" altLang="en-US" dirty="0"/>
              <a:t>的变量，</a:t>
            </a:r>
            <a:r>
              <a:rPr lang="en-US" altLang="zh-CN" dirty="0"/>
              <a:t>Dagger</a:t>
            </a:r>
            <a:r>
              <a:rPr lang="zh-CN" altLang="en-US" dirty="0"/>
              <a:t>是不会为其注入值的。</a:t>
            </a:r>
            <a:endParaRPr lang="zh-CN" altLang="en-US" b="1" dirty="0"/>
          </a:p>
          <a:p>
            <a:r>
              <a:rPr lang="zh-CN" altLang="en-US" b="1" dirty="0"/>
              <a:t>使用</a:t>
            </a:r>
            <a:r>
              <a:rPr lang="en-US" altLang="zh-CN" b="1" dirty="0"/>
              <a:t>@Inject</a:t>
            </a:r>
            <a:r>
              <a:rPr lang="zh-CN" altLang="en-US" b="1" dirty="0"/>
              <a:t>注解构造</a:t>
            </a:r>
            <a:r>
              <a:rPr lang="zh-CN" altLang="en-US" b="1" dirty="0" smtClean="0"/>
              <a:t>方法</a:t>
            </a:r>
            <a:endParaRPr lang="en-US" altLang="zh-CN" b="1" dirty="0" smtClean="0"/>
          </a:p>
          <a:p>
            <a:pPr lvl="1"/>
            <a:r>
              <a:rPr lang="zh-CN" altLang="en-US" dirty="0"/>
              <a:t>注解了</a:t>
            </a:r>
            <a:r>
              <a:rPr lang="en-US" altLang="zh-CN" dirty="0"/>
              <a:t>@Inject</a:t>
            </a:r>
            <a:r>
              <a:rPr lang="zh-CN" altLang="en-US" dirty="0" smtClean="0"/>
              <a:t>的注入无参构造方法构</a:t>
            </a:r>
            <a:r>
              <a:rPr lang="zh-CN" altLang="en-US" dirty="0"/>
              <a:t>造的对象。如果同一个项目下其他类有下面的写法，那么</a:t>
            </a:r>
            <a:r>
              <a:rPr lang="en-US" altLang="zh-CN" dirty="0"/>
              <a:t>Dagger</a:t>
            </a:r>
            <a:r>
              <a:rPr lang="zh-CN" altLang="en-US" dirty="0"/>
              <a:t>将会为其构造一个对象并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对于有参构造方法</a:t>
            </a:r>
            <a:r>
              <a:rPr lang="zh-CN" altLang="en-US" dirty="0"/>
              <a:t>则</a:t>
            </a:r>
            <a:r>
              <a:rPr lang="en-US" altLang="zh-CN" dirty="0"/>
              <a:t>Dagger</a:t>
            </a:r>
            <a:r>
              <a:rPr lang="zh-CN" altLang="en-US" dirty="0"/>
              <a:t>会自动为所有构造参数注入值，参数值的来源则与</a:t>
            </a:r>
            <a:r>
              <a:rPr lang="en-US" altLang="zh-CN" dirty="0"/>
              <a:t>@Inject</a:t>
            </a:r>
            <a:r>
              <a:rPr lang="zh-CN" altLang="en-US" dirty="0"/>
              <a:t>注解变量的值的来源一样。最后要注意的一点就是，在</a:t>
            </a:r>
            <a:r>
              <a:rPr lang="en-US" altLang="zh-CN" dirty="0"/>
              <a:t>@Inject</a:t>
            </a:r>
            <a:r>
              <a:rPr lang="zh-CN" altLang="en-US" dirty="0"/>
              <a:t>注解的变量或者有参构造方法的参数没有值提供方的情况下，其值会为</a:t>
            </a:r>
            <a:r>
              <a:rPr lang="en-US" altLang="zh-CN" dirty="0"/>
              <a:t>null</a:t>
            </a:r>
            <a:r>
              <a:rPr lang="zh-CN" altLang="en-US" dirty="0"/>
              <a:t>，大家需要注意这个问题</a:t>
            </a:r>
            <a:endParaRPr lang="zh-CN" altLang="en-US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7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项目框架整体说明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Dagger2</a:t>
            </a:r>
            <a:r>
              <a:rPr lang="zh-CN" altLang="en-US" dirty="0" smtClean="0">
                <a:solidFill>
                  <a:srgbClr val="92D050"/>
                </a:solidFill>
              </a:rPr>
              <a:t>框架使用说明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smtClean="0">
                <a:solidFill>
                  <a:srgbClr val="92D050"/>
                </a:solidFill>
              </a:rPr>
              <a:t>Databinding</a:t>
            </a:r>
            <a:r>
              <a:rPr lang="zh-CN" altLang="en-US" dirty="0" smtClean="0">
                <a:solidFill>
                  <a:srgbClr val="92D050"/>
                </a:solidFill>
              </a:rPr>
              <a:t>框架使用说明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smtClean="0"/>
              <a:t>Room</a:t>
            </a:r>
            <a:r>
              <a:rPr lang="zh-CN" altLang="en-US" dirty="0" smtClean="0"/>
              <a:t>框架使用说明</a:t>
            </a:r>
            <a:endParaRPr lang="en-US" altLang="zh-CN" dirty="0" smtClean="0"/>
          </a:p>
          <a:p>
            <a:r>
              <a:rPr lang="en-US" altLang="zh-CN" dirty="0" err="1" smtClean="0"/>
              <a:t>RxJava</a:t>
            </a:r>
            <a:r>
              <a:rPr lang="zh-CN" altLang="en-US" dirty="0" smtClean="0"/>
              <a:t>框架使用说明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92D050"/>
                </a:solidFill>
              </a:rPr>
              <a:t>Retroft</a:t>
            </a:r>
            <a:r>
              <a:rPr lang="zh-CN" altLang="en-US" dirty="0">
                <a:solidFill>
                  <a:srgbClr val="92D050"/>
                </a:solidFill>
              </a:rPr>
              <a:t>框架使用说明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en-US" altLang="zh-CN" dirty="0" err="1"/>
              <a:t>Rxlifecycle</a:t>
            </a:r>
            <a:r>
              <a:rPr lang="zh-CN" altLang="en-US" dirty="0"/>
              <a:t>框架使用说明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6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@Module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r>
              <a:rPr lang="en-US" altLang="zh-CN" dirty="0" smtClean="0"/>
              <a:t>module</a:t>
            </a:r>
          </a:p>
          <a:p>
            <a:pPr marL="0" indent="0">
              <a:buNone/>
            </a:pPr>
            <a:r>
              <a:rPr lang="en-US" altLang="zh-CN" dirty="0" smtClean="0"/>
              <a:t>@Module(includes = {</a:t>
            </a:r>
            <a:r>
              <a:rPr lang="en-US" altLang="zh-CN" dirty="0" err="1" smtClean="0"/>
              <a:t>ViewModelModule.class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ApiModule.class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ApiOperationModule.class</a:t>
            </a:r>
            <a:r>
              <a:rPr lang="en-US" altLang="zh-CN" dirty="0" smtClean="0"/>
              <a:t>})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ContributesAndroidInjector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用于在声明需要注入类的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中，声明需要注入类的方法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ContributesAndroidInjector</a:t>
            </a:r>
            <a:r>
              <a:rPr lang="en-US" altLang="zh-CN" dirty="0" smtClean="0"/>
              <a:t>(modules = </a:t>
            </a:r>
            <a:r>
              <a:rPr lang="en-US" altLang="zh-CN" dirty="0" err="1" smtClean="0"/>
              <a:t>HomeActivityModule.class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HomeActivityModule.class</a:t>
            </a:r>
            <a:r>
              <a:rPr lang="zh-CN" altLang="en-US" dirty="0" smtClean="0"/>
              <a:t>，声明在</a:t>
            </a:r>
            <a:r>
              <a:rPr lang="en-US" altLang="zh-CN" dirty="0" err="1" smtClean="0"/>
              <a:t>HomeActivity</a:t>
            </a:r>
            <a:r>
              <a:rPr lang="zh-CN" altLang="en-US" dirty="0" smtClean="0"/>
              <a:t>中需要的注入对象的</a:t>
            </a:r>
            <a:r>
              <a:rPr lang="en-US" altLang="zh-CN" dirty="0" smtClean="0"/>
              <a:t>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5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Databinding</a:t>
            </a:r>
            <a:r>
              <a:rPr lang="zh-CN" altLang="en-US" dirty="0"/>
              <a:t>框架使用说明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Binding</a:t>
            </a:r>
            <a:r>
              <a:rPr lang="zh-CN" altLang="en-US" dirty="0"/>
              <a:t>，顾名思义，数据绑定，是</a:t>
            </a:r>
            <a:r>
              <a:rPr lang="en-US" altLang="zh-CN" dirty="0"/>
              <a:t>Google</a:t>
            </a:r>
            <a:r>
              <a:rPr lang="zh-CN" altLang="en-US" dirty="0"/>
              <a:t>对</a:t>
            </a:r>
            <a:r>
              <a:rPr lang="en-US" altLang="zh-CN" dirty="0"/>
              <a:t>MVVM</a:t>
            </a: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上的一种实现，可以直接绑定数据到</a:t>
            </a:r>
            <a:r>
              <a:rPr lang="en-US" altLang="zh-CN" dirty="0"/>
              <a:t>xml</a:t>
            </a:r>
            <a:r>
              <a:rPr lang="zh-CN" altLang="en-US" dirty="0"/>
              <a:t>中，并实现自动刷新。现在最新的版本还支持双向绑定，尽管使用场景不是那么多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用途</a:t>
            </a:r>
          </a:p>
          <a:p>
            <a:pPr lvl="1"/>
            <a:r>
              <a:rPr lang="zh-CN" altLang="en-US" dirty="0"/>
              <a:t>去掉</a:t>
            </a:r>
            <a:r>
              <a:rPr lang="en-US" altLang="zh-CN" dirty="0"/>
              <a:t>Activities &amp; Fragments</a:t>
            </a:r>
            <a:r>
              <a:rPr lang="zh-CN" altLang="en-US" dirty="0"/>
              <a:t>内的大部分</a:t>
            </a:r>
            <a:r>
              <a:rPr lang="en-US" altLang="zh-CN" dirty="0"/>
              <a:t>UI</a:t>
            </a:r>
            <a:r>
              <a:rPr lang="zh-CN" altLang="en-US" dirty="0"/>
              <a:t>代码（</a:t>
            </a:r>
            <a:r>
              <a:rPr lang="en-US" altLang="zh-CN" dirty="0" err="1"/>
              <a:t>setOnClickListener</a:t>
            </a:r>
            <a:r>
              <a:rPr lang="en-US" altLang="zh-CN" dirty="0"/>
              <a:t>, </a:t>
            </a:r>
            <a:r>
              <a:rPr lang="en-US" altLang="zh-CN" dirty="0" err="1"/>
              <a:t>setText</a:t>
            </a:r>
            <a:r>
              <a:rPr lang="en-US" altLang="zh-CN" dirty="0"/>
              <a:t>, </a:t>
            </a:r>
            <a:r>
              <a:rPr lang="en-US" altLang="zh-CN" dirty="0" err="1"/>
              <a:t>findViewById</a:t>
            </a:r>
            <a:r>
              <a:rPr lang="en-US" altLang="zh-CN" dirty="0"/>
              <a:t>, etc.)</a:t>
            </a:r>
          </a:p>
          <a:p>
            <a:pPr lvl="1"/>
            <a:r>
              <a:rPr lang="en-US" altLang="zh-CN" dirty="0"/>
              <a:t>XML</a:t>
            </a:r>
            <a:r>
              <a:rPr lang="zh-CN" altLang="en-US" dirty="0"/>
              <a:t>变成</a:t>
            </a:r>
            <a:r>
              <a:rPr lang="en-US" altLang="zh-CN" dirty="0"/>
              <a:t>UI</a:t>
            </a:r>
            <a:r>
              <a:rPr lang="zh-CN" altLang="en-US" dirty="0"/>
              <a:t>的唯一真实来源</a:t>
            </a:r>
          </a:p>
          <a:p>
            <a:pPr lvl="1"/>
            <a:r>
              <a:rPr lang="zh-CN" altLang="en-US" dirty="0"/>
              <a:t>减少定义</a:t>
            </a:r>
            <a:r>
              <a:rPr lang="en-US" altLang="zh-CN" dirty="0"/>
              <a:t>view id</a:t>
            </a:r>
            <a:r>
              <a:rPr lang="zh-CN" altLang="en-US" dirty="0"/>
              <a:t>的主要用途（数据绑定直接发生在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37672" y="2797774"/>
            <a:ext cx="1439174" cy="132556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8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Gradle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6391493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 {</a:t>
            </a:r>
            <a:b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/>
            </a:r>
            <a:b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dataBinding {</a:t>
            </a:r>
            <a:b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enabled = </a:t>
            </a: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  <a:b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b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layout tag</a:t>
            </a:r>
            <a:br>
              <a:rPr lang="en-US" altLang="zh-CN" b="1" dirty="0"/>
            </a:br>
            <a:r>
              <a:rPr lang="zh-CN" altLang="en-US" sz="2700" dirty="0"/>
              <a:t>把一个普通的</a:t>
            </a:r>
            <a:r>
              <a:rPr lang="en-US" altLang="zh-CN" sz="2700" dirty="0"/>
              <a:t>layout</a:t>
            </a:r>
            <a:r>
              <a:rPr lang="zh-CN" altLang="en-US" sz="2700" dirty="0"/>
              <a:t>变成</a:t>
            </a:r>
            <a:r>
              <a:rPr lang="en-US" altLang="zh-CN" sz="2700" dirty="0"/>
              <a:t>data binding layout</a:t>
            </a:r>
            <a:r>
              <a:rPr lang="zh-CN" altLang="en-US" sz="2700" dirty="0"/>
              <a:t>也只要几行的修改</a:t>
            </a:r>
            <a:r>
              <a:rPr lang="en-US" altLang="zh-CN" sz="2700" dirty="0"/>
              <a:t>: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42695"/>
            <a:ext cx="10687541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&lt;?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xml version=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"1.0"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encoding=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"utf-8"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?&gt;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&lt;layout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xmlns: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"http://schemas.android.com/apk/res/android"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xmlns: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app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"http://schemas.android.com/apk/res-auto"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xmlns: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tools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"http://schemas.android.com/tools"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&lt;data&gt;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&lt;variable    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"persion"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type=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"com.example.uasd_taoxuelei.databinding.bean.Persion"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/&gt;    &lt;/data&gt;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&lt;android.support.constraint.ConstraintLayout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:layout_width=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"match_parent"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:layout_height=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"match_parent"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tools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:context=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"com.example.uasd_taoxuelei.databinding.MainActivity"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&lt;TextView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:layout_width=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"wrap_content"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:layout_height=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"wrap_content"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:text=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"Hello World!"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&lt;/android.support.constraint.ConstraintLayout&gt;</a:t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&lt;/layout&gt;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Binding</a:t>
            </a:r>
            <a:r>
              <a:rPr lang="zh-CN" altLang="en-US" b="1" dirty="0" smtClean="0"/>
              <a:t>生成规则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默认生成规则：</a:t>
            </a:r>
            <a:r>
              <a:rPr lang="en-US" altLang="zh-CN" dirty="0"/>
              <a:t>xml</a:t>
            </a:r>
            <a:r>
              <a:rPr lang="zh-CN" altLang="en-US" dirty="0"/>
              <a:t>通过文件名生成，使用下划线分割大小写。</a:t>
            </a:r>
            <a:br>
              <a:rPr lang="zh-CN" altLang="en-US" dirty="0"/>
            </a:br>
            <a:r>
              <a:rPr lang="zh-CN" altLang="en-US" dirty="0"/>
              <a:t>比如</a:t>
            </a:r>
            <a:r>
              <a:rPr lang="en-US" altLang="zh-CN" dirty="0"/>
              <a:t>activity_demo.xml</a:t>
            </a:r>
            <a:r>
              <a:rPr lang="zh-CN" altLang="en-US" dirty="0"/>
              <a:t>，则会生成</a:t>
            </a:r>
            <a:r>
              <a:rPr lang="en-US" altLang="zh-CN" dirty="0" err="1"/>
              <a:t>ActivityDemoBinding</a:t>
            </a:r>
            <a:r>
              <a:rPr lang="zh-CN" altLang="en-US" dirty="0"/>
              <a:t>，</a:t>
            </a:r>
            <a:r>
              <a:rPr lang="en-US" altLang="zh-CN" dirty="0" err="1"/>
              <a:t>item_search_hotel</a:t>
            </a:r>
            <a:r>
              <a:rPr lang="zh-CN" altLang="en-US" dirty="0"/>
              <a:t>则会生成</a:t>
            </a:r>
            <a:r>
              <a:rPr lang="en-US" altLang="zh-CN" dirty="0" err="1"/>
              <a:t>ItemSearchHotelBinding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view</a:t>
            </a:r>
            <a:r>
              <a:rPr lang="zh-CN" altLang="en-US" dirty="0"/>
              <a:t>的生成规则类似，只是由于是类变量，首字母不是大写，比如有一个</a:t>
            </a:r>
            <a:r>
              <a:rPr lang="en-US" altLang="zh-CN" dirty="0" err="1"/>
              <a:t>TextView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是</a:t>
            </a:r>
            <a:r>
              <a:rPr lang="en-US" altLang="zh-CN" dirty="0" err="1"/>
              <a:t>first_name</a:t>
            </a:r>
            <a:r>
              <a:rPr lang="zh-CN" altLang="en-US" dirty="0"/>
              <a:t>，则会生成名为</a:t>
            </a:r>
            <a:r>
              <a:rPr lang="en-US" altLang="zh-CN" dirty="0" err="1"/>
              <a:t>firstName</a:t>
            </a:r>
            <a:r>
              <a:rPr lang="zh-CN" altLang="en-US" dirty="0"/>
              <a:t>的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49238" y="4643417"/>
            <a:ext cx="7746520" cy="1107996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&lt;data class=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B5BD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“ContactItem”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CC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&lt;/data&gt;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变量绑</a:t>
            </a:r>
            <a:r>
              <a:rPr lang="zh-CN" altLang="en-US" b="1" dirty="0" smtClean="0"/>
              <a:t>定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0"/>
            <a:ext cx="10956846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&lt;layout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xmlns: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"http://schemas.android.com/apk/res/android"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xmlns: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tools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"http://schemas.android.com/tools"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&lt;data&gt;   &lt;variable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"persion"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type=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"com.example.uasd_taoxuelei.databinding.bean.Persion"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/&gt;   &lt;/data&gt;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&lt;android.support.constraint.ConstraintLayout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:layout_width=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"match_parent"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:layout_height=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"match_parent"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tools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:context=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"com.example.uasd_taoxuelei.databinding.MainActivity"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&lt;TextView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:layout_width=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"wrap_content"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:layout_height=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"wrap_content"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android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:text=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"@{persion.name}"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&lt;/android.support.constraint.ConstraintLayout&gt;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&lt;/layout&gt;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45721" y="2639683"/>
            <a:ext cx="10334445" cy="690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04845" y="5089585"/>
            <a:ext cx="5175849" cy="310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7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BindingAdapter</a:t>
            </a:r>
            <a:r>
              <a:rPr lang="zh-CN" altLang="en-US" dirty="0"/>
              <a:t>的用法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它是为了给</a:t>
            </a:r>
            <a:r>
              <a:rPr lang="en-US" altLang="zh-CN" dirty="0"/>
              <a:t>view</a:t>
            </a:r>
            <a:r>
              <a:rPr lang="zh-CN" altLang="en-US" dirty="0"/>
              <a:t>设置表达式的值在方法上添加注解的注解关键词；信息量有三点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、它是一个注解关键词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、他是用来标记的方法的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、它的功能是用来设置</a:t>
            </a:r>
            <a:r>
              <a:rPr lang="en-US" altLang="zh-CN" dirty="0"/>
              <a:t>view</a:t>
            </a:r>
            <a:r>
              <a:rPr lang="zh-CN" altLang="en-US" dirty="0"/>
              <a:t>的属性值。它修饰的方法必须用</a:t>
            </a:r>
            <a:r>
              <a:rPr lang="en-US" altLang="zh-CN" dirty="0"/>
              <a:t>public static </a:t>
            </a:r>
            <a:r>
              <a:rPr lang="zh-CN" altLang="en-US" dirty="0"/>
              <a:t>修饰。</a:t>
            </a:r>
          </a:p>
        </p:txBody>
      </p:sp>
    </p:spTree>
    <p:extLst>
      <p:ext uri="{BB962C8B-B14F-4D97-AF65-F5344CB8AC3E}">
        <p14:creationId xmlns:p14="http://schemas.microsoft.com/office/powerpoint/2010/main" val="37707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用法</a:t>
            </a:r>
            <a:endParaRPr lang="zh-CN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85" y="2682255"/>
            <a:ext cx="6864399" cy="221662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20" y="1342490"/>
            <a:ext cx="5271530" cy="489615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457" y="3257865"/>
            <a:ext cx="8557404" cy="148484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138687" y="1863306"/>
            <a:ext cx="1066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现在我们这个</a:t>
            </a:r>
            <a:r>
              <a:rPr lang="en-US" altLang="zh-CN"/>
              <a:t>ImageView</a:t>
            </a:r>
            <a:r>
              <a:rPr lang="zh-CN" altLang="en-US"/>
              <a:t>已经和</a:t>
            </a:r>
            <a:r>
              <a:rPr lang="en-US" altLang="zh-CN"/>
              <a:t>model</a:t>
            </a:r>
            <a:r>
              <a:rPr lang="zh-CN" altLang="en-US"/>
              <a:t>的</a:t>
            </a:r>
            <a:r>
              <a:rPr lang="en-US" altLang="zh-CN"/>
              <a:t>url</a:t>
            </a:r>
            <a:r>
              <a:rPr lang="zh-CN" altLang="en-US"/>
              <a:t>绑定了，比如说：请求接口时，当请求完成时，拿到所需的图片</a:t>
            </a:r>
            <a:r>
              <a:rPr lang="en-US" altLang="zh-CN"/>
              <a:t>url</a:t>
            </a:r>
            <a:r>
              <a:rPr lang="zh-CN" altLang="en-US"/>
              <a:t>，通过</a:t>
            </a:r>
            <a:r>
              <a:rPr lang="en-US" altLang="zh-CN"/>
              <a:t>model.url.set("</a:t>
            </a:r>
            <a:r>
              <a:rPr lang="zh-CN" altLang="en-US"/>
              <a:t>图片地址</a:t>
            </a:r>
            <a:r>
              <a:rPr lang="en-US" altLang="zh-CN"/>
              <a:t>")</a:t>
            </a:r>
            <a:r>
              <a:rPr lang="zh-CN" altLang="en-US"/>
              <a:t>，这时</a:t>
            </a:r>
            <a:r>
              <a:rPr lang="en-US" altLang="zh-CN"/>
              <a:t>ImageView</a:t>
            </a:r>
            <a:r>
              <a:rPr lang="zh-CN" altLang="en-US"/>
              <a:t>上的图片就会自动变化。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9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项目框架详细说明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主要组件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/>
              <a:t>Database </a:t>
            </a:r>
            <a:r>
              <a:rPr lang="zh-CN" altLang="en-US" dirty="0"/>
              <a:t>：数据库</a:t>
            </a:r>
          </a:p>
          <a:p>
            <a:pPr latinLnBrk="1"/>
            <a:r>
              <a:rPr lang="en-US" altLang="zh-CN" dirty="0"/>
              <a:t>Entity : </a:t>
            </a:r>
            <a:r>
              <a:rPr lang="zh-CN" altLang="en-US" dirty="0"/>
              <a:t>代表数据库一个表结构</a:t>
            </a:r>
          </a:p>
          <a:p>
            <a:pPr latinLnBrk="1"/>
            <a:r>
              <a:rPr lang="en-US" altLang="zh-CN" dirty="0"/>
              <a:t>Dao : </a:t>
            </a:r>
            <a:r>
              <a:rPr lang="zh-CN" altLang="en-US" dirty="0"/>
              <a:t>包含访问数据库的方法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 "</a:t>
            </a:r>
            <a:r>
              <a:rPr lang="en-US" altLang="zh-CN" dirty="0" smtClean="0"/>
              <a:t>android.arch.persistence.room:runtime:1.0.0“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annotationProcessor</a:t>
            </a:r>
            <a:r>
              <a:rPr lang="en-US" altLang="zh-CN" dirty="0"/>
              <a:t> "android.arch.persistence.room:compiler:1.0.0"</a:t>
            </a:r>
            <a:endParaRPr lang="zh-CN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4054415"/>
            <a:ext cx="11066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dependencies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Room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implementation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"android.arch.persistence.room:runtime:1.0.0"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annotationProcessor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"android.arch.persistence.room:compiler:1.0.0"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06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定义实体</a:t>
            </a:r>
            <a:endParaRPr lang="zh-CN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0615" y="1707851"/>
            <a:ext cx="4285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@Entity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tb_class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4F4F"/>
                </a:solidFill>
                <a:latin typeface="Consolas" panose="020B0609020204030204" pitchFamily="49" charset="0"/>
              </a:rPr>
              <a:t>ClassEntity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9B859D"/>
                </a:solidFill>
                <a:latin typeface="Consolas" panose="020B0609020204030204" pitchFamily="49" charset="0"/>
              </a:rPr>
              <a:t>PrimaryKey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6506" y="369023"/>
            <a:ext cx="73827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指示数据表实体类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定义表名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tb_student</a:t>
            </a:r>
            <a:r>
              <a:rPr lang="en-US" altLang="zh-CN" dirty="0" smtClean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定义索引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indices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@Index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(value = {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"sex"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 unique =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定义外键</a:t>
            </a:r>
            <a:endParaRPr lang="en-US" altLang="zh-CN" dirty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foreignKeys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9B859D"/>
                </a:solidFill>
                <a:latin typeface="Consolas" panose="020B0609020204030204" pitchFamily="49" charset="0"/>
              </a:rPr>
              <a:t>ForeignKey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(entity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ClassEntity.class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parentColumns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childColumns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class_id</a:t>
            </a:r>
            <a:r>
              <a:rPr lang="en-US" altLang="zh-CN" dirty="0" smtClean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)})</a:t>
            </a: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4F4F"/>
                </a:solidFill>
                <a:latin typeface="Consolas" panose="020B0609020204030204" pitchFamily="49" charset="0"/>
              </a:rPr>
              <a:t>StudentEntity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9B859D"/>
                </a:solidFill>
                <a:latin typeface="Consolas" panose="020B0609020204030204" pitchFamily="49" charset="0"/>
              </a:rPr>
              <a:t>PrimaryKey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定义主键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9B859D"/>
                </a:solidFill>
                <a:latin typeface="Consolas" panose="020B0609020204030204" pitchFamily="49" charset="0"/>
              </a:rPr>
              <a:t>ColumnInfo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定义数据表中的字段名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name;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9B859D"/>
                </a:solidFill>
                <a:latin typeface="Consolas" panose="020B0609020204030204" pitchFamily="49" charset="0"/>
              </a:rPr>
              <a:t>ColumnInfo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"sex"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sex;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Ignore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指示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Room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需要忽略的字段或方法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ignoreText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9B859D"/>
                </a:solidFill>
                <a:latin typeface="Consolas" panose="020B0609020204030204" pitchFamily="49" charset="0"/>
              </a:rPr>
              <a:t>ColumnInfo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class_id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setter and getter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Entity</a:t>
            </a:r>
            <a:r>
              <a:rPr lang="zh-CN" altLang="en-US" b="1" dirty="0" smtClean="0"/>
              <a:t>注解可选参数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0788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tableName</a:t>
            </a:r>
            <a:endParaRPr lang="en-US" altLang="zh-CN" dirty="0" smtClean="0"/>
          </a:p>
          <a:p>
            <a:pPr lvl="1"/>
            <a:r>
              <a:rPr lang="zh-CN" altLang="en-US" dirty="0"/>
              <a:t>定义表名</a:t>
            </a:r>
            <a:endParaRPr lang="en-US" altLang="zh-CN" dirty="0" smtClean="0"/>
          </a:p>
          <a:p>
            <a:r>
              <a:rPr lang="en-US" altLang="zh-CN" dirty="0" smtClean="0"/>
              <a:t>Indices</a:t>
            </a:r>
          </a:p>
          <a:p>
            <a:pPr lvl="1"/>
            <a:r>
              <a:rPr lang="zh-CN" altLang="en-US" dirty="0"/>
              <a:t>定义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err="1" smtClean="0"/>
              <a:t>inheritSuperIndices</a:t>
            </a:r>
            <a:endParaRPr lang="en-US" altLang="zh-CN" dirty="0" smtClean="0"/>
          </a:p>
          <a:p>
            <a:pPr lvl="1"/>
            <a:r>
              <a:rPr lang="zh-CN" altLang="en-US" dirty="0"/>
              <a:t>设为</a:t>
            </a:r>
            <a:r>
              <a:rPr lang="en-US" altLang="zh-CN" dirty="0"/>
              <a:t>true</a:t>
            </a:r>
            <a:r>
              <a:rPr lang="zh-CN" altLang="en-US" dirty="0"/>
              <a:t>则父类</a:t>
            </a:r>
            <a:r>
              <a:rPr lang="zh-CN" altLang="en-US" dirty="0" smtClean="0"/>
              <a:t>的索引会自动被</a:t>
            </a:r>
            <a:r>
              <a:rPr lang="zh-CN" altLang="en-US" dirty="0"/>
              <a:t>当前类继承</a:t>
            </a:r>
            <a:endParaRPr lang="en-US" altLang="zh-CN" dirty="0"/>
          </a:p>
          <a:p>
            <a:r>
              <a:rPr lang="en-US" altLang="zh-CN" dirty="0" err="1" smtClean="0"/>
              <a:t>primaryKeys</a:t>
            </a:r>
            <a:endParaRPr lang="en-US" altLang="zh-CN" dirty="0" smtClean="0"/>
          </a:p>
          <a:p>
            <a:pPr lvl="1"/>
            <a:r>
              <a:rPr lang="zh-CN" altLang="en-US" dirty="0"/>
              <a:t>定义主键</a:t>
            </a:r>
            <a:endParaRPr lang="en-US" altLang="zh-CN" dirty="0" smtClean="0"/>
          </a:p>
          <a:p>
            <a:r>
              <a:rPr lang="en-US" altLang="zh-CN" dirty="0" err="1" smtClean="0"/>
              <a:t>foreignKeys</a:t>
            </a:r>
            <a:endParaRPr lang="en-US" altLang="zh-CN" dirty="0" smtClean="0"/>
          </a:p>
          <a:p>
            <a:pPr lvl="1"/>
            <a:r>
              <a:rPr lang="zh-CN" altLang="en-US" dirty="0"/>
              <a:t>定义外键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11019" y="1483743"/>
            <a:ext cx="5727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F4F4F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定义表名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定义索引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 indices()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{};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设为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则父类的索引会自动被</a:t>
            </a:r>
            <a:r>
              <a:rPr lang="zh-CN" alt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当前类继承</a:t>
            </a:r>
            <a:endParaRPr lang="en-US" altLang="zh-CN" dirty="0" smtClean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inheritSuperIndices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定义主键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primaryKeys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{};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定义外键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ForeignKey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foreignKeys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{};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4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Index</a:t>
            </a:r>
            <a:r>
              <a:rPr lang="zh-CN" altLang="en-US" b="1" dirty="0" smtClean="0"/>
              <a:t>索引注解可选参数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F4F4F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定义需要添加索引的字段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 value();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定义索引的名称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name()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true-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设置唯一键，标识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value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数组中的索引字段必须是唯一的，不可重复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unique()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8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外键注解可选参数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引用外键的表的实体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entity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要引用的外键列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parentColumns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要关联的列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childColumns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当父类实体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关联的外键表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从数据库中删除时执行的操作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onDelete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当父类实体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关联的外键表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更新时执行的操作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onUpdate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在事务完成之前，是否应该推迟外键约束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deferred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Dao</a:t>
            </a:r>
            <a:r>
              <a:rPr lang="zh-CN" altLang="en-US" dirty="0"/>
              <a:t>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@Dao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4F4F"/>
                </a:solidFill>
                <a:latin typeface="Consolas" panose="020B0609020204030204" pitchFamily="49" charset="0"/>
              </a:rPr>
              <a:t>StudentDao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StudentEntity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StudentEntity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"SELECT * FROM 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StudentEntity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 WHERE id IN (:ids)"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StudentEntity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getAllByIds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[] ids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insert(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 entities);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delete(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entity);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update(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entity);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6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定义数据库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Database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entities = 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StudentEntity.class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}, version = </a:t>
            </a:r>
            <a:r>
              <a:rPr lang="en-US" altLang="zh-CN" dirty="0">
                <a:solidFill>
                  <a:srgbClr val="0066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4F4F"/>
                </a:solidFill>
                <a:latin typeface="Consolas" panose="020B0609020204030204" pitchFamily="49" charset="0"/>
              </a:rPr>
              <a:t>RoomDemoDatabase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F4F4F"/>
                </a:solidFill>
                <a:latin typeface="Consolas" panose="020B0609020204030204" pitchFamily="49" charset="0"/>
              </a:rPr>
              <a:t>RoomDatabase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StudentDao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studentDao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0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生成数据库实例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简单版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RoomDemoDatabase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database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Room.databaseBuilder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getApplicationContext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RoomDemoDatabase.class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database_name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.build();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4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其它操作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addCallback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RoomDatabase.Callback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第一次创建数据库时调用，但是在创建所有表之后调用的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onCreate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(@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NonNull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SupportSQLiteDatabase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.onCreate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当数据库被打开时调用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onOpen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(@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NonNull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SupportSQLiteDatabase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 smtClean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.onOpen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 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allowMainThreadQueries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CN" alt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允许在主线程查询数据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addMigrations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CN" alt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迁移数据库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使用，</a:t>
            </a:r>
            <a:r>
              <a:rPr lang="zh-CN" alt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下面会单独拿出来讲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fallbackToDestructiveMigration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CN" alt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迁移数据库如果发生错误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，将会重新创建数据库，而不是发生崩溃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0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应用到的框架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RxJava</a:t>
            </a:r>
            <a:endParaRPr lang="en-US" altLang="zh-CN" dirty="0" smtClean="0"/>
          </a:p>
          <a:p>
            <a:pPr lvl="1"/>
            <a:r>
              <a:rPr lang="zh-CN" altLang="en-US" dirty="0"/>
              <a:t>处理异步</a:t>
            </a:r>
            <a:r>
              <a:rPr lang="zh-CN" altLang="en-US" dirty="0" smtClean="0"/>
              <a:t>操作，简化代码逻辑</a:t>
            </a:r>
            <a:endParaRPr lang="en-US" altLang="zh-CN" dirty="0" smtClean="0"/>
          </a:p>
          <a:p>
            <a:r>
              <a:rPr lang="en-US" altLang="zh-CN" dirty="0" smtClean="0"/>
              <a:t>Dagger2</a:t>
            </a:r>
          </a:p>
          <a:p>
            <a:pPr lvl="1"/>
            <a:r>
              <a:rPr lang="zh-CN" altLang="en-US" dirty="0"/>
              <a:t>自动</a:t>
            </a:r>
            <a:r>
              <a:rPr lang="zh-CN" altLang="en-US" dirty="0" smtClean="0"/>
              <a:t>注入，降低代码耦合度</a:t>
            </a:r>
            <a:endParaRPr lang="en-US" altLang="zh-CN" dirty="0" smtClean="0"/>
          </a:p>
          <a:p>
            <a:r>
              <a:rPr lang="en-US" altLang="zh-CN" dirty="0" err="1" smtClean="0"/>
              <a:t>Rxlifecycle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配合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，解决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使用中造成的内存溢出</a:t>
            </a:r>
            <a:endParaRPr lang="en-US" altLang="zh-CN" dirty="0" smtClean="0"/>
          </a:p>
          <a:p>
            <a:r>
              <a:rPr lang="en-US" altLang="zh-CN" dirty="0" smtClean="0"/>
              <a:t>Databinding</a:t>
            </a:r>
          </a:p>
          <a:p>
            <a:pPr lvl="1"/>
            <a:r>
              <a:rPr lang="zh-CN" altLang="en-US" dirty="0"/>
              <a:t>减</a:t>
            </a:r>
            <a:r>
              <a:rPr lang="zh-CN" altLang="en-US" dirty="0" smtClean="0"/>
              <a:t>少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中重复的代码</a:t>
            </a:r>
            <a:endParaRPr lang="en-US" altLang="zh-CN" dirty="0" smtClean="0"/>
          </a:p>
          <a:p>
            <a:r>
              <a:rPr lang="en-US" altLang="zh-CN" dirty="0" smtClean="0"/>
              <a:t>Room</a:t>
            </a:r>
          </a:p>
          <a:p>
            <a:pPr lvl="1"/>
            <a:r>
              <a:rPr lang="zh-CN" altLang="en-US" dirty="0"/>
              <a:t>数据持久层</a:t>
            </a:r>
            <a:endParaRPr lang="en-US" altLang="zh-CN" dirty="0" smtClean="0"/>
          </a:p>
          <a:p>
            <a:r>
              <a:rPr lang="en-US" altLang="zh-CN" dirty="0" err="1" smtClean="0"/>
              <a:t>Retroft</a:t>
            </a:r>
            <a:endParaRPr lang="en-US" altLang="zh-CN" dirty="0" smtClean="0"/>
          </a:p>
          <a:p>
            <a:pPr lvl="1"/>
            <a:r>
              <a:rPr lang="zh-CN" altLang="en-US" dirty="0"/>
              <a:t>网络请求框架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0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创建嵌套对象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有时，您希望将一个实体或普通的以前的</a:t>
            </a:r>
            <a:r>
              <a:rPr lang="en-US" altLang="zh-CN" dirty="0"/>
              <a:t>Java</a:t>
            </a:r>
            <a:r>
              <a:rPr lang="zh-CN" altLang="en-US" dirty="0"/>
              <a:t>对象</a:t>
            </a:r>
            <a:r>
              <a:rPr lang="en-US" altLang="zh-CN" dirty="0"/>
              <a:t>(POJO)</a:t>
            </a:r>
            <a:r>
              <a:rPr lang="zh-CN" altLang="en-US" dirty="0"/>
              <a:t>作为数据库逻辑中的一个完整的整体来表示，即使该对象包含几个字段。在这些情况下，您可以使用</a:t>
            </a:r>
            <a:r>
              <a:rPr lang="en-US" altLang="zh-CN" dirty="0"/>
              <a:t>@Embedded</a:t>
            </a:r>
            <a:r>
              <a:rPr lang="zh-CN" altLang="en-US" dirty="0"/>
              <a:t>来表示一个对象，您希望将其分解为表中的子字段。然后可以像对其他单个列一样查询嵌入式字段</a:t>
            </a:r>
          </a:p>
        </p:txBody>
      </p:sp>
    </p:spTree>
    <p:extLst>
      <p:ext uri="{BB962C8B-B14F-4D97-AF65-F5344CB8AC3E}">
        <p14:creationId xmlns:p14="http://schemas.microsoft.com/office/powerpoint/2010/main" val="36570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5825" y="897147"/>
            <a:ext cx="4123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class Address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street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state;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city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9B859D"/>
                </a:solidFill>
                <a:latin typeface="Consolas" panose="020B0609020204030204" pitchFamily="49" charset="0"/>
              </a:rPr>
              <a:t>ColumnInfo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post_code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postCode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72996" y="897147"/>
            <a:ext cx="4692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@Entity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User {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rgbClr val="9B859D"/>
                </a:solidFill>
                <a:latin typeface="Consolas" panose="020B0609020204030204" pitchFamily="49" charset="0"/>
              </a:rPr>
              <a:t>PrimaryKey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8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9B859D"/>
                </a:solidFill>
                <a:latin typeface="Consolas" panose="020B0609020204030204" pitchFamily="49" charset="0"/>
              </a:rPr>
              <a:t>@</a:t>
            </a:r>
            <a:r>
              <a:rPr lang="en-US" altLang="zh-CN" dirty="0">
                <a:solidFill>
                  <a:srgbClr val="9B859D"/>
                </a:solidFill>
                <a:latin typeface="Consolas" panose="020B0609020204030204" pitchFamily="49" charset="0"/>
              </a:rPr>
              <a:t>Embedded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Address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23662" y="4375810"/>
            <a:ext cx="9903124" cy="40011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这样user表中的字段就包含了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street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,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F4F4F"/>
                </a:solidFill>
                <a:effectLst/>
                <a:ea typeface="-apple-system"/>
              </a:rPr>
              <a:t>, 和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post_code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7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LiveData</a:t>
            </a:r>
            <a:r>
              <a:rPr lang="zh-CN" altLang="en-US" dirty="0"/>
              <a:t>一起使用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添加依赖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en-US" altLang="zh-CN" dirty="0" err="1"/>
              <a:t>ReactiveStreams</a:t>
            </a:r>
            <a:r>
              <a:rPr lang="en-US" altLang="zh-CN" dirty="0"/>
              <a:t> support for </a:t>
            </a:r>
            <a:r>
              <a:rPr lang="en-US" altLang="zh-CN" dirty="0" err="1"/>
              <a:t>LiveData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implementation "android.arch.lifecycle:reactivestreams:1.0.0"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修改返回类型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@Dao</a:t>
            </a:r>
          </a:p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MyDao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@Query("SELECT </a:t>
            </a:r>
            <a:r>
              <a:rPr lang="en-US" altLang="zh-CN" dirty="0" err="1"/>
              <a:t>first_name</a:t>
            </a:r>
            <a:r>
              <a:rPr lang="en-US" altLang="zh-CN" dirty="0"/>
              <a:t>, </a:t>
            </a:r>
            <a:r>
              <a:rPr lang="en-US" altLang="zh-CN" dirty="0" err="1"/>
              <a:t>last_name</a:t>
            </a:r>
            <a:r>
              <a:rPr lang="en-US" altLang="zh-CN" dirty="0"/>
              <a:t> FROM user WHERE region IN (:regions)")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LiveData</a:t>
            </a:r>
            <a:r>
              <a:rPr lang="en-US" altLang="zh-CN" dirty="0"/>
              <a:t>&lt;List&lt;User&gt;&gt; </a:t>
            </a:r>
            <a:r>
              <a:rPr lang="en-US" altLang="zh-CN" dirty="0" err="1"/>
              <a:t>loadUsersFromRegionsSync</a:t>
            </a:r>
            <a:r>
              <a:rPr lang="en-US" altLang="zh-CN" dirty="0"/>
              <a:t>(List&lt;String&gt; regions);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2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RxJava</a:t>
            </a:r>
            <a:r>
              <a:rPr lang="zh-CN" altLang="en-US" dirty="0"/>
              <a:t>一起使用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添加依赖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en-US" altLang="zh-CN" dirty="0" err="1"/>
              <a:t>RxJava</a:t>
            </a:r>
            <a:r>
              <a:rPr lang="en-US" altLang="zh-CN" dirty="0"/>
              <a:t> support for Room</a:t>
            </a:r>
          </a:p>
          <a:p>
            <a:pPr marL="0" indent="0">
              <a:buNone/>
            </a:pPr>
            <a:r>
              <a:rPr lang="en-US" altLang="zh-CN" dirty="0"/>
              <a:t>  implementation "android.arch.persistence.room:rxjava2:1.0.0"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修改返回类型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@Dao</a:t>
            </a:r>
          </a:p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MyDao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@Query("SELECT * from user where id = :id LIMIT 1")</a:t>
            </a:r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Flowable</a:t>
            </a:r>
            <a:r>
              <a:rPr lang="en-US" altLang="zh-CN" dirty="0"/>
              <a:t>&lt;User&gt; </a:t>
            </a:r>
            <a:r>
              <a:rPr lang="en-US" altLang="zh-CN" dirty="0" err="1"/>
              <a:t>loadUserById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id);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0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 smtClean="0"/>
              <a:t>到底是什么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/>
              <a:t>的本质可以压缩为异步这一个词。说到根上，它就是一个实现异步操作的库，而别的定语都是基于这之上的</a:t>
            </a:r>
          </a:p>
        </p:txBody>
      </p:sp>
    </p:spTree>
    <p:extLst>
      <p:ext uri="{BB962C8B-B14F-4D97-AF65-F5344CB8AC3E}">
        <p14:creationId xmlns:p14="http://schemas.microsoft.com/office/powerpoint/2010/main" val="7867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异步操作很关键的一点是程序的简洁性，因为在调度过程比较复杂的情况下，异步代码经常会既难写也难被读懂。 </a:t>
            </a:r>
            <a:r>
              <a:rPr lang="en-US" altLang="zh-CN" dirty="0"/>
              <a:t>Android </a:t>
            </a:r>
            <a:r>
              <a:rPr lang="zh-CN" altLang="en-US" dirty="0"/>
              <a:t>创造的 </a:t>
            </a:r>
            <a:r>
              <a:rPr lang="en-US" altLang="zh-CN" dirty="0" err="1"/>
              <a:t>AsyncTask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Handler </a:t>
            </a:r>
            <a:r>
              <a:rPr lang="zh-CN" altLang="en-US" dirty="0"/>
              <a:t>，其实都是为了让异步代码更加简洁。</a:t>
            </a:r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/>
              <a:t>的优势也是简洁，但它的简洁的与众不同之处在于，随着程序逻辑变得越来越复杂，它依然能够保持简洁。</a:t>
            </a:r>
          </a:p>
        </p:txBody>
      </p:sp>
    </p:spTree>
    <p:extLst>
      <p:ext uri="{BB962C8B-B14F-4D97-AF65-F5344CB8AC3E}">
        <p14:creationId xmlns:p14="http://schemas.microsoft.com/office/powerpoint/2010/main" val="23297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 smtClean="0"/>
              <a:t>四个</a:t>
            </a:r>
            <a:r>
              <a:rPr lang="zh-CN" altLang="en-US" dirty="0"/>
              <a:t>基本概念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Observable (</a:t>
            </a:r>
            <a:r>
              <a:rPr lang="zh-CN" altLang="en-US" dirty="0"/>
              <a:t>可观察者，即被观察者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Observer </a:t>
            </a:r>
            <a:r>
              <a:rPr lang="en-US" altLang="zh-CN" dirty="0"/>
              <a:t>(</a:t>
            </a:r>
            <a:r>
              <a:rPr lang="zh-CN" altLang="en-US" dirty="0"/>
              <a:t>观察者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 </a:t>
            </a:r>
            <a:r>
              <a:rPr lang="en-US" altLang="zh-CN" dirty="0"/>
              <a:t>subscribe (</a:t>
            </a:r>
            <a:r>
              <a:rPr lang="zh-CN" altLang="en-US" dirty="0"/>
              <a:t>订阅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基本实现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</a:t>
            </a:r>
            <a:r>
              <a:rPr lang="zh-CN" altLang="en-US" dirty="0"/>
              <a:t>创建 </a:t>
            </a:r>
            <a:r>
              <a:rPr lang="en-US" altLang="zh-CN" dirty="0"/>
              <a:t>Observer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创建 </a:t>
            </a:r>
            <a:r>
              <a:rPr lang="en-US" altLang="zh-CN" dirty="0"/>
              <a:t>Observable</a:t>
            </a:r>
          </a:p>
          <a:p>
            <a:r>
              <a:rPr lang="en-US" altLang="zh-CN" dirty="0"/>
              <a:t>3) Subscribe (</a:t>
            </a:r>
            <a:r>
              <a:rPr lang="zh-CN" altLang="en-US" dirty="0"/>
              <a:t>订阅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5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Observer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Observer </a:t>
            </a:r>
            <a:r>
              <a:rPr lang="zh-CN" altLang="en-US" dirty="0"/>
              <a:t>即观察者，它决定事件触发的时候将有怎样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r>
              <a:rPr lang="en-US" altLang="zh-CN" dirty="0"/>
              <a:t>Observer 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RxJava</a:t>
            </a:r>
            <a:r>
              <a:rPr lang="en-US" altLang="zh-CN" dirty="0" smtClean="0"/>
              <a:t> </a:t>
            </a:r>
            <a:r>
              <a:rPr lang="zh-CN" altLang="en-US" dirty="0"/>
              <a:t>中的 </a:t>
            </a:r>
            <a:r>
              <a:rPr lang="zh-CN" altLang="en-US" dirty="0" smtClean="0"/>
              <a:t>接口的实现</a:t>
            </a:r>
            <a:endParaRPr lang="en-US" altLang="zh-CN" dirty="0" smtClean="0"/>
          </a:p>
          <a:p>
            <a:r>
              <a:rPr lang="en-US" altLang="zh-CN" dirty="0" smtClean="0"/>
              <a:t>Subscriber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RxJava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内置了一个实现</a:t>
            </a:r>
            <a:r>
              <a:rPr lang="zh-CN" altLang="en-US" dirty="0"/>
              <a:t>了 </a:t>
            </a:r>
            <a:r>
              <a:rPr lang="en-US" altLang="zh-CN" dirty="0"/>
              <a:t>Observer </a:t>
            </a:r>
            <a:r>
              <a:rPr lang="zh-CN" altLang="en-US" dirty="0" smtClean="0"/>
              <a:t>的抽象类</a:t>
            </a:r>
            <a:endParaRPr lang="zh-CN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1" y="1271596"/>
            <a:ext cx="6853596" cy="54593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66" y="1178826"/>
            <a:ext cx="7667625" cy="56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Observer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Subscriber</a:t>
            </a:r>
            <a:r>
              <a:rPr lang="zh-CN" altLang="en-US" dirty="0" smtClean="0"/>
              <a:t>差别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/>
              <a:t>onStart</a:t>
            </a:r>
            <a:r>
              <a:rPr lang="en-US" altLang="zh-CN" dirty="0"/>
              <a:t>(): </a:t>
            </a:r>
            <a:r>
              <a:rPr lang="zh-CN" altLang="en-US" dirty="0"/>
              <a:t>这是 </a:t>
            </a:r>
            <a:r>
              <a:rPr lang="en-US" altLang="zh-CN" dirty="0"/>
              <a:t>Subscriber </a:t>
            </a:r>
            <a:r>
              <a:rPr lang="zh-CN" altLang="en-US" dirty="0"/>
              <a:t>增加的方法。它会在 </a:t>
            </a:r>
            <a:r>
              <a:rPr lang="en-US" altLang="zh-CN" dirty="0"/>
              <a:t>subscribe </a:t>
            </a:r>
            <a:r>
              <a:rPr lang="zh-CN" altLang="en-US" dirty="0"/>
              <a:t>刚开始，而事件还未发送之前被调用，可以用于做一些准备工作，例如数据的清零或重置。这是一个可选方法，默认情况下它的实现为空。需要注意的是，如果对准备工作的线程有要求（例如弹出一个显示进度的对话框，这必须在主线程执行）， </a:t>
            </a:r>
            <a:r>
              <a:rPr lang="en-US" altLang="zh-CN" dirty="0" err="1"/>
              <a:t>onStart</a:t>
            </a:r>
            <a:r>
              <a:rPr lang="en-US" altLang="zh-CN" dirty="0"/>
              <a:t>() </a:t>
            </a:r>
            <a:r>
              <a:rPr lang="zh-CN" altLang="en-US" dirty="0"/>
              <a:t>就不适用了，因为它总是在 </a:t>
            </a:r>
            <a:r>
              <a:rPr lang="en-US" altLang="zh-CN" dirty="0"/>
              <a:t>subscribe </a:t>
            </a:r>
            <a:r>
              <a:rPr lang="zh-CN" altLang="en-US" dirty="0"/>
              <a:t>所发生的线程被调用，而不能指定线程。要在指定的线程来做准备工作，可以使用 </a:t>
            </a:r>
            <a:r>
              <a:rPr lang="en-US" altLang="zh-CN" dirty="0" err="1"/>
              <a:t>doOnSubscribe</a:t>
            </a:r>
            <a:r>
              <a:rPr lang="en-US" altLang="zh-CN" dirty="0"/>
              <a:t>() </a:t>
            </a:r>
            <a:r>
              <a:rPr lang="zh-CN" altLang="en-US" dirty="0"/>
              <a:t>方法，具体可以在后面的文中看到。</a:t>
            </a:r>
          </a:p>
          <a:p>
            <a:r>
              <a:rPr lang="en-US" altLang="zh-CN" dirty="0"/>
              <a:t>unsubscribe(): </a:t>
            </a:r>
            <a:r>
              <a:rPr lang="zh-CN" altLang="en-US" dirty="0"/>
              <a:t>这是 </a:t>
            </a:r>
            <a:r>
              <a:rPr lang="en-US" altLang="zh-CN" dirty="0"/>
              <a:t>Subscriber </a:t>
            </a:r>
            <a:r>
              <a:rPr lang="zh-CN" altLang="en-US" dirty="0"/>
              <a:t>所实现的另一个接口 </a:t>
            </a:r>
            <a:r>
              <a:rPr lang="en-US" altLang="zh-CN" dirty="0"/>
              <a:t>Subscription </a:t>
            </a:r>
            <a:r>
              <a:rPr lang="zh-CN" altLang="en-US" dirty="0"/>
              <a:t>的方法，用于取消订阅。在这个方法被调用后，</a:t>
            </a:r>
            <a:r>
              <a:rPr lang="en-US" altLang="zh-CN" dirty="0"/>
              <a:t>Subscriber </a:t>
            </a:r>
            <a:r>
              <a:rPr lang="zh-CN" altLang="en-US" dirty="0"/>
              <a:t>将不再接收事件。一般在这个方法调用前，可以使用 </a:t>
            </a:r>
            <a:r>
              <a:rPr lang="en-US" altLang="zh-CN" dirty="0" err="1"/>
              <a:t>isUnsubscribed</a:t>
            </a:r>
            <a:r>
              <a:rPr lang="en-US" altLang="zh-CN" dirty="0"/>
              <a:t>() </a:t>
            </a:r>
            <a:r>
              <a:rPr lang="zh-CN" altLang="en-US" dirty="0"/>
              <a:t>先判断一下状态。 </a:t>
            </a:r>
            <a:r>
              <a:rPr lang="en-US" altLang="zh-CN" dirty="0"/>
              <a:t>unsubscribe() </a:t>
            </a:r>
            <a:r>
              <a:rPr lang="zh-CN" altLang="en-US" dirty="0"/>
              <a:t>这个方法很重要，因为在 </a:t>
            </a:r>
            <a:r>
              <a:rPr lang="en-US" altLang="zh-CN" dirty="0"/>
              <a:t>subscribe() </a:t>
            </a:r>
            <a:r>
              <a:rPr lang="zh-CN" altLang="en-US" dirty="0"/>
              <a:t>之后， </a:t>
            </a:r>
            <a:r>
              <a:rPr lang="en-US" altLang="zh-CN" dirty="0"/>
              <a:t>Observable </a:t>
            </a:r>
            <a:r>
              <a:rPr lang="zh-CN" altLang="en-US" dirty="0"/>
              <a:t>会持有 </a:t>
            </a:r>
            <a:r>
              <a:rPr lang="en-US" altLang="zh-CN" dirty="0"/>
              <a:t>Subscriber </a:t>
            </a:r>
            <a:r>
              <a:rPr lang="zh-CN" altLang="en-US" dirty="0"/>
              <a:t>的引用，这个引用如果不能及时被释放，将有内存泄露的风险。所以最好保持一个原则：要在不再使用的时候尽快在合适的地方（例如 </a:t>
            </a:r>
            <a:r>
              <a:rPr lang="en-US" altLang="zh-CN" dirty="0" err="1"/>
              <a:t>onPause</a:t>
            </a:r>
            <a:r>
              <a:rPr lang="en-US" altLang="zh-CN" dirty="0"/>
              <a:t>() </a:t>
            </a:r>
            <a:r>
              <a:rPr lang="en-US" altLang="zh-CN" dirty="0" err="1"/>
              <a:t>onStop</a:t>
            </a:r>
            <a:r>
              <a:rPr lang="en-US" altLang="zh-CN" dirty="0"/>
              <a:t>() </a:t>
            </a:r>
            <a:r>
              <a:rPr lang="zh-CN" altLang="en-US" dirty="0"/>
              <a:t>等方法中）调用 </a:t>
            </a:r>
            <a:r>
              <a:rPr lang="en-US" altLang="zh-CN" dirty="0"/>
              <a:t>unsubscribe() </a:t>
            </a:r>
            <a:r>
              <a:rPr lang="zh-CN" altLang="en-US" dirty="0"/>
              <a:t>来解除引用关系，以避免内存泄露的发生。</a:t>
            </a:r>
          </a:p>
        </p:txBody>
      </p:sp>
    </p:spTree>
    <p:extLst>
      <p:ext uri="{BB962C8B-B14F-4D97-AF65-F5344CB8AC3E}">
        <p14:creationId xmlns:p14="http://schemas.microsoft.com/office/powerpoint/2010/main" val="5397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Dagger2</a:t>
            </a:r>
            <a:r>
              <a:rPr lang="zh-CN" altLang="en-US" dirty="0" smtClean="0"/>
              <a:t>框架使用说明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框架说明及简单使用</a:t>
            </a:r>
            <a:endParaRPr lang="en-US" altLang="zh-CN" dirty="0" smtClean="0"/>
          </a:p>
          <a:p>
            <a:r>
              <a:rPr lang="en-US" altLang="zh-CN" dirty="0" smtClean="0"/>
              <a:t>Dagger2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AndroidInject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Olympic-android</a:t>
            </a:r>
            <a:r>
              <a:rPr lang="zh-CN" altLang="en-US" dirty="0" smtClean="0"/>
              <a:t>项目中的使用方式</a:t>
            </a:r>
            <a:endParaRPr lang="en-US" altLang="zh-CN" dirty="0" smtClean="0"/>
          </a:p>
          <a:p>
            <a:r>
              <a:rPr lang="zh-CN" altLang="en-US" dirty="0" smtClean="0"/>
              <a:t>代码对照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 smtClean="0"/>
              <a:t>Observable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使用 </a:t>
            </a:r>
            <a:r>
              <a:rPr lang="en-US" altLang="zh-CN" dirty="0"/>
              <a:t>create() </a:t>
            </a:r>
            <a:r>
              <a:rPr lang="zh-CN" altLang="en-US" dirty="0"/>
              <a:t>方法来创建一个 </a:t>
            </a:r>
            <a:r>
              <a:rPr lang="en-US" altLang="zh-CN" dirty="0"/>
              <a:t>Observable </a:t>
            </a:r>
            <a:r>
              <a:rPr lang="zh-CN" altLang="en-US" dirty="0"/>
              <a:t>，</a:t>
            </a:r>
            <a:r>
              <a:rPr lang="zh-CN" altLang="en-US" dirty="0" smtClean="0"/>
              <a:t>并为它定义事件触发规则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just</a:t>
            </a:r>
            <a:r>
              <a:rPr lang="zh-CN" altLang="en-US" dirty="0"/>
              <a:t>方法</a:t>
            </a:r>
          </a:p>
          <a:p>
            <a:pPr lvl="1" latinLnBrk="1"/>
            <a:r>
              <a:rPr lang="zh-CN" altLang="en-US" dirty="0"/>
              <a:t>创建发送指定值的</a:t>
            </a:r>
            <a:r>
              <a:rPr lang="en-US" altLang="zh-CN" dirty="0" err="1"/>
              <a:t>Observerble</a:t>
            </a:r>
            <a:r>
              <a:rPr lang="zh-CN" altLang="en-US" dirty="0"/>
              <a:t>，</a:t>
            </a:r>
            <a:r>
              <a:rPr lang="en-US" altLang="zh-CN" dirty="0"/>
              <a:t>just</a:t>
            </a:r>
            <a:r>
              <a:rPr lang="zh-CN" altLang="en-US" dirty="0"/>
              <a:t>只是简单的原样发射，将数组或</a:t>
            </a:r>
            <a:r>
              <a:rPr lang="en-US" altLang="zh-CN" dirty="0" err="1"/>
              <a:t>Iterable</a:t>
            </a:r>
            <a:r>
              <a:rPr lang="zh-CN" altLang="en-US" dirty="0"/>
              <a:t>当做单个数据。如果传递的值为</a:t>
            </a:r>
            <a:r>
              <a:rPr lang="en-US" altLang="zh-CN" dirty="0"/>
              <a:t>null</a:t>
            </a:r>
            <a:r>
              <a:rPr lang="zh-CN" altLang="en-US" dirty="0"/>
              <a:t>，则发送的</a:t>
            </a:r>
            <a:r>
              <a:rPr lang="en-US" altLang="zh-CN" dirty="0"/>
              <a:t>Observable</a:t>
            </a:r>
            <a:r>
              <a:rPr lang="zh-CN" altLang="en-US" dirty="0"/>
              <a:t>的值为</a:t>
            </a:r>
            <a:r>
              <a:rPr lang="en-US" altLang="zh-CN" dirty="0"/>
              <a:t>null</a:t>
            </a:r>
            <a:r>
              <a:rPr lang="zh-CN" altLang="en-US" dirty="0"/>
              <a:t>。参数最多为</a:t>
            </a:r>
            <a:r>
              <a:rPr lang="en-US" altLang="zh-CN" dirty="0"/>
              <a:t>9</a:t>
            </a:r>
            <a:r>
              <a:rPr lang="zh-CN" altLang="en-US" dirty="0" smtClean="0"/>
              <a:t>个</a:t>
            </a:r>
            <a:endParaRPr lang="en-US" altLang="zh-CN" b="1" dirty="0" smtClean="0"/>
          </a:p>
          <a:p>
            <a:pPr latinLnBrk="1"/>
            <a:r>
              <a:rPr lang="en-US" altLang="zh-CN" dirty="0"/>
              <a:t>from</a:t>
            </a:r>
            <a:r>
              <a:rPr lang="zh-CN" altLang="en-US" dirty="0" smtClean="0"/>
              <a:t>方法</a:t>
            </a:r>
            <a:endParaRPr lang="zh-CN" altLang="en-US" dirty="0"/>
          </a:p>
          <a:p>
            <a:pPr lvl="1" latinLnBrk="1"/>
            <a:r>
              <a:rPr lang="zh-CN" altLang="en-US" dirty="0"/>
              <a:t>将数据转换成为</a:t>
            </a:r>
            <a:r>
              <a:rPr lang="en-US" altLang="zh-CN" dirty="0"/>
              <a:t>Observables</a:t>
            </a:r>
            <a:r>
              <a:rPr lang="zh-CN" altLang="en-US" dirty="0"/>
              <a:t>，而不是需要混合使用</a:t>
            </a:r>
            <a:r>
              <a:rPr lang="en-US" altLang="zh-CN" dirty="0"/>
              <a:t>Observables</a:t>
            </a:r>
            <a:r>
              <a:rPr lang="zh-CN" altLang="en-US" dirty="0"/>
              <a:t>和其它类型的数据</a:t>
            </a:r>
          </a:p>
          <a:p>
            <a:r>
              <a:rPr lang="en-US" altLang="zh-CN" b="1" dirty="0" smtClean="0"/>
              <a:t>repeat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repeat</a:t>
            </a:r>
            <a:r>
              <a:rPr lang="en-US" altLang="zh-CN" dirty="0"/>
              <a:t>()</a:t>
            </a:r>
            <a:r>
              <a:rPr lang="zh-CN" altLang="en-US" dirty="0"/>
              <a:t>重复地执行某个操作，如果不传递参数，结果将会被无限</a:t>
            </a:r>
            <a:r>
              <a:rPr lang="zh-CN" altLang="en-US" dirty="0" smtClean="0"/>
              <a:t>地重复执行</a:t>
            </a:r>
            <a:r>
              <a:rPr lang="zh-CN" altLang="en-US" dirty="0"/>
              <a:t>如果传入数字类型的参数，则重复地执行指定次数的某个操作</a:t>
            </a:r>
            <a:endParaRPr lang="en-US" altLang="zh-CN" b="1" dirty="0" smtClean="0"/>
          </a:p>
          <a:p>
            <a:r>
              <a:rPr lang="en-US" altLang="zh-CN" b="1" dirty="0" err="1" smtClean="0"/>
              <a:t>repeatWhen</a:t>
            </a:r>
            <a:endParaRPr lang="en-US" altLang="zh-CN" b="1" dirty="0" smtClean="0"/>
          </a:p>
          <a:p>
            <a:pPr lvl="1"/>
            <a:r>
              <a:rPr lang="en-US" altLang="zh-CN" dirty="0" err="1"/>
              <a:t>repeatWhen</a:t>
            </a:r>
            <a:r>
              <a:rPr lang="en-US" altLang="zh-CN" dirty="0"/>
              <a:t>()</a:t>
            </a:r>
            <a:r>
              <a:rPr lang="zh-CN" altLang="en-US" dirty="0"/>
              <a:t>不是缓存和重放原始</a:t>
            </a:r>
            <a:r>
              <a:rPr lang="en-US" altLang="zh-CN" dirty="0"/>
              <a:t>Observable</a:t>
            </a:r>
            <a:r>
              <a:rPr lang="zh-CN" altLang="en-US" dirty="0"/>
              <a:t>的数据序列，而是有条件的重新订阅和发射原来的</a:t>
            </a:r>
            <a:r>
              <a:rPr lang="en-US" altLang="zh-CN" dirty="0"/>
              <a:t>Observable,</a:t>
            </a:r>
            <a:r>
              <a:rPr lang="zh-CN" altLang="en-US" dirty="0"/>
              <a:t>当</a:t>
            </a:r>
            <a:r>
              <a:rPr lang="en-US" altLang="zh-CN" dirty="0"/>
              <a:t>Observable</a:t>
            </a:r>
            <a:r>
              <a:rPr lang="zh-CN" altLang="en-US" dirty="0"/>
              <a:t>中的</a:t>
            </a:r>
            <a:r>
              <a:rPr lang="en-US" altLang="zh-CN" dirty="0"/>
              <a:t>call()</a:t>
            </a:r>
            <a:r>
              <a:rPr lang="zh-CN" altLang="en-US" dirty="0"/>
              <a:t>方法中调用了重复执行的代码时，</a:t>
            </a:r>
            <a:r>
              <a:rPr lang="en-US" altLang="zh-CN" dirty="0" err="1"/>
              <a:t>onNext</a:t>
            </a:r>
            <a:r>
              <a:rPr lang="en-US" altLang="zh-CN" dirty="0"/>
              <a:t>()</a:t>
            </a:r>
            <a:r>
              <a:rPr lang="zh-CN" altLang="en-US" dirty="0"/>
              <a:t>将会被重复执行。如果该方法执行后返回</a:t>
            </a:r>
            <a:r>
              <a:rPr lang="en-US" altLang="zh-CN" dirty="0"/>
              <a:t>void</a:t>
            </a:r>
            <a:r>
              <a:rPr lang="zh-CN" altLang="en-US" dirty="0"/>
              <a:t>，则结束执行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3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863085"/>
            <a:ext cx="9078763" cy="51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31" y="549675"/>
            <a:ext cx="8296477" cy="58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52" y="336264"/>
            <a:ext cx="7616382" cy="61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6" y="384916"/>
            <a:ext cx="7754376" cy="61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673" y="1725282"/>
            <a:ext cx="10265435" cy="336430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 latinLnBrk="1">
              <a:buNone/>
            </a:pP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Observable&lt;</a:t>
            </a:r>
            <a:r>
              <a:rPr lang="en-US" altLang="zh-CN" sz="2000" dirty="0">
                <a:solidFill>
                  <a:srgbClr val="E06C75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000" dirty="0" err="1">
                <a:solidFill>
                  <a:srgbClr val="ABB2BF"/>
                </a:solidFill>
                <a:latin typeface="Consolas" panose="020B0609020204030204" pitchFamily="49" charset="0"/>
              </a:rPr>
              <a:t>myObservable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rgbClr val="ABB2BF"/>
                </a:solidFill>
                <a:latin typeface="Consolas" panose="020B0609020204030204" pitchFamily="49" charset="0"/>
              </a:rPr>
              <a:t>Observable.from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(items</a:t>
            </a:r>
            <a:r>
              <a:rPr lang="en-US" altLang="zh-CN" sz="20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ABB2BF"/>
                </a:solidFill>
                <a:latin typeface="Consolas" panose="020B0609020204030204" pitchFamily="49" charset="0"/>
              </a:rPr>
              <a:t>repeatWhen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(new Func1&lt;</a:t>
            </a:r>
            <a:r>
              <a:rPr lang="en-US" altLang="zh-CN" sz="2000" dirty="0">
                <a:solidFill>
                  <a:srgbClr val="E06C75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&lt;? </a:t>
            </a:r>
            <a:r>
              <a:rPr lang="en-US" altLang="zh-CN" sz="2000" dirty="0">
                <a:solidFill>
                  <a:srgbClr val="D19A6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19A6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&gt;, Observable</a:t>
            </a:r>
            <a:r>
              <a:rPr lang="en-US" altLang="zh-CN" sz="2000" dirty="0">
                <a:solidFill>
                  <a:srgbClr val="61AEEE"/>
                </a:solidFill>
                <a:latin typeface="Consolas" panose="020B0609020204030204" pitchFamily="49" charset="0"/>
              </a:rPr>
              <a:t>&lt;?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&gt;&gt;() {</a:t>
            </a:r>
          </a:p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@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Override</a:t>
            </a:r>
          </a:p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public</a:t>
            </a:r>
            <a:r>
              <a:rPr lang="en-US" altLang="zh-CN" sz="20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zh-CN" sz="2000" dirty="0">
                <a:solidFill>
                  <a:srgbClr val="61AEEE"/>
                </a:solidFill>
                <a:latin typeface="Consolas" panose="020B0609020204030204" pitchFamily="49" charset="0"/>
              </a:rPr>
              <a:t>&lt;?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&gt; call(Observable</a:t>
            </a:r>
            <a:r>
              <a:rPr lang="en-US" altLang="zh-CN" sz="2000" dirty="0">
                <a:solidFill>
                  <a:srgbClr val="61AEEE"/>
                </a:solidFill>
                <a:latin typeface="Consolas" panose="020B0609020204030204" pitchFamily="49" charset="0"/>
              </a:rPr>
              <a:t>&lt;?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 extends Void&gt; observable) </a:t>
            </a:r>
            <a:r>
              <a:rPr lang="en-US" altLang="zh-CN" sz="20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{</a:t>
            </a:r>
            <a:endParaRPr lang="en-US" altLang="zh-CN" sz="20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ABB2BF"/>
                </a:solidFill>
                <a:latin typeface="Consolas" panose="020B0609020204030204" pitchFamily="49" charset="0"/>
              </a:rPr>
              <a:t>observable.delay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solidFill>
                  <a:srgbClr val="ABB2BF"/>
                </a:solidFill>
                <a:latin typeface="Consolas" panose="020B0609020204030204" pitchFamily="49" charset="0"/>
              </a:rPr>
              <a:t>TimeUnit.SECONDS</a:t>
            </a: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latinLnBrk="1">
              <a:buNone/>
            </a:pPr>
            <a:r>
              <a:rPr lang="en-US" altLang="zh-CN" sz="2000" dirty="0" smtClean="0">
                <a:solidFill>
                  <a:srgbClr val="ABB2BF"/>
                </a:solidFill>
                <a:latin typeface="Consolas" panose="020B0609020204030204" pitchFamily="49" charset="0"/>
              </a:rPr>
              <a:t>	}</a:t>
            </a:r>
            <a:endParaRPr lang="en-US" altLang="zh-CN" sz="20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altLang="zh-CN" sz="2000" dirty="0">
                <a:solidFill>
                  <a:srgbClr val="ABB2BF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ABB2B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Subscribe (</a:t>
            </a:r>
            <a:r>
              <a:rPr lang="zh-CN" altLang="en-US" dirty="0"/>
              <a:t>订阅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observable.subscribe</a:t>
            </a:r>
            <a:r>
              <a:rPr lang="en-US" altLang="zh-CN" dirty="0"/>
              <a:t>(observer);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zh-CN" altLang="en-US" dirty="0"/>
              <a:t>或者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err="1"/>
              <a:t>observable.subscribe</a:t>
            </a:r>
            <a:r>
              <a:rPr lang="en-US" altLang="zh-CN" dirty="0"/>
              <a:t>(subscriber);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8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不完整定义的回调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RxJava</a:t>
            </a:r>
            <a:r>
              <a:rPr lang="en-US" altLang="zh-CN" dirty="0" smtClean="0"/>
              <a:t> </a:t>
            </a:r>
            <a:r>
              <a:rPr lang="zh-CN" altLang="en-US" dirty="0"/>
              <a:t>会自动根据定义创建出 </a:t>
            </a:r>
            <a:r>
              <a:rPr lang="en-US" altLang="zh-CN" dirty="0"/>
              <a:t>Subscriber 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484414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60000"/>
              </a:lnSpc>
              <a:buNone/>
            </a:pPr>
            <a:endParaRPr lang="en-US" altLang="zh-CN" dirty="0" smtClean="0">
              <a:solidFill>
                <a:srgbClr val="678CB1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678CB1"/>
                </a:solidFill>
                <a:latin typeface="Courier"/>
              </a:rPr>
              <a:t>Action1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&lt;</a:t>
            </a:r>
            <a:r>
              <a:rPr lang="en-US" altLang="zh-CN" dirty="0" smtClean="0">
                <a:solidFill>
                  <a:srgbClr val="678CB1"/>
                </a:solidFill>
                <a:latin typeface="Courier"/>
              </a:rPr>
              <a:t>String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&gt; </a:t>
            </a:r>
            <a:r>
              <a:rPr lang="en-US" altLang="zh-CN" dirty="0" err="1">
                <a:solidFill>
                  <a:srgbClr val="F1F2F3"/>
                </a:solidFill>
                <a:latin typeface="Courier"/>
              </a:rPr>
              <a:t>onNextAction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= </a:t>
            </a:r>
            <a:r>
              <a:rPr lang="en-US" altLang="zh-CN" dirty="0">
                <a:solidFill>
                  <a:srgbClr val="93C763"/>
                </a:solidFill>
                <a:latin typeface="Courier"/>
              </a:rPr>
              <a:t>new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678CB1"/>
                </a:solidFill>
                <a:latin typeface="Courier"/>
              </a:rPr>
              <a:t>Action1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&lt;</a:t>
            </a:r>
            <a:r>
              <a:rPr lang="en-US" altLang="zh-CN" dirty="0">
                <a:solidFill>
                  <a:srgbClr val="678CB1"/>
                </a:solidFill>
                <a:latin typeface="Courier"/>
              </a:rPr>
              <a:t>String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&gt;() {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66747B"/>
                </a:solidFill>
                <a:latin typeface="Courier"/>
              </a:rPr>
              <a:t>	//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onNext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()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FACD22"/>
                </a:solidFill>
                <a:latin typeface="Courier"/>
              </a:rPr>
              <a:t>	@</a:t>
            </a:r>
            <a:r>
              <a:rPr lang="en-US" altLang="zh-CN" dirty="0">
                <a:solidFill>
                  <a:srgbClr val="FACD22"/>
                </a:solidFill>
                <a:latin typeface="Courier"/>
              </a:rPr>
              <a:t>Override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93C763"/>
                </a:solidFill>
                <a:latin typeface="Courier"/>
              </a:rPr>
              <a:t>public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93C763"/>
                </a:solidFill>
                <a:latin typeface="Courier"/>
              </a:rPr>
              <a:t>void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call(</a:t>
            </a:r>
            <a:r>
              <a:rPr lang="en-US" altLang="zh-CN" dirty="0">
                <a:solidFill>
                  <a:srgbClr val="678CB1"/>
                </a:solidFill>
                <a:latin typeface="Courier"/>
              </a:rPr>
              <a:t>String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s) {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678CB1"/>
                </a:solidFill>
                <a:latin typeface="Courier"/>
              </a:rPr>
              <a:t>		</a:t>
            </a:r>
            <a:r>
              <a:rPr lang="en-US" altLang="zh-CN" dirty="0" err="1" smtClean="0">
                <a:solidFill>
                  <a:srgbClr val="678CB1"/>
                </a:solidFill>
                <a:latin typeface="Courier"/>
              </a:rPr>
              <a:t>Log</a:t>
            </a:r>
            <a:r>
              <a:rPr lang="en-US" altLang="zh-CN" dirty="0" err="1" smtClean="0">
                <a:solidFill>
                  <a:srgbClr val="F1F2F3"/>
                </a:solidFill>
                <a:latin typeface="Courier"/>
              </a:rPr>
              <a:t>.d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(tag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, s);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	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};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678CB1"/>
                </a:solidFill>
                <a:latin typeface="Courier"/>
              </a:rPr>
              <a:t>Action1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&lt;</a:t>
            </a:r>
            <a:r>
              <a:rPr lang="en-US" altLang="zh-CN" dirty="0" err="1" smtClean="0">
                <a:solidFill>
                  <a:srgbClr val="678CB1"/>
                </a:solidFill>
                <a:latin typeface="Courier"/>
              </a:rPr>
              <a:t>Throwable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&gt; </a:t>
            </a:r>
            <a:r>
              <a:rPr lang="en-US" altLang="zh-CN" dirty="0" err="1">
                <a:solidFill>
                  <a:srgbClr val="F1F2F3"/>
                </a:solidFill>
                <a:latin typeface="Courier"/>
              </a:rPr>
              <a:t>onErrorAction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= </a:t>
            </a:r>
            <a:r>
              <a:rPr lang="en-US" altLang="zh-CN" dirty="0">
                <a:solidFill>
                  <a:srgbClr val="93C763"/>
                </a:solidFill>
                <a:latin typeface="Courier"/>
              </a:rPr>
              <a:t>new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678CB1"/>
                </a:solidFill>
                <a:latin typeface="Courier"/>
              </a:rPr>
              <a:t>Action1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&lt;</a:t>
            </a:r>
            <a:r>
              <a:rPr lang="en-US" altLang="zh-CN" dirty="0" err="1">
                <a:solidFill>
                  <a:srgbClr val="678CB1"/>
                </a:solidFill>
                <a:latin typeface="Courier"/>
              </a:rPr>
              <a:t>Throwable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&gt;() {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66747B"/>
                </a:solidFill>
                <a:latin typeface="Courier"/>
              </a:rPr>
              <a:t>	//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onError</a:t>
            </a:r>
            <a:r>
              <a:rPr lang="en-US" altLang="zh-CN" dirty="0" smtClean="0">
                <a:solidFill>
                  <a:srgbClr val="66747B"/>
                </a:solidFill>
                <a:latin typeface="Courier"/>
              </a:rPr>
              <a:t>()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FACD22"/>
                </a:solidFill>
                <a:latin typeface="Courier"/>
              </a:rPr>
              <a:t>	@</a:t>
            </a:r>
            <a:r>
              <a:rPr lang="en-US" altLang="zh-CN" dirty="0">
                <a:solidFill>
                  <a:srgbClr val="FACD22"/>
                </a:solidFill>
                <a:latin typeface="Courier"/>
              </a:rPr>
              <a:t>Override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93C763"/>
                </a:solidFill>
                <a:latin typeface="Courier"/>
              </a:rPr>
              <a:t>public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93C763"/>
                </a:solidFill>
                <a:latin typeface="Courier"/>
              </a:rPr>
              <a:t>void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call(</a:t>
            </a:r>
            <a:r>
              <a:rPr lang="en-US" altLang="zh-CN" dirty="0" err="1">
                <a:solidFill>
                  <a:srgbClr val="678CB1"/>
                </a:solidFill>
                <a:latin typeface="Courier"/>
              </a:rPr>
              <a:t>Throwable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 err="1">
                <a:solidFill>
                  <a:srgbClr val="F1F2F3"/>
                </a:solidFill>
                <a:latin typeface="Courier"/>
              </a:rPr>
              <a:t>throwable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) {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>
                <a:solidFill>
                  <a:srgbClr val="F1F2F3"/>
                </a:solidFill>
                <a:latin typeface="Courier"/>
              </a:rPr>
              <a:t>	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};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678CB1"/>
                </a:solidFill>
                <a:latin typeface="Courier"/>
              </a:rPr>
              <a:t>Action0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 err="1">
                <a:solidFill>
                  <a:srgbClr val="F1F2F3"/>
                </a:solidFill>
                <a:latin typeface="Courier"/>
              </a:rPr>
              <a:t>onCompletedAction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= </a:t>
            </a:r>
            <a:r>
              <a:rPr lang="en-US" altLang="zh-CN" dirty="0">
                <a:solidFill>
                  <a:srgbClr val="93C763"/>
                </a:solidFill>
                <a:latin typeface="Courier"/>
              </a:rPr>
              <a:t>new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678CB1"/>
                </a:solidFill>
                <a:latin typeface="Courier"/>
              </a:rPr>
              <a:t>Action0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() 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>
                <a:solidFill>
                  <a:srgbClr val="F1F2F3"/>
                </a:solidFill>
                <a:latin typeface="Courier"/>
              </a:rPr>
              <a:t>	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//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onCompleted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()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>
                <a:solidFill>
                  <a:srgbClr val="F1F2F3"/>
                </a:solidFill>
                <a:latin typeface="Courier"/>
              </a:rPr>
              <a:t>	</a:t>
            </a:r>
            <a:r>
              <a:rPr lang="en-US" altLang="zh-CN" dirty="0" smtClean="0">
                <a:solidFill>
                  <a:srgbClr val="FACD22"/>
                </a:solidFill>
                <a:latin typeface="Courier"/>
              </a:rPr>
              <a:t>@</a:t>
            </a:r>
            <a:r>
              <a:rPr lang="en-US" altLang="zh-CN" dirty="0">
                <a:solidFill>
                  <a:srgbClr val="FACD22"/>
                </a:solidFill>
                <a:latin typeface="Courier"/>
              </a:rPr>
              <a:t>Override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93C763"/>
                </a:solidFill>
                <a:latin typeface="Courier"/>
              </a:rPr>
              <a:t>public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93C763"/>
                </a:solidFill>
                <a:latin typeface="Courier"/>
              </a:rPr>
              <a:t>void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call() {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>
                <a:solidFill>
                  <a:srgbClr val="F1F2F3"/>
                </a:solidFill>
                <a:latin typeface="Courier"/>
              </a:rPr>
              <a:t>	</a:t>
            </a:r>
            <a:r>
              <a:rPr lang="en-US" altLang="zh-CN" dirty="0" err="1" smtClean="0">
                <a:solidFill>
                  <a:srgbClr val="678CB1"/>
                </a:solidFill>
                <a:latin typeface="Courier"/>
              </a:rPr>
              <a:t>Log</a:t>
            </a:r>
            <a:r>
              <a:rPr lang="en-US" altLang="zh-CN" dirty="0" err="1" smtClean="0">
                <a:solidFill>
                  <a:srgbClr val="F1F2F3"/>
                </a:solidFill>
                <a:latin typeface="Courier"/>
              </a:rPr>
              <a:t>.d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(tag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, </a:t>
            </a:r>
            <a:r>
              <a:rPr lang="en-US" altLang="zh-CN" dirty="0">
                <a:solidFill>
                  <a:srgbClr val="EC7600"/>
                </a:solidFill>
                <a:latin typeface="Courier"/>
              </a:rPr>
              <a:t>"completed"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); } };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66747B"/>
                </a:solidFill>
                <a:latin typeface="Courier"/>
              </a:rPr>
              <a:t>//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自动创建 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Subscriber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，并使用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onNextAction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来定义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onNext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()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err="1" smtClean="0">
                <a:solidFill>
                  <a:srgbClr val="F1F2F3"/>
                </a:solidFill>
                <a:latin typeface="Courier"/>
              </a:rPr>
              <a:t>observable.subscribe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(</a:t>
            </a:r>
            <a:r>
              <a:rPr lang="en-US" altLang="zh-CN" dirty="0" err="1" smtClean="0">
                <a:solidFill>
                  <a:srgbClr val="F1F2F3"/>
                </a:solidFill>
                <a:latin typeface="Courier"/>
              </a:rPr>
              <a:t>onNextAction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);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smtClean="0">
                <a:solidFill>
                  <a:srgbClr val="66747B"/>
                </a:solidFill>
                <a:latin typeface="Courier"/>
              </a:rPr>
              <a:t>//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自动创建 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Subscriber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，并使用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onNextAction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和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onErrorAction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来定义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onNext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()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和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onError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()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err="1" smtClean="0">
                <a:solidFill>
                  <a:srgbClr val="F1F2F3"/>
                </a:solidFill>
                <a:latin typeface="Courier"/>
              </a:rPr>
              <a:t>observable.subscribe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(</a:t>
            </a:r>
            <a:r>
              <a:rPr lang="en-US" altLang="zh-CN" dirty="0" err="1" smtClean="0">
                <a:solidFill>
                  <a:srgbClr val="F1F2F3"/>
                </a:solidFill>
                <a:latin typeface="Courier"/>
              </a:rPr>
              <a:t>onNextAction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, </a:t>
            </a:r>
            <a:r>
              <a:rPr lang="en-US" altLang="zh-CN" dirty="0" err="1">
                <a:solidFill>
                  <a:srgbClr val="F1F2F3"/>
                </a:solidFill>
                <a:latin typeface="Courier"/>
              </a:rPr>
              <a:t>onErrorAction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);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66747B"/>
                </a:solidFill>
                <a:latin typeface="Courier"/>
              </a:rPr>
              <a:t>//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自动创建 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Subscriber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，并使用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onNextAction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、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onErrorAction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和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onCompletedAction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来定义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onNext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()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、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onError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() </a:t>
            </a:r>
            <a:r>
              <a:rPr lang="zh-CN" altLang="en-US" dirty="0">
                <a:solidFill>
                  <a:srgbClr val="66747B"/>
                </a:solidFill>
                <a:latin typeface="Courier"/>
              </a:rPr>
              <a:t>和 </a:t>
            </a:r>
            <a:r>
              <a:rPr lang="en-US" altLang="zh-CN" dirty="0" err="1">
                <a:solidFill>
                  <a:srgbClr val="66747B"/>
                </a:solidFill>
                <a:latin typeface="Courier"/>
              </a:rPr>
              <a:t>onCompleted</a:t>
            </a:r>
            <a:r>
              <a:rPr lang="en-US" altLang="zh-CN" dirty="0">
                <a:solidFill>
                  <a:srgbClr val="66747B"/>
                </a:solidFill>
                <a:latin typeface="Courier"/>
              </a:rPr>
              <a:t>()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 </a:t>
            </a:r>
            <a:endParaRPr lang="en-US" altLang="zh-CN" dirty="0" smtClean="0">
              <a:solidFill>
                <a:srgbClr val="F1F2F3"/>
              </a:solidFill>
              <a:latin typeface="Courier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dirty="0" err="1" smtClean="0">
                <a:solidFill>
                  <a:srgbClr val="F1F2F3"/>
                </a:solidFill>
                <a:latin typeface="Courier"/>
              </a:rPr>
              <a:t>observable.subscribe</a:t>
            </a:r>
            <a:r>
              <a:rPr lang="en-US" altLang="zh-CN" dirty="0" smtClean="0">
                <a:solidFill>
                  <a:srgbClr val="F1F2F3"/>
                </a:solidFill>
                <a:latin typeface="Courier"/>
              </a:rPr>
              <a:t>(</a:t>
            </a:r>
            <a:r>
              <a:rPr lang="en-US" altLang="zh-CN" dirty="0" err="1" smtClean="0">
                <a:solidFill>
                  <a:srgbClr val="F1F2F3"/>
                </a:solidFill>
                <a:latin typeface="Courier"/>
              </a:rPr>
              <a:t>onNextAction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, </a:t>
            </a:r>
            <a:r>
              <a:rPr lang="en-US" altLang="zh-CN" dirty="0" err="1">
                <a:solidFill>
                  <a:srgbClr val="F1F2F3"/>
                </a:solidFill>
                <a:latin typeface="Courier"/>
              </a:rPr>
              <a:t>onErrorAction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, </a:t>
            </a:r>
            <a:r>
              <a:rPr lang="en-US" altLang="zh-CN" dirty="0" err="1">
                <a:solidFill>
                  <a:srgbClr val="F1F2F3"/>
                </a:solidFill>
                <a:latin typeface="Courier"/>
              </a:rPr>
              <a:t>onCompletedAction</a:t>
            </a:r>
            <a:r>
              <a:rPr lang="en-US" altLang="zh-CN" dirty="0">
                <a:solidFill>
                  <a:srgbClr val="F1F2F3"/>
                </a:solidFill>
                <a:latin typeface="Courier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6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52190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Action0 </a:t>
            </a:r>
            <a:r>
              <a:rPr lang="zh-CN" altLang="en-US" dirty="0"/>
              <a:t>是 </a:t>
            </a:r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/>
              <a:t>的一个接口，它只有一个方法 </a:t>
            </a:r>
            <a:r>
              <a:rPr lang="en-US" altLang="zh-CN" dirty="0"/>
              <a:t>call()</a:t>
            </a:r>
            <a:r>
              <a:rPr lang="zh-CN" altLang="en-US" dirty="0"/>
              <a:t>，这个方法是无参无返回值的；由于 </a:t>
            </a:r>
            <a:r>
              <a:rPr lang="en-US" altLang="zh-CN" dirty="0" err="1"/>
              <a:t>onCompleted</a:t>
            </a:r>
            <a:r>
              <a:rPr lang="en-US" altLang="zh-CN" dirty="0"/>
              <a:t>() </a:t>
            </a:r>
            <a:r>
              <a:rPr lang="zh-CN" altLang="en-US" dirty="0"/>
              <a:t>方法也是无参无返回值的，因此 </a:t>
            </a:r>
            <a:r>
              <a:rPr lang="en-US" altLang="zh-CN" dirty="0"/>
              <a:t>Action0 </a:t>
            </a:r>
            <a:r>
              <a:rPr lang="zh-CN" altLang="en-US" dirty="0"/>
              <a:t>可以被当成一个包装对象，将 </a:t>
            </a:r>
            <a:r>
              <a:rPr lang="en-US" altLang="zh-CN" dirty="0" err="1"/>
              <a:t>onCompleted</a:t>
            </a:r>
            <a:r>
              <a:rPr lang="en-US" altLang="zh-CN" dirty="0"/>
              <a:t>() </a:t>
            </a:r>
            <a:r>
              <a:rPr lang="zh-CN" altLang="en-US" dirty="0"/>
              <a:t>的内容打包起来将自己作为一个参数传入 </a:t>
            </a:r>
            <a:r>
              <a:rPr lang="en-US" altLang="zh-CN" dirty="0"/>
              <a:t>subscribe() </a:t>
            </a:r>
            <a:r>
              <a:rPr lang="zh-CN" altLang="en-US" dirty="0"/>
              <a:t>以实现不完整定义的回调。这样其实也可以看做将 </a:t>
            </a:r>
            <a:r>
              <a:rPr lang="en-US" altLang="zh-CN" dirty="0" err="1"/>
              <a:t>onCompleted</a:t>
            </a:r>
            <a:r>
              <a:rPr lang="en-US" altLang="zh-CN" dirty="0"/>
              <a:t>() </a:t>
            </a:r>
            <a:r>
              <a:rPr lang="zh-CN" altLang="en-US" dirty="0"/>
              <a:t>方法作为参数传进了 </a:t>
            </a:r>
            <a:r>
              <a:rPr lang="en-US" altLang="zh-CN" dirty="0"/>
              <a:t>subscribe()</a:t>
            </a:r>
            <a:r>
              <a:rPr lang="zh-CN" altLang="en-US" dirty="0"/>
              <a:t>，相当于其他某些语言中的</a:t>
            </a:r>
            <a:r>
              <a:rPr lang="en-US" altLang="zh-CN" dirty="0"/>
              <a:t>『</a:t>
            </a:r>
            <a:r>
              <a:rPr lang="zh-CN" altLang="en-US" dirty="0"/>
              <a:t>闭包</a:t>
            </a:r>
            <a:r>
              <a:rPr lang="en-US" altLang="zh-CN" dirty="0"/>
              <a:t>』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Action1 </a:t>
            </a:r>
            <a:r>
              <a:rPr lang="zh-CN" altLang="en-US" dirty="0"/>
              <a:t>也是一个接口，它同样只有一个方法 </a:t>
            </a:r>
            <a:r>
              <a:rPr lang="en-US" altLang="zh-CN" dirty="0"/>
              <a:t>call(T </a:t>
            </a:r>
            <a:r>
              <a:rPr lang="en-US" altLang="zh-CN" dirty="0" err="1"/>
              <a:t>param</a:t>
            </a:r>
            <a:r>
              <a:rPr lang="en-US" altLang="zh-CN" dirty="0"/>
              <a:t>)</a:t>
            </a:r>
            <a:r>
              <a:rPr lang="zh-CN" altLang="en-US" dirty="0"/>
              <a:t>，这个方法也无返回值，但有一个参数；与 </a:t>
            </a:r>
            <a:r>
              <a:rPr lang="en-US" altLang="zh-CN" dirty="0"/>
              <a:t>Action0 </a:t>
            </a:r>
            <a:r>
              <a:rPr lang="zh-CN" altLang="en-US" dirty="0"/>
              <a:t>同理，由于 </a:t>
            </a:r>
            <a:r>
              <a:rPr lang="en-US" altLang="zh-CN" dirty="0" err="1"/>
              <a:t>onNext</a:t>
            </a:r>
            <a:r>
              <a:rPr lang="en-US" altLang="zh-CN" dirty="0"/>
              <a:t>(T </a:t>
            </a:r>
            <a:r>
              <a:rPr lang="en-US" altLang="zh-CN" dirty="0" err="1"/>
              <a:t>obj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dirty="0" err="1"/>
              <a:t>onError</a:t>
            </a:r>
            <a:r>
              <a:rPr lang="en-US" altLang="zh-CN" dirty="0"/>
              <a:t>(</a:t>
            </a:r>
            <a:r>
              <a:rPr lang="en-US" altLang="zh-CN" dirty="0" err="1"/>
              <a:t>Throwable</a:t>
            </a:r>
            <a:r>
              <a:rPr lang="en-US" altLang="zh-CN" dirty="0"/>
              <a:t> error) </a:t>
            </a:r>
            <a:r>
              <a:rPr lang="zh-CN" altLang="en-US" dirty="0"/>
              <a:t>也是单参数无返回值的，因此 </a:t>
            </a:r>
            <a:r>
              <a:rPr lang="en-US" altLang="zh-CN" dirty="0"/>
              <a:t>Action1 </a:t>
            </a:r>
            <a:r>
              <a:rPr lang="zh-CN" altLang="en-US" dirty="0"/>
              <a:t>可以将 </a:t>
            </a:r>
            <a:r>
              <a:rPr lang="en-US" altLang="zh-CN" dirty="0" err="1"/>
              <a:t>onNext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/>
              <a:t>) </a:t>
            </a:r>
            <a:r>
              <a:rPr lang="zh-CN" altLang="en-US" dirty="0"/>
              <a:t>和 </a:t>
            </a:r>
            <a:r>
              <a:rPr lang="en-US" altLang="zh-CN" dirty="0" err="1"/>
              <a:t>onError</a:t>
            </a:r>
            <a:r>
              <a:rPr lang="en-US" altLang="zh-CN" dirty="0"/>
              <a:t>(error) </a:t>
            </a:r>
            <a:r>
              <a:rPr lang="zh-CN" altLang="en-US" dirty="0"/>
              <a:t>打包起来传入 </a:t>
            </a:r>
            <a:r>
              <a:rPr lang="en-US" altLang="zh-CN" dirty="0"/>
              <a:t>subscribe() </a:t>
            </a:r>
            <a:r>
              <a:rPr lang="zh-CN" altLang="en-US" dirty="0"/>
              <a:t>以实现不完整定义的回调。事实上，虽然 </a:t>
            </a:r>
            <a:r>
              <a:rPr lang="en-US" altLang="zh-CN" dirty="0"/>
              <a:t>Action0 </a:t>
            </a:r>
            <a:r>
              <a:rPr lang="zh-CN" altLang="en-US" dirty="0"/>
              <a:t>和 </a:t>
            </a:r>
            <a:r>
              <a:rPr lang="en-US" altLang="zh-CN" dirty="0"/>
              <a:t>Action1 </a:t>
            </a:r>
            <a:r>
              <a:rPr lang="zh-CN" altLang="en-US" dirty="0"/>
              <a:t>在 </a:t>
            </a:r>
            <a:r>
              <a:rPr lang="en-US" altLang="zh-CN" dirty="0"/>
              <a:t>API </a:t>
            </a:r>
            <a:r>
              <a:rPr lang="zh-CN" altLang="en-US" dirty="0"/>
              <a:t>中使用最广泛，但 </a:t>
            </a:r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/>
              <a:t>是提供了多个 </a:t>
            </a:r>
            <a:r>
              <a:rPr lang="en-US" altLang="zh-CN" dirty="0" err="1"/>
              <a:t>ActionX</a:t>
            </a:r>
            <a:r>
              <a:rPr lang="en-US" altLang="zh-CN" dirty="0"/>
              <a:t> </a:t>
            </a:r>
            <a:r>
              <a:rPr lang="zh-CN" altLang="en-US" dirty="0"/>
              <a:t>形式的接口 </a:t>
            </a:r>
            <a:r>
              <a:rPr lang="en-US" altLang="zh-CN" dirty="0"/>
              <a:t>(</a:t>
            </a:r>
            <a:r>
              <a:rPr lang="zh-CN" altLang="en-US" dirty="0"/>
              <a:t>例如 </a:t>
            </a:r>
            <a:r>
              <a:rPr lang="en-US" altLang="zh-CN" dirty="0"/>
              <a:t>Action2, Action3) </a:t>
            </a:r>
            <a:r>
              <a:rPr lang="zh-CN" altLang="en-US" dirty="0"/>
              <a:t>的，它们可以被用以包装不同的无返回值的方法。</a:t>
            </a:r>
          </a:p>
        </p:txBody>
      </p:sp>
    </p:spTree>
    <p:extLst>
      <p:ext uri="{BB962C8B-B14F-4D97-AF65-F5344CB8AC3E}">
        <p14:creationId xmlns:p14="http://schemas.microsoft.com/office/powerpoint/2010/main" val="2413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线程控制</a:t>
            </a:r>
            <a:r>
              <a:rPr lang="en-US" altLang="zh-CN" dirty="0"/>
              <a:t>Scheduler 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Scheduler </a:t>
            </a:r>
            <a:r>
              <a:rPr lang="zh-CN" altLang="en-US" dirty="0"/>
              <a:t>的 </a:t>
            </a:r>
            <a:r>
              <a:rPr lang="en-US" altLang="zh-CN" dirty="0"/>
              <a:t>API 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Schedulers.immediate</a:t>
            </a:r>
            <a:r>
              <a:rPr lang="en-US" altLang="zh-CN" dirty="0"/>
              <a:t>(): </a:t>
            </a:r>
            <a:r>
              <a:rPr lang="zh-CN" altLang="en-US" dirty="0"/>
              <a:t>直接在当前线程运行，相当于不指定线程。这是默认的 </a:t>
            </a:r>
            <a:r>
              <a:rPr lang="en-US" altLang="zh-CN" dirty="0"/>
              <a:t>Scheduler</a:t>
            </a:r>
            <a:r>
              <a:rPr lang="zh-CN" altLang="en-US" dirty="0"/>
              <a:t>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Schedulers.newThread</a:t>
            </a:r>
            <a:r>
              <a:rPr lang="en-US" altLang="zh-CN" dirty="0"/>
              <a:t>(): </a:t>
            </a:r>
            <a:r>
              <a:rPr lang="zh-CN" altLang="en-US" dirty="0"/>
              <a:t>总是启用新线程，并在新线程执行操作。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Schedulers.io(): I/O </a:t>
            </a:r>
            <a:r>
              <a:rPr lang="zh-CN" altLang="en-US" dirty="0"/>
              <a:t>操作（读写文件、读写数据库、网络信息交互等）所使用的 </a:t>
            </a:r>
            <a:r>
              <a:rPr lang="en-US" altLang="zh-CN" dirty="0"/>
              <a:t>Scheduler</a:t>
            </a:r>
            <a:r>
              <a:rPr lang="zh-CN" altLang="en-US" dirty="0"/>
              <a:t>。行为模式和 </a:t>
            </a:r>
            <a:r>
              <a:rPr lang="en-US" altLang="zh-CN" dirty="0" err="1"/>
              <a:t>newThread</a:t>
            </a:r>
            <a:r>
              <a:rPr lang="en-US" altLang="zh-CN" dirty="0"/>
              <a:t>() </a:t>
            </a:r>
            <a:r>
              <a:rPr lang="zh-CN" altLang="en-US" dirty="0"/>
              <a:t>差不多，区别在于 </a:t>
            </a:r>
            <a:r>
              <a:rPr lang="en-US" altLang="zh-CN" dirty="0" err="1"/>
              <a:t>io</a:t>
            </a:r>
            <a:r>
              <a:rPr lang="en-US" altLang="zh-CN" dirty="0"/>
              <a:t>() </a:t>
            </a:r>
            <a:r>
              <a:rPr lang="zh-CN" altLang="en-US" dirty="0"/>
              <a:t>的内部实现是是用一个无数量上限的线程池，可以重用空闲的线程，因此多数情况下 </a:t>
            </a:r>
            <a:r>
              <a:rPr lang="en-US" altLang="zh-CN" dirty="0" err="1"/>
              <a:t>io</a:t>
            </a:r>
            <a:r>
              <a:rPr lang="en-US" altLang="zh-CN" dirty="0"/>
              <a:t>() </a:t>
            </a:r>
            <a:r>
              <a:rPr lang="zh-CN" altLang="en-US" dirty="0"/>
              <a:t>比 </a:t>
            </a:r>
            <a:r>
              <a:rPr lang="en-US" altLang="zh-CN" dirty="0" err="1"/>
              <a:t>newThread</a:t>
            </a:r>
            <a:r>
              <a:rPr lang="en-US" altLang="zh-CN" dirty="0"/>
              <a:t>() </a:t>
            </a:r>
            <a:r>
              <a:rPr lang="zh-CN" altLang="en-US" dirty="0"/>
              <a:t>更有效率。不要把计算工作放在 </a:t>
            </a:r>
            <a:r>
              <a:rPr lang="en-US" altLang="zh-CN" dirty="0" err="1"/>
              <a:t>io</a:t>
            </a:r>
            <a:r>
              <a:rPr lang="en-US" altLang="zh-CN" dirty="0"/>
              <a:t>() </a:t>
            </a:r>
            <a:r>
              <a:rPr lang="zh-CN" altLang="en-US" dirty="0"/>
              <a:t>中，可以避免创建不必要的线程。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Schedulers.computation</a:t>
            </a:r>
            <a:r>
              <a:rPr lang="en-US" altLang="zh-CN" dirty="0"/>
              <a:t>(): </a:t>
            </a:r>
            <a:r>
              <a:rPr lang="zh-CN" altLang="en-US" dirty="0"/>
              <a:t>计算所使用的 </a:t>
            </a:r>
            <a:r>
              <a:rPr lang="en-US" altLang="zh-CN" dirty="0"/>
              <a:t>Scheduler</a:t>
            </a:r>
            <a:r>
              <a:rPr lang="zh-CN" altLang="en-US" dirty="0"/>
              <a:t>。这个计算指的是 </a:t>
            </a:r>
            <a:r>
              <a:rPr lang="en-US" altLang="zh-CN" dirty="0"/>
              <a:t>CPU </a:t>
            </a:r>
            <a:r>
              <a:rPr lang="zh-CN" altLang="en-US" dirty="0"/>
              <a:t>密集型计算，即不会被 </a:t>
            </a:r>
            <a:r>
              <a:rPr lang="en-US" altLang="zh-CN" dirty="0"/>
              <a:t>I/O </a:t>
            </a:r>
            <a:r>
              <a:rPr lang="zh-CN" altLang="en-US" dirty="0"/>
              <a:t>等操作限制性能的操作，例如图形的计算。这个 </a:t>
            </a:r>
            <a:r>
              <a:rPr lang="en-US" altLang="zh-CN" dirty="0"/>
              <a:t>Scheduler </a:t>
            </a:r>
            <a:r>
              <a:rPr lang="zh-CN" altLang="en-US" dirty="0"/>
              <a:t>使用的固定的线程池，大小为 </a:t>
            </a:r>
            <a:r>
              <a:rPr lang="en-US" altLang="zh-CN" dirty="0"/>
              <a:t>CPU </a:t>
            </a:r>
            <a:r>
              <a:rPr lang="zh-CN" altLang="en-US" dirty="0"/>
              <a:t>核数。不要把 </a:t>
            </a:r>
            <a:r>
              <a:rPr lang="en-US" altLang="zh-CN" dirty="0"/>
              <a:t>I/O </a:t>
            </a:r>
            <a:r>
              <a:rPr lang="zh-CN" altLang="en-US" dirty="0"/>
              <a:t>操作放在 </a:t>
            </a:r>
            <a:r>
              <a:rPr lang="en-US" altLang="zh-CN" dirty="0"/>
              <a:t>computation() </a:t>
            </a:r>
            <a:r>
              <a:rPr lang="zh-CN" altLang="en-US" dirty="0"/>
              <a:t>中，否则 </a:t>
            </a:r>
            <a:r>
              <a:rPr lang="en-US" altLang="zh-CN" dirty="0"/>
              <a:t>I/O </a:t>
            </a:r>
            <a:r>
              <a:rPr lang="zh-CN" altLang="en-US" dirty="0"/>
              <a:t>操作的等待时间会浪费 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另外， </a:t>
            </a:r>
            <a:r>
              <a:rPr lang="en-US" altLang="zh-CN" dirty="0"/>
              <a:t>Android </a:t>
            </a:r>
            <a:r>
              <a:rPr lang="zh-CN" altLang="en-US" dirty="0"/>
              <a:t>还有一个专用的 </a:t>
            </a:r>
            <a:r>
              <a:rPr lang="en-US" altLang="zh-CN" dirty="0" err="1"/>
              <a:t>AndroidSchedulers.mainThread</a:t>
            </a:r>
            <a:r>
              <a:rPr lang="en-US" altLang="zh-CN" dirty="0"/>
              <a:t>()</a:t>
            </a:r>
            <a:r>
              <a:rPr lang="zh-CN" altLang="en-US" dirty="0"/>
              <a:t>，它指定的操作将在 </a:t>
            </a:r>
            <a:r>
              <a:rPr lang="en-US" altLang="zh-CN" dirty="0"/>
              <a:t>Android </a:t>
            </a:r>
            <a:r>
              <a:rPr lang="zh-CN" altLang="en-US" dirty="0"/>
              <a:t>主线程运行。</a:t>
            </a:r>
          </a:p>
        </p:txBody>
      </p:sp>
    </p:spTree>
    <p:extLst>
      <p:ext uri="{BB962C8B-B14F-4D97-AF65-F5344CB8AC3E}">
        <p14:creationId xmlns:p14="http://schemas.microsoft.com/office/powerpoint/2010/main" val="38547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框架说明及简单使用</a:t>
            </a:r>
            <a:endParaRPr lang="en-US" altLang="zh-CN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Dagger2</a:t>
            </a:r>
            <a:r>
              <a:rPr lang="zh-CN" altLang="en-US" dirty="0" smtClean="0"/>
              <a:t>大体分为三部分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实例化部分</a:t>
            </a:r>
            <a:r>
              <a:rPr lang="en-US" altLang="zh-CN" dirty="0" smtClean="0"/>
              <a:t>module</a:t>
            </a:r>
          </a:p>
          <a:p>
            <a:pPr marL="914400" lvl="2" indent="0">
              <a:buNone/>
            </a:pPr>
            <a:r>
              <a:rPr lang="zh-CN" altLang="zh-CN" dirty="0"/>
              <a:t>对象的实例化。类似于容器，将类的实例放在容器里。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调用部分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等</a:t>
            </a:r>
            <a:r>
              <a:rPr lang="zh-CN" altLang="zh-CN" dirty="0"/>
              <a:t>需要实例化对象的类。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沟通桥梁</a:t>
            </a:r>
            <a:r>
              <a:rPr lang="en-US" altLang="zh-CN" dirty="0" smtClean="0"/>
              <a:t>Component</a:t>
            </a:r>
          </a:p>
          <a:p>
            <a:pPr marL="914400" lvl="2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Dagger2</a:t>
            </a:r>
            <a:r>
              <a:rPr lang="zh-CN" altLang="en-US" dirty="0" smtClean="0"/>
              <a:t>中的一些</a:t>
            </a:r>
            <a:r>
              <a:rPr lang="en-US" altLang="zh-CN" dirty="0" smtClean="0"/>
              <a:t>API </a:t>
            </a:r>
            <a:r>
              <a:rPr lang="zh-CN" altLang="en-US" dirty="0" smtClean="0"/>
              <a:t>将两者联系。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2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subscribeOn</a:t>
            </a:r>
            <a:r>
              <a:rPr lang="en-US" altLang="zh-CN" dirty="0"/>
              <a:t>() </a:t>
            </a:r>
            <a:r>
              <a:rPr lang="zh-CN" altLang="en-US" dirty="0"/>
              <a:t>和 </a:t>
            </a:r>
            <a:r>
              <a:rPr lang="en-US" altLang="zh-CN" dirty="0" err="1"/>
              <a:t>observeOn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ubscribeOn</a:t>
            </a:r>
            <a:r>
              <a:rPr lang="en-US" altLang="zh-CN" dirty="0"/>
              <a:t>(): </a:t>
            </a:r>
            <a:r>
              <a:rPr lang="zh-CN" altLang="en-US" dirty="0"/>
              <a:t>指定 </a:t>
            </a:r>
            <a:r>
              <a:rPr lang="en-US" altLang="zh-CN" dirty="0"/>
              <a:t>subscribe() </a:t>
            </a:r>
            <a:r>
              <a:rPr lang="zh-CN" altLang="en-US" dirty="0"/>
              <a:t>所发生的线程，即 </a:t>
            </a:r>
            <a:r>
              <a:rPr lang="en-US" altLang="zh-CN" dirty="0" err="1"/>
              <a:t>Observable.OnSubscribe</a:t>
            </a:r>
            <a:r>
              <a:rPr lang="en-US" altLang="zh-CN" dirty="0"/>
              <a:t> </a:t>
            </a:r>
            <a:r>
              <a:rPr lang="zh-CN" altLang="en-US" dirty="0"/>
              <a:t>被激活时所处的线程。或者叫做事件产生的线程。 </a:t>
            </a:r>
            <a:endParaRPr lang="en-US" altLang="zh-CN" dirty="0" smtClean="0"/>
          </a:p>
          <a:p>
            <a:r>
              <a:rPr lang="en-US" altLang="zh-CN" dirty="0" err="1" smtClean="0"/>
              <a:t>observeOn</a:t>
            </a:r>
            <a:r>
              <a:rPr lang="en-US" altLang="zh-CN" dirty="0"/>
              <a:t>(): </a:t>
            </a:r>
            <a:r>
              <a:rPr lang="zh-CN" altLang="en-US" dirty="0"/>
              <a:t>指定 </a:t>
            </a:r>
            <a:r>
              <a:rPr lang="en-US" altLang="zh-CN" dirty="0"/>
              <a:t>Subscriber </a:t>
            </a:r>
            <a:r>
              <a:rPr lang="zh-CN" altLang="en-US" dirty="0"/>
              <a:t>所运行在的线程。或者叫做事件消费的线程。</a:t>
            </a:r>
          </a:p>
        </p:txBody>
      </p:sp>
    </p:spTree>
    <p:extLst>
      <p:ext uri="{BB962C8B-B14F-4D97-AF65-F5344CB8AC3E}">
        <p14:creationId xmlns:p14="http://schemas.microsoft.com/office/powerpoint/2010/main" val="16291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变换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API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) </a:t>
            </a:r>
            <a:r>
              <a:rPr lang="en-US" altLang="zh-CN" dirty="0"/>
              <a:t>compose: </a:t>
            </a:r>
            <a:r>
              <a:rPr lang="zh-CN" altLang="en-US" dirty="0"/>
              <a:t>对 </a:t>
            </a:r>
            <a:r>
              <a:rPr lang="en-US" altLang="zh-CN" dirty="0"/>
              <a:t>Observable </a:t>
            </a:r>
            <a:r>
              <a:rPr lang="zh-CN" altLang="en-US" dirty="0"/>
              <a:t>整体的变换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0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/>
              <a:t>事件对象的直接变换</a:t>
            </a:r>
            <a:endParaRPr lang="en-US" altLang="zh-CN" dirty="0" smtClean="0"/>
          </a:p>
          <a:p>
            <a:r>
              <a:rPr lang="en-US" altLang="zh-CN" dirty="0" err="1"/>
              <a:t>flatMap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/>
              <a:t>throttleFirst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map() </a:t>
            </a:r>
            <a:r>
              <a:rPr lang="zh-CN" altLang="en-US" dirty="0"/>
              <a:t>的例子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143" y="1690687"/>
            <a:ext cx="8563616" cy="44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注解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这里出现了一个叫做 </a:t>
            </a:r>
            <a:r>
              <a:rPr lang="en-US" altLang="zh-CN" dirty="0"/>
              <a:t>Func1 </a:t>
            </a:r>
            <a:r>
              <a:rPr lang="zh-CN" altLang="en-US" dirty="0"/>
              <a:t>的类。它和 </a:t>
            </a:r>
            <a:r>
              <a:rPr lang="en-US" altLang="zh-CN" dirty="0"/>
              <a:t>Action1 </a:t>
            </a:r>
            <a:r>
              <a:rPr lang="zh-CN" altLang="en-US" dirty="0"/>
              <a:t>非常相似，也是 </a:t>
            </a:r>
            <a:r>
              <a:rPr lang="en-US" altLang="zh-CN" dirty="0" err="1"/>
              <a:t>RxJava</a:t>
            </a:r>
            <a:r>
              <a:rPr lang="en-US" altLang="zh-CN" dirty="0"/>
              <a:t> </a:t>
            </a:r>
            <a:r>
              <a:rPr lang="zh-CN" altLang="en-US" dirty="0"/>
              <a:t>的一个接口，用于包装含有一个参数的方法。 </a:t>
            </a:r>
            <a:endParaRPr lang="en-US" altLang="zh-CN" dirty="0" smtClean="0"/>
          </a:p>
          <a:p>
            <a:r>
              <a:rPr lang="en-US" altLang="zh-CN" dirty="0" smtClean="0"/>
              <a:t>Func1 </a:t>
            </a:r>
            <a:r>
              <a:rPr lang="zh-CN" altLang="en-US" dirty="0"/>
              <a:t>和 </a:t>
            </a:r>
            <a:r>
              <a:rPr lang="en-US" altLang="zh-CN" dirty="0"/>
              <a:t>Action 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Func1 </a:t>
            </a:r>
            <a:r>
              <a:rPr lang="zh-CN" altLang="en-US" dirty="0"/>
              <a:t>包装的是有返回值的方法。另外，和 </a:t>
            </a:r>
            <a:r>
              <a:rPr lang="en-US" altLang="zh-CN" dirty="0" err="1"/>
              <a:t>ActionX</a:t>
            </a:r>
            <a:r>
              <a:rPr lang="en-US" altLang="zh-CN" dirty="0"/>
              <a:t> </a:t>
            </a:r>
            <a:r>
              <a:rPr lang="zh-CN" altLang="en-US" dirty="0"/>
              <a:t>一样， </a:t>
            </a:r>
            <a:r>
              <a:rPr lang="en-US" altLang="zh-CN" dirty="0" err="1"/>
              <a:t>FuncX</a:t>
            </a:r>
            <a:r>
              <a:rPr lang="en-US" altLang="zh-CN" dirty="0"/>
              <a:t> </a:t>
            </a:r>
            <a:r>
              <a:rPr lang="zh-CN" altLang="en-US" dirty="0"/>
              <a:t>也有多个，用于不同参数个数的方法。</a:t>
            </a:r>
            <a:r>
              <a:rPr lang="en-US" altLang="zh-CN" dirty="0" err="1"/>
              <a:t>FuncX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ActionX</a:t>
            </a:r>
            <a:r>
              <a:rPr lang="en-US" altLang="zh-CN" dirty="0"/>
              <a:t> </a:t>
            </a:r>
            <a:r>
              <a:rPr lang="zh-CN" altLang="en-US" dirty="0"/>
              <a:t>的区别在 </a:t>
            </a:r>
            <a:r>
              <a:rPr lang="en-US" altLang="zh-CN" dirty="0" err="1"/>
              <a:t>FuncX</a:t>
            </a:r>
            <a:r>
              <a:rPr lang="en-US" altLang="zh-CN" dirty="0"/>
              <a:t> </a:t>
            </a:r>
            <a:r>
              <a:rPr lang="zh-CN" altLang="en-US" dirty="0"/>
              <a:t>包装的是有返回值的方法。</a:t>
            </a:r>
          </a:p>
        </p:txBody>
      </p:sp>
    </p:spTree>
    <p:extLst>
      <p:ext uri="{BB962C8B-B14F-4D97-AF65-F5344CB8AC3E}">
        <p14:creationId xmlns:p14="http://schemas.microsoft.com/office/powerpoint/2010/main" val="17113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flatMap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lvl="1"/>
            <a:r>
              <a:rPr lang="zh-CN" altLang="en-US" dirty="0"/>
              <a:t>打印出每个学生所需要修的所有课程的名称呢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28" y="1825625"/>
            <a:ext cx="6815818" cy="47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flatMap</a:t>
            </a:r>
            <a:r>
              <a:rPr lang="en-US" altLang="zh-CN" dirty="0"/>
              <a:t>() </a:t>
            </a:r>
            <a:r>
              <a:rPr lang="zh-CN" altLang="en-US" dirty="0"/>
              <a:t>的原理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使用传入的事件对象创建一个 </a:t>
            </a:r>
            <a:r>
              <a:rPr lang="en-US" altLang="zh-CN" dirty="0"/>
              <a:t>Observable </a:t>
            </a:r>
            <a:r>
              <a:rPr lang="zh-CN" altLang="en-US" dirty="0"/>
              <a:t>对象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并不发送这个 </a:t>
            </a:r>
            <a:r>
              <a:rPr lang="en-US" altLang="zh-CN" dirty="0"/>
              <a:t>Observable, </a:t>
            </a:r>
            <a:r>
              <a:rPr lang="zh-CN" altLang="en-US" dirty="0"/>
              <a:t>而是将它激活，于是它开始发送事件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zh-CN" altLang="en-US" dirty="0"/>
              <a:t>每一个创建出来的 </a:t>
            </a:r>
            <a:r>
              <a:rPr lang="en-US" altLang="zh-CN" dirty="0"/>
              <a:t>Observable </a:t>
            </a:r>
            <a:r>
              <a:rPr lang="zh-CN" altLang="en-US" dirty="0"/>
              <a:t>发送的事件，都被汇入同一个 </a:t>
            </a:r>
            <a:r>
              <a:rPr lang="en-US" altLang="zh-CN" dirty="0"/>
              <a:t>Observable </a:t>
            </a:r>
            <a:r>
              <a:rPr lang="zh-CN" altLang="en-US" dirty="0"/>
              <a:t>，而这个 </a:t>
            </a:r>
            <a:r>
              <a:rPr lang="en-US" altLang="zh-CN" dirty="0"/>
              <a:t>Observable </a:t>
            </a:r>
            <a:r>
              <a:rPr lang="zh-CN" altLang="en-US" dirty="0"/>
              <a:t>负责将这些事件统一交给 </a:t>
            </a:r>
            <a:r>
              <a:rPr lang="en-US" altLang="zh-CN" dirty="0"/>
              <a:t>Subscriber </a:t>
            </a:r>
            <a:r>
              <a:rPr lang="zh-CN" altLang="en-US" dirty="0"/>
              <a:t>的回调方法。</a:t>
            </a:r>
          </a:p>
        </p:txBody>
      </p:sp>
    </p:spTree>
    <p:extLst>
      <p:ext uri="{BB962C8B-B14F-4D97-AF65-F5344CB8AC3E}">
        <p14:creationId xmlns:p14="http://schemas.microsoft.com/office/powerpoint/2010/main" val="36244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throttleFirst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在每次事件触发后的一定时间间隔内丢弃新的事件。常用作去抖动过滤，例如按钮的点击监听器： </a:t>
            </a:r>
            <a:r>
              <a:rPr lang="en-US" altLang="zh-CN" dirty="0" err="1"/>
              <a:t>RxView.clickEvents</a:t>
            </a:r>
            <a:r>
              <a:rPr lang="en-US" altLang="zh-CN" dirty="0"/>
              <a:t>(button) // </a:t>
            </a:r>
            <a:r>
              <a:rPr lang="en-US" altLang="zh-CN" dirty="0" err="1"/>
              <a:t>RxBinding</a:t>
            </a:r>
            <a:r>
              <a:rPr lang="en-US" altLang="zh-CN" dirty="0"/>
              <a:t> </a:t>
            </a:r>
            <a:r>
              <a:rPr lang="zh-CN" altLang="en-US" dirty="0"/>
              <a:t>代码，后面的文章有解释 </a:t>
            </a:r>
            <a:r>
              <a:rPr lang="en-US" altLang="zh-CN" dirty="0"/>
              <a:t>.</a:t>
            </a:r>
            <a:r>
              <a:rPr lang="en-US" altLang="zh-CN" dirty="0" err="1"/>
              <a:t>throttleFirst</a:t>
            </a:r>
            <a:r>
              <a:rPr lang="en-US" altLang="zh-CN" dirty="0"/>
              <a:t>(500, </a:t>
            </a:r>
            <a:r>
              <a:rPr lang="en-US" altLang="zh-CN" dirty="0" err="1"/>
              <a:t>TimeUnit.MILLISECONDS</a:t>
            </a:r>
            <a:r>
              <a:rPr lang="en-US" altLang="zh-CN" dirty="0"/>
              <a:t>) // </a:t>
            </a:r>
            <a:r>
              <a:rPr lang="zh-CN" altLang="en-US" dirty="0"/>
              <a:t>设置防抖间隔为 </a:t>
            </a:r>
            <a:r>
              <a:rPr lang="en-US" altLang="zh-CN" dirty="0"/>
              <a:t>500ms .subscribe(subscriber);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06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compose: </a:t>
            </a:r>
            <a:r>
              <a:rPr lang="zh-CN" altLang="en-US" dirty="0"/>
              <a:t>对 </a:t>
            </a:r>
            <a:r>
              <a:rPr lang="en-US" altLang="zh-CN" dirty="0"/>
              <a:t>Observable </a:t>
            </a:r>
            <a:r>
              <a:rPr lang="zh-CN" altLang="en-US" dirty="0"/>
              <a:t>整体的变换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compose() </a:t>
            </a:r>
            <a:r>
              <a:rPr lang="zh-CN" altLang="en-US" dirty="0"/>
              <a:t>方法，</a:t>
            </a:r>
            <a:r>
              <a:rPr lang="en-US" altLang="zh-CN" dirty="0"/>
              <a:t>Observable </a:t>
            </a:r>
            <a:r>
              <a:rPr lang="zh-CN" altLang="en-US" dirty="0"/>
              <a:t>可以利用传入的 </a:t>
            </a:r>
            <a:r>
              <a:rPr lang="en-US" altLang="zh-CN" dirty="0"/>
              <a:t>Transformer </a:t>
            </a:r>
            <a:r>
              <a:rPr lang="zh-CN" altLang="en-US" dirty="0"/>
              <a:t>对象的 </a:t>
            </a:r>
            <a:r>
              <a:rPr lang="en-US" altLang="zh-CN" dirty="0"/>
              <a:t>call </a:t>
            </a:r>
            <a:r>
              <a:rPr lang="zh-CN" altLang="en-US" dirty="0"/>
              <a:t>方法直接对自身进行处理，也就不必被包在方法的里面了。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66" y="1027906"/>
            <a:ext cx="10767734" cy="55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3600" dirty="0"/>
              <a:t>利用 </a:t>
            </a:r>
            <a:r>
              <a:rPr lang="en-US" altLang="zh-CN" sz="3600" dirty="0" err="1"/>
              <a:t>subscribeOn</a:t>
            </a:r>
            <a:r>
              <a:rPr lang="en-US" altLang="zh-CN" sz="3600" dirty="0"/>
              <a:t>() </a:t>
            </a:r>
            <a:r>
              <a:rPr lang="zh-CN" altLang="en-US" sz="3600" dirty="0"/>
              <a:t>结合 </a:t>
            </a:r>
            <a:r>
              <a:rPr lang="en-US" altLang="zh-CN" sz="3600" dirty="0" err="1"/>
              <a:t>observeOn</a:t>
            </a:r>
            <a:r>
              <a:rPr lang="en-US" altLang="zh-CN" sz="3600" dirty="0"/>
              <a:t>() </a:t>
            </a:r>
            <a:r>
              <a:rPr lang="zh-CN" altLang="en-US" sz="3600" dirty="0"/>
              <a:t>来实现线程</a:t>
            </a:r>
            <a:r>
              <a:rPr lang="zh-CN" altLang="en-US" sz="3600" dirty="0" smtClean="0"/>
              <a:t>控制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--</a:t>
            </a:r>
            <a:r>
              <a:rPr lang="zh-CN" altLang="en-US" sz="3600" dirty="0" smtClean="0"/>
              <a:t>多次切换线程</a:t>
            </a:r>
            <a:endParaRPr lang="zh-CN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因为 </a:t>
            </a:r>
            <a:r>
              <a:rPr lang="en-US" altLang="zh-CN" dirty="0" err="1"/>
              <a:t>observeOn</a:t>
            </a:r>
            <a:r>
              <a:rPr lang="en-US" altLang="zh-CN" dirty="0"/>
              <a:t>() </a:t>
            </a:r>
            <a:r>
              <a:rPr lang="zh-CN" altLang="en-US" dirty="0"/>
              <a:t>指定的是 </a:t>
            </a:r>
            <a:r>
              <a:rPr lang="en-US" altLang="zh-CN" dirty="0"/>
              <a:t>Subscriber </a:t>
            </a:r>
            <a:r>
              <a:rPr lang="zh-CN" altLang="en-US" dirty="0"/>
              <a:t>的线程，而这个 </a:t>
            </a:r>
            <a:r>
              <a:rPr lang="en-US" altLang="zh-CN" dirty="0"/>
              <a:t>Subscriber </a:t>
            </a:r>
            <a:r>
              <a:rPr lang="zh-CN" altLang="en-US" dirty="0"/>
              <a:t>并不是（严格说应该为</a:t>
            </a:r>
            <a:r>
              <a:rPr lang="en-US" altLang="zh-CN" dirty="0"/>
              <a:t>『</a:t>
            </a:r>
            <a:r>
              <a:rPr lang="zh-CN" altLang="en-US" dirty="0"/>
              <a:t>不一定是</a:t>
            </a:r>
            <a:r>
              <a:rPr lang="en-US" altLang="zh-CN" dirty="0"/>
              <a:t>』</a:t>
            </a:r>
            <a:r>
              <a:rPr lang="zh-CN" altLang="en-US" dirty="0"/>
              <a:t>，但这里不妨理解为</a:t>
            </a:r>
            <a:r>
              <a:rPr lang="en-US" altLang="zh-CN" dirty="0"/>
              <a:t>『</a:t>
            </a:r>
            <a:r>
              <a:rPr lang="zh-CN" altLang="en-US" dirty="0"/>
              <a:t>不是</a:t>
            </a:r>
            <a:r>
              <a:rPr lang="en-US" altLang="zh-CN" dirty="0"/>
              <a:t>』</a:t>
            </a:r>
            <a:r>
              <a:rPr lang="zh-CN" altLang="en-US" dirty="0"/>
              <a:t>）</a:t>
            </a:r>
            <a:r>
              <a:rPr lang="en-US" altLang="zh-CN" dirty="0"/>
              <a:t>subscribe() </a:t>
            </a:r>
            <a:r>
              <a:rPr lang="zh-CN" altLang="en-US" dirty="0"/>
              <a:t>参数中的 </a:t>
            </a:r>
            <a:r>
              <a:rPr lang="en-US" altLang="zh-CN" dirty="0"/>
              <a:t>Subscriber </a:t>
            </a:r>
            <a:r>
              <a:rPr lang="zh-CN" altLang="en-US" dirty="0"/>
              <a:t>，而是 </a:t>
            </a:r>
            <a:r>
              <a:rPr lang="en-US" altLang="zh-CN" dirty="0" err="1"/>
              <a:t>observeOn</a:t>
            </a:r>
            <a:r>
              <a:rPr lang="en-US" altLang="zh-CN" dirty="0"/>
              <a:t>() </a:t>
            </a:r>
            <a:r>
              <a:rPr lang="zh-CN" altLang="en-US" dirty="0"/>
              <a:t>执行时的当前 </a:t>
            </a:r>
            <a:r>
              <a:rPr lang="en-US" altLang="zh-CN" dirty="0"/>
              <a:t>Observable </a:t>
            </a:r>
            <a:r>
              <a:rPr lang="zh-CN" altLang="en-US" dirty="0"/>
              <a:t>所对应的 </a:t>
            </a:r>
            <a:r>
              <a:rPr lang="en-US" altLang="zh-CN" dirty="0"/>
              <a:t>Subscriber </a:t>
            </a:r>
            <a:r>
              <a:rPr lang="zh-CN" altLang="en-US" dirty="0"/>
              <a:t>，即它的直接下级 </a:t>
            </a:r>
            <a:r>
              <a:rPr lang="en-US" altLang="zh-CN" dirty="0"/>
              <a:t>Subscriber </a:t>
            </a:r>
            <a:r>
              <a:rPr lang="zh-CN" altLang="en-US" dirty="0"/>
              <a:t>。换句话说，</a:t>
            </a:r>
            <a:r>
              <a:rPr lang="en-US" altLang="zh-CN" dirty="0" err="1"/>
              <a:t>observeOn</a:t>
            </a:r>
            <a:r>
              <a:rPr lang="en-US" altLang="zh-CN" dirty="0"/>
              <a:t>() </a:t>
            </a:r>
            <a:r>
              <a:rPr lang="zh-CN" altLang="en-US" dirty="0"/>
              <a:t>指定的是它之后的操作所在的线程。因此如果有多次切换线程的需求，只要在每个想要切换线程的位置调用一次 </a:t>
            </a:r>
            <a:r>
              <a:rPr lang="en-US" altLang="zh-CN" dirty="0" err="1"/>
              <a:t>observeOn</a:t>
            </a:r>
            <a:r>
              <a:rPr lang="en-US" altLang="zh-CN" dirty="0"/>
              <a:t>() </a:t>
            </a:r>
            <a:r>
              <a:rPr lang="zh-CN" altLang="en-US" dirty="0"/>
              <a:t>即可。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407092" cy="33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813"/>
          <a:stretch/>
        </p:blipFill>
        <p:spPr>
          <a:xfrm>
            <a:off x="838200" y="1690688"/>
            <a:ext cx="7494917" cy="44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Retroft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zh-CN" altLang="en-US" b="1" dirty="0"/>
              <a:t>使用介绍</a:t>
            </a:r>
          </a:p>
          <a:p>
            <a:pPr marL="0" indent="0" latinLnBrk="1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Retrofit </a:t>
            </a:r>
            <a:r>
              <a:rPr lang="zh-CN" altLang="en-US" dirty="0"/>
              <a:t>的步骤共有</a:t>
            </a:r>
            <a:r>
              <a:rPr lang="en-US" altLang="zh-CN" dirty="0"/>
              <a:t>7</a:t>
            </a:r>
            <a:r>
              <a:rPr lang="zh-CN" altLang="en-US" dirty="0"/>
              <a:t>个：</a:t>
            </a:r>
          </a:p>
          <a:p>
            <a:pPr marL="0" indent="0" latinLnBrk="1">
              <a:buNone/>
            </a:pPr>
            <a:r>
              <a:rPr lang="zh-CN" altLang="en-US" b="1" dirty="0"/>
              <a:t>步骤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dirty="0"/>
              <a:t>添加</a:t>
            </a:r>
            <a:r>
              <a:rPr lang="en-US" altLang="zh-CN" dirty="0"/>
              <a:t>Retrofit</a:t>
            </a:r>
            <a:r>
              <a:rPr lang="zh-CN" altLang="en-US" dirty="0"/>
              <a:t>库的依赖 </a:t>
            </a:r>
            <a:br>
              <a:rPr lang="zh-CN" altLang="en-US" dirty="0"/>
            </a:br>
            <a:r>
              <a:rPr lang="zh-CN" altLang="en-US" b="1" dirty="0"/>
              <a:t>步骤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r>
              <a:rPr lang="zh-CN" altLang="en-US" dirty="0"/>
              <a:t>创建 接收服务器返回数据 的类 </a:t>
            </a:r>
            <a:br>
              <a:rPr lang="zh-CN" altLang="en-US" dirty="0"/>
            </a:br>
            <a:r>
              <a:rPr lang="zh-CN" altLang="en-US" b="1" dirty="0"/>
              <a:t>步骤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dirty="0"/>
              <a:t>创建 用于描述网络请求 的接口 </a:t>
            </a:r>
            <a:br>
              <a:rPr lang="zh-CN" altLang="en-US" dirty="0"/>
            </a:br>
            <a:r>
              <a:rPr lang="zh-CN" altLang="en-US" b="1" dirty="0"/>
              <a:t>步骤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zh-CN" altLang="en-US" dirty="0"/>
              <a:t>创建 </a:t>
            </a:r>
            <a:r>
              <a:rPr lang="en-US" altLang="zh-CN" dirty="0"/>
              <a:t>Retrofit </a:t>
            </a:r>
            <a:r>
              <a:rPr lang="zh-CN" altLang="en-US" dirty="0"/>
              <a:t>实例 </a:t>
            </a:r>
            <a:br>
              <a:rPr lang="zh-CN" altLang="en-US" dirty="0"/>
            </a:br>
            <a:r>
              <a:rPr lang="zh-CN" altLang="en-US" b="1" dirty="0"/>
              <a:t>步骤</a:t>
            </a:r>
            <a:r>
              <a:rPr lang="en-US" altLang="zh-CN" b="1" dirty="0"/>
              <a:t>5</a:t>
            </a:r>
            <a:r>
              <a:rPr lang="zh-CN" altLang="en-US" b="1" dirty="0"/>
              <a:t>：</a:t>
            </a:r>
            <a:r>
              <a:rPr lang="zh-CN" altLang="en-US" dirty="0"/>
              <a:t>创建 网络请求接口实例 并 配置网络请求参数 </a:t>
            </a:r>
            <a:br>
              <a:rPr lang="zh-CN" altLang="en-US" dirty="0"/>
            </a:br>
            <a:r>
              <a:rPr lang="zh-CN" altLang="en-US" b="1" dirty="0"/>
              <a:t>步骤</a:t>
            </a:r>
            <a:r>
              <a:rPr lang="en-US" altLang="zh-CN" b="1" dirty="0"/>
              <a:t>6</a:t>
            </a:r>
            <a:r>
              <a:rPr lang="zh-CN" altLang="en-US" b="1" dirty="0"/>
              <a:t>：</a:t>
            </a:r>
            <a:r>
              <a:rPr lang="zh-CN" altLang="en-US" dirty="0"/>
              <a:t>发送网络请求（异步 </a:t>
            </a:r>
            <a:r>
              <a:rPr lang="en-US" altLang="zh-CN" dirty="0"/>
              <a:t>/ </a:t>
            </a:r>
            <a:r>
              <a:rPr lang="zh-CN" altLang="en-US" dirty="0"/>
              <a:t>同步）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步骤</a:t>
            </a:r>
            <a:r>
              <a:rPr lang="en-US" altLang="zh-CN" b="1" dirty="0"/>
              <a:t>1</a:t>
            </a:r>
            <a:r>
              <a:rPr lang="zh-CN" altLang="en-US" b="1" dirty="0"/>
              <a:t>：添加</a:t>
            </a:r>
            <a:r>
              <a:rPr lang="en-US" altLang="zh-CN" b="1" dirty="0"/>
              <a:t>Retrofit</a:t>
            </a:r>
            <a:r>
              <a:rPr lang="zh-CN" altLang="en-US" b="1" dirty="0"/>
              <a:t>库</a:t>
            </a:r>
            <a:r>
              <a:rPr lang="zh-CN" altLang="en-US" b="1" dirty="0" smtClean="0"/>
              <a:t>的依赖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Gradle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加入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Retrofit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库的依赖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dependencies { 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compile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'com.squareup.retrofit2:retrofit:2.0.2'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Retrofit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库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compile 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'com.squareup.okhttp3:okhttp:3.1.2'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88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880000"/>
                </a:solidFill>
                <a:latin typeface="Consolas" panose="020B0609020204030204" pitchFamily="49" charset="0"/>
              </a:rPr>
              <a:t>Okhttp</a:t>
            </a:r>
            <a:r>
              <a:rPr lang="zh-CN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库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添加 网络权限</a:t>
            </a:r>
            <a:r>
              <a:rPr lang="zh-CN" altLang="en-US" dirty="0"/>
              <a:t> 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/>
              <a:t>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android.permission.INTERNET</a:t>
            </a:r>
            <a:r>
              <a:rPr lang="en-US" altLang="zh-CN" dirty="0"/>
              <a:t>"/&gt;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6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：创建 接收服务器返回数据 的类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923" y="2699657"/>
            <a:ext cx="6213545" cy="154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：创建 用于描述网络请求 的接口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Retrofit</a:t>
            </a:r>
            <a:r>
              <a:rPr lang="zh-CN" altLang="en-US" dirty="0"/>
              <a:t>将 </a:t>
            </a:r>
            <a:r>
              <a:rPr lang="en-US" altLang="zh-CN" dirty="0"/>
              <a:t>Http</a:t>
            </a:r>
            <a:r>
              <a:rPr lang="zh-CN" altLang="en-US" dirty="0"/>
              <a:t>请求 抽象成 </a:t>
            </a:r>
            <a:r>
              <a:rPr lang="en-US" altLang="zh-CN" dirty="0"/>
              <a:t>Java</a:t>
            </a:r>
            <a:r>
              <a:rPr lang="zh-CN" altLang="en-US" dirty="0"/>
              <a:t>接口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采用 </a:t>
            </a:r>
            <a:r>
              <a:rPr lang="zh-CN" altLang="en-US" dirty="0"/>
              <a:t>注解 描述网络请求参数 和配置网络请求参数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 动态代理 动态 将该接口的注解“翻译”成一个 </a:t>
            </a:r>
            <a:r>
              <a:rPr lang="en-US" altLang="zh-CN" dirty="0"/>
              <a:t>Http </a:t>
            </a:r>
            <a:r>
              <a:rPr lang="zh-CN" altLang="en-US" dirty="0"/>
              <a:t>请求，最后再执行 </a:t>
            </a:r>
            <a:r>
              <a:rPr lang="en-US" altLang="zh-CN" dirty="0"/>
              <a:t>Http </a:t>
            </a:r>
            <a:r>
              <a:rPr lang="zh-CN" altLang="en-US" dirty="0"/>
              <a:t>请求 </a:t>
            </a:r>
          </a:p>
          <a:p>
            <a:pPr marL="0" indent="0">
              <a:buNone/>
            </a:pPr>
            <a:r>
              <a:rPr lang="zh-CN" altLang="en-US" dirty="0"/>
              <a:t>注：接口中的每个方法的参数都需要使用注解标注，否则会报错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5144"/>
            <a:ext cx="9882594" cy="29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注解类型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网络请求</a:t>
            </a:r>
            <a:r>
              <a:rPr lang="zh-CN" altLang="en-US" b="1" dirty="0" smtClean="0"/>
              <a:t>方法</a:t>
            </a:r>
            <a:endParaRPr lang="en-US" altLang="zh-CN" b="1" dirty="0" smtClean="0"/>
          </a:p>
          <a:p>
            <a:r>
              <a:rPr lang="zh-CN" altLang="en-US" b="1" dirty="0"/>
              <a:t>标记</a:t>
            </a:r>
          </a:p>
          <a:p>
            <a:r>
              <a:rPr lang="zh-CN" altLang="en-US" b="1" dirty="0"/>
              <a:t>网络请求参数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6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网络请求方法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444"/>
            <a:ext cx="10515600" cy="46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的组成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564" y="1915886"/>
            <a:ext cx="10740571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网络请求的完整 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具体</a:t>
            </a:r>
            <a:r>
              <a:rPr lang="zh-CN" altLang="en-US" dirty="0"/>
              <a:t>整合的规则如下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690983"/>
            <a:ext cx="5711371" cy="474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@HTTP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通过属性</a:t>
            </a:r>
            <a:r>
              <a:rPr lang="en-US" altLang="zh-CN" b="1" dirty="0"/>
              <a:t>method</a:t>
            </a:r>
            <a:r>
              <a:rPr lang="zh-CN" altLang="en-US" b="1" dirty="0"/>
              <a:t>、</a:t>
            </a:r>
            <a:r>
              <a:rPr lang="en-US" altLang="zh-CN" b="1" dirty="0"/>
              <a:t>path</a:t>
            </a:r>
            <a:r>
              <a:rPr lang="zh-CN" altLang="en-US" b="1" dirty="0"/>
              <a:t>、</a:t>
            </a:r>
            <a:r>
              <a:rPr lang="en-US" altLang="zh-CN" b="1" dirty="0" err="1"/>
              <a:t>hasBody</a:t>
            </a:r>
            <a:r>
              <a:rPr lang="zh-CN" altLang="en-US" dirty="0"/>
              <a:t>进行设置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930"/>
            <a:ext cx="7362603" cy="34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标记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09" y="2351314"/>
            <a:ext cx="11319182" cy="2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ctivity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4732"/>
            <a:ext cx="9576796" cy="5037826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38200" y="3950899"/>
            <a:ext cx="9530751" cy="672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 smtClean="0"/>
              <a:t>FormUrlEncoded</a:t>
            </a:r>
            <a:endParaRPr lang="en-US" altLang="zh-CN" dirty="0"/>
          </a:p>
          <a:p>
            <a:pPr lvl="1"/>
            <a:r>
              <a:rPr lang="zh-CN" altLang="en-US" dirty="0"/>
              <a:t>作用：表示发送</a:t>
            </a:r>
            <a:r>
              <a:rPr lang="en-US" altLang="zh-CN" dirty="0"/>
              <a:t>form-encoded</a:t>
            </a:r>
            <a:r>
              <a:rPr lang="zh-CN" altLang="en-US" dirty="0"/>
              <a:t>的数据</a:t>
            </a:r>
          </a:p>
          <a:p>
            <a:pPr lvl="1"/>
            <a:r>
              <a:rPr lang="zh-CN" altLang="en-US" dirty="0"/>
              <a:t>每个键值对需要用</a:t>
            </a:r>
            <a:r>
              <a:rPr lang="en-US" altLang="zh-CN" dirty="0"/>
              <a:t>@Filed</a:t>
            </a:r>
            <a:r>
              <a:rPr lang="zh-CN" altLang="en-US" dirty="0"/>
              <a:t>来注解键名，随后的对象需要提供值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smtClean="0"/>
              <a:t>Multipart</a:t>
            </a:r>
            <a:endParaRPr lang="en-US" altLang="zh-CN" dirty="0"/>
          </a:p>
          <a:p>
            <a:pPr lvl="1"/>
            <a:r>
              <a:rPr lang="zh-CN" altLang="en-US" dirty="0"/>
              <a:t>作用：表示发送</a:t>
            </a:r>
            <a:r>
              <a:rPr lang="en-US" altLang="zh-CN" dirty="0"/>
              <a:t>form-encoded</a:t>
            </a:r>
            <a:r>
              <a:rPr lang="zh-CN" altLang="en-US" dirty="0"/>
              <a:t>的数据（适用于 有文件 上传的场景） </a:t>
            </a:r>
          </a:p>
          <a:p>
            <a:pPr lvl="1"/>
            <a:r>
              <a:rPr lang="zh-CN" altLang="en-US" dirty="0"/>
              <a:t>每个键值对需要用</a:t>
            </a:r>
            <a:r>
              <a:rPr lang="en-US" altLang="zh-CN" dirty="0"/>
              <a:t>@Part</a:t>
            </a:r>
            <a:r>
              <a:rPr lang="zh-CN" altLang="en-US" dirty="0"/>
              <a:t>来注解键名，随后的对象需要提供值。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5" y="828954"/>
            <a:ext cx="8067002" cy="54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1030"/>
            <a:ext cx="9868944" cy="37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网络请求参数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932" y="1320800"/>
            <a:ext cx="10224497" cy="525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@Header &amp; @Headers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509" y="1690689"/>
            <a:ext cx="9551821" cy="466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@Body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作用：以 </a:t>
            </a:r>
            <a:r>
              <a:rPr lang="en-US" altLang="zh-CN" dirty="0"/>
              <a:t>Post</a:t>
            </a:r>
            <a:r>
              <a:rPr lang="zh-CN" altLang="en-US" dirty="0"/>
              <a:t>方式 传递 自定义数据类型 给服务器</a:t>
            </a:r>
          </a:p>
          <a:p>
            <a:r>
              <a:rPr lang="zh-CN" altLang="en-US" dirty="0"/>
              <a:t>特别注意：如果提交的是一个</a:t>
            </a:r>
            <a:r>
              <a:rPr lang="en-US" altLang="zh-CN" dirty="0"/>
              <a:t>Map</a:t>
            </a:r>
            <a:r>
              <a:rPr lang="zh-CN" altLang="en-US" dirty="0"/>
              <a:t>，那么作用相当于 </a:t>
            </a:r>
            <a:r>
              <a:rPr lang="en-US" altLang="zh-CN" dirty="0"/>
              <a:t>@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，不过</a:t>
            </a:r>
            <a:r>
              <a:rPr lang="en-US" altLang="zh-CN" dirty="0"/>
              <a:t>Map</a:t>
            </a:r>
            <a:r>
              <a:rPr lang="zh-CN" altLang="en-US" dirty="0"/>
              <a:t>要经过 </a:t>
            </a:r>
            <a:r>
              <a:rPr lang="en-US" altLang="zh-CN" dirty="0" err="1"/>
              <a:t>FormBody.Builder</a:t>
            </a:r>
            <a:r>
              <a:rPr lang="en-US" altLang="zh-CN" dirty="0"/>
              <a:t> </a:t>
            </a:r>
            <a:r>
              <a:rPr lang="zh-CN" altLang="en-US" dirty="0"/>
              <a:t>类处理成为符合 </a:t>
            </a:r>
            <a:r>
              <a:rPr lang="en-US" altLang="zh-CN" dirty="0" err="1"/>
              <a:t>Okhttp</a:t>
            </a:r>
            <a:r>
              <a:rPr lang="en-US" altLang="zh-CN" dirty="0"/>
              <a:t> </a:t>
            </a:r>
            <a:r>
              <a:rPr lang="zh-CN" altLang="en-US" dirty="0" smtClean="0"/>
              <a:t>格式的表单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FormBody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.Builder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builder = new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FormBody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.Builder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key"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9900"/>
                </a:solidFill>
                <a:latin typeface="Consolas" panose="020B0609020204030204" pitchFamily="49" charset="0"/>
              </a:rPr>
              <a:t>"value</a:t>
            </a:r>
            <a:r>
              <a:rPr lang="en-US" altLang="zh-CN" dirty="0">
                <a:solidFill>
                  <a:srgbClr val="0099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88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@Field &amp; @</a:t>
            </a:r>
            <a:r>
              <a:rPr lang="en-US" altLang="zh-CN" dirty="0" err="1"/>
              <a:t>FieldMap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作用：发送 </a:t>
            </a:r>
            <a:r>
              <a:rPr lang="en-US" altLang="zh-CN" dirty="0"/>
              <a:t>Post</a:t>
            </a:r>
            <a:r>
              <a:rPr lang="zh-CN" altLang="en-US" dirty="0"/>
              <a:t>请求 时提交请求的表单字段</a:t>
            </a:r>
          </a:p>
          <a:p>
            <a:r>
              <a:rPr lang="zh-CN" altLang="en-US" dirty="0"/>
              <a:t>具体使用：与 </a:t>
            </a:r>
            <a:r>
              <a:rPr lang="en-US" altLang="zh-CN" dirty="0"/>
              <a:t>@</a:t>
            </a:r>
            <a:r>
              <a:rPr lang="en-US" altLang="zh-CN" dirty="0" err="1"/>
              <a:t>FormUrlEncoded</a:t>
            </a:r>
            <a:r>
              <a:rPr lang="en-US" altLang="zh-CN" dirty="0"/>
              <a:t> </a:t>
            </a:r>
            <a:r>
              <a:rPr lang="zh-CN" altLang="en-US" dirty="0"/>
              <a:t>注解配合使用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88" y="2817764"/>
            <a:ext cx="9287097" cy="38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@Part &amp; @</a:t>
            </a:r>
            <a:r>
              <a:rPr lang="en-US" altLang="zh-CN" dirty="0" err="1"/>
              <a:t>PartMap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作用：发送 </a:t>
            </a:r>
            <a:r>
              <a:rPr lang="en-US" altLang="zh-CN" dirty="0"/>
              <a:t>Post</a:t>
            </a:r>
            <a:r>
              <a:rPr lang="zh-CN" altLang="en-US" dirty="0"/>
              <a:t>请求 时提交请求的表单</a:t>
            </a:r>
            <a:r>
              <a:rPr lang="zh-CN" altLang="en-US" dirty="0" smtClean="0"/>
              <a:t>字段</a:t>
            </a:r>
            <a:endParaRPr lang="zh-CN" altLang="en-US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@Field</a:t>
            </a:r>
            <a:r>
              <a:rPr lang="zh-CN" altLang="en-US" dirty="0"/>
              <a:t>的区别：功能相同，但携带的参数类型更加丰富，包括数据流，所以适用于 有文件上传 </a:t>
            </a:r>
            <a:r>
              <a:rPr lang="zh-CN" altLang="en-US" dirty="0" smtClean="0"/>
              <a:t>的场景</a:t>
            </a:r>
            <a:endParaRPr lang="zh-CN" altLang="en-US" dirty="0"/>
          </a:p>
          <a:p>
            <a:r>
              <a:rPr lang="zh-CN" altLang="en-US" dirty="0"/>
              <a:t>具体使用：与 </a:t>
            </a:r>
            <a:r>
              <a:rPr lang="en-US" altLang="zh-CN" dirty="0"/>
              <a:t>@Multipart </a:t>
            </a:r>
            <a:r>
              <a:rPr lang="zh-CN" altLang="en-US" dirty="0"/>
              <a:t>注解配合使用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642"/>
            <a:ext cx="8864058" cy="43601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1003076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@Query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en-US" altLang="zh-CN" dirty="0" err="1"/>
              <a:t>QueryMap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作用：用于 </a:t>
            </a:r>
            <a:r>
              <a:rPr lang="en-US" altLang="zh-CN" dirty="0"/>
              <a:t>@GET </a:t>
            </a:r>
            <a:r>
              <a:rPr lang="zh-CN" altLang="en-US" dirty="0"/>
              <a:t>方法的查询参数（</a:t>
            </a:r>
            <a:r>
              <a:rPr lang="en-US" altLang="zh-CN" dirty="0"/>
              <a:t>Query =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中 ‘</a:t>
            </a:r>
            <a:r>
              <a:rPr lang="en-US" altLang="zh-CN" dirty="0"/>
              <a:t>?’ </a:t>
            </a:r>
            <a:r>
              <a:rPr lang="zh-CN" altLang="en-US" dirty="0"/>
              <a:t>后面的 </a:t>
            </a:r>
            <a:r>
              <a:rPr lang="en-US" altLang="zh-CN" dirty="0"/>
              <a:t>key-value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 err="1"/>
              <a:t>url</a:t>
            </a:r>
            <a:r>
              <a:rPr lang="en-US" altLang="zh-CN" dirty="0"/>
              <a:t> = http://www.println.net/?cate=android</a:t>
            </a:r>
            <a:r>
              <a:rPr lang="zh-CN" altLang="en-US" dirty="0"/>
              <a:t>，其中，</a:t>
            </a:r>
            <a:r>
              <a:rPr lang="en-US" altLang="zh-CN" dirty="0"/>
              <a:t>Query = cate</a:t>
            </a:r>
          </a:p>
          <a:p>
            <a:endParaRPr lang="en-US" altLang="zh-CN" dirty="0"/>
          </a:p>
          <a:p>
            <a:r>
              <a:rPr lang="zh-CN" altLang="en-US" dirty="0"/>
              <a:t>具体使用：配置时只需要在接口方法中增加一个参数即可</a:t>
            </a:r>
          </a:p>
        </p:txBody>
      </p:sp>
    </p:spTree>
    <p:extLst>
      <p:ext uri="{BB962C8B-B14F-4D97-AF65-F5344CB8AC3E}">
        <p14:creationId xmlns:p14="http://schemas.microsoft.com/office/powerpoint/2010/main" val="33825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@Path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作用：</a:t>
            </a:r>
            <a:r>
              <a:rPr lang="en-US" altLang="zh-CN" dirty="0"/>
              <a:t>URL</a:t>
            </a:r>
            <a:r>
              <a:rPr lang="zh-CN" altLang="en-US" dirty="0"/>
              <a:t>地址的缺省值</a:t>
            </a:r>
          </a:p>
          <a:p>
            <a:r>
              <a:rPr lang="zh-CN" altLang="en-US" dirty="0"/>
              <a:t>具体使用：</a:t>
            </a:r>
          </a:p>
          <a:p>
            <a:pPr marL="0" indent="0"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GetRequest_Interface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@GET("users/{user}/repos")</a:t>
            </a:r>
          </a:p>
          <a:p>
            <a:pPr marL="0" indent="0">
              <a:buNone/>
            </a:pPr>
            <a:r>
              <a:rPr lang="en-US" altLang="zh-CN" dirty="0"/>
              <a:t>        Call&lt;</a:t>
            </a:r>
            <a:r>
              <a:rPr lang="en-US" altLang="zh-CN" dirty="0" err="1"/>
              <a:t>ResponseBody</a:t>
            </a:r>
            <a:r>
              <a:rPr lang="en-US" altLang="zh-CN" dirty="0"/>
              <a:t>&gt;  </a:t>
            </a:r>
            <a:r>
              <a:rPr lang="en-US" altLang="zh-CN" dirty="0" err="1"/>
              <a:t>getBlog</a:t>
            </a:r>
            <a:r>
              <a:rPr lang="zh-CN" altLang="en-US" dirty="0"/>
              <a:t>（</a:t>
            </a:r>
            <a:r>
              <a:rPr lang="en-US" altLang="zh-CN" dirty="0"/>
              <a:t>@Path("user") String user 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// </a:t>
            </a:r>
            <a:r>
              <a:rPr lang="zh-CN" altLang="en-US" dirty="0"/>
              <a:t>访问的</a:t>
            </a:r>
            <a:r>
              <a:rPr lang="en-US" altLang="zh-CN" dirty="0"/>
              <a:t>API</a:t>
            </a:r>
            <a:r>
              <a:rPr lang="zh-CN" altLang="en-US" dirty="0"/>
              <a:t>是：</a:t>
            </a:r>
            <a:r>
              <a:rPr lang="en-US" altLang="zh-CN" dirty="0"/>
              <a:t>https://api.github.com/users/{user}/repos</a:t>
            </a:r>
          </a:p>
          <a:p>
            <a:pPr marL="0" indent="0">
              <a:buNone/>
            </a:pPr>
            <a:r>
              <a:rPr lang="en-US" altLang="zh-CN" dirty="0"/>
              <a:t>        // </a:t>
            </a:r>
            <a:r>
              <a:rPr lang="zh-CN" altLang="en-US" dirty="0"/>
              <a:t>在发起请求时， </a:t>
            </a:r>
            <a:r>
              <a:rPr lang="en-US" altLang="zh-CN" dirty="0"/>
              <a:t>{user} </a:t>
            </a:r>
            <a:r>
              <a:rPr lang="zh-CN" altLang="en-US" dirty="0"/>
              <a:t>会被替换为方法的第一个参数 </a:t>
            </a:r>
            <a:r>
              <a:rPr lang="en-US" altLang="zh-CN" dirty="0"/>
              <a:t>user</a:t>
            </a:r>
            <a:r>
              <a:rPr lang="zh-CN" altLang="en-US" dirty="0"/>
              <a:t>（被</a:t>
            </a:r>
            <a:r>
              <a:rPr lang="en-US" altLang="zh-CN" dirty="0"/>
              <a:t>@Path</a:t>
            </a:r>
            <a:r>
              <a:rPr lang="zh-CN" altLang="en-US" dirty="0"/>
              <a:t>注解作用）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6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作用：直接传入一个请求的 </a:t>
            </a:r>
            <a:r>
              <a:rPr lang="en-US" altLang="zh-CN" dirty="0"/>
              <a:t>URL</a:t>
            </a:r>
            <a:r>
              <a:rPr lang="zh-CN" altLang="en-US" dirty="0"/>
              <a:t>变量 用于</a:t>
            </a:r>
            <a:r>
              <a:rPr lang="en-US" altLang="zh-CN" dirty="0"/>
              <a:t>URL</a:t>
            </a:r>
            <a:r>
              <a:rPr lang="zh-CN" altLang="en-US" dirty="0"/>
              <a:t>设置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82" y="2517547"/>
            <a:ext cx="10075636" cy="25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module</a:t>
            </a:r>
            <a:endParaRPr lang="zh-CN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25" y="1483743"/>
            <a:ext cx="10563611" cy="47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：创建 </a:t>
            </a:r>
            <a:r>
              <a:rPr lang="en-US" altLang="zh-CN" dirty="0"/>
              <a:t>Retrofit </a:t>
            </a:r>
            <a:r>
              <a:rPr lang="zh-CN" altLang="en-US" dirty="0"/>
              <a:t>实例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1028"/>
            <a:ext cx="9840690" cy="16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关于数据解析器（</a:t>
            </a:r>
            <a:r>
              <a:rPr lang="en-US" altLang="zh-CN" dirty="0"/>
              <a:t>Converter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472512"/>
              </p:ext>
            </p:extLst>
          </p:nvPr>
        </p:nvGraphicFramePr>
        <p:xfrm>
          <a:off x="1582055" y="1690685"/>
          <a:ext cx="8795658" cy="4637543"/>
        </p:xfrm>
        <a:graphic>
          <a:graphicData uri="http://schemas.openxmlformats.org/drawingml/2006/table">
            <a:tbl>
              <a:tblPr/>
              <a:tblGrid>
                <a:gridCol w="4397829"/>
                <a:gridCol w="4397829"/>
              </a:tblGrid>
              <a:tr h="36999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1500" b="1">
                          <a:solidFill>
                            <a:srgbClr val="4F4F4F"/>
                          </a:solidFill>
                          <a:effectLst/>
                        </a:rPr>
                        <a:t>数据解析器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1">
                          <a:solidFill>
                            <a:srgbClr val="4F4F4F"/>
                          </a:solidFill>
                          <a:effectLst/>
                        </a:rPr>
                        <a:t>Gradle</a:t>
                      </a:r>
                      <a:r>
                        <a:rPr lang="zh-CN" altLang="en-US" sz="1500" b="1">
                          <a:solidFill>
                            <a:srgbClr val="4F4F4F"/>
                          </a:solidFill>
                          <a:effectLst/>
                        </a:rPr>
                        <a:t>依赖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60965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Gson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com.squareup.retrofit2:converter-gson:2.0.2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5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Jackson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com.squareup.retrofit2:converter-jackson:2.0.2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0965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Simple XML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com.squareup.retrofit2:converter-simplexml:2.0.2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5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Protobuf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com.squareup.retrofit2:converter-protobuf:2.0.2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0965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Moshi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com.squareup.retrofit2:converter-moshi:2.0.2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65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Wire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com.squareup.retrofit2:converter-wire:2.0.2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0965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Scalars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com.squareup.retrofit2:converter-scalars:2.0.2</a:t>
                      </a:r>
                    </a:p>
                  </a:txBody>
                  <a:tcPr marL="62162" marR="62162" marT="62162" marB="6216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2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关于网络请求适配器（</a:t>
            </a:r>
            <a:r>
              <a:rPr lang="en-US" altLang="zh-CN" dirty="0" err="1"/>
              <a:t>CallAdapter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4209"/>
              </p:ext>
            </p:extLst>
          </p:nvPr>
        </p:nvGraphicFramePr>
        <p:xfrm>
          <a:off x="1364342" y="1814287"/>
          <a:ext cx="8785074" cy="3451927"/>
        </p:xfrm>
        <a:graphic>
          <a:graphicData uri="http://schemas.openxmlformats.org/drawingml/2006/table">
            <a:tbl>
              <a:tblPr/>
              <a:tblGrid>
                <a:gridCol w="4392537"/>
                <a:gridCol w="4392537"/>
              </a:tblGrid>
              <a:tr h="58225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网络请求适配器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>
                          <a:solidFill>
                            <a:srgbClr val="4F4F4F"/>
                          </a:solidFill>
                          <a:effectLst/>
                        </a:rPr>
                        <a:t>Gradle</a:t>
                      </a:r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依赖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95655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guava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com.squareup.retrofit2:adapter-guava:2.0.2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5655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Java8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com.squareup.retrofit2:adapter-java8:2.0.2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956558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rxjava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com.squareup.retrofit2:adapter-rxjava:2.0.2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：创建 网络请求接口实例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创建 网络请求接口 的实例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sz="2400" dirty="0" err="1"/>
              <a:t>GetRequest_Interface</a:t>
            </a:r>
            <a:r>
              <a:rPr lang="en-US" altLang="zh-CN" sz="2400" dirty="0"/>
              <a:t> request = </a:t>
            </a:r>
            <a:r>
              <a:rPr lang="en-US" altLang="zh-CN" sz="2400" dirty="0" err="1"/>
              <a:t>retrofit.create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GetRequest_Interface.class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/>
              <a:t>对 发送请求 进行封装</a:t>
            </a:r>
          </a:p>
          <a:p>
            <a:pPr marL="0" indent="0">
              <a:buNone/>
            </a:pPr>
            <a:r>
              <a:rPr lang="en-US" altLang="zh-CN" sz="2400" dirty="0" smtClean="0"/>
              <a:t>Call&lt;Reception</a:t>
            </a:r>
            <a:r>
              <a:rPr lang="en-US" altLang="zh-CN" sz="2400" dirty="0"/>
              <a:t>&gt; call = </a:t>
            </a:r>
            <a:r>
              <a:rPr lang="en-US" altLang="zh-CN" sz="2400" dirty="0" err="1"/>
              <a:t>request.getCall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81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6</a:t>
            </a:r>
            <a:r>
              <a:rPr lang="zh-CN" altLang="en-US" dirty="0"/>
              <a:t>：发送网络请求（异步 </a:t>
            </a:r>
            <a:r>
              <a:rPr lang="en-US" altLang="zh-CN" dirty="0"/>
              <a:t>/ </a:t>
            </a:r>
            <a:r>
              <a:rPr lang="zh-CN" altLang="en-US" dirty="0"/>
              <a:t>同步）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71" y="1524617"/>
            <a:ext cx="8490858" cy="44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r>
              <a:rPr lang="en-US" altLang="zh-CN" dirty="0"/>
              <a:t>7</a:t>
            </a:r>
            <a:r>
              <a:rPr lang="zh-CN" altLang="en-US" dirty="0"/>
              <a:t>：处理返回数据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28" y="1320400"/>
            <a:ext cx="7793491" cy="45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en-US" altLang="zh-CN" dirty="0" smtClean="0"/>
              <a:t>&amp;</a:t>
            </a:r>
            <a:r>
              <a:rPr lang="en-US" altLang="zh-CN" dirty="0"/>
              <a:t> Retrofit </a:t>
            </a:r>
            <a:endParaRPr lang="zh-CN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4226"/>
            <a:ext cx="9829800" cy="58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171" y="386487"/>
            <a:ext cx="9608458" cy="64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Rxlifecycle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.</a:t>
            </a:r>
            <a:r>
              <a:rPr lang="zh-CN" altLang="en-US" sz="2000" dirty="0"/>
              <a:t>使用原因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　　在使用</a:t>
            </a:r>
            <a:r>
              <a:rPr lang="en-US" altLang="zh-CN" sz="2000" dirty="0" err="1"/>
              <a:t>rxjava</a:t>
            </a:r>
            <a:r>
              <a:rPr lang="zh-CN" altLang="en-US" sz="2000" dirty="0"/>
              <a:t>的时候，如果没有及时解除订阅，在退出</a:t>
            </a:r>
            <a:r>
              <a:rPr lang="en-US" altLang="zh-CN" sz="2000" dirty="0"/>
              <a:t>activity</a:t>
            </a:r>
            <a:r>
              <a:rPr lang="zh-CN" altLang="en-US" sz="2000" dirty="0"/>
              <a:t>的时候，异步线程还在执行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　　对</a:t>
            </a:r>
            <a:r>
              <a:rPr lang="en-US" altLang="zh-CN" sz="2000" dirty="0"/>
              <a:t>activity</a:t>
            </a:r>
            <a:r>
              <a:rPr lang="zh-CN" altLang="en-US" sz="2000" dirty="0"/>
              <a:t>还存在引用，此时就会产生内存泄漏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　　</a:t>
            </a:r>
            <a:r>
              <a:rPr lang="en-US" altLang="zh-CN" sz="2000" dirty="0" err="1"/>
              <a:t>RxLifecycle</a:t>
            </a:r>
            <a:r>
              <a:rPr lang="zh-CN" altLang="en-US" sz="2000" dirty="0"/>
              <a:t>就是为了解决</a:t>
            </a:r>
            <a:r>
              <a:rPr lang="en-US" altLang="zh-CN" sz="2000" dirty="0" err="1"/>
              <a:t>rxjava</a:t>
            </a:r>
            <a:r>
              <a:rPr lang="zh-CN" altLang="en-US" sz="2000" dirty="0"/>
              <a:t>导致的内存泄漏而产生的。</a:t>
            </a:r>
          </a:p>
          <a:p>
            <a:pPr marL="0" indent="0">
              <a:buNone/>
            </a:pPr>
            <a:r>
              <a:rPr lang="en-US" altLang="zh-CN" sz="2000" dirty="0" smtClean="0"/>
              <a:t>2.RxLifecycle</a:t>
            </a:r>
            <a:r>
              <a:rPr lang="zh-CN" altLang="en-US" sz="2000" dirty="0"/>
              <a:t>可以做到什么呢？　　</a:t>
            </a:r>
          </a:p>
          <a:p>
            <a:pPr marL="0" indent="0">
              <a:buNone/>
            </a:pPr>
            <a:r>
              <a:rPr lang="zh-CN" altLang="en-US" sz="2000" dirty="0"/>
              <a:t>　　它可以让</a:t>
            </a:r>
            <a:r>
              <a:rPr lang="en-US" altLang="zh-CN" sz="2000" dirty="0"/>
              <a:t>Observable</a:t>
            </a:r>
            <a:r>
              <a:rPr lang="zh-CN" altLang="en-US" sz="2000" dirty="0"/>
              <a:t>发布的事件和当前的组件绑定，实现生命周期同步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　　从而实现当前组件生命周期结束时，自动取消对</a:t>
            </a:r>
            <a:r>
              <a:rPr lang="en-US" altLang="zh-CN" sz="2000" dirty="0"/>
              <a:t>Observable</a:t>
            </a:r>
            <a:r>
              <a:rPr lang="zh-CN" altLang="en-US" sz="2000" dirty="0"/>
              <a:t>订阅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　　核心思想：通过监听</a:t>
            </a:r>
            <a:r>
              <a:rPr lang="en-US" altLang="zh-CN" sz="2000" dirty="0"/>
              <a:t>Activity</a:t>
            </a:r>
            <a:r>
              <a:rPr lang="zh-CN" altLang="en-US" sz="2000" dirty="0"/>
              <a:t>、</a:t>
            </a:r>
            <a:r>
              <a:rPr lang="en-US" altLang="zh-CN" sz="2000" dirty="0"/>
              <a:t>Fragment</a:t>
            </a:r>
            <a:r>
              <a:rPr lang="zh-CN" altLang="en-US" sz="2000" dirty="0"/>
              <a:t>的生命周期，来自动断开订阅防止内存泄漏</a:t>
            </a:r>
          </a:p>
        </p:txBody>
      </p:sp>
    </p:spTree>
    <p:extLst>
      <p:ext uri="{BB962C8B-B14F-4D97-AF65-F5344CB8AC3E}">
        <p14:creationId xmlns:p14="http://schemas.microsoft.com/office/powerpoint/2010/main" val="13863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zh-CN" altLang="en-US" dirty="0" smtClean="0"/>
              <a:t>最新的依赖</a:t>
            </a:r>
            <a:endParaRPr lang="en-US" altLang="zh-CN" dirty="0" smtClean="0"/>
          </a:p>
          <a:p>
            <a:r>
              <a:rPr lang="en-US" altLang="zh-CN" dirty="0"/>
              <a:t>Activity</a:t>
            </a:r>
            <a:r>
              <a:rPr lang="zh-CN" altLang="en-US" dirty="0"/>
              <a:t>以及</a:t>
            </a:r>
            <a:r>
              <a:rPr lang="en-US" altLang="zh-CN" dirty="0"/>
              <a:t>Fragment</a:t>
            </a:r>
            <a:r>
              <a:rPr lang="zh-CN" altLang="en-US" dirty="0" smtClean="0"/>
              <a:t>的继承</a:t>
            </a:r>
            <a:endParaRPr lang="en-US" altLang="zh-CN" dirty="0" smtClean="0"/>
          </a:p>
          <a:p>
            <a:r>
              <a:rPr lang="zh-CN" altLang="en-US" dirty="0"/>
              <a:t>绑定生命周期</a:t>
            </a:r>
          </a:p>
        </p:txBody>
      </p:sp>
    </p:spTree>
    <p:extLst>
      <p:ext uri="{BB962C8B-B14F-4D97-AF65-F5344CB8AC3E}">
        <p14:creationId xmlns:p14="http://schemas.microsoft.com/office/powerpoint/2010/main" val="12835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2759</Words>
  <Application>Microsoft Office PowerPoint</Application>
  <PresentationFormat>ワイド画面</PresentationFormat>
  <Paragraphs>516</Paragraphs>
  <Slides>105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105</vt:i4>
      </vt:variant>
    </vt:vector>
  </HeadingPairs>
  <TitlesOfParts>
    <vt:vector size="115" baseType="lpstr">
      <vt:lpstr>-apple-system</vt:lpstr>
      <vt:lpstr>Courier</vt:lpstr>
      <vt:lpstr>ＭＳ ゴシック</vt:lpstr>
      <vt:lpstr>ＭＳ Ｐゴシック</vt:lpstr>
      <vt:lpstr>宋体</vt:lpstr>
      <vt:lpstr>Arial</vt:lpstr>
      <vt:lpstr>Calibri</vt:lpstr>
      <vt:lpstr>Calibri Light</vt:lpstr>
      <vt:lpstr>Consolas</vt:lpstr>
      <vt:lpstr>Office テーマ</vt:lpstr>
      <vt:lpstr>项目框架学习汇报</vt:lpstr>
      <vt:lpstr>目录</vt:lpstr>
      <vt:lpstr>1.项目框架详细说明</vt:lpstr>
      <vt:lpstr>应用到的框架</vt:lpstr>
      <vt:lpstr>Dagger2框架使用说明 </vt:lpstr>
      <vt:lpstr>框架说明及简单使用</vt:lpstr>
      <vt:lpstr>Component</vt:lpstr>
      <vt:lpstr>Activity</vt:lpstr>
      <vt:lpstr>module</vt:lpstr>
      <vt:lpstr>配置</vt:lpstr>
      <vt:lpstr>PowerPoint プレゼンテーション</vt:lpstr>
      <vt:lpstr>Dagger2与AndroidInject</vt:lpstr>
      <vt:lpstr>配置</vt:lpstr>
      <vt:lpstr>定义Application</vt:lpstr>
      <vt:lpstr>根Component</vt:lpstr>
      <vt:lpstr>提供依赖对象的module</vt:lpstr>
      <vt:lpstr>定义向Activity注入的方法</vt:lpstr>
      <vt:lpstr>在Activity中调用</vt:lpstr>
      <vt:lpstr>@Inject</vt:lpstr>
      <vt:lpstr>@Module</vt:lpstr>
      <vt:lpstr>@ContributesAndroidInjector</vt:lpstr>
      <vt:lpstr>Databinding框架使用说明 </vt:lpstr>
      <vt:lpstr>使用</vt:lpstr>
      <vt:lpstr>Gradle </vt:lpstr>
      <vt:lpstr>layout tag 把一个普通的layout变成data binding layout也只要几行的修改: </vt:lpstr>
      <vt:lpstr>Binding生成规则</vt:lpstr>
      <vt:lpstr>变量绑定</vt:lpstr>
      <vt:lpstr>BindingAdapter的用法</vt:lpstr>
      <vt:lpstr>用法</vt:lpstr>
      <vt:lpstr>主要组件</vt:lpstr>
      <vt:lpstr>依赖</vt:lpstr>
      <vt:lpstr>定义实体</vt:lpstr>
      <vt:lpstr>Entity注解可选参数</vt:lpstr>
      <vt:lpstr>Index索引注解可选参数</vt:lpstr>
      <vt:lpstr>外键注解可选参数</vt:lpstr>
      <vt:lpstr>定义Dao类</vt:lpstr>
      <vt:lpstr>定义数据库</vt:lpstr>
      <vt:lpstr>生成数据库实例</vt:lpstr>
      <vt:lpstr>其它操作</vt:lpstr>
      <vt:lpstr>创建嵌套对象</vt:lpstr>
      <vt:lpstr>PowerPoint プレゼンテーション</vt:lpstr>
      <vt:lpstr>和LiveData一起使用</vt:lpstr>
      <vt:lpstr>和RxJava一起使用</vt:lpstr>
      <vt:lpstr>RxJava 到底是什么</vt:lpstr>
      <vt:lpstr>优势</vt:lpstr>
      <vt:lpstr>RxJava 四个基本概念</vt:lpstr>
      <vt:lpstr>基本实现</vt:lpstr>
      <vt:lpstr>创建 Observer</vt:lpstr>
      <vt:lpstr>Observer 与Subscriber差别</vt:lpstr>
      <vt:lpstr>创建 Observable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Subscribe (订阅)</vt:lpstr>
      <vt:lpstr>不完整定义的回调， RxJava 会自动根据定义创建出 Subscriber </vt:lpstr>
      <vt:lpstr>PowerPoint プレゼンテーション</vt:lpstr>
      <vt:lpstr>线程控制Scheduler </vt:lpstr>
      <vt:lpstr>subscribeOn() 和 observeOn()</vt:lpstr>
      <vt:lpstr>变换</vt:lpstr>
      <vt:lpstr>API</vt:lpstr>
      <vt:lpstr>map() 的例子</vt:lpstr>
      <vt:lpstr>注解</vt:lpstr>
      <vt:lpstr> flatMap()</vt:lpstr>
      <vt:lpstr>flatMap() 的原理</vt:lpstr>
      <vt:lpstr>throttleFirst()</vt:lpstr>
      <vt:lpstr> compose: 对 Observable 整体的变换</vt:lpstr>
      <vt:lpstr>利用 subscribeOn() 结合 observeOn() 来实现线程控制 --多次切换线程</vt:lpstr>
      <vt:lpstr>Retroft</vt:lpstr>
      <vt:lpstr>步骤1：添加Retrofit库的依赖</vt:lpstr>
      <vt:lpstr>步骤2：创建 接收服务器返回数据 的类</vt:lpstr>
      <vt:lpstr>步骤3：创建 用于描述网络请求 的接口</vt:lpstr>
      <vt:lpstr>注解类型</vt:lpstr>
      <vt:lpstr>网络请求方法</vt:lpstr>
      <vt:lpstr>URL的组成</vt:lpstr>
      <vt:lpstr>网络请求的完整 Url具体整合的规则如下</vt:lpstr>
      <vt:lpstr>@HTTP</vt:lpstr>
      <vt:lpstr>标记</vt:lpstr>
      <vt:lpstr>PowerPoint プレゼンテーション</vt:lpstr>
      <vt:lpstr>调用</vt:lpstr>
      <vt:lpstr>网络请求参数</vt:lpstr>
      <vt:lpstr>@Header &amp; @Headers</vt:lpstr>
      <vt:lpstr>@Body</vt:lpstr>
      <vt:lpstr>@Field &amp; @FieldMap</vt:lpstr>
      <vt:lpstr>@Part &amp; @PartMap</vt:lpstr>
      <vt:lpstr> @Query和@QueryMap</vt:lpstr>
      <vt:lpstr>@Path</vt:lpstr>
      <vt:lpstr>@Url</vt:lpstr>
      <vt:lpstr>步骤4：创建 Retrofit 实例</vt:lpstr>
      <vt:lpstr>关于数据解析器（Converter）</vt:lpstr>
      <vt:lpstr>关于网络请求适配器（CallAdapter）</vt:lpstr>
      <vt:lpstr>步骤5：创建 网络请求接口实例</vt:lpstr>
      <vt:lpstr>步骤6：发送网络请求（异步 / 同步）</vt:lpstr>
      <vt:lpstr>步骤7：处理返回数据</vt:lpstr>
      <vt:lpstr>RxJava&amp; Retrofit </vt:lpstr>
      <vt:lpstr>PowerPoint プレゼンテーション</vt:lpstr>
      <vt:lpstr>Rxlifecycle</vt:lpstr>
      <vt:lpstr>使用方法</vt:lpstr>
      <vt:lpstr>添加最新的依赖</vt:lpstr>
      <vt:lpstr>Activity以及Fragment的继承</vt:lpstr>
      <vt:lpstr>绑定生命周期</vt:lpstr>
      <vt:lpstr>bindToLifecycle()方法</vt:lpstr>
      <vt:lpstr>bindUntilEvent() 方法</vt:lpstr>
      <vt:lpstr>还未整理到的框架</vt:lpstr>
    </vt:vector>
  </TitlesOfParts>
  <Company>neusoft.com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Olympic-android学习汇报</dc:title>
  <dc:creator>UASD-taoxuelei</dc:creator>
  <cp:lastModifiedBy>neusoft</cp:lastModifiedBy>
  <cp:revision>65</cp:revision>
  <dcterms:created xsi:type="dcterms:W3CDTF">2018-07-05T08:20:26Z</dcterms:created>
  <dcterms:modified xsi:type="dcterms:W3CDTF">2019-03-15T03:41:05Z</dcterms:modified>
</cp:coreProperties>
</file>