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7" r:id="rId11"/>
    <p:sldId id="268" r:id="rId12"/>
    <p:sldId id="262" r:id="rId13"/>
    <p:sldId id="269" r:id="rId14"/>
    <p:sldId id="263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2DEEF"/>
    <a:srgbClr val="F2F2F2"/>
    <a:srgbClr val="FFF2CC"/>
    <a:srgbClr val="EAEFF7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3A0C-9D72-4D90-A26A-56C6F5962559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B8D6F-EE86-4EF4-88F4-5D8B2A9DD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1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C2E-37FA-4C40-A73D-13064E10E0C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852F-D94A-4E29-BF6B-7E9807533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C2E-37FA-4C40-A73D-13064E10E0C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852F-D94A-4E29-BF6B-7E9807533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5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C2E-37FA-4C40-A73D-13064E10E0C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852F-D94A-4E29-BF6B-7E9807533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8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C2E-37FA-4C40-A73D-13064E10E0C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852F-D94A-4E29-BF6B-7E9807533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82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C2E-37FA-4C40-A73D-13064E10E0C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852F-D94A-4E29-BF6B-7E9807533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C2E-37FA-4C40-A73D-13064E10E0C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852F-D94A-4E29-BF6B-7E9807533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3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C2E-37FA-4C40-A73D-13064E10E0C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852F-D94A-4E29-BF6B-7E9807533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5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C2E-37FA-4C40-A73D-13064E10E0C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852F-D94A-4E29-BF6B-7E9807533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64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C2E-37FA-4C40-A73D-13064E10E0C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852F-D94A-4E29-BF6B-7E9807533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2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C2E-37FA-4C40-A73D-13064E10E0C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852F-D94A-4E29-BF6B-7E9807533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2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1C2E-37FA-4C40-A73D-13064E10E0C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852F-D94A-4E29-BF6B-7E9807533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4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51C2E-37FA-4C40-A73D-13064E10E0C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852F-D94A-4E29-BF6B-7E9807533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18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zh_cn/AWSCloudFormation/latest/UserGuide/aws-template-resource-type-ref.htm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.png"/><Relationship Id="rId21" Type="http://schemas.openxmlformats.org/officeDocument/2006/relationships/image" Target="../media/image4.png"/><Relationship Id="rId7" Type="http://schemas.openxmlformats.org/officeDocument/2006/relationships/image" Target="../media/image2.png"/><Relationship Id="rId25" Type="http://schemas.openxmlformats.org/officeDocument/2006/relationships/image" Target="../media/image199.svg"/><Relationship Id="rId2" Type="http://schemas.openxmlformats.org/officeDocument/2006/relationships/image" Target="../media/image1.png"/><Relationship Id="rId20" Type="http://schemas.openxmlformats.org/officeDocument/2006/relationships/image" Target="../media/image3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24" Type="http://schemas.openxmlformats.org/officeDocument/2006/relationships/image" Target="../media/image6.png"/><Relationship Id="rId5" Type="http://schemas.openxmlformats.org/officeDocument/2006/relationships/image" Target="../media/image361.svg"/><Relationship Id="rId23" Type="http://schemas.openxmlformats.org/officeDocument/2006/relationships/image" Target="../media/image1241.svg"/><Relationship Id="rId28" Type="http://schemas.openxmlformats.org/officeDocument/2006/relationships/image" Target="../media/image9.png"/><Relationship Id="rId19" Type="http://schemas.openxmlformats.org/officeDocument/2006/relationships/image" Target="../media/image375.svg"/><Relationship Id="rId9" Type="http://schemas.openxmlformats.org/officeDocument/2006/relationships/image" Target="../media/image489.svg"/><Relationship Id="rId22" Type="http://schemas.openxmlformats.org/officeDocument/2006/relationships/image" Target="../media/image5.png"/><Relationship Id="rId27" Type="http://schemas.openxmlformats.org/officeDocument/2006/relationships/image" Target="../media/image8.png"/><Relationship Id="rId30" Type="http://schemas.openxmlformats.org/officeDocument/2006/relationships/image" Target="../media/image110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aws.amazon.com/zh_cn/AWSCloudFormation/latest/UserGuide/template-anatomy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zh-CN" altLang="en-US" dirty="0" smtClean="0"/>
              <a:t>服务搭建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5B9BD5"/>
                </a:solidFill>
              </a:rPr>
              <a:t>CloudFormation</a:t>
            </a:r>
            <a:endParaRPr lang="en-US" altLang="zh-CN" b="1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88" y="145762"/>
            <a:ext cx="9144000" cy="49447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的更新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副标题 2"/>
          <p:cNvSpPr txBox="1">
            <a:spLocks/>
          </p:cNvSpPr>
          <p:nvPr/>
        </p:nvSpPr>
        <p:spPr>
          <a:xfrm>
            <a:off x="204156" y="849837"/>
            <a:ext cx="2501583" cy="41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b="1" dirty="0" smtClean="0">
                <a:solidFill>
                  <a:srgbClr val="5B9BD5"/>
                </a:solidFill>
              </a:rPr>
              <a:t>①　</a:t>
            </a:r>
            <a:r>
              <a:rPr lang="en-US" altLang="ja-JP" sz="2000" b="1" dirty="0" smtClean="0">
                <a:solidFill>
                  <a:srgbClr val="5B9BD5"/>
                </a:solidFill>
              </a:rPr>
              <a:t>Stack</a:t>
            </a:r>
            <a:r>
              <a:rPr lang="zh-CN" altLang="en-US" sz="2000" b="1" dirty="0" smtClean="0">
                <a:solidFill>
                  <a:srgbClr val="5B9BD5"/>
                </a:solidFill>
              </a:rPr>
              <a:t>的更新</a:t>
            </a:r>
            <a:endParaRPr lang="en-US" altLang="zh-CN" sz="2000" b="1" dirty="0">
              <a:solidFill>
                <a:srgbClr val="5B9BD5"/>
              </a:solidFill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287805" y="1269039"/>
            <a:ext cx="304800" cy="250289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56" y="849837"/>
            <a:ext cx="7820025" cy="27688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45919" y="1059438"/>
            <a:ext cx="1012493" cy="4293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标注 11"/>
          <p:cNvSpPr/>
          <p:nvPr/>
        </p:nvSpPr>
        <p:spPr>
          <a:xfrm>
            <a:off x="10368471" y="803063"/>
            <a:ext cx="1606061" cy="504092"/>
          </a:xfrm>
          <a:prstGeom prst="wedgeRectCallout">
            <a:avLst>
              <a:gd name="adj1" fmla="val -61310"/>
              <a:gd name="adj2" fmla="val 19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选择更新</a:t>
            </a:r>
            <a:endParaRPr lang="zh-CN" altLang="en-US" dirty="0"/>
          </a:p>
        </p:txBody>
      </p:sp>
      <p:sp>
        <p:nvSpPr>
          <p:cNvPr id="13" name="矩形标注 12"/>
          <p:cNvSpPr/>
          <p:nvPr/>
        </p:nvSpPr>
        <p:spPr>
          <a:xfrm>
            <a:off x="592605" y="3063728"/>
            <a:ext cx="1606061" cy="504092"/>
          </a:xfrm>
          <a:prstGeom prst="wedgeRectCallout">
            <a:avLst>
              <a:gd name="adj1" fmla="val 60587"/>
              <a:gd name="adj2" fmla="val 8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</a:t>
            </a:r>
            <a:r>
              <a:rPr lang="en-US" altLang="zh-CN" dirty="0"/>
              <a:t>stack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556" y="3771935"/>
            <a:ext cx="7820025" cy="2898496"/>
          </a:xfrm>
          <a:prstGeom prst="rect">
            <a:avLst/>
          </a:prstGeom>
        </p:spPr>
      </p:pic>
      <p:sp>
        <p:nvSpPr>
          <p:cNvPr id="15" name="副标题 2"/>
          <p:cNvSpPr txBox="1">
            <a:spLocks/>
          </p:cNvSpPr>
          <p:nvPr/>
        </p:nvSpPr>
        <p:spPr>
          <a:xfrm>
            <a:off x="144843" y="3879052"/>
            <a:ext cx="2501583" cy="41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b="1" dirty="0">
                <a:solidFill>
                  <a:srgbClr val="5B9BD5"/>
                </a:solidFill>
              </a:rPr>
              <a:t>②</a:t>
            </a:r>
            <a:r>
              <a:rPr lang="ja-JP" altLang="en-US" sz="2000" b="1" dirty="0" smtClean="0">
                <a:solidFill>
                  <a:srgbClr val="5B9BD5"/>
                </a:solidFill>
              </a:rPr>
              <a:t>　</a:t>
            </a:r>
            <a:r>
              <a:rPr lang="en-US" altLang="ja-JP" sz="2000" b="1" dirty="0" smtClean="0">
                <a:solidFill>
                  <a:srgbClr val="5B9BD5"/>
                </a:solidFill>
              </a:rPr>
              <a:t>Step1</a:t>
            </a:r>
            <a:endParaRPr lang="en-US" altLang="zh-CN" sz="2000" b="1" dirty="0">
              <a:solidFill>
                <a:srgbClr val="5B9BD5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287805" y="4232895"/>
            <a:ext cx="304800" cy="250289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88" y="145762"/>
            <a:ext cx="9144000" cy="49447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的更新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副标题 2"/>
          <p:cNvSpPr txBox="1">
            <a:spLocks/>
          </p:cNvSpPr>
          <p:nvPr/>
        </p:nvSpPr>
        <p:spPr>
          <a:xfrm>
            <a:off x="204156" y="849837"/>
            <a:ext cx="2501583" cy="41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b="1" dirty="0" smtClean="0">
                <a:solidFill>
                  <a:srgbClr val="5B9BD5"/>
                </a:solidFill>
              </a:rPr>
              <a:t>③　</a:t>
            </a:r>
            <a:r>
              <a:rPr lang="en-US" altLang="ja-JP" sz="2000" b="1" dirty="0" smtClean="0">
                <a:solidFill>
                  <a:srgbClr val="5B9BD5"/>
                </a:solidFill>
              </a:rPr>
              <a:t>Step</a:t>
            </a:r>
            <a:r>
              <a:rPr lang="ja-JP" altLang="en-US" sz="2000" b="1" dirty="0" smtClean="0">
                <a:solidFill>
                  <a:srgbClr val="5B9BD5"/>
                </a:solidFill>
              </a:rPr>
              <a:t>２</a:t>
            </a:r>
            <a:endParaRPr lang="en-US" altLang="zh-CN" sz="2000" b="1" dirty="0">
              <a:solidFill>
                <a:srgbClr val="5B9BD5"/>
              </a:solidFill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287805" y="1269039"/>
            <a:ext cx="304800" cy="250289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副标题 2"/>
          <p:cNvSpPr txBox="1">
            <a:spLocks/>
          </p:cNvSpPr>
          <p:nvPr/>
        </p:nvSpPr>
        <p:spPr>
          <a:xfrm>
            <a:off x="144843" y="3879052"/>
            <a:ext cx="2501583" cy="41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b="1" dirty="0">
                <a:solidFill>
                  <a:srgbClr val="5B9BD5"/>
                </a:solidFill>
              </a:rPr>
              <a:t>④</a:t>
            </a:r>
            <a:r>
              <a:rPr lang="ja-JP" altLang="en-US" sz="2000" b="1" dirty="0" smtClean="0">
                <a:solidFill>
                  <a:srgbClr val="5B9BD5"/>
                </a:solidFill>
              </a:rPr>
              <a:t>　</a:t>
            </a:r>
            <a:r>
              <a:rPr lang="en-US" altLang="ja-JP" sz="2000" b="1" dirty="0" smtClean="0">
                <a:solidFill>
                  <a:srgbClr val="5B9BD5"/>
                </a:solidFill>
              </a:rPr>
              <a:t>Step</a:t>
            </a:r>
            <a:r>
              <a:rPr lang="ja-JP" altLang="en-US" sz="2000" b="1" dirty="0" smtClean="0">
                <a:solidFill>
                  <a:srgbClr val="5B9BD5"/>
                </a:solidFill>
              </a:rPr>
              <a:t>４</a:t>
            </a:r>
            <a:endParaRPr lang="en-US" altLang="zh-CN" sz="2000" b="1" dirty="0">
              <a:solidFill>
                <a:srgbClr val="5B9BD5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287805" y="4303741"/>
            <a:ext cx="304800" cy="250289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56" y="636803"/>
            <a:ext cx="7820025" cy="28918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555" y="3738247"/>
            <a:ext cx="7820025" cy="2933666"/>
          </a:xfrm>
          <a:prstGeom prst="rect">
            <a:avLst/>
          </a:prstGeom>
        </p:spPr>
      </p:pic>
      <p:sp>
        <p:nvSpPr>
          <p:cNvPr id="14" name="矩形标注 13"/>
          <p:cNvSpPr/>
          <p:nvPr/>
        </p:nvSpPr>
        <p:spPr>
          <a:xfrm>
            <a:off x="597145" y="4953034"/>
            <a:ext cx="1606061" cy="504092"/>
          </a:xfrm>
          <a:prstGeom prst="wedgeRectCallout">
            <a:avLst>
              <a:gd name="adj1" fmla="val 64237"/>
              <a:gd name="adj2" fmla="val 1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Change set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502508" y="5125795"/>
            <a:ext cx="7520723" cy="10128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88" y="145762"/>
            <a:ext cx="9144000" cy="49447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的更新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35" y="640236"/>
            <a:ext cx="6810375" cy="3556626"/>
          </a:xfrm>
          <a:prstGeom prst="rect">
            <a:avLst/>
          </a:prstGeom>
        </p:spPr>
      </p:pic>
      <p:sp>
        <p:nvSpPr>
          <p:cNvPr id="34" name="副标题 2"/>
          <p:cNvSpPr txBox="1">
            <a:spLocks/>
          </p:cNvSpPr>
          <p:nvPr/>
        </p:nvSpPr>
        <p:spPr>
          <a:xfrm>
            <a:off x="133120" y="715508"/>
            <a:ext cx="2501583" cy="41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b="1" dirty="0" smtClean="0">
                <a:solidFill>
                  <a:srgbClr val="5B9BD5"/>
                </a:solidFill>
              </a:rPr>
              <a:t>⑤　</a:t>
            </a:r>
            <a:r>
              <a:rPr lang="en-US" altLang="ja-JP" sz="2000" b="1" dirty="0" smtClean="0">
                <a:solidFill>
                  <a:srgbClr val="5B9BD5"/>
                </a:solidFill>
              </a:rPr>
              <a:t>Stack</a:t>
            </a:r>
            <a:r>
              <a:rPr lang="zh-CN" altLang="en-US" sz="2000" b="1" dirty="0" smtClean="0">
                <a:solidFill>
                  <a:srgbClr val="5B9BD5"/>
                </a:solidFill>
              </a:rPr>
              <a:t>更新</a:t>
            </a:r>
            <a:endParaRPr lang="en-US" altLang="zh-CN" sz="2000" b="1" dirty="0">
              <a:solidFill>
                <a:srgbClr val="5B9BD5"/>
              </a:solidFill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667484" y="2413740"/>
            <a:ext cx="1606061" cy="504092"/>
          </a:xfrm>
          <a:prstGeom prst="wedgeRectCallout">
            <a:avLst>
              <a:gd name="adj1" fmla="val 64237"/>
              <a:gd name="adj2" fmla="val 1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3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88" y="145762"/>
            <a:ext cx="9144000" cy="49447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的删除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副标题 2"/>
          <p:cNvSpPr txBox="1">
            <a:spLocks/>
          </p:cNvSpPr>
          <p:nvPr/>
        </p:nvSpPr>
        <p:spPr>
          <a:xfrm>
            <a:off x="133120" y="715508"/>
            <a:ext cx="2501583" cy="41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b="1" dirty="0">
                <a:solidFill>
                  <a:srgbClr val="5B9BD5"/>
                </a:solidFill>
              </a:rPr>
              <a:t>①</a:t>
            </a:r>
            <a:r>
              <a:rPr lang="ja-JP" altLang="en-US" sz="2000" b="1" dirty="0" smtClean="0">
                <a:solidFill>
                  <a:srgbClr val="5B9BD5"/>
                </a:solidFill>
              </a:rPr>
              <a:t>　</a:t>
            </a:r>
            <a:r>
              <a:rPr lang="zh-CN" altLang="en-US" sz="2000" b="1" dirty="0" smtClean="0">
                <a:solidFill>
                  <a:srgbClr val="5B9BD5"/>
                </a:solidFill>
              </a:rPr>
              <a:t>选择删除</a:t>
            </a:r>
            <a:endParaRPr lang="en-US" altLang="zh-CN" sz="2000" b="1" dirty="0">
              <a:solidFill>
                <a:srgbClr val="5B9BD5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60" y="715508"/>
            <a:ext cx="5986440" cy="30593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39" y="4018073"/>
            <a:ext cx="5992061" cy="24577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27633" y="1220113"/>
            <a:ext cx="1307023" cy="53553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54225" y="5755537"/>
            <a:ext cx="1404559" cy="53553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140" y="16219"/>
            <a:ext cx="9144000" cy="49447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Sample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739" y="1003059"/>
            <a:ext cx="6325483" cy="20291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333" y="3032167"/>
            <a:ext cx="6325483" cy="18576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333" y="4889801"/>
            <a:ext cx="6325483" cy="1495634"/>
          </a:xfrm>
          <a:prstGeom prst="rect">
            <a:avLst/>
          </a:prstGeom>
        </p:spPr>
      </p:pic>
      <p:sp>
        <p:nvSpPr>
          <p:cNvPr id="34" name="副标题 2"/>
          <p:cNvSpPr txBox="1">
            <a:spLocks/>
          </p:cNvSpPr>
          <p:nvPr/>
        </p:nvSpPr>
        <p:spPr>
          <a:xfrm>
            <a:off x="56140" y="534139"/>
            <a:ext cx="2501583" cy="41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 smtClean="0">
                <a:solidFill>
                  <a:srgbClr val="5B9BD5"/>
                </a:solidFill>
              </a:rPr>
              <a:t>Bucket</a:t>
            </a:r>
            <a:r>
              <a:rPr lang="zh-CN" altLang="en-US" sz="2000" b="1" dirty="0" smtClean="0">
                <a:solidFill>
                  <a:srgbClr val="5B9BD5"/>
                </a:solidFill>
              </a:rPr>
              <a:t>创建</a:t>
            </a:r>
            <a:endParaRPr lang="en-US" altLang="zh-CN" sz="2000" b="1" dirty="0">
              <a:solidFill>
                <a:srgbClr val="5B9BD5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18570" y="976787"/>
            <a:ext cx="6352246" cy="2278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标注 35"/>
          <p:cNvSpPr/>
          <p:nvPr/>
        </p:nvSpPr>
        <p:spPr>
          <a:xfrm>
            <a:off x="8932253" y="867508"/>
            <a:ext cx="2368793" cy="337143"/>
          </a:xfrm>
          <a:prstGeom prst="wedgeRectCallout">
            <a:avLst>
              <a:gd name="adj1" fmla="val -72989"/>
              <a:gd name="adj2" fmla="val 22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模板版本，固定写法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145333" y="1432637"/>
            <a:ext cx="6352246" cy="15995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标注 37"/>
          <p:cNvSpPr/>
          <p:nvPr/>
        </p:nvSpPr>
        <p:spPr>
          <a:xfrm>
            <a:off x="188930" y="1157004"/>
            <a:ext cx="1468203" cy="337143"/>
          </a:xfrm>
          <a:prstGeom prst="wedgeRectCallout">
            <a:avLst>
              <a:gd name="adj1" fmla="val 80403"/>
              <a:gd name="adj2" fmla="val -2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模板描述</a:t>
            </a:r>
            <a:endParaRPr lang="zh-CN" altLang="en-US" dirty="0"/>
          </a:p>
        </p:txBody>
      </p:sp>
      <p:sp>
        <p:nvSpPr>
          <p:cNvPr id="39" name="矩形标注 38"/>
          <p:cNvSpPr/>
          <p:nvPr/>
        </p:nvSpPr>
        <p:spPr>
          <a:xfrm>
            <a:off x="8994185" y="1895259"/>
            <a:ext cx="2368793" cy="337143"/>
          </a:xfrm>
          <a:prstGeom prst="wedgeRectCallout">
            <a:avLst>
              <a:gd name="adj1" fmla="val -72989"/>
              <a:gd name="adj2" fmla="val 22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模板参数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153739" y="3068877"/>
            <a:ext cx="6352246" cy="18209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标注 41"/>
          <p:cNvSpPr/>
          <p:nvPr/>
        </p:nvSpPr>
        <p:spPr>
          <a:xfrm>
            <a:off x="8994185" y="3255136"/>
            <a:ext cx="2368793" cy="337143"/>
          </a:xfrm>
          <a:prstGeom prst="wedgeRectCallout">
            <a:avLst>
              <a:gd name="adj1" fmla="val -72989"/>
              <a:gd name="adj2" fmla="val 22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常量</a:t>
            </a:r>
          </a:p>
        </p:txBody>
      </p:sp>
      <p:sp>
        <p:nvSpPr>
          <p:cNvPr id="43" name="矩形 42"/>
          <p:cNvSpPr/>
          <p:nvPr/>
        </p:nvSpPr>
        <p:spPr>
          <a:xfrm>
            <a:off x="2131951" y="4926510"/>
            <a:ext cx="6352246" cy="14589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标注 43"/>
          <p:cNvSpPr/>
          <p:nvPr/>
        </p:nvSpPr>
        <p:spPr>
          <a:xfrm>
            <a:off x="8807844" y="5300475"/>
            <a:ext cx="2368793" cy="337143"/>
          </a:xfrm>
          <a:prstGeom prst="wedgeRectCallout">
            <a:avLst>
              <a:gd name="adj1" fmla="val -61112"/>
              <a:gd name="adj2" fmla="val -2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Aws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5" name="矩形标注 44"/>
          <p:cNvSpPr/>
          <p:nvPr/>
        </p:nvSpPr>
        <p:spPr>
          <a:xfrm>
            <a:off x="180524" y="5131903"/>
            <a:ext cx="1476609" cy="337143"/>
          </a:xfrm>
          <a:prstGeom prst="wedgeRectCallout">
            <a:avLst>
              <a:gd name="adj1" fmla="val 95290"/>
              <a:gd name="adj2" fmla="val 1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Bucket</a:t>
            </a:r>
            <a:r>
              <a:rPr lang="zh-CN" altLang="en-US" dirty="0" smtClean="0"/>
              <a:t>创建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455598" y="5241181"/>
            <a:ext cx="1799879" cy="2278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140" y="16219"/>
            <a:ext cx="9144000" cy="49447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Sample</a:t>
            </a:r>
          </a:p>
        </p:txBody>
      </p:sp>
      <p:sp>
        <p:nvSpPr>
          <p:cNvPr id="34" name="副标题 2"/>
          <p:cNvSpPr txBox="1">
            <a:spLocks/>
          </p:cNvSpPr>
          <p:nvPr/>
        </p:nvSpPr>
        <p:spPr>
          <a:xfrm>
            <a:off x="56140" y="534139"/>
            <a:ext cx="2501583" cy="41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 smtClean="0">
                <a:solidFill>
                  <a:srgbClr val="5B9BD5"/>
                </a:solidFill>
              </a:rPr>
              <a:t>Bucket</a:t>
            </a:r>
            <a:r>
              <a:rPr lang="zh-CN" altLang="en-US" sz="2000" b="1" dirty="0" smtClean="0">
                <a:solidFill>
                  <a:srgbClr val="5B9BD5"/>
                </a:solidFill>
              </a:rPr>
              <a:t>创建</a:t>
            </a:r>
            <a:endParaRPr lang="en-US" altLang="zh-CN" sz="2000" b="1" dirty="0">
              <a:solidFill>
                <a:srgbClr val="5B9BD5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67" y="845295"/>
            <a:ext cx="7220958" cy="331516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350091" y="1036632"/>
            <a:ext cx="2585324" cy="2278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标注 19"/>
          <p:cNvSpPr/>
          <p:nvPr/>
        </p:nvSpPr>
        <p:spPr>
          <a:xfrm>
            <a:off x="157078" y="927354"/>
            <a:ext cx="1847568" cy="337143"/>
          </a:xfrm>
          <a:prstGeom prst="wedgeRectCallout">
            <a:avLst>
              <a:gd name="adj1" fmla="val 69275"/>
              <a:gd name="adj2" fmla="val 11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</a:t>
            </a:r>
            <a:r>
              <a:rPr lang="en-US" altLang="zh-CN" dirty="0" err="1" smtClean="0"/>
              <a:t>ucketPolicy</a:t>
            </a:r>
            <a:r>
              <a:rPr lang="zh-CN" altLang="en-US" dirty="0" smtClean="0"/>
              <a:t>创建</a:t>
            </a:r>
            <a:endParaRPr lang="zh-CN" altLang="en-US" dirty="0"/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873177" y="6215764"/>
            <a:ext cx="11168342" cy="440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400" dirty="0">
                <a:hlinkClick r:id="rId3"/>
              </a:rPr>
              <a:t>https://docs.aws.amazon.com/zh_cn/AWSCloudFormation/latest/UserGuide/aws-template-resource-type-ref.html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51179"/>
              </p:ext>
            </p:extLst>
          </p:nvPr>
        </p:nvGraphicFramePr>
        <p:xfrm>
          <a:off x="280416" y="760192"/>
          <a:ext cx="11826240" cy="5884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88"/>
                <a:gridCol w="2535936"/>
                <a:gridCol w="2353056"/>
                <a:gridCol w="2279904"/>
                <a:gridCol w="2353056"/>
              </a:tblGrid>
              <a:tr h="58844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88" y="145762"/>
            <a:ext cx="9144000" cy="494474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应用广泛的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AWS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服务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="" xmlns:a16="http://schemas.microsoft.com/office/drawing/2014/main" id="{B897E1C7-2B7B-3948-A124-888675CCCBF7}"/>
              </a:ext>
            </a:extLst>
          </p:cNvPr>
          <p:cNvSpPr txBox="1">
            <a:spLocks/>
          </p:cNvSpPr>
          <p:nvPr/>
        </p:nvSpPr>
        <p:spPr>
          <a:xfrm>
            <a:off x="317027" y="759618"/>
            <a:ext cx="2218245" cy="727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5B9BD5"/>
                </a:solidFill>
                <a:latin typeface="+mn-lt"/>
                <a:ea typeface="+mn-ea"/>
                <a:cs typeface="+mn-cs"/>
              </a:rPr>
              <a:t>Compute</a:t>
            </a:r>
          </a:p>
        </p:txBody>
      </p:sp>
      <p:pic>
        <p:nvPicPr>
          <p:cNvPr id="8" name="Graphic 8">
            <a:extLst>
              <a:ext uri="{FF2B5EF4-FFF2-40B4-BE49-F238E27FC236}">
                <a16:creationId xmlns=""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7097" y="1747637"/>
            <a:ext cx="711200" cy="711200"/>
          </a:xfrm>
          <a:prstGeom prst="rect">
            <a:avLst/>
          </a:prstGeom>
        </p:spPr>
      </p:pic>
      <p:sp>
        <p:nvSpPr>
          <p:cNvPr id="9" name="TextBox 14">
            <a:extLst>
              <a:ext uri="{FF2B5EF4-FFF2-40B4-BE49-F238E27FC236}">
                <a16:creationId xmlns=""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586044" y="2481257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EC2</a:t>
            </a:r>
          </a:p>
        </p:txBody>
      </p:sp>
      <p:pic>
        <p:nvPicPr>
          <p:cNvPr id="16" name="Graphic 44">
            <a:extLst>
              <a:ext uri="{FF2B5EF4-FFF2-40B4-BE49-F238E27FC236}">
                <a16:creationId xmlns=""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9079" y="4442158"/>
            <a:ext cx="711200" cy="711200"/>
          </a:xfrm>
          <a:prstGeom prst="rect">
            <a:avLst/>
          </a:prstGeom>
        </p:spPr>
      </p:pic>
      <p:sp>
        <p:nvSpPr>
          <p:cNvPr id="17" name="TextBox 34">
            <a:extLst>
              <a:ext uri="{FF2B5EF4-FFF2-40B4-BE49-F238E27FC236}">
                <a16:creationId xmlns=""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147119" y="523929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8" name="Graphic 7">
            <a:extLst>
              <a:ext uri="{FF2B5EF4-FFF2-40B4-BE49-F238E27FC236}">
                <a16:creationId xmlns="" xmlns:a16="http://schemas.microsoft.com/office/drawing/2014/main" id="{708E5D6B-3B0D-7E46-91EF-00B2766437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079" y="3126430"/>
            <a:ext cx="711200" cy="711200"/>
          </a:xfrm>
          <a:prstGeom prst="rect">
            <a:avLst/>
          </a:prstGeom>
        </p:spPr>
      </p:pic>
      <p:pic>
        <p:nvPicPr>
          <p:cNvPr id="20" name="Graphic 15">
            <a:extLst>
              <a:ext uri="{FF2B5EF4-FFF2-40B4-BE49-F238E27FC236}">
                <a16:creationId xmlns=""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5643" y="1742171"/>
            <a:ext cx="711200" cy="711200"/>
          </a:xfrm>
          <a:prstGeom prst="rect">
            <a:avLst/>
          </a:prstGeom>
        </p:spPr>
      </p:pic>
      <p:sp>
        <p:nvSpPr>
          <p:cNvPr id="21" name="TextBox 4">
            <a:extLst>
              <a:ext uri="{FF2B5EF4-FFF2-40B4-BE49-F238E27FC236}">
                <a16:creationId xmlns="" xmlns:a16="http://schemas.microsoft.com/office/drawing/2014/main" id="{1D7C7DB3-3169-5B48-B331-8240019668A8}"/>
              </a:ext>
            </a:extLst>
          </p:cNvPr>
          <p:cNvSpPr txBox="1"/>
          <p:nvPr/>
        </p:nvSpPr>
        <p:spPr>
          <a:xfrm>
            <a:off x="5145909" y="251232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2" name="Graphic 44">
            <a:extLst>
              <a:ext uri="{FF2B5EF4-FFF2-40B4-BE49-F238E27FC236}">
                <a16:creationId xmlns=""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260019" y="1750823"/>
            <a:ext cx="711200" cy="711200"/>
          </a:xfrm>
          <a:prstGeom prst="rect">
            <a:avLst/>
          </a:prstGeom>
        </p:spPr>
      </p:pic>
      <p:sp>
        <p:nvSpPr>
          <p:cNvPr id="23" name="TextBox 55">
            <a:extLst>
              <a:ext uri="{FF2B5EF4-FFF2-40B4-BE49-F238E27FC236}">
                <a16:creationId xmlns=""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7477851" y="2512329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Storage Service (S3)</a:t>
            </a:r>
          </a:p>
        </p:txBody>
      </p:sp>
      <p:pic>
        <p:nvPicPr>
          <p:cNvPr id="24" name="Graphic 41">
            <a:extLst>
              <a:ext uri="{FF2B5EF4-FFF2-40B4-BE49-F238E27FC236}">
                <a16:creationId xmlns="" xmlns:a16="http://schemas.microsoft.com/office/drawing/2014/main" id="{E067B167-698B-E843-8E2B-0A7BDC8B26D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81377" y="3121802"/>
            <a:ext cx="711200" cy="711200"/>
          </a:xfrm>
          <a:prstGeom prst="rect">
            <a:avLst/>
          </a:prstGeom>
        </p:spPr>
      </p:pic>
      <p:pic>
        <p:nvPicPr>
          <p:cNvPr id="25" name="Graphic 3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63" y="1742171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4">
            <a:extLst>
              <a:ext uri="{FF2B5EF4-FFF2-40B4-BE49-F238E27FC236}">
                <a16:creationId xmlns=""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2760126" y="2475509"/>
            <a:ext cx="221773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sp>
        <p:nvSpPr>
          <p:cNvPr id="27" name="TextBox 5">
            <a:extLst>
              <a:ext uri="{FF2B5EF4-FFF2-40B4-BE49-F238E27FC236}">
                <a16:creationId xmlns="" xmlns:a16="http://schemas.microsoft.com/office/drawing/2014/main" id="{C5615CFC-423E-4C4A-99C3-57AB7C6027ED}"/>
              </a:ext>
            </a:extLst>
          </p:cNvPr>
          <p:cNvSpPr txBox="1"/>
          <p:nvPr/>
        </p:nvSpPr>
        <p:spPr>
          <a:xfrm>
            <a:off x="2765536" y="3859844"/>
            <a:ext cx="2217738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Queue Service</a:t>
            </a:r>
          </a:p>
        </p:txBody>
      </p:sp>
      <p:pic>
        <p:nvPicPr>
          <p:cNvPr id="28" name="Graphic 32">
            <a:extLst>
              <a:ext uri="{FF2B5EF4-FFF2-40B4-BE49-F238E27FC236}">
                <a16:creationId xmlns="" xmlns:a16="http://schemas.microsoft.com/office/drawing/2014/main" id="{5247E035-3152-D34C-837C-1004BCAF72F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5975643" y="3132141"/>
            <a:ext cx="711200" cy="711200"/>
          </a:xfrm>
          <a:prstGeom prst="rect">
            <a:avLst/>
          </a:prstGeom>
        </p:spPr>
      </p:pic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204622" y="3940624"/>
            <a:ext cx="2301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 dirty="0">
                <a:ea typeface="宋体" panose="02010600030101010101" pitchFamily="2" charset="-122"/>
              </a:rPr>
              <a:t>Amazon </a:t>
            </a:r>
            <a:r>
              <a:rPr lang="en-US" altLang="zh-CN" sz="1400" dirty="0" err="1">
                <a:ea typeface="宋体" panose="02010600030101010101" pitchFamily="2" charset="-122"/>
              </a:rPr>
              <a:t>ElastiCache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0" name="TextBox 14">
            <a:extLst>
              <a:ext uri="{FF2B5EF4-FFF2-40B4-BE49-F238E27FC236}">
                <a16:creationId xmlns=""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191745" y="3833002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1" name="Graphic 36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296" y="1750823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9821371" y="2475509"/>
            <a:ext cx="2301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 dirty="0">
                <a:ea typeface="宋体" panose="02010600030101010101" pitchFamily="2" charset="-122"/>
              </a:rPr>
              <a:t>AWS Identity and Access Management</a:t>
            </a:r>
          </a:p>
        </p:txBody>
      </p:sp>
      <p:sp>
        <p:nvSpPr>
          <p:cNvPr id="34" name="Title 2">
            <a:extLst>
              <a:ext uri="{FF2B5EF4-FFF2-40B4-BE49-F238E27FC236}">
                <a16:creationId xmlns="" xmlns:a16="http://schemas.microsoft.com/office/drawing/2014/main" id="{B897E1C7-2B7B-3948-A124-888675CCCBF7}"/>
              </a:ext>
            </a:extLst>
          </p:cNvPr>
          <p:cNvSpPr txBox="1">
            <a:spLocks/>
          </p:cNvSpPr>
          <p:nvPr/>
        </p:nvSpPr>
        <p:spPr>
          <a:xfrm>
            <a:off x="2633400" y="767163"/>
            <a:ext cx="2438424" cy="727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 b="1" dirty="0">
                <a:solidFill>
                  <a:srgbClr val="5B9BD5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5B9BD5"/>
                </a:solidFill>
                <a:latin typeface="+mn-lt"/>
                <a:ea typeface="+mn-ea"/>
                <a:cs typeface="+mn-cs"/>
              </a:rPr>
              <a:t>Integration</a:t>
            </a:r>
            <a:endParaRPr lang="en-US" sz="2400" b="1" dirty="0">
              <a:solidFill>
                <a:srgbClr val="5B9BD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itle 2">
            <a:extLst>
              <a:ext uri="{FF2B5EF4-FFF2-40B4-BE49-F238E27FC236}">
                <a16:creationId xmlns="" xmlns:a16="http://schemas.microsoft.com/office/drawing/2014/main" id="{B897E1C7-2B7B-3948-A124-888675CCCBF7}"/>
              </a:ext>
            </a:extLst>
          </p:cNvPr>
          <p:cNvSpPr txBox="1">
            <a:spLocks/>
          </p:cNvSpPr>
          <p:nvPr/>
        </p:nvSpPr>
        <p:spPr>
          <a:xfrm>
            <a:off x="5173126" y="760864"/>
            <a:ext cx="2267240" cy="727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 b="1" dirty="0">
                <a:solidFill>
                  <a:srgbClr val="5B9BD5"/>
                </a:solidFill>
                <a:latin typeface="+mn-lt"/>
                <a:ea typeface="+mn-ea"/>
                <a:cs typeface="+mn-cs"/>
              </a:rPr>
              <a:t>Database</a:t>
            </a:r>
          </a:p>
        </p:txBody>
      </p:sp>
      <p:sp>
        <p:nvSpPr>
          <p:cNvPr id="36" name="Title 2">
            <a:extLst>
              <a:ext uri="{FF2B5EF4-FFF2-40B4-BE49-F238E27FC236}">
                <a16:creationId xmlns="" xmlns:a16="http://schemas.microsoft.com/office/drawing/2014/main" id="{B897E1C7-2B7B-3948-A124-888675CCCBF7}"/>
              </a:ext>
            </a:extLst>
          </p:cNvPr>
          <p:cNvSpPr txBox="1">
            <a:spLocks/>
          </p:cNvSpPr>
          <p:nvPr/>
        </p:nvSpPr>
        <p:spPr>
          <a:xfrm>
            <a:off x="7506497" y="771799"/>
            <a:ext cx="2218245" cy="727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 b="1" dirty="0">
                <a:solidFill>
                  <a:srgbClr val="5B9BD5"/>
                </a:solidFill>
                <a:latin typeface="+mn-lt"/>
                <a:ea typeface="+mn-ea"/>
                <a:cs typeface="+mn-cs"/>
              </a:rPr>
              <a:t>Storage</a:t>
            </a:r>
            <a:endParaRPr lang="en-US" sz="2400" b="1" dirty="0">
              <a:solidFill>
                <a:srgbClr val="5B9BD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Title 2">
            <a:extLst>
              <a:ext uri="{FF2B5EF4-FFF2-40B4-BE49-F238E27FC236}">
                <a16:creationId xmlns="" xmlns:a16="http://schemas.microsoft.com/office/drawing/2014/main" id="{B897E1C7-2B7B-3948-A124-888675CCCBF7}"/>
              </a:ext>
            </a:extLst>
          </p:cNvPr>
          <p:cNvSpPr txBox="1">
            <a:spLocks/>
          </p:cNvSpPr>
          <p:nvPr/>
        </p:nvSpPr>
        <p:spPr>
          <a:xfrm>
            <a:off x="9790875" y="770763"/>
            <a:ext cx="2276578" cy="727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 b="1" dirty="0">
                <a:solidFill>
                  <a:srgbClr val="5B9BD5"/>
                </a:solidFill>
                <a:latin typeface="+mn-lt"/>
                <a:ea typeface="+mn-ea"/>
                <a:cs typeface="+mn-cs"/>
              </a:rPr>
              <a:t>Identity</a:t>
            </a:r>
            <a:endParaRPr lang="en-US" sz="2400" b="1" dirty="0">
              <a:solidFill>
                <a:srgbClr val="5B9BD5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0" name="Graphic 23">
            <a:extLst>
              <a:ext uri="{FF2B5EF4-FFF2-40B4-BE49-F238E27FC236}">
                <a16:creationId xmlns=""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623296" y="3171116"/>
            <a:ext cx="711200" cy="711200"/>
          </a:xfrm>
          <a:prstGeom prst="rect">
            <a:avLst/>
          </a:prstGeom>
        </p:spPr>
      </p:pic>
      <p:sp>
        <p:nvSpPr>
          <p:cNvPr id="41" name="TextBox 10">
            <a:extLst>
              <a:ext uri="{FF2B5EF4-FFF2-40B4-BE49-F238E27FC236}">
                <a16:creationId xmlns=""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9821371" y="394229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Cognito</a:t>
            </a:r>
          </a:p>
        </p:txBody>
      </p:sp>
    </p:spTree>
    <p:extLst>
      <p:ext uri="{BB962C8B-B14F-4D97-AF65-F5344CB8AC3E}">
        <p14:creationId xmlns:p14="http://schemas.microsoft.com/office/powerpoint/2010/main" val="19862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88" y="145762"/>
            <a:ext cx="9144000" cy="494474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传统环境搭建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8" y="1494120"/>
            <a:ext cx="2881331" cy="17648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5" name="副标题 2"/>
          <p:cNvSpPr txBox="1">
            <a:spLocks/>
          </p:cNvSpPr>
          <p:nvPr/>
        </p:nvSpPr>
        <p:spPr>
          <a:xfrm>
            <a:off x="816048" y="593344"/>
            <a:ext cx="2231949" cy="713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rgbClr val="5B9BD5"/>
                </a:solidFill>
              </a:rPr>
              <a:t>　　　　①　</a:t>
            </a:r>
            <a:endParaRPr lang="en-US" altLang="ja-JP" b="1" dirty="0" smtClean="0">
              <a:solidFill>
                <a:srgbClr val="5B9BD5"/>
              </a:solidFill>
            </a:endParaRPr>
          </a:p>
          <a:p>
            <a:pPr algn="l"/>
            <a:r>
              <a:rPr lang="ja-JP" altLang="en-US" b="1" dirty="0" smtClean="0">
                <a:solidFill>
                  <a:srgbClr val="5B9BD5"/>
                </a:solidFill>
              </a:rPr>
              <a:t>システム</a:t>
            </a:r>
            <a:r>
              <a:rPr lang="ja-JP" altLang="en-US" b="1" dirty="0">
                <a:solidFill>
                  <a:srgbClr val="5B9BD5"/>
                </a:solidFill>
              </a:rPr>
              <a:t>構成</a:t>
            </a:r>
            <a:endParaRPr lang="en-US" altLang="zh-CN" b="1" dirty="0">
              <a:solidFill>
                <a:srgbClr val="5B9BD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476659"/>
            <a:ext cx="3210047" cy="17759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8" name="副标题 2"/>
          <p:cNvSpPr txBox="1">
            <a:spLocks/>
          </p:cNvSpPr>
          <p:nvPr/>
        </p:nvSpPr>
        <p:spPr>
          <a:xfrm>
            <a:off x="4744525" y="567625"/>
            <a:ext cx="2231949" cy="713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rgbClr val="5B9BD5"/>
                </a:solidFill>
              </a:rPr>
              <a:t>　　　　②</a:t>
            </a:r>
            <a:endParaRPr lang="en-US" altLang="ja-JP" b="1" dirty="0" smtClean="0">
              <a:solidFill>
                <a:srgbClr val="5B9BD5"/>
              </a:solidFill>
            </a:endParaRPr>
          </a:p>
          <a:p>
            <a:r>
              <a:rPr lang="en-US" altLang="ja-JP" b="1" dirty="0" smtClean="0">
                <a:solidFill>
                  <a:srgbClr val="5B9BD5"/>
                </a:solidFill>
              </a:rPr>
              <a:t>SST</a:t>
            </a:r>
            <a:r>
              <a:rPr lang="ja-JP" altLang="en-US" b="1" dirty="0" smtClean="0">
                <a:solidFill>
                  <a:srgbClr val="5B9BD5"/>
                </a:solidFill>
              </a:rPr>
              <a:t>環境構築</a:t>
            </a:r>
            <a:endParaRPr lang="en-US" altLang="zh-CN" b="1" dirty="0">
              <a:solidFill>
                <a:srgbClr val="5B9BD5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772" y="1494120"/>
            <a:ext cx="3210047" cy="17759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0" name="副标题 2"/>
          <p:cNvSpPr txBox="1">
            <a:spLocks/>
          </p:cNvSpPr>
          <p:nvPr/>
        </p:nvSpPr>
        <p:spPr>
          <a:xfrm>
            <a:off x="8807869" y="567624"/>
            <a:ext cx="2231949" cy="713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rgbClr val="5B9BD5"/>
                </a:solidFill>
              </a:rPr>
              <a:t>　　　　③</a:t>
            </a:r>
            <a:endParaRPr lang="en-US" altLang="ja-JP" b="1" dirty="0" smtClean="0">
              <a:solidFill>
                <a:srgbClr val="5B9BD5"/>
              </a:solidFill>
            </a:endParaRPr>
          </a:p>
          <a:p>
            <a:r>
              <a:rPr lang="en-US" altLang="ja-JP" b="1" dirty="0" smtClean="0">
                <a:solidFill>
                  <a:srgbClr val="5B9BD5"/>
                </a:solidFill>
              </a:rPr>
              <a:t>ST</a:t>
            </a:r>
            <a:r>
              <a:rPr lang="ja-JP" altLang="en-US" b="1" dirty="0" smtClean="0">
                <a:solidFill>
                  <a:srgbClr val="5B9BD5"/>
                </a:solidFill>
              </a:rPr>
              <a:t>環境構築</a:t>
            </a:r>
            <a:endParaRPr lang="en-US" altLang="zh-CN" b="1" dirty="0">
              <a:solidFill>
                <a:srgbClr val="5B9BD5"/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325" y="4612459"/>
            <a:ext cx="3210047" cy="17759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3" name="副标题 2"/>
          <p:cNvSpPr txBox="1">
            <a:spLocks/>
          </p:cNvSpPr>
          <p:nvPr/>
        </p:nvSpPr>
        <p:spPr>
          <a:xfrm>
            <a:off x="8831229" y="3584647"/>
            <a:ext cx="2231949" cy="713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rgbClr val="5B9BD5"/>
                </a:solidFill>
              </a:rPr>
              <a:t>　　　　④</a:t>
            </a:r>
            <a:endParaRPr lang="en-US" altLang="ja-JP" b="1" dirty="0" smtClean="0">
              <a:solidFill>
                <a:srgbClr val="5B9BD5"/>
              </a:solidFill>
            </a:endParaRPr>
          </a:p>
          <a:p>
            <a:r>
              <a:rPr lang="ja-JP" altLang="en-US" b="1" dirty="0">
                <a:solidFill>
                  <a:srgbClr val="5B9BD5"/>
                </a:solidFill>
              </a:rPr>
              <a:t>本番</a:t>
            </a:r>
            <a:r>
              <a:rPr lang="ja-JP" altLang="en-US" b="1" dirty="0" smtClean="0">
                <a:solidFill>
                  <a:srgbClr val="5B9BD5"/>
                </a:solidFill>
              </a:rPr>
              <a:t>環境構築</a:t>
            </a:r>
            <a:endParaRPr lang="en-US" altLang="zh-CN" b="1" dirty="0">
              <a:solidFill>
                <a:srgbClr val="5B9BD5"/>
              </a:solidFill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3576064" y="1467052"/>
            <a:ext cx="624879" cy="786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7793770" y="1447047"/>
            <a:ext cx="624879" cy="786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 rot="5400000">
            <a:off x="11087279" y="3503987"/>
            <a:ext cx="624879" cy="786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 rot="16200000">
            <a:off x="503609" y="3407359"/>
            <a:ext cx="624879" cy="786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1102" y="4341903"/>
            <a:ext cx="400872" cy="707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5400000">
            <a:off x="2543190" y="4393870"/>
            <a:ext cx="400872" cy="909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副标题 2"/>
          <p:cNvSpPr txBox="1">
            <a:spLocks/>
          </p:cNvSpPr>
          <p:nvPr/>
        </p:nvSpPr>
        <p:spPr>
          <a:xfrm>
            <a:off x="816048" y="4112899"/>
            <a:ext cx="2980646" cy="713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 smtClean="0">
                <a:solidFill>
                  <a:srgbClr val="5B9BD5"/>
                </a:solidFill>
              </a:rPr>
              <a:t>システム</a:t>
            </a:r>
            <a:r>
              <a:rPr lang="en-US" altLang="ja-JP" b="1" dirty="0" smtClean="0">
                <a:solidFill>
                  <a:srgbClr val="5B9BD5"/>
                </a:solidFill>
              </a:rPr>
              <a:t>UPDATE</a:t>
            </a:r>
            <a:endParaRPr lang="en-US" altLang="zh-CN" b="1" dirty="0">
              <a:solidFill>
                <a:srgbClr val="5B9BD5"/>
              </a:solidFill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612459"/>
            <a:ext cx="3210047" cy="17759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5" name="副标题 2"/>
          <p:cNvSpPr txBox="1">
            <a:spLocks/>
          </p:cNvSpPr>
          <p:nvPr/>
        </p:nvSpPr>
        <p:spPr>
          <a:xfrm>
            <a:off x="4744525" y="3593756"/>
            <a:ext cx="2231949" cy="713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rgbClr val="5B9BD5"/>
                </a:solidFill>
              </a:rPr>
              <a:t>　　　　⑤</a:t>
            </a:r>
            <a:endParaRPr lang="en-US" altLang="ja-JP" b="1" dirty="0" smtClean="0">
              <a:solidFill>
                <a:srgbClr val="5B9BD5"/>
              </a:solidFill>
            </a:endParaRPr>
          </a:p>
          <a:p>
            <a:r>
              <a:rPr lang="ja-JP" altLang="en-US" b="1" dirty="0">
                <a:solidFill>
                  <a:srgbClr val="5B9BD5"/>
                </a:solidFill>
              </a:rPr>
              <a:t>保守</a:t>
            </a:r>
            <a:r>
              <a:rPr lang="ja-JP" altLang="en-US" b="1" dirty="0" smtClean="0">
                <a:solidFill>
                  <a:srgbClr val="5B9BD5"/>
                </a:solidFill>
              </a:rPr>
              <a:t>環境構築</a:t>
            </a:r>
            <a:endParaRPr lang="en-US" altLang="zh-CN" b="1" dirty="0">
              <a:solidFill>
                <a:srgbClr val="5B9BD5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 rot="5400000">
            <a:off x="3558687" y="4439672"/>
            <a:ext cx="400872" cy="772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10800000">
            <a:off x="7760001" y="4545010"/>
            <a:ext cx="624879" cy="786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1464351" y="4426567"/>
            <a:ext cx="400872" cy="843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88" y="145762"/>
            <a:ext cx="9144000" cy="494474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自动化环境搭建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8" y="1494120"/>
            <a:ext cx="2881331" cy="17648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5" name="副标题 2"/>
          <p:cNvSpPr txBox="1">
            <a:spLocks/>
          </p:cNvSpPr>
          <p:nvPr/>
        </p:nvSpPr>
        <p:spPr>
          <a:xfrm>
            <a:off x="816048" y="593344"/>
            <a:ext cx="2231949" cy="713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rgbClr val="5B9BD5"/>
                </a:solidFill>
              </a:rPr>
              <a:t>　　　　①　</a:t>
            </a:r>
            <a:endParaRPr lang="en-US" altLang="ja-JP" b="1" dirty="0" smtClean="0">
              <a:solidFill>
                <a:srgbClr val="5B9BD5"/>
              </a:solidFill>
            </a:endParaRPr>
          </a:p>
          <a:p>
            <a:pPr algn="l"/>
            <a:r>
              <a:rPr lang="ja-JP" altLang="en-US" b="1" dirty="0" smtClean="0">
                <a:solidFill>
                  <a:srgbClr val="5B9BD5"/>
                </a:solidFill>
              </a:rPr>
              <a:t>システム</a:t>
            </a:r>
            <a:r>
              <a:rPr lang="ja-JP" altLang="en-US" b="1" dirty="0">
                <a:solidFill>
                  <a:srgbClr val="5B9BD5"/>
                </a:solidFill>
              </a:rPr>
              <a:t>構成</a:t>
            </a:r>
            <a:endParaRPr lang="en-US" altLang="zh-CN" b="1" dirty="0">
              <a:solidFill>
                <a:srgbClr val="5B9BD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476659"/>
            <a:ext cx="3210047" cy="17759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8" name="副标题 2"/>
          <p:cNvSpPr txBox="1">
            <a:spLocks/>
          </p:cNvSpPr>
          <p:nvPr/>
        </p:nvSpPr>
        <p:spPr>
          <a:xfrm>
            <a:off x="4744525" y="567625"/>
            <a:ext cx="2231949" cy="713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rgbClr val="5B9BD5"/>
                </a:solidFill>
              </a:rPr>
              <a:t>　　　　②</a:t>
            </a:r>
            <a:endParaRPr lang="en-US" altLang="ja-JP" b="1" dirty="0" smtClean="0">
              <a:solidFill>
                <a:srgbClr val="5B9BD5"/>
              </a:solidFill>
            </a:endParaRPr>
          </a:p>
          <a:p>
            <a:r>
              <a:rPr lang="en-US" altLang="ja-JP" b="1" dirty="0" smtClean="0">
                <a:solidFill>
                  <a:srgbClr val="5B9BD5"/>
                </a:solidFill>
              </a:rPr>
              <a:t>SST</a:t>
            </a:r>
            <a:r>
              <a:rPr lang="ja-JP" altLang="en-US" b="1" dirty="0" smtClean="0">
                <a:solidFill>
                  <a:srgbClr val="5B9BD5"/>
                </a:solidFill>
              </a:rPr>
              <a:t>環境構築</a:t>
            </a:r>
            <a:endParaRPr lang="en-US" altLang="zh-CN" b="1" dirty="0">
              <a:solidFill>
                <a:srgbClr val="5B9BD5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772" y="1494120"/>
            <a:ext cx="3210047" cy="17759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0" name="副标题 2"/>
          <p:cNvSpPr txBox="1">
            <a:spLocks/>
          </p:cNvSpPr>
          <p:nvPr/>
        </p:nvSpPr>
        <p:spPr>
          <a:xfrm>
            <a:off x="8807869" y="567624"/>
            <a:ext cx="2231949" cy="713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rgbClr val="5B9BD5"/>
                </a:solidFill>
              </a:rPr>
              <a:t>　　　　③</a:t>
            </a:r>
            <a:endParaRPr lang="en-US" altLang="ja-JP" b="1" dirty="0" smtClean="0">
              <a:solidFill>
                <a:srgbClr val="5B9BD5"/>
              </a:solidFill>
            </a:endParaRPr>
          </a:p>
          <a:p>
            <a:r>
              <a:rPr lang="en-US" altLang="ja-JP" b="1" dirty="0" smtClean="0">
                <a:solidFill>
                  <a:srgbClr val="5B9BD5"/>
                </a:solidFill>
              </a:rPr>
              <a:t>ST</a:t>
            </a:r>
            <a:r>
              <a:rPr lang="ja-JP" altLang="en-US" b="1" dirty="0" smtClean="0">
                <a:solidFill>
                  <a:srgbClr val="5B9BD5"/>
                </a:solidFill>
              </a:rPr>
              <a:t>環境構築</a:t>
            </a:r>
            <a:endParaRPr lang="en-US" altLang="zh-CN" b="1" dirty="0">
              <a:solidFill>
                <a:srgbClr val="5B9BD5"/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325" y="4612459"/>
            <a:ext cx="3210047" cy="17759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3" name="副标题 2"/>
          <p:cNvSpPr txBox="1">
            <a:spLocks/>
          </p:cNvSpPr>
          <p:nvPr/>
        </p:nvSpPr>
        <p:spPr>
          <a:xfrm>
            <a:off x="8831229" y="3584647"/>
            <a:ext cx="2231949" cy="713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rgbClr val="5B9BD5"/>
                </a:solidFill>
              </a:rPr>
              <a:t>　　　　④</a:t>
            </a:r>
            <a:endParaRPr lang="en-US" altLang="ja-JP" b="1" dirty="0" smtClean="0">
              <a:solidFill>
                <a:srgbClr val="5B9BD5"/>
              </a:solidFill>
            </a:endParaRPr>
          </a:p>
          <a:p>
            <a:r>
              <a:rPr lang="ja-JP" altLang="en-US" b="1" dirty="0">
                <a:solidFill>
                  <a:srgbClr val="5B9BD5"/>
                </a:solidFill>
              </a:rPr>
              <a:t>本番</a:t>
            </a:r>
            <a:r>
              <a:rPr lang="ja-JP" altLang="en-US" b="1" dirty="0" smtClean="0">
                <a:solidFill>
                  <a:srgbClr val="5B9BD5"/>
                </a:solidFill>
              </a:rPr>
              <a:t>環境構築</a:t>
            </a:r>
            <a:endParaRPr lang="en-US" altLang="zh-CN" b="1" dirty="0">
              <a:solidFill>
                <a:srgbClr val="5B9BD5"/>
              </a:solidFill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3576064" y="1467052"/>
            <a:ext cx="624879" cy="786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7793770" y="1447047"/>
            <a:ext cx="624879" cy="786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 rot="5400000">
            <a:off x="11087279" y="3503987"/>
            <a:ext cx="624879" cy="786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 rot="16200000">
            <a:off x="503609" y="3407359"/>
            <a:ext cx="624879" cy="786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1102" y="4341903"/>
            <a:ext cx="400872" cy="707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5400000">
            <a:off x="2543190" y="4393870"/>
            <a:ext cx="400872" cy="909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副标题 2"/>
          <p:cNvSpPr txBox="1">
            <a:spLocks/>
          </p:cNvSpPr>
          <p:nvPr/>
        </p:nvSpPr>
        <p:spPr>
          <a:xfrm>
            <a:off x="816048" y="4112899"/>
            <a:ext cx="2980646" cy="713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 smtClean="0">
                <a:solidFill>
                  <a:srgbClr val="5B9BD5"/>
                </a:solidFill>
              </a:rPr>
              <a:t>システム</a:t>
            </a:r>
            <a:r>
              <a:rPr lang="en-US" altLang="ja-JP" b="1" dirty="0" smtClean="0">
                <a:solidFill>
                  <a:srgbClr val="5B9BD5"/>
                </a:solidFill>
              </a:rPr>
              <a:t>UPDATE</a:t>
            </a:r>
            <a:endParaRPr lang="en-US" altLang="zh-CN" b="1" dirty="0">
              <a:solidFill>
                <a:srgbClr val="5B9BD5"/>
              </a:solidFill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612459"/>
            <a:ext cx="3210047" cy="17759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5" name="副标题 2"/>
          <p:cNvSpPr txBox="1">
            <a:spLocks/>
          </p:cNvSpPr>
          <p:nvPr/>
        </p:nvSpPr>
        <p:spPr>
          <a:xfrm>
            <a:off x="4744525" y="3593756"/>
            <a:ext cx="2231949" cy="713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rgbClr val="5B9BD5"/>
                </a:solidFill>
              </a:rPr>
              <a:t>　　　　⑤</a:t>
            </a:r>
            <a:endParaRPr lang="en-US" altLang="ja-JP" b="1" dirty="0" smtClean="0">
              <a:solidFill>
                <a:srgbClr val="5B9BD5"/>
              </a:solidFill>
            </a:endParaRPr>
          </a:p>
          <a:p>
            <a:r>
              <a:rPr lang="ja-JP" altLang="en-US" b="1" dirty="0">
                <a:solidFill>
                  <a:srgbClr val="5B9BD5"/>
                </a:solidFill>
              </a:rPr>
              <a:t>保守</a:t>
            </a:r>
            <a:r>
              <a:rPr lang="ja-JP" altLang="en-US" b="1" dirty="0" smtClean="0">
                <a:solidFill>
                  <a:srgbClr val="5B9BD5"/>
                </a:solidFill>
              </a:rPr>
              <a:t>環境構築</a:t>
            </a:r>
            <a:endParaRPr lang="en-US" altLang="zh-CN" b="1" dirty="0">
              <a:solidFill>
                <a:srgbClr val="5B9BD5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 rot="5400000">
            <a:off x="3558687" y="4439672"/>
            <a:ext cx="400872" cy="772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10800000">
            <a:off x="7760001" y="4545010"/>
            <a:ext cx="624879" cy="786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1464351" y="4426567"/>
            <a:ext cx="400872" cy="843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200943" y="1306551"/>
            <a:ext cx="3688688" cy="2181468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Graphic 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73" y="1764676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4873685" y="2455918"/>
            <a:ext cx="2301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 dirty="0">
                <a:ea typeface="宋体" panose="02010600030101010101" pitchFamily="2" charset="-122"/>
              </a:rPr>
              <a:t>AWS </a:t>
            </a:r>
            <a:r>
              <a:rPr lang="en-US" altLang="zh-CN" sz="1400" dirty="0" err="1">
                <a:ea typeface="宋体" panose="02010600030101010101" pitchFamily="2" charset="-122"/>
              </a:rPr>
              <a:t>CloudFormation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84880" y="1314852"/>
            <a:ext cx="3688688" cy="2181468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Graphic 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748" y="1665367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0"/>
          <p:cNvSpPr txBox="1">
            <a:spLocks noChangeArrowheads="1"/>
          </p:cNvSpPr>
          <p:nvPr/>
        </p:nvSpPr>
        <p:spPr bwMode="auto">
          <a:xfrm>
            <a:off x="9078286" y="2477319"/>
            <a:ext cx="2301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 dirty="0">
                <a:ea typeface="宋体" panose="02010600030101010101" pitchFamily="2" charset="-122"/>
              </a:rPr>
              <a:t>AWS </a:t>
            </a:r>
            <a:r>
              <a:rPr lang="en-US" altLang="zh-CN" sz="1400" dirty="0" err="1">
                <a:ea typeface="宋体" panose="02010600030101010101" pitchFamily="2" charset="-122"/>
              </a:rPr>
              <a:t>CloudFormation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84278" y="4409686"/>
            <a:ext cx="3689289" cy="2181468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Graphic 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136" y="475103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9097843" y="5508405"/>
            <a:ext cx="2301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 dirty="0">
                <a:ea typeface="宋体" panose="02010600030101010101" pitchFamily="2" charset="-122"/>
              </a:rPr>
              <a:t>AWS </a:t>
            </a:r>
            <a:r>
              <a:rPr lang="en-US" altLang="zh-CN" sz="1400" dirty="0" err="1">
                <a:ea typeface="宋体" panose="02010600030101010101" pitchFamily="2" charset="-122"/>
              </a:rPr>
              <a:t>CloudFormation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45256" y="4409686"/>
            <a:ext cx="3689289" cy="2181468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Graphic 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73" y="470680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0"/>
          <p:cNvSpPr txBox="1">
            <a:spLocks noChangeArrowheads="1"/>
          </p:cNvSpPr>
          <p:nvPr/>
        </p:nvSpPr>
        <p:spPr bwMode="auto">
          <a:xfrm>
            <a:off x="4873684" y="5520727"/>
            <a:ext cx="2301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 dirty="0">
                <a:ea typeface="宋体" panose="02010600030101010101" pitchFamily="2" charset="-122"/>
              </a:rPr>
              <a:t>AWS </a:t>
            </a:r>
            <a:r>
              <a:rPr lang="en-US" altLang="zh-CN" sz="1400" dirty="0" err="1">
                <a:ea typeface="宋体" panose="02010600030101010101" pitchFamily="2" charset="-122"/>
              </a:rPr>
              <a:t>CloudFormation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3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88" y="145762"/>
            <a:ext cx="9144000" cy="49447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定义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副标题 2"/>
          <p:cNvSpPr txBox="1">
            <a:spLocks/>
          </p:cNvSpPr>
          <p:nvPr/>
        </p:nvSpPr>
        <p:spPr>
          <a:xfrm>
            <a:off x="1164335" y="1083609"/>
            <a:ext cx="10171879" cy="194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000" dirty="0"/>
              <a:t>AWS </a:t>
            </a:r>
            <a:r>
              <a:rPr lang="en-US" altLang="zh-CN" sz="2000" dirty="0" err="1"/>
              <a:t>CloudFormation</a:t>
            </a:r>
            <a:r>
              <a:rPr lang="en-US" altLang="zh-CN" sz="2000" dirty="0"/>
              <a:t> </a:t>
            </a:r>
            <a:r>
              <a:rPr lang="zh-CN" altLang="en-US" sz="2000" dirty="0"/>
              <a:t>是一项服务，可帮助您对 </a:t>
            </a:r>
            <a:r>
              <a:rPr lang="en-US" altLang="zh-CN" sz="2000" dirty="0"/>
              <a:t>Amazon Web Services </a:t>
            </a:r>
            <a:r>
              <a:rPr lang="zh-CN" altLang="en-US" sz="2000" dirty="0"/>
              <a:t>资源进行建模和设置，以便能花较少的时间管理这些资源，而将更多的时间花在运行于 </a:t>
            </a:r>
            <a:r>
              <a:rPr lang="en-US" altLang="zh-CN" sz="2000" dirty="0"/>
              <a:t>AWS </a:t>
            </a:r>
            <a:r>
              <a:rPr lang="zh-CN" altLang="en-US" sz="2000" dirty="0"/>
              <a:t>中的应用程序上。您创建一个描述您</a:t>
            </a:r>
            <a:r>
              <a:rPr lang="zh-CN" altLang="en-US" sz="2000" b="1" dirty="0">
                <a:solidFill>
                  <a:srgbClr val="5B9BD5"/>
                </a:solidFill>
              </a:rPr>
              <a:t>所需的所有 </a:t>
            </a:r>
            <a:r>
              <a:rPr lang="en-US" altLang="zh-CN" sz="2000" b="1" dirty="0">
                <a:solidFill>
                  <a:srgbClr val="5B9BD5"/>
                </a:solidFill>
              </a:rPr>
              <a:t>AWS </a:t>
            </a:r>
            <a:r>
              <a:rPr lang="zh-CN" altLang="en-US" sz="2000" b="1" dirty="0">
                <a:solidFill>
                  <a:srgbClr val="5B9BD5"/>
                </a:solidFill>
              </a:rPr>
              <a:t>资源</a:t>
            </a:r>
            <a:r>
              <a:rPr lang="zh-CN" altLang="en-US" sz="2000" dirty="0"/>
              <a:t>（如 </a:t>
            </a:r>
            <a:r>
              <a:rPr lang="en-US" altLang="zh-CN" sz="2000" dirty="0"/>
              <a:t>Amazon EC2 </a:t>
            </a:r>
            <a:r>
              <a:rPr lang="zh-CN" altLang="en-US" sz="2000" dirty="0"/>
              <a:t>实例或 </a:t>
            </a:r>
            <a:r>
              <a:rPr lang="en-US" altLang="zh-CN" sz="2000" dirty="0"/>
              <a:t>Amazon RDS </a:t>
            </a:r>
            <a:r>
              <a:rPr lang="zh-CN" altLang="en-US" sz="2000" dirty="0"/>
              <a:t>数据库实例）</a:t>
            </a:r>
            <a:r>
              <a:rPr lang="zh-CN" altLang="en-US" sz="2000" b="1" dirty="0">
                <a:solidFill>
                  <a:srgbClr val="5B9BD5"/>
                </a:solidFill>
              </a:rPr>
              <a:t>的模板</a:t>
            </a:r>
            <a:r>
              <a:rPr lang="zh-CN" altLang="en-US" sz="2000" dirty="0"/>
              <a:t>，并且 </a:t>
            </a:r>
            <a:r>
              <a:rPr lang="en-US" altLang="zh-CN" sz="2000" dirty="0"/>
              <a:t>AWS </a:t>
            </a:r>
            <a:r>
              <a:rPr lang="en-US" altLang="zh-CN" sz="2000" dirty="0" err="1"/>
              <a:t>CloudFormation</a:t>
            </a:r>
            <a:r>
              <a:rPr lang="en-US" altLang="zh-CN" sz="2000" dirty="0"/>
              <a:t> </a:t>
            </a:r>
            <a:r>
              <a:rPr lang="zh-CN" altLang="en-US" sz="2000" dirty="0"/>
              <a:t>将负责为您设置和配置这些资源。您</a:t>
            </a:r>
            <a:r>
              <a:rPr lang="zh-CN" altLang="en-US" sz="2000" b="1" dirty="0">
                <a:solidFill>
                  <a:srgbClr val="5B9BD5"/>
                </a:solidFill>
              </a:rPr>
              <a:t>无需单独创建和配置 </a:t>
            </a:r>
            <a:r>
              <a:rPr lang="en-US" altLang="zh-CN" sz="2000" dirty="0"/>
              <a:t>AWS </a:t>
            </a:r>
            <a:r>
              <a:rPr lang="zh-CN" altLang="en-US" sz="2000" dirty="0"/>
              <a:t>资源并了解 </a:t>
            </a:r>
            <a:r>
              <a:rPr lang="en-US" altLang="zh-CN" sz="2000" dirty="0"/>
              <a:t>what; AWS </a:t>
            </a:r>
            <a:r>
              <a:rPr lang="en-US" altLang="zh-CN" sz="2000" dirty="0" err="1"/>
              <a:t>CloudFormation</a:t>
            </a:r>
            <a:r>
              <a:rPr lang="en-US" altLang="zh-CN" sz="2000" dirty="0"/>
              <a:t> </a:t>
            </a:r>
            <a:r>
              <a:rPr lang="zh-CN" altLang="en-US" sz="2000" dirty="0"/>
              <a:t>句柄处理所有这些工作时所依赖的内容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副标题 2"/>
          <p:cNvSpPr txBox="1">
            <a:spLocks/>
          </p:cNvSpPr>
          <p:nvPr/>
        </p:nvSpPr>
        <p:spPr>
          <a:xfrm>
            <a:off x="1164335" y="3467928"/>
            <a:ext cx="10078096" cy="75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900" dirty="0"/>
              <a:t>您</a:t>
            </a:r>
            <a:r>
              <a:rPr lang="zh-CN" altLang="en-US" sz="2200" b="1" dirty="0">
                <a:solidFill>
                  <a:srgbClr val="5B9BD5"/>
                </a:solidFill>
              </a:rPr>
              <a:t>无需为 </a:t>
            </a:r>
            <a:r>
              <a:rPr lang="en-US" altLang="zh-CN" sz="2200" b="1" dirty="0">
                <a:solidFill>
                  <a:srgbClr val="5B9BD5"/>
                </a:solidFill>
              </a:rPr>
              <a:t>AWS </a:t>
            </a:r>
            <a:r>
              <a:rPr lang="en-US" altLang="zh-CN" sz="2200" b="1" dirty="0" err="1">
                <a:solidFill>
                  <a:srgbClr val="5B9BD5"/>
                </a:solidFill>
              </a:rPr>
              <a:t>CloudFormation</a:t>
            </a:r>
            <a:r>
              <a:rPr lang="en-US" altLang="zh-CN" sz="2200" b="1" dirty="0">
                <a:solidFill>
                  <a:srgbClr val="5B9BD5"/>
                </a:solidFill>
              </a:rPr>
              <a:t> </a:t>
            </a:r>
            <a:r>
              <a:rPr lang="zh-CN" altLang="en-US" sz="2200" b="1" dirty="0">
                <a:solidFill>
                  <a:srgbClr val="5B9BD5"/>
                </a:solidFill>
              </a:rPr>
              <a:t>支付额外费用</a:t>
            </a:r>
            <a:r>
              <a:rPr lang="zh-CN" altLang="en-US" sz="1900" dirty="0"/>
              <a:t>，只需支付支持您应用程序的</a:t>
            </a:r>
            <a:r>
              <a:rPr lang="zh-CN" altLang="en-US" sz="1900" dirty="0" smtClean="0"/>
              <a:t>运行的 </a:t>
            </a:r>
            <a:r>
              <a:rPr lang="en-US" altLang="zh-CN" sz="1900" dirty="0" smtClean="0"/>
              <a:t>AWS </a:t>
            </a:r>
            <a:r>
              <a:rPr lang="zh-CN" altLang="en-US" sz="1900" dirty="0" smtClean="0"/>
              <a:t>资源费用。</a:t>
            </a:r>
            <a:endParaRPr lang="en-US" altLang="zh-CN" sz="1900" dirty="0"/>
          </a:p>
        </p:txBody>
      </p:sp>
      <p:sp>
        <p:nvSpPr>
          <p:cNvPr id="4" name="矩形 3"/>
          <p:cNvSpPr/>
          <p:nvPr/>
        </p:nvSpPr>
        <p:spPr>
          <a:xfrm>
            <a:off x="1840523" y="4394050"/>
            <a:ext cx="2649415" cy="539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简化基础设施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管理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85846" y="5107054"/>
            <a:ext cx="2555632" cy="539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快速复制您的基础设施</a:t>
            </a:r>
          </a:p>
        </p:txBody>
      </p:sp>
      <p:sp>
        <p:nvSpPr>
          <p:cNvPr id="37" name="矩形 36"/>
          <p:cNvSpPr/>
          <p:nvPr/>
        </p:nvSpPr>
        <p:spPr>
          <a:xfrm>
            <a:off x="5773616" y="5852530"/>
            <a:ext cx="4700953" cy="539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轻松控制和跟踪对您的基础设施所做的更改</a:t>
            </a:r>
          </a:p>
        </p:txBody>
      </p:sp>
    </p:spTree>
    <p:extLst>
      <p:ext uri="{BB962C8B-B14F-4D97-AF65-F5344CB8AC3E}">
        <p14:creationId xmlns:p14="http://schemas.microsoft.com/office/powerpoint/2010/main" val="36890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88" y="145762"/>
            <a:ext cx="9144000" cy="49447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结构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副标题 2"/>
          <p:cNvSpPr txBox="1">
            <a:spLocks/>
          </p:cNvSpPr>
          <p:nvPr/>
        </p:nvSpPr>
        <p:spPr>
          <a:xfrm>
            <a:off x="695413" y="778809"/>
            <a:ext cx="1520249" cy="440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ja-JP" altLang="en-US" sz="2000" dirty="0" smtClean="0">
                <a:solidFill>
                  <a:schemeClr val="accent1"/>
                </a:solidFill>
              </a:rPr>
              <a:t>・</a:t>
            </a:r>
            <a:r>
              <a:rPr lang="en-US" altLang="zh-CN" sz="2000" dirty="0" smtClean="0">
                <a:solidFill>
                  <a:schemeClr val="accent1"/>
                </a:solidFill>
              </a:rPr>
              <a:t>Templates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35" name="副标题 2"/>
          <p:cNvSpPr txBox="1">
            <a:spLocks/>
          </p:cNvSpPr>
          <p:nvPr/>
        </p:nvSpPr>
        <p:spPr>
          <a:xfrm>
            <a:off x="738319" y="5176389"/>
            <a:ext cx="1520249" cy="440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ja-JP" altLang="en-US" sz="2000" dirty="0" smtClean="0">
                <a:solidFill>
                  <a:schemeClr val="accent1"/>
                </a:solidFill>
              </a:rPr>
              <a:t>・</a:t>
            </a:r>
            <a:r>
              <a:rPr lang="en-US" altLang="ja-JP" sz="2000" dirty="0" smtClean="0">
                <a:solidFill>
                  <a:schemeClr val="accent1"/>
                </a:solidFill>
              </a:rPr>
              <a:t>Stacks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37" name="副标题 2"/>
          <p:cNvSpPr txBox="1">
            <a:spLocks/>
          </p:cNvSpPr>
          <p:nvPr/>
        </p:nvSpPr>
        <p:spPr>
          <a:xfrm>
            <a:off x="738319" y="1219200"/>
            <a:ext cx="8604973" cy="682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600" dirty="0"/>
              <a:t>AWS </a:t>
            </a:r>
            <a:r>
              <a:rPr lang="en-US" altLang="zh-CN" sz="1600" dirty="0" err="1"/>
              <a:t>CloudFormation</a:t>
            </a:r>
            <a:r>
              <a:rPr lang="en-US" altLang="zh-CN" sz="1600" dirty="0"/>
              <a:t> </a:t>
            </a:r>
            <a:r>
              <a:rPr lang="zh-CN" altLang="en-US" sz="1600" dirty="0"/>
              <a:t>模板是</a:t>
            </a:r>
            <a:r>
              <a:rPr lang="zh-CN" altLang="en-US" sz="1600" b="1" dirty="0">
                <a:solidFill>
                  <a:schemeClr val="accent1"/>
                </a:solidFill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</a:rPr>
              <a:t>JSON </a:t>
            </a:r>
            <a:r>
              <a:rPr lang="zh-CN" altLang="en-US" sz="1600" dirty="0"/>
              <a:t>或</a:t>
            </a:r>
            <a:r>
              <a:rPr lang="zh-CN" altLang="en-US" sz="1600" dirty="0">
                <a:solidFill>
                  <a:schemeClr val="accent1"/>
                </a:solidFill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</a:rPr>
              <a:t>YAML</a:t>
            </a:r>
            <a:r>
              <a:rPr lang="en-US" altLang="zh-CN" sz="1600" dirty="0">
                <a:solidFill>
                  <a:schemeClr val="accent1"/>
                </a:solidFill>
              </a:rPr>
              <a:t> </a:t>
            </a:r>
            <a:r>
              <a:rPr lang="zh-CN" altLang="en-US" sz="1600" dirty="0"/>
              <a:t>格式的文本文件</a:t>
            </a:r>
            <a:r>
              <a:rPr lang="zh-CN" altLang="en-US" sz="1600" dirty="0" smtClean="0"/>
              <a:t>。可以</a:t>
            </a:r>
            <a:r>
              <a:rPr lang="zh-CN" altLang="en-US" sz="1600" dirty="0"/>
              <a:t>使用任何扩展名（如 </a:t>
            </a:r>
            <a:r>
              <a:rPr lang="en-US" altLang="zh-CN" sz="1600" b="1" dirty="0">
                <a:solidFill>
                  <a:schemeClr val="accent1"/>
                </a:solidFill>
              </a:rPr>
              <a:t>.</a:t>
            </a:r>
            <a:r>
              <a:rPr lang="en-US" altLang="zh-CN" sz="1600" b="1" dirty="0" err="1">
                <a:solidFill>
                  <a:schemeClr val="accent1"/>
                </a:solidFill>
              </a:rPr>
              <a:t>json</a:t>
            </a:r>
            <a:r>
              <a:rPr lang="zh-CN" altLang="en-US" sz="1600" b="1" dirty="0">
                <a:solidFill>
                  <a:schemeClr val="accent1"/>
                </a:solidFill>
              </a:rPr>
              <a:t>、</a:t>
            </a:r>
            <a:r>
              <a:rPr lang="en-US" altLang="zh-CN" sz="1600" b="1" dirty="0">
                <a:solidFill>
                  <a:schemeClr val="accent1"/>
                </a:solidFill>
              </a:rPr>
              <a:t>.</a:t>
            </a:r>
            <a:r>
              <a:rPr lang="en-US" altLang="zh-CN" sz="1600" b="1" dirty="0" err="1">
                <a:solidFill>
                  <a:schemeClr val="accent1"/>
                </a:solidFill>
              </a:rPr>
              <a:t>yaml</a:t>
            </a:r>
            <a:r>
              <a:rPr lang="zh-CN" altLang="en-US" sz="1600" b="1" dirty="0">
                <a:solidFill>
                  <a:schemeClr val="accent1"/>
                </a:solidFill>
              </a:rPr>
              <a:t>、</a:t>
            </a:r>
            <a:r>
              <a:rPr lang="en-US" altLang="zh-CN" sz="1600" b="1" dirty="0">
                <a:solidFill>
                  <a:schemeClr val="accent1"/>
                </a:solidFill>
              </a:rPr>
              <a:t>.template </a:t>
            </a:r>
            <a:r>
              <a:rPr lang="zh-CN" altLang="en-US" sz="1600" dirty="0"/>
              <a:t>或 </a:t>
            </a:r>
            <a:r>
              <a:rPr lang="en-US" altLang="zh-CN" sz="1600" b="1" dirty="0">
                <a:solidFill>
                  <a:schemeClr val="accent1"/>
                </a:solidFill>
              </a:rPr>
              <a:t>.txt</a:t>
            </a:r>
            <a:r>
              <a:rPr lang="zh-CN" altLang="en-US" sz="1600" dirty="0"/>
              <a:t>）保存这些文件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2" y="2341633"/>
            <a:ext cx="2922052" cy="24377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805" y="2326585"/>
            <a:ext cx="3212337" cy="2437715"/>
          </a:xfrm>
          <a:prstGeom prst="rect">
            <a:avLst/>
          </a:prstGeom>
        </p:spPr>
      </p:pic>
      <p:sp>
        <p:nvSpPr>
          <p:cNvPr id="38" name="副标题 2"/>
          <p:cNvSpPr txBox="1">
            <a:spLocks/>
          </p:cNvSpPr>
          <p:nvPr/>
        </p:nvSpPr>
        <p:spPr>
          <a:xfrm>
            <a:off x="1455537" y="1952173"/>
            <a:ext cx="1520249" cy="440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/>
              <a:t>JSON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39" name="副标题 2"/>
          <p:cNvSpPr txBox="1">
            <a:spLocks/>
          </p:cNvSpPr>
          <p:nvPr/>
        </p:nvSpPr>
        <p:spPr>
          <a:xfrm>
            <a:off x="5886848" y="1946592"/>
            <a:ext cx="1520249" cy="440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/>
              <a:t>YAML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40" name="副标题 2"/>
          <p:cNvSpPr txBox="1">
            <a:spLocks/>
          </p:cNvSpPr>
          <p:nvPr/>
        </p:nvSpPr>
        <p:spPr>
          <a:xfrm>
            <a:off x="797542" y="5631610"/>
            <a:ext cx="8604973" cy="1053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600" dirty="0"/>
              <a:t>在您使用 </a:t>
            </a:r>
            <a:r>
              <a:rPr lang="en-US" altLang="zh-CN" sz="1600" dirty="0"/>
              <a:t>AWS </a:t>
            </a:r>
            <a:r>
              <a:rPr lang="en-US" altLang="zh-CN" sz="1600" dirty="0" err="1"/>
              <a:t>CloudFormation</a:t>
            </a:r>
            <a:r>
              <a:rPr lang="en-US" altLang="zh-CN" sz="1600" dirty="0"/>
              <a:t> </a:t>
            </a:r>
            <a:r>
              <a:rPr lang="zh-CN" altLang="en-US" sz="1600" dirty="0"/>
              <a:t>时，可将相关资源作为一个称为</a:t>
            </a:r>
            <a:r>
              <a:rPr lang="zh-CN" altLang="en-US" sz="1600" b="1" dirty="0">
                <a:solidFill>
                  <a:schemeClr val="accent1"/>
                </a:solidFill>
              </a:rPr>
              <a:t>“堆栈”的单元</a:t>
            </a:r>
            <a:r>
              <a:rPr lang="zh-CN" altLang="en-US" sz="1600" dirty="0"/>
              <a:t>进行管理。您可通过创建、更新和删除堆栈来创建、更新和删除一组资源。堆栈中的所有资源均由堆栈的 </a:t>
            </a:r>
            <a:r>
              <a:rPr lang="en-US" altLang="zh-CN" sz="1600" dirty="0"/>
              <a:t>AWS </a:t>
            </a:r>
            <a:r>
              <a:rPr lang="en-US" altLang="zh-CN" sz="1600" dirty="0" err="1"/>
              <a:t>CloudFormation</a:t>
            </a:r>
            <a:r>
              <a:rPr lang="en-US" altLang="zh-CN" sz="1600" dirty="0"/>
              <a:t> </a:t>
            </a:r>
            <a:r>
              <a:rPr lang="zh-CN" altLang="en-US" sz="1600" dirty="0"/>
              <a:t>模板定义</a:t>
            </a:r>
            <a:endParaRPr lang="en-US" altLang="zh-CN" sz="1600" dirty="0"/>
          </a:p>
        </p:txBody>
      </p:sp>
      <p:sp>
        <p:nvSpPr>
          <p:cNvPr id="41" name="副标题 2"/>
          <p:cNvSpPr txBox="1">
            <a:spLocks/>
          </p:cNvSpPr>
          <p:nvPr/>
        </p:nvSpPr>
        <p:spPr>
          <a:xfrm>
            <a:off x="738319" y="4794258"/>
            <a:ext cx="11168342" cy="440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400" dirty="0">
                <a:hlinkClick r:id="rId4"/>
              </a:rPr>
              <a:t>https://docs.aws.amazon.com/zh_cn/AWSCloudFormation/latest/UserGuide/template-anatomy.html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88" y="145762"/>
            <a:ext cx="9144000" cy="49447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的执行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197" y="1059438"/>
            <a:ext cx="6534322" cy="495369"/>
          </a:xfrm>
          <a:prstGeom prst="rect">
            <a:avLst/>
          </a:prstGeom>
        </p:spPr>
      </p:pic>
      <p:sp>
        <p:nvSpPr>
          <p:cNvPr id="34" name="副标题 2"/>
          <p:cNvSpPr txBox="1">
            <a:spLocks/>
          </p:cNvSpPr>
          <p:nvPr/>
        </p:nvSpPr>
        <p:spPr>
          <a:xfrm>
            <a:off x="204156" y="849837"/>
            <a:ext cx="2501583" cy="41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b="1" dirty="0" smtClean="0">
                <a:solidFill>
                  <a:srgbClr val="5B9BD5"/>
                </a:solidFill>
              </a:rPr>
              <a:t>①　</a:t>
            </a:r>
            <a:r>
              <a:rPr lang="zh-CN" altLang="en-US" sz="2000" b="1" dirty="0">
                <a:solidFill>
                  <a:srgbClr val="5B9BD5"/>
                </a:solidFill>
              </a:rPr>
              <a:t>选择创建</a:t>
            </a:r>
            <a:r>
              <a:rPr lang="en-US" altLang="zh-CN" sz="2000" b="1" dirty="0">
                <a:solidFill>
                  <a:srgbClr val="5B9BD5"/>
                </a:solidFill>
              </a:rPr>
              <a:t>stack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197" y="1680932"/>
            <a:ext cx="6534322" cy="2234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197" y="4041632"/>
            <a:ext cx="6534322" cy="2652245"/>
          </a:xfrm>
          <a:prstGeom prst="rect">
            <a:avLst/>
          </a:prstGeom>
        </p:spPr>
      </p:pic>
      <p:sp>
        <p:nvSpPr>
          <p:cNvPr id="35" name="副标题 2"/>
          <p:cNvSpPr txBox="1">
            <a:spLocks/>
          </p:cNvSpPr>
          <p:nvPr/>
        </p:nvSpPr>
        <p:spPr>
          <a:xfrm>
            <a:off x="183002" y="1680932"/>
            <a:ext cx="2501583" cy="41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b="1" dirty="0">
                <a:solidFill>
                  <a:srgbClr val="5B9BD5"/>
                </a:solidFill>
              </a:rPr>
              <a:t>②</a:t>
            </a:r>
            <a:r>
              <a:rPr lang="ja-JP" altLang="en-US" sz="2000" b="1" dirty="0" smtClean="0">
                <a:solidFill>
                  <a:srgbClr val="5B9BD5"/>
                </a:solidFill>
              </a:rPr>
              <a:t>　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5B9BD5"/>
                </a:solidFill>
              </a:rPr>
              <a:t>Step 1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1312985" y="2860431"/>
            <a:ext cx="1781907" cy="504092"/>
          </a:xfrm>
          <a:prstGeom prst="wedgeRectCallout">
            <a:avLst>
              <a:gd name="adj1" fmla="val 56141"/>
              <a:gd name="adj2" fmla="val 2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默认选择</a:t>
            </a:r>
            <a:endParaRPr lang="zh-CN" altLang="en-US" dirty="0"/>
          </a:p>
        </p:txBody>
      </p:sp>
      <p:sp>
        <p:nvSpPr>
          <p:cNvPr id="37" name="矩形标注 36"/>
          <p:cNvSpPr/>
          <p:nvPr/>
        </p:nvSpPr>
        <p:spPr>
          <a:xfrm>
            <a:off x="9629197" y="4187764"/>
            <a:ext cx="1781907" cy="668215"/>
          </a:xfrm>
          <a:prstGeom prst="wedgeRectCallout">
            <a:avLst>
              <a:gd name="adj1" fmla="val -58333"/>
              <a:gd name="adj2" fmla="val 87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本地上传模板</a:t>
            </a:r>
            <a:endParaRPr lang="zh-CN" altLang="en-US" dirty="0"/>
          </a:p>
        </p:txBody>
      </p:sp>
      <p:sp>
        <p:nvSpPr>
          <p:cNvPr id="38" name="矩形标注 37"/>
          <p:cNvSpPr/>
          <p:nvPr/>
        </p:nvSpPr>
        <p:spPr>
          <a:xfrm>
            <a:off x="1312984" y="4259721"/>
            <a:ext cx="1781907" cy="668215"/>
          </a:xfrm>
          <a:prstGeom prst="wedgeRectCallout">
            <a:avLst>
              <a:gd name="adj1" fmla="val 48904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可通过</a:t>
            </a:r>
            <a:r>
              <a:rPr lang="en-US" altLang="zh-CN" dirty="0" smtClean="0"/>
              <a:t>S3</a:t>
            </a:r>
            <a:r>
              <a:rPr lang="zh-CN" altLang="en-US" dirty="0" smtClean="0"/>
              <a:t>，登录模板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88677" y="3223846"/>
            <a:ext cx="2028092" cy="4923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094891" y="4974829"/>
            <a:ext cx="3118340" cy="3442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291705" y="4974829"/>
            <a:ext cx="3118340" cy="3442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262771" y="1222794"/>
            <a:ext cx="304800" cy="41189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262771" y="2142886"/>
            <a:ext cx="304800" cy="455099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88" y="145762"/>
            <a:ext cx="9144000" cy="49447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的执行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副标题 2"/>
          <p:cNvSpPr txBox="1">
            <a:spLocks/>
          </p:cNvSpPr>
          <p:nvPr/>
        </p:nvSpPr>
        <p:spPr>
          <a:xfrm>
            <a:off x="204156" y="849837"/>
            <a:ext cx="2501583" cy="41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b="1" dirty="0">
                <a:solidFill>
                  <a:srgbClr val="5B9BD5"/>
                </a:solidFill>
              </a:rPr>
              <a:t>③</a:t>
            </a:r>
            <a:r>
              <a:rPr lang="ja-JP" altLang="en-US" sz="2000" b="1" dirty="0" smtClean="0">
                <a:solidFill>
                  <a:srgbClr val="5B9BD5"/>
                </a:solidFill>
              </a:rPr>
              <a:t>　</a:t>
            </a:r>
            <a:r>
              <a:rPr lang="en-US" altLang="zh-CN" sz="2000" b="1" dirty="0">
                <a:solidFill>
                  <a:srgbClr val="5B9BD5"/>
                </a:solidFill>
              </a:rPr>
              <a:t>Step </a:t>
            </a:r>
            <a:r>
              <a:rPr lang="en-US" altLang="zh-CN" sz="2000" b="1" dirty="0" smtClean="0">
                <a:solidFill>
                  <a:srgbClr val="5B9BD5"/>
                </a:solidFill>
              </a:rPr>
              <a:t>2</a:t>
            </a:r>
            <a:endParaRPr lang="en-US" altLang="zh-CN" sz="2000" b="1" dirty="0">
              <a:solidFill>
                <a:srgbClr val="5B9BD5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32" y="3730886"/>
            <a:ext cx="7049037" cy="2905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532" y="824978"/>
            <a:ext cx="7049037" cy="2619741"/>
          </a:xfrm>
          <a:prstGeom prst="rect">
            <a:avLst/>
          </a:prstGeom>
        </p:spPr>
      </p:pic>
      <p:sp>
        <p:nvSpPr>
          <p:cNvPr id="19" name="矩形标注 18"/>
          <p:cNvSpPr/>
          <p:nvPr/>
        </p:nvSpPr>
        <p:spPr>
          <a:xfrm>
            <a:off x="1019908" y="2239108"/>
            <a:ext cx="1934307" cy="504092"/>
          </a:xfrm>
          <a:prstGeom prst="wedgeRectCallout">
            <a:avLst>
              <a:gd name="adj1" fmla="val 67325"/>
              <a:gd name="adj2" fmla="val 22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输入唯一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名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293008" y="2491155"/>
            <a:ext cx="6589546" cy="4278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标注 20"/>
          <p:cNvSpPr/>
          <p:nvPr/>
        </p:nvSpPr>
        <p:spPr>
          <a:xfrm>
            <a:off x="914401" y="5322277"/>
            <a:ext cx="1934307" cy="504092"/>
          </a:xfrm>
          <a:prstGeom prst="wedgeRectCallout">
            <a:avLst>
              <a:gd name="adj1" fmla="val 67325"/>
              <a:gd name="adj2" fmla="val 22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输入参数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74277" y="5468815"/>
            <a:ext cx="6589546" cy="4278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87805" y="1269039"/>
            <a:ext cx="304800" cy="455099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88" y="145762"/>
            <a:ext cx="9144000" cy="49447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的执行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595" y="1269039"/>
            <a:ext cx="7718913" cy="923925"/>
          </a:xfrm>
          <a:prstGeom prst="rect">
            <a:avLst/>
          </a:prstGeom>
        </p:spPr>
      </p:pic>
      <p:sp>
        <p:nvSpPr>
          <p:cNvPr id="34" name="副标题 2"/>
          <p:cNvSpPr txBox="1">
            <a:spLocks/>
          </p:cNvSpPr>
          <p:nvPr/>
        </p:nvSpPr>
        <p:spPr>
          <a:xfrm>
            <a:off x="204156" y="849837"/>
            <a:ext cx="2501583" cy="41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b="1" dirty="0">
                <a:solidFill>
                  <a:srgbClr val="5B9BD5"/>
                </a:solidFill>
              </a:rPr>
              <a:t>③</a:t>
            </a:r>
            <a:r>
              <a:rPr lang="ja-JP" altLang="en-US" sz="2000" b="1" dirty="0" smtClean="0">
                <a:solidFill>
                  <a:srgbClr val="5B9BD5"/>
                </a:solidFill>
              </a:rPr>
              <a:t>　</a:t>
            </a:r>
            <a:r>
              <a:rPr lang="en-US" altLang="zh-CN" sz="2000" b="1" dirty="0">
                <a:solidFill>
                  <a:srgbClr val="5B9BD5"/>
                </a:solidFill>
              </a:rPr>
              <a:t>Step 4</a:t>
            </a:r>
          </a:p>
        </p:txBody>
      </p:sp>
      <p:sp>
        <p:nvSpPr>
          <p:cNvPr id="35" name="下箭头 34"/>
          <p:cNvSpPr/>
          <p:nvPr/>
        </p:nvSpPr>
        <p:spPr>
          <a:xfrm>
            <a:off x="287805" y="1269040"/>
            <a:ext cx="304800" cy="93694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标注 35"/>
          <p:cNvSpPr/>
          <p:nvPr/>
        </p:nvSpPr>
        <p:spPr>
          <a:xfrm>
            <a:off x="10076718" y="1269039"/>
            <a:ext cx="1934307" cy="504092"/>
          </a:xfrm>
          <a:prstGeom prst="wedgeRectCallout">
            <a:avLst>
              <a:gd name="adj1" fmla="val -53281"/>
              <a:gd name="adj2" fmla="val 73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595" y="2414954"/>
            <a:ext cx="7784123" cy="4161692"/>
          </a:xfrm>
          <a:prstGeom prst="rect">
            <a:avLst/>
          </a:prstGeom>
        </p:spPr>
      </p:pic>
      <p:sp>
        <p:nvSpPr>
          <p:cNvPr id="38" name="副标题 2"/>
          <p:cNvSpPr txBox="1">
            <a:spLocks/>
          </p:cNvSpPr>
          <p:nvPr/>
        </p:nvSpPr>
        <p:spPr>
          <a:xfrm>
            <a:off x="204155" y="2412756"/>
            <a:ext cx="2501583" cy="41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b="1" dirty="0">
                <a:solidFill>
                  <a:srgbClr val="5B9BD5"/>
                </a:solidFill>
              </a:rPr>
              <a:t>④</a:t>
            </a:r>
            <a:r>
              <a:rPr lang="ja-JP" altLang="en-US" sz="2000" b="1" dirty="0" smtClean="0">
                <a:solidFill>
                  <a:srgbClr val="5B9BD5"/>
                </a:solidFill>
              </a:rPr>
              <a:t>　</a:t>
            </a:r>
            <a:r>
              <a:rPr lang="en-US" altLang="ja-JP" sz="2000" b="1" dirty="0" smtClean="0">
                <a:solidFill>
                  <a:srgbClr val="5B9BD5"/>
                </a:solidFill>
              </a:rPr>
              <a:t>stack</a:t>
            </a:r>
            <a:r>
              <a:rPr lang="zh-CN" altLang="en-US" sz="2000" b="1" dirty="0" smtClean="0">
                <a:solidFill>
                  <a:srgbClr val="5B9BD5"/>
                </a:solidFill>
              </a:rPr>
              <a:t>作成</a:t>
            </a:r>
            <a:endParaRPr lang="en-US" altLang="zh-CN" sz="2000" b="1" dirty="0">
              <a:solidFill>
                <a:srgbClr val="5B9BD5"/>
              </a:solidFill>
            </a:endParaRPr>
          </a:p>
        </p:txBody>
      </p:sp>
      <p:sp>
        <p:nvSpPr>
          <p:cNvPr id="39" name="矩形标注 38"/>
          <p:cNvSpPr/>
          <p:nvPr/>
        </p:nvSpPr>
        <p:spPr>
          <a:xfrm>
            <a:off x="281222" y="4495800"/>
            <a:ext cx="1934307" cy="504092"/>
          </a:xfrm>
          <a:prstGeom prst="wedgeRectCallout">
            <a:avLst>
              <a:gd name="adj1" fmla="val 46113"/>
              <a:gd name="adj2" fmla="val 103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1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405</Words>
  <Application>Microsoft Office PowerPoint</Application>
  <PresentationFormat>宽屏</PresentationFormat>
  <Paragraphs>101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Amazon Ember</vt:lpstr>
      <vt:lpstr>MS PGothic</vt:lpstr>
      <vt:lpstr>宋体</vt:lpstr>
      <vt:lpstr>Arial</vt:lpstr>
      <vt:lpstr>Calibri</vt:lpstr>
      <vt:lpstr>Calibri Light</vt:lpstr>
      <vt:lpstr>Office 主题</vt:lpstr>
      <vt:lpstr>AWS服务搭建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新规项目培训计划</dc:title>
  <dc:creator>dongzf</dc:creator>
  <cp:lastModifiedBy>dongzf</cp:lastModifiedBy>
  <cp:revision>486</cp:revision>
  <dcterms:created xsi:type="dcterms:W3CDTF">2019-04-23T05:49:29Z</dcterms:created>
  <dcterms:modified xsi:type="dcterms:W3CDTF">2019-08-30T06:20:18Z</dcterms:modified>
</cp:coreProperties>
</file>