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70"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301" r:id="rId44"/>
    <p:sldId id="302" r:id="rId45"/>
    <p:sldId id="303" r:id="rId46"/>
    <p:sldId id="305" r:id="rId47"/>
    <p:sldId id="306" r:id="rId48"/>
    <p:sldId id="307" r:id="rId49"/>
    <p:sldId id="308" r:id="rId50"/>
    <p:sldId id="309" r:id="rId51"/>
    <p:sldId id="310" r:id="rId52"/>
    <p:sldId id="311" r:id="rId53"/>
    <p:sldId id="317" r:id="rId54"/>
    <p:sldId id="320" r:id="rId55"/>
    <p:sldId id="321" r:id="rId56"/>
    <p:sldId id="322" r:id="rId57"/>
    <p:sldId id="323" r:id="rId58"/>
    <p:sldId id="324" r:id="rId59"/>
    <p:sldId id="325" r:id="rId60"/>
    <p:sldId id="326" r:id="rId61"/>
    <p:sldId id="327" r:id="rId62"/>
    <p:sldId id="329" r:id="rId63"/>
    <p:sldId id="330" r:id="rId64"/>
    <p:sldId id="331" r:id="rId65"/>
    <p:sldId id="332" r:id="rId66"/>
    <p:sldId id="352" r:id="rId67"/>
    <p:sldId id="353" r:id="rId68"/>
    <p:sldId id="354" r:id="rId69"/>
    <p:sldId id="355" r:id="rId70"/>
    <p:sldId id="356" r:id="rId71"/>
    <p:sldId id="357" r:id="rId72"/>
    <p:sldId id="358" r:id="rId73"/>
    <p:sldId id="359" r:id="rId74"/>
    <p:sldId id="360" r:id="rId75"/>
    <p:sldId id="361" r:id="rId76"/>
    <p:sldId id="362" r:id="rId77"/>
    <p:sldId id="363" r:id="rId78"/>
    <p:sldId id="364" r:id="rId79"/>
    <p:sldId id="365" r:id="rId80"/>
    <p:sldId id="366" r:id="rId8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62" autoAdjust="0"/>
    <p:restoredTop sz="94660"/>
  </p:normalViewPr>
  <p:slideViewPr>
    <p:cSldViewPr snapToGrid="0">
      <p:cViewPr>
        <p:scale>
          <a:sx n="75" d="100"/>
          <a:sy n="75" d="100"/>
        </p:scale>
        <p:origin x="6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924AAD-87EB-4528-A5B2-B7D2EB4F9B47}" type="datetimeFigureOut">
              <a:rPr lang="zh-CN" altLang="en-US" smtClean="0"/>
              <a:t>2019/9/5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A5AF37-9255-46E4-8375-379C5ED99643}" type="slidenum">
              <a:rPr lang="zh-CN" altLang="en-US" smtClean="0"/>
              <a:t>‹#›</a:t>
            </a:fld>
            <a:endParaRPr lang="zh-CN" altLang="en-US"/>
          </a:p>
        </p:txBody>
      </p:sp>
    </p:spTree>
    <p:extLst>
      <p:ext uri="{BB962C8B-B14F-4D97-AF65-F5344CB8AC3E}">
        <p14:creationId xmlns:p14="http://schemas.microsoft.com/office/powerpoint/2010/main" val="345205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B2A0D9-B9E1-42DB-B413-1384ED7F2325}" type="slidenum">
              <a:rPr lang="en-US" altLang="zh-CN"/>
              <a:pPr/>
              <a:t>21</a:t>
            </a:fld>
            <a:endParaRPr lang="en-US" altLang="zh-CN"/>
          </a:p>
        </p:txBody>
      </p:sp>
      <p:sp>
        <p:nvSpPr>
          <p:cNvPr id="690178" name="Rectangle 2"/>
          <p:cNvSpPr>
            <a:spLocks noGrp="1" noRot="1" noChangeAspect="1" noChangeArrowheads="1" noTextEdit="1"/>
          </p:cNvSpPr>
          <p:nvPr>
            <p:ph type="sldImg"/>
          </p:nvPr>
        </p:nvSpPr>
        <p:spPr>
          <a:xfrm>
            <a:off x="381000" y="685800"/>
            <a:ext cx="6096000" cy="3429000"/>
          </a:xfrm>
          <a:prstGeom prst="rect">
            <a:avLst/>
          </a:prstGeom>
          <a:ln/>
        </p:spPr>
      </p:sp>
      <p:sp>
        <p:nvSpPr>
          <p:cNvPr id="6901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2384622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93AAA5-CCC9-4274-982B-D17619186DE5}" type="slidenum">
              <a:rPr lang="en-US" altLang="zh-CN"/>
              <a:pPr/>
              <a:t>24</a:t>
            </a:fld>
            <a:endParaRPr lang="en-US" altLang="zh-CN"/>
          </a:p>
        </p:txBody>
      </p:sp>
      <p:sp>
        <p:nvSpPr>
          <p:cNvPr id="752642" name="Rectangle 2"/>
          <p:cNvSpPr>
            <a:spLocks noGrp="1" noRot="1" noChangeAspect="1" noChangeArrowheads="1" noTextEdit="1"/>
          </p:cNvSpPr>
          <p:nvPr>
            <p:ph type="sldImg"/>
          </p:nvPr>
        </p:nvSpPr>
        <p:spPr>
          <a:xfrm>
            <a:off x="381000" y="685800"/>
            <a:ext cx="6096000" cy="3429000"/>
          </a:xfrm>
          <a:prstGeom prst="rect">
            <a:avLst/>
          </a:prstGeom>
          <a:ln/>
        </p:spPr>
      </p:sp>
      <p:sp>
        <p:nvSpPr>
          <p:cNvPr id="752643" name="Rectangle 3"/>
          <p:cNvSpPr>
            <a:spLocks noGrp="1" noChangeArrowheads="1"/>
          </p:cNvSpPr>
          <p:nvPr>
            <p:ph type="body" idx="1"/>
          </p:nvPr>
        </p:nvSpPr>
        <p:spPr/>
        <p:txBody>
          <a:bodyPr/>
          <a:lstStyle/>
          <a:p>
            <a:r>
              <a:rPr lang="zh-CN" altLang="en-US"/>
              <a:t>如果想跳转或引入一个资源，应将该资源包装成</a:t>
            </a:r>
            <a:r>
              <a:rPr lang="en-US" altLang="zh-CN"/>
              <a:t>RequestDispatcher</a:t>
            </a:r>
            <a:r>
              <a:rPr lang="zh-CN" altLang="en-US"/>
              <a:t>对象。怎样获得</a:t>
            </a:r>
            <a:r>
              <a:rPr lang="en-US" altLang="zh-CN"/>
              <a:t>RequestDispatcher</a:t>
            </a:r>
            <a:r>
              <a:rPr lang="zh-CN" altLang="en-US"/>
              <a:t>对象呢？</a:t>
            </a:r>
          </a:p>
        </p:txBody>
      </p:sp>
    </p:spTree>
    <p:extLst>
      <p:ext uri="{BB962C8B-B14F-4D97-AF65-F5344CB8AC3E}">
        <p14:creationId xmlns:p14="http://schemas.microsoft.com/office/powerpoint/2010/main" val="7583386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22EDD3-6882-456D-BF77-95AE1E83DBAC}" type="slidenum">
              <a:rPr lang="en-US" altLang="zh-CN"/>
              <a:pPr/>
              <a:t>45</a:t>
            </a:fld>
            <a:endParaRPr lang="en-US" altLang="zh-CN"/>
          </a:p>
        </p:txBody>
      </p:sp>
      <p:sp>
        <p:nvSpPr>
          <p:cNvPr id="548866" name="Rectangle 2"/>
          <p:cNvSpPr>
            <a:spLocks noGrp="1" noRot="1" noChangeAspect="1" noChangeArrowheads="1" noTextEdit="1"/>
          </p:cNvSpPr>
          <p:nvPr>
            <p:ph type="sldImg"/>
          </p:nvPr>
        </p:nvSpPr>
        <p:spPr>
          <a:xfrm>
            <a:off x="381000" y="685800"/>
            <a:ext cx="6096000" cy="3429000"/>
          </a:xfrm>
          <a:prstGeom prst="rect">
            <a:avLst/>
          </a:prstGeom>
          <a:ln/>
        </p:spPr>
      </p:sp>
      <p:sp>
        <p:nvSpPr>
          <p:cNvPr id="54886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2636622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CEBB9E-8215-4990-98E9-4FB7150960A7}" type="slidenum">
              <a:rPr lang="en-US" altLang="zh-CN"/>
              <a:pPr/>
              <a:t>49</a:t>
            </a:fld>
            <a:endParaRPr lang="en-US" altLang="zh-CN"/>
          </a:p>
        </p:txBody>
      </p:sp>
      <p:sp>
        <p:nvSpPr>
          <p:cNvPr id="534530" name="Rectangle 2"/>
          <p:cNvSpPr>
            <a:spLocks noGrp="1" noRot="1" noChangeAspect="1" noChangeArrowheads="1" noTextEdit="1"/>
          </p:cNvSpPr>
          <p:nvPr>
            <p:ph type="sldImg"/>
          </p:nvPr>
        </p:nvSpPr>
        <p:spPr>
          <a:xfrm>
            <a:off x="381000" y="685800"/>
            <a:ext cx="6096000" cy="3429000"/>
          </a:xfrm>
          <a:prstGeom prst="rect">
            <a:avLst/>
          </a:prstGeom>
          <a:ln/>
        </p:spPr>
      </p:sp>
      <p:sp>
        <p:nvSpPr>
          <p:cNvPr id="5345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699787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DB025F-7881-4FF7-933E-100E77FD4439}" type="slidenum">
              <a:rPr lang="en-US" altLang="zh-CN"/>
              <a:pPr/>
              <a:t>50</a:t>
            </a:fld>
            <a:endParaRPr lang="en-US" altLang="zh-CN"/>
          </a:p>
        </p:txBody>
      </p:sp>
      <p:sp>
        <p:nvSpPr>
          <p:cNvPr id="552962" name="Rectangle 2"/>
          <p:cNvSpPr>
            <a:spLocks noGrp="1" noRot="1" noChangeAspect="1" noChangeArrowheads="1" noTextEdit="1"/>
          </p:cNvSpPr>
          <p:nvPr>
            <p:ph type="sldImg"/>
          </p:nvPr>
        </p:nvSpPr>
        <p:spPr>
          <a:xfrm>
            <a:off x="381000" y="685800"/>
            <a:ext cx="6096000" cy="3429000"/>
          </a:xfrm>
          <a:prstGeom prst="rect">
            <a:avLst/>
          </a:prstGeom>
          <a:ln/>
        </p:spPr>
      </p:sp>
      <p:sp>
        <p:nvSpPr>
          <p:cNvPr id="55296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5889171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84B5925-EE16-4105-B6CB-97C407377B10}" type="datetimeFigureOut">
              <a:rPr lang="zh-CN" altLang="en-US" smtClean="0"/>
              <a:t>2019/9/5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B10E5B-FC08-477A-8A52-305E5B7067B7}" type="slidenum">
              <a:rPr lang="zh-CN" altLang="en-US" smtClean="0"/>
              <a:t>‹#›</a:t>
            </a:fld>
            <a:endParaRPr lang="zh-CN" altLang="en-US"/>
          </a:p>
        </p:txBody>
      </p:sp>
    </p:spTree>
    <p:extLst>
      <p:ext uri="{BB962C8B-B14F-4D97-AF65-F5344CB8AC3E}">
        <p14:creationId xmlns:p14="http://schemas.microsoft.com/office/powerpoint/2010/main" val="813412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84B5925-EE16-4105-B6CB-97C407377B10}" type="datetimeFigureOut">
              <a:rPr lang="zh-CN" altLang="en-US" smtClean="0"/>
              <a:t>2019/9/5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B10E5B-FC08-477A-8A52-305E5B7067B7}" type="slidenum">
              <a:rPr lang="zh-CN" altLang="en-US" smtClean="0"/>
              <a:t>‹#›</a:t>
            </a:fld>
            <a:endParaRPr lang="zh-CN" altLang="en-US"/>
          </a:p>
        </p:txBody>
      </p:sp>
    </p:spTree>
    <p:extLst>
      <p:ext uri="{BB962C8B-B14F-4D97-AF65-F5344CB8AC3E}">
        <p14:creationId xmlns:p14="http://schemas.microsoft.com/office/powerpoint/2010/main" val="2464640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84B5925-EE16-4105-B6CB-97C407377B10}" type="datetimeFigureOut">
              <a:rPr lang="zh-CN" altLang="en-US" smtClean="0"/>
              <a:t>2019/9/5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B10E5B-FC08-477A-8A52-305E5B7067B7}" type="slidenum">
              <a:rPr lang="zh-CN" altLang="en-US" smtClean="0"/>
              <a:t>‹#›</a:t>
            </a:fld>
            <a:endParaRPr lang="zh-CN" altLang="en-US"/>
          </a:p>
        </p:txBody>
      </p:sp>
    </p:spTree>
    <p:extLst>
      <p:ext uri="{BB962C8B-B14F-4D97-AF65-F5344CB8AC3E}">
        <p14:creationId xmlns:p14="http://schemas.microsoft.com/office/powerpoint/2010/main" val="683068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12284" y="333376"/>
            <a:ext cx="10261600" cy="143986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007533" y="1989139"/>
            <a:ext cx="5029200" cy="40989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239933" y="1989139"/>
            <a:ext cx="5029200" cy="40989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1016000" y="6391275"/>
            <a:ext cx="2743200" cy="457200"/>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4470400" y="6403975"/>
            <a:ext cx="3860800" cy="457200"/>
          </a:xfrm>
          <a:prstGeom prst="rect">
            <a:avLst/>
          </a:prstGeom>
        </p:spPr>
        <p:txBody>
          <a:bodyPr/>
          <a:lstStyle>
            <a:lvl1pPr>
              <a:defRPr/>
            </a:lvl1pPr>
          </a:lstStyle>
          <a:p>
            <a:r>
              <a:rPr lang="zh-CN" altLang="en-US"/>
              <a:t>北京传智播客教育 </a:t>
            </a:r>
            <a:r>
              <a:rPr lang="en-US" altLang="zh-CN"/>
              <a:t>www.itcast.cn</a:t>
            </a:r>
          </a:p>
        </p:txBody>
      </p:sp>
      <p:sp>
        <p:nvSpPr>
          <p:cNvPr id="7" name="灯片编号占位符 6"/>
          <p:cNvSpPr>
            <a:spLocks noGrp="1"/>
          </p:cNvSpPr>
          <p:nvPr>
            <p:ph type="sldNum" sz="quarter" idx="12"/>
          </p:nvPr>
        </p:nvSpPr>
        <p:spPr>
          <a:xfrm>
            <a:off x="9144000" y="6400800"/>
            <a:ext cx="2133600" cy="457200"/>
          </a:xfrm>
          <a:prstGeom prst="rect">
            <a:avLst/>
          </a:prstGeom>
        </p:spPr>
        <p:txBody>
          <a:bodyPr/>
          <a:lstStyle>
            <a:lvl1pPr>
              <a:defRPr/>
            </a:lvl1pPr>
          </a:lstStyle>
          <a:p>
            <a:fld id="{E123D0B9-2A39-4C7D-B8D2-7A251E1B3C99}" type="slidenum">
              <a:rPr lang="en-US" altLang="zh-CN"/>
              <a:pPr/>
              <a:t>‹#›</a:t>
            </a:fld>
            <a:endParaRPr lang="en-US" altLang="zh-CN"/>
          </a:p>
        </p:txBody>
      </p:sp>
    </p:spTree>
    <p:extLst>
      <p:ext uri="{BB962C8B-B14F-4D97-AF65-F5344CB8AC3E}">
        <p14:creationId xmlns:p14="http://schemas.microsoft.com/office/powerpoint/2010/main" val="917969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84B5925-EE16-4105-B6CB-97C407377B10}" type="datetimeFigureOut">
              <a:rPr lang="zh-CN" altLang="en-US" smtClean="0"/>
              <a:t>2019/9/5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B10E5B-FC08-477A-8A52-305E5B7067B7}" type="slidenum">
              <a:rPr lang="zh-CN" altLang="en-US" smtClean="0"/>
              <a:t>‹#›</a:t>
            </a:fld>
            <a:endParaRPr lang="zh-CN" altLang="en-US"/>
          </a:p>
        </p:txBody>
      </p:sp>
    </p:spTree>
    <p:extLst>
      <p:ext uri="{BB962C8B-B14F-4D97-AF65-F5344CB8AC3E}">
        <p14:creationId xmlns:p14="http://schemas.microsoft.com/office/powerpoint/2010/main" val="127189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84B5925-EE16-4105-B6CB-97C407377B10}" type="datetimeFigureOut">
              <a:rPr lang="zh-CN" altLang="en-US" smtClean="0"/>
              <a:t>2019/9/5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B10E5B-FC08-477A-8A52-305E5B7067B7}" type="slidenum">
              <a:rPr lang="zh-CN" altLang="en-US" smtClean="0"/>
              <a:t>‹#›</a:t>
            </a:fld>
            <a:endParaRPr lang="zh-CN" altLang="en-US"/>
          </a:p>
        </p:txBody>
      </p:sp>
    </p:spTree>
    <p:extLst>
      <p:ext uri="{BB962C8B-B14F-4D97-AF65-F5344CB8AC3E}">
        <p14:creationId xmlns:p14="http://schemas.microsoft.com/office/powerpoint/2010/main" val="2200720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84B5925-EE16-4105-B6CB-97C407377B10}" type="datetimeFigureOut">
              <a:rPr lang="zh-CN" altLang="en-US" smtClean="0"/>
              <a:t>2019/9/5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CB10E5B-FC08-477A-8A52-305E5B7067B7}" type="slidenum">
              <a:rPr lang="zh-CN" altLang="en-US" smtClean="0"/>
              <a:t>‹#›</a:t>
            </a:fld>
            <a:endParaRPr lang="zh-CN" altLang="en-US"/>
          </a:p>
        </p:txBody>
      </p:sp>
    </p:spTree>
    <p:extLst>
      <p:ext uri="{BB962C8B-B14F-4D97-AF65-F5344CB8AC3E}">
        <p14:creationId xmlns:p14="http://schemas.microsoft.com/office/powerpoint/2010/main" val="442023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84B5925-EE16-4105-B6CB-97C407377B10}" type="datetimeFigureOut">
              <a:rPr lang="zh-CN" altLang="en-US" smtClean="0"/>
              <a:t>2019/9/5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CB10E5B-FC08-477A-8A52-305E5B7067B7}" type="slidenum">
              <a:rPr lang="zh-CN" altLang="en-US" smtClean="0"/>
              <a:t>‹#›</a:t>
            </a:fld>
            <a:endParaRPr lang="zh-CN" altLang="en-US"/>
          </a:p>
        </p:txBody>
      </p:sp>
    </p:spTree>
    <p:extLst>
      <p:ext uri="{BB962C8B-B14F-4D97-AF65-F5344CB8AC3E}">
        <p14:creationId xmlns:p14="http://schemas.microsoft.com/office/powerpoint/2010/main" val="3848866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84B5925-EE16-4105-B6CB-97C407377B10}" type="datetimeFigureOut">
              <a:rPr lang="zh-CN" altLang="en-US" smtClean="0"/>
              <a:t>2019/9/5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CB10E5B-FC08-477A-8A52-305E5B7067B7}" type="slidenum">
              <a:rPr lang="zh-CN" altLang="en-US" smtClean="0"/>
              <a:t>‹#›</a:t>
            </a:fld>
            <a:endParaRPr lang="zh-CN" altLang="en-US"/>
          </a:p>
        </p:txBody>
      </p:sp>
    </p:spTree>
    <p:extLst>
      <p:ext uri="{BB962C8B-B14F-4D97-AF65-F5344CB8AC3E}">
        <p14:creationId xmlns:p14="http://schemas.microsoft.com/office/powerpoint/2010/main" val="4247672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84B5925-EE16-4105-B6CB-97C407377B10}" type="datetimeFigureOut">
              <a:rPr lang="zh-CN" altLang="en-US" smtClean="0"/>
              <a:t>2019/9/5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CB10E5B-FC08-477A-8A52-305E5B7067B7}" type="slidenum">
              <a:rPr lang="zh-CN" altLang="en-US" smtClean="0"/>
              <a:t>‹#›</a:t>
            </a:fld>
            <a:endParaRPr lang="zh-CN" altLang="en-US"/>
          </a:p>
        </p:txBody>
      </p:sp>
    </p:spTree>
    <p:extLst>
      <p:ext uri="{BB962C8B-B14F-4D97-AF65-F5344CB8AC3E}">
        <p14:creationId xmlns:p14="http://schemas.microsoft.com/office/powerpoint/2010/main" val="3795762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84B5925-EE16-4105-B6CB-97C407377B10}" type="datetimeFigureOut">
              <a:rPr lang="zh-CN" altLang="en-US" smtClean="0"/>
              <a:t>2019/9/5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CB10E5B-FC08-477A-8A52-305E5B7067B7}" type="slidenum">
              <a:rPr lang="zh-CN" altLang="en-US" smtClean="0"/>
              <a:t>‹#›</a:t>
            </a:fld>
            <a:endParaRPr lang="zh-CN" altLang="en-US"/>
          </a:p>
        </p:txBody>
      </p:sp>
    </p:spTree>
    <p:extLst>
      <p:ext uri="{BB962C8B-B14F-4D97-AF65-F5344CB8AC3E}">
        <p14:creationId xmlns:p14="http://schemas.microsoft.com/office/powerpoint/2010/main" val="2387132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84B5925-EE16-4105-B6CB-97C407377B10}" type="datetimeFigureOut">
              <a:rPr lang="zh-CN" altLang="en-US" smtClean="0"/>
              <a:t>2019/9/5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CB10E5B-FC08-477A-8A52-305E5B7067B7}" type="slidenum">
              <a:rPr lang="zh-CN" altLang="en-US" smtClean="0"/>
              <a:t>‹#›</a:t>
            </a:fld>
            <a:endParaRPr lang="zh-CN" altLang="en-US"/>
          </a:p>
        </p:txBody>
      </p:sp>
    </p:spTree>
    <p:extLst>
      <p:ext uri="{BB962C8B-B14F-4D97-AF65-F5344CB8AC3E}">
        <p14:creationId xmlns:p14="http://schemas.microsoft.com/office/powerpoint/2010/main" val="1680494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4B5925-EE16-4105-B6CB-97C407377B10}" type="datetimeFigureOut">
              <a:rPr lang="zh-CN" altLang="en-US" smtClean="0"/>
              <a:t>2019/9/5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B10E5B-FC08-477A-8A52-305E5B7067B7}" type="slidenum">
              <a:rPr lang="zh-CN" altLang="en-US" smtClean="0"/>
              <a:t>‹#›</a:t>
            </a:fld>
            <a:endParaRPr lang="zh-CN" altLang="en-US"/>
          </a:p>
        </p:txBody>
      </p:sp>
    </p:spTree>
    <p:extLst>
      <p:ext uri="{BB962C8B-B14F-4D97-AF65-F5344CB8AC3E}">
        <p14:creationId xmlns:p14="http://schemas.microsoft.com/office/powerpoint/2010/main" val="2191017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Java Web </a:t>
            </a:r>
            <a:r>
              <a:rPr lang="zh-CN" altLang="en-US" dirty="0" smtClean="0"/>
              <a:t>开发基础</a:t>
            </a:r>
            <a:endParaRPr lang="zh-CN" altLang="en-US" dirty="0"/>
          </a:p>
        </p:txBody>
      </p:sp>
      <p:sp>
        <p:nvSpPr>
          <p:cNvPr id="3" name="副标题 2"/>
          <p:cNvSpPr>
            <a:spLocks noGrp="1"/>
          </p:cNvSpPr>
          <p:nvPr>
            <p:ph type="subTitle" idx="1"/>
          </p:nvPr>
        </p:nvSpPr>
        <p:spPr>
          <a:xfrm>
            <a:off x="6749143" y="3917723"/>
            <a:ext cx="3918857" cy="1655762"/>
          </a:xfrm>
        </p:spPr>
        <p:txBody>
          <a:bodyPr/>
          <a:lstStyle/>
          <a:p>
            <a:pPr algn="l"/>
            <a:r>
              <a:rPr lang="zh-CN" altLang="en-US" dirty="0" smtClean="0"/>
              <a:t>主讲：陶学磊 </a:t>
            </a:r>
            <a:endParaRPr lang="en-US" altLang="zh-CN" dirty="0" smtClean="0"/>
          </a:p>
          <a:p>
            <a:pPr algn="l"/>
            <a:r>
              <a:rPr lang="en-US" altLang="zh-CN" dirty="0" smtClean="0"/>
              <a:t>Email</a:t>
            </a:r>
            <a:r>
              <a:rPr lang="zh-CN" altLang="en-US" dirty="0" smtClean="0"/>
              <a:t>：</a:t>
            </a:r>
            <a:r>
              <a:rPr lang="en-US" altLang="zh-CN" dirty="0" smtClean="0"/>
              <a:t>taoxl@neusoft.com</a:t>
            </a:r>
            <a:endParaRPr lang="zh-CN" altLang="en-US" dirty="0"/>
          </a:p>
        </p:txBody>
      </p:sp>
    </p:spTree>
    <p:extLst>
      <p:ext uri="{BB962C8B-B14F-4D97-AF65-F5344CB8AC3E}">
        <p14:creationId xmlns:p14="http://schemas.microsoft.com/office/powerpoint/2010/main" val="23340221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Web</a:t>
            </a:r>
            <a:r>
              <a:rPr lang="zh-CN" altLang="en-US" dirty="0" smtClean="0"/>
              <a:t>程序结构（</a:t>
            </a:r>
            <a:r>
              <a:rPr lang="en-US" altLang="zh-CN" dirty="0" smtClean="0"/>
              <a:t>IDE</a:t>
            </a:r>
            <a:r>
              <a:rPr lang="zh-CN" altLang="en-US" dirty="0" smtClean="0"/>
              <a:t>）</a:t>
            </a:r>
            <a:endParaRPr lang="zh-CN" altLang="en-US" dirty="0"/>
          </a:p>
        </p:txBody>
      </p:sp>
      <p:pic>
        <p:nvPicPr>
          <p:cNvPr id="4" name="内容占位符 3"/>
          <p:cNvPicPr>
            <a:picLocks noGrp="1" noChangeAspect="1"/>
          </p:cNvPicPr>
          <p:nvPr>
            <p:ph idx="1"/>
          </p:nvPr>
        </p:nvPicPr>
        <p:blipFill>
          <a:blip r:embed="rId2"/>
          <a:stretch>
            <a:fillRect/>
          </a:stretch>
        </p:blipFill>
        <p:spPr>
          <a:xfrm>
            <a:off x="6081132" y="108646"/>
            <a:ext cx="3782454" cy="6311055"/>
          </a:xfrm>
          <a:prstGeom prst="rect">
            <a:avLst/>
          </a:prstGeom>
        </p:spPr>
      </p:pic>
    </p:spTree>
    <p:extLst>
      <p:ext uri="{BB962C8B-B14F-4D97-AF65-F5344CB8AC3E}">
        <p14:creationId xmlns:p14="http://schemas.microsoft.com/office/powerpoint/2010/main" val="2818548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Servlet</a:t>
            </a:r>
            <a:endParaRPr lang="zh-CN" altLang="en-US" dirty="0"/>
          </a:p>
        </p:txBody>
      </p:sp>
      <p:sp>
        <p:nvSpPr>
          <p:cNvPr id="3" name="内容占位符 2"/>
          <p:cNvSpPr>
            <a:spLocks noGrp="1"/>
          </p:cNvSpPr>
          <p:nvPr>
            <p:ph idx="1"/>
          </p:nvPr>
        </p:nvSpPr>
        <p:spPr/>
        <p:txBody>
          <a:bodyPr/>
          <a:lstStyle/>
          <a:p>
            <a:r>
              <a:rPr lang="en-US" altLang="zh-CN" sz="2700" dirty="0">
                <a:latin typeface="Arial Unicode MS" pitchFamily="34" charset="-122"/>
                <a:ea typeface="Arial Unicode MS" pitchFamily="34" charset="-122"/>
                <a:cs typeface="Arial Unicode MS" pitchFamily="34" charset="-122"/>
              </a:rPr>
              <a:t>Java Servlet</a:t>
            </a:r>
            <a:r>
              <a:rPr lang="zh-CN" altLang="en-US" sz="2700" dirty="0">
                <a:latin typeface="Arial Unicode MS" pitchFamily="34" charset="-122"/>
                <a:ea typeface="Arial Unicode MS" pitchFamily="34" charset="-122"/>
                <a:cs typeface="Arial Unicode MS" pitchFamily="34" charset="-122"/>
              </a:rPr>
              <a:t>是和平台无关的服务器端组件，它</a:t>
            </a:r>
            <a:r>
              <a:rPr lang="zh-CN" altLang="en-US" sz="2700" dirty="0" smtClean="0">
                <a:latin typeface="Arial Unicode MS" pitchFamily="34" charset="-122"/>
                <a:ea typeface="Arial Unicode MS" pitchFamily="34" charset="-122"/>
                <a:cs typeface="Arial Unicode MS" pitchFamily="34" charset="-122"/>
              </a:rPr>
              <a:t>运行</a:t>
            </a:r>
            <a:r>
              <a:rPr lang="zh-CN" altLang="en-US" sz="2700" dirty="0">
                <a:latin typeface="Arial Unicode MS" pitchFamily="34" charset="-122"/>
                <a:ea typeface="Arial Unicode MS" pitchFamily="34" charset="-122"/>
                <a:cs typeface="Arial Unicode MS" pitchFamily="34" charset="-122"/>
              </a:rPr>
              <a:t>在</a:t>
            </a:r>
            <a:r>
              <a:rPr lang="en-US" altLang="zh-CN" sz="2700" dirty="0">
                <a:latin typeface="Arial Unicode MS" pitchFamily="34" charset="-122"/>
                <a:ea typeface="Arial Unicode MS" pitchFamily="34" charset="-122"/>
                <a:cs typeface="Arial Unicode MS" pitchFamily="34" charset="-122"/>
              </a:rPr>
              <a:t>Servlet</a:t>
            </a:r>
            <a:r>
              <a:rPr lang="zh-CN" altLang="en-US" sz="2700" dirty="0">
                <a:latin typeface="Arial Unicode MS" pitchFamily="34" charset="-122"/>
                <a:ea typeface="Arial Unicode MS" pitchFamily="34" charset="-122"/>
                <a:cs typeface="Arial Unicode MS" pitchFamily="34" charset="-122"/>
              </a:rPr>
              <a:t>容器中。</a:t>
            </a:r>
            <a:r>
              <a:rPr lang="en-US" altLang="zh-CN" sz="2700" dirty="0">
                <a:latin typeface="Arial Unicode MS" pitchFamily="34" charset="-122"/>
                <a:ea typeface="Arial Unicode MS" pitchFamily="34" charset="-122"/>
                <a:cs typeface="Arial Unicode MS" pitchFamily="34" charset="-122"/>
              </a:rPr>
              <a:t>Servlet</a:t>
            </a:r>
            <a:r>
              <a:rPr lang="zh-CN" altLang="en-US" sz="2700" dirty="0">
                <a:latin typeface="Arial Unicode MS" pitchFamily="34" charset="-122"/>
                <a:ea typeface="Arial Unicode MS" pitchFamily="34" charset="-122"/>
                <a:cs typeface="Arial Unicode MS" pitchFamily="34" charset="-122"/>
              </a:rPr>
              <a:t>容器负责</a:t>
            </a:r>
            <a:r>
              <a:rPr lang="en-US" altLang="zh-CN" sz="2700" dirty="0">
                <a:latin typeface="Arial Unicode MS" pitchFamily="34" charset="-122"/>
                <a:ea typeface="Arial Unicode MS" pitchFamily="34" charset="-122"/>
                <a:cs typeface="Arial Unicode MS" pitchFamily="34" charset="-122"/>
              </a:rPr>
              <a:t>Servlet</a:t>
            </a:r>
            <a:r>
              <a:rPr lang="zh-CN" altLang="en-US" sz="2700" dirty="0" smtClean="0">
                <a:latin typeface="Arial Unicode MS" pitchFamily="34" charset="-122"/>
                <a:ea typeface="Arial Unicode MS" pitchFamily="34" charset="-122"/>
                <a:cs typeface="Arial Unicode MS" pitchFamily="34" charset="-122"/>
              </a:rPr>
              <a:t>和客户</a:t>
            </a:r>
            <a:r>
              <a:rPr lang="zh-CN" altLang="en-US" sz="2700" dirty="0">
                <a:latin typeface="Arial Unicode MS" pitchFamily="34" charset="-122"/>
                <a:ea typeface="Arial Unicode MS" pitchFamily="34" charset="-122"/>
                <a:cs typeface="Arial Unicode MS" pitchFamily="34" charset="-122"/>
              </a:rPr>
              <a:t>的通信以及调用</a:t>
            </a:r>
            <a:r>
              <a:rPr lang="en-US" altLang="zh-CN" sz="2700" dirty="0">
                <a:latin typeface="Arial Unicode MS" pitchFamily="34" charset="-122"/>
                <a:ea typeface="Arial Unicode MS" pitchFamily="34" charset="-122"/>
                <a:cs typeface="Arial Unicode MS" pitchFamily="34" charset="-122"/>
              </a:rPr>
              <a:t>Servlet</a:t>
            </a:r>
            <a:r>
              <a:rPr lang="zh-CN" altLang="en-US" sz="2700" dirty="0">
                <a:latin typeface="Arial Unicode MS" pitchFamily="34" charset="-122"/>
                <a:ea typeface="Arial Unicode MS" pitchFamily="34" charset="-122"/>
                <a:cs typeface="Arial Unicode MS" pitchFamily="34" charset="-122"/>
              </a:rPr>
              <a:t>的方法，</a:t>
            </a:r>
            <a:r>
              <a:rPr lang="en-US" altLang="zh-CN" sz="2700" dirty="0">
                <a:latin typeface="Arial Unicode MS" pitchFamily="34" charset="-122"/>
                <a:ea typeface="Arial Unicode MS" pitchFamily="34" charset="-122"/>
                <a:cs typeface="Arial Unicode MS" pitchFamily="34" charset="-122"/>
              </a:rPr>
              <a:t>Servlet</a:t>
            </a:r>
            <a:r>
              <a:rPr lang="zh-CN" altLang="en-US" sz="2700" dirty="0">
                <a:latin typeface="Arial Unicode MS" pitchFamily="34" charset="-122"/>
                <a:ea typeface="Arial Unicode MS" pitchFamily="34" charset="-122"/>
                <a:cs typeface="Arial Unicode MS" pitchFamily="34" charset="-122"/>
              </a:rPr>
              <a:t>和</a:t>
            </a:r>
            <a:r>
              <a:rPr lang="zh-CN" altLang="en-US" sz="2700" dirty="0" smtClean="0">
                <a:latin typeface="Arial Unicode MS" pitchFamily="34" charset="-122"/>
                <a:ea typeface="Arial Unicode MS" pitchFamily="34" charset="-122"/>
                <a:cs typeface="Arial Unicode MS" pitchFamily="34" charset="-122"/>
              </a:rPr>
              <a:t>客户的</a:t>
            </a:r>
            <a:r>
              <a:rPr lang="zh-CN" altLang="en-US" sz="2700" dirty="0">
                <a:latin typeface="Arial Unicode MS" pitchFamily="34" charset="-122"/>
                <a:ea typeface="Arial Unicode MS" pitchFamily="34" charset="-122"/>
                <a:cs typeface="Arial Unicode MS" pitchFamily="34" charset="-122"/>
              </a:rPr>
              <a:t>通信采用“请求</a:t>
            </a:r>
            <a:r>
              <a:rPr lang="en-US" altLang="zh-CN" sz="2700" dirty="0">
                <a:latin typeface="Arial Unicode MS" pitchFamily="34" charset="-122"/>
                <a:ea typeface="Arial Unicode MS" pitchFamily="34" charset="-122"/>
                <a:cs typeface="Arial Unicode MS" pitchFamily="34" charset="-122"/>
              </a:rPr>
              <a:t>/</a:t>
            </a:r>
            <a:r>
              <a:rPr lang="zh-CN" altLang="en-US" sz="2700" dirty="0">
                <a:latin typeface="Arial Unicode MS" pitchFamily="34" charset="-122"/>
                <a:ea typeface="Arial Unicode MS" pitchFamily="34" charset="-122"/>
                <a:cs typeface="Arial Unicode MS" pitchFamily="34" charset="-122"/>
              </a:rPr>
              <a:t>响应”的模式。</a:t>
            </a:r>
          </a:p>
          <a:p>
            <a:r>
              <a:rPr lang="en-US" altLang="zh-CN" sz="2700" dirty="0">
                <a:latin typeface="Arial Unicode MS" pitchFamily="34" charset="-122"/>
                <a:ea typeface="Arial Unicode MS" pitchFamily="34" charset="-122"/>
                <a:cs typeface="Arial Unicode MS" pitchFamily="34" charset="-122"/>
              </a:rPr>
              <a:t>Servlet</a:t>
            </a:r>
            <a:r>
              <a:rPr lang="zh-CN" altLang="en-US" sz="2700" dirty="0">
                <a:latin typeface="Arial Unicode MS" pitchFamily="34" charset="-122"/>
                <a:ea typeface="Arial Unicode MS" pitchFamily="34" charset="-122"/>
                <a:cs typeface="Arial Unicode MS" pitchFamily="34" charset="-122"/>
              </a:rPr>
              <a:t>可完成如下功能：</a:t>
            </a:r>
          </a:p>
          <a:p>
            <a:pPr lvl="1"/>
            <a:r>
              <a:rPr lang="zh-CN" altLang="en-US" sz="2200" dirty="0">
                <a:latin typeface="Arial Unicode MS" pitchFamily="34" charset="-122"/>
                <a:ea typeface="Arial Unicode MS" pitchFamily="34" charset="-122"/>
                <a:cs typeface="Arial Unicode MS" pitchFamily="34" charset="-122"/>
              </a:rPr>
              <a:t>创建并返回基于客户请求的</a:t>
            </a:r>
            <a:r>
              <a:rPr lang="zh-CN" altLang="en-US" sz="2200" b="1" dirty="0">
                <a:latin typeface="Arial Unicode MS" pitchFamily="34" charset="-122"/>
                <a:ea typeface="Arial Unicode MS" pitchFamily="34" charset="-122"/>
                <a:cs typeface="Arial Unicode MS" pitchFamily="34" charset="-122"/>
              </a:rPr>
              <a:t>动态</a:t>
            </a:r>
            <a:r>
              <a:rPr lang="en-US" altLang="zh-CN" sz="2200" b="1" dirty="0">
                <a:latin typeface="Arial Unicode MS" pitchFamily="34" charset="-122"/>
                <a:ea typeface="Arial Unicode MS" pitchFamily="34" charset="-122"/>
                <a:cs typeface="Arial Unicode MS" pitchFamily="34" charset="-122"/>
              </a:rPr>
              <a:t>HTML</a:t>
            </a:r>
            <a:r>
              <a:rPr lang="zh-CN" altLang="en-US" sz="2200" b="1" dirty="0">
                <a:latin typeface="Arial Unicode MS" pitchFamily="34" charset="-122"/>
                <a:ea typeface="Arial Unicode MS" pitchFamily="34" charset="-122"/>
                <a:cs typeface="Arial Unicode MS" pitchFamily="34" charset="-122"/>
              </a:rPr>
              <a:t>页面</a:t>
            </a:r>
            <a:r>
              <a:rPr lang="zh-CN" altLang="en-US" sz="2200" dirty="0">
                <a:latin typeface="Arial Unicode MS" pitchFamily="34" charset="-122"/>
                <a:ea typeface="Arial Unicode MS" pitchFamily="34" charset="-122"/>
                <a:cs typeface="Arial Unicode MS" pitchFamily="34" charset="-122"/>
              </a:rPr>
              <a:t>。</a:t>
            </a:r>
          </a:p>
          <a:p>
            <a:pPr lvl="1"/>
            <a:r>
              <a:rPr lang="zh-CN" altLang="en-US" sz="2200" dirty="0">
                <a:latin typeface="Arial Unicode MS" pitchFamily="34" charset="-122"/>
                <a:ea typeface="Arial Unicode MS" pitchFamily="34" charset="-122"/>
                <a:cs typeface="Arial Unicode MS" pitchFamily="34" charset="-122"/>
              </a:rPr>
              <a:t>创建可嵌入到现有</a:t>
            </a:r>
            <a:r>
              <a:rPr lang="en-US" altLang="zh-CN" sz="2200" dirty="0">
                <a:latin typeface="Arial Unicode MS" pitchFamily="34" charset="-122"/>
                <a:ea typeface="Arial Unicode MS" pitchFamily="34" charset="-122"/>
                <a:cs typeface="Arial Unicode MS" pitchFamily="34" charset="-122"/>
              </a:rPr>
              <a:t>HTML </a:t>
            </a:r>
            <a:r>
              <a:rPr lang="zh-CN" altLang="en-US" sz="2200" dirty="0">
                <a:latin typeface="Arial Unicode MS" pitchFamily="34" charset="-122"/>
                <a:ea typeface="Arial Unicode MS" pitchFamily="34" charset="-122"/>
                <a:cs typeface="Arial Unicode MS" pitchFamily="34" charset="-122"/>
              </a:rPr>
              <a:t>页面中的部分</a:t>
            </a:r>
            <a:r>
              <a:rPr lang="en-US" altLang="zh-CN" sz="2200" dirty="0">
                <a:latin typeface="Arial Unicode MS" pitchFamily="34" charset="-122"/>
                <a:ea typeface="Arial Unicode MS" pitchFamily="34" charset="-122"/>
                <a:cs typeface="Arial Unicode MS" pitchFamily="34" charset="-122"/>
              </a:rPr>
              <a:t>HTML </a:t>
            </a:r>
            <a:r>
              <a:rPr lang="zh-CN" altLang="en-US" sz="2200" dirty="0">
                <a:latin typeface="Arial Unicode MS" pitchFamily="34" charset="-122"/>
                <a:ea typeface="Arial Unicode MS" pitchFamily="34" charset="-122"/>
                <a:cs typeface="Arial Unicode MS" pitchFamily="34" charset="-122"/>
              </a:rPr>
              <a:t>页面（</a:t>
            </a:r>
            <a:r>
              <a:rPr lang="en-US" altLang="zh-CN" sz="2200" dirty="0">
                <a:latin typeface="Arial Unicode MS" pitchFamily="34" charset="-122"/>
                <a:ea typeface="Arial Unicode MS" pitchFamily="34" charset="-122"/>
                <a:cs typeface="Arial Unicode MS" pitchFamily="34" charset="-122"/>
              </a:rPr>
              <a:t>HTML </a:t>
            </a:r>
            <a:r>
              <a:rPr lang="zh-CN" altLang="en-US" sz="2200" dirty="0">
                <a:latin typeface="Arial Unicode MS" pitchFamily="34" charset="-122"/>
                <a:ea typeface="Arial Unicode MS" pitchFamily="34" charset="-122"/>
                <a:cs typeface="Arial Unicode MS" pitchFamily="34" charset="-122"/>
              </a:rPr>
              <a:t>片段）。</a:t>
            </a:r>
          </a:p>
          <a:p>
            <a:pPr lvl="1"/>
            <a:r>
              <a:rPr lang="zh-CN" altLang="en-US" sz="2200" dirty="0">
                <a:latin typeface="Arial Unicode MS" pitchFamily="34" charset="-122"/>
                <a:ea typeface="Arial Unicode MS" pitchFamily="34" charset="-122"/>
                <a:cs typeface="Arial Unicode MS" pitchFamily="34" charset="-122"/>
              </a:rPr>
              <a:t>与其它服务器资源（如数据库或基于</a:t>
            </a:r>
            <a:r>
              <a:rPr lang="en-US" altLang="zh-CN" sz="2200" dirty="0">
                <a:latin typeface="Arial Unicode MS" pitchFamily="34" charset="-122"/>
                <a:ea typeface="Arial Unicode MS" pitchFamily="34" charset="-122"/>
                <a:cs typeface="Arial Unicode MS" pitchFamily="34" charset="-122"/>
              </a:rPr>
              <a:t>Java</a:t>
            </a:r>
            <a:r>
              <a:rPr lang="zh-CN" altLang="en-US" sz="2200" dirty="0">
                <a:latin typeface="Arial Unicode MS" pitchFamily="34" charset="-122"/>
                <a:ea typeface="Arial Unicode MS" pitchFamily="34" charset="-122"/>
                <a:cs typeface="Arial Unicode MS" pitchFamily="34" charset="-122"/>
              </a:rPr>
              <a:t>的应用程序）进行通信。</a:t>
            </a:r>
          </a:p>
          <a:p>
            <a:endParaRPr lang="zh-CN" altLang="en-US" dirty="0"/>
          </a:p>
        </p:txBody>
      </p:sp>
    </p:spTree>
    <p:extLst>
      <p:ext uri="{BB962C8B-B14F-4D97-AF65-F5344CB8AC3E}">
        <p14:creationId xmlns:p14="http://schemas.microsoft.com/office/powerpoint/2010/main" val="929007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stretch>
            <a:fillRect/>
          </a:stretch>
        </p:blipFill>
        <p:spPr>
          <a:xfrm>
            <a:off x="546099" y="1120697"/>
            <a:ext cx="16889098" cy="4518103"/>
          </a:xfrm>
          <a:prstGeom prst="rect">
            <a:avLst/>
          </a:prstGeom>
        </p:spPr>
      </p:pic>
    </p:spTree>
    <p:extLst>
      <p:ext uri="{BB962C8B-B14F-4D97-AF65-F5344CB8AC3E}">
        <p14:creationId xmlns:p14="http://schemas.microsoft.com/office/powerpoint/2010/main" val="3449819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06500" y="365125"/>
            <a:ext cx="10515600" cy="1325563"/>
          </a:xfrm>
        </p:spPr>
        <p:txBody>
          <a:bodyPr/>
          <a:lstStyle/>
          <a:p>
            <a:r>
              <a:rPr lang="en-US" altLang="zh-CN" dirty="0" smtClean="0"/>
              <a:t>Servlet</a:t>
            </a:r>
            <a:r>
              <a:rPr lang="zh-CN" altLang="en-US" dirty="0" smtClean="0"/>
              <a:t>响应请求的过程</a:t>
            </a:r>
            <a:endParaRPr lang="zh-CN" altLang="en-US" dirty="0"/>
          </a:p>
        </p:txBody>
      </p:sp>
      <p:sp>
        <p:nvSpPr>
          <p:cNvPr id="3" name="内容占位符 2"/>
          <p:cNvSpPr>
            <a:spLocks noGrp="1"/>
          </p:cNvSpPr>
          <p:nvPr>
            <p:ph idx="1"/>
          </p:nvPr>
        </p:nvSpPr>
        <p:spPr/>
        <p:txBody>
          <a:bodyPr>
            <a:noAutofit/>
          </a:bodyPr>
          <a:lstStyle/>
          <a:p>
            <a:pPr marL="590550" indent="-590550">
              <a:spcAft>
                <a:spcPct val="20000"/>
              </a:spcAft>
              <a:buFont typeface="Wingdings" pitchFamily="2" charset="2"/>
              <a:buAutoNum type="circleNumDbPlain"/>
            </a:pPr>
            <a:r>
              <a:rPr lang="en-US" altLang="zh-CN" dirty="0">
                <a:latin typeface="Arial Unicode MS" pitchFamily="34" charset="-122"/>
                <a:ea typeface="Arial Unicode MS" pitchFamily="34" charset="-122"/>
                <a:cs typeface="Arial Unicode MS" pitchFamily="34" charset="-122"/>
              </a:rPr>
              <a:t>Servlet</a:t>
            </a:r>
            <a:r>
              <a:rPr lang="zh-CN" altLang="en-US" dirty="0">
                <a:latin typeface="Arial Unicode MS" pitchFamily="34" charset="-122"/>
                <a:ea typeface="Arial Unicode MS" pitchFamily="34" charset="-122"/>
                <a:cs typeface="Arial Unicode MS" pitchFamily="34" charset="-122"/>
              </a:rPr>
              <a:t>引擎检查是否已经装载并创建了该</a:t>
            </a:r>
            <a:r>
              <a:rPr lang="en-US" altLang="zh-CN" dirty="0">
                <a:latin typeface="Arial Unicode MS" pitchFamily="34" charset="-122"/>
                <a:ea typeface="Arial Unicode MS" pitchFamily="34" charset="-122"/>
                <a:cs typeface="Arial Unicode MS" pitchFamily="34" charset="-122"/>
              </a:rPr>
              <a:t>Servlet</a:t>
            </a:r>
            <a:r>
              <a:rPr lang="zh-CN" altLang="en-US" dirty="0">
                <a:latin typeface="Arial Unicode MS" pitchFamily="34" charset="-122"/>
                <a:ea typeface="Arial Unicode MS" pitchFamily="34" charset="-122"/>
                <a:cs typeface="Arial Unicode MS" pitchFamily="34" charset="-122"/>
              </a:rPr>
              <a:t>的实例对象。如果是，则直接执行第④步，否则，执行第②步。</a:t>
            </a:r>
          </a:p>
          <a:p>
            <a:pPr marL="590550" indent="-590550">
              <a:spcAft>
                <a:spcPct val="20000"/>
              </a:spcAft>
              <a:buFont typeface="Wingdings" pitchFamily="2" charset="2"/>
              <a:buAutoNum type="circleNumDbPlain"/>
            </a:pPr>
            <a:r>
              <a:rPr lang="zh-CN" altLang="en-US" dirty="0">
                <a:latin typeface="Arial Unicode MS" pitchFamily="34" charset="-122"/>
                <a:ea typeface="Arial Unicode MS" pitchFamily="34" charset="-122"/>
                <a:cs typeface="Arial Unicode MS" pitchFamily="34" charset="-122"/>
              </a:rPr>
              <a:t>装载并创建该</a:t>
            </a:r>
            <a:r>
              <a:rPr lang="en-US" altLang="zh-CN" dirty="0">
                <a:latin typeface="Arial Unicode MS" pitchFamily="34" charset="-122"/>
                <a:ea typeface="Arial Unicode MS" pitchFamily="34" charset="-122"/>
                <a:cs typeface="Arial Unicode MS" pitchFamily="34" charset="-122"/>
              </a:rPr>
              <a:t>Servlet</a:t>
            </a:r>
            <a:r>
              <a:rPr lang="zh-CN" altLang="en-US" dirty="0">
                <a:latin typeface="Arial Unicode MS" pitchFamily="34" charset="-122"/>
                <a:ea typeface="Arial Unicode MS" pitchFamily="34" charset="-122"/>
                <a:cs typeface="Arial Unicode MS" pitchFamily="34" charset="-122"/>
              </a:rPr>
              <a:t>的一个实例对象：调用该 </a:t>
            </a:r>
            <a:r>
              <a:rPr lang="en-US" altLang="zh-CN" dirty="0">
                <a:latin typeface="Arial Unicode MS" pitchFamily="34" charset="-122"/>
                <a:ea typeface="Arial Unicode MS" pitchFamily="34" charset="-122"/>
                <a:cs typeface="Arial Unicode MS" pitchFamily="34" charset="-122"/>
              </a:rPr>
              <a:t>Servlet </a:t>
            </a:r>
            <a:r>
              <a:rPr lang="zh-CN" altLang="en-US" dirty="0">
                <a:latin typeface="Arial Unicode MS" pitchFamily="34" charset="-122"/>
                <a:ea typeface="Arial Unicode MS" pitchFamily="34" charset="-122"/>
                <a:cs typeface="Arial Unicode MS" pitchFamily="34" charset="-122"/>
              </a:rPr>
              <a:t>的构造器 </a:t>
            </a:r>
          </a:p>
          <a:p>
            <a:pPr marL="590550" indent="-590550">
              <a:spcAft>
                <a:spcPct val="20000"/>
              </a:spcAft>
              <a:buFont typeface="Wingdings" pitchFamily="2" charset="2"/>
              <a:buAutoNum type="circleNumDbPlain"/>
            </a:pPr>
            <a:r>
              <a:rPr lang="zh-CN" altLang="en-US" dirty="0">
                <a:latin typeface="Arial Unicode MS" pitchFamily="34" charset="-122"/>
                <a:ea typeface="Arial Unicode MS" pitchFamily="34" charset="-122"/>
                <a:cs typeface="Arial Unicode MS" pitchFamily="34" charset="-122"/>
              </a:rPr>
              <a:t>调用</a:t>
            </a:r>
            <a:r>
              <a:rPr lang="en-US" altLang="zh-CN" dirty="0">
                <a:latin typeface="Arial Unicode MS" pitchFamily="34" charset="-122"/>
                <a:ea typeface="Arial Unicode MS" pitchFamily="34" charset="-122"/>
                <a:cs typeface="Arial Unicode MS" pitchFamily="34" charset="-122"/>
              </a:rPr>
              <a:t>Servlet</a:t>
            </a:r>
            <a:r>
              <a:rPr lang="zh-CN" altLang="en-US" dirty="0">
                <a:latin typeface="Arial Unicode MS" pitchFamily="34" charset="-122"/>
                <a:ea typeface="Arial Unicode MS" pitchFamily="34" charset="-122"/>
                <a:cs typeface="Arial Unicode MS" pitchFamily="34" charset="-122"/>
              </a:rPr>
              <a:t>实例对象的</a:t>
            </a:r>
            <a:r>
              <a:rPr lang="en-US" altLang="zh-CN" dirty="0" err="1">
                <a:latin typeface="Arial Unicode MS" pitchFamily="34" charset="-122"/>
                <a:ea typeface="Arial Unicode MS" pitchFamily="34" charset="-122"/>
                <a:cs typeface="Arial Unicode MS" pitchFamily="34" charset="-122"/>
              </a:rPr>
              <a:t>init</a:t>
            </a:r>
            <a:r>
              <a:rPr lang="en-US" altLang="zh-CN" dirty="0">
                <a:latin typeface="Arial Unicode MS" pitchFamily="34" charset="-122"/>
                <a:ea typeface="Arial Unicode MS" pitchFamily="34" charset="-122"/>
                <a:cs typeface="Arial Unicode MS" pitchFamily="34" charset="-122"/>
              </a:rPr>
              <a:t>()</a:t>
            </a:r>
            <a:r>
              <a:rPr lang="zh-CN" altLang="en-US" dirty="0">
                <a:latin typeface="Arial Unicode MS" pitchFamily="34" charset="-122"/>
                <a:ea typeface="Arial Unicode MS" pitchFamily="34" charset="-122"/>
                <a:cs typeface="Arial Unicode MS" pitchFamily="34" charset="-122"/>
              </a:rPr>
              <a:t>方法。</a:t>
            </a:r>
          </a:p>
          <a:p>
            <a:pPr marL="590550" indent="-590550">
              <a:spcAft>
                <a:spcPct val="20000"/>
              </a:spcAft>
              <a:buFont typeface="Wingdings" pitchFamily="2" charset="2"/>
              <a:buAutoNum type="circleNumDbPlain"/>
            </a:pPr>
            <a:r>
              <a:rPr lang="zh-CN" altLang="en-US" dirty="0">
                <a:latin typeface="Arial Unicode MS" pitchFamily="34" charset="-122"/>
                <a:ea typeface="Arial Unicode MS" pitchFamily="34" charset="-122"/>
                <a:cs typeface="Arial Unicode MS" pitchFamily="34" charset="-122"/>
              </a:rPr>
              <a:t>创建一个用于封装请求的</a:t>
            </a:r>
            <a:r>
              <a:rPr lang="en-US" altLang="zh-CN" dirty="0" err="1">
                <a:latin typeface="Arial Unicode MS" pitchFamily="34" charset="-122"/>
                <a:ea typeface="Arial Unicode MS" pitchFamily="34" charset="-122"/>
                <a:cs typeface="Arial Unicode MS" pitchFamily="34" charset="-122"/>
              </a:rPr>
              <a:t>ServletRequest</a:t>
            </a:r>
            <a:r>
              <a:rPr lang="zh-CN" altLang="en-US" dirty="0">
                <a:latin typeface="Arial Unicode MS" pitchFamily="34" charset="-122"/>
                <a:ea typeface="Arial Unicode MS" pitchFamily="34" charset="-122"/>
                <a:cs typeface="Arial Unicode MS" pitchFamily="34" charset="-122"/>
              </a:rPr>
              <a:t>对象和一个代表响应消息的</a:t>
            </a:r>
            <a:r>
              <a:rPr lang="en-US" altLang="zh-CN" dirty="0" err="1">
                <a:latin typeface="Arial Unicode MS" pitchFamily="34" charset="-122"/>
                <a:ea typeface="Arial Unicode MS" pitchFamily="34" charset="-122"/>
                <a:cs typeface="Arial Unicode MS" pitchFamily="34" charset="-122"/>
              </a:rPr>
              <a:t>ServletResponse</a:t>
            </a:r>
            <a:r>
              <a:rPr lang="zh-CN" altLang="en-US" dirty="0">
                <a:latin typeface="Arial Unicode MS" pitchFamily="34" charset="-122"/>
                <a:ea typeface="Arial Unicode MS" pitchFamily="34" charset="-122"/>
                <a:cs typeface="Arial Unicode MS" pitchFamily="34" charset="-122"/>
              </a:rPr>
              <a:t>对象，然后调用</a:t>
            </a:r>
            <a:r>
              <a:rPr lang="en-US" altLang="zh-CN" dirty="0">
                <a:latin typeface="Arial Unicode MS" pitchFamily="34" charset="-122"/>
                <a:ea typeface="Arial Unicode MS" pitchFamily="34" charset="-122"/>
                <a:cs typeface="Arial Unicode MS" pitchFamily="34" charset="-122"/>
              </a:rPr>
              <a:t>Servlet</a:t>
            </a:r>
            <a:r>
              <a:rPr lang="zh-CN" altLang="en-US" dirty="0">
                <a:latin typeface="Arial Unicode MS" pitchFamily="34" charset="-122"/>
                <a:ea typeface="Arial Unicode MS" pitchFamily="34" charset="-122"/>
                <a:cs typeface="Arial Unicode MS" pitchFamily="34" charset="-122"/>
              </a:rPr>
              <a:t>的</a:t>
            </a:r>
            <a:r>
              <a:rPr lang="en-US" altLang="zh-CN" dirty="0">
                <a:latin typeface="Arial Unicode MS" pitchFamily="34" charset="-122"/>
                <a:ea typeface="Arial Unicode MS" pitchFamily="34" charset="-122"/>
                <a:cs typeface="Arial Unicode MS" pitchFamily="34" charset="-122"/>
              </a:rPr>
              <a:t>service()</a:t>
            </a:r>
            <a:r>
              <a:rPr lang="zh-CN" altLang="en-US" dirty="0">
                <a:latin typeface="Arial Unicode MS" pitchFamily="34" charset="-122"/>
                <a:ea typeface="Arial Unicode MS" pitchFamily="34" charset="-122"/>
                <a:cs typeface="Arial Unicode MS" pitchFamily="34" charset="-122"/>
              </a:rPr>
              <a:t>方法并将请求和响应对象作为参数传递进去。</a:t>
            </a:r>
          </a:p>
          <a:p>
            <a:pPr marL="590550" indent="-590550">
              <a:spcAft>
                <a:spcPct val="20000"/>
              </a:spcAft>
              <a:buFont typeface="Wingdings" pitchFamily="2" charset="2"/>
              <a:buAutoNum type="circleNumDbPlain"/>
            </a:pPr>
            <a:r>
              <a:rPr lang="en-US" altLang="zh-CN" dirty="0">
                <a:latin typeface="Arial Unicode MS" pitchFamily="34" charset="-122"/>
                <a:ea typeface="Arial Unicode MS" pitchFamily="34" charset="-122"/>
                <a:cs typeface="Arial Unicode MS" pitchFamily="34" charset="-122"/>
              </a:rPr>
              <a:t>WEB</a:t>
            </a:r>
            <a:r>
              <a:rPr lang="zh-CN" altLang="en-US" dirty="0">
                <a:latin typeface="Arial Unicode MS" pitchFamily="34" charset="-122"/>
                <a:ea typeface="Arial Unicode MS" pitchFamily="34" charset="-122"/>
                <a:cs typeface="Arial Unicode MS" pitchFamily="34" charset="-122"/>
              </a:rPr>
              <a:t>应用程序被停止或重新启动之前，</a:t>
            </a:r>
            <a:r>
              <a:rPr lang="en-US" altLang="zh-CN" dirty="0">
                <a:latin typeface="Arial Unicode MS" pitchFamily="34" charset="-122"/>
                <a:ea typeface="Arial Unicode MS" pitchFamily="34" charset="-122"/>
                <a:cs typeface="Arial Unicode MS" pitchFamily="34" charset="-122"/>
              </a:rPr>
              <a:t>Servlet</a:t>
            </a:r>
            <a:r>
              <a:rPr lang="zh-CN" altLang="en-US" dirty="0">
                <a:latin typeface="Arial Unicode MS" pitchFamily="34" charset="-122"/>
                <a:ea typeface="Arial Unicode MS" pitchFamily="34" charset="-122"/>
                <a:cs typeface="Arial Unicode MS" pitchFamily="34" charset="-122"/>
              </a:rPr>
              <a:t>引擎将卸载</a:t>
            </a:r>
            <a:r>
              <a:rPr lang="en-US" altLang="zh-CN" dirty="0">
                <a:latin typeface="Arial Unicode MS" pitchFamily="34" charset="-122"/>
                <a:ea typeface="Arial Unicode MS" pitchFamily="34" charset="-122"/>
                <a:cs typeface="Arial Unicode MS" pitchFamily="34" charset="-122"/>
              </a:rPr>
              <a:t>Servlet</a:t>
            </a:r>
            <a:r>
              <a:rPr lang="zh-CN" altLang="en-US" dirty="0">
                <a:latin typeface="Arial Unicode MS" pitchFamily="34" charset="-122"/>
                <a:ea typeface="Arial Unicode MS" pitchFamily="34" charset="-122"/>
                <a:cs typeface="Arial Unicode MS" pitchFamily="34" charset="-122"/>
              </a:rPr>
              <a:t>，并在卸载之前调用</a:t>
            </a:r>
            <a:r>
              <a:rPr lang="en-US" altLang="zh-CN" dirty="0">
                <a:latin typeface="Arial Unicode MS" pitchFamily="34" charset="-122"/>
                <a:ea typeface="Arial Unicode MS" pitchFamily="34" charset="-122"/>
                <a:cs typeface="Arial Unicode MS" pitchFamily="34" charset="-122"/>
              </a:rPr>
              <a:t>Servlet</a:t>
            </a:r>
            <a:r>
              <a:rPr lang="zh-CN" altLang="en-US" dirty="0">
                <a:latin typeface="Arial Unicode MS" pitchFamily="34" charset="-122"/>
                <a:ea typeface="Arial Unicode MS" pitchFamily="34" charset="-122"/>
                <a:cs typeface="Arial Unicode MS" pitchFamily="34" charset="-122"/>
              </a:rPr>
              <a:t>的</a:t>
            </a:r>
            <a:r>
              <a:rPr lang="en-US" altLang="zh-CN" dirty="0">
                <a:latin typeface="Arial Unicode MS" pitchFamily="34" charset="-122"/>
                <a:ea typeface="Arial Unicode MS" pitchFamily="34" charset="-122"/>
                <a:cs typeface="Arial Unicode MS" pitchFamily="34" charset="-122"/>
              </a:rPr>
              <a:t>destroy()</a:t>
            </a:r>
            <a:r>
              <a:rPr lang="zh-CN" altLang="en-US" dirty="0">
                <a:latin typeface="Arial Unicode MS" pitchFamily="34" charset="-122"/>
                <a:ea typeface="Arial Unicode MS" pitchFamily="34" charset="-122"/>
                <a:cs typeface="Arial Unicode MS" pitchFamily="34" charset="-122"/>
              </a:rPr>
              <a:t>方法。</a:t>
            </a:r>
          </a:p>
          <a:p>
            <a:endParaRPr lang="zh-CN" altLang="en-US" dirty="0"/>
          </a:p>
        </p:txBody>
      </p:sp>
    </p:spTree>
    <p:extLst>
      <p:ext uri="{BB962C8B-B14F-4D97-AF65-F5344CB8AC3E}">
        <p14:creationId xmlns:p14="http://schemas.microsoft.com/office/powerpoint/2010/main" val="1647746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Arial Unicode MS" pitchFamily="34" charset="-122"/>
                <a:ea typeface="Arial Unicode MS" pitchFamily="34" charset="-122"/>
                <a:cs typeface="Arial Unicode MS" pitchFamily="34" charset="-122"/>
              </a:rPr>
              <a:t>Servlet</a:t>
            </a:r>
            <a:r>
              <a:rPr lang="zh-CN" altLang="en-US" b="1" dirty="0">
                <a:latin typeface="Arial Unicode MS" pitchFamily="34" charset="-122"/>
                <a:ea typeface="Arial Unicode MS" pitchFamily="34" charset="-122"/>
                <a:cs typeface="Arial Unicode MS" pitchFamily="34" charset="-122"/>
              </a:rPr>
              <a:t>的注册与运行</a:t>
            </a:r>
            <a:endParaRPr lang="zh-CN" altLang="en-US" dirty="0"/>
          </a:p>
        </p:txBody>
      </p:sp>
      <p:sp>
        <p:nvSpPr>
          <p:cNvPr id="3" name="内容占位符 2"/>
          <p:cNvSpPr>
            <a:spLocks noGrp="1"/>
          </p:cNvSpPr>
          <p:nvPr>
            <p:ph idx="1"/>
          </p:nvPr>
        </p:nvSpPr>
        <p:spPr/>
        <p:txBody>
          <a:bodyPr>
            <a:normAutofit fontScale="92500" lnSpcReduction="10000"/>
          </a:bodyPr>
          <a:lstStyle/>
          <a:p>
            <a:pPr marL="355600" indent="-355600">
              <a:spcAft>
                <a:spcPct val="20000"/>
              </a:spcAft>
            </a:pPr>
            <a:r>
              <a:rPr lang="en-US" altLang="zh-CN" dirty="0">
                <a:latin typeface="Arial Unicode MS" pitchFamily="34" charset="-122"/>
                <a:ea typeface="Arial Unicode MS" pitchFamily="34" charset="-122"/>
                <a:cs typeface="Arial Unicode MS" pitchFamily="34" charset="-122"/>
              </a:rPr>
              <a:t>Servlet</a:t>
            </a:r>
            <a:r>
              <a:rPr lang="zh-CN" altLang="en-US" dirty="0">
                <a:latin typeface="Arial Unicode MS" pitchFamily="34" charset="-122"/>
                <a:ea typeface="Arial Unicode MS" pitchFamily="34" charset="-122"/>
                <a:cs typeface="Arial Unicode MS" pitchFamily="34" charset="-122"/>
              </a:rPr>
              <a:t>程序必须通过</a:t>
            </a:r>
            <a:r>
              <a:rPr lang="en-US" altLang="zh-CN" dirty="0">
                <a:latin typeface="Arial Unicode MS" pitchFamily="34" charset="-122"/>
                <a:ea typeface="Arial Unicode MS" pitchFamily="34" charset="-122"/>
                <a:cs typeface="Arial Unicode MS" pitchFamily="34" charset="-122"/>
              </a:rPr>
              <a:t>Servlet</a:t>
            </a:r>
            <a:r>
              <a:rPr lang="zh-CN" altLang="en-US" dirty="0">
                <a:latin typeface="Arial Unicode MS" pitchFamily="34" charset="-122"/>
                <a:ea typeface="Arial Unicode MS" pitchFamily="34" charset="-122"/>
                <a:cs typeface="Arial Unicode MS" pitchFamily="34" charset="-122"/>
              </a:rPr>
              <a:t>容器来启动运行，并且储存目录有特殊要求，通需要存储在</a:t>
            </a:r>
            <a:r>
              <a:rPr lang="en-US" altLang="zh-CN" dirty="0">
                <a:latin typeface="Arial Unicode MS" pitchFamily="34" charset="-122"/>
                <a:ea typeface="Arial Unicode MS" pitchFamily="34" charset="-122"/>
                <a:cs typeface="Arial Unicode MS" pitchFamily="34" charset="-122"/>
              </a:rPr>
              <a:t>&lt;WEB</a:t>
            </a:r>
            <a:r>
              <a:rPr lang="zh-CN" altLang="en-US" dirty="0">
                <a:latin typeface="Arial Unicode MS" pitchFamily="34" charset="-122"/>
                <a:ea typeface="Arial Unicode MS" pitchFamily="34" charset="-122"/>
                <a:cs typeface="Arial Unicode MS" pitchFamily="34" charset="-122"/>
              </a:rPr>
              <a:t>应用程序目录</a:t>
            </a:r>
            <a:r>
              <a:rPr lang="en-US" altLang="zh-CN" dirty="0">
                <a:latin typeface="Arial Unicode MS" pitchFamily="34" charset="-122"/>
                <a:ea typeface="Arial Unicode MS" pitchFamily="34" charset="-122"/>
                <a:cs typeface="Arial Unicode MS" pitchFamily="34" charset="-122"/>
              </a:rPr>
              <a:t>&gt;\WEB-INF\classes\</a:t>
            </a:r>
            <a:r>
              <a:rPr lang="zh-CN" altLang="en-US" dirty="0">
                <a:latin typeface="Arial Unicode MS" pitchFamily="34" charset="-122"/>
                <a:ea typeface="Arial Unicode MS" pitchFamily="34" charset="-122"/>
                <a:cs typeface="Arial Unicode MS" pitchFamily="34" charset="-122"/>
              </a:rPr>
              <a:t>目录中。 </a:t>
            </a:r>
          </a:p>
          <a:p>
            <a:pPr marL="355600" indent="-355600">
              <a:spcAft>
                <a:spcPct val="20000"/>
              </a:spcAft>
            </a:pPr>
            <a:r>
              <a:rPr lang="en-US" altLang="zh-CN" dirty="0">
                <a:latin typeface="Arial Unicode MS" pitchFamily="34" charset="-122"/>
                <a:ea typeface="Arial Unicode MS" pitchFamily="34" charset="-122"/>
                <a:cs typeface="Arial Unicode MS" pitchFamily="34" charset="-122"/>
              </a:rPr>
              <a:t>Servlet</a:t>
            </a:r>
            <a:r>
              <a:rPr lang="zh-CN" altLang="en-US" dirty="0">
                <a:latin typeface="Arial Unicode MS" pitchFamily="34" charset="-122"/>
                <a:ea typeface="Arial Unicode MS" pitchFamily="34" charset="-122"/>
                <a:cs typeface="Arial Unicode MS" pitchFamily="34" charset="-122"/>
              </a:rPr>
              <a:t>程序必须在</a:t>
            </a:r>
            <a:r>
              <a:rPr lang="en-US" altLang="zh-CN" dirty="0">
                <a:latin typeface="Arial Unicode MS" pitchFamily="34" charset="-122"/>
                <a:ea typeface="Arial Unicode MS" pitchFamily="34" charset="-122"/>
                <a:cs typeface="Arial Unicode MS" pitchFamily="34" charset="-122"/>
              </a:rPr>
              <a:t>WEB</a:t>
            </a:r>
            <a:r>
              <a:rPr lang="zh-CN" altLang="en-US" dirty="0">
                <a:latin typeface="Arial Unicode MS" pitchFamily="34" charset="-122"/>
                <a:ea typeface="Arial Unicode MS" pitchFamily="34" charset="-122"/>
                <a:cs typeface="Arial Unicode MS" pitchFamily="34" charset="-122"/>
              </a:rPr>
              <a:t>应用程序的</a:t>
            </a:r>
            <a:r>
              <a:rPr lang="en-US" altLang="zh-CN" dirty="0">
                <a:latin typeface="Arial Unicode MS" pitchFamily="34" charset="-122"/>
                <a:ea typeface="Arial Unicode MS" pitchFamily="34" charset="-122"/>
                <a:cs typeface="Arial Unicode MS" pitchFamily="34" charset="-122"/>
              </a:rPr>
              <a:t>web.xml</a:t>
            </a:r>
            <a:r>
              <a:rPr lang="zh-CN" altLang="en-US" dirty="0">
                <a:latin typeface="Arial Unicode MS" pitchFamily="34" charset="-122"/>
                <a:ea typeface="Arial Unicode MS" pitchFamily="34" charset="-122"/>
                <a:cs typeface="Arial Unicode MS" pitchFamily="34" charset="-122"/>
              </a:rPr>
              <a:t>文件中进行注册和映射其访问路径，才可以被</a:t>
            </a:r>
            <a:r>
              <a:rPr lang="en-US" altLang="zh-CN" dirty="0">
                <a:latin typeface="Arial Unicode MS" pitchFamily="34" charset="-122"/>
                <a:ea typeface="Arial Unicode MS" pitchFamily="34" charset="-122"/>
                <a:cs typeface="Arial Unicode MS" pitchFamily="34" charset="-122"/>
              </a:rPr>
              <a:t>Servlet</a:t>
            </a:r>
            <a:r>
              <a:rPr lang="zh-CN" altLang="en-US" dirty="0">
                <a:latin typeface="Arial Unicode MS" pitchFamily="34" charset="-122"/>
                <a:ea typeface="Arial Unicode MS" pitchFamily="34" charset="-122"/>
                <a:cs typeface="Arial Unicode MS" pitchFamily="34" charset="-122"/>
              </a:rPr>
              <a:t>引擎加载和被外界访问。</a:t>
            </a:r>
          </a:p>
          <a:p>
            <a:pPr marL="355600" indent="-355600">
              <a:spcAft>
                <a:spcPct val="20000"/>
              </a:spcAft>
            </a:pPr>
            <a:r>
              <a:rPr lang="zh-CN" altLang="en-US" dirty="0">
                <a:latin typeface="Arial Unicode MS" pitchFamily="34" charset="-122"/>
                <a:ea typeface="Arial Unicode MS" pitchFamily="34" charset="-122"/>
                <a:cs typeface="Arial Unicode MS" pitchFamily="34" charset="-122"/>
              </a:rPr>
              <a:t>一个</a:t>
            </a:r>
            <a:r>
              <a:rPr lang="en-US" altLang="zh-CN" dirty="0">
                <a:latin typeface="Arial Unicode MS" pitchFamily="34" charset="-122"/>
                <a:ea typeface="Arial Unicode MS" pitchFamily="34" charset="-122"/>
                <a:cs typeface="Arial Unicode MS" pitchFamily="34" charset="-122"/>
              </a:rPr>
              <a:t>&lt;servlet&gt;</a:t>
            </a:r>
            <a:r>
              <a:rPr lang="zh-CN" altLang="en-US" dirty="0">
                <a:latin typeface="Arial Unicode MS" pitchFamily="34" charset="-122"/>
                <a:ea typeface="Arial Unicode MS" pitchFamily="34" charset="-122"/>
                <a:cs typeface="Arial Unicode MS" pitchFamily="34" charset="-122"/>
              </a:rPr>
              <a:t>元素用于注册一个</a:t>
            </a:r>
            <a:r>
              <a:rPr lang="en-US" altLang="zh-CN" dirty="0">
                <a:latin typeface="Arial Unicode MS" pitchFamily="34" charset="-122"/>
                <a:ea typeface="Arial Unicode MS" pitchFamily="34" charset="-122"/>
                <a:cs typeface="Arial Unicode MS" pitchFamily="34" charset="-122"/>
              </a:rPr>
              <a:t>Servlet</a:t>
            </a:r>
            <a:r>
              <a:rPr lang="zh-CN" altLang="en-US" dirty="0">
                <a:latin typeface="Arial Unicode MS" pitchFamily="34" charset="-122"/>
                <a:ea typeface="Arial Unicode MS" pitchFamily="34" charset="-122"/>
                <a:cs typeface="Arial Unicode MS" pitchFamily="34" charset="-122"/>
              </a:rPr>
              <a:t>，它包含有两个主要的子元素：</a:t>
            </a:r>
            <a:r>
              <a:rPr lang="en-US" altLang="zh-CN" dirty="0">
                <a:latin typeface="Arial Unicode MS" pitchFamily="34" charset="-122"/>
                <a:ea typeface="Arial Unicode MS" pitchFamily="34" charset="-122"/>
                <a:cs typeface="Arial Unicode MS" pitchFamily="34" charset="-122"/>
              </a:rPr>
              <a:t>&lt;servlet-name&gt;</a:t>
            </a:r>
            <a:r>
              <a:rPr lang="zh-CN" altLang="en-US" dirty="0">
                <a:latin typeface="Arial Unicode MS" pitchFamily="34" charset="-122"/>
                <a:ea typeface="Arial Unicode MS" pitchFamily="34" charset="-122"/>
                <a:cs typeface="Arial Unicode MS" pitchFamily="34" charset="-122"/>
              </a:rPr>
              <a:t>和</a:t>
            </a:r>
            <a:r>
              <a:rPr lang="en-US" altLang="zh-CN" dirty="0">
                <a:latin typeface="Arial Unicode MS" pitchFamily="34" charset="-122"/>
                <a:ea typeface="Arial Unicode MS" pitchFamily="34" charset="-122"/>
                <a:cs typeface="Arial Unicode MS" pitchFamily="34" charset="-122"/>
              </a:rPr>
              <a:t>&lt;servlet-class&gt;</a:t>
            </a:r>
            <a:r>
              <a:rPr lang="zh-CN" altLang="en-US" dirty="0">
                <a:latin typeface="Arial Unicode MS" pitchFamily="34" charset="-122"/>
                <a:ea typeface="Arial Unicode MS" pitchFamily="34" charset="-122"/>
                <a:cs typeface="Arial Unicode MS" pitchFamily="34" charset="-122"/>
              </a:rPr>
              <a:t>，分别用于设置</a:t>
            </a:r>
            <a:r>
              <a:rPr lang="en-US" altLang="zh-CN" dirty="0">
                <a:latin typeface="Arial Unicode MS" pitchFamily="34" charset="-122"/>
                <a:ea typeface="Arial Unicode MS" pitchFamily="34" charset="-122"/>
                <a:cs typeface="Arial Unicode MS" pitchFamily="34" charset="-122"/>
              </a:rPr>
              <a:t>Servlet</a:t>
            </a:r>
            <a:r>
              <a:rPr lang="zh-CN" altLang="en-US" dirty="0">
                <a:latin typeface="Arial Unicode MS" pitchFamily="34" charset="-122"/>
                <a:ea typeface="Arial Unicode MS" pitchFamily="34" charset="-122"/>
                <a:cs typeface="Arial Unicode MS" pitchFamily="34" charset="-122"/>
              </a:rPr>
              <a:t>的注册名称和</a:t>
            </a:r>
            <a:r>
              <a:rPr lang="en-US" altLang="zh-CN" dirty="0">
                <a:latin typeface="Arial Unicode MS" pitchFamily="34" charset="-122"/>
                <a:ea typeface="Arial Unicode MS" pitchFamily="34" charset="-122"/>
                <a:cs typeface="Arial Unicode MS" pitchFamily="34" charset="-122"/>
              </a:rPr>
              <a:t>Servlet</a:t>
            </a:r>
            <a:r>
              <a:rPr lang="zh-CN" altLang="en-US" dirty="0">
                <a:latin typeface="Arial Unicode MS" pitchFamily="34" charset="-122"/>
                <a:ea typeface="Arial Unicode MS" pitchFamily="34" charset="-122"/>
                <a:cs typeface="Arial Unicode MS" pitchFamily="34" charset="-122"/>
              </a:rPr>
              <a:t>的完整类名。 </a:t>
            </a:r>
          </a:p>
          <a:p>
            <a:pPr marL="355600" indent="-355600">
              <a:spcAft>
                <a:spcPct val="20000"/>
              </a:spcAft>
            </a:pPr>
            <a:r>
              <a:rPr lang="zh-CN" altLang="en-US" dirty="0">
                <a:latin typeface="Arial Unicode MS" pitchFamily="34" charset="-122"/>
                <a:ea typeface="Arial Unicode MS" pitchFamily="34" charset="-122"/>
                <a:cs typeface="Arial Unicode MS" pitchFamily="34" charset="-122"/>
              </a:rPr>
              <a:t>一个</a:t>
            </a:r>
            <a:r>
              <a:rPr lang="en-US" altLang="zh-CN" dirty="0">
                <a:latin typeface="Arial Unicode MS" pitchFamily="34" charset="-122"/>
                <a:ea typeface="Arial Unicode MS" pitchFamily="34" charset="-122"/>
                <a:cs typeface="Arial Unicode MS" pitchFamily="34" charset="-122"/>
              </a:rPr>
              <a:t>&lt;servlet-mapping&gt;</a:t>
            </a:r>
            <a:r>
              <a:rPr lang="zh-CN" altLang="en-US" dirty="0">
                <a:latin typeface="Arial Unicode MS" pitchFamily="34" charset="-122"/>
                <a:ea typeface="Arial Unicode MS" pitchFamily="34" charset="-122"/>
                <a:cs typeface="Arial Unicode MS" pitchFamily="34" charset="-122"/>
              </a:rPr>
              <a:t>元素用于映射一个已注册的</a:t>
            </a:r>
            <a:r>
              <a:rPr lang="en-US" altLang="zh-CN" dirty="0">
                <a:latin typeface="Arial Unicode MS" pitchFamily="34" charset="-122"/>
                <a:ea typeface="Arial Unicode MS" pitchFamily="34" charset="-122"/>
                <a:cs typeface="Arial Unicode MS" pitchFamily="34" charset="-122"/>
              </a:rPr>
              <a:t>Servlet</a:t>
            </a:r>
            <a:r>
              <a:rPr lang="zh-CN" altLang="en-US" dirty="0">
                <a:latin typeface="Arial Unicode MS" pitchFamily="34" charset="-122"/>
                <a:ea typeface="Arial Unicode MS" pitchFamily="34" charset="-122"/>
                <a:cs typeface="Arial Unicode MS" pitchFamily="34" charset="-122"/>
              </a:rPr>
              <a:t>的一个对外访问路径，它包含有两个子元素：</a:t>
            </a:r>
            <a:r>
              <a:rPr lang="en-US" altLang="zh-CN" dirty="0">
                <a:latin typeface="Arial Unicode MS" pitchFamily="34" charset="-122"/>
                <a:ea typeface="Arial Unicode MS" pitchFamily="34" charset="-122"/>
                <a:cs typeface="Arial Unicode MS" pitchFamily="34" charset="-122"/>
              </a:rPr>
              <a:t>&lt;servlet-name&gt;</a:t>
            </a:r>
            <a:r>
              <a:rPr lang="zh-CN" altLang="en-US" dirty="0">
                <a:latin typeface="Arial Unicode MS" pitchFamily="34" charset="-122"/>
                <a:ea typeface="Arial Unicode MS" pitchFamily="34" charset="-122"/>
                <a:cs typeface="Arial Unicode MS" pitchFamily="34" charset="-122"/>
              </a:rPr>
              <a:t>和</a:t>
            </a:r>
            <a:r>
              <a:rPr lang="en-US" altLang="zh-CN" dirty="0">
                <a:latin typeface="Arial Unicode MS" pitchFamily="34" charset="-122"/>
                <a:ea typeface="Arial Unicode MS" pitchFamily="34" charset="-122"/>
                <a:cs typeface="Arial Unicode MS" pitchFamily="34" charset="-122"/>
              </a:rPr>
              <a:t>&lt;</a:t>
            </a:r>
            <a:r>
              <a:rPr lang="en-US" altLang="zh-CN" dirty="0" err="1">
                <a:latin typeface="Arial Unicode MS" pitchFamily="34" charset="-122"/>
                <a:ea typeface="Arial Unicode MS" pitchFamily="34" charset="-122"/>
                <a:cs typeface="Arial Unicode MS" pitchFamily="34" charset="-122"/>
              </a:rPr>
              <a:t>url</a:t>
            </a:r>
            <a:r>
              <a:rPr lang="en-US" altLang="zh-CN" dirty="0">
                <a:latin typeface="Arial Unicode MS" pitchFamily="34" charset="-122"/>
                <a:ea typeface="Arial Unicode MS" pitchFamily="34" charset="-122"/>
                <a:cs typeface="Arial Unicode MS" pitchFamily="34" charset="-122"/>
              </a:rPr>
              <a:t>-pattern&gt;</a:t>
            </a:r>
            <a:r>
              <a:rPr lang="zh-CN" altLang="en-US" dirty="0">
                <a:latin typeface="Arial Unicode MS" pitchFamily="34" charset="-122"/>
                <a:ea typeface="Arial Unicode MS" pitchFamily="34" charset="-122"/>
                <a:cs typeface="Arial Unicode MS" pitchFamily="34" charset="-122"/>
              </a:rPr>
              <a:t>，分别用于指定</a:t>
            </a:r>
            <a:r>
              <a:rPr lang="en-US" altLang="zh-CN" dirty="0">
                <a:latin typeface="Arial Unicode MS" pitchFamily="34" charset="-122"/>
                <a:ea typeface="Arial Unicode MS" pitchFamily="34" charset="-122"/>
                <a:cs typeface="Arial Unicode MS" pitchFamily="34" charset="-122"/>
              </a:rPr>
              <a:t>Servlet</a:t>
            </a:r>
            <a:r>
              <a:rPr lang="zh-CN" altLang="en-US" dirty="0">
                <a:latin typeface="Arial Unicode MS" pitchFamily="34" charset="-122"/>
                <a:ea typeface="Arial Unicode MS" pitchFamily="34" charset="-122"/>
                <a:cs typeface="Arial Unicode MS" pitchFamily="34" charset="-122"/>
              </a:rPr>
              <a:t>的注册名称和</a:t>
            </a:r>
            <a:r>
              <a:rPr lang="en-US" altLang="zh-CN" dirty="0">
                <a:latin typeface="Arial Unicode MS" pitchFamily="34" charset="-122"/>
                <a:ea typeface="Arial Unicode MS" pitchFamily="34" charset="-122"/>
                <a:cs typeface="Arial Unicode MS" pitchFamily="34" charset="-122"/>
              </a:rPr>
              <a:t>Servlet</a:t>
            </a:r>
            <a:r>
              <a:rPr lang="zh-CN" altLang="en-US" dirty="0">
                <a:latin typeface="Arial Unicode MS" pitchFamily="34" charset="-122"/>
                <a:ea typeface="Arial Unicode MS" pitchFamily="34" charset="-122"/>
                <a:cs typeface="Arial Unicode MS" pitchFamily="34" charset="-122"/>
              </a:rPr>
              <a:t>的对外访问路径。</a:t>
            </a:r>
          </a:p>
          <a:p>
            <a:endParaRPr lang="zh-CN" altLang="en-US" dirty="0">
              <a:latin typeface="Arial Unicode MS" pitchFamily="34" charset="-122"/>
              <a:ea typeface="Arial Unicode MS" pitchFamily="34" charset="-122"/>
              <a:cs typeface="Arial Unicode MS" pitchFamily="34" charset="-122"/>
            </a:endParaRPr>
          </a:p>
          <a:p>
            <a:endParaRPr lang="zh-CN" altLang="en-US" dirty="0"/>
          </a:p>
        </p:txBody>
      </p:sp>
    </p:spTree>
    <p:extLst>
      <p:ext uri="{BB962C8B-B14F-4D97-AF65-F5344CB8AC3E}">
        <p14:creationId xmlns:p14="http://schemas.microsoft.com/office/powerpoint/2010/main" val="3698298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39616" y="692696"/>
            <a:ext cx="8229600" cy="857256"/>
          </a:xfrm>
        </p:spPr>
        <p:txBody>
          <a:bodyPr/>
          <a:lstStyle/>
          <a:p>
            <a:r>
              <a:rPr lang="en-US" altLang="zh-CN" dirty="0" err="1" smtClean="0">
                <a:latin typeface="Arial Unicode MS" pitchFamily="34" charset="-122"/>
                <a:ea typeface="Arial Unicode MS" pitchFamily="34" charset="-122"/>
                <a:cs typeface="Arial Unicode MS" pitchFamily="34" charset="-122"/>
              </a:rPr>
              <a:t>HttpServletRequest</a:t>
            </a:r>
            <a:r>
              <a:rPr lang="en-US" altLang="zh-CN" dirty="0" smtClean="0">
                <a:latin typeface="Arial Unicode MS" pitchFamily="34" charset="-122"/>
                <a:ea typeface="Arial Unicode MS" pitchFamily="34" charset="-122"/>
                <a:cs typeface="Arial Unicode MS" pitchFamily="34" charset="-122"/>
              </a:rPr>
              <a:t> </a:t>
            </a:r>
            <a:r>
              <a:rPr lang="zh-CN" altLang="en-US" dirty="0" smtClean="0">
                <a:latin typeface="Arial Unicode MS" pitchFamily="34" charset="-122"/>
                <a:ea typeface="Arial Unicode MS" pitchFamily="34" charset="-122"/>
                <a:cs typeface="Arial Unicode MS" pitchFamily="34" charset="-122"/>
              </a:rPr>
              <a:t>简介</a:t>
            </a:r>
            <a:endParaRPr lang="en-US" altLang="zh-CN" dirty="0" smtClean="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1981200" y="1746469"/>
            <a:ext cx="8229600" cy="3757626"/>
          </a:xfrm>
        </p:spPr>
        <p:txBody>
          <a:bodyPr>
            <a:normAutofit/>
          </a:bodyPr>
          <a:lstStyle/>
          <a:p>
            <a:pPr>
              <a:lnSpc>
                <a:spcPct val="130000"/>
              </a:lnSpc>
            </a:pPr>
            <a:r>
              <a:rPr lang="en-US" altLang="zh-CN" sz="2400" dirty="0" err="1">
                <a:latin typeface="Arial Unicode MS" pitchFamily="34" charset="-122"/>
                <a:ea typeface="Arial Unicode MS" pitchFamily="34" charset="-122"/>
                <a:cs typeface="Arial Unicode MS" pitchFamily="34" charset="-122"/>
              </a:rPr>
              <a:t>Servlet</a:t>
            </a:r>
            <a:r>
              <a:rPr lang="en-US" altLang="zh-CN" sz="2400" dirty="0">
                <a:latin typeface="Arial Unicode MS" pitchFamily="34" charset="-122"/>
                <a:ea typeface="Arial Unicode MS" pitchFamily="34" charset="-122"/>
                <a:cs typeface="Arial Unicode MS" pitchFamily="34" charset="-122"/>
              </a:rPr>
              <a:t> API </a:t>
            </a:r>
            <a:r>
              <a:rPr lang="zh-CN" altLang="en-US" sz="2400" dirty="0">
                <a:latin typeface="Arial Unicode MS" pitchFamily="34" charset="-122"/>
                <a:ea typeface="Arial Unicode MS" pitchFamily="34" charset="-122"/>
                <a:cs typeface="Arial Unicode MS" pitchFamily="34" charset="-122"/>
              </a:rPr>
              <a:t>中定义的 </a:t>
            </a:r>
            <a:r>
              <a:rPr lang="en-US" altLang="zh-CN" sz="2400" dirty="0" err="1">
                <a:latin typeface="Arial Unicode MS" pitchFamily="34" charset="-122"/>
                <a:ea typeface="Arial Unicode MS" pitchFamily="34" charset="-122"/>
                <a:cs typeface="Arial Unicode MS" pitchFamily="34" charset="-122"/>
              </a:rPr>
              <a:t>ServletRequest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接口类用于封装请求消息。 </a:t>
            </a:r>
          </a:p>
          <a:p>
            <a:pPr>
              <a:lnSpc>
                <a:spcPct val="130000"/>
              </a:lnSpc>
            </a:pPr>
            <a:r>
              <a:rPr lang="en-US" altLang="zh-CN" sz="2400" dirty="0" err="1">
                <a:latin typeface="Arial Unicode MS" pitchFamily="34" charset="-122"/>
                <a:ea typeface="Arial Unicode MS" pitchFamily="34" charset="-122"/>
                <a:cs typeface="Arial Unicode MS" pitchFamily="34" charset="-122"/>
              </a:rPr>
              <a:t>HttpServletRequest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是专用于</a:t>
            </a:r>
            <a:r>
              <a:rPr lang="en-US" altLang="zh-CN" sz="2400" dirty="0">
                <a:latin typeface="Arial Unicode MS" pitchFamily="34" charset="-122"/>
                <a:ea typeface="Arial Unicode MS" pitchFamily="34" charset="-122"/>
                <a:cs typeface="Arial Unicode MS" pitchFamily="34" charset="-122"/>
              </a:rPr>
              <a:t>HTTP</a:t>
            </a:r>
            <a:r>
              <a:rPr lang="zh-CN" altLang="en-US" sz="2400" dirty="0">
                <a:latin typeface="Arial Unicode MS" pitchFamily="34" charset="-122"/>
                <a:ea typeface="Arial Unicode MS" pitchFamily="34" charset="-122"/>
                <a:cs typeface="Arial Unicode MS" pitchFamily="34" charset="-122"/>
              </a:rPr>
              <a:t>协议的</a:t>
            </a:r>
            <a:r>
              <a:rPr lang="en-US" altLang="zh-CN" sz="2400" dirty="0" err="1">
                <a:latin typeface="Arial Unicode MS" pitchFamily="34" charset="-122"/>
                <a:ea typeface="Arial Unicode MS" pitchFamily="34" charset="-122"/>
                <a:cs typeface="Arial Unicode MS" pitchFamily="34" charset="-122"/>
              </a:rPr>
              <a:t>ServletRequest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子接口，它用于封装 </a:t>
            </a:r>
            <a:r>
              <a:rPr lang="en-US" altLang="zh-CN" sz="2400" dirty="0">
                <a:latin typeface="Arial Unicode MS" pitchFamily="34" charset="-122"/>
                <a:ea typeface="Arial Unicode MS" pitchFamily="34" charset="-122"/>
                <a:cs typeface="Arial Unicode MS" pitchFamily="34" charset="-122"/>
              </a:rPr>
              <a:t>HTTP </a:t>
            </a:r>
            <a:r>
              <a:rPr lang="zh-CN" altLang="en-US" sz="2400" dirty="0">
                <a:latin typeface="Arial Unicode MS" pitchFamily="34" charset="-122"/>
                <a:ea typeface="Arial Unicode MS" pitchFamily="34" charset="-122"/>
                <a:cs typeface="Arial Unicode MS" pitchFamily="34" charset="-122"/>
              </a:rPr>
              <a:t>请求消息。 </a:t>
            </a:r>
          </a:p>
          <a:p>
            <a:pPr>
              <a:lnSpc>
                <a:spcPct val="130000"/>
              </a:lnSpc>
            </a:pPr>
            <a:r>
              <a:rPr lang="zh-CN" altLang="en-US" sz="2400" dirty="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service() </a:t>
            </a:r>
            <a:r>
              <a:rPr lang="zh-CN" altLang="en-US" sz="2400" dirty="0">
                <a:latin typeface="Arial Unicode MS" pitchFamily="34" charset="-122"/>
                <a:ea typeface="Arial Unicode MS" pitchFamily="34" charset="-122"/>
                <a:cs typeface="Arial Unicode MS" pitchFamily="34" charset="-122"/>
              </a:rPr>
              <a:t>方法内部调用 </a:t>
            </a:r>
            <a:r>
              <a:rPr lang="en-US" altLang="zh-CN" sz="2400" dirty="0" err="1">
                <a:latin typeface="Arial Unicode MS" pitchFamily="34" charset="-122"/>
                <a:ea typeface="Arial Unicode MS" pitchFamily="34" charset="-122"/>
                <a:cs typeface="Arial Unicode MS" pitchFamily="34" charset="-122"/>
              </a:rPr>
              <a:t>HttpServletRequest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对象的各种方法来获取请求消息。 </a:t>
            </a:r>
          </a:p>
        </p:txBody>
      </p:sp>
    </p:spTree>
    <p:extLst>
      <p:ext uri="{BB962C8B-B14F-4D97-AF65-F5344CB8AC3E}">
        <p14:creationId xmlns:p14="http://schemas.microsoft.com/office/powerpoint/2010/main" val="8985899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63552" y="764704"/>
            <a:ext cx="8229600" cy="857256"/>
          </a:xfrm>
        </p:spPr>
        <p:txBody>
          <a:bodyPr/>
          <a:lstStyle/>
          <a:p>
            <a:r>
              <a:rPr lang="zh-CN" altLang="en-US" dirty="0" smtClean="0">
                <a:latin typeface="Arial Unicode MS" pitchFamily="34" charset="-122"/>
                <a:ea typeface="Arial Unicode MS" pitchFamily="34" charset="-122"/>
                <a:cs typeface="Arial Unicode MS" pitchFamily="34" charset="-122"/>
              </a:rPr>
              <a:t>获取请求行的相关信息 </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1991544" y="1844824"/>
            <a:ext cx="8429684" cy="4506878"/>
          </a:xfrm>
        </p:spPr>
        <p:txBody>
          <a:bodyPr>
            <a:noAutofit/>
          </a:bodyPr>
          <a:lstStyle/>
          <a:p>
            <a:pPr>
              <a:lnSpc>
                <a:spcPct val="80000"/>
              </a:lnSpc>
              <a:spcAft>
                <a:spcPct val="20000"/>
              </a:spcAft>
            </a:pPr>
            <a:r>
              <a:rPr lang="en-US" altLang="zh-CN" sz="2000" dirty="0">
                <a:latin typeface="Arial Unicode MS" pitchFamily="34" charset="-122"/>
                <a:ea typeface="Arial Unicode MS" pitchFamily="34" charset="-122"/>
                <a:cs typeface="Arial Unicode MS" pitchFamily="34" charset="-122"/>
              </a:rPr>
              <a:t>HTTP</a:t>
            </a:r>
            <a:r>
              <a:rPr lang="zh-CN" altLang="en-US" sz="2000" dirty="0">
                <a:latin typeface="Arial Unicode MS" pitchFamily="34" charset="-122"/>
                <a:ea typeface="Arial Unicode MS" pitchFamily="34" charset="-122"/>
                <a:cs typeface="Arial Unicode MS" pitchFamily="34" charset="-122"/>
              </a:rPr>
              <a:t>请求消息的请求行包括请求方式、资源路径和</a:t>
            </a:r>
            <a:r>
              <a:rPr lang="en-US" altLang="zh-CN" sz="2000" dirty="0">
                <a:latin typeface="Arial Unicode MS" pitchFamily="34" charset="-122"/>
                <a:ea typeface="Arial Unicode MS" pitchFamily="34" charset="-122"/>
                <a:cs typeface="Arial Unicode MS" pitchFamily="34" charset="-122"/>
              </a:rPr>
              <a:t>HTTP</a:t>
            </a:r>
            <a:r>
              <a:rPr lang="zh-CN" altLang="en-US" sz="2000" dirty="0">
                <a:latin typeface="Arial Unicode MS" pitchFamily="34" charset="-122"/>
                <a:ea typeface="Arial Unicode MS" pitchFamily="34" charset="-122"/>
                <a:cs typeface="Arial Unicode MS" pitchFamily="34" charset="-122"/>
              </a:rPr>
              <a:t>协议版本：</a:t>
            </a:r>
          </a:p>
          <a:p>
            <a:pPr>
              <a:lnSpc>
                <a:spcPct val="80000"/>
              </a:lnSpc>
              <a:spcAft>
                <a:spcPct val="20000"/>
              </a:spcAft>
              <a:buFont typeface="Wingdings" pitchFamily="2" charset="2"/>
              <a:buNone/>
            </a:pPr>
            <a:r>
              <a:rPr lang="zh-CN" altLang="en-US" sz="2000" dirty="0">
                <a:latin typeface="Arial Unicode MS" pitchFamily="34" charset="-122"/>
                <a:ea typeface="Arial Unicode MS" pitchFamily="34" charset="-122"/>
                <a:cs typeface="Arial Unicode MS" pitchFamily="34" charset="-122"/>
              </a:rPr>
              <a:t>	</a:t>
            </a:r>
            <a:r>
              <a:rPr lang="en-US" altLang="zh-CN" sz="2000" dirty="0">
                <a:latin typeface="Arial Unicode MS" pitchFamily="34" charset="-122"/>
                <a:ea typeface="Arial Unicode MS" pitchFamily="34" charset="-122"/>
                <a:cs typeface="Arial Unicode MS" pitchFamily="34" charset="-122"/>
              </a:rPr>
              <a:t>GET /</a:t>
            </a:r>
            <a:r>
              <a:rPr lang="en-US" altLang="zh-CN" sz="2000" dirty="0" err="1">
                <a:latin typeface="Arial Unicode MS" pitchFamily="34" charset="-122"/>
                <a:ea typeface="Arial Unicode MS" pitchFamily="34" charset="-122"/>
                <a:cs typeface="Arial Unicode MS" pitchFamily="34" charset="-122"/>
              </a:rPr>
              <a:t>lampbrother</a:t>
            </a:r>
            <a:r>
              <a:rPr lang="en-US" altLang="zh-CN" sz="2000" dirty="0">
                <a:latin typeface="Arial Unicode MS" pitchFamily="34" charset="-122"/>
                <a:ea typeface="Arial Unicode MS" pitchFamily="34" charset="-122"/>
                <a:cs typeface="Arial Unicode MS" pitchFamily="34" charset="-122"/>
              </a:rPr>
              <a:t>/</a:t>
            </a:r>
            <a:r>
              <a:rPr lang="en-US" altLang="zh-CN" sz="2000" dirty="0" err="1">
                <a:latin typeface="Arial Unicode MS" pitchFamily="34" charset="-122"/>
                <a:ea typeface="Arial Unicode MS" pitchFamily="34" charset="-122"/>
                <a:cs typeface="Arial Unicode MS" pitchFamily="34" charset="-122"/>
              </a:rPr>
              <a:t>servlet</a:t>
            </a:r>
            <a:r>
              <a:rPr lang="en-US" altLang="zh-CN" sz="2000" dirty="0">
                <a:latin typeface="Arial Unicode MS" pitchFamily="34" charset="-122"/>
                <a:ea typeface="Arial Unicode MS" pitchFamily="34" charset="-122"/>
                <a:cs typeface="Arial Unicode MS" pitchFamily="34" charset="-122"/>
              </a:rPr>
              <a:t>/RequestURI?param1=a&amp;param2=b HTTP/1.1</a:t>
            </a:r>
          </a:p>
          <a:p>
            <a:pPr>
              <a:lnSpc>
                <a:spcPct val="80000"/>
              </a:lnSpc>
              <a:spcAft>
                <a:spcPct val="20000"/>
              </a:spcAft>
            </a:pPr>
            <a:r>
              <a:rPr lang="en-US" altLang="zh-CN" sz="2000" dirty="0" err="1">
                <a:latin typeface="Arial Unicode MS" pitchFamily="34" charset="-122"/>
                <a:ea typeface="Arial Unicode MS" pitchFamily="34" charset="-122"/>
                <a:cs typeface="Arial Unicode MS" pitchFamily="34" charset="-122"/>
              </a:rPr>
              <a:t>getMethod</a:t>
            </a:r>
            <a:r>
              <a:rPr lang="zh-CN" altLang="en-US" sz="2000" dirty="0">
                <a:latin typeface="Arial Unicode MS" pitchFamily="34" charset="-122"/>
                <a:ea typeface="Arial Unicode MS" pitchFamily="34" charset="-122"/>
                <a:cs typeface="Arial Unicode MS" pitchFamily="34" charset="-122"/>
              </a:rPr>
              <a:t>：返回</a:t>
            </a:r>
            <a:r>
              <a:rPr lang="en-US" altLang="zh-CN" sz="2000" dirty="0">
                <a:latin typeface="Arial Unicode MS" pitchFamily="34" charset="-122"/>
                <a:ea typeface="Arial Unicode MS" pitchFamily="34" charset="-122"/>
                <a:cs typeface="Arial Unicode MS" pitchFamily="34" charset="-122"/>
              </a:rPr>
              <a:t>HTTP</a:t>
            </a:r>
            <a:r>
              <a:rPr lang="zh-CN" altLang="en-US" sz="2000" dirty="0">
                <a:latin typeface="Arial Unicode MS" pitchFamily="34" charset="-122"/>
                <a:ea typeface="Arial Unicode MS" pitchFamily="34" charset="-122"/>
                <a:cs typeface="Arial Unicode MS" pitchFamily="34" charset="-122"/>
              </a:rPr>
              <a:t>请求消息中的请求方式。</a:t>
            </a:r>
          </a:p>
          <a:p>
            <a:pPr>
              <a:lnSpc>
                <a:spcPct val="80000"/>
              </a:lnSpc>
              <a:spcAft>
                <a:spcPct val="20000"/>
              </a:spcAft>
            </a:pPr>
            <a:r>
              <a:rPr lang="en-US" altLang="zh-CN" sz="2000" dirty="0" err="1">
                <a:latin typeface="Arial Unicode MS" pitchFamily="34" charset="-122"/>
                <a:ea typeface="Arial Unicode MS" pitchFamily="34" charset="-122"/>
                <a:cs typeface="Arial Unicode MS" pitchFamily="34" charset="-122"/>
              </a:rPr>
              <a:t>getRequestURI</a:t>
            </a:r>
            <a:r>
              <a:rPr lang="zh-CN" altLang="en-US" sz="2000" dirty="0">
                <a:latin typeface="Arial Unicode MS" pitchFamily="34" charset="-122"/>
                <a:ea typeface="Arial Unicode MS" pitchFamily="34" charset="-122"/>
                <a:cs typeface="Arial Unicode MS" pitchFamily="34" charset="-122"/>
              </a:rPr>
              <a:t>：返回请求行中的资源名部分。</a:t>
            </a:r>
          </a:p>
          <a:p>
            <a:pPr>
              <a:lnSpc>
                <a:spcPct val="80000"/>
              </a:lnSpc>
              <a:spcAft>
                <a:spcPct val="20000"/>
              </a:spcAft>
            </a:pPr>
            <a:r>
              <a:rPr lang="en-US" altLang="zh-CN" sz="2000" dirty="0" err="1">
                <a:latin typeface="Arial Unicode MS" pitchFamily="34" charset="-122"/>
                <a:ea typeface="Arial Unicode MS" pitchFamily="34" charset="-122"/>
                <a:cs typeface="Arial Unicode MS" pitchFamily="34" charset="-122"/>
              </a:rPr>
              <a:t>getQueryString</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：返回请求行中的参数部分。</a:t>
            </a:r>
          </a:p>
          <a:p>
            <a:pPr>
              <a:lnSpc>
                <a:spcPct val="80000"/>
              </a:lnSpc>
              <a:spcAft>
                <a:spcPct val="20000"/>
              </a:spcAft>
            </a:pPr>
            <a:r>
              <a:rPr lang="en-US" altLang="zh-CN" sz="2000" dirty="0" err="1">
                <a:latin typeface="Arial Unicode MS" pitchFamily="34" charset="-122"/>
                <a:ea typeface="Arial Unicode MS" pitchFamily="34" charset="-122"/>
                <a:cs typeface="Arial Unicode MS" pitchFamily="34" charset="-122"/>
              </a:rPr>
              <a:t>getProtocol</a:t>
            </a:r>
            <a:r>
              <a:rPr lang="zh-CN" altLang="en-US" sz="2000" dirty="0">
                <a:latin typeface="Arial Unicode MS" pitchFamily="34" charset="-122"/>
                <a:ea typeface="Arial Unicode MS" pitchFamily="34" charset="-122"/>
                <a:cs typeface="Arial Unicode MS" pitchFamily="34" charset="-122"/>
              </a:rPr>
              <a:t>：返回请求行中的协议名和版本。</a:t>
            </a:r>
          </a:p>
          <a:p>
            <a:pPr>
              <a:lnSpc>
                <a:spcPct val="80000"/>
              </a:lnSpc>
              <a:spcAft>
                <a:spcPct val="20000"/>
              </a:spcAft>
            </a:pPr>
            <a:r>
              <a:rPr lang="en-US" altLang="zh-CN" sz="2000" dirty="0" err="1">
                <a:latin typeface="Arial Unicode MS" pitchFamily="34" charset="-122"/>
                <a:ea typeface="Arial Unicode MS" pitchFamily="34" charset="-122"/>
                <a:cs typeface="Arial Unicode MS" pitchFamily="34" charset="-122"/>
              </a:rPr>
              <a:t>getContextPath</a:t>
            </a:r>
            <a:r>
              <a:rPr lang="zh-CN" altLang="en-US" sz="2000" dirty="0">
                <a:latin typeface="Arial Unicode MS" pitchFamily="34" charset="-122"/>
                <a:ea typeface="Arial Unicode MS" pitchFamily="34" charset="-122"/>
                <a:cs typeface="Arial Unicode MS" pitchFamily="34" charset="-122"/>
              </a:rPr>
              <a:t>：返回请求资源所属于的</a:t>
            </a:r>
            <a:r>
              <a:rPr lang="en-US" altLang="zh-CN" sz="2000" dirty="0">
                <a:latin typeface="Arial Unicode MS" pitchFamily="34" charset="-122"/>
                <a:ea typeface="Arial Unicode MS" pitchFamily="34" charset="-122"/>
                <a:cs typeface="Arial Unicode MS" pitchFamily="34" charset="-122"/>
              </a:rPr>
              <a:t>WEB</a:t>
            </a:r>
            <a:r>
              <a:rPr lang="zh-CN" altLang="en-US" sz="2000" dirty="0">
                <a:latin typeface="Arial Unicode MS" pitchFamily="34" charset="-122"/>
                <a:ea typeface="Arial Unicode MS" pitchFamily="34" charset="-122"/>
                <a:cs typeface="Arial Unicode MS" pitchFamily="34" charset="-122"/>
              </a:rPr>
              <a:t>应用程序的路径。</a:t>
            </a:r>
          </a:p>
          <a:p>
            <a:pPr>
              <a:lnSpc>
                <a:spcPct val="80000"/>
              </a:lnSpc>
              <a:spcAft>
                <a:spcPct val="20000"/>
              </a:spcAft>
            </a:pPr>
            <a:r>
              <a:rPr lang="en-US" altLang="zh-CN" sz="2000" dirty="0" err="1">
                <a:latin typeface="Arial Unicode MS" pitchFamily="34" charset="-122"/>
                <a:ea typeface="Arial Unicode MS" pitchFamily="34" charset="-122"/>
                <a:cs typeface="Arial Unicode MS" pitchFamily="34" charset="-122"/>
              </a:rPr>
              <a:t>getPathInfo</a:t>
            </a:r>
            <a:r>
              <a:rPr lang="zh-CN" altLang="en-US" sz="2000" dirty="0">
                <a:latin typeface="Arial Unicode MS" pitchFamily="34" charset="-122"/>
                <a:ea typeface="Arial Unicode MS" pitchFamily="34" charset="-122"/>
                <a:cs typeface="Arial Unicode MS" pitchFamily="34" charset="-122"/>
              </a:rPr>
              <a:t>：返回请求</a:t>
            </a:r>
            <a:r>
              <a:rPr lang="en-US" altLang="zh-CN" sz="2000" dirty="0">
                <a:latin typeface="Arial Unicode MS" pitchFamily="34" charset="-122"/>
                <a:ea typeface="Arial Unicode MS" pitchFamily="34" charset="-122"/>
                <a:cs typeface="Arial Unicode MS" pitchFamily="34" charset="-122"/>
              </a:rPr>
              <a:t>URL</a:t>
            </a:r>
            <a:r>
              <a:rPr lang="zh-CN" altLang="en-US" sz="2000" dirty="0">
                <a:latin typeface="Arial Unicode MS" pitchFamily="34" charset="-122"/>
                <a:ea typeface="Arial Unicode MS" pitchFamily="34" charset="-122"/>
                <a:cs typeface="Arial Unicode MS" pitchFamily="34" charset="-122"/>
              </a:rPr>
              <a:t>中的额外路径信息。额外路径信息是请求</a:t>
            </a:r>
            <a:r>
              <a:rPr lang="en-US" altLang="zh-CN" sz="2000" dirty="0">
                <a:latin typeface="Arial Unicode MS" pitchFamily="34" charset="-122"/>
                <a:ea typeface="Arial Unicode MS" pitchFamily="34" charset="-122"/>
                <a:cs typeface="Arial Unicode MS" pitchFamily="34" charset="-122"/>
              </a:rPr>
              <a:t>URL</a:t>
            </a:r>
            <a:r>
              <a:rPr lang="zh-CN" altLang="en-US" sz="2000" dirty="0">
                <a:latin typeface="Arial Unicode MS" pitchFamily="34" charset="-122"/>
                <a:ea typeface="Arial Unicode MS" pitchFamily="34" charset="-122"/>
                <a:cs typeface="Arial Unicode MS" pitchFamily="34" charset="-122"/>
              </a:rPr>
              <a:t>中的位于</a:t>
            </a:r>
            <a:r>
              <a:rPr lang="en-US" altLang="zh-CN" sz="2000" dirty="0" err="1">
                <a:latin typeface="Arial Unicode MS" pitchFamily="34" charset="-122"/>
                <a:ea typeface="Arial Unicode MS" pitchFamily="34" charset="-122"/>
                <a:cs typeface="Arial Unicode MS" pitchFamily="34" charset="-122"/>
              </a:rPr>
              <a:t>Servlet</a:t>
            </a:r>
            <a:r>
              <a:rPr lang="zh-CN" altLang="en-US" sz="2000" dirty="0">
                <a:latin typeface="Arial Unicode MS" pitchFamily="34" charset="-122"/>
                <a:ea typeface="Arial Unicode MS" pitchFamily="34" charset="-122"/>
                <a:cs typeface="Arial Unicode MS" pitchFamily="34" charset="-122"/>
              </a:rPr>
              <a:t>的路径之后和查询参数之前的内容，它以“</a:t>
            </a:r>
            <a:r>
              <a:rPr lang="en-US" altLang="zh-CN" sz="2000" dirty="0">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开头。</a:t>
            </a:r>
          </a:p>
          <a:p>
            <a:pPr>
              <a:lnSpc>
                <a:spcPct val="80000"/>
              </a:lnSpc>
              <a:spcAft>
                <a:spcPct val="20000"/>
              </a:spcAft>
            </a:pPr>
            <a:r>
              <a:rPr lang="en-US" altLang="zh-CN" sz="2000" dirty="0" err="1">
                <a:latin typeface="Arial Unicode MS" pitchFamily="34" charset="-122"/>
                <a:ea typeface="Arial Unicode MS" pitchFamily="34" charset="-122"/>
                <a:cs typeface="Arial Unicode MS" pitchFamily="34" charset="-122"/>
              </a:rPr>
              <a:t>getPathTranslated</a:t>
            </a:r>
            <a:r>
              <a:rPr lang="zh-CN" altLang="en-US" sz="2000" dirty="0">
                <a:latin typeface="Arial Unicode MS" pitchFamily="34" charset="-122"/>
                <a:ea typeface="Arial Unicode MS" pitchFamily="34" charset="-122"/>
                <a:cs typeface="Arial Unicode MS" pitchFamily="34" charset="-122"/>
              </a:rPr>
              <a:t>：返回</a:t>
            </a:r>
            <a:r>
              <a:rPr lang="en-US" altLang="zh-CN" sz="2000" dirty="0">
                <a:latin typeface="Arial Unicode MS" pitchFamily="34" charset="-122"/>
                <a:ea typeface="Arial Unicode MS" pitchFamily="34" charset="-122"/>
                <a:cs typeface="Arial Unicode MS" pitchFamily="34" charset="-122"/>
              </a:rPr>
              <a:t>URL</a:t>
            </a:r>
            <a:r>
              <a:rPr lang="zh-CN" altLang="en-US" sz="2000" dirty="0">
                <a:latin typeface="Arial Unicode MS" pitchFamily="34" charset="-122"/>
                <a:ea typeface="Arial Unicode MS" pitchFamily="34" charset="-122"/>
                <a:cs typeface="Arial Unicode MS" pitchFamily="34" charset="-122"/>
              </a:rPr>
              <a:t>中的额外路径信息所对应的资源的真实路径。 </a:t>
            </a:r>
          </a:p>
          <a:p>
            <a:pPr>
              <a:lnSpc>
                <a:spcPct val="80000"/>
              </a:lnSpc>
              <a:spcAft>
                <a:spcPct val="20000"/>
              </a:spcAft>
            </a:pPr>
            <a:r>
              <a:rPr lang="en-US" altLang="zh-CN" sz="2000" dirty="0" err="1">
                <a:latin typeface="Arial Unicode MS" pitchFamily="34" charset="-122"/>
                <a:ea typeface="Arial Unicode MS" pitchFamily="34" charset="-122"/>
                <a:cs typeface="Arial Unicode MS" pitchFamily="34" charset="-122"/>
              </a:rPr>
              <a:t>getServletPath</a:t>
            </a:r>
            <a:r>
              <a:rPr lang="zh-CN" altLang="en-US" sz="2000" dirty="0">
                <a:latin typeface="Arial Unicode MS" pitchFamily="34" charset="-122"/>
                <a:ea typeface="Arial Unicode MS" pitchFamily="34" charset="-122"/>
                <a:cs typeface="Arial Unicode MS" pitchFamily="34" charset="-122"/>
              </a:rPr>
              <a:t>方法：</a:t>
            </a:r>
            <a:r>
              <a:rPr lang="en-US" altLang="zh-CN" sz="2000" dirty="0" err="1">
                <a:latin typeface="Arial Unicode MS" pitchFamily="34" charset="-122"/>
                <a:ea typeface="Arial Unicode MS" pitchFamily="34" charset="-122"/>
                <a:cs typeface="Arial Unicode MS" pitchFamily="34" charset="-122"/>
              </a:rPr>
              <a:t>Servlet</a:t>
            </a:r>
            <a:r>
              <a:rPr lang="zh-CN" altLang="en-US" sz="2000" dirty="0">
                <a:latin typeface="Arial Unicode MS" pitchFamily="34" charset="-122"/>
                <a:ea typeface="Arial Unicode MS" pitchFamily="34" charset="-122"/>
                <a:cs typeface="Arial Unicode MS" pitchFamily="34" charset="-122"/>
              </a:rPr>
              <a:t>的名称或</a:t>
            </a:r>
            <a:r>
              <a:rPr lang="en-US" altLang="zh-CN" sz="2000" dirty="0" err="1">
                <a:latin typeface="Arial Unicode MS" pitchFamily="34" charset="-122"/>
                <a:ea typeface="Arial Unicode MS" pitchFamily="34" charset="-122"/>
                <a:cs typeface="Arial Unicode MS" pitchFamily="34" charset="-122"/>
              </a:rPr>
              <a:t>Servlet</a:t>
            </a:r>
            <a:r>
              <a:rPr lang="zh-CN" altLang="en-US" sz="2000" dirty="0">
                <a:latin typeface="Arial Unicode MS" pitchFamily="34" charset="-122"/>
                <a:ea typeface="Arial Unicode MS" pitchFamily="34" charset="-122"/>
                <a:cs typeface="Arial Unicode MS" pitchFamily="34" charset="-122"/>
              </a:rPr>
              <a:t>所映射的路径。  </a:t>
            </a:r>
          </a:p>
          <a:p>
            <a:endParaRPr lang="zh-CN" altLang="en-US" sz="20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8170748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86880" y="692696"/>
            <a:ext cx="8229600" cy="857256"/>
          </a:xfrm>
        </p:spPr>
        <p:txBody>
          <a:bodyPr/>
          <a:lstStyle/>
          <a:p>
            <a:r>
              <a:rPr lang="zh-CN" altLang="en-US" dirty="0" smtClean="0">
                <a:latin typeface="Arial Unicode MS" pitchFamily="34" charset="-122"/>
                <a:ea typeface="Arial Unicode MS" pitchFamily="34" charset="-122"/>
                <a:cs typeface="Arial Unicode MS" pitchFamily="34" charset="-122"/>
              </a:rPr>
              <a:t>获取网络连接信息 </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1881158" y="1624140"/>
            <a:ext cx="8429684" cy="5233860"/>
          </a:xfrm>
        </p:spPr>
        <p:txBody>
          <a:bodyPr>
            <a:noAutofit/>
          </a:bodyPr>
          <a:lstStyle/>
          <a:p>
            <a:pPr>
              <a:lnSpc>
                <a:spcPct val="90000"/>
              </a:lnSpc>
              <a:spcAft>
                <a:spcPct val="20000"/>
              </a:spcAft>
            </a:pPr>
            <a:r>
              <a:rPr lang="en-US" altLang="zh-CN" sz="2000" dirty="0" err="1">
                <a:latin typeface="Arial Unicode MS" pitchFamily="34" charset="-122"/>
                <a:ea typeface="Arial Unicode MS" pitchFamily="34" charset="-122"/>
                <a:cs typeface="Arial Unicode MS" pitchFamily="34" charset="-122"/>
              </a:rPr>
              <a:t>getRemoteAddr</a:t>
            </a:r>
            <a:r>
              <a:rPr lang="zh-CN" altLang="en-US" sz="2000" dirty="0">
                <a:latin typeface="Arial Unicode MS" pitchFamily="34" charset="-122"/>
                <a:ea typeface="Arial Unicode MS" pitchFamily="34" charset="-122"/>
                <a:cs typeface="Arial Unicode MS" pitchFamily="34" charset="-122"/>
              </a:rPr>
              <a:t>方法返回发出请求的客户机的</a:t>
            </a:r>
            <a:r>
              <a:rPr lang="en-US" altLang="zh-CN" sz="2000" dirty="0">
                <a:latin typeface="Arial Unicode MS" pitchFamily="34" charset="-122"/>
                <a:ea typeface="Arial Unicode MS" pitchFamily="34" charset="-122"/>
                <a:cs typeface="Arial Unicode MS" pitchFamily="34" charset="-122"/>
              </a:rPr>
              <a:t>IP</a:t>
            </a:r>
            <a:r>
              <a:rPr lang="zh-CN" altLang="en-US" sz="2000" dirty="0">
                <a:latin typeface="Arial Unicode MS" pitchFamily="34" charset="-122"/>
                <a:ea typeface="Arial Unicode MS" pitchFamily="34" charset="-122"/>
                <a:cs typeface="Arial Unicode MS" pitchFamily="34" charset="-122"/>
              </a:rPr>
              <a:t>地址，其格式为“</a:t>
            </a:r>
            <a:r>
              <a:rPr lang="en-US" altLang="zh-CN" sz="2000" dirty="0">
                <a:latin typeface="Arial Unicode MS" pitchFamily="34" charset="-122"/>
                <a:ea typeface="Arial Unicode MS" pitchFamily="34" charset="-122"/>
                <a:cs typeface="Arial Unicode MS" pitchFamily="34" charset="-122"/>
              </a:rPr>
              <a:t>192.168.0.3”</a:t>
            </a:r>
            <a:r>
              <a:rPr lang="zh-CN" altLang="en-US" sz="2000" dirty="0">
                <a:latin typeface="Arial Unicode MS" pitchFamily="34" charset="-122"/>
                <a:ea typeface="Arial Unicode MS" pitchFamily="34" charset="-122"/>
                <a:cs typeface="Arial Unicode MS" pitchFamily="34" charset="-122"/>
              </a:rPr>
              <a:t>这种形式的字符文本。 </a:t>
            </a:r>
            <a:r>
              <a:rPr lang="zh-CN" altLang="en-US" sz="2000" dirty="0">
                <a:solidFill>
                  <a:srgbClr val="FF0000"/>
                </a:solidFill>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 </a:t>
            </a:r>
          </a:p>
          <a:p>
            <a:pPr>
              <a:lnSpc>
                <a:spcPct val="90000"/>
              </a:lnSpc>
              <a:spcAft>
                <a:spcPct val="20000"/>
              </a:spcAft>
            </a:pPr>
            <a:r>
              <a:rPr lang="en-US" altLang="zh-CN" sz="2000" dirty="0" err="1">
                <a:latin typeface="Arial Unicode MS" pitchFamily="34" charset="-122"/>
                <a:ea typeface="Arial Unicode MS" pitchFamily="34" charset="-122"/>
                <a:cs typeface="Arial Unicode MS" pitchFamily="34" charset="-122"/>
              </a:rPr>
              <a:t>getRemoteHost</a:t>
            </a:r>
            <a:r>
              <a:rPr lang="zh-CN" altLang="en-US" sz="2000" dirty="0">
                <a:latin typeface="Arial Unicode MS" pitchFamily="34" charset="-122"/>
                <a:ea typeface="Arial Unicode MS" pitchFamily="34" charset="-122"/>
                <a:cs typeface="Arial Unicode MS" pitchFamily="34" charset="-122"/>
              </a:rPr>
              <a:t>方法返回发出请求的客户机的完整主机名，即“</a:t>
            </a:r>
            <a:r>
              <a:rPr lang="en-US" altLang="zh-CN" sz="2000" dirty="0">
                <a:latin typeface="Arial Unicode MS" pitchFamily="34" charset="-122"/>
                <a:ea typeface="Arial Unicode MS" pitchFamily="34" charset="-122"/>
                <a:cs typeface="Arial Unicode MS" pitchFamily="34" charset="-122"/>
              </a:rPr>
              <a:t>pc1.atguigu.com”</a:t>
            </a:r>
            <a:r>
              <a:rPr lang="zh-CN" altLang="en-US" sz="2000" dirty="0">
                <a:latin typeface="Arial Unicode MS" pitchFamily="34" charset="-122"/>
                <a:ea typeface="Arial Unicode MS" pitchFamily="34" charset="-122"/>
                <a:cs typeface="Arial Unicode MS" pitchFamily="34" charset="-122"/>
              </a:rPr>
              <a:t>这种格式。</a:t>
            </a:r>
          </a:p>
          <a:p>
            <a:pPr>
              <a:lnSpc>
                <a:spcPct val="90000"/>
              </a:lnSpc>
              <a:spcAft>
                <a:spcPct val="20000"/>
              </a:spcAft>
            </a:pPr>
            <a:r>
              <a:rPr lang="en-US" altLang="zh-CN" sz="2000" dirty="0" err="1">
                <a:latin typeface="Arial Unicode MS" pitchFamily="34" charset="-122"/>
                <a:ea typeface="Arial Unicode MS" pitchFamily="34" charset="-122"/>
                <a:cs typeface="Arial Unicode MS" pitchFamily="34" charset="-122"/>
              </a:rPr>
              <a:t>getRemotePort</a:t>
            </a:r>
            <a:r>
              <a:rPr lang="zh-CN" altLang="en-US" sz="2000" dirty="0">
                <a:latin typeface="Arial Unicode MS" pitchFamily="34" charset="-122"/>
                <a:ea typeface="Arial Unicode MS" pitchFamily="34" charset="-122"/>
                <a:cs typeface="Arial Unicode MS" pitchFamily="34" charset="-122"/>
              </a:rPr>
              <a:t>方法返回发出请求的客户机所使用的网络接口的端口号。</a:t>
            </a:r>
          </a:p>
          <a:p>
            <a:pPr>
              <a:lnSpc>
                <a:spcPct val="90000"/>
              </a:lnSpc>
              <a:spcAft>
                <a:spcPct val="20000"/>
              </a:spcAft>
            </a:pPr>
            <a:r>
              <a:rPr lang="en-US" altLang="zh-CN" sz="2000" dirty="0" err="1">
                <a:latin typeface="Arial Unicode MS" pitchFamily="34" charset="-122"/>
                <a:ea typeface="Arial Unicode MS" pitchFamily="34" charset="-122"/>
                <a:cs typeface="Arial Unicode MS" pitchFamily="34" charset="-122"/>
              </a:rPr>
              <a:t>getLocalAddr</a:t>
            </a:r>
            <a:r>
              <a:rPr lang="zh-CN" altLang="en-US" sz="2000" dirty="0">
                <a:latin typeface="Arial Unicode MS" pitchFamily="34" charset="-122"/>
                <a:ea typeface="Arial Unicode MS" pitchFamily="34" charset="-122"/>
                <a:cs typeface="Arial Unicode MS" pitchFamily="34" charset="-122"/>
              </a:rPr>
              <a:t>方法返回</a:t>
            </a:r>
            <a:r>
              <a:rPr lang="en-US" altLang="zh-CN" sz="2000" dirty="0">
                <a:latin typeface="Arial Unicode MS" pitchFamily="34" charset="-122"/>
                <a:ea typeface="Arial Unicode MS" pitchFamily="34" charset="-122"/>
                <a:cs typeface="Arial Unicode MS" pitchFamily="34" charset="-122"/>
              </a:rPr>
              <a:t>WEB</a:t>
            </a:r>
            <a:r>
              <a:rPr lang="zh-CN" altLang="en-US" sz="2000" dirty="0">
                <a:latin typeface="Arial Unicode MS" pitchFamily="34" charset="-122"/>
                <a:ea typeface="Arial Unicode MS" pitchFamily="34" charset="-122"/>
                <a:cs typeface="Arial Unicode MS" pitchFamily="34" charset="-122"/>
              </a:rPr>
              <a:t>服务器上接收当前请求的网络接口的</a:t>
            </a:r>
            <a:r>
              <a:rPr lang="en-US" altLang="zh-CN" sz="2000" dirty="0">
                <a:latin typeface="Arial Unicode MS" pitchFamily="34" charset="-122"/>
                <a:ea typeface="Arial Unicode MS" pitchFamily="34" charset="-122"/>
                <a:cs typeface="Arial Unicode MS" pitchFamily="34" charset="-122"/>
              </a:rPr>
              <a:t>IP</a:t>
            </a:r>
            <a:r>
              <a:rPr lang="zh-CN" altLang="en-US" sz="2000" dirty="0">
                <a:latin typeface="Arial Unicode MS" pitchFamily="34" charset="-122"/>
                <a:ea typeface="Arial Unicode MS" pitchFamily="34" charset="-122"/>
                <a:cs typeface="Arial Unicode MS" pitchFamily="34" charset="-122"/>
              </a:rPr>
              <a:t>地址。</a:t>
            </a:r>
          </a:p>
          <a:p>
            <a:pPr>
              <a:lnSpc>
                <a:spcPct val="90000"/>
              </a:lnSpc>
              <a:spcAft>
                <a:spcPct val="20000"/>
              </a:spcAft>
            </a:pPr>
            <a:r>
              <a:rPr lang="en-US" altLang="zh-CN" sz="2000" dirty="0" err="1">
                <a:latin typeface="Arial Unicode MS" pitchFamily="34" charset="-122"/>
                <a:ea typeface="Arial Unicode MS" pitchFamily="34" charset="-122"/>
                <a:cs typeface="Arial Unicode MS" pitchFamily="34" charset="-122"/>
              </a:rPr>
              <a:t>getLocalName</a:t>
            </a:r>
            <a:r>
              <a:rPr lang="zh-CN" altLang="en-US" sz="2000" dirty="0">
                <a:latin typeface="Arial Unicode MS" pitchFamily="34" charset="-122"/>
                <a:ea typeface="Arial Unicode MS" pitchFamily="34" charset="-122"/>
                <a:cs typeface="Arial Unicode MS" pitchFamily="34" charset="-122"/>
              </a:rPr>
              <a:t>方法返回</a:t>
            </a:r>
            <a:r>
              <a:rPr lang="en-US" altLang="zh-CN" sz="2000" dirty="0">
                <a:latin typeface="Arial Unicode MS" pitchFamily="34" charset="-122"/>
                <a:ea typeface="Arial Unicode MS" pitchFamily="34" charset="-122"/>
                <a:cs typeface="Arial Unicode MS" pitchFamily="34" charset="-122"/>
              </a:rPr>
              <a:t>WEB</a:t>
            </a:r>
            <a:r>
              <a:rPr lang="zh-CN" altLang="en-US" sz="2000" dirty="0">
                <a:latin typeface="Arial Unicode MS" pitchFamily="34" charset="-122"/>
                <a:ea typeface="Arial Unicode MS" pitchFamily="34" charset="-122"/>
                <a:cs typeface="Arial Unicode MS" pitchFamily="34" charset="-122"/>
              </a:rPr>
              <a:t>服务器上接收当前请求的网络接口的</a:t>
            </a:r>
            <a:r>
              <a:rPr lang="en-US" altLang="zh-CN" sz="2000" dirty="0">
                <a:latin typeface="Arial Unicode MS" pitchFamily="34" charset="-122"/>
                <a:ea typeface="Arial Unicode MS" pitchFamily="34" charset="-122"/>
                <a:cs typeface="Arial Unicode MS" pitchFamily="34" charset="-122"/>
              </a:rPr>
              <a:t>IP</a:t>
            </a:r>
            <a:r>
              <a:rPr lang="zh-CN" altLang="en-US" sz="2000" dirty="0">
                <a:latin typeface="Arial Unicode MS" pitchFamily="34" charset="-122"/>
                <a:ea typeface="Arial Unicode MS" pitchFamily="34" charset="-122"/>
                <a:cs typeface="Arial Unicode MS" pitchFamily="34" charset="-122"/>
              </a:rPr>
              <a:t>地址所对应的主机名。</a:t>
            </a:r>
          </a:p>
          <a:p>
            <a:pPr>
              <a:lnSpc>
                <a:spcPct val="90000"/>
              </a:lnSpc>
              <a:spcAft>
                <a:spcPct val="20000"/>
              </a:spcAft>
            </a:pPr>
            <a:r>
              <a:rPr lang="en-US" altLang="zh-CN" sz="2000" dirty="0" err="1">
                <a:latin typeface="Arial Unicode MS" pitchFamily="34" charset="-122"/>
                <a:ea typeface="Arial Unicode MS" pitchFamily="34" charset="-122"/>
                <a:cs typeface="Arial Unicode MS" pitchFamily="34" charset="-122"/>
              </a:rPr>
              <a:t>getLocalPort</a:t>
            </a:r>
            <a:r>
              <a:rPr lang="zh-CN" altLang="en-US" sz="2000" dirty="0">
                <a:latin typeface="Arial Unicode MS" pitchFamily="34" charset="-122"/>
                <a:ea typeface="Arial Unicode MS" pitchFamily="34" charset="-122"/>
                <a:cs typeface="Arial Unicode MS" pitchFamily="34" charset="-122"/>
              </a:rPr>
              <a:t>方法返回</a:t>
            </a:r>
            <a:r>
              <a:rPr lang="en-US" altLang="zh-CN" sz="2000" dirty="0">
                <a:latin typeface="Arial Unicode MS" pitchFamily="34" charset="-122"/>
                <a:ea typeface="Arial Unicode MS" pitchFamily="34" charset="-122"/>
                <a:cs typeface="Arial Unicode MS" pitchFamily="34" charset="-122"/>
              </a:rPr>
              <a:t>WEB</a:t>
            </a:r>
            <a:r>
              <a:rPr lang="zh-CN" altLang="en-US" sz="2000" dirty="0">
                <a:latin typeface="Arial Unicode MS" pitchFamily="34" charset="-122"/>
                <a:ea typeface="Arial Unicode MS" pitchFamily="34" charset="-122"/>
                <a:cs typeface="Arial Unicode MS" pitchFamily="34" charset="-122"/>
              </a:rPr>
              <a:t>服务器上接收当前请求的网络接口的端口号。</a:t>
            </a:r>
          </a:p>
          <a:p>
            <a:pPr>
              <a:lnSpc>
                <a:spcPct val="90000"/>
              </a:lnSpc>
              <a:spcAft>
                <a:spcPct val="20000"/>
              </a:spcAft>
            </a:pPr>
            <a:r>
              <a:rPr lang="en-US" altLang="zh-CN" sz="2000" dirty="0" err="1">
                <a:latin typeface="Arial Unicode MS" pitchFamily="34" charset="-122"/>
                <a:ea typeface="Arial Unicode MS" pitchFamily="34" charset="-122"/>
                <a:cs typeface="Arial Unicode MS" pitchFamily="34" charset="-122"/>
              </a:rPr>
              <a:t>getServerName</a:t>
            </a:r>
            <a:r>
              <a:rPr lang="zh-CN" altLang="en-US" sz="2000" dirty="0">
                <a:latin typeface="Arial Unicode MS" pitchFamily="34" charset="-122"/>
                <a:ea typeface="Arial Unicode MS" pitchFamily="34" charset="-122"/>
                <a:cs typeface="Arial Unicode MS" pitchFamily="34" charset="-122"/>
              </a:rPr>
              <a:t>方法返回当前请求所指向的主机名。 </a:t>
            </a:r>
          </a:p>
          <a:p>
            <a:pPr>
              <a:lnSpc>
                <a:spcPct val="90000"/>
              </a:lnSpc>
              <a:spcAft>
                <a:spcPct val="20000"/>
              </a:spcAft>
            </a:pPr>
            <a:r>
              <a:rPr lang="en-US" altLang="zh-CN" sz="2000" dirty="0" err="1">
                <a:latin typeface="Arial Unicode MS" pitchFamily="34" charset="-122"/>
                <a:ea typeface="Arial Unicode MS" pitchFamily="34" charset="-122"/>
                <a:cs typeface="Arial Unicode MS" pitchFamily="34" charset="-122"/>
              </a:rPr>
              <a:t>getServerPort</a:t>
            </a:r>
            <a:r>
              <a:rPr lang="zh-CN" altLang="en-US" sz="2000" dirty="0">
                <a:latin typeface="Arial Unicode MS" pitchFamily="34" charset="-122"/>
                <a:ea typeface="Arial Unicode MS" pitchFamily="34" charset="-122"/>
                <a:cs typeface="Arial Unicode MS" pitchFamily="34" charset="-122"/>
              </a:rPr>
              <a:t>方法返回当前请求所连接的服务器端口号。</a:t>
            </a:r>
          </a:p>
          <a:p>
            <a:pPr>
              <a:lnSpc>
                <a:spcPct val="90000"/>
              </a:lnSpc>
              <a:spcAft>
                <a:spcPct val="20000"/>
              </a:spcAft>
            </a:pPr>
            <a:r>
              <a:rPr lang="en-US" altLang="zh-CN" sz="2000" dirty="0" err="1">
                <a:latin typeface="Arial Unicode MS" pitchFamily="34" charset="-122"/>
                <a:ea typeface="Arial Unicode MS" pitchFamily="34" charset="-122"/>
                <a:cs typeface="Arial Unicode MS" pitchFamily="34" charset="-122"/>
              </a:rPr>
              <a:t>getScheme</a:t>
            </a:r>
            <a:r>
              <a:rPr lang="zh-CN" altLang="en-US" sz="2000" dirty="0">
                <a:latin typeface="Arial Unicode MS" pitchFamily="34" charset="-122"/>
                <a:ea typeface="Arial Unicode MS" pitchFamily="34" charset="-122"/>
                <a:cs typeface="Arial Unicode MS" pitchFamily="34" charset="-122"/>
              </a:rPr>
              <a:t>方法返回请求的协议名，例如</a:t>
            </a:r>
            <a:r>
              <a:rPr lang="en-US" altLang="zh-CN" sz="2000" dirty="0">
                <a:latin typeface="Arial Unicode MS" pitchFamily="34" charset="-122"/>
                <a:ea typeface="Arial Unicode MS" pitchFamily="34" charset="-122"/>
                <a:cs typeface="Arial Unicode MS" pitchFamily="34" charset="-122"/>
              </a:rPr>
              <a:t>http</a:t>
            </a:r>
            <a:r>
              <a:rPr lang="zh-CN" altLang="en-US" sz="2000" dirty="0">
                <a:latin typeface="Arial Unicode MS" pitchFamily="34" charset="-122"/>
                <a:ea typeface="Arial Unicode MS" pitchFamily="34" charset="-122"/>
                <a:cs typeface="Arial Unicode MS" pitchFamily="34" charset="-122"/>
              </a:rPr>
              <a:t>、</a:t>
            </a:r>
            <a:r>
              <a:rPr lang="en-US" altLang="zh-CN" sz="2000" dirty="0">
                <a:latin typeface="Arial Unicode MS" pitchFamily="34" charset="-122"/>
                <a:ea typeface="Arial Unicode MS" pitchFamily="34" charset="-122"/>
                <a:cs typeface="Arial Unicode MS" pitchFamily="34" charset="-122"/>
              </a:rPr>
              <a:t>https</a:t>
            </a:r>
            <a:r>
              <a:rPr lang="zh-CN" altLang="en-US" sz="2000" dirty="0">
                <a:latin typeface="Arial Unicode MS" pitchFamily="34" charset="-122"/>
                <a:ea typeface="Arial Unicode MS" pitchFamily="34" charset="-122"/>
                <a:cs typeface="Arial Unicode MS" pitchFamily="34" charset="-122"/>
              </a:rPr>
              <a:t>或</a:t>
            </a:r>
            <a:r>
              <a:rPr lang="en-US" altLang="zh-CN" sz="2000" dirty="0">
                <a:latin typeface="Arial Unicode MS" pitchFamily="34" charset="-122"/>
                <a:ea typeface="Arial Unicode MS" pitchFamily="34" charset="-122"/>
                <a:cs typeface="Arial Unicode MS" pitchFamily="34" charset="-122"/>
              </a:rPr>
              <a:t>ftp</a:t>
            </a:r>
            <a:r>
              <a:rPr lang="zh-CN" altLang="en-US" sz="2000" dirty="0">
                <a:latin typeface="Arial Unicode MS" pitchFamily="34" charset="-122"/>
                <a:ea typeface="Arial Unicode MS" pitchFamily="34" charset="-122"/>
                <a:cs typeface="Arial Unicode MS" pitchFamily="34" charset="-122"/>
              </a:rPr>
              <a:t>。</a:t>
            </a:r>
          </a:p>
          <a:p>
            <a:pPr>
              <a:lnSpc>
                <a:spcPct val="90000"/>
              </a:lnSpc>
              <a:spcAft>
                <a:spcPct val="20000"/>
              </a:spcAft>
            </a:pPr>
            <a:r>
              <a:rPr lang="en-US" altLang="zh-CN" sz="2000" dirty="0" err="1">
                <a:solidFill>
                  <a:srgbClr val="FF0000"/>
                </a:solidFill>
                <a:latin typeface="Arial Unicode MS" pitchFamily="34" charset="-122"/>
                <a:ea typeface="Arial Unicode MS" pitchFamily="34" charset="-122"/>
                <a:cs typeface="Arial Unicode MS" pitchFamily="34" charset="-122"/>
              </a:rPr>
              <a:t>getRequestURL</a:t>
            </a:r>
            <a:r>
              <a:rPr lang="zh-CN" altLang="en-US" sz="2000" dirty="0">
                <a:latin typeface="Arial Unicode MS" pitchFamily="34" charset="-122"/>
                <a:ea typeface="Arial Unicode MS" pitchFamily="34" charset="-122"/>
                <a:cs typeface="Arial Unicode MS" pitchFamily="34" charset="-122"/>
              </a:rPr>
              <a:t>方法返回客户端发出请求时的完整</a:t>
            </a:r>
            <a:r>
              <a:rPr lang="en-US" altLang="zh-CN" sz="2000" dirty="0">
                <a:latin typeface="Arial Unicode MS" pitchFamily="34" charset="-122"/>
                <a:ea typeface="Arial Unicode MS" pitchFamily="34" charset="-122"/>
                <a:cs typeface="Arial Unicode MS" pitchFamily="34" charset="-122"/>
              </a:rPr>
              <a:t>URL</a:t>
            </a:r>
            <a:r>
              <a:rPr lang="zh-CN" altLang="en-US" sz="2000" dirty="0">
                <a:latin typeface="Arial Unicode MS" pitchFamily="34" charset="-122"/>
                <a:ea typeface="Arial Unicode MS" pitchFamily="34" charset="-122"/>
                <a:cs typeface="Arial Unicode MS" pitchFamily="34" charset="-122"/>
              </a:rPr>
              <a:t>。   </a:t>
            </a:r>
          </a:p>
        </p:txBody>
      </p:sp>
    </p:spTree>
    <p:extLst>
      <p:ext uri="{BB962C8B-B14F-4D97-AF65-F5344CB8AC3E}">
        <p14:creationId xmlns:p14="http://schemas.microsoft.com/office/powerpoint/2010/main" val="24907284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79576" y="692696"/>
            <a:ext cx="8229600" cy="857256"/>
          </a:xfrm>
        </p:spPr>
        <p:txBody>
          <a:bodyPr/>
          <a:lstStyle/>
          <a:p>
            <a:r>
              <a:rPr lang="zh-CN" altLang="en-US" b="1" dirty="0" smtClean="0">
                <a:latin typeface="Arial Unicode MS" pitchFamily="34" charset="-122"/>
                <a:ea typeface="Arial Unicode MS" pitchFamily="34" charset="-122"/>
                <a:cs typeface="Arial Unicode MS" pitchFamily="34" charset="-122"/>
              </a:rPr>
              <a:t>获取请求头信息</a:t>
            </a:r>
            <a:r>
              <a:rPr lang="zh-CN" altLang="en-US" dirty="0" smtClean="0">
                <a:latin typeface="Arial Unicode MS" pitchFamily="34" charset="-122"/>
                <a:ea typeface="Arial Unicode MS" pitchFamily="34" charset="-122"/>
                <a:cs typeface="Arial Unicode MS" pitchFamily="34" charset="-122"/>
              </a:rPr>
              <a:t> </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2063552" y="1700808"/>
            <a:ext cx="8229600" cy="4043378"/>
          </a:xfrm>
        </p:spPr>
        <p:txBody>
          <a:bodyPr>
            <a:normAutofit/>
          </a:bodyPr>
          <a:lstStyle/>
          <a:p>
            <a:pPr marL="355600" indent="-355600">
              <a:spcAft>
                <a:spcPct val="20000"/>
              </a:spcAft>
              <a:tabLst>
                <a:tab pos="355600" algn="l"/>
              </a:tabLst>
            </a:pPr>
            <a:r>
              <a:rPr lang="en-US" altLang="zh-CN" sz="2200" dirty="0" err="1">
                <a:latin typeface="Arial Unicode MS" pitchFamily="34" charset="-122"/>
                <a:ea typeface="Arial Unicode MS" pitchFamily="34" charset="-122"/>
                <a:cs typeface="Arial Unicode MS" pitchFamily="34" charset="-122"/>
              </a:rPr>
              <a:t>getHeader</a:t>
            </a:r>
            <a:r>
              <a:rPr lang="zh-CN" altLang="en-US" sz="2200" dirty="0">
                <a:latin typeface="Arial Unicode MS" pitchFamily="34" charset="-122"/>
                <a:ea typeface="Arial Unicode MS" pitchFamily="34" charset="-122"/>
                <a:cs typeface="Arial Unicode MS" pitchFamily="34" charset="-122"/>
              </a:rPr>
              <a:t>方法 </a:t>
            </a:r>
          </a:p>
          <a:p>
            <a:pPr marL="355600" indent="-355600">
              <a:spcAft>
                <a:spcPct val="20000"/>
              </a:spcAft>
              <a:tabLst>
                <a:tab pos="355600" algn="l"/>
              </a:tabLst>
            </a:pPr>
            <a:r>
              <a:rPr lang="en-US" altLang="zh-CN" sz="2200" dirty="0" err="1">
                <a:latin typeface="Arial Unicode MS" pitchFamily="34" charset="-122"/>
                <a:ea typeface="Arial Unicode MS" pitchFamily="34" charset="-122"/>
                <a:cs typeface="Arial Unicode MS" pitchFamily="34" charset="-122"/>
              </a:rPr>
              <a:t>getHeaders</a:t>
            </a:r>
            <a:r>
              <a:rPr lang="zh-CN" altLang="en-US" sz="2200" dirty="0">
                <a:latin typeface="Arial Unicode MS" pitchFamily="34" charset="-122"/>
                <a:ea typeface="Arial Unicode MS" pitchFamily="34" charset="-122"/>
                <a:cs typeface="Arial Unicode MS" pitchFamily="34" charset="-122"/>
              </a:rPr>
              <a:t>方法 </a:t>
            </a:r>
          </a:p>
          <a:p>
            <a:pPr marL="355600" indent="-355600">
              <a:spcAft>
                <a:spcPct val="20000"/>
              </a:spcAft>
              <a:tabLst>
                <a:tab pos="355600" algn="l"/>
              </a:tabLst>
            </a:pPr>
            <a:r>
              <a:rPr lang="en-US" altLang="zh-CN" sz="2200" dirty="0" err="1">
                <a:latin typeface="Arial Unicode MS" pitchFamily="34" charset="-122"/>
                <a:ea typeface="Arial Unicode MS" pitchFamily="34" charset="-122"/>
                <a:cs typeface="Arial Unicode MS" pitchFamily="34" charset="-122"/>
              </a:rPr>
              <a:t>getHeaderNames</a:t>
            </a:r>
            <a:r>
              <a:rPr lang="zh-CN" altLang="en-US" sz="2200" dirty="0">
                <a:latin typeface="Arial Unicode MS" pitchFamily="34" charset="-122"/>
                <a:ea typeface="Arial Unicode MS" pitchFamily="34" charset="-122"/>
                <a:cs typeface="Arial Unicode MS" pitchFamily="34" charset="-122"/>
              </a:rPr>
              <a:t>方法 </a:t>
            </a:r>
          </a:p>
          <a:p>
            <a:pPr marL="355600" indent="-355600">
              <a:spcAft>
                <a:spcPct val="20000"/>
              </a:spcAft>
              <a:tabLst>
                <a:tab pos="355600" algn="l"/>
              </a:tabLst>
            </a:pPr>
            <a:r>
              <a:rPr lang="en-US" altLang="zh-CN" sz="2200" dirty="0" err="1">
                <a:latin typeface="Arial Unicode MS" pitchFamily="34" charset="-122"/>
                <a:ea typeface="Arial Unicode MS" pitchFamily="34" charset="-122"/>
                <a:cs typeface="Arial Unicode MS" pitchFamily="34" charset="-122"/>
              </a:rPr>
              <a:t>getIntHeader</a:t>
            </a:r>
            <a:r>
              <a:rPr lang="zh-CN" altLang="en-US" sz="2200" dirty="0">
                <a:latin typeface="Arial Unicode MS" pitchFamily="34" charset="-122"/>
                <a:ea typeface="Arial Unicode MS" pitchFamily="34" charset="-122"/>
                <a:cs typeface="Arial Unicode MS" pitchFamily="34" charset="-122"/>
              </a:rPr>
              <a:t>方法</a:t>
            </a:r>
          </a:p>
          <a:p>
            <a:pPr marL="355600" indent="-355600">
              <a:spcAft>
                <a:spcPct val="20000"/>
              </a:spcAft>
              <a:tabLst>
                <a:tab pos="355600" algn="l"/>
              </a:tabLst>
            </a:pPr>
            <a:r>
              <a:rPr lang="en-US" altLang="zh-CN" sz="2200" dirty="0" err="1">
                <a:latin typeface="Arial Unicode MS" pitchFamily="34" charset="-122"/>
                <a:ea typeface="Arial Unicode MS" pitchFamily="34" charset="-122"/>
                <a:cs typeface="Arial Unicode MS" pitchFamily="34" charset="-122"/>
              </a:rPr>
              <a:t>getDateHeader</a:t>
            </a:r>
            <a:r>
              <a:rPr lang="zh-CN" altLang="en-US" sz="2200" dirty="0">
                <a:latin typeface="Arial Unicode MS" pitchFamily="34" charset="-122"/>
                <a:ea typeface="Arial Unicode MS" pitchFamily="34" charset="-122"/>
                <a:cs typeface="Arial Unicode MS" pitchFamily="34" charset="-122"/>
              </a:rPr>
              <a:t>方法</a:t>
            </a:r>
            <a:endParaRPr lang="zh-CN" altLang="en-US" sz="2200" dirty="0">
              <a:solidFill>
                <a:srgbClr val="FF0000"/>
              </a:solidFill>
              <a:latin typeface="Arial Unicode MS" pitchFamily="34" charset="-122"/>
              <a:ea typeface="Arial Unicode MS" pitchFamily="34" charset="-122"/>
              <a:cs typeface="Arial Unicode MS" pitchFamily="34" charset="-122"/>
            </a:endParaRPr>
          </a:p>
          <a:p>
            <a:pPr marL="355600" indent="-355600">
              <a:spcAft>
                <a:spcPct val="20000"/>
              </a:spcAft>
              <a:tabLst>
                <a:tab pos="355600" algn="l"/>
              </a:tabLst>
            </a:pPr>
            <a:r>
              <a:rPr lang="en-US" altLang="zh-CN" sz="2200" dirty="0" err="1">
                <a:latin typeface="Arial Unicode MS" pitchFamily="34" charset="-122"/>
                <a:ea typeface="Arial Unicode MS" pitchFamily="34" charset="-122"/>
                <a:cs typeface="Arial Unicode MS" pitchFamily="34" charset="-122"/>
              </a:rPr>
              <a:t>getContentType</a:t>
            </a:r>
            <a:r>
              <a:rPr lang="zh-CN" altLang="en-US" sz="2200" dirty="0">
                <a:latin typeface="Arial Unicode MS" pitchFamily="34" charset="-122"/>
                <a:ea typeface="Arial Unicode MS" pitchFamily="34" charset="-122"/>
                <a:cs typeface="Arial Unicode MS" pitchFamily="34" charset="-122"/>
              </a:rPr>
              <a:t>方法</a:t>
            </a:r>
            <a:endParaRPr lang="zh-CN" altLang="en-US" sz="2200" dirty="0">
              <a:solidFill>
                <a:srgbClr val="FF0000"/>
              </a:solidFill>
              <a:latin typeface="Arial Unicode MS" pitchFamily="34" charset="-122"/>
              <a:ea typeface="Arial Unicode MS" pitchFamily="34" charset="-122"/>
              <a:cs typeface="Arial Unicode MS" pitchFamily="34" charset="-122"/>
            </a:endParaRPr>
          </a:p>
          <a:p>
            <a:pPr marL="355600" indent="-355600">
              <a:spcAft>
                <a:spcPct val="20000"/>
              </a:spcAft>
              <a:tabLst>
                <a:tab pos="355600" algn="l"/>
              </a:tabLst>
            </a:pPr>
            <a:r>
              <a:rPr lang="en-US" altLang="zh-CN" sz="2200" dirty="0" err="1">
                <a:latin typeface="Arial Unicode MS" pitchFamily="34" charset="-122"/>
                <a:ea typeface="Arial Unicode MS" pitchFamily="34" charset="-122"/>
                <a:cs typeface="Arial Unicode MS" pitchFamily="34" charset="-122"/>
              </a:rPr>
              <a:t>getContentLength</a:t>
            </a:r>
            <a:r>
              <a:rPr lang="zh-CN" altLang="en-US" sz="2200" dirty="0">
                <a:latin typeface="Arial Unicode MS" pitchFamily="34" charset="-122"/>
                <a:ea typeface="Arial Unicode MS" pitchFamily="34" charset="-122"/>
                <a:cs typeface="Arial Unicode MS" pitchFamily="34" charset="-122"/>
              </a:rPr>
              <a:t>方法 </a:t>
            </a:r>
          </a:p>
          <a:p>
            <a:pPr marL="355600" indent="-355600">
              <a:spcAft>
                <a:spcPct val="20000"/>
              </a:spcAft>
              <a:tabLst>
                <a:tab pos="355600" algn="l"/>
              </a:tabLst>
            </a:pPr>
            <a:r>
              <a:rPr lang="en-US" altLang="zh-CN" sz="2200" dirty="0" err="1">
                <a:latin typeface="Arial Unicode MS" pitchFamily="34" charset="-122"/>
                <a:ea typeface="Arial Unicode MS" pitchFamily="34" charset="-122"/>
                <a:cs typeface="Arial Unicode MS" pitchFamily="34" charset="-122"/>
              </a:rPr>
              <a:t>getCharacterEncoding</a:t>
            </a:r>
            <a:r>
              <a:rPr lang="zh-CN" altLang="en-US" sz="2200" dirty="0">
                <a:latin typeface="Arial Unicode MS" pitchFamily="34" charset="-122"/>
                <a:ea typeface="Arial Unicode MS" pitchFamily="34" charset="-122"/>
                <a:cs typeface="Arial Unicode MS" pitchFamily="34" charset="-122"/>
              </a:rPr>
              <a:t>方法 </a:t>
            </a:r>
          </a:p>
          <a:p>
            <a:endParaRPr lang="zh-CN" altLang="en-US" sz="22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4241490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42" name="Rectangle 2"/>
          <p:cNvSpPr>
            <a:spLocks noGrp="1" noChangeArrowheads="1"/>
          </p:cNvSpPr>
          <p:nvPr>
            <p:ph type="title"/>
          </p:nvPr>
        </p:nvSpPr>
        <p:spPr>
          <a:xfrm>
            <a:off x="2881290" y="771544"/>
            <a:ext cx="8229600" cy="857256"/>
          </a:xfrm>
        </p:spPr>
        <p:txBody>
          <a:bodyPr/>
          <a:lstStyle/>
          <a:p>
            <a:r>
              <a:rPr lang="zh-CN" altLang="en-US" b="1" dirty="0">
                <a:latin typeface="Arial Unicode MS" pitchFamily="34" charset="-122"/>
                <a:ea typeface="Arial Unicode MS" pitchFamily="34" charset="-122"/>
                <a:cs typeface="Arial Unicode MS" pitchFamily="34" charset="-122"/>
              </a:rPr>
              <a:t>获取请求参数</a:t>
            </a:r>
            <a:r>
              <a:rPr lang="zh-CN" altLang="en-US" dirty="0">
                <a:latin typeface="Arial Unicode MS" pitchFamily="34" charset="-122"/>
                <a:ea typeface="Arial Unicode MS" pitchFamily="34" charset="-122"/>
                <a:cs typeface="Arial Unicode MS" pitchFamily="34" charset="-122"/>
              </a:rPr>
              <a:t> </a:t>
            </a:r>
          </a:p>
        </p:txBody>
      </p:sp>
      <p:sp>
        <p:nvSpPr>
          <p:cNvPr id="675843" name="Rectangle 3"/>
          <p:cNvSpPr>
            <a:spLocks noGrp="1" noChangeArrowheads="1"/>
          </p:cNvSpPr>
          <p:nvPr>
            <p:ph type="body" idx="1"/>
          </p:nvPr>
        </p:nvSpPr>
        <p:spPr>
          <a:xfrm>
            <a:off x="2279650" y="1848230"/>
            <a:ext cx="7416800" cy="3168650"/>
          </a:xfrm>
          <a:noFill/>
        </p:spPr>
        <p:txBody>
          <a:bodyPr/>
          <a:lstStyle/>
          <a:p>
            <a:pPr marL="355600" indent="-355600">
              <a:spcAft>
                <a:spcPct val="20000"/>
              </a:spcAft>
            </a:pPr>
            <a:r>
              <a:rPr lang="en-US" altLang="zh-CN" dirty="0" err="1">
                <a:latin typeface="Arial Unicode MS" pitchFamily="34" charset="-122"/>
                <a:ea typeface="Arial Unicode MS" pitchFamily="34" charset="-122"/>
                <a:cs typeface="Arial Unicode MS" pitchFamily="34" charset="-122"/>
              </a:rPr>
              <a:t>getParameter</a:t>
            </a:r>
            <a:r>
              <a:rPr lang="zh-CN" altLang="en-US" dirty="0">
                <a:latin typeface="Arial Unicode MS" pitchFamily="34" charset="-122"/>
                <a:ea typeface="Arial Unicode MS" pitchFamily="34" charset="-122"/>
                <a:cs typeface="Arial Unicode MS" pitchFamily="34" charset="-122"/>
              </a:rPr>
              <a:t>方法</a:t>
            </a:r>
          </a:p>
          <a:p>
            <a:pPr marL="355600" indent="-355600">
              <a:spcAft>
                <a:spcPct val="20000"/>
              </a:spcAft>
            </a:pPr>
            <a:r>
              <a:rPr lang="en-US" altLang="zh-CN" dirty="0" err="1">
                <a:latin typeface="Arial Unicode MS" pitchFamily="34" charset="-122"/>
                <a:ea typeface="Arial Unicode MS" pitchFamily="34" charset="-122"/>
                <a:cs typeface="Arial Unicode MS" pitchFamily="34" charset="-122"/>
              </a:rPr>
              <a:t>getParameterValues</a:t>
            </a:r>
            <a:r>
              <a:rPr lang="zh-CN" altLang="en-US" dirty="0">
                <a:latin typeface="Arial Unicode MS" pitchFamily="34" charset="-122"/>
                <a:ea typeface="Arial Unicode MS" pitchFamily="34" charset="-122"/>
                <a:cs typeface="Arial Unicode MS" pitchFamily="34" charset="-122"/>
              </a:rPr>
              <a:t>方法</a:t>
            </a:r>
          </a:p>
          <a:p>
            <a:pPr marL="355600" indent="-355600">
              <a:spcAft>
                <a:spcPct val="20000"/>
              </a:spcAft>
            </a:pPr>
            <a:r>
              <a:rPr lang="en-US" altLang="zh-CN" dirty="0" err="1">
                <a:latin typeface="Arial Unicode MS" pitchFamily="34" charset="-122"/>
                <a:ea typeface="Arial Unicode MS" pitchFamily="34" charset="-122"/>
                <a:cs typeface="Arial Unicode MS" pitchFamily="34" charset="-122"/>
              </a:rPr>
              <a:t>getParameterNames</a:t>
            </a:r>
            <a:r>
              <a:rPr lang="zh-CN" altLang="en-US" dirty="0">
                <a:latin typeface="Arial Unicode MS" pitchFamily="34" charset="-122"/>
                <a:ea typeface="Arial Unicode MS" pitchFamily="34" charset="-122"/>
                <a:cs typeface="Arial Unicode MS" pitchFamily="34" charset="-122"/>
              </a:rPr>
              <a:t>方法 </a:t>
            </a:r>
          </a:p>
          <a:p>
            <a:pPr marL="355600" indent="-355600">
              <a:spcAft>
                <a:spcPct val="20000"/>
              </a:spcAft>
            </a:pPr>
            <a:r>
              <a:rPr lang="en-US" altLang="zh-CN" dirty="0" err="1">
                <a:latin typeface="Arial Unicode MS" pitchFamily="34" charset="-122"/>
                <a:ea typeface="Arial Unicode MS" pitchFamily="34" charset="-122"/>
                <a:cs typeface="Arial Unicode MS" pitchFamily="34" charset="-122"/>
              </a:rPr>
              <a:t>getParameterMap</a:t>
            </a:r>
            <a:r>
              <a:rPr lang="zh-CN" altLang="en-US" dirty="0">
                <a:latin typeface="Arial Unicode MS" pitchFamily="34" charset="-122"/>
                <a:ea typeface="Arial Unicode MS" pitchFamily="34" charset="-122"/>
                <a:cs typeface="Arial Unicode MS" pitchFamily="34" charset="-122"/>
              </a:rPr>
              <a:t>方法 </a:t>
            </a:r>
          </a:p>
        </p:txBody>
      </p:sp>
    </p:spTree>
    <p:extLst>
      <p:ext uri="{BB962C8B-B14F-4D97-AF65-F5344CB8AC3E}">
        <p14:creationId xmlns:p14="http://schemas.microsoft.com/office/powerpoint/2010/main" val="1987877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75843">
                                            <p:txEl>
                                              <p:pRg st="0" end="0"/>
                                            </p:txEl>
                                          </p:spTgt>
                                        </p:tgtEl>
                                        <p:attrNameLst>
                                          <p:attrName>style.visibility</p:attrName>
                                        </p:attrNameLst>
                                      </p:cBhvr>
                                      <p:to>
                                        <p:strVal val="visible"/>
                                      </p:to>
                                    </p:set>
                                    <p:anim calcmode="lin" valueType="num">
                                      <p:cBhvr additive="base">
                                        <p:cTn id="7" dur="500" fill="hold"/>
                                        <p:tgtEl>
                                          <p:spTgt spid="67584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6758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675843">
                                            <p:txEl>
                                              <p:pRg st="1" end="1"/>
                                            </p:txEl>
                                          </p:spTgt>
                                        </p:tgtEl>
                                        <p:attrNameLst>
                                          <p:attrName>style.visibility</p:attrName>
                                        </p:attrNameLst>
                                      </p:cBhvr>
                                      <p:to>
                                        <p:strVal val="visible"/>
                                      </p:to>
                                    </p:set>
                                    <p:anim calcmode="lin" valueType="num">
                                      <p:cBhvr additive="base">
                                        <p:cTn id="13" dur="500" fill="hold"/>
                                        <p:tgtEl>
                                          <p:spTgt spid="67584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6758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675843">
                                            <p:txEl>
                                              <p:pRg st="2" end="2"/>
                                            </p:txEl>
                                          </p:spTgt>
                                        </p:tgtEl>
                                        <p:attrNameLst>
                                          <p:attrName>style.visibility</p:attrName>
                                        </p:attrNameLst>
                                      </p:cBhvr>
                                      <p:to>
                                        <p:strVal val="visible"/>
                                      </p:to>
                                    </p:set>
                                    <p:anim calcmode="lin" valueType="num">
                                      <p:cBhvr additive="base">
                                        <p:cTn id="19" dur="500" fill="hold"/>
                                        <p:tgtEl>
                                          <p:spTgt spid="675843">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6758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675843">
                                            <p:txEl>
                                              <p:pRg st="3" end="3"/>
                                            </p:txEl>
                                          </p:spTgt>
                                        </p:tgtEl>
                                        <p:attrNameLst>
                                          <p:attrName>style.visibility</p:attrName>
                                        </p:attrNameLst>
                                      </p:cBhvr>
                                      <p:to>
                                        <p:strVal val="visible"/>
                                      </p:to>
                                    </p:set>
                                    <p:anim calcmode="lin" valueType="num">
                                      <p:cBhvr additive="base">
                                        <p:cTn id="25" dur="500" fill="hold"/>
                                        <p:tgtEl>
                                          <p:spTgt spid="675843">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67584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1788660" y="1103992"/>
            <a:ext cx="7632700" cy="4495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ea typeface="宋体" panose="02010600030101010101" pitchFamily="2" charset="-122"/>
              </a:rPr>
              <a:t>课程目的</a:t>
            </a:r>
          </a:p>
          <a:p>
            <a:pPr lvl="1"/>
            <a:r>
              <a:rPr lang="zh-CN" altLang="en-US" dirty="0" smtClean="0"/>
              <a:t>了解</a:t>
            </a:r>
            <a:r>
              <a:rPr lang="en-US" altLang="zh-CN" dirty="0" smtClean="0"/>
              <a:t>Web</a:t>
            </a:r>
            <a:r>
              <a:rPr lang="zh-CN" altLang="en-US" dirty="0" smtClean="0"/>
              <a:t>应用开发的基础知识；</a:t>
            </a:r>
          </a:p>
          <a:p>
            <a:pPr lvl="1"/>
            <a:r>
              <a:rPr lang="zh-CN" altLang="en-US" dirty="0" smtClean="0"/>
              <a:t>为继续学习</a:t>
            </a:r>
            <a:r>
              <a:rPr lang="en-US" altLang="zh-CN" dirty="0" smtClean="0"/>
              <a:t>Java EE</a:t>
            </a:r>
            <a:r>
              <a:rPr lang="zh-CN" altLang="en-US" dirty="0" smtClean="0"/>
              <a:t>高级技术奠定基础。</a:t>
            </a:r>
          </a:p>
          <a:p>
            <a:pPr lvl="1"/>
            <a:endParaRPr lang="zh-CN" altLang="en-US" dirty="0" smtClean="0"/>
          </a:p>
          <a:p>
            <a:r>
              <a:rPr lang="zh-CN" altLang="en-US" dirty="0" smtClean="0">
                <a:ea typeface="宋体" panose="02010600030101010101" pitchFamily="2" charset="-122"/>
              </a:rPr>
              <a:t>课程要求</a:t>
            </a:r>
          </a:p>
          <a:p>
            <a:pPr lvl="1"/>
            <a:r>
              <a:rPr lang="zh-CN" altLang="en-US" dirty="0" smtClean="0"/>
              <a:t>掌握</a:t>
            </a:r>
            <a:r>
              <a:rPr lang="en-US" altLang="zh-CN" dirty="0" smtClean="0"/>
              <a:t>Java Web</a:t>
            </a:r>
            <a:r>
              <a:rPr lang="zh-CN" altLang="en-US" dirty="0" smtClean="0"/>
              <a:t>应用开发的主要技术；</a:t>
            </a:r>
          </a:p>
          <a:p>
            <a:pPr lvl="2"/>
            <a:r>
              <a:rPr lang="en-US" altLang="zh-CN" dirty="0" smtClean="0"/>
              <a:t>Servlet</a:t>
            </a:r>
            <a:r>
              <a:rPr lang="zh-CN" altLang="en-US" dirty="0" smtClean="0"/>
              <a:t>技术</a:t>
            </a:r>
          </a:p>
          <a:p>
            <a:pPr lvl="2"/>
            <a:r>
              <a:rPr lang="en-US" altLang="zh-CN" dirty="0" smtClean="0"/>
              <a:t>JSP</a:t>
            </a:r>
            <a:r>
              <a:rPr lang="zh-CN" altLang="en-US" dirty="0" smtClean="0"/>
              <a:t>技术</a:t>
            </a:r>
          </a:p>
          <a:p>
            <a:pPr lvl="1"/>
            <a:r>
              <a:rPr lang="zh-CN" altLang="en-US" dirty="0" smtClean="0"/>
              <a:t>能够开发一个简单</a:t>
            </a:r>
            <a:r>
              <a:rPr lang="en-US" altLang="zh-CN" dirty="0" smtClean="0"/>
              <a:t>Web</a:t>
            </a:r>
            <a:r>
              <a:rPr lang="zh-CN" altLang="en-US" dirty="0" smtClean="0"/>
              <a:t>应用程序。</a:t>
            </a:r>
            <a:endParaRPr lang="zh-CN" altLang="en-US" dirty="0"/>
          </a:p>
        </p:txBody>
      </p:sp>
    </p:spTree>
    <p:extLst>
      <p:ext uri="{BB962C8B-B14F-4D97-AF65-F5344CB8AC3E}">
        <p14:creationId xmlns:p14="http://schemas.microsoft.com/office/powerpoint/2010/main" val="25432298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866" name="Rectangle 2"/>
          <p:cNvSpPr>
            <a:spLocks noGrp="1" noChangeArrowheads="1"/>
          </p:cNvSpPr>
          <p:nvPr>
            <p:ph type="title"/>
          </p:nvPr>
        </p:nvSpPr>
        <p:spPr>
          <a:xfrm>
            <a:off x="2639616" y="404665"/>
            <a:ext cx="7696200" cy="1439863"/>
          </a:xfrm>
        </p:spPr>
        <p:txBody>
          <a:bodyPr/>
          <a:lstStyle/>
          <a:p>
            <a:r>
              <a:rPr lang="zh-CN" altLang="en-US" dirty="0">
                <a:latin typeface="Arial Unicode MS" pitchFamily="34" charset="-122"/>
                <a:ea typeface="Arial Unicode MS" pitchFamily="34" charset="-122"/>
                <a:cs typeface="Arial Unicode MS" pitchFamily="34" charset="-122"/>
              </a:rPr>
              <a:t>获取请求参数的编程实例</a:t>
            </a:r>
          </a:p>
        </p:txBody>
      </p:sp>
      <p:pic>
        <p:nvPicPr>
          <p:cNvPr id="2" name="图片 1"/>
          <p:cNvPicPr>
            <a:picLocks noChangeAspect="1"/>
          </p:cNvPicPr>
          <p:nvPr/>
        </p:nvPicPr>
        <p:blipFill>
          <a:blip r:embed="rId2"/>
          <a:stretch>
            <a:fillRect/>
          </a:stretch>
        </p:blipFill>
        <p:spPr>
          <a:xfrm>
            <a:off x="-2304604" y="404665"/>
            <a:ext cx="14126505" cy="5694405"/>
          </a:xfrm>
          <a:prstGeom prst="rect">
            <a:avLst/>
          </a:prstGeom>
        </p:spPr>
      </p:pic>
    </p:spTree>
    <p:extLst>
      <p:ext uri="{BB962C8B-B14F-4D97-AF65-F5344CB8AC3E}">
        <p14:creationId xmlns:p14="http://schemas.microsoft.com/office/powerpoint/2010/main" val="37146991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4" name="Rectangle 2"/>
          <p:cNvSpPr>
            <a:spLocks noGrp="1" noChangeArrowheads="1"/>
          </p:cNvSpPr>
          <p:nvPr>
            <p:ph type="title"/>
          </p:nvPr>
        </p:nvSpPr>
        <p:spPr>
          <a:xfrm>
            <a:off x="2328890" y="620689"/>
            <a:ext cx="7696200" cy="1166813"/>
          </a:xfrm>
        </p:spPr>
        <p:txBody>
          <a:bodyPr/>
          <a:lstStyle/>
          <a:p>
            <a:r>
              <a:rPr lang="zh-CN" altLang="en-US" b="1" dirty="0">
                <a:latin typeface="Arial Unicode MS" pitchFamily="34" charset="-122"/>
                <a:ea typeface="Arial Unicode MS" pitchFamily="34" charset="-122"/>
                <a:cs typeface="Arial Unicode MS" pitchFamily="34" charset="-122"/>
              </a:rPr>
              <a:t>请求域属性</a:t>
            </a:r>
            <a:endParaRPr lang="zh-CN" altLang="en-US" dirty="0">
              <a:latin typeface="Arial Unicode MS" pitchFamily="34" charset="-122"/>
              <a:ea typeface="Arial Unicode MS" pitchFamily="34" charset="-122"/>
              <a:cs typeface="Arial Unicode MS" pitchFamily="34" charset="-122"/>
            </a:endParaRPr>
          </a:p>
        </p:txBody>
      </p:sp>
      <p:sp>
        <p:nvSpPr>
          <p:cNvPr id="689155" name="Rectangle 3"/>
          <p:cNvSpPr>
            <a:spLocks noGrp="1" noChangeArrowheads="1"/>
          </p:cNvSpPr>
          <p:nvPr>
            <p:ph type="body" idx="1"/>
          </p:nvPr>
        </p:nvSpPr>
        <p:spPr>
          <a:xfrm>
            <a:off x="1991544" y="2003402"/>
            <a:ext cx="8280920" cy="4105275"/>
          </a:xfrm>
        </p:spPr>
        <p:txBody>
          <a:bodyPr/>
          <a:lstStyle/>
          <a:p>
            <a:pPr marL="355600" indent="-355600">
              <a:spcAft>
                <a:spcPct val="20000"/>
              </a:spcAft>
              <a:tabLst>
                <a:tab pos="533400" algn="l"/>
              </a:tabLst>
            </a:pPr>
            <a:r>
              <a:rPr lang="zh-CN" altLang="en-US" sz="2400" dirty="0">
                <a:latin typeface="Arial Unicode MS" pitchFamily="34" charset="-122"/>
                <a:ea typeface="Arial Unicode MS" pitchFamily="34" charset="-122"/>
                <a:cs typeface="Arial Unicode MS" pitchFamily="34" charset="-122"/>
              </a:rPr>
              <a:t>存储在</a:t>
            </a:r>
            <a:r>
              <a:rPr lang="en-US" altLang="zh-CN" sz="2400" dirty="0" err="1">
                <a:latin typeface="Arial Unicode MS" pitchFamily="34" charset="-122"/>
                <a:ea typeface="Arial Unicode MS" pitchFamily="34" charset="-122"/>
                <a:cs typeface="Arial Unicode MS" pitchFamily="34" charset="-122"/>
              </a:rPr>
              <a:t>ServletRequest</a:t>
            </a:r>
            <a:r>
              <a:rPr lang="zh-CN" altLang="en-US" sz="2400" dirty="0">
                <a:latin typeface="Arial Unicode MS" pitchFamily="34" charset="-122"/>
                <a:ea typeface="Arial Unicode MS" pitchFamily="34" charset="-122"/>
                <a:cs typeface="Arial Unicode MS" pitchFamily="34" charset="-122"/>
              </a:rPr>
              <a:t>对象中的对象称之为请求域属性，属于同一个请求的多个处理模块之间可以通过请求域属性来传递对象数据。 </a:t>
            </a:r>
          </a:p>
          <a:p>
            <a:pPr marL="355600" indent="-355600">
              <a:spcAft>
                <a:spcPct val="20000"/>
              </a:spcAft>
              <a:tabLst>
                <a:tab pos="533400" algn="l"/>
              </a:tabLst>
            </a:pPr>
            <a:r>
              <a:rPr lang="zh-CN" altLang="en-US" sz="2400" dirty="0">
                <a:latin typeface="Arial Unicode MS" pitchFamily="34" charset="-122"/>
                <a:ea typeface="Arial Unicode MS" pitchFamily="34" charset="-122"/>
                <a:cs typeface="Arial Unicode MS" pitchFamily="34" charset="-122"/>
              </a:rPr>
              <a:t>与请求域属性相关的方法：</a:t>
            </a:r>
          </a:p>
          <a:p>
            <a:pPr marL="990600" lvl="1" indent="-368300">
              <a:spcAft>
                <a:spcPct val="20000"/>
              </a:spcAft>
              <a:buClr>
                <a:schemeClr val="tx1"/>
              </a:buClr>
              <a:buFont typeface="Wingdings" pitchFamily="2" charset="2"/>
              <a:buChar char="ü"/>
              <a:tabLst>
                <a:tab pos="533400" algn="l"/>
              </a:tabLst>
            </a:pPr>
            <a:r>
              <a:rPr lang="en-US" altLang="zh-CN" sz="1800" dirty="0" err="1">
                <a:latin typeface="Arial Unicode MS" pitchFamily="34" charset="-122"/>
                <a:ea typeface="Arial Unicode MS" pitchFamily="34" charset="-122"/>
                <a:cs typeface="Arial Unicode MS" pitchFamily="34" charset="-122"/>
              </a:rPr>
              <a:t>setAttribute</a:t>
            </a:r>
            <a:r>
              <a:rPr lang="zh-CN" altLang="en-US" sz="1800" dirty="0">
                <a:latin typeface="Arial Unicode MS" pitchFamily="34" charset="-122"/>
                <a:ea typeface="Arial Unicode MS" pitchFamily="34" charset="-122"/>
                <a:cs typeface="Arial Unicode MS" pitchFamily="34" charset="-122"/>
              </a:rPr>
              <a:t>方法 </a:t>
            </a:r>
          </a:p>
          <a:p>
            <a:pPr marL="990600" lvl="1" indent="-368300">
              <a:spcAft>
                <a:spcPct val="20000"/>
              </a:spcAft>
              <a:buClr>
                <a:schemeClr val="tx1"/>
              </a:buClr>
              <a:buFont typeface="Wingdings" pitchFamily="2" charset="2"/>
              <a:buChar char="ü"/>
              <a:tabLst>
                <a:tab pos="533400" algn="l"/>
              </a:tabLst>
            </a:pPr>
            <a:r>
              <a:rPr lang="en-US" altLang="zh-CN" sz="1800" dirty="0" err="1">
                <a:latin typeface="Arial Unicode MS" pitchFamily="34" charset="-122"/>
                <a:ea typeface="Arial Unicode MS" pitchFamily="34" charset="-122"/>
                <a:cs typeface="Arial Unicode MS" pitchFamily="34" charset="-122"/>
              </a:rPr>
              <a:t>getAttribute</a:t>
            </a:r>
            <a:r>
              <a:rPr lang="zh-CN" altLang="en-US" sz="1800" dirty="0">
                <a:latin typeface="Arial Unicode MS" pitchFamily="34" charset="-122"/>
                <a:ea typeface="Arial Unicode MS" pitchFamily="34" charset="-122"/>
                <a:cs typeface="Arial Unicode MS" pitchFamily="34" charset="-122"/>
              </a:rPr>
              <a:t>方法  </a:t>
            </a:r>
          </a:p>
          <a:p>
            <a:pPr marL="990600" lvl="1" indent="-368300">
              <a:spcAft>
                <a:spcPct val="20000"/>
              </a:spcAft>
              <a:buClr>
                <a:schemeClr val="tx1"/>
              </a:buClr>
              <a:buFont typeface="Wingdings" pitchFamily="2" charset="2"/>
              <a:buChar char="ü"/>
              <a:tabLst>
                <a:tab pos="533400" algn="l"/>
              </a:tabLst>
            </a:pPr>
            <a:r>
              <a:rPr lang="en-US" altLang="zh-CN" sz="1800" dirty="0" err="1">
                <a:latin typeface="Arial Unicode MS" pitchFamily="34" charset="-122"/>
                <a:ea typeface="Arial Unicode MS" pitchFamily="34" charset="-122"/>
                <a:cs typeface="Arial Unicode MS" pitchFamily="34" charset="-122"/>
              </a:rPr>
              <a:t>removeAttribute</a:t>
            </a:r>
            <a:r>
              <a:rPr lang="zh-CN" altLang="en-US" sz="1800" dirty="0">
                <a:latin typeface="Arial Unicode MS" pitchFamily="34" charset="-122"/>
                <a:ea typeface="Arial Unicode MS" pitchFamily="34" charset="-122"/>
                <a:cs typeface="Arial Unicode MS" pitchFamily="34" charset="-122"/>
              </a:rPr>
              <a:t>方法</a:t>
            </a:r>
          </a:p>
          <a:p>
            <a:pPr marL="990600" lvl="1" indent="-368300">
              <a:spcAft>
                <a:spcPct val="20000"/>
              </a:spcAft>
              <a:buClr>
                <a:schemeClr val="tx1"/>
              </a:buClr>
              <a:buFont typeface="Wingdings" pitchFamily="2" charset="2"/>
              <a:buChar char="ü"/>
              <a:tabLst>
                <a:tab pos="533400" algn="l"/>
              </a:tabLst>
            </a:pPr>
            <a:r>
              <a:rPr lang="en-US" altLang="zh-CN" sz="1800" dirty="0" err="1">
                <a:latin typeface="Arial Unicode MS" pitchFamily="34" charset="-122"/>
                <a:ea typeface="Arial Unicode MS" pitchFamily="34" charset="-122"/>
                <a:cs typeface="Arial Unicode MS" pitchFamily="34" charset="-122"/>
              </a:rPr>
              <a:t>getAttributeNames</a:t>
            </a:r>
            <a:r>
              <a:rPr lang="zh-CN" altLang="en-US" sz="1800" dirty="0">
                <a:latin typeface="Arial Unicode MS" pitchFamily="34" charset="-122"/>
                <a:ea typeface="Arial Unicode MS" pitchFamily="34" charset="-122"/>
                <a:cs typeface="Arial Unicode MS" pitchFamily="34" charset="-122"/>
              </a:rPr>
              <a:t>方法 </a:t>
            </a:r>
          </a:p>
        </p:txBody>
      </p:sp>
    </p:spTree>
    <p:extLst>
      <p:ext uri="{BB962C8B-B14F-4D97-AF65-F5344CB8AC3E}">
        <p14:creationId xmlns:p14="http://schemas.microsoft.com/office/powerpoint/2010/main" val="400397655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89155">
                                            <p:txEl>
                                              <p:pRg st="0" end="0"/>
                                            </p:txEl>
                                          </p:spTgt>
                                        </p:tgtEl>
                                        <p:attrNameLst>
                                          <p:attrName>style.visibility</p:attrName>
                                        </p:attrNameLst>
                                      </p:cBhvr>
                                      <p:to>
                                        <p:strVal val="visible"/>
                                      </p:to>
                                    </p:set>
                                    <p:anim calcmode="lin" valueType="num">
                                      <p:cBhvr additive="base">
                                        <p:cTn id="7" dur="500" fill="hold"/>
                                        <p:tgtEl>
                                          <p:spTgt spid="68915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68915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689155">
                                            <p:txEl>
                                              <p:pRg st="1" end="1"/>
                                            </p:txEl>
                                          </p:spTgt>
                                        </p:tgtEl>
                                        <p:attrNameLst>
                                          <p:attrName>style.visibility</p:attrName>
                                        </p:attrNameLst>
                                      </p:cBhvr>
                                      <p:to>
                                        <p:strVal val="visible"/>
                                      </p:to>
                                    </p:set>
                                    <p:anim calcmode="lin" valueType="num">
                                      <p:cBhvr additive="base">
                                        <p:cTn id="13" dur="500" fill="hold"/>
                                        <p:tgtEl>
                                          <p:spTgt spid="68915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68915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8915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8915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89155">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8915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682" name="Rectangle 2"/>
          <p:cNvSpPr>
            <a:spLocks noGrp="1" noChangeArrowheads="1"/>
          </p:cNvSpPr>
          <p:nvPr>
            <p:ph type="title"/>
          </p:nvPr>
        </p:nvSpPr>
        <p:spPr>
          <a:xfrm>
            <a:off x="2795622" y="692696"/>
            <a:ext cx="8229600" cy="1143000"/>
          </a:xfrm>
        </p:spPr>
        <p:txBody>
          <a:bodyPr>
            <a:normAutofit/>
          </a:bodyPr>
          <a:lstStyle/>
          <a:p>
            <a:r>
              <a:rPr lang="en-US" altLang="zh-CN" dirty="0" err="1" smtClean="0">
                <a:latin typeface="Arial Unicode MS" pitchFamily="34" charset="-122"/>
                <a:ea typeface="Arial Unicode MS" pitchFamily="34" charset="-122"/>
                <a:cs typeface="Arial Unicode MS" pitchFamily="34" charset="-122"/>
              </a:rPr>
              <a:t>HttpServletResponse</a:t>
            </a:r>
            <a:r>
              <a:rPr lang="zh-CN" altLang="en-US" dirty="0">
                <a:latin typeface="Arial Unicode MS" pitchFamily="34" charset="-122"/>
                <a:ea typeface="Arial Unicode MS" pitchFamily="34" charset="-122"/>
                <a:cs typeface="Arial Unicode MS" pitchFamily="34" charset="-122"/>
              </a:rPr>
              <a:t>简介 </a:t>
            </a:r>
          </a:p>
        </p:txBody>
      </p:sp>
      <p:sp>
        <p:nvSpPr>
          <p:cNvPr id="711683" name="Rectangle 3"/>
          <p:cNvSpPr>
            <a:spLocks noGrp="1" noChangeArrowheads="1"/>
          </p:cNvSpPr>
          <p:nvPr>
            <p:ph type="body" idx="4294967295"/>
          </p:nvPr>
        </p:nvSpPr>
        <p:spPr>
          <a:xfrm>
            <a:off x="2095472" y="1625814"/>
            <a:ext cx="8072494" cy="4378338"/>
          </a:xfrm>
        </p:spPr>
        <p:txBody>
          <a:bodyPr/>
          <a:lstStyle/>
          <a:p>
            <a:pPr>
              <a:lnSpc>
                <a:spcPct val="130000"/>
              </a:lnSpc>
            </a:pPr>
            <a:endParaRPr lang="en-US" altLang="zh-CN" sz="2000" dirty="0">
              <a:latin typeface="Arial Unicode MS" pitchFamily="34" charset="-122"/>
              <a:ea typeface="Arial Unicode MS" pitchFamily="34" charset="-122"/>
              <a:cs typeface="Arial Unicode MS" pitchFamily="34" charset="-122"/>
            </a:endParaRPr>
          </a:p>
          <a:p>
            <a:pPr>
              <a:lnSpc>
                <a:spcPct val="130000"/>
              </a:lnSpc>
            </a:pPr>
            <a:r>
              <a:rPr lang="en-US" altLang="zh-CN" dirty="0" err="1">
                <a:latin typeface="Arial Unicode MS" pitchFamily="34" charset="-122"/>
                <a:ea typeface="Arial Unicode MS" pitchFamily="34" charset="-122"/>
                <a:cs typeface="Arial Unicode MS" pitchFamily="34" charset="-122"/>
              </a:rPr>
              <a:t>Servlet</a:t>
            </a:r>
            <a:r>
              <a:rPr lang="en-US" altLang="zh-CN" dirty="0">
                <a:latin typeface="Arial Unicode MS" pitchFamily="34" charset="-122"/>
                <a:ea typeface="Arial Unicode MS" pitchFamily="34" charset="-122"/>
                <a:cs typeface="Arial Unicode MS" pitchFamily="34" charset="-122"/>
              </a:rPr>
              <a:t> API</a:t>
            </a:r>
            <a:r>
              <a:rPr lang="zh-CN" altLang="en-US" dirty="0">
                <a:latin typeface="Arial Unicode MS" pitchFamily="34" charset="-122"/>
                <a:ea typeface="Arial Unicode MS" pitchFamily="34" charset="-122"/>
                <a:cs typeface="Arial Unicode MS" pitchFamily="34" charset="-122"/>
              </a:rPr>
              <a:t>中定义的</a:t>
            </a:r>
            <a:r>
              <a:rPr lang="en-US" altLang="zh-CN" dirty="0" err="1">
                <a:latin typeface="Arial Unicode MS" pitchFamily="34" charset="-122"/>
                <a:ea typeface="Arial Unicode MS" pitchFamily="34" charset="-122"/>
                <a:cs typeface="Arial Unicode MS" pitchFamily="34" charset="-122"/>
              </a:rPr>
              <a:t>ServletResponse</a:t>
            </a:r>
            <a:r>
              <a:rPr lang="zh-CN" altLang="en-US" dirty="0">
                <a:latin typeface="Arial Unicode MS" pitchFamily="34" charset="-122"/>
                <a:ea typeface="Arial Unicode MS" pitchFamily="34" charset="-122"/>
                <a:cs typeface="Arial Unicode MS" pitchFamily="34" charset="-122"/>
              </a:rPr>
              <a:t>接口类用于创建响应消息。 </a:t>
            </a:r>
          </a:p>
          <a:p>
            <a:pPr>
              <a:lnSpc>
                <a:spcPct val="130000"/>
              </a:lnSpc>
            </a:pPr>
            <a:r>
              <a:rPr lang="en-US" altLang="zh-CN" dirty="0" err="1">
                <a:latin typeface="Arial Unicode MS" pitchFamily="34" charset="-122"/>
                <a:ea typeface="Arial Unicode MS" pitchFamily="34" charset="-122"/>
                <a:cs typeface="Arial Unicode MS" pitchFamily="34" charset="-122"/>
              </a:rPr>
              <a:t>HttpServletResponse</a:t>
            </a:r>
            <a:r>
              <a:rPr lang="zh-CN" altLang="en-US" dirty="0">
                <a:latin typeface="Arial Unicode MS" pitchFamily="34" charset="-122"/>
                <a:ea typeface="Arial Unicode MS" pitchFamily="34" charset="-122"/>
                <a:cs typeface="Arial Unicode MS" pitchFamily="34" charset="-122"/>
              </a:rPr>
              <a:t>是专用于</a:t>
            </a:r>
            <a:r>
              <a:rPr lang="en-US" altLang="zh-CN" dirty="0">
                <a:latin typeface="Arial Unicode MS" pitchFamily="34" charset="-122"/>
                <a:ea typeface="Arial Unicode MS" pitchFamily="34" charset="-122"/>
                <a:cs typeface="Arial Unicode MS" pitchFamily="34" charset="-122"/>
              </a:rPr>
              <a:t>HTTP</a:t>
            </a:r>
            <a:r>
              <a:rPr lang="zh-CN" altLang="en-US" dirty="0">
                <a:latin typeface="Arial Unicode MS" pitchFamily="34" charset="-122"/>
                <a:ea typeface="Arial Unicode MS" pitchFamily="34" charset="-122"/>
                <a:cs typeface="Arial Unicode MS" pitchFamily="34" charset="-122"/>
              </a:rPr>
              <a:t>协议的</a:t>
            </a:r>
            <a:r>
              <a:rPr lang="en-US" altLang="zh-CN" dirty="0" err="1">
                <a:latin typeface="Arial Unicode MS" pitchFamily="34" charset="-122"/>
                <a:ea typeface="Arial Unicode MS" pitchFamily="34" charset="-122"/>
                <a:cs typeface="Arial Unicode MS" pitchFamily="34" charset="-122"/>
              </a:rPr>
              <a:t>ServletResponse</a:t>
            </a:r>
            <a:r>
              <a:rPr lang="zh-CN" altLang="en-US" dirty="0">
                <a:latin typeface="Arial Unicode MS" pitchFamily="34" charset="-122"/>
                <a:ea typeface="Arial Unicode MS" pitchFamily="34" charset="-122"/>
                <a:cs typeface="Arial Unicode MS" pitchFamily="34" charset="-122"/>
              </a:rPr>
              <a:t>子接口，它用于封装</a:t>
            </a:r>
            <a:r>
              <a:rPr lang="en-US" altLang="zh-CN" dirty="0">
                <a:latin typeface="Arial Unicode MS" pitchFamily="34" charset="-122"/>
                <a:ea typeface="Arial Unicode MS" pitchFamily="34" charset="-122"/>
                <a:cs typeface="Arial Unicode MS" pitchFamily="34" charset="-122"/>
              </a:rPr>
              <a:t>HTTP</a:t>
            </a:r>
            <a:r>
              <a:rPr lang="zh-CN" altLang="en-US" dirty="0">
                <a:latin typeface="Arial Unicode MS" pitchFamily="34" charset="-122"/>
                <a:ea typeface="Arial Unicode MS" pitchFamily="34" charset="-122"/>
                <a:cs typeface="Arial Unicode MS" pitchFamily="34" charset="-122"/>
              </a:rPr>
              <a:t>响应消息。 </a:t>
            </a:r>
          </a:p>
          <a:p>
            <a:pPr>
              <a:lnSpc>
                <a:spcPct val="130000"/>
              </a:lnSpc>
              <a:buFont typeface="Wingdings" pitchFamily="2" charset="2"/>
              <a:buNone/>
            </a:pPr>
            <a:endParaRPr lang="en-US" altLang="zh-CN"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47439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711683">
                                            <p:txEl>
                                              <p:pRg st="1" end="1"/>
                                            </p:txEl>
                                          </p:spTgt>
                                        </p:tgtEl>
                                        <p:attrNameLst>
                                          <p:attrName>style.visibility</p:attrName>
                                        </p:attrNameLst>
                                      </p:cBhvr>
                                      <p:to>
                                        <p:strVal val="visible"/>
                                      </p:to>
                                    </p:set>
                                    <p:anim calcmode="lin" valueType="num">
                                      <p:cBhvr additive="base">
                                        <p:cTn id="7" dur="500" fill="hold"/>
                                        <p:tgtEl>
                                          <p:spTgt spid="711683">
                                            <p:txEl>
                                              <p:pRg st="1" end="1"/>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1168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711683">
                                            <p:txEl>
                                              <p:pRg st="2" end="2"/>
                                            </p:txEl>
                                          </p:spTgt>
                                        </p:tgtEl>
                                        <p:attrNameLst>
                                          <p:attrName>style.visibility</p:attrName>
                                        </p:attrNameLst>
                                      </p:cBhvr>
                                      <p:to>
                                        <p:strVal val="visible"/>
                                      </p:to>
                                    </p:set>
                                    <p:anim calcmode="lin" valueType="num">
                                      <p:cBhvr additive="base">
                                        <p:cTn id="13" dur="500" fill="hold"/>
                                        <p:tgtEl>
                                          <p:spTgt spid="711683">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71168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594" name="Rectangle 2"/>
          <p:cNvSpPr>
            <a:spLocks noGrp="1" noChangeArrowheads="1"/>
          </p:cNvSpPr>
          <p:nvPr>
            <p:ph type="title"/>
          </p:nvPr>
        </p:nvSpPr>
        <p:spPr>
          <a:xfrm>
            <a:off x="2962310" y="620688"/>
            <a:ext cx="7920037" cy="1143000"/>
          </a:xfrm>
        </p:spPr>
        <p:txBody>
          <a:bodyPr/>
          <a:lstStyle/>
          <a:p>
            <a:r>
              <a:rPr lang="zh-CN" altLang="en-US" dirty="0">
                <a:latin typeface="Arial Unicode MS" pitchFamily="34" charset="-122"/>
                <a:ea typeface="Arial Unicode MS" pitchFamily="34" charset="-122"/>
                <a:cs typeface="Arial Unicode MS" pitchFamily="34" charset="-122"/>
              </a:rPr>
              <a:t>请求重定向与请求转发 </a:t>
            </a:r>
          </a:p>
        </p:txBody>
      </p:sp>
      <p:sp>
        <p:nvSpPr>
          <p:cNvPr id="750595" name="Rectangle 3"/>
          <p:cNvSpPr>
            <a:spLocks noGrp="1" noChangeArrowheads="1"/>
          </p:cNvSpPr>
          <p:nvPr>
            <p:ph type="body" idx="1"/>
          </p:nvPr>
        </p:nvSpPr>
        <p:spPr>
          <a:xfrm>
            <a:off x="2351088" y="1801777"/>
            <a:ext cx="7200900" cy="4249737"/>
          </a:xfrm>
        </p:spPr>
        <p:txBody>
          <a:bodyPr/>
          <a:lstStyle/>
          <a:p>
            <a:pPr>
              <a:spcAft>
                <a:spcPct val="20000"/>
              </a:spcAft>
            </a:pPr>
            <a:r>
              <a:rPr lang="en-US" altLang="zh-CN" sz="2900" dirty="0" err="1">
                <a:latin typeface="Arial Unicode MS" pitchFamily="34" charset="-122"/>
                <a:ea typeface="Arial Unicode MS" pitchFamily="34" charset="-122"/>
                <a:cs typeface="Arial Unicode MS" pitchFamily="34" charset="-122"/>
              </a:rPr>
              <a:t>RequestDispatcher</a:t>
            </a:r>
            <a:r>
              <a:rPr lang="zh-CN" altLang="en-US" sz="2900" dirty="0">
                <a:latin typeface="Arial Unicode MS" pitchFamily="34" charset="-122"/>
                <a:ea typeface="Arial Unicode MS" pitchFamily="34" charset="-122"/>
                <a:cs typeface="Arial Unicode MS" pitchFamily="34" charset="-122"/>
              </a:rPr>
              <a:t>接口 </a:t>
            </a:r>
          </a:p>
          <a:p>
            <a:pPr>
              <a:spcAft>
                <a:spcPct val="20000"/>
              </a:spcAft>
            </a:pPr>
            <a:r>
              <a:rPr lang="zh-CN" altLang="en-US" sz="2900" dirty="0">
                <a:latin typeface="Arial Unicode MS" pitchFamily="34" charset="-122"/>
                <a:ea typeface="Arial Unicode MS" pitchFamily="34" charset="-122"/>
                <a:cs typeface="Arial Unicode MS" pitchFamily="34" charset="-122"/>
              </a:rPr>
              <a:t>用</a:t>
            </a:r>
            <a:r>
              <a:rPr lang="en-US" altLang="zh-CN" sz="2900" dirty="0">
                <a:latin typeface="Arial Unicode MS" pitchFamily="34" charset="-122"/>
                <a:ea typeface="Arial Unicode MS" pitchFamily="34" charset="-122"/>
                <a:cs typeface="Arial Unicode MS" pitchFamily="34" charset="-122"/>
              </a:rPr>
              <a:t>forward</a:t>
            </a:r>
            <a:r>
              <a:rPr lang="zh-CN" altLang="en-US" sz="2900" dirty="0">
                <a:latin typeface="Arial Unicode MS" pitchFamily="34" charset="-122"/>
                <a:ea typeface="Arial Unicode MS" pitchFamily="34" charset="-122"/>
                <a:cs typeface="Arial Unicode MS" pitchFamily="34" charset="-122"/>
              </a:rPr>
              <a:t>方法实现请求转发 </a:t>
            </a:r>
          </a:p>
          <a:p>
            <a:pPr>
              <a:spcAft>
                <a:spcPct val="20000"/>
              </a:spcAft>
            </a:pPr>
            <a:r>
              <a:rPr lang="zh-CN" altLang="en-US" sz="2900" dirty="0">
                <a:latin typeface="Arial Unicode MS" pitchFamily="34" charset="-122"/>
                <a:ea typeface="Arial Unicode MS" pitchFamily="34" charset="-122"/>
                <a:cs typeface="Arial Unicode MS" pitchFamily="34" charset="-122"/>
              </a:rPr>
              <a:t>请求转发的运行流程 </a:t>
            </a:r>
          </a:p>
          <a:p>
            <a:pPr>
              <a:spcAft>
                <a:spcPct val="20000"/>
              </a:spcAft>
            </a:pPr>
            <a:r>
              <a:rPr lang="zh-CN" altLang="en-US" sz="2900" dirty="0">
                <a:latin typeface="Arial Unicode MS" pitchFamily="34" charset="-122"/>
                <a:ea typeface="Arial Unicode MS" pitchFamily="34" charset="-122"/>
                <a:cs typeface="Arial Unicode MS" pitchFamily="34" charset="-122"/>
              </a:rPr>
              <a:t>用</a:t>
            </a:r>
            <a:r>
              <a:rPr lang="en-US" altLang="zh-CN" sz="2900" dirty="0" err="1">
                <a:latin typeface="Arial Unicode MS" pitchFamily="34" charset="-122"/>
                <a:ea typeface="Arial Unicode MS" pitchFamily="34" charset="-122"/>
                <a:cs typeface="Arial Unicode MS" pitchFamily="34" charset="-122"/>
              </a:rPr>
              <a:t>sendRedirect</a:t>
            </a:r>
            <a:r>
              <a:rPr lang="zh-CN" altLang="en-US" sz="2900" dirty="0">
                <a:latin typeface="Arial Unicode MS" pitchFamily="34" charset="-122"/>
                <a:ea typeface="Arial Unicode MS" pitchFamily="34" charset="-122"/>
                <a:cs typeface="Arial Unicode MS" pitchFamily="34" charset="-122"/>
              </a:rPr>
              <a:t>方法实现请求重定向 </a:t>
            </a:r>
          </a:p>
          <a:p>
            <a:pPr>
              <a:spcAft>
                <a:spcPct val="20000"/>
              </a:spcAft>
            </a:pPr>
            <a:r>
              <a:rPr lang="zh-CN" altLang="en-US" sz="2900" dirty="0">
                <a:latin typeface="Arial Unicode MS" pitchFamily="34" charset="-122"/>
                <a:ea typeface="Arial Unicode MS" pitchFamily="34" charset="-122"/>
                <a:cs typeface="Arial Unicode MS" pitchFamily="34" charset="-122"/>
              </a:rPr>
              <a:t>请求重定向的运行流程 </a:t>
            </a:r>
          </a:p>
          <a:p>
            <a:pPr>
              <a:spcAft>
                <a:spcPct val="20000"/>
              </a:spcAft>
            </a:pPr>
            <a:r>
              <a:rPr lang="zh-CN" altLang="en-US" sz="2900" dirty="0">
                <a:latin typeface="Arial Unicode MS" pitchFamily="34" charset="-122"/>
                <a:ea typeface="Arial Unicode MS" pitchFamily="34" charset="-122"/>
                <a:cs typeface="Arial Unicode MS" pitchFamily="34" charset="-122"/>
              </a:rPr>
              <a:t>请求重定向与请求转发的比较 </a:t>
            </a:r>
          </a:p>
        </p:txBody>
      </p:sp>
    </p:spTree>
    <p:extLst>
      <p:ext uri="{BB962C8B-B14F-4D97-AF65-F5344CB8AC3E}">
        <p14:creationId xmlns:p14="http://schemas.microsoft.com/office/powerpoint/2010/main" val="4197853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750595">
                                            <p:txEl>
                                              <p:pRg st="0" end="0"/>
                                            </p:txEl>
                                          </p:spTgt>
                                        </p:tgtEl>
                                        <p:attrNameLst>
                                          <p:attrName>style.visibility</p:attrName>
                                        </p:attrNameLst>
                                      </p:cBhvr>
                                      <p:to>
                                        <p:strVal val="visible"/>
                                      </p:to>
                                    </p:set>
                                    <p:anim calcmode="lin" valueType="num">
                                      <p:cBhvr additive="base">
                                        <p:cTn id="7" dur="500" fill="hold"/>
                                        <p:tgtEl>
                                          <p:spTgt spid="75059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5059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750595">
                                            <p:txEl>
                                              <p:pRg st="1" end="1"/>
                                            </p:txEl>
                                          </p:spTgt>
                                        </p:tgtEl>
                                        <p:attrNameLst>
                                          <p:attrName>style.visibility</p:attrName>
                                        </p:attrNameLst>
                                      </p:cBhvr>
                                      <p:to>
                                        <p:strVal val="visible"/>
                                      </p:to>
                                    </p:set>
                                    <p:anim calcmode="lin" valueType="num">
                                      <p:cBhvr additive="base">
                                        <p:cTn id="13" dur="500" fill="hold"/>
                                        <p:tgtEl>
                                          <p:spTgt spid="75059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75059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750595">
                                            <p:txEl>
                                              <p:pRg st="2" end="2"/>
                                            </p:txEl>
                                          </p:spTgt>
                                        </p:tgtEl>
                                        <p:attrNameLst>
                                          <p:attrName>style.visibility</p:attrName>
                                        </p:attrNameLst>
                                      </p:cBhvr>
                                      <p:to>
                                        <p:strVal val="visible"/>
                                      </p:to>
                                    </p:set>
                                    <p:anim calcmode="lin" valueType="num">
                                      <p:cBhvr additive="base">
                                        <p:cTn id="19" dur="500" fill="hold"/>
                                        <p:tgtEl>
                                          <p:spTgt spid="75059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75059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750595">
                                            <p:txEl>
                                              <p:pRg st="3" end="3"/>
                                            </p:txEl>
                                          </p:spTgt>
                                        </p:tgtEl>
                                        <p:attrNameLst>
                                          <p:attrName>style.visibility</p:attrName>
                                        </p:attrNameLst>
                                      </p:cBhvr>
                                      <p:to>
                                        <p:strVal val="visible"/>
                                      </p:to>
                                    </p:set>
                                    <p:anim calcmode="lin" valueType="num">
                                      <p:cBhvr additive="base">
                                        <p:cTn id="25" dur="500" fill="hold"/>
                                        <p:tgtEl>
                                          <p:spTgt spid="750595">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75059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750595">
                                            <p:txEl>
                                              <p:pRg st="4" end="4"/>
                                            </p:txEl>
                                          </p:spTgt>
                                        </p:tgtEl>
                                        <p:attrNameLst>
                                          <p:attrName>style.visibility</p:attrName>
                                        </p:attrNameLst>
                                      </p:cBhvr>
                                      <p:to>
                                        <p:strVal val="visible"/>
                                      </p:to>
                                    </p:set>
                                    <p:anim calcmode="lin" valueType="num">
                                      <p:cBhvr additive="base">
                                        <p:cTn id="31" dur="500" fill="hold"/>
                                        <p:tgtEl>
                                          <p:spTgt spid="750595">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75059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750595">
                                            <p:txEl>
                                              <p:pRg st="5" end="5"/>
                                            </p:txEl>
                                          </p:spTgt>
                                        </p:tgtEl>
                                        <p:attrNameLst>
                                          <p:attrName>style.visibility</p:attrName>
                                        </p:attrNameLst>
                                      </p:cBhvr>
                                      <p:to>
                                        <p:strVal val="visible"/>
                                      </p:to>
                                    </p:set>
                                    <p:anim calcmode="lin" valueType="num">
                                      <p:cBhvr additive="base">
                                        <p:cTn id="37" dur="500" fill="hold"/>
                                        <p:tgtEl>
                                          <p:spTgt spid="750595">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750595">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1618" name="Rectangle 2"/>
          <p:cNvSpPr>
            <a:spLocks noGrp="1" noChangeArrowheads="1"/>
          </p:cNvSpPr>
          <p:nvPr>
            <p:ph type="title"/>
          </p:nvPr>
        </p:nvSpPr>
        <p:spPr>
          <a:xfrm>
            <a:off x="3257584" y="617393"/>
            <a:ext cx="7696200" cy="1166813"/>
          </a:xfrm>
        </p:spPr>
        <p:txBody>
          <a:bodyPr/>
          <a:lstStyle/>
          <a:p>
            <a:r>
              <a:rPr lang="en-US" altLang="zh-CN" b="1" dirty="0" err="1">
                <a:latin typeface="Arial Unicode MS" pitchFamily="34" charset="-122"/>
                <a:ea typeface="Arial Unicode MS" pitchFamily="34" charset="-122"/>
                <a:cs typeface="Arial Unicode MS" pitchFamily="34" charset="-122"/>
              </a:rPr>
              <a:t>RequestDispatcher</a:t>
            </a:r>
            <a:r>
              <a:rPr lang="zh-CN" altLang="en-US" b="1" dirty="0">
                <a:latin typeface="Arial Unicode MS" pitchFamily="34" charset="-122"/>
                <a:ea typeface="Arial Unicode MS" pitchFamily="34" charset="-122"/>
                <a:cs typeface="Arial Unicode MS" pitchFamily="34" charset="-122"/>
              </a:rPr>
              <a:t>接口</a:t>
            </a:r>
            <a:r>
              <a:rPr lang="zh-CN" altLang="en-US" dirty="0">
                <a:latin typeface="Arial Unicode MS" pitchFamily="34" charset="-122"/>
                <a:ea typeface="Arial Unicode MS" pitchFamily="34" charset="-122"/>
                <a:cs typeface="Arial Unicode MS" pitchFamily="34" charset="-122"/>
              </a:rPr>
              <a:t> </a:t>
            </a:r>
          </a:p>
        </p:txBody>
      </p:sp>
      <p:sp>
        <p:nvSpPr>
          <p:cNvPr id="751619" name="Rectangle 3"/>
          <p:cNvSpPr>
            <a:spLocks noGrp="1" noChangeArrowheads="1"/>
          </p:cNvSpPr>
          <p:nvPr>
            <p:ph type="body" idx="1"/>
          </p:nvPr>
        </p:nvSpPr>
        <p:spPr>
          <a:xfrm>
            <a:off x="1775520" y="1812146"/>
            <a:ext cx="8392446" cy="4929222"/>
          </a:xfrm>
        </p:spPr>
        <p:txBody>
          <a:bodyPr>
            <a:noAutofit/>
          </a:bodyPr>
          <a:lstStyle/>
          <a:p>
            <a:pPr marL="355600" indent="-355600">
              <a:tabLst>
                <a:tab pos="533400" algn="l"/>
              </a:tabLst>
            </a:pPr>
            <a:r>
              <a:rPr lang="en-US" altLang="zh-CN" sz="2000" dirty="0" err="1">
                <a:latin typeface="Arial Unicode MS" pitchFamily="34" charset="-122"/>
                <a:ea typeface="Arial Unicode MS" pitchFamily="34" charset="-122"/>
                <a:cs typeface="Arial Unicode MS" pitchFamily="34" charset="-122"/>
              </a:rPr>
              <a:t>RequestDispatcher</a:t>
            </a:r>
            <a:r>
              <a:rPr lang="zh-CN" altLang="en-US" sz="2000" dirty="0">
                <a:latin typeface="Arial Unicode MS" pitchFamily="34" charset="-122"/>
                <a:ea typeface="Arial Unicode MS" pitchFamily="34" charset="-122"/>
                <a:cs typeface="Arial Unicode MS" pitchFamily="34" charset="-122"/>
              </a:rPr>
              <a:t>实例对象是由</a:t>
            </a:r>
            <a:r>
              <a:rPr lang="en-US" altLang="zh-CN" sz="2000" dirty="0" err="1">
                <a:latin typeface="Arial Unicode MS" pitchFamily="34" charset="-122"/>
                <a:ea typeface="Arial Unicode MS" pitchFamily="34" charset="-122"/>
                <a:cs typeface="Arial Unicode MS" pitchFamily="34" charset="-122"/>
              </a:rPr>
              <a:t>Servlet</a:t>
            </a:r>
            <a:r>
              <a:rPr lang="zh-CN" altLang="en-US" sz="2000" dirty="0">
                <a:latin typeface="Arial Unicode MS" pitchFamily="34" charset="-122"/>
                <a:ea typeface="Arial Unicode MS" pitchFamily="34" charset="-122"/>
                <a:cs typeface="Arial Unicode MS" pitchFamily="34" charset="-122"/>
              </a:rPr>
              <a:t>引擎创建的，它用于包装一个要被其他资源调用的资源（例如，</a:t>
            </a:r>
            <a:r>
              <a:rPr lang="en-US" altLang="zh-CN" sz="2000" dirty="0" err="1">
                <a:latin typeface="Arial Unicode MS" pitchFamily="34" charset="-122"/>
                <a:ea typeface="Arial Unicode MS" pitchFamily="34" charset="-122"/>
                <a:cs typeface="Arial Unicode MS" pitchFamily="34" charset="-122"/>
              </a:rPr>
              <a:t>Servlet</a:t>
            </a:r>
            <a:r>
              <a:rPr lang="zh-CN" altLang="en-US" sz="2000" dirty="0">
                <a:latin typeface="Arial Unicode MS" pitchFamily="34" charset="-122"/>
                <a:ea typeface="Arial Unicode MS" pitchFamily="34" charset="-122"/>
                <a:cs typeface="Arial Unicode MS" pitchFamily="34" charset="-122"/>
              </a:rPr>
              <a:t>、</a:t>
            </a:r>
            <a:r>
              <a:rPr lang="en-US" altLang="zh-CN" sz="2000" dirty="0">
                <a:latin typeface="Arial Unicode MS" pitchFamily="34" charset="-122"/>
                <a:ea typeface="Arial Unicode MS" pitchFamily="34" charset="-122"/>
                <a:cs typeface="Arial Unicode MS" pitchFamily="34" charset="-122"/>
              </a:rPr>
              <a:t>HTML</a:t>
            </a:r>
            <a:r>
              <a:rPr lang="zh-CN" altLang="en-US" sz="2000" dirty="0">
                <a:latin typeface="Arial Unicode MS" pitchFamily="34" charset="-122"/>
                <a:ea typeface="Arial Unicode MS" pitchFamily="34" charset="-122"/>
                <a:cs typeface="Arial Unicode MS" pitchFamily="34" charset="-122"/>
              </a:rPr>
              <a:t>文件、</a:t>
            </a:r>
            <a:r>
              <a:rPr lang="en-US" altLang="zh-CN" sz="2000" dirty="0">
                <a:latin typeface="Arial Unicode MS" pitchFamily="34" charset="-122"/>
                <a:ea typeface="Arial Unicode MS" pitchFamily="34" charset="-122"/>
                <a:cs typeface="Arial Unicode MS" pitchFamily="34" charset="-122"/>
              </a:rPr>
              <a:t>JSP</a:t>
            </a:r>
            <a:r>
              <a:rPr lang="zh-CN" altLang="en-US" sz="2000" dirty="0">
                <a:latin typeface="Arial Unicode MS" pitchFamily="34" charset="-122"/>
                <a:ea typeface="Arial Unicode MS" pitchFamily="34" charset="-122"/>
                <a:cs typeface="Arial Unicode MS" pitchFamily="34" charset="-122"/>
              </a:rPr>
              <a:t>文件等），并可以通过其中的方法将客户端的请求转发给所包装的资源。 </a:t>
            </a:r>
          </a:p>
          <a:p>
            <a:pPr marL="355600" indent="-355600">
              <a:tabLst>
                <a:tab pos="533400" algn="l"/>
              </a:tabLst>
            </a:pPr>
            <a:r>
              <a:rPr lang="en-US" altLang="zh-CN" sz="2000" dirty="0" err="1">
                <a:latin typeface="Arial Unicode MS" pitchFamily="34" charset="-122"/>
                <a:ea typeface="Arial Unicode MS" pitchFamily="34" charset="-122"/>
                <a:cs typeface="Arial Unicode MS" pitchFamily="34" charset="-122"/>
              </a:rPr>
              <a:t>RequestDispatcher</a:t>
            </a:r>
            <a:r>
              <a:rPr lang="zh-CN" altLang="en-US" sz="2000" dirty="0">
                <a:latin typeface="Arial Unicode MS" pitchFamily="34" charset="-122"/>
                <a:ea typeface="Arial Unicode MS" pitchFamily="34" charset="-122"/>
                <a:cs typeface="Arial Unicode MS" pitchFamily="34" charset="-122"/>
              </a:rPr>
              <a:t>接口中定义了两个方法：</a:t>
            </a:r>
            <a:r>
              <a:rPr lang="en-US" altLang="zh-CN" sz="2000" dirty="0">
                <a:latin typeface="Arial Unicode MS" pitchFamily="34" charset="-122"/>
                <a:ea typeface="Arial Unicode MS" pitchFamily="34" charset="-122"/>
                <a:cs typeface="Arial Unicode MS" pitchFamily="34" charset="-122"/>
              </a:rPr>
              <a:t>forward</a:t>
            </a:r>
            <a:r>
              <a:rPr lang="zh-CN" altLang="en-US" sz="2000" dirty="0">
                <a:latin typeface="Arial Unicode MS" pitchFamily="34" charset="-122"/>
                <a:ea typeface="Arial Unicode MS" pitchFamily="34" charset="-122"/>
                <a:cs typeface="Arial Unicode MS" pitchFamily="34" charset="-122"/>
              </a:rPr>
              <a:t>方法和</a:t>
            </a:r>
            <a:r>
              <a:rPr lang="en-US" altLang="zh-CN" sz="2000" dirty="0">
                <a:latin typeface="Arial Unicode MS" pitchFamily="34" charset="-122"/>
                <a:ea typeface="Arial Unicode MS" pitchFamily="34" charset="-122"/>
                <a:cs typeface="Arial Unicode MS" pitchFamily="34" charset="-122"/>
              </a:rPr>
              <a:t>include</a:t>
            </a:r>
            <a:r>
              <a:rPr lang="zh-CN" altLang="en-US" sz="2000" dirty="0">
                <a:latin typeface="Arial Unicode MS" pitchFamily="34" charset="-122"/>
                <a:ea typeface="Arial Unicode MS" pitchFamily="34" charset="-122"/>
                <a:cs typeface="Arial Unicode MS" pitchFamily="34" charset="-122"/>
              </a:rPr>
              <a:t>方法。 </a:t>
            </a:r>
          </a:p>
          <a:p>
            <a:pPr marL="355600" indent="-355600">
              <a:tabLst>
                <a:tab pos="533400" algn="l"/>
              </a:tabLst>
            </a:pPr>
            <a:r>
              <a:rPr lang="en-US" altLang="zh-CN" sz="2000" dirty="0">
                <a:latin typeface="Arial Unicode MS" pitchFamily="34" charset="-122"/>
                <a:ea typeface="Arial Unicode MS" pitchFamily="34" charset="-122"/>
                <a:cs typeface="Arial Unicode MS" pitchFamily="34" charset="-122"/>
              </a:rPr>
              <a:t>forward</a:t>
            </a:r>
            <a:r>
              <a:rPr lang="zh-CN" altLang="en-US" sz="2000" dirty="0">
                <a:latin typeface="Arial Unicode MS" pitchFamily="34" charset="-122"/>
                <a:ea typeface="Arial Unicode MS" pitchFamily="34" charset="-122"/>
                <a:cs typeface="Arial Unicode MS" pitchFamily="34" charset="-122"/>
              </a:rPr>
              <a:t>和</a:t>
            </a:r>
            <a:r>
              <a:rPr lang="en-US" altLang="zh-CN" sz="2000" dirty="0">
                <a:latin typeface="Arial Unicode MS" pitchFamily="34" charset="-122"/>
                <a:ea typeface="Arial Unicode MS" pitchFamily="34" charset="-122"/>
                <a:cs typeface="Arial Unicode MS" pitchFamily="34" charset="-122"/>
              </a:rPr>
              <a:t>include</a:t>
            </a:r>
            <a:r>
              <a:rPr lang="zh-CN" altLang="en-US" sz="2000" dirty="0">
                <a:latin typeface="Arial Unicode MS" pitchFamily="34" charset="-122"/>
                <a:ea typeface="Arial Unicode MS" pitchFamily="34" charset="-122"/>
                <a:cs typeface="Arial Unicode MS" pitchFamily="34" charset="-122"/>
              </a:rPr>
              <a:t>方法接收的两个参数必须是传递给当前</a:t>
            </a:r>
            <a:r>
              <a:rPr lang="en-US" altLang="zh-CN" sz="2000" dirty="0" err="1">
                <a:latin typeface="Arial Unicode MS" pitchFamily="34" charset="-122"/>
                <a:ea typeface="Arial Unicode MS" pitchFamily="34" charset="-122"/>
                <a:cs typeface="Arial Unicode MS" pitchFamily="34" charset="-122"/>
              </a:rPr>
              <a:t>Servlet</a:t>
            </a:r>
            <a:r>
              <a:rPr lang="zh-CN" altLang="en-US" sz="2000" dirty="0">
                <a:latin typeface="Arial Unicode MS" pitchFamily="34" charset="-122"/>
                <a:ea typeface="Arial Unicode MS" pitchFamily="34" charset="-122"/>
                <a:cs typeface="Arial Unicode MS" pitchFamily="34" charset="-122"/>
              </a:rPr>
              <a:t>的</a:t>
            </a:r>
            <a:r>
              <a:rPr lang="en-US" altLang="zh-CN" sz="2000" dirty="0">
                <a:latin typeface="Arial Unicode MS" pitchFamily="34" charset="-122"/>
                <a:ea typeface="Arial Unicode MS" pitchFamily="34" charset="-122"/>
                <a:cs typeface="Arial Unicode MS" pitchFamily="34" charset="-122"/>
              </a:rPr>
              <a:t>service</a:t>
            </a:r>
            <a:r>
              <a:rPr lang="zh-CN" altLang="en-US" sz="2000" dirty="0">
                <a:latin typeface="Arial Unicode MS" pitchFamily="34" charset="-122"/>
                <a:ea typeface="Arial Unicode MS" pitchFamily="34" charset="-122"/>
                <a:cs typeface="Arial Unicode MS" pitchFamily="34" charset="-122"/>
              </a:rPr>
              <a:t>方法的那两个</a:t>
            </a:r>
            <a:r>
              <a:rPr lang="en-US" altLang="zh-CN" sz="2000" dirty="0" err="1">
                <a:latin typeface="Arial Unicode MS" pitchFamily="34" charset="-122"/>
                <a:ea typeface="Arial Unicode MS" pitchFamily="34" charset="-122"/>
                <a:cs typeface="Arial Unicode MS" pitchFamily="34" charset="-122"/>
              </a:rPr>
              <a:t>ServletRequest</a:t>
            </a:r>
            <a:r>
              <a:rPr lang="zh-CN" altLang="en-US" sz="2000" dirty="0">
                <a:latin typeface="Arial Unicode MS" pitchFamily="34" charset="-122"/>
                <a:ea typeface="Arial Unicode MS" pitchFamily="34" charset="-122"/>
                <a:cs typeface="Arial Unicode MS" pitchFamily="34" charset="-122"/>
              </a:rPr>
              <a:t>和</a:t>
            </a:r>
            <a:r>
              <a:rPr lang="en-US" altLang="zh-CN" sz="2000" dirty="0" err="1">
                <a:latin typeface="Arial Unicode MS" pitchFamily="34" charset="-122"/>
                <a:ea typeface="Arial Unicode MS" pitchFamily="34" charset="-122"/>
                <a:cs typeface="Arial Unicode MS" pitchFamily="34" charset="-122"/>
              </a:rPr>
              <a:t>ServletResponse</a:t>
            </a:r>
            <a:r>
              <a:rPr lang="zh-CN" altLang="en-US" sz="2000" dirty="0">
                <a:latin typeface="Arial Unicode MS" pitchFamily="34" charset="-122"/>
                <a:ea typeface="Arial Unicode MS" pitchFamily="34" charset="-122"/>
                <a:cs typeface="Arial Unicode MS" pitchFamily="34" charset="-122"/>
              </a:rPr>
              <a:t>对象，或者是对它们进行了包装的</a:t>
            </a:r>
            <a:r>
              <a:rPr lang="en-US" altLang="zh-CN" sz="2000" dirty="0" err="1">
                <a:latin typeface="Arial Unicode MS" pitchFamily="34" charset="-122"/>
                <a:ea typeface="Arial Unicode MS" pitchFamily="34" charset="-122"/>
                <a:cs typeface="Arial Unicode MS" pitchFamily="34" charset="-122"/>
              </a:rPr>
              <a:t>ServletRequestWrapper</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或</a:t>
            </a:r>
            <a:r>
              <a:rPr lang="en-US" altLang="zh-CN" sz="2000" dirty="0" err="1">
                <a:latin typeface="Arial Unicode MS" pitchFamily="34" charset="-122"/>
                <a:ea typeface="Arial Unicode MS" pitchFamily="34" charset="-122"/>
                <a:cs typeface="Arial Unicode MS" pitchFamily="34" charset="-122"/>
              </a:rPr>
              <a:t>ServletResponseWrapper</a:t>
            </a:r>
            <a:r>
              <a:rPr lang="zh-CN" altLang="en-US" sz="2000" dirty="0">
                <a:latin typeface="Arial Unicode MS" pitchFamily="34" charset="-122"/>
                <a:ea typeface="Arial Unicode MS" pitchFamily="34" charset="-122"/>
                <a:cs typeface="Arial Unicode MS" pitchFamily="34" charset="-122"/>
              </a:rPr>
              <a:t>对象。 </a:t>
            </a:r>
          </a:p>
          <a:p>
            <a:pPr marL="355600" indent="-355600">
              <a:tabLst>
                <a:tab pos="533400" algn="l"/>
              </a:tabLst>
            </a:pPr>
            <a:r>
              <a:rPr lang="zh-CN" altLang="en-US" sz="2000" dirty="0">
                <a:latin typeface="Arial Unicode MS" pitchFamily="34" charset="-122"/>
                <a:ea typeface="Arial Unicode MS" pitchFamily="34" charset="-122"/>
                <a:cs typeface="Arial Unicode MS" pitchFamily="34" charset="-122"/>
              </a:rPr>
              <a:t>获取</a:t>
            </a:r>
            <a:r>
              <a:rPr lang="en-US" altLang="zh-CN" sz="2000" dirty="0" err="1">
                <a:latin typeface="Arial Unicode MS" pitchFamily="34" charset="-122"/>
                <a:ea typeface="Arial Unicode MS" pitchFamily="34" charset="-122"/>
                <a:cs typeface="Arial Unicode MS" pitchFamily="34" charset="-122"/>
              </a:rPr>
              <a:t>RequestDispatcher</a:t>
            </a:r>
            <a:r>
              <a:rPr lang="zh-CN" altLang="en-US" sz="2000" dirty="0">
                <a:latin typeface="Arial Unicode MS" pitchFamily="34" charset="-122"/>
                <a:ea typeface="Arial Unicode MS" pitchFamily="34" charset="-122"/>
                <a:cs typeface="Arial Unicode MS" pitchFamily="34" charset="-122"/>
              </a:rPr>
              <a:t>对象的方法：</a:t>
            </a:r>
          </a:p>
          <a:p>
            <a:pPr marL="990600" lvl="1" indent="-368300">
              <a:buClr>
                <a:schemeClr val="tx1"/>
              </a:buClr>
              <a:buFont typeface="Wingdings" pitchFamily="2" charset="2"/>
              <a:buChar char="ü"/>
              <a:tabLst>
                <a:tab pos="533400" algn="l"/>
              </a:tabLst>
            </a:pPr>
            <a:r>
              <a:rPr lang="en-US" altLang="zh-CN" sz="1800" dirty="0" err="1">
                <a:latin typeface="Arial Unicode MS" pitchFamily="34" charset="-122"/>
                <a:ea typeface="Arial Unicode MS" pitchFamily="34" charset="-122"/>
                <a:cs typeface="Arial Unicode MS" pitchFamily="34" charset="-122"/>
              </a:rPr>
              <a:t>ServletContext.getRequestDispatcher</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（参数只能是以“</a:t>
            </a:r>
            <a:r>
              <a:rPr lang="en-US" altLang="zh-CN" sz="1800" dirty="0">
                <a:latin typeface="Arial Unicode MS" pitchFamily="34" charset="-122"/>
                <a:ea typeface="Arial Unicode MS" pitchFamily="34" charset="-122"/>
                <a:cs typeface="Arial Unicode MS" pitchFamily="34" charset="-122"/>
              </a:rPr>
              <a:t>/”</a:t>
            </a:r>
            <a:r>
              <a:rPr lang="zh-CN" altLang="en-US" sz="1800" dirty="0">
                <a:latin typeface="Arial Unicode MS" pitchFamily="34" charset="-122"/>
                <a:ea typeface="Arial Unicode MS" pitchFamily="34" charset="-122"/>
                <a:cs typeface="Arial Unicode MS" pitchFamily="34" charset="-122"/>
              </a:rPr>
              <a:t>开头的路径）</a:t>
            </a:r>
          </a:p>
          <a:p>
            <a:pPr marL="990600" lvl="1" indent="-368300">
              <a:buClr>
                <a:schemeClr val="tx1"/>
              </a:buClr>
              <a:buFont typeface="Wingdings" pitchFamily="2" charset="2"/>
              <a:buChar char="ü"/>
              <a:tabLst>
                <a:tab pos="533400" algn="l"/>
              </a:tabLst>
            </a:pPr>
            <a:r>
              <a:rPr lang="en-US" altLang="zh-CN" sz="1800" dirty="0" err="1">
                <a:latin typeface="Arial Unicode MS" pitchFamily="34" charset="-122"/>
                <a:ea typeface="Arial Unicode MS" pitchFamily="34" charset="-122"/>
                <a:cs typeface="Arial Unicode MS" pitchFamily="34" charset="-122"/>
              </a:rPr>
              <a:t>ServletContext.getNamedDispatcher</a:t>
            </a:r>
            <a:r>
              <a:rPr lang="en-US" altLang="zh-CN" sz="1800" dirty="0">
                <a:latin typeface="Arial Unicode MS" pitchFamily="34" charset="-122"/>
                <a:ea typeface="Arial Unicode MS" pitchFamily="34" charset="-122"/>
                <a:cs typeface="Arial Unicode MS" pitchFamily="34" charset="-122"/>
              </a:rPr>
              <a:t> </a:t>
            </a:r>
          </a:p>
          <a:p>
            <a:pPr marL="990600" lvl="1" indent="-368300">
              <a:buClr>
                <a:schemeClr val="tx1"/>
              </a:buClr>
              <a:buFont typeface="Wingdings" pitchFamily="2" charset="2"/>
              <a:buChar char="ü"/>
              <a:tabLst>
                <a:tab pos="533400" algn="l"/>
              </a:tabLst>
            </a:pPr>
            <a:r>
              <a:rPr lang="en-US" altLang="zh-CN" sz="1800" dirty="0" err="1">
                <a:latin typeface="Arial Unicode MS" pitchFamily="34" charset="-122"/>
                <a:ea typeface="Arial Unicode MS" pitchFamily="34" charset="-122"/>
                <a:cs typeface="Arial Unicode MS" pitchFamily="34" charset="-122"/>
              </a:rPr>
              <a:t>ServletRequest.getRequestDispatcher</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（参数可以是不以“</a:t>
            </a:r>
            <a:r>
              <a:rPr lang="en-US" altLang="zh-CN" sz="1800" dirty="0">
                <a:latin typeface="Arial Unicode MS" pitchFamily="34" charset="-122"/>
                <a:ea typeface="Arial Unicode MS" pitchFamily="34" charset="-122"/>
                <a:cs typeface="Arial Unicode MS" pitchFamily="34" charset="-122"/>
              </a:rPr>
              <a:t>/”</a:t>
            </a:r>
            <a:r>
              <a:rPr lang="zh-CN" altLang="en-US" sz="1800" dirty="0">
                <a:latin typeface="Arial Unicode MS" pitchFamily="34" charset="-122"/>
                <a:ea typeface="Arial Unicode MS" pitchFamily="34" charset="-122"/>
                <a:cs typeface="Arial Unicode MS" pitchFamily="34" charset="-122"/>
              </a:rPr>
              <a:t>开头的路径）</a:t>
            </a:r>
          </a:p>
        </p:txBody>
      </p:sp>
    </p:spTree>
    <p:extLst>
      <p:ext uri="{BB962C8B-B14F-4D97-AF65-F5344CB8AC3E}">
        <p14:creationId xmlns:p14="http://schemas.microsoft.com/office/powerpoint/2010/main" val="17639571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751619">
                                            <p:txEl>
                                              <p:pRg st="0" end="0"/>
                                            </p:txEl>
                                          </p:spTgt>
                                        </p:tgtEl>
                                        <p:attrNameLst>
                                          <p:attrName>style.visibility</p:attrName>
                                        </p:attrNameLst>
                                      </p:cBhvr>
                                      <p:to>
                                        <p:strVal val="visible"/>
                                      </p:to>
                                    </p:set>
                                    <p:anim calcmode="lin" valueType="num">
                                      <p:cBhvr additive="base">
                                        <p:cTn id="7" dur="500" fill="hold"/>
                                        <p:tgtEl>
                                          <p:spTgt spid="75161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516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751619">
                                            <p:txEl>
                                              <p:pRg st="1" end="1"/>
                                            </p:txEl>
                                          </p:spTgt>
                                        </p:tgtEl>
                                        <p:attrNameLst>
                                          <p:attrName>style.visibility</p:attrName>
                                        </p:attrNameLst>
                                      </p:cBhvr>
                                      <p:to>
                                        <p:strVal val="visible"/>
                                      </p:to>
                                    </p:set>
                                    <p:anim calcmode="lin" valueType="num">
                                      <p:cBhvr additive="base">
                                        <p:cTn id="13" dur="500" fill="hold"/>
                                        <p:tgtEl>
                                          <p:spTgt spid="751619">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75161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751619">
                                            <p:txEl>
                                              <p:pRg st="2" end="2"/>
                                            </p:txEl>
                                          </p:spTgt>
                                        </p:tgtEl>
                                        <p:attrNameLst>
                                          <p:attrName>style.visibility</p:attrName>
                                        </p:attrNameLst>
                                      </p:cBhvr>
                                      <p:to>
                                        <p:strVal val="visible"/>
                                      </p:to>
                                    </p:set>
                                    <p:anim calcmode="lin" valueType="num">
                                      <p:cBhvr additive="base">
                                        <p:cTn id="19" dur="500" fill="hold"/>
                                        <p:tgtEl>
                                          <p:spTgt spid="751619">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75161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751619">
                                            <p:txEl>
                                              <p:pRg st="3" end="3"/>
                                            </p:txEl>
                                          </p:spTgt>
                                        </p:tgtEl>
                                        <p:attrNameLst>
                                          <p:attrName>style.visibility</p:attrName>
                                        </p:attrNameLst>
                                      </p:cBhvr>
                                      <p:to>
                                        <p:strVal val="visible"/>
                                      </p:to>
                                    </p:set>
                                    <p:anim calcmode="lin" valueType="num">
                                      <p:cBhvr additive="base">
                                        <p:cTn id="25" dur="500" fill="hold"/>
                                        <p:tgtEl>
                                          <p:spTgt spid="751619">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75161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51619">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51619">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5161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1858" name="Rectangle 2"/>
          <p:cNvSpPr>
            <a:spLocks noGrp="1" noChangeArrowheads="1"/>
          </p:cNvSpPr>
          <p:nvPr>
            <p:ph type="title"/>
          </p:nvPr>
        </p:nvSpPr>
        <p:spPr>
          <a:xfrm>
            <a:off x="1991545" y="701824"/>
            <a:ext cx="8407577" cy="1143000"/>
          </a:xfrm>
        </p:spPr>
        <p:txBody>
          <a:bodyPr>
            <a:normAutofit fontScale="90000"/>
          </a:bodyPr>
          <a:lstStyle/>
          <a:p>
            <a:r>
              <a:rPr lang="zh-CN" altLang="en-US" b="1" dirty="0">
                <a:latin typeface="Arial Unicode MS" pitchFamily="34" charset="-122"/>
                <a:ea typeface="Arial Unicode MS" pitchFamily="34" charset="-122"/>
                <a:cs typeface="Arial Unicode MS" pitchFamily="34" charset="-122"/>
              </a:rPr>
              <a:t>用</a:t>
            </a:r>
            <a:r>
              <a:rPr lang="en-US" altLang="zh-CN" b="1" dirty="0" err="1">
                <a:latin typeface="Arial Unicode MS" pitchFamily="34" charset="-122"/>
                <a:ea typeface="Arial Unicode MS" pitchFamily="34" charset="-122"/>
                <a:cs typeface="Arial Unicode MS" pitchFamily="34" charset="-122"/>
              </a:rPr>
              <a:t>sendRedirect</a:t>
            </a:r>
            <a:r>
              <a:rPr lang="zh-CN" altLang="en-US" b="1" dirty="0">
                <a:latin typeface="Arial Unicode MS" pitchFamily="34" charset="-122"/>
                <a:ea typeface="Arial Unicode MS" pitchFamily="34" charset="-122"/>
                <a:cs typeface="Arial Unicode MS" pitchFamily="34" charset="-122"/>
              </a:rPr>
              <a:t>方法实现请求重定向</a:t>
            </a:r>
            <a:r>
              <a:rPr lang="zh-CN" altLang="en-US" dirty="0">
                <a:latin typeface="Arial Unicode MS" pitchFamily="34" charset="-122"/>
                <a:ea typeface="Arial Unicode MS" pitchFamily="34" charset="-122"/>
                <a:cs typeface="Arial Unicode MS" pitchFamily="34" charset="-122"/>
              </a:rPr>
              <a:t> </a:t>
            </a:r>
          </a:p>
        </p:txBody>
      </p:sp>
      <p:sp>
        <p:nvSpPr>
          <p:cNvPr id="761859" name="Text Box 3"/>
          <p:cNvSpPr txBox="1">
            <a:spLocks noChangeArrowheads="1"/>
          </p:cNvSpPr>
          <p:nvPr/>
        </p:nvSpPr>
        <p:spPr bwMode="auto">
          <a:xfrm>
            <a:off x="1879448" y="1827748"/>
            <a:ext cx="8321008" cy="2825389"/>
          </a:xfrm>
          <a:prstGeom prst="rect">
            <a:avLst/>
          </a:prstGeom>
          <a:noFill/>
          <a:ln w="9525" algn="ctr">
            <a:noFill/>
            <a:miter lim="800000"/>
            <a:headEnd/>
            <a:tailEnd/>
          </a:ln>
          <a:effectLst/>
        </p:spPr>
        <p:txBody>
          <a:bodyPr wrap="square">
            <a:spAutoFit/>
          </a:bodyPr>
          <a:lstStyle/>
          <a:p>
            <a:pPr marL="342900" indent="-342900">
              <a:spcAft>
                <a:spcPct val="20000"/>
              </a:spcAft>
              <a:tabLst>
                <a:tab pos="723900" algn="l"/>
              </a:tabLst>
            </a:pPr>
            <a:r>
              <a:rPr lang="en-US" altLang="zh-CN" sz="2400" dirty="0">
                <a:latin typeface="Arial Unicode MS" pitchFamily="34" charset="-122"/>
                <a:ea typeface="Arial Unicode MS" pitchFamily="34" charset="-122"/>
                <a:cs typeface="Arial Unicode MS" pitchFamily="34" charset="-122"/>
              </a:rPr>
              <a:t>      </a:t>
            </a:r>
            <a:r>
              <a:rPr lang="en-US" altLang="zh-CN" sz="2400" dirty="0" err="1">
                <a:latin typeface="Arial Unicode MS" pitchFamily="34" charset="-122"/>
                <a:ea typeface="Arial Unicode MS" pitchFamily="34" charset="-122"/>
                <a:cs typeface="Arial Unicode MS" pitchFamily="34" charset="-122"/>
              </a:rPr>
              <a:t>sendRedirect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方法不仅可以重定向到当前应用程序中的其他资源，它还可以重定向到同一个站点上的其他应用程序中的资源，甚至是使用绝对</a:t>
            </a:r>
            <a:r>
              <a:rPr lang="en-US" altLang="zh-CN" sz="2400" dirty="0">
                <a:latin typeface="Arial Unicode MS" pitchFamily="34" charset="-122"/>
                <a:ea typeface="Arial Unicode MS" pitchFamily="34" charset="-122"/>
                <a:cs typeface="Arial Unicode MS" pitchFamily="34" charset="-122"/>
              </a:rPr>
              <a:t>URL</a:t>
            </a:r>
            <a:r>
              <a:rPr lang="zh-CN" altLang="en-US" sz="2400" dirty="0">
                <a:latin typeface="Arial Unicode MS" pitchFamily="34" charset="-122"/>
                <a:ea typeface="Arial Unicode MS" pitchFamily="34" charset="-122"/>
                <a:cs typeface="Arial Unicode MS" pitchFamily="34" charset="-122"/>
              </a:rPr>
              <a:t>重定向到其他站点的资源。</a:t>
            </a:r>
            <a:r>
              <a:rPr lang="zh-CN" altLang="en-US" sz="2800" dirty="0">
                <a:latin typeface="Arial Unicode MS" pitchFamily="34" charset="-122"/>
                <a:ea typeface="Arial Unicode MS" pitchFamily="34" charset="-122"/>
                <a:cs typeface="Arial Unicode MS" pitchFamily="34" charset="-122"/>
              </a:rPr>
              <a:t> </a:t>
            </a:r>
            <a:endParaRPr lang="zh-CN" altLang="en-US" sz="2400" dirty="0">
              <a:latin typeface="Arial Unicode MS" pitchFamily="34" charset="-122"/>
              <a:ea typeface="Arial Unicode MS" pitchFamily="34" charset="-122"/>
              <a:cs typeface="Arial Unicode MS" pitchFamily="34" charset="-122"/>
            </a:endParaRPr>
          </a:p>
          <a:p>
            <a:pPr marL="342900" indent="-342900">
              <a:spcAft>
                <a:spcPct val="20000"/>
              </a:spcAft>
              <a:tabLst>
                <a:tab pos="723900" algn="l"/>
              </a:tabLst>
            </a:pPr>
            <a:r>
              <a:rPr lang="zh-CN" altLang="en-US" sz="2400" dirty="0">
                <a:latin typeface="Arial Unicode MS" pitchFamily="34" charset="-122"/>
                <a:ea typeface="Arial Unicode MS" pitchFamily="34" charset="-122"/>
                <a:cs typeface="Arial Unicode MS" pitchFamily="34" charset="-122"/>
              </a:rPr>
              <a:t>      如果传递给</a:t>
            </a:r>
            <a:r>
              <a:rPr lang="en-US" altLang="zh-CN" sz="2400" dirty="0" err="1">
                <a:latin typeface="Arial Unicode MS" pitchFamily="34" charset="-122"/>
                <a:ea typeface="Arial Unicode MS" pitchFamily="34" charset="-122"/>
                <a:cs typeface="Arial Unicode MS" pitchFamily="34" charset="-122"/>
              </a:rPr>
              <a:t>sendRedirect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方法的相对</a:t>
            </a:r>
            <a:r>
              <a:rPr lang="en-US" altLang="zh-CN" sz="2400" dirty="0">
                <a:latin typeface="Arial Unicode MS" pitchFamily="34" charset="-122"/>
                <a:ea typeface="Arial Unicode MS" pitchFamily="34" charset="-122"/>
                <a:cs typeface="Arial Unicode MS" pitchFamily="34" charset="-122"/>
              </a:rPr>
              <a:t>URL</a:t>
            </a:r>
            <a:r>
              <a:rPr lang="zh-CN" altLang="en-US" sz="2400" dirty="0">
                <a:latin typeface="Arial Unicode MS" pitchFamily="34" charset="-122"/>
                <a:ea typeface="Arial Unicode MS" pitchFamily="34" charset="-122"/>
                <a:cs typeface="Arial Unicode MS" pitchFamily="34" charset="-122"/>
              </a:rPr>
              <a:t>以“</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开头，则是相对于整个</a:t>
            </a:r>
            <a:r>
              <a:rPr lang="en-US" altLang="zh-CN" sz="2400" dirty="0">
                <a:latin typeface="Arial Unicode MS" pitchFamily="34" charset="-122"/>
                <a:ea typeface="Arial Unicode MS" pitchFamily="34" charset="-122"/>
                <a:cs typeface="Arial Unicode MS" pitchFamily="34" charset="-122"/>
              </a:rPr>
              <a:t>WEB</a:t>
            </a:r>
            <a:r>
              <a:rPr lang="zh-CN" altLang="en-US" sz="2400" dirty="0">
                <a:latin typeface="Arial Unicode MS" pitchFamily="34" charset="-122"/>
                <a:ea typeface="Arial Unicode MS" pitchFamily="34" charset="-122"/>
                <a:cs typeface="Arial Unicode MS" pitchFamily="34" charset="-122"/>
              </a:rPr>
              <a:t>站点的根目录，而不是相对于当前</a:t>
            </a:r>
            <a:r>
              <a:rPr lang="en-US" altLang="zh-CN" sz="2400" dirty="0">
                <a:latin typeface="Arial Unicode MS" pitchFamily="34" charset="-122"/>
                <a:ea typeface="Arial Unicode MS" pitchFamily="34" charset="-122"/>
                <a:cs typeface="Arial Unicode MS" pitchFamily="34" charset="-122"/>
              </a:rPr>
              <a:t>WEB</a:t>
            </a:r>
            <a:r>
              <a:rPr lang="zh-CN" altLang="en-US" sz="2400" dirty="0">
                <a:latin typeface="Arial Unicode MS" pitchFamily="34" charset="-122"/>
                <a:ea typeface="Arial Unicode MS" pitchFamily="34" charset="-122"/>
                <a:cs typeface="Arial Unicode MS" pitchFamily="34" charset="-122"/>
              </a:rPr>
              <a:t>应用程序的根目录。</a:t>
            </a:r>
          </a:p>
        </p:txBody>
      </p:sp>
    </p:spTree>
    <p:extLst>
      <p:ext uri="{BB962C8B-B14F-4D97-AF65-F5344CB8AC3E}">
        <p14:creationId xmlns:p14="http://schemas.microsoft.com/office/powerpoint/2010/main" val="3781084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761859">
                                            <p:txEl>
                                              <p:pRg st="0" end="0"/>
                                            </p:txEl>
                                          </p:spTgt>
                                        </p:tgtEl>
                                        <p:attrNameLst>
                                          <p:attrName>style.visibility</p:attrName>
                                        </p:attrNameLst>
                                      </p:cBhvr>
                                      <p:to>
                                        <p:strVal val="visible"/>
                                      </p:to>
                                    </p:set>
                                    <p:anim calcmode="lin" valueType="num">
                                      <p:cBhvr additive="base">
                                        <p:cTn id="7" dur="500" fill="hold"/>
                                        <p:tgtEl>
                                          <p:spTgt spid="76185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618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761859">
                                            <p:txEl>
                                              <p:pRg st="1" end="1"/>
                                            </p:txEl>
                                          </p:spTgt>
                                        </p:tgtEl>
                                        <p:attrNameLst>
                                          <p:attrName>style.visibility</p:attrName>
                                        </p:attrNameLst>
                                      </p:cBhvr>
                                      <p:to>
                                        <p:strVal val="visible"/>
                                      </p:to>
                                    </p:set>
                                    <p:anim calcmode="lin" valueType="num">
                                      <p:cBhvr additive="base">
                                        <p:cTn id="13" dur="500" fill="hold"/>
                                        <p:tgtEl>
                                          <p:spTgt spid="761859">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761859">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4930" name="Rectangle 2"/>
          <p:cNvSpPr>
            <a:spLocks noGrp="1" noChangeArrowheads="1"/>
          </p:cNvSpPr>
          <p:nvPr>
            <p:ph type="title"/>
          </p:nvPr>
        </p:nvSpPr>
        <p:spPr>
          <a:xfrm>
            <a:off x="2123109" y="0"/>
            <a:ext cx="7920037" cy="1143000"/>
          </a:xfrm>
        </p:spPr>
        <p:txBody>
          <a:bodyPr/>
          <a:lstStyle/>
          <a:p>
            <a:r>
              <a:rPr lang="zh-CN" altLang="en-US" b="1" dirty="0">
                <a:latin typeface="Arial Unicode MS" pitchFamily="34" charset="-122"/>
                <a:ea typeface="Arial Unicode MS" pitchFamily="34" charset="-122"/>
                <a:cs typeface="Arial Unicode MS" pitchFamily="34" charset="-122"/>
              </a:rPr>
              <a:t>请求重定向与请求转发的比较</a:t>
            </a:r>
            <a:r>
              <a:rPr lang="zh-CN" altLang="en-US" dirty="0">
                <a:latin typeface="Arial Unicode MS" pitchFamily="34" charset="-122"/>
                <a:ea typeface="Arial Unicode MS" pitchFamily="34" charset="-122"/>
                <a:cs typeface="Arial Unicode MS" pitchFamily="34" charset="-122"/>
              </a:rPr>
              <a:t> </a:t>
            </a:r>
          </a:p>
        </p:txBody>
      </p:sp>
      <p:sp>
        <p:nvSpPr>
          <p:cNvPr id="764931" name="Rectangle 3"/>
          <p:cNvSpPr>
            <a:spLocks noGrp="1" noChangeArrowheads="1"/>
          </p:cNvSpPr>
          <p:nvPr>
            <p:ph type="body" idx="1"/>
          </p:nvPr>
        </p:nvSpPr>
        <p:spPr>
          <a:xfrm>
            <a:off x="927100" y="1054100"/>
            <a:ext cx="9424958" cy="6121608"/>
          </a:xfrm>
        </p:spPr>
        <p:txBody>
          <a:bodyPr>
            <a:noAutofit/>
          </a:bodyPr>
          <a:lstStyle/>
          <a:p>
            <a:pPr>
              <a:lnSpc>
                <a:spcPct val="90000"/>
              </a:lnSpc>
              <a:spcAft>
                <a:spcPct val="20000"/>
              </a:spcAft>
            </a:pPr>
            <a:r>
              <a:rPr lang="en-US" altLang="zh-CN" sz="1700" dirty="0" err="1">
                <a:latin typeface="Arial Unicode MS" pitchFamily="34" charset="-122"/>
                <a:ea typeface="Arial Unicode MS" pitchFamily="34" charset="-122"/>
                <a:cs typeface="Arial Unicode MS" pitchFamily="34" charset="-122"/>
              </a:rPr>
              <a:t>RequestDispatcher.forward</a:t>
            </a:r>
            <a:r>
              <a:rPr lang="zh-CN" altLang="en-US" sz="1700" dirty="0">
                <a:latin typeface="Arial Unicode MS" pitchFamily="34" charset="-122"/>
                <a:ea typeface="Arial Unicode MS" pitchFamily="34" charset="-122"/>
                <a:cs typeface="Arial Unicode MS" pitchFamily="34" charset="-122"/>
              </a:rPr>
              <a:t>方法只能将请求转发给同一个</a:t>
            </a:r>
            <a:r>
              <a:rPr lang="en-US" altLang="zh-CN" sz="1700" dirty="0">
                <a:latin typeface="Arial Unicode MS" pitchFamily="34" charset="-122"/>
                <a:ea typeface="Arial Unicode MS" pitchFamily="34" charset="-122"/>
                <a:cs typeface="Arial Unicode MS" pitchFamily="34" charset="-122"/>
              </a:rPr>
              <a:t>WEB</a:t>
            </a:r>
            <a:r>
              <a:rPr lang="zh-CN" altLang="en-US" sz="1700" dirty="0">
                <a:latin typeface="Arial Unicode MS" pitchFamily="34" charset="-122"/>
                <a:ea typeface="Arial Unicode MS" pitchFamily="34" charset="-122"/>
                <a:cs typeface="Arial Unicode MS" pitchFamily="34" charset="-122"/>
              </a:rPr>
              <a:t>应用中的组件；而</a:t>
            </a:r>
            <a:r>
              <a:rPr lang="en-US" altLang="zh-CN" sz="1700" dirty="0" err="1">
                <a:latin typeface="Arial Unicode MS" pitchFamily="34" charset="-122"/>
                <a:ea typeface="Arial Unicode MS" pitchFamily="34" charset="-122"/>
                <a:cs typeface="Arial Unicode MS" pitchFamily="34" charset="-122"/>
              </a:rPr>
              <a:t>HttpServletResponse.sendRedirect</a:t>
            </a:r>
            <a:r>
              <a:rPr lang="en-US" altLang="zh-CN" sz="1700" dirty="0">
                <a:latin typeface="Arial Unicode MS" pitchFamily="34" charset="-122"/>
                <a:ea typeface="Arial Unicode MS" pitchFamily="34" charset="-122"/>
                <a:cs typeface="Arial Unicode MS" pitchFamily="34" charset="-122"/>
              </a:rPr>
              <a:t> </a:t>
            </a:r>
            <a:r>
              <a:rPr lang="zh-CN" altLang="en-US" sz="1700" dirty="0">
                <a:latin typeface="Arial Unicode MS" pitchFamily="34" charset="-122"/>
                <a:ea typeface="Arial Unicode MS" pitchFamily="34" charset="-122"/>
                <a:cs typeface="Arial Unicode MS" pitchFamily="34" charset="-122"/>
              </a:rPr>
              <a:t>方法还可以重定向到同一个站点上的其他应用程序中的资源，甚至是使用绝对</a:t>
            </a:r>
            <a:r>
              <a:rPr lang="en-US" altLang="zh-CN" sz="1700" dirty="0">
                <a:latin typeface="Arial Unicode MS" pitchFamily="34" charset="-122"/>
                <a:ea typeface="Arial Unicode MS" pitchFamily="34" charset="-122"/>
                <a:cs typeface="Arial Unicode MS" pitchFamily="34" charset="-122"/>
              </a:rPr>
              <a:t>URL</a:t>
            </a:r>
            <a:r>
              <a:rPr lang="zh-CN" altLang="en-US" sz="1700" dirty="0">
                <a:latin typeface="Arial Unicode MS" pitchFamily="34" charset="-122"/>
                <a:ea typeface="Arial Unicode MS" pitchFamily="34" charset="-122"/>
                <a:cs typeface="Arial Unicode MS" pitchFamily="34" charset="-122"/>
              </a:rPr>
              <a:t>重定向到其他站点的资源。 </a:t>
            </a:r>
          </a:p>
          <a:p>
            <a:pPr>
              <a:lnSpc>
                <a:spcPct val="90000"/>
              </a:lnSpc>
              <a:spcAft>
                <a:spcPct val="20000"/>
              </a:spcAft>
            </a:pPr>
            <a:r>
              <a:rPr lang="zh-CN" altLang="en-US" sz="1700" dirty="0">
                <a:latin typeface="Arial Unicode MS" pitchFamily="34" charset="-122"/>
                <a:ea typeface="Arial Unicode MS" pitchFamily="34" charset="-122"/>
                <a:cs typeface="Arial Unicode MS" pitchFamily="34" charset="-122"/>
              </a:rPr>
              <a:t>如果传递给</a:t>
            </a:r>
            <a:r>
              <a:rPr lang="en-US" altLang="zh-CN" sz="1700" dirty="0" err="1">
                <a:latin typeface="Arial Unicode MS" pitchFamily="34" charset="-122"/>
                <a:ea typeface="Arial Unicode MS" pitchFamily="34" charset="-122"/>
                <a:cs typeface="Arial Unicode MS" pitchFamily="34" charset="-122"/>
              </a:rPr>
              <a:t>HttpServletResponse.sendRedirect</a:t>
            </a:r>
            <a:r>
              <a:rPr lang="en-US" altLang="zh-CN" sz="1700" dirty="0">
                <a:latin typeface="Arial Unicode MS" pitchFamily="34" charset="-122"/>
                <a:ea typeface="Arial Unicode MS" pitchFamily="34" charset="-122"/>
                <a:cs typeface="Arial Unicode MS" pitchFamily="34" charset="-122"/>
              </a:rPr>
              <a:t> </a:t>
            </a:r>
            <a:r>
              <a:rPr lang="zh-CN" altLang="en-US" sz="1700" dirty="0">
                <a:latin typeface="Arial Unicode MS" pitchFamily="34" charset="-122"/>
                <a:ea typeface="Arial Unicode MS" pitchFamily="34" charset="-122"/>
                <a:cs typeface="Arial Unicode MS" pitchFamily="34" charset="-122"/>
              </a:rPr>
              <a:t>方法的相对</a:t>
            </a:r>
            <a:r>
              <a:rPr lang="en-US" altLang="zh-CN" sz="1700" dirty="0">
                <a:latin typeface="Arial Unicode MS" pitchFamily="34" charset="-122"/>
                <a:ea typeface="Arial Unicode MS" pitchFamily="34" charset="-122"/>
                <a:cs typeface="Arial Unicode MS" pitchFamily="34" charset="-122"/>
              </a:rPr>
              <a:t>URL</a:t>
            </a:r>
            <a:r>
              <a:rPr lang="zh-CN" altLang="en-US" sz="1700" dirty="0">
                <a:latin typeface="Arial Unicode MS" pitchFamily="34" charset="-122"/>
                <a:ea typeface="Arial Unicode MS" pitchFamily="34" charset="-122"/>
                <a:cs typeface="Arial Unicode MS" pitchFamily="34" charset="-122"/>
              </a:rPr>
              <a:t>以“</a:t>
            </a:r>
            <a:r>
              <a:rPr lang="en-US" altLang="zh-CN" sz="1700" dirty="0">
                <a:latin typeface="Arial Unicode MS" pitchFamily="34" charset="-122"/>
                <a:ea typeface="Arial Unicode MS" pitchFamily="34" charset="-122"/>
                <a:cs typeface="Arial Unicode MS" pitchFamily="34" charset="-122"/>
              </a:rPr>
              <a:t>/”</a:t>
            </a:r>
            <a:r>
              <a:rPr lang="zh-CN" altLang="en-US" sz="1700" dirty="0">
                <a:latin typeface="Arial Unicode MS" pitchFamily="34" charset="-122"/>
                <a:ea typeface="Arial Unicode MS" pitchFamily="34" charset="-122"/>
                <a:cs typeface="Arial Unicode MS" pitchFamily="34" charset="-122"/>
              </a:rPr>
              <a:t>开头，它是相对于整个</a:t>
            </a:r>
            <a:r>
              <a:rPr lang="en-US" altLang="zh-CN" sz="1700" dirty="0">
                <a:latin typeface="Arial Unicode MS" pitchFamily="34" charset="-122"/>
                <a:ea typeface="Arial Unicode MS" pitchFamily="34" charset="-122"/>
                <a:cs typeface="Arial Unicode MS" pitchFamily="34" charset="-122"/>
              </a:rPr>
              <a:t>WEB</a:t>
            </a:r>
            <a:r>
              <a:rPr lang="zh-CN" altLang="en-US" sz="1700" dirty="0">
                <a:latin typeface="Arial Unicode MS" pitchFamily="34" charset="-122"/>
                <a:ea typeface="Arial Unicode MS" pitchFamily="34" charset="-122"/>
                <a:cs typeface="Arial Unicode MS" pitchFamily="34" charset="-122"/>
              </a:rPr>
              <a:t>站点的根目录；如果创建</a:t>
            </a:r>
            <a:r>
              <a:rPr lang="en-US" altLang="zh-CN" sz="1700" dirty="0" err="1">
                <a:latin typeface="Arial Unicode MS" pitchFamily="34" charset="-122"/>
                <a:ea typeface="Arial Unicode MS" pitchFamily="34" charset="-122"/>
                <a:cs typeface="Arial Unicode MS" pitchFamily="34" charset="-122"/>
              </a:rPr>
              <a:t>RequestDispatcher</a:t>
            </a:r>
            <a:r>
              <a:rPr lang="zh-CN" altLang="en-US" sz="1700" dirty="0">
                <a:latin typeface="Arial Unicode MS" pitchFamily="34" charset="-122"/>
                <a:ea typeface="Arial Unicode MS" pitchFamily="34" charset="-122"/>
                <a:cs typeface="Arial Unicode MS" pitchFamily="34" charset="-122"/>
              </a:rPr>
              <a:t>对象时指定的相对</a:t>
            </a:r>
            <a:r>
              <a:rPr lang="en-US" altLang="zh-CN" sz="1700" dirty="0">
                <a:latin typeface="Arial Unicode MS" pitchFamily="34" charset="-122"/>
                <a:ea typeface="Arial Unicode MS" pitchFamily="34" charset="-122"/>
                <a:cs typeface="Arial Unicode MS" pitchFamily="34" charset="-122"/>
              </a:rPr>
              <a:t>URL</a:t>
            </a:r>
            <a:r>
              <a:rPr lang="zh-CN" altLang="en-US" sz="1700" dirty="0">
                <a:latin typeface="Arial Unicode MS" pitchFamily="34" charset="-122"/>
                <a:ea typeface="Arial Unicode MS" pitchFamily="34" charset="-122"/>
                <a:cs typeface="Arial Unicode MS" pitchFamily="34" charset="-122"/>
              </a:rPr>
              <a:t>以“</a:t>
            </a:r>
            <a:r>
              <a:rPr lang="en-US" altLang="zh-CN" sz="1700" dirty="0">
                <a:latin typeface="Arial Unicode MS" pitchFamily="34" charset="-122"/>
                <a:ea typeface="Arial Unicode MS" pitchFamily="34" charset="-122"/>
                <a:cs typeface="Arial Unicode MS" pitchFamily="34" charset="-122"/>
              </a:rPr>
              <a:t>/”</a:t>
            </a:r>
            <a:r>
              <a:rPr lang="zh-CN" altLang="en-US" sz="1700" dirty="0">
                <a:latin typeface="Arial Unicode MS" pitchFamily="34" charset="-122"/>
                <a:ea typeface="Arial Unicode MS" pitchFamily="34" charset="-122"/>
                <a:cs typeface="Arial Unicode MS" pitchFamily="34" charset="-122"/>
              </a:rPr>
              <a:t>开头，它是相对于当前</a:t>
            </a:r>
            <a:r>
              <a:rPr lang="en-US" altLang="zh-CN" sz="1700" dirty="0">
                <a:latin typeface="Arial Unicode MS" pitchFamily="34" charset="-122"/>
                <a:ea typeface="Arial Unicode MS" pitchFamily="34" charset="-122"/>
                <a:cs typeface="Arial Unicode MS" pitchFamily="34" charset="-122"/>
              </a:rPr>
              <a:t>WEB</a:t>
            </a:r>
            <a:r>
              <a:rPr lang="zh-CN" altLang="en-US" sz="1700" dirty="0">
                <a:latin typeface="Arial Unicode MS" pitchFamily="34" charset="-122"/>
                <a:ea typeface="Arial Unicode MS" pitchFamily="34" charset="-122"/>
                <a:cs typeface="Arial Unicode MS" pitchFamily="34" charset="-122"/>
              </a:rPr>
              <a:t>应用程序的根目录。 </a:t>
            </a:r>
          </a:p>
          <a:p>
            <a:pPr>
              <a:lnSpc>
                <a:spcPct val="90000"/>
              </a:lnSpc>
              <a:spcAft>
                <a:spcPct val="20000"/>
              </a:spcAft>
            </a:pPr>
            <a:r>
              <a:rPr lang="zh-CN" altLang="en-US" sz="1700" dirty="0">
                <a:latin typeface="Arial Unicode MS" pitchFamily="34" charset="-122"/>
                <a:ea typeface="Arial Unicode MS" pitchFamily="34" charset="-122"/>
                <a:cs typeface="Arial Unicode MS" pitchFamily="34" charset="-122"/>
              </a:rPr>
              <a:t>调用</a:t>
            </a:r>
            <a:r>
              <a:rPr lang="en-US" altLang="zh-CN" sz="1700" dirty="0" err="1">
                <a:latin typeface="Arial Unicode MS" pitchFamily="34" charset="-122"/>
                <a:ea typeface="Arial Unicode MS" pitchFamily="34" charset="-122"/>
                <a:cs typeface="Arial Unicode MS" pitchFamily="34" charset="-122"/>
              </a:rPr>
              <a:t>HttpServletResponse.sendRedirect</a:t>
            </a:r>
            <a:r>
              <a:rPr lang="zh-CN" altLang="en-US" sz="1700" dirty="0">
                <a:latin typeface="Arial Unicode MS" pitchFamily="34" charset="-122"/>
                <a:ea typeface="Arial Unicode MS" pitchFamily="34" charset="-122"/>
                <a:cs typeface="Arial Unicode MS" pitchFamily="34" charset="-122"/>
              </a:rPr>
              <a:t>方法重定向的访问过程结束后，浏览器地址栏中显示的</a:t>
            </a:r>
            <a:r>
              <a:rPr lang="en-US" altLang="zh-CN" sz="1700" dirty="0">
                <a:latin typeface="Arial Unicode MS" pitchFamily="34" charset="-122"/>
                <a:ea typeface="Arial Unicode MS" pitchFamily="34" charset="-122"/>
                <a:cs typeface="Arial Unicode MS" pitchFamily="34" charset="-122"/>
              </a:rPr>
              <a:t>URL</a:t>
            </a:r>
            <a:r>
              <a:rPr lang="zh-CN" altLang="en-US" sz="1700" dirty="0">
                <a:latin typeface="Arial Unicode MS" pitchFamily="34" charset="-122"/>
                <a:ea typeface="Arial Unicode MS" pitchFamily="34" charset="-122"/>
                <a:cs typeface="Arial Unicode MS" pitchFamily="34" charset="-122"/>
              </a:rPr>
              <a:t>会发生改变，由初始的</a:t>
            </a:r>
            <a:r>
              <a:rPr lang="en-US" altLang="zh-CN" sz="1700" dirty="0">
                <a:latin typeface="Arial Unicode MS" pitchFamily="34" charset="-122"/>
                <a:ea typeface="Arial Unicode MS" pitchFamily="34" charset="-122"/>
                <a:cs typeface="Arial Unicode MS" pitchFamily="34" charset="-122"/>
              </a:rPr>
              <a:t>URL</a:t>
            </a:r>
            <a:r>
              <a:rPr lang="zh-CN" altLang="en-US" sz="1700" dirty="0">
                <a:latin typeface="Arial Unicode MS" pitchFamily="34" charset="-122"/>
                <a:ea typeface="Arial Unicode MS" pitchFamily="34" charset="-122"/>
                <a:cs typeface="Arial Unicode MS" pitchFamily="34" charset="-122"/>
              </a:rPr>
              <a:t>地址变成重定向的目标</a:t>
            </a:r>
            <a:r>
              <a:rPr lang="en-US" altLang="zh-CN" sz="1700" dirty="0">
                <a:latin typeface="Arial Unicode MS" pitchFamily="34" charset="-122"/>
                <a:ea typeface="Arial Unicode MS" pitchFamily="34" charset="-122"/>
                <a:cs typeface="Arial Unicode MS" pitchFamily="34" charset="-122"/>
              </a:rPr>
              <a:t>URL</a:t>
            </a:r>
            <a:r>
              <a:rPr lang="zh-CN" altLang="en-US" sz="1700" dirty="0">
                <a:latin typeface="Arial Unicode MS" pitchFamily="34" charset="-122"/>
                <a:ea typeface="Arial Unicode MS" pitchFamily="34" charset="-122"/>
                <a:cs typeface="Arial Unicode MS" pitchFamily="34" charset="-122"/>
              </a:rPr>
              <a:t>；调用</a:t>
            </a:r>
            <a:r>
              <a:rPr lang="en-US" altLang="zh-CN" sz="1700" dirty="0" err="1">
                <a:latin typeface="Arial Unicode MS" pitchFamily="34" charset="-122"/>
                <a:ea typeface="Arial Unicode MS" pitchFamily="34" charset="-122"/>
                <a:cs typeface="Arial Unicode MS" pitchFamily="34" charset="-122"/>
              </a:rPr>
              <a:t>RequestDispatcher.forward</a:t>
            </a:r>
            <a:r>
              <a:rPr lang="en-US" altLang="zh-CN" sz="1700" dirty="0">
                <a:latin typeface="Arial Unicode MS" pitchFamily="34" charset="-122"/>
                <a:ea typeface="Arial Unicode MS" pitchFamily="34" charset="-122"/>
                <a:cs typeface="Arial Unicode MS" pitchFamily="34" charset="-122"/>
              </a:rPr>
              <a:t> </a:t>
            </a:r>
            <a:r>
              <a:rPr lang="zh-CN" altLang="en-US" sz="1700" dirty="0">
                <a:latin typeface="Arial Unicode MS" pitchFamily="34" charset="-122"/>
                <a:ea typeface="Arial Unicode MS" pitchFamily="34" charset="-122"/>
                <a:cs typeface="Arial Unicode MS" pitchFamily="34" charset="-122"/>
              </a:rPr>
              <a:t>方法的请求转发过程结束后，浏览器地址栏保持初始的</a:t>
            </a:r>
            <a:r>
              <a:rPr lang="en-US" altLang="zh-CN" sz="1700" dirty="0">
                <a:latin typeface="Arial Unicode MS" pitchFamily="34" charset="-122"/>
                <a:ea typeface="Arial Unicode MS" pitchFamily="34" charset="-122"/>
                <a:cs typeface="Arial Unicode MS" pitchFamily="34" charset="-122"/>
              </a:rPr>
              <a:t>URL</a:t>
            </a:r>
            <a:r>
              <a:rPr lang="zh-CN" altLang="en-US" sz="1700" dirty="0">
                <a:latin typeface="Arial Unicode MS" pitchFamily="34" charset="-122"/>
                <a:ea typeface="Arial Unicode MS" pitchFamily="34" charset="-122"/>
                <a:cs typeface="Arial Unicode MS" pitchFamily="34" charset="-122"/>
              </a:rPr>
              <a:t>地址不变。</a:t>
            </a:r>
          </a:p>
          <a:p>
            <a:pPr>
              <a:lnSpc>
                <a:spcPct val="90000"/>
              </a:lnSpc>
              <a:spcAft>
                <a:spcPct val="20000"/>
              </a:spcAft>
            </a:pPr>
            <a:r>
              <a:rPr lang="en-US" altLang="zh-CN" sz="1700" dirty="0" err="1">
                <a:latin typeface="Arial Unicode MS" pitchFamily="34" charset="-122"/>
                <a:ea typeface="Arial Unicode MS" pitchFamily="34" charset="-122"/>
                <a:cs typeface="Arial Unicode MS" pitchFamily="34" charset="-122"/>
              </a:rPr>
              <a:t>HttpServletResponse.sendRedirect</a:t>
            </a:r>
            <a:r>
              <a:rPr lang="zh-CN" altLang="en-US" sz="1700" dirty="0">
                <a:latin typeface="Arial Unicode MS" pitchFamily="34" charset="-122"/>
                <a:ea typeface="Arial Unicode MS" pitchFamily="34" charset="-122"/>
                <a:cs typeface="Arial Unicode MS" pitchFamily="34" charset="-122"/>
              </a:rPr>
              <a:t>方法对浏览器的请求直接作出响应，响应的结果就是告诉浏览器去重新发出对另外一个</a:t>
            </a:r>
            <a:r>
              <a:rPr lang="en-US" altLang="zh-CN" sz="1700" dirty="0">
                <a:latin typeface="Arial Unicode MS" pitchFamily="34" charset="-122"/>
                <a:ea typeface="Arial Unicode MS" pitchFamily="34" charset="-122"/>
                <a:cs typeface="Arial Unicode MS" pitchFamily="34" charset="-122"/>
              </a:rPr>
              <a:t>URL</a:t>
            </a:r>
            <a:r>
              <a:rPr lang="zh-CN" altLang="en-US" sz="1700" dirty="0">
                <a:latin typeface="Arial Unicode MS" pitchFamily="34" charset="-122"/>
                <a:ea typeface="Arial Unicode MS" pitchFamily="34" charset="-122"/>
                <a:cs typeface="Arial Unicode MS" pitchFamily="34" charset="-122"/>
              </a:rPr>
              <a:t>的访问请求；</a:t>
            </a:r>
            <a:r>
              <a:rPr lang="en-US" altLang="zh-CN" sz="1700" dirty="0" err="1">
                <a:latin typeface="Arial Unicode MS" pitchFamily="34" charset="-122"/>
                <a:ea typeface="Arial Unicode MS" pitchFamily="34" charset="-122"/>
                <a:cs typeface="Arial Unicode MS" pitchFamily="34" charset="-122"/>
              </a:rPr>
              <a:t>RequestDispatcher.forward</a:t>
            </a:r>
            <a:r>
              <a:rPr lang="zh-CN" altLang="en-US" sz="1700" dirty="0">
                <a:latin typeface="Arial Unicode MS" pitchFamily="34" charset="-122"/>
                <a:ea typeface="Arial Unicode MS" pitchFamily="34" charset="-122"/>
                <a:cs typeface="Arial Unicode MS" pitchFamily="34" charset="-122"/>
              </a:rPr>
              <a:t>方法在服务器端内部将请求转发给另外一个资源，浏览器只知道发出了请求并得到了响应结果，并不知道在服务器程序内部发生了转发行为。 </a:t>
            </a:r>
          </a:p>
          <a:p>
            <a:pPr>
              <a:lnSpc>
                <a:spcPct val="90000"/>
              </a:lnSpc>
              <a:spcAft>
                <a:spcPct val="20000"/>
              </a:spcAft>
            </a:pPr>
            <a:r>
              <a:rPr lang="en-US" altLang="zh-CN" sz="1700" dirty="0" err="1">
                <a:latin typeface="Arial Unicode MS" pitchFamily="34" charset="-122"/>
                <a:ea typeface="Arial Unicode MS" pitchFamily="34" charset="-122"/>
                <a:cs typeface="Arial Unicode MS" pitchFamily="34" charset="-122"/>
              </a:rPr>
              <a:t>RequestDispatcher.forward</a:t>
            </a:r>
            <a:r>
              <a:rPr lang="zh-CN" altLang="en-US" sz="1700" dirty="0">
                <a:latin typeface="Arial Unicode MS" pitchFamily="34" charset="-122"/>
                <a:ea typeface="Arial Unicode MS" pitchFamily="34" charset="-122"/>
                <a:cs typeface="Arial Unicode MS" pitchFamily="34" charset="-122"/>
              </a:rPr>
              <a:t>方法的调用者与被调用者之间共享相同的</a:t>
            </a:r>
            <a:r>
              <a:rPr lang="en-US" altLang="zh-CN" sz="1700" dirty="0">
                <a:latin typeface="Arial Unicode MS" pitchFamily="34" charset="-122"/>
                <a:ea typeface="Arial Unicode MS" pitchFamily="34" charset="-122"/>
                <a:cs typeface="Arial Unicode MS" pitchFamily="34" charset="-122"/>
              </a:rPr>
              <a:t>request</a:t>
            </a:r>
            <a:r>
              <a:rPr lang="zh-CN" altLang="en-US" sz="1700" dirty="0">
                <a:latin typeface="Arial Unicode MS" pitchFamily="34" charset="-122"/>
                <a:ea typeface="Arial Unicode MS" pitchFamily="34" charset="-122"/>
                <a:cs typeface="Arial Unicode MS" pitchFamily="34" charset="-122"/>
              </a:rPr>
              <a:t>对象和</a:t>
            </a:r>
            <a:r>
              <a:rPr lang="en-US" altLang="zh-CN" sz="1700" dirty="0">
                <a:latin typeface="Arial Unicode MS" pitchFamily="34" charset="-122"/>
                <a:ea typeface="Arial Unicode MS" pitchFamily="34" charset="-122"/>
                <a:cs typeface="Arial Unicode MS" pitchFamily="34" charset="-122"/>
              </a:rPr>
              <a:t>response</a:t>
            </a:r>
            <a:r>
              <a:rPr lang="zh-CN" altLang="en-US" sz="1700" dirty="0">
                <a:latin typeface="Arial Unicode MS" pitchFamily="34" charset="-122"/>
                <a:ea typeface="Arial Unicode MS" pitchFamily="34" charset="-122"/>
                <a:cs typeface="Arial Unicode MS" pitchFamily="34" charset="-122"/>
              </a:rPr>
              <a:t>对象，它们属于同一个访问请求和响应过程；而</a:t>
            </a:r>
            <a:r>
              <a:rPr lang="en-US" altLang="zh-CN" sz="1700" dirty="0" err="1">
                <a:latin typeface="Arial Unicode MS" pitchFamily="34" charset="-122"/>
                <a:ea typeface="Arial Unicode MS" pitchFamily="34" charset="-122"/>
                <a:cs typeface="Arial Unicode MS" pitchFamily="34" charset="-122"/>
              </a:rPr>
              <a:t>HttpServletResponse.sendRedirect</a:t>
            </a:r>
            <a:r>
              <a:rPr lang="zh-CN" altLang="en-US" sz="1700" dirty="0">
                <a:latin typeface="Arial Unicode MS" pitchFamily="34" charset="-122"/>
                <a:ea typeface="Arial Unicode MS" pitchFamily="34" charset="-122"/>
                <a:cs typeface="Arial Unicode MS" pitchFamily="34" charset="-122"/>
              </a:rPr>
              <a:t>方法调用者与被调用者使用各自的</a:t>
            </a:r>
            <a:r>
              <a:rPr lang="en-US" altLang="zh-CN" sz="1700" dirty="0">
                <a:latin typeface="Arial Unicode MS" pitchFamily="34" charset="-122"/>
                <a:ea typeface="Arial Unicode MS" pitchFamily="34" charset="-122"/>
                <a:cs typeface="Arial Unicode MS" pitchFamily="34" charset="-122"/>
              </a:rPr>
              <a:t>request</a:t>
            </a:r>
            <a:r>
              <a:rPr lang="zh-CN" altLang="en-US" sz="1700" dirty="0">
                <a:latin typeface="Arial Unicode MS" pitchFamily="34" charset="-122"/>
                <a:ea typeface="Arial Unicode MS" pitchFamily="34" charset="-122"/>
                <a:cs typeface="Arial Unicode MS" pitchFamily="34" charset="-122"/>
              </a:rPr>
              <a:t>对象和</a:t>
            </a:r>
            <a:r>
              <a:rPr lang="en-US" altLang="zh-CN" sz="1700" dirty="0">
                <a:latin typeface="Arial Unicode MS" pitchFamily="34" charset="-122"/>
                <a:ea typeface="Arial Unicode MS" pitchFamily="34" charset="-122"/>
                <a:cs typeface="Arial Unicode MS" pitchFamily="34" charset="-122"/>
              </a:rPr>
              <a:t>response</a:t>
            </a:r>
            <a:r>
              <a:rPr lang="zh-CN" altLang="en-US" sz="1700" dirty="0">
                <a:latin typeface="Arial Unicode MS" pitchFamily="34" charset="-122"/>
                <a:ea typeface="Arial Unicode MS" pitchFamily="34" charset="-122"/>
                <a:cs typeface="Arial Unicode MS" pitchFamily="34" charset="-122"/>
              </a:rPr>
              <a:t>对象，它们属于两个独立的访问请求和响应过程。 </a:t>
            </a:r>
          </a:p>
        </p:txBody>
      </p:sp>
    </p:spTree>
    <p:extLst>
      <p:ext uri="{BB962C8B-B14F-4D97-AF65-F5344CB8AC3E}">
        <p14:creationId xmlns:p14="http://schemas.microsoft.com/office/powerpoint/2010/main" val="3667603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764931">
                                            <p:txEl>
                                              <p:pRg st="0" end="0"/>
                                            </p:txEl>
                                          </p:spTgt>
                                        </p:tgtEl>
                                        <p:attrNameLst>
                                          <p:attrName>style.visibility</p:attrName>
                                        </p:attrNameLst>
                                      </p:cBhvr>
                                      <p:to>
                                        <p:strVal val="visible"/>
                                      </p:to>
                                    </p:set>
                                    <p:anim calcmode="lin" valueType="num">
                                      <p:cBhvr additive="base">
                                        <p:cTn id="7" dur="500" fill="hold"/>
                                        <p:tgtEl>
                                          <p:spTgt spid="76493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649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764931">
                                            <p:txEl>
                                              <p:pRg st="1" end="1"/>
                                            </p:txEl>
                                          </p:spTgt>
                                        </p:tgtEl>
                                        <p:attrNameLst>
                                          <p:attrName>style.visibility</p:attrName>
                                        </p:attrNameLst>
                                      </p:cBhvr>
                                      <p:to>
                                        <p:strVal val="visible"/>
                                      </p:to>
                                    </p:set>
                                    <p:anim calcmode="lin" valueType="num">
                                      <p:cBhvr additive="base">
                                        <p:cTn id="13" dur="500" fill="hold"/>
                                        <p:tgtEl>
                                          <p:spTgt spid="764931">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76493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764931">
                                            <p:txEl>
                                              <p:pRg st="2" end="2"/>
                                            </p:txEl>
                                          </p:spTgt>
                                        </p:tgtEl>
                                        <p:attrNameLst>
                                          <p:attrName>style.visibility</p:attrName>
                                        </p:attrNameLst>
                                      </p:cBhvr>
                                      <p:to>
                                        <p:strVal val="visible"/>
                                      </p:to>
                                    </p:set>
                                    <p:anim calcmode="lin" valueType="num">
                                      <p:cBhvr additive="base">
                                        <p:cTn id="19" dur="500" fill="hold"/>
                                        <p:tgtEl>
                                          <p:spTgt spid="764931">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76493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764931">
                                            <p:txEl>
                                              <p:pRg st="3" end="3"/>
                                            </p:txEl>
                                          </p:spTgt>
                                        </p:tgtEl>
                                        <p:attrNameLst>
                                          <p:attrName>style.visibility</p:attrName>
                                        </p:attrNameLst>
                                      </p:cBhvr>
                                      <p:to>
                                        <p:strVal val="visible"/>
                                      </p:to>
                                    </p:set>
                                    <p:anim calcmode="lin" valueType="num">
                                      <p:cBhvr additive="base">
                                        <p:cTn id="25" dur="500" fill="hold"/>
                                        <p:tgtEl>
                                          <p:spTgt spid="764931">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76493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764931">
                                            <p:txEl>
                                              <p:pRg st="4" end="4"/>
                                            </p:txEl>
                                          </p:spTgt>
                                        </p:tgtEl>
                                        <p:attrNameLst>
                                          <p:attrName>style.visibility</p:attrName>
                                        </p:attrNameLst>
                                      </p:cBhvr>
                                      <p:to>
                                        <p:strVal val="visible"/>
                                      </p:to>
                                    </p:set>
                                    <p:anim calcmode="lin" valueType="num">
                                      <p:cBhvr additive="base">
                                        <p:cTn id="31" dur="500" fill="hold"/>
                                        <p:tgtEl>
                                          <p:spTgt spid="764931">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764931">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9266" name="Rectangle 2"/>
          <p:cNvSpPr>
            <a:spLocks noGrp="1" noChangeArrowheads="1"/>
          </p:cNvSpPr>
          <p:nvPr>
            <p:ph type="title"/>
          </p:nvPr>
        </p:nvSpPr>
        <p:spPr>
          <a:xfrm>
            <a:off x="2279577" y="701824"/>
            <a:ext cx="7920037" cy="1143000"/>
          </a:xfrm>
        </p:spPr>
        <p:txBody>
          <a:bodyPr/>
          <a:lstStyle/>
          <a:p>
            <a:r>
              <a:rPr lang="en-US" altLang="zh-CN" b="1" dirty="0">
                <a:latin typeface="Arial Unicode MS" pitchFamily="34" charset="-122"/>
                <a:ea typeface="Arial Unicode MS" pitchFamily="34" charset="-122"/>
                <a:cs typeface="Arial Unicode MS" pitchFamily="34" charset="-122"/>
              </a:rPr>
              <a:t>application</a:t>
            </a:r>
            <a:r>
              <a:rPr lang="zh-CN" altLang="en-US" b="1" dirty="0">
                <a:latin typeface="Arial Unicode MS" pitchFamily="34" charset="-122"/>
                <a:ea typeface="Arial Unicode MS" pitchFamily="34" charset="-122"/>
                <a:cs typeface="Arial Unicode MS" pitchFamily="34" charset="-122"/>
              </a:rPr>
              <a:t>域范围的属性</a:t>
            </a:r>
            <a:r>
              <a:rPr lang="zh-CN" altLang="en-US" dirty="0">
                <a:latin typeface="Arial Unicode MS" pitchFamily="34" charset="-122"/>
                <a:ea typeface="Arial Unicode MS" pitchFamily="34" charset="-122"/>
                <a:cs typeface="Arial Unicode MS" pitchFamily="34" charset="-122"/>
              </a:rPr>
              <a:t> </a:t>
            </a:r>
          </a:p>
        </p:txBody>
      </p:sp>
      <p:sp>
        <p:nvSpPr>
          <p:cNvPr id="779267" name="Rectangle 3"/>
          <p:cNvSpPr>
            <a:spLocks noGrp="1" noChangeArrowheads="1"/>
          </p:cNvSpPr>
          <p:nvPr>
            <p:ph type="body" idx="1"/>
          </p:nvPr>
        </p:nvSpPr>
        <p:spPr>
          <a:xfrm>
            <a:off x="2063552" y="1988592"/>
            <a:ext cx="8277228" cy="4176712"/>
          </a:xfrm>
        </p:spPr>
        <p:txBody>
          <a:bodyPr>
            <a:normAutofit lnSpcReduction="10000"/>
          </a:bodyPr>
          <a:lstStyle/>
          <a:p>
            <a:pPr>
              <a:lnSpc>
                <a:spcPct val="90000"/>
              </a:lnSpc>
              <a:spcAft>
                <a:spcPct val="20000"/>
              </a:spcAft>
            </a:pPr>
            <a:r>
              <a:rPr lang="en-US" altLang="zh-CN" sz="2000" dirty="0">
                <a:latin typeface="Arial Unicode MS" pitchFamily="34" charset="-122"/>
                <a:ea typeface="Arial Unicode MS" pitchFamily="34" charset="-122"/>
                <a:cs typeface="Arial Unicode MS" pitchFamily="34" charset="-122"/>
              </a:rPr>
              <a:t>application </a:t>
            </a:r>
            <a:r>
              <a:rPr lang="zh-CN" altLang="en-US" sz="2000" dirty="0">
                <a:latin typeface="Arial Unicode MS" pitchFamily="34" charset="-122"/>
                <a:ea typeface="Arial Unicode MS" pitchFamily="34" charset="-122"/>
                <a:cs typeface="Arial Unicode MS" pitchFamily="34" charset="-122"/>
              </a:rPr>
              <a:t>对象（</a:t>
            </a:r>
            <a:r>
              <a:rPr lang="en-US" altLang="zh-CN" sz="2000" dirty="0" err="1">
                <a:latin typeface="Arial Unicode MS" pitchFamily="34" charset="-122"/>
                <a:ea typeface="Arial Unicode MS" pitchFamily="34" charset="-122"/>
                <a:cs typeface="Arial Unicode MS" pitchFamily="34" charset="-122"/>
              </a:rPr>
              <a:t>ServletContext</a:t>
            </a:r>
            <a:r>
              <a:rPr lang="zh-CN" altLang="en-US" sz="2000" dirty="0">
                <a:latin typeface="Arial Unicode MS" pitchFamily="34" charset="-122"/>
                <a:ea typeface="Arial Unicode MS" pitchFamily="34" charset="-122"/>
                <a:cs typeface="Arial Unicode MS" pitchFamily="34" charset="-122"/>
              </a:rPr>
              <a:t>对象）内部有一个哈希表集合对象，存储进</a:t>
            </a:r>
            <a:r>
              <a:rPr lang="en-US" altLang="zh-CN" sz="2000" dirty="0">
                <a:latin typeface="Arial Unicode MS" pitchFamily="34" charset="-122"/>
                <a:ea typeface="Arial Unicode MS" pitchFamily="34" charset="-122"/>
                <a:cs typeface="Arial Unicode MS" pitchFamily="34" charset="-122"/>
              </a:rPr>
              <a:t>application</a:t>
            </a:r>
            <a:r>
              <a:rPr lang="zh-CN" altLang="en-US" sz="2000" dirty="0">
                <a:latin typeface="Arial Unicode MS" pitchFamily="34" charset="-122"/>
                <a:ea typeface="Arial Unicode MS" pitchFamily="34" charset="-122"/>
                <a:cs typeface="Arial Unicode MS" pitchFamily="34" charset="-122"/>
              </a:rPr>
              <a:t>对象内的哈希表集合对象中的每对关键字</a:t>
            </a:r>
            <a:r>
              <a:rPr lang="en-US" altLang="zh-CN" sz="2000" dirty="0">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值被称为</a:t>
            </a:r>
            <a:r>
              <a:rPr lang="en-US" altLang="zh-CN" sz="2000" dirty="0">
                <a:latin typeface="Arial Unicode MS" pitchFamily="34" charset="-122"/>
                <a:ea typeface="Arial Unicode MS" pitchFamily="34" charset="-122"/>
                <a:cs typeface="Arial Unicode MS" pitchFamily="34" charset="-122"/>
              </a:rPr>
              <a:t>application</a:t>
            </a:r>
            <a:r>
              <a:rPr lang="zh-CN" altLang="en-US" sz="2000" dirty="0">
                <a:latin typeface="Arial Unicode MS" pitchFamily="34" charset="-122"/>
                <a:ea typeface="Arial Unicode MS" pitchFamily="34" charset="-122"/>
                <a:cs typeface="Arial Unicode MS" pitchFamily="34" charset="-122"/>
              </a:rPr>
              <a:t>对象的属性。</a:t>
            </a:r>
            <a:r>
              <a:rPr lang="zh-CN" altLang="en-US" sz="2200" dirty="0">
                <a:latin typeface="Arial Unicode MS" pitchFamily="34" charset="-122"/>
                <a:ea typeface="Arial Unicode MS" pitchFamily="34" charset="-122"/>
                <a:cs typeface="Arial Unicode MS" pitchFamily="34" charset="-122"/>
              </a:rPr>
              <a:t> </a:t>
            </a:r>
          </a:p>
          <a:p>
            <a:pPr>
              <a:lnSpc>
                <a:spcPct val="90000"/>
              </a:lnSpc>
              <a:spcAft>
                <a:spcPct val="20000"/>
              </a:spcAft>
            </a:pPr>
            <a:r>
              <a:rPr lang="zh-CN" altLang="en-US" sz="2000" dirty="0">
                <a:latin typeface="Arial Unicode MS" pitchFamily="34" charset="-122"/>
                <a:ea typeface="Arial Unicode MS" pitchFamily="34" charset="-122"/>
                <a:cs typeface="Arial Unicode MS" pitchFamily="34" charset="-122"/>
              </a:rPr>
              <a:t>存储在</a:t>
            </a:r>
            <a:r>
              <a:rPr lang="en-US" altLang="zh-CN" sz="2000" dirty="0">
                <a:latin typeface="Arial Unicode MS" pitchFamily="34" charset="-122"/>
                <a:ea typeface="Arial Unicode MS" pitchFamily="34" charset="-122"/>
                <a:cs typeface="Arial Unicode MS" pitchFamily="34" charset="-122"/>
              </a:rPr>
              <a:t>application</a:t>
            </a:r>
            <a:r>
              <a:rPr lang="zh-CN" altLang="en-US" sz="2000" dirty="0">
                <a:latin typeface="Arial Unicode MS" pitchFamily="34" charset="-122"/>
                <a:ea typeface="Arial Unicode MS" pitchFamily="34" charset="-122"/>
                <a:cs typeface="Arial Unicode MS" pitchFamily="34" charset="-122"/>
              </a:rPr>
              <a:t>对象中的属性也被称之为</a:t>
            </a:r>
            <a:r>
              <a:rPr lang="en-US" altLang="zh-CN" sz="2000" dirty="0">
                <a:latin typeface="Arial Unicode MS" pitchFamily="34" charset="-122"/>
                <a:ea typeface="Arial Unicode MS" pitchFamily="34" charset="-122"/>
                <a:cs typeface="Arial Unicode MS" pitchFamily="34" charset="-122"/>
              </a:rPr>
              <a:t>application</a:t>
            </a:r>
            <a:r>
              <a:rPr lang="zh-CN" altLang="en-US" sz="2000" dirty="0">
                <a:latin typeface="Arial Unicode MS" pitchFamily="34" charset="-122"/>
                <a:ea typeface="Arial Unicode MS" pitchFamily="34" charset="-122"/>
                <a:cs typeface="Arial Unicode MS" pitchFamily="34" charset="-122"/>
              </a:rPr>
              <a:t>域范围的属性，</a:t>
            </a:r>
            <a:r>
              <a:rPr lang="en-US" altLang="zh-CN" sz="2000" dirty="0">
                <a:latin typeface="Arial Unicode MS" pitchFamily="34" charset="-122"/>
                <a:ea typeface="Arial Unicode MS" pitchFamily="34" charset="-122"/>
                <a:cs typeface="Arial Unicode MS" pitchFamily="34" charset="-122"/>
              </a:rPr>
              <a:t>application</a:t>
            </a:r>
            <a:r>
              <a:rPr lang="zh-CN" altLang="en-US" sz="2000" dirty="0">
                <a:latin typeface="Arial Unicode MS" pitchFamily="34" charset="-122"/>
                <a:ea typeface="Arial Unicode MS" pitchFamily="34" charset="-122"/>
                <a:cs typeface="Arial Unicode MS" pitchFamily="34" charset="-122"/>
              </a:rPr>
              <a:t>域范围的属性可以被当作该</a:t>
            </a:r>
            <a:r>
              <a:rPr lang="en-US" altLang="zh-CN" sz="2000" dirty="0">
                <a:latin typeface="Arial Unicode MS" pitchFamily="34" charset="-122"/>
                <a:ea typeface="Arial Unicode MS" pitchFamily="34" charset="-122"/>
                <a:cs typeface="Arial Unicode MS" pitchFamily="34" charset="-122"/>
              </a:rPr>
              <a:t>WEB</a:t>
            </a:r>
            <a:r>
              <a:rPr lang="zh-CN" altLang="en-US" sz="2000" dirty="0">
                <a:latin typeface="Arial Unicode MS" pitchFamily="34" charset="-122"/>
                <a:ea typeface="Arial Unicode MS" pitchFamily="34" charset="-122"/>
                <a:cs typeface="Arial Unicode MS" pitchFamily="34" charset="-122"/>
              </a:rPr>
              <a:t>应用程序范围内的全局变量使用。 </a:t>
            </a:r>
          </a:p>
          <a:p>
            <a:pPr>
              <a:lnSpc>
                <a:spcPct val="90000"/>
              </a:lnSpc>
              <a:spcAft>
                <a:spcPct val="20000"/>
              </a:spcAft>
            </a:pPr>
            <a:r>
              <a:rPr lang="en-US" altLang="zh-CN" sz="2000" dirty="0" err="1">
                <a:latin typeface="Arial Unicode MS" pitchFamily="34" charset="-122"/>
                <a:ea typeface="Arial Unicode MS" pitchFamily="34" charset="-122"/>
                <a:cs typeface="Arial Unicode MS" pitchFamily="34" charset="-122"/>
              </a:rPr>
              <a:t>ServletContext</a:t>
            </a:r>
            <a:r>
              <a:rPr lang="zh-CN" altLang="en-US" sz="2000" dirty="0">
                <a:latin typeface="Arial Unicode MS" pitchFamily="34" charset="-122"/>
                <a:ea typeface="Arial Unicode MS" pitchFamily="34" charset="-122"/>
                <a:cs typeface="Arial Unicode MS" pitchFamily="34" charset="-122"/>
              </a:rPr>
              <a:t>接口中定义了</a:t>
            </a:r>
            <a:r>
              <a:rPr lang="en-US" altLang="zh-CN" sz="2000" dirty="0">
                <a:latin typeface="Arial Unicode MS" pitchFamily="34" charset="-122"/>
                <a:ea typeface="Arial Unicode MS" pitchFamily="34" charset="-122"/>
                <a:cs typeface="Arial Unicode MS" pitchFamily="34" charset="-122"/>
              </a:rPr>
              <a:t>4</a:t>
            </a:r>
            <a:r>
              <a:rPr lang="zh-CN" altLang="en-US" sz="2000" dirty="0">
                <a:latin typeface="Arial Unicode MS" pitchFamily="34" charset="-122"/>
                <a:ea typeface="Arial Unicode MS" pitchFamily="34" charset="-122"/>
                <a:cs typeface="Arial Unicode MS" pitchFamily="34" charset="-122"/>
              </a:rPr>
              <a:t>个分别用于增加、删除、访问</a:t>
            </a:r>
            <a:r>
              <a:rPr lang="en-US" altLang="zh-CN" sz="2000" dirty="0">
                <a:latin typeface="Arial Unicode MS" pitchFamily="34" charset="-122"/>
                <a:ea typeface="Arial Unicode MS" pitchFamily="34" charset="-122"/>
                <a:cs typeface="Arial Unicode MS" pitchFamily="34" charset="-122"/>
              </a:rPr>
              <a:t>application</a:t>
            </a:r>
            <a:r>
              <a:rPr lang="zh-CN" altLang="en-US" sz="2000" dirty="0">
                <a:latin typeface="Arial Unicode MS" pitchFamily="34" charset="-122"/>
                <a:ea typeface="Arial Unicode MS" pitchFamily="34" charset="-122"/>
                <a:cs typeface="Arial Unicode MS" pitchFamily="34" charset="-122"/>
              </a:rPr>
              <a:t>域范围的属性的方法：</a:t>
            </a:r>
          </a:p>
          <a:p>
            <a:pPr lvl="1">
              <a:lnSpc>
                <a:spcPct val="90000"/>
              </a:lnSpc>
              <a:spcAft>
                <a:spcPct val="20000"/>
              </a:spcAft>
              <a:buClr>
                <a:schemeClr val="tx1"/>
              </a:buClr>
              <a:buFont typeface="Wingdings" pitchFamily="2" charset="2"/>
              <a:buChar char="ü"/>
            </a:pPr>
            <a:r>
              <a:rPr lang="en-US" altLang="zh-CN" sz="1800" dirty="0" err="1">
                <a:latin typeface="Arial Unicode MS" pitchFamily="34" charset="-122"/>
                <a:ea typeface="Arial Unicode MS" pitchFamily="34" charset="-122"/>
                <a:cs typeface="Arial Unicode MS" pitchFamily="34" charset="-122"/>
              </a:rPr>
              <a:t>getAttributeNames</a:t>
            </a:r>
            <a:r>
              <a:rPr lang="zh-CN" altLang="en-US" sz="1800" dirty="0">
                <a:latin typeface="Arial Unicode MS" pitchFamily="34" charset="-122"/>
                <a:ea typeface="Arial Unicode MS" pitchFamily="34" charset="-122"/>
                <a:cs typeface="Arial Unicode MS" pitchFamily="34" charset="-122"/>
              </a:rPr>
              <a:t>方法 </a:t>
            </a:r>
          </a:p>
          <a:p>
            <a:pPr lvl="1">
              <a:lnSpc>
                <a:spcPct val="90000"/>
              </a:lnSpc>
              <a:spcAft>
                <a:spcPct val="20000"/>
              </a:spcAft>
              <a:buClr>
                <a:schemeClr val="tx1"/>
              </a:buClr>
              <a:buFont typeface="Wingdings" pitchFamily="2" charset="2"/>
              <a:buChar char="ü"/>
            </a:pPr>
            <a:r>
              <a:rPr lang="en-US" altLang="zh-CN" sz="1800" dirty="0" err="1">
                <a:latin typeface="Arial Unicode MS" pitchFamily="34" charset="-122"/>
                <a:ea typeface="Arial Unicode MS" pitchFamily="34" charset="-122"/>
                <a:cs typeface="Arial Unicode MS" pitchFamily="34" charset="-122"/>
              </a:rPr>
              <a:t>getAttribute</a:t>
            </a:r>
            <a:r>
              <a:rPr lang="zh-CN" altLang="en-US" sz="1800" dirty="0">
                <a:latin typeface="Arial Unicode MS" pitchFamily="34" charset="-122"/>
                <a:ea typeface="Arial Unicode MS" pitchFamily="34" charset="-122"/>
                <a:cs typeface="Arial Unicode MS" pitchFamily="34" charset="-122"/>
              </a:rPr>
              <a:t>方法</a:t>
            </a:r>
          </a:p>
          <a:p>
            <a:pPr lvl="1">
              <a:lnSpc>
                <a:spcPct val="90000"/>
              </a:lnSpc>
              <a:spcAft>
                <a:spcPct val="20000"/>
              </a:spcAft>
              <a:buClr>
                <a:schemeClr val="tx1"/>
              </a:buClr>
              <a:buFont typeface="Wingdings" pitchFamily="2" charset="2"/>
              <a:buChar char="ü"/>
            </a:pPr>
            <a:r>
              <a:rPr lang="en-US" altLang="zh-CN" sz="1800" dirty="0" err="1">
                <a:latin typeface="Arial Unicode MS" pitchFamily="34" charset="-122"/>
                <a:ea typeface="Arial Unicode MS" pitchFamily="34" charset="-122"/>
                <a:cs typeface="Arial Unicode MS" pitchFamily="34" charset="-122"/>
              </a:rPr>
              <a:t>removeAttribute</a:t>
            </a:r>
            <a:r>
              <a:rPr lang="zh-CN" altLang="en-US" sz="1800" dirty="0">
                <a:latin typeface="Arial Unicode MS" pitchFamily="34" charset="-122"/>
                <a:ea typeface="Arial Unicode MS" pitchFamily="34" charset="-122"/>
                <a:cs typeface="Arial Unicode MS" pitchFamily="34" charset="-122"/>
              </a:rPr>
              <a:t>方法 </a:t>
            </a:r>
          </a:p>
          <a:p>
            <a:pPr lvl="1">
              <a:lnSpc>
                <a:spcPct val="90000"/>
              </a:lnSpc>
              <a:spcAft>
                <a:spcPct val="20000"/>
              </a:spcAft>
              <a:buClr>
                <a:schemeClr val="tx1"/>
              </a:buClr>
              <a:buFont typeface="Wingdings" pitchFamily="2" charset="2"/>
              <a:buChar char="ü"/>
            </a:pPr>
            <a:r>
              <a:rPr lang="en-US" altLang="zh-CN" sz="1800" dirty="0" err="1">
                <a:latin typeface="Arial Unicode MS" pitchFamily="34" charset="-122"/>
                <a:ea typeface="Arial Unicode MS" pitchFamily="34" charset="-122"/>
                <a:cs typeface="Arial Unicode MS" pitchFamily="34" charset="-122"/>
              </a:rPr>
              <a:t>setAttribute</a:t>
            </a:r>
            <a:r>
              <a:rPr lang="zh-CN" altLang="en-US" sz="1800" dirty="0">
                <a:latin typeface="Arial Unicode MS" pitchFamily="34" charset="-122"/>
                <a:ea typeface="Arial Unicode MS" pitchFamily="34" charset="-122"/>
                <a:cs typeface="Arial Unicode MS" pitchFamily="34" charset="-122"/>
              </a:rPr>
              <a:t>方法</a:t>
            </a:r>
            <a:r>
              <a:rPr lang="zh-CN" altLang="en-US" sz="20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 </a:t>
            </a:r>
          </a:p>
        </p:txBody>
      </p:sp>
    </p:spTree>
    <p:extLst>
      <p:ext uri="{BB962C8B-B14F-4D97-AF65-F5344CB8AC3E}">
        <p14:creationId xmlns:p14="http://schemas.microsoft.com/office/powerpoint/2010/main" val="3047889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779267">
                                            <p:txEl>
                                              <p:pRg st="0" end="0"/>
                                            </p:txEl>
                                          </p:spTgt>
                                        </p:tgtEl>
                                        <p:attrNameLst>
                                          <p:attrName>style.visibility</p:attrName>
                                        </p:attrNameLst>
                                      </p:cBhvr>
                                      <p:to>
                                        <p:strVal val="visible"/>
                                      </p:to>
                                    </p:set>
                                    <p:anim calcmode="lin" valueType="num">
                                      <p:cBhvr additive="base">
                                        <p:cTn id="7" dur="500" fill="hold"/>
                                        <p:tgtEl>
                                          <p:spTgt spid="77926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792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779267">
                                            <p:txEl>
                                              <p:pRg st="1" end="1"/>
                                            </p:txEl>
                                          </p:spTgt>
                                        </p:tgtEl>
                                        <p:attrNameLst>
                                          <p:attrName>style.visibility</p:attrName>
                                        </p:attrNameLst>
                                      </p:cBhvr>
                                      <p:to>
                                        <p:strVal val="visible"/>
                                      </p:to>
                                    </p:set>
                                    <p:anim calcmode="lin" valueType="num">
                                      <p:cBhvr additive="base">
                                        <p:cTn id="13" dur="500" fill="hold"/>
                                        <p:tgtEl>
                                          <p:spTgt spid="779267">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7792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779267">
                                            <p:txEl>
                                              <p:pRg st="2" end="2"/>
                                            </p:txEl>
                                          </p:spTgt>
                                        </p:tgtEl>
                                        <p:attrNameLst>
                                          <p:attrName>style.visibility</p:attrName>
                                        </p:attrNameLst>
                                      </p:cBhvr>
                                      <p:to>
                                        <p:strVal val="visible"/>
                                      </p:to>
                                    </p:set>
                                    <p:anim calcmode="lin" valueType="num">
                                      <p:cBhvr additive="base">
                                        <p:cTn id="19" dur="500" fill="hold"/>
                                        <p:tgtEl>
                                          <p:spTgt spid="779267">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77926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79267">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79267">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79267">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792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Jsp</a:t>
            </a:r>
            <a:endParaRPr lang="zh-CN" altLang="en-US" dirty="0"/>
          </a:p>
        </p:txBody>
      </p:sp>
      <p:sp>
        <p:nvSpPr>
          <p:cNvPr id="3" name="内容占位符 2"/>
          <p:cNvSpPr>
            <a:spLocks noGrp="1"/>
          </p:cNvSpPr>
          <p:nvPr>
            <p:ph idx="1"/>
          </p:nvPr>
        </p:nvSpPr>
        <p:spPr/>
        <p:txBody>
          <a:bodyPr/>
          <a:lstStyle/>
          <a:p>
            <a:r>
              <a:rPr lang="zh-CN" altLang="en-US" dirty="0" smtClean="0"/>
              <a:t>为什么？</a:t>
            </a:r>
            <a:endParaRPr lang="en-US" altLang="zh-CN" dirty="0" smtClean="0"/>
          </a:p>
          <a:p>
            <a:pPr lvl="1"/>
            <a:r>
              <a:rPr lang="zh-CN" altLang="en-US" dirty="0"/>
              <a:t>多数</a:t>
            </a:r>
            <a:r>
              <a:rPr lang="zh-CN" altLang="en-US" dirty="0" smtClean="0"/>
              <a:t>网页仅仅是部分内容需要变化</a:t>
            </a:r>
            <a:endParaRPr lang="en-US" altLang="zh-CN" dirty="0" smtClean="0"/>
          </a:p>
          <a:p>
            <a:pPr lvl="1"/>
            <a:r>
              <a:rPr lang="zh-CN" altLang="en-US" dirty="0" smtClean="0"/>
              <a:t>使用</a:t>
            </a:r>
            <a:r>
              <a:rPr lang="en-US" altLang="zh-CN" dirty="0" smtClean="0"/>
              <a:t>Servlet</a:t>
            </a:r>
            <a:r>
              <a:rPr lang="zh-CN" altLang="en-US" dirty="0" smtClean="0"/>
              <a:t>输出会导致代码臃肿</a:t>
            </a:r>
            <a:endParaRPr lang="en-US" altLang="zh-CN" dirty="0" smtClean="0"/>
          </a:p>
          <a:p>
            <a:pPr lvl="1"/>
            <a:r>
              <a:rPr lang="zh-CN" altLang="en-US" dirty="0"/>
              <a:t>页面</a:t>
            </a:r>
            <a:r>
              <a:rPr lang="zh-CN" altLang="en-US" dirty="0" smtClean="0"/>
              <a:t>设计是美工应该做的，编程人员不精通。</a:t>
            </a:r>
            <a:endParaRPr lang="en-US" altLang="zh-CN" dirty="0" smtClean="0"/>
          </a:p>
          <a:p>
            <a:pPr lvl="1"/>
            <a:r>
              <a:rPr lang="en-US" altLang="zh-CN" dirty="0" err="1" smtClean="0"/>
              <a:t>Jsp</a:t>
            </a:r>
            <a:r>
              <a:rPr lang="zh-CN" altLang="en-US" dirty="0" smtClean="0"/>
              <a:t>为了弥补</a:t>
            </a:r>
            <a:r>
              <a:rPr lang="en-US" altLang="zh-CN" dirty="0" smtClean="0"/>
              <a:t>Servlet</a:t>
            </a:r>
            <a:r>
              <a:rPr lang="zh-CN" altLang="en-US" dirty="0" smtClean="0"/>
              <a:t>缺陷提出的解决方案</a:t>
            </a:r>
            <a:endParaRPr lang="en-US" altLang="zh-CN" dirty="0" smtClean="0"/>
          </a:p>
          <a:p>
            <a:endParaRPr lang="zh-CN" altLang="en-US" dirty="0"/>
          </a:p>
        </p:txBody>
      </p:sp>
    </p:spTree>
    <p:extLst>
      <p:ext uri="{BB962C8B-B14F-4D97-AF65-F5344CB8AC3E}">
        <p14:creationId xmlns:p14="http://schemas.microsoft.com/office/powerpoint/2010/main" val="39429183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Jsp</a:t>
            </a:r>
            <a:r>
              <a:rPr lang="zh-CN" altLang="en-US" dirty="0" smtClean="0"/>
              <a:t>运行原理</a:t>
            </a:r>
            <a:endParaRPr lang="zh-CN" altLang="en-US" dirty="0"/>
          </a:p>
        </p:txBody>
      </p:sp>
      <p:sp>
        <p:nvSpPr>
          <p:cNvPr id="3" name="内容占位符 2"/>
          <p:cNvSpPr>
            <a:spLocks noGrp="1"/>
          </p:cNvSpPr>
          <p:nvPr>
            <p:ph idx="1"/>
          </p:nvPr>
        </p:nvSpPr>
        <p:spPr/>
        <p:txBody>
          <a:bodyPr/>
          <a:lstStyle/>
          <a:p>
            <a:r>
              <a:rPr lang="en-US" altLang="zh-CN" dirty="0" smtClean="0"/>
              <a:t>Web</a:t>
            </a:r>
            <a:r>
              <a:rPr lang="zh-CN" altLang="en-US" dirty="0" smtClean="0"/>
              <a:t>容器接收到</a:t>
            </a:r>
            <a:r>
              <a:rPr lang="en-US" altLang="zh-CN" dirty="0" smtClean="0"/>
              <a:t>.</a:t>
            </a:r>
            <a:r>
              <a:rPr lang="en-US" altLang="zh-CN" dirty="0" err="1" smtClean="0"/>
              <a:t>jsp</a:t>
            </a:r>
            <a:r>
              <a:rPr lang="zh-CN" altLang="en-US" dirty="0" smtClean="0"/>
              <a:t>为扩展名的</a:t>
            </a:r>
            <a:r>
              <a:rPr lang="en-US" altLang="zh-CN" dirty="0" smtClean="0"/>
              <a:t>URL</a:t>
            </a:r>
            <a:r>
              <a:rPr lang="zh-CN" altLang="en-US" dirty="0" smtClean="0"/>
              <a:t>的访问请求时，将该访问交给</a:t>
            </a:r>
            <a:r>
              <a:rPr lang="en-US" altLang="zh-CN" dirty="0" smtClean="0"/>
              <a:t>JSP</a:t>
            </a:r>
            <a:r>
              <a:rPr lang="zh-CN" altLang="en-US" dirty="0" smtClean="0"/>
              <a:t>引擎处理</a:t>
            </a:r>
            <a:endParaRPr lang="en-US" altLang="zh-CN" dirty="0" smtClean="0"/>
          </a:p>
          <a:p>
            <a:r>
              <a:rPr lang="zh-CN" altLang="en-US" dirty="0" smtClean="0"/>
              <a:t>每个</a:t>
            </a:r>
            <a:r>
              <a:rPr lang="en-US" altLang="zh-CN" dirty="0" err="1" smtClean="0"/>
              <a:t>jsp</a:t>
            </a:r>
            <a:r>
              <a:rPr lang="zh-CN" altLang="en-US" dirty="0" smtClean="0"/>
              <a:t>在第一次被访问时，</a:t>
            </a:r>
            <a:r>
              <a:rPr lang="en-US" altLang="zh-CN" dirty="0" err="1" smtClean="0"/>
              <a:t>jsp</a:t>
            </a:r>
            <a:r>
              <a:rPr lang="zh-CN" altLang="en-US" dirty="0" smtClean="0"/>
              <a:t>引擎将</a:t>
            </a:r>
            <a:r>
              <a:rPr lang="en-US" altLang="zh-CN" dirty="0" err="1" smtClean="0"/>
              <a:t>jsp</a:t>
            </a:r>
            <a:r>
              <a:rPr lang="zh-CN" altLang="en-US" dirty="0" smtClean="0"/>
              <a:t>文件翻译成</a:t>
            </a:r>
            <a:r>
              <a:rPr lang="en-US" altLang="zh-CN" dirty="0" smtClean="0"/>
              <a:t>Servlet</a:t>
            </a:r>
            <a:r>
              <a:rPr lang="zh-CN" altLang="en-US" dirty="0" smtClean="0"/>
              <a:t>源程序，接着再把源程序编译成</a:t>
            </a:r>
            <a:r>
              <a:rPr lang="en-US" altLang="zh-CN" dirty="0" smtClean="0"/>
              <a:t>.class</a:t>
            </a:r>
            <a:r>
              <a:rPr lang="zh-CN" altLang="en-US" dirty="0" smtClean="0"/>
              <a:t>，再由</a:t>
            </a:r>
            <a:r>
              <a:rPr lang="en-US" altLang="zh-CN" dirty="0" smtClean="0"/>
              <a:t>Servlet</a:t>
            </a:r>
            <a:r>
              <a:rPr lang="zh-CN" altLang="en-US" dirty="0" smtClean="0"/>
              <a:t>引擎按照普通</a:t>
            </a:r>
            <a:r>
              <a:rPr lang="en-US" altLang="zh-CN" dirty="0" smtClean="0"/>
              <a:t>Servlet</a:t>
            </a:r>
            <a:r>
              <a:rPr lang="zh-CN" altLang="en-US" dirty="0"/>
              <a:t>调用</a:t>
            </a:r>
          </a:p>
        </p:txBody>
      </p:sp>
    </p:spTree>
    <p:extLst>
      <p:ext uri="{BB962C8B-B14F-4D97-AF65-F5344CB8AC3E}">
        <p14:creationId xmlns:p14="http://schemas.microsoft.com/office/powerpoint/2010/main" val="64911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1799545" y="766536"/>
            <a:ext cx="8574540" cy="55471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err="1" smtClean="0">
                <a:ea typeface="宋体" panose="02010600030101010101" pitchFamily="2" charset="-122"/>
              </a:rPr>
              <a:t>javaWEB</a:t>
            </a:r>
            <a:r>
              <a:rPr lang="zh-CN" altLang="en-US" dirty="0" smtClean="0">
                <a:ea typeface="宋体" panose="02010600030101010101" pitchFamily="2" charset="-122"/>
              </a:rPr>
              <a:t>概述</a:t>
            </a:r>
            <a:endParaRPr lang="en-US" altLang="zh-CN" dirty="0" smtClean="0">
              <a:ea typeface="宋体" panose="02010600030101010101" pitchFamily="2" charset="-122"/>
            </a:endParaRPr>
          </a:p>
          <a:p>
            <a:r>
              <a:rPr lang="zh-CN" altLang="en-US" dirty="0" smtClean="0">
                <a:ea typeface="宋体" panose="02010600030101010101" pitchFamily="2" charset="-122"/>
              </a:rPr>
              <a:t>利用</a:t>
            </a:r>
            <a:r>
              <a:rPr lang="en-US" altLang="zh-CN" dirty="0" smtClean="0">
                <a:ea typeface="宋体" panose="02010600030101010101" pitchFamily="2" charset="-122"/>
              </a:rPr>
              <a:t>IDEA</a:t>
            </a:r>
            <a:r>
              <a:rPr lang="zh-CN" altLang="en-US" dirty="0" smtClean="0">
                <a:ea typeface="宋体" panose="02010600030101010101" pitchFamily="2" charset="-122"/>
              </a:rPr>
              <a:t>搭建</a:t>
            </a:r>
            <a:r>
              <a:rPr lang="en-US" altLang="zh-CN" dirty="0" err="1" smtClean="0">
                <a:ea typeface="宋体" panose="02010600030101010101" pitchFamily="2" charset="-122"/>
              </a:rPr>
              <a:t>javaWEB</a:t>
            </a:r>
            <a:r>
              <a:rPr lang="zh-CN" altLang="en-US" dirty="0" smtClean="0">
                <a:ea typeface="宋体" panose="02010600030101010101" pitchFamily="2" charset="-122"/>
              </a:rPr>
              <a:t>环境</a:t>
            </a:r>
            <a:endParaRPr lang="en-US" altLang="zh-CN" dirty="0" smtClean="0">
              <a:ea typeface="宋体" panose="02010600030101010101" pitchFamily="2" charset="-122"/>
            </a:endParaRPr>
          </a:p>
          <a:p>
            <a:r>
              <a:rPr lang="en-US" altLang="zh-CN" dirty="0" smtClean="0">
                <a:ea typeface="宋体" panose="02010600030101010101" pitchFamily="2" charset="-122"/>
              </a:rPr>
              <a:t>Servlet</a:t>
            </a:r>
            <a:r>
              <a:rPr lang="zh-CN" altLang="en-US" dirty="0" smtClean="0">
                <a:ea typeface="宋体" panose="02010600030101010101" pitchFamily="2" charset="-122"/>
              </a:rPr>
              <a:t>讲解</a:t>
            </a:r>
            <a:endParaRPr lang="en-US" altLang="zh-CN" dirty="0" smtClean="0">
              <a:ea typeface="宋体" panose="02010600030101010101" pitchFamily="2" charset="-122"/>
            </a:endParaRPr>
          </a:p>
          <a:p>
            <a:r>
              <a:rPr lang="en-US" altLang="zh-CN" dirty="0" err="1" smtClean="0">
                <a:ea typeface="宋体" panose="02010600030101010101" pitchFamily="2" charset="-122"/>
              </a:rPr>
              <a:t>Jsp</a:t>
            </a:r>
            <a:r>
              <a:rPr lang="zh-CN" altLang="en-US" dirty="0" smtClean="0">
                <a:ea typeface="宋体" panose="02010600030101010101" pitchFamily="2" charset="-122"/>
              </a:rPr>
              <a:t>讲解</a:t>
            </a:r>
            <a:endParaRPr lang="en-US" altLang="zh-CN" dirty="0" smtClean="0">
              <a:ea typeface="宋体" panose="02010600030101010101" pitchFamily="2" charset="-122"/>
            </a:endParaRPr>
          </a:p>
          <a:p>
            <a:r>
              <a:rPr lang="en-US" altLang="zh-CN" dirty="0" smtClean="0">
                <a:ea typeface="宋体" panose="02010600030101010101" pitchFamily="2" charset="-122"/>
              </a:rPr>
              <a:t>Session &amp; Cookie</a:t>
            </a:r>
            <a:endParaRPr lang="zh-CN" altLang="en-US" dirty="0">
              <a:ea typeface="宋体" panose="02010600030101010101" pitchFamily="2" charset="-122"/>
            </a:endParaRPr>
          </a:p>
        </p:txBody>
      </p:sp>
    </p:spTree>
    <p:extLst>
      <p:ext uri="{BB962C8B-B14F-4D97-AF65-F5344CB8AC3E}">
        <p14:creationId xmlns:p14="http://schemas.microsoft.com/office/powerpoint/2010/main" val="25179037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Jsp</a:t>
            </a:r>
            <a:r>
              <a:rPr lang="zh-CN" altLang="en-US" dirty="0" smtClean="0"/>
              <a:t>表达式</a:t>
            </a:r>
            <a:endParaRPr lang="zh-CN" altLang="en-US" dirty="0"/>
          </a:p>
        </p:txBody>
      </p:sp>
      <p:sp>
        <p:nvSpPr>
          <p:cNvPr id="3" name="内容占位符 2"/>
          <p:cNvSpPr>
            <a:spLocks noGrp="1"/>
          </p:cNvSpPr>
          <p:nvPr>
            <p:ph idx="1"/>
          </p:nvPr>
        </p:nvSpPr>
        <p:spPr/>
        <p:txBody>
          <a:bodyPr/>
          <a:lstStyle/>
          <a:p>
            <a:r>
              <a:rPr lang="en-US" altLang="zh-CN" dirty="0" err="1" smtClean="0"/>
              <a:t>jsp</a:t>
            </a:r>
            <a:r>
              <a:rPr lang="zh-CN" altLang="en-US" dirty="0" smtClean="0"/>
              <a:t>表达式提供了一个将</a:t>
            </a:r>
            <a:r>
              <a:rPr lang="en-US" altLang="zh-CN" dirty="0" smtClean="0"/>
              <a:t>java</a:t>
            </a:r>
            <a:r>
              <a:rPr lang="zh-CN" altLang="en-US" dirty="0" smtClean="0"/>
              <a:t>变量或表达式计算出结果输出到客户端的简化方式，将要输出的变量或表达式封装在</a:t>
            </a:r>
            <a:r>
              <a:rPr lang="en-US" altLang="zh-CN" dirty="0" smtClean="0"/>
              <a:t>&lt;%= </a:t>
            </a:r>
            <a:r>
              <a:rPr lang="zh-CN" altLang="en-US" dirty="0" smtClean="0"/>
              <a:t>和</a:t>
            </a:r>
            <a:r>
              <a:rPr lang="en-US" altLang="zh-CN" dirty="0" smtClean="0"/>
              <a:t>%&gt;</a:t>
            </a:r>
            <a:r>
              <a:rPr lang="zh-CN" altLang="en-US" dirty="0" smtClean="0"/>
              <a:t>中</a:t>
            </a:r>
            <a:endParaRPr lang="en-US" altLang="zh-CN" dirty="0" smtClean="0"/>
          </a:p>
          <a:p>
            <a:pPr lvl="1"/>
            <a:r>
              <a:rPr lang="zh-CN" altLang="en-US" dirty="0"/>
              <a:t>当前</a:t>
            </a:r>
            <a:r>
              <a:rPr lang="zh-CN" altLang="en-US" dirty="0" smtClean="0"/>
              <a:t>时间：</a:t>
            </a:r>
            <a:r>
              <a:rPr lang="en-US" altLang="zh-CN" dirty="0" smtClean="0"/>
              <a:t>&lt;%= new </a:t>
            </a:r>
            <a:r>
              <a:rPr lang="en-US" altLang="zh-CN" dirty="0" err="1" smtClean="0"/>
              <a:t>java.util.Date</a:t>
            </a:r>
            <a:r>
              <a:rPr lang="en-US" altLang="zh-CN" dirty="0" smtClean="0"/>
              <a:t>()%&gt;</a:t>
            </a:r>
          </a:p>
          <a:p>
            <a:r>
              <a:rPr lang="en-US" altLang="zh-CN" dirty="0" err="1" smtClean="0"/>
              <a:t>Jsp</a:t>
            </a:r>
            <a:r>
              <a:rPr lang="zh-CN" altLang="en-US" dirty="0" smtClean="0"/>
              <a:t>表达式中的变量或表达式将会被转化成字符串，输出到相应位置。</a:t>
            </a:r>
            <a:endParaRPr lang="en-US" altLang="zh-CN" dirty="0" smtClean="0"/>
          </a:p>
          <a:p>
            <a:r>
              <a:rPr lang="zh-CN" altLang="en-US" dirty="0" smtClean="0"/>
              <a:t>相当于</a:t>
            </a:r>
            <a:r>
              <a:rPr lang="en-US" altLang="zh-CN" dirty="0" smtClean="0"/>
              <a:t>Servlet</a:t>
            </a:r>
            <a:r>
              <a:rPr lang="zh-CN" altLang="en-US" dirty="0" smtClean="0"/>
              <a:t>中的</a:t>
            </a:r>
            <a:r>
              <a:rPr lang="en-US" altLang="zh-CN" dirty="0" err="1" smtClean="0"/>
              <a:t>out.print</a:t>
            </a:r>
            <a:r>
              <a:rPr lang="zh-CN" altLang="en-US" dirty="0" smtClean="0"/>
              <a:t>（）</a:t>
            </a:r>
            <a:endParaRPr lang="zh-CN" altLang="en-US" dirty="0"/>
          </a:p>
        </p:txBody>
      </p:sp>
    </p:spTree>
    <p:extLst>
      <p:ext uri="{BB962C8B-B14F-4D97-AF65-F5344CB8AC3E}">
        <p14:creationId xmlns:p14="http://schemas.microsoft.com/office/powerpoint/2010/main" val="7092290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Jsp</a:t>
            </a:r>
            <a:r>
              <a:rPr lang="zh-CN" altLang="en-US" dirty="0" smtClean="0"/>
              <a:t>脚本片段</a:t>
            </a:r>
            <a:endParaRPr lang="zh-CN" altLang="en-US" dirty="0"/>
          </a:p>
        </p:txBody>
      </p:sp>
      <p:sp>
        <p:nvSpPr>
          <p:cNvPr id="3" name="内容占位符 2"/>
          <p:cNvSpPr>
            <a:spLocks noGrp="1"/>
          </p:cNvSpPr>
          <p:nvPr>
            <p:ph idx="1"/>
          </p:nvPr>
        </p:nvSpPr>
        <p:spPr/>
        <p:txBody>
          <a:bodyPr/>
          <a:lstStyle/>
          <a:p>
            <a:r>
              <a:rPr lang="zh-CN" altLang="en-US" dirty="0" smtClean="0"/>
              <a:t>是指嵌套在</a:t>
            </a:r>
            <a:r>
              <a:rPr lang="en-US" altLang="zh-CN" dirty="0" smtClean="0"/>
              <a:t>&lt;% %&gt;</a:t>
            </a:r>
            <a:r>
              <a:rPr lang="zh-CN" altLang="en-US" dirty="0" smtClean="0"/>
              <a:t>中的一条至多条</a:t>
            </a:r>
            <a:r>
              <a:rPr lang="en-US" altLang="zh-CN" dirty="0" smtClean="0"/>
              <a:t>java</a:t>
            </a:r>
            <a:r>
              <a:rPr lang="zh-CN" altLang="en-US" dirty="0" smtClean="0"/>
              <a:t>代码</a:t>
            </a:r>
            <a:endParaRPr lang="en-US" altLang="zh-CN" dirty="0" smtClean="0"/>
          </a:p>
          <a:p>
            <a:r>
              <a:rPr lang="zh-CN" altLang="en-US" dirty="0" smtClean="0"/>
              <a:t>在原生</a:t>
            </a:r>
            <a:r>
              <a:rPr lang="en-US" altLang="zh-CN" dirty="0" smtClean="0"/>
              <a:t>java</a:t>
            </a:r>
            <a:r>
              <a:rPr lang="zh-CN" altLang="en-US" dirty="0" smtClean="0"/>
              <a:t>文件中可以做的事，在</a:t>
            </a:r>
            <a:r>
              <a:rPr lang="en-US" altLang="zh-CN" dirty="0" err="1" smtClean="0"/>
              <a:t>jsp</a:t>
            </a:r>
            <a:r>
              <a:rPr lang="zh-CN" altLang="en-US" dirty="0" smtClean="0"/>
              <a:t>脚本片段中也可以做到</a:t>
            </a:r>
            <a:endParaRPr lang="en-US" altLang="zh-CN" dirty="0" smtClean="0"/>
          </a:p>
          <a:p>
            <a:r>
              <a:rPr lang="en-US" altLang="zh-CN" dirty="0" err="1" smtClean="0"/>
              <a:t>Jsp</a:t>
            </a:r>
            <a:r>
              <a:rPr lang="zh-CN" altLang="en-US" dirty="0" smtClean="0"/>
              <a:t>脚本片段可以使用</a:t>
            </a:r>
            <a:r>
              <a:rPr lang="en-US" altLang="zh-CN" dirty="0" err="1" smtClean="0"/>
              <a:t>jsp</a:t>
            </a:r>
            <a:r>
              <a:rPr lang="zh-CN" altLang="en-US" dirty="0" smtClean="0"/>
              <a:t>提供的隐式对象实现特有功能</a:t>
            </a:r>
            <a:endParaRPr lang="en-US" altLang="zh-CN" dirty="0" smtClean="0"/>
          </a:p>
          <a:p>
            <a:r>
              <a:rPr lang="zh-CN" altLang="en-US" dirty="0"/>
              <a:t>脚本</a:t>
            </a:r>
            <a:r>
              <a:rPr lang="zh-CN" altLang="en-US" dirty="0" smtClean="0"/>
              <a:t>片段一定要遵守</a:t>
            </a:r>
            <a:r>
              <a:rPr lang="en-US" altLang="zh-CN" dirty="0" smtClean="0"/>
              <a:t>java</a:t>
            </a:r>
            <a:r>
              <a:rPr lang="zh-CN" altLang="en-US" dirty="0" smtClean="0"/>
              <a:t>语法规范</a:t>
            </a:r>
            <a:endParaRPr lang="en-US" altLang="zh-CN" dirty="0" smtClean="0"/>
          </a:p>
          <a:p>
            <a:r>
              <a:rPr lang="zh-CN" altLang="en-US" dirty="0"/>
              <a:t>一</a:t>
            </a:r>
            <a:r>
              <a:rPr lang="zh-CN" altLang="en-US" dirty="0" smtClean="0"/>
              <a:t>个</a:t>
            </a:r>
            <a:r>
              <a:rPr lang="en-US" altLang="zh-CN" dirty="0" err="1" smtClean="0"/>
              <a:t>jsp</a:t>
            </a:r>
            <a:r>
              <a:rPr lang="zh-CN" altLang="en-US" dirty="0" smtClean="0"/>
              <a:t>页面可以有多个脚本片段，多个脚本片段中代码可以相互访问。多个脚本片段组合后必须是完整的</a:t>
            </a:r>
            <a:r>
              <a:rPr lang="en-US" altLang="zh-CN" dirty="0" smtClean="0"/>
              <a:t>java</a:t>
            </a:r>
            <a:r>
              <a:rPr lang="zh-CN" altLang="en-US" dirty="0" smtClean="0"/>
              <a:t>代码。</a:t>
            </a:r>
            <a:endParaRPr lang="zh-CN" altLang="en-US" dirty="0"/>
          </a:p>
        </p:txBody>
      </p:sp>
    </p:spTree>
    <p:extLst>
      <p:ext uri="{BB962C8B-B14F-4D97-AF65-F5344CB8AC3E}">
        <p14:creationId xmlns:p14="http://schemas.microsoft.com/office/powerpoint/2010/main" val="10929839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隐式对象</a:t>
            </a:r>
            <a:endParaRPr lang="zh-CN" altLang="en-US" dirty="0"/>
          </a:p>
        </p:txBody>
      </p:sp>
      <p:pic>
        <p:nvPicPr>
          <p:cNvPr id="5" name="内容占位符 4"/>
          <p:cNvPicPr>
            <a:picLocks noGrp="1" noChangeAspect="1"/>
          </p:cNvPicPr>
          <p:nvPr>
            <p:ph idx="1"/>
          </p:nvPr>
        </p:nvPicPr>
        <p:blipFill>
          <a:blip r:embed="rId2"/>
          <a:stretch>
            <a:fillRect/>
          </a:stretch>
        </p:blipFill>
        <p:spPr>
          <a:xfrm>
            <a:off x="838201" y="1397637"/>
            <a:ext cx="10019406" cy="4961599"/>
          </a:xfrm>
          <a:prstGeom prst="rect">
            <a:avLst/>
          </a:prstGeom>
        </p:spPr>
      </p:pic>
    </p:spTree>
    <p:extLst>
      <p:ext uri="{BB962C8B-B14F-4D97-AF65-F5344CB8AC3E}">
        <p14:creationId xmlns:p14="http://schemas.microsoft.com/office/powerpoint/2010/main" val="33724903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8369" y="297951"/>
            <a:ext cx="10665431" cy="5879012"/>
          </a:xfrm>
        </p:spPr>
        <p:txBody>
          <a:bodyPr>
            <a:noAutofit/>
          </a:bodyPr>
          <a:lstStyle/>
          <a:p>
            <a:pPr>
              <a:lnSpc>
                <a:spcPct val="120000"/>
              </a:lnSpc>
            </a:pPr>
            <a:r>
              <a:rPr lang="en-US" altLang="zh-CN" sz="3600" dirty="0" smtClean="0"/>
              <a:t>3</a:t>
            </a:r>
            <a:r>
              <a:rPr lang="en-US" altLang="zh-CN" sz="3600" dirty="0"/>
              <a:t>. out</a:t>
            </a:r>
            <a:r>
              <a:rPr lang="zh-CN" altLang="en-US" sz="3600" dirty="0" smtClean="0"/>
              <a:t>对象：</a:t>
            </a:r>
            <a:r>
              <a:rPr lang="en-US" altLang="zh-CN" sz="3600" dirty="0" smtClean="0"/>
              <a:t>out</a:t>
            </a:r>
            <a:r>
              <a:rPr lang="zh-CN" altLang="en-US" sz="3600" dirty="0"/>
              <a:t>隐式对象是</a:t>
            </a:r>
            <a:r>
              <a:rPr lang="en-US" altLang="zh-CN" sz="3600" dirty="0" err="1"/>
              <a:t>javax.servlet.jsp.JspWriter</a:t>
            </a:r>
            <a:r>
              <a:rPr lang="zh-CN" altLang="en-US" sz="3600" dirty="0"/>
              <a:t>对象的一个实例，用于在响应中发送内容</a:t>
            </a:r>
            <a:r>
              <a:rPr lang="zh-CN" altLang="en-US" sz="3600" dirty="0" smtClean="0"/>
              <a:t>。初始化</a:t>
            </a:r>
            <a:r>
              <a:rPr lang="en-US" altLang="zh-CN" sz="3600" dirty="0" err="1"/>
              <a:t>JspWriter</a:t>
            </a:r>
            <a:r>
              <a:rPr lang="zh-CN" altLang="en-US" sz="3600" dirty="0"/>
              <a:t>对象根据页面是否缓存而不同地实例化。缓冲可以通过使用</a:t>
            </a:r>
            <a:r>
              <a:rPr lang="en-US" altLang="zh-CN" sz="3600" dirty="0"/>
              <a:t>page</a:t>
            </a:r>
            <a:r>
              <a:rPr lang="zh-CN" altLang="en-US" sz="3600" dirty="0"/>
              <a:t>指令的</a:t>
            </a:r>
            <a:r>
              <a:rPr lang="en-US" altLang="zh-CN" sz="3600" dirty="0"/>
              <a:t>buffered ='false'</a:t>
            </a:r>
            <a:r>
              <a:rPr lang="zh-CN" altLang="en-US" sz="3600" dirty="0"/>
              <a:t>属性来关闭</a:t>
            </a:r>
            <a:r>
              <a:rPr lang="zh-CN" altLang="en-US" sz="3600" dirty="0" smtClean="0"/>
              <a:t>。</a:t>
            </a:r>
            <a:r>
              <a:rPr lang="en-US" altLang="zh-CN" sz="3600" dirty="0" err="1" smtClean="0"/>
              <a:t>JspWriter</a:t>
            </a:r>
            <a:r>
              <a:rPr lang="zh-CN" altLang="en-US" sz="3600" dirty="0"/>
              <a:t>对象包含与</a:t>
            </a:r>
            <a:r>
              <a:rPr lang="en-US" altLang="zh-CN" sz="3600" dirty="0" err="1"/>
              <a:t>java.io.PrintWriter</a:t>
            </a:r>
            <a:r>
              <a:rPr lang="zh-CN" altLang="en-US" sz="3600" dirty="0"/>
              <a:t>类大部分相同的方法。但是，</a:t>
            </a:r>
            <a:r>
              <a:rPr lang="en-US" altLang="zh-CN" sz="3600" dirty="0" err="1"/>
              <a:t>JspWriter</a:t>
            </a:r>
            <a:r>
              <a:rPr lang="zh-CN" altLang="en-US" sz="3600" dirty="0"/>
              <a:t>还有一些额外的方法用来处理缓冲。与</a:t>
            </a:r>
            <a:r>
              <a:rPr lang="en-US" altLang="zh-CN" sz="3600" dirty="0" err="1"/>
              <a:t>PrintWriter</a:t>
            </a:r>
            <a:r>
              <a:rPr lang="zh-CN" altLang="en-US" sz="3600" dirty="0"/>
              <a:t>对象不同，</a:t>
            </a:r>
            <a:r>
              <a:rPr lang="en-US" altLang="zh-CN" sz="3600" dirty="0" err="1"/>
              <a:t>JspWriter</a:t>
            </a:r>
            <a:r>
              <a:rPr lang="zh-CN" altLang="en-US" sz="3600" dirty="0"/>
              <a:t>会抛出</a:t>
            </a:r>
            <a:r>
              <a:rPr lang="en-US" altLang="zh-CN" sz="3600" dirty="0" err="1"/>
              <a:t>IOExceptions</a:t>
            </a:r>
            <a:r>
              <a:rPr lang="zh-CN" altLang="en-US" sz="3600" dirty="0"/>
              <a:t>异常。</a:t>
            </a:r>
          </a:p>
        </p:txBody>
      </p:sp>
    </p:spTree>
    <p:extLst>
      <p:ext uri="{BB962C8B-B14F-4D97-AF65-F5344CB8AC3E}">
        <p14:creationId xmlns:p14="http://schemas.microsoft.com/office/powerpoint/2010/main" val="41041855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01384" y="256854"/>
            <a:ext cx="10695398" cy="6246688"/>
          </a:xfrm>
        </p:spPr>
        <p:txBody>
          <a:bodyPr>
            <a:normAutofit/>
          </a:bodyPr>
          <a:lstStyle/>
          <a:p>
            <a:pPr>
              <a:lnSpc>
                <a:spcPct val="100000"/>
              </a:lnSpc>
            </a:pPr>
            <a:r>
              <a:rPr lang="en-US" altLang="zh-CN" dirty="0"/>
              <a:t>4. session</a:t>
            </a:r>
            <a:r>
              <a:rPr lang="zh-CN" altLang="en-US" dirty="0" smtClean="0"/>
              <a:t>对象：</a:t>
            </a:r>
            <a:r>
              <a:rPr lang="en-US" altLang="zh-CN" dirty="0" smtClean="0"/>
              <a:t>session</a:t>
            </a:r>
            <a:r>
              <a:rPr lang="zh-CN" altLang="en-US" dirty="0"/>
              <a:t>对象是</a:t>
            </a:r>
            <a:r>
              <a:rPr lang="en-US" altLang="zh-CN" dirty="0" err="1"/>
              <a:t>javax.servlet.http.HttpSession</a:t>
            </a:r>
            <a:r>
              <a:rPr lang="zh-CN" altLang="en-US" dirty="0"/>
              <a:t>的一个实例，其行为与</a:t>
            </a:r>
            <a:r>
              <a:rPr lang="en-US" altLang="zh-CN" dirty="0"/>
              <a:t>Java Servlet</a:t>
            </a:r>
            <a:r>
              <a:rPr lang="zh-CN" altLang="en-US" dirty="0"/>
              <a:t>下的会话对象行为完全相同</a:t>
            </a:r>
            <a:r>
              <a:rPr lang="zh-CN" altLang="en-US" dirty="0" smtClean="0"/>
              <a:t>。</a:t>
            </a:r>
            <a:r>
              <a:rPr lang="en-US" altLang="zh-CN" dirty="0" smtClean="0"/>
              <a:t>session</a:t>
            </a:r>
            <a:r>
              <a:rPr lang="zh-CN" altLang="en-US" dirty="0"/>
              <a:t>对象用于跟踪客户端请求之间的客户端会话</a:t>
            </a:r>
            <a:r>
              <a:rPr lang="zh-CN" altLang="en-US" dirty="0" smtClean="0"/>
              <a:t>。</a:t>
            </a:r>
            <a:endParaRPr lang="zh-CN" altLang="en-US" dirty="0"/>
          </a:p>
          <a:p>
            <a:pPr>
              <a:lnSpc>
                <a:spcPct val="100000"/>
              </a:lnSpc>
            </a:pPr>
            <a:r>
              <a:rPr lang="en-US" altLang="zh-CN" dirty="0"/>
              <a:t>5. application</a:t>
            </a:r>
            <a:r>
              <a:rPr lang="zh-CN" altLang="en-US" dirty="0" smtClean="0"/>
              <a:t>对象：</a:t>
            </a:r>
            <a:r>
              <a:rPr lang="en-US" altLang="zh-CN" dirty="0" smtClean="0"/>
              <a:t>application</a:t>
            </a:r>
            <a:r>
              <a:rPr lang="zh-CN" altLang="en-US" dirty="0"/>
              <a:t>对象是生成的</a:t>
            </a:r>
            <a:r>
              <a:rPr lang="en-US" altLang="zh-CN" dirty="0"/>
              <a:t>Servlet</a:t>
            </a:r>
            <a:r>
              <a:rPr lang="zh-CN" altLang="en-US" dirty="0"/>
              <a:t>的</a:t>
            </a:r>
            <a:r>
              <a:rPr lang="en-US" altLang="zh-CN" dirty="0" err="1"/>
              <a:t>ServletContext</a:t>
            </a:r>
            <a:r>
              <a:rPr lang="zh-CN" altLang="en-US" dirty="0"/>
              <a:t>对象的直接包装，实际上是</a:t>
            </a:r>
            <a:r>
              <a:rPr lang="en-US" altLang="zh-CN" dirty="0" err="1"/>
              <a:t>javax.servlet.ServletContext</a:t>
            </a:r>
            <a:r>
              <a:rPr lang="zh-CN" altLang="en-US" dirty="0"/>
              <a:t>对象的一个实例</a:t>
            </a:r>
            <a:r>
              <a:rPr lang="zh-CN" altLang="en-US" dirty="0" smtClean="0"/>
              <a:t>。</a:t>
            </a:r>
            <a:r>
              <a:rPr lang="en-US" altLang="zh-CN" dirty="0" smtClean="0"/>
              <a:t>application</a:t>
            </a:r>
            <a:r>
              <a:rPr lang="zh-CN" altLang="en-US" dirty="0"/>
              <a:t>对象是</a:t>
            </a:r>
            <a:r>
              <a:rPr lang="en-US" altLang="zh-CN" dirty="0"/>
              <a:t>JSP</a:t>
            </a:r>
            <a:r>
              <a:rPr lang="zh-CN" altLang="en-US" dirty="0"/>
              <a:t>页面在其整个生命周期中的表示。 当</a:t>
            </a:r>
            <a:r>
              <a:rPr lang="en-US" altLang="zh-CN" dirty="0"/>
              <a:t>JSP</a:t>
            </a:r>
            <a:r>
              <a:rPr lang="zh-CN" altLang="en-US" dirty="0"/>
              <a:t>页面被初始化时，将创建此对象，并且在</a:t>
            </a:r>
            <a:r>
              <a:rPr lang="en-US" altLang="zh-CN" dirty="0"/>
              <a:t>JSP</a:t>
            </a:r>
            <a:r>
              <a:rPr lang="zh-CN" altLang="en-US" dirty="0"/>
              <a:t>页面被</a:t>
            </a:r>
            <a:r>
              <a:rPr lang="en-US" altLang="zh-CN" dirty="0" err="1"/>
              <a:t>jspDestroy</a:t>
            </a:r>
            <a:r>
              <a:rPr lang="en-US" altLang="zh-CN" dirty="0"/>
              <a:t>()</a:t>
            </a:r>
            <a:r>
              <a:rPr lang="zh-CN" altLang="en-US" dirty="0"/>
              <a:t>方法删除时</a:t>
            </a:r>
            <a:r>
              <a:rPr lang="en-US" altLang="zh-CN" dirty="0"/>
              <a:t>application</a:t>
            </a:r>
            <a:r>
              <a:rPr lang="zh-CN" altLang="en-US" dirty="0"/>
              <a:t>对象也将被删除</a:t>
            </a:r>
            <a:r>
              <a:rPr lang="zh-CN" altLang="en-US" dirty="0" smtClean="0"/>
              <a:t>。通过</a:t>
            </a:r>
            <a:r>
              <a:rPr lang="zh-CN" altLang="en-US" dirty="0"/>
              <a:t>向</a:t>
            </a:r>
            <a:r>
              <a:rPr lang="en-US" altLang="zh-CN" dirty="0"/>
              <a:t>application</a:t>
            </a:r>
            <a:r>
              <a:rPr lang="zh-CN" altLang="en-US" dirty="0"/>
              <a:t>对象添加属性值，可以确保组成</a:t>
            </a:r>
            <a:r>
              <a:rPr lang="en-US" altLang="zh-CN" dirty="0"/>
              <a:t>Web</a:t>
            </a:r>
            <a:r>
              <a:rPr lang="zh-CN" altLang="en-US" dirty="0"/>
              <a:t>应用程序的所有</a:t>
            </a:r>
            <a:r>
              <a:rPr lang="en-US" altLang="zh-CN" dirty="0"/>
              <a:t>JSP</a:t>
            </a:r>
            <a:r>
              <a:rPr lang="zh-CN" altLang="en-US" dirty="0"/>
              <a:t>文件都可以访问它</a:t>
            </a:r>
            <a:r>
              <a:rPr lang="zh-CN" altLang="en-US" dirty="0" smtClean="0"/>
              <a:t>。</a:t>
            </a:r>
            <a:endParaRPr lang="zh-CN" altLang="en-US" dirty="0"/>
          </a:p>
          <a:p>
            <a:pPr>
              <a:lnSpc>
                <a:spcPct val="100000"/>
              </a:lnSpc>
            </a:pPr>
            <a:r>
              <a:rPr lang="en-US" altLang="zh-CN" dirty="0"/>
              <a:t>6. </a:t>
            </a:r>
            <a:r>
              <a:rPr lang="en-US" altLang="zh-CN" dirty="0" err="1"/>
              <a:t>config</a:t>
            </a:r>
            <a:r>
              <a:rPr lang="zh-CN" altLang="en-US" dirty="0" smtClean="0"/>
              <a:t>对象：</a:t>
            </a:r>
            <a:r>
              <a:rPr lang="en-US" altLang="zh-CN" dirty="0" err="1" smtClean="0"/>
              <a:t>config</a:t>
            </a:r>
            <a:r>
              <a:rPr lang="zh-CN" altLang="en-US" dirty="0"/>
              <a:t>对象是</a:t>
            </a:r>
            <a:r>
              <a:rPr lang="en-US" altLang="zh-CN" dirty="0" err="1"/>
              <a:t>javax.servlet.ServletConfig</a:t>
            </a:r>
            <a:r>
              <a:rPr lang="zh-CN" altLang="en-US" dirty="0"/>
              <a:t>的实例化，是生成的</a:t>
            </a:r>
            <a:r>
              <a:rPr lang="en-US" altLang="zh-CN" dirty="0"/>
              <a:t>servlet</a:t>
            </a:r>
            <a:r>
              <a:rPr lang="zh-CN" altLang="en-US" dirty="0"/>
              <a:t>的</a:t>
            </a:r>
            <a:r>
              <a:rPr lang="en-US" altLang="zh-CN" dirty="0" err="1"/>
              <a:t>ServletConfig</a:t>
            </a:r>
            <a:r>
              <a:rPr lang="zh-CN" altLang="en-US" dirty="0"/>
              <a:t>对象周围的直接包装。</a:t>
            </a:r>
          </a:p>
        </p:txBody>
      </p:sp>
    </p:spTree>
    <p:extLst>
      <p:ext uri="{BB962C8B-B14F-4D97-AF65-F5344CB8AC3E}">
        <p14:creationId xmlns:p14="http://schemas.microsoft.com/office/powerpoint/2010/main" val="32580308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dirty="0"/>
              <a:t>7. </a:t>
            </a:r>
            <a:r>
              <a:rPr lang="en-US" altLang="zh-CN" dirty="0" err="1"/>
              <a:t>pageContext</a:t>
            </a:r>
            <a:r>
              <a:rPr lang="zh-CN" altLang="en-US" dirty="0" smtClean="0"/>
              <a:t>对象：</a:t>
            </a:r>
            <a:r>
              <a:rPr lang="en-US" altLang="zh-CN" dirty="0" err="1" smtClean="0"/>
              <a:t>pageContext</a:t>
            </a:r>
            <a:r>
              <a:rPr lang="zh-CN" altLang="en-US" dirty="0"/>
              <a:t>对象是</a:t>
            </a:r>
            <a:r>
              <a:rPr lang="en-US" altLang="zh-CN" dirty="0" err="1"/>
              <a:t>javax.servlet.jsp.PageContext</a:t>
            </a:r>
            <a:r>
              <a:rPr lang="zh-CN" altLang="en-US" dirty="0"/>
              <a:t>对象的一个实例。</a:t>
            </a:r>
            <a:r>
              <a:rPr lang="en-US" altLang="zh-CN" dirty="0" err="1"/>
              <a:t>pageContext</a:t>
            </a:r>
            <a:r>
              <a:rPr lang="zh-CN" altLang="en-US" dirty="0"/>
              <a:t>对象用于表示整个</a:t>
            </a:r>
            <a:r>
              <a:rPr lang="en-US" altLang="zh-CN" dirty="0"/>
              <a:t>JSP</a:t>
            </a:r>
            <a:r>
              <a:rPr lang="zh-CN" altLang="en-US" dirty="0"/>
              <a:t>页面</a:t>
            </a:r>
            <a:r>
              <a:rPr lang="zh-CN" altLang="en-US" dirty="0" smtClean="0"/>
              <a:t>。</a:t>
            </a:r>
            <a:endParaRPr lang="zh-CN" altLang="en-US" dirty="0"/>
          </a:p>
          <a:p>
            <a:r>
              <a:rPr lang="en-US" altLang="zh-CN" dirty="0"/>
              <a:t>8. page</a:t>
            </a:r>
            <a:r>
              <a:rPr lang="zh-CN" altLang="en-US" dirty="0" smtClean="0"/>
              <a:t>对象：</a:t>
            </a:r>
            <a:r>
              <a:rPr lang="en-US" altLang="zh-CN" dirty="0" smtClean="0"/>
              <a:t>page</a:t>
            </a:r>
            <a:r>
              <a:rPr lang="zh-CN" altLang="en-US" dirty="0"/>
              <a:t>对象是对该页面实例的实际引用。可以认为它是表示整个</a:t>
            </a:r>
            <a:r>
              <a:rPr lang="en-US" altLang="zh-CN" dirty="0"/>
              <a:t>JSP</a:t>
            </a:r>
            <a:r>
              <a:rPr lang="zh-CN" altLang="en-US" dirty="0"/>
              <a:t>页面的对象</a:t>
            </a:r>
            <a:r>
              <a:rPr lang="zh-CN" altLang="en-US" dirty="0" smtClean="0"/>
              <a:t>。</a:t>
            </a:r>
            <a:r>
              <a:rPr lang="en-US" altLang="zh-CN" dirty="0" smtClean="0"/>
              <a:t>page</a:t>
            </a:r>
            <a:r>
              <a:rPr lang="zh-CN" altLang="en-US" dirty="0"/>
              <a:t>对象是</a:t>
            </a:r>
            <a:r>
              <a:rPr lang="en-US" altLang="zh-CN" dirty="0"/>
              <a:t>this</a:t>
            </a:r>
            <a:r>
              <a:rPr lang="zh-CN" altLang="en-US" dirty="0"/>
              <a:t>对象的直接同义词。</a:t>
            </a:r>
          </a:p>
          <a:p>
            <a:r>
              <a:rPr lang="en-US" altLang="zh-CN" dirty="0" smtClean="0"/>
              <a:t>9</a:t>
            </a:r>
            <a:r>
              <a:rPr lang="en-US" altLang="zh-CN" dirty="0"/>
              <a:t>. exception</a:t>
            </a:r>
            <a:r>
              <a:rPr lang="zh-CN" altLang="en-US" dirty="0" smtClean="0"/>
              <a:t>对象：</a:t>
            </a:r>
            <a:r>
              <a:rPr lang="en-US" altLang="zh-CN" dirty="0" smtClean="0"/>
              <a:t>exception</a:t>
            </a:r>
            <a:r>
              <a:rPr lang="zh-CN" altLang="en-US" dirty="0"/>
              <a:t>对象是一个包含上一页抛出的异常的包装器。它通常用于生成对错误条件的适当响应。</a:t>
            </a:r>
          </a:p>
        </p:txBody>
      </p:sp>
    </p:spTree>
    <p:extLst>
      <p:ext uri="{BB962C8B-B14F-4D97-AF65-F5344CB8AC3E}">
        <p14:creationId xmlns:p14="http://schemas.microsoft.com/office/powerpoint/2010/main" val="20059158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四个作用域</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1549836989"/>
              </p:ext>
            </p:extLst>
          </p:nvPr>
        </p:nvGraphicFramePr>
        <p:xfrm>
          <a:off x="838200" y="1825625"/>
          <a:ext cx="10515600" cy="4541520"/>
        </p:xfrm>
        <a:graphic>
          <a:graphicData uri="http://schemas.openxmlformats.org/drawingml/2006/table">
            <a:tbl>
              <a:tblPr firstRow="1" bandRow="1">
                <a:tableStyleId>{5C22544A-7EE6-4342-B048-85BDC9FD1C3A}</a:tableStyleId>
              </a:tblPr>
              <a:tblGrid>
                <a:gridCol w="2103120"/>
                <a:gridCol w="2103120"/>
                <a:gridCol w="2103120"/>
                <a:gridCol w="2103120"/>
                <a:gridCol w="2103120"/>
              </a:tblGrid>
              <a:tr h="370840">
                <a:tc>
                  <a:txBody>
                    <a:bodyPr/>
                    <a:lstStyle/>
                    <a:p>
                      <a:pPr algn="ctr"/>
                      <a:r>
                        <a:rPr lang="zh-CN" altLang="en-US" dirty="0">
                          <a:effectLst/>
                        </a:rPr>
                        <a:t>编号</a:t>
                      </a:r>
                    </a:p>
                  </a:txBody>
                  <a:tcPr marL="133350" marR="133350" marT="76200" marB="76200" anchor="ctr"/>
                </a:tc>
                <a:tc>
                  <a:txBody>
                    <a:bodyPr/>
                    <a:lstStyle/>
                    <a:p>
                      <a:pPr algn="ctr"/>
                      <a:r>
                        <a:rPr lang="zh-CN" altLang="en-US">
                          <a:effectLst/>
                        </a:rPr>
                        <a:t>对象</a:t>
                      </a:r>
                    </a:p>
                  </a:txBody>
                  <a:tcPr marL="133350" marR="133350" marT="76200" marB="76200" anchor="ctr"/>
                </a:tc>
                <a:tc>
                  <a:txBody>
                    <a:bodyPr/>
                    <a:lstStyle/>
                    <a:p>
                      <a:pPr algn="ctr"/>
                      <a:r>
                        <a:rPr lang="zh-CN" altLang="en-US">
                          <a:effectLst/>
                        </a:rPr>
                        <a:t>所属作用域</a:t>
                      </a:r>
                    </a:p>
                  </a:txBody>
                  <a:tcPr marL="133350" marR="133350" marT="76200" marB="76200" anchor="ctr"/>
                </a:tc>
                <a:tc>
                  <a:txBody>
                    <a:bodyPr/>
                    <a:lstStyle/>
                    <a:p>
                      <a:pPr algn="ctr"/>
                      <a:r>
                        <a:rPr lang="zh-CN" altLang="en-US">
                          <a:effectLst/>
                        </a:rPr>
                        <a:t>作用域描述</a:t>
                      </a:r>
                    </a:p>
                  </a:txBody>
                  <a:tcPr marL="133350" marR="133350" marT="76200" marB="76200" anchor="ctr"/>
                </a:tc>
                <a:tc>
                  <a:txBody>
                    <a:bodyPr/>
                    <a:lstStyle/>
                    <a:p>
                      <a:endParaRPr lang="zh-CN" altLang="en-US" dirty="0"/>
                    </a:p>
                  </a:txBody>
                  <a:tcPr/>
                </a:tc>
              </a:tr>
              <a:tr h="370840">
                <a:tc>
                  <a:txBody>
                    <a:bodyPr/>
                    <a:lstStyle/>
                    <a:p>
                      <a:pPr algn="ctr"/>
                      <a:r>
                        <a:rPr lang="en-US" altLang="zh-CN">
                          <a:effectLst/>
                        </a:rPr>
                        <a:t>1</a:t>
                      </a:r>
                    </a:p>
                  </a:txBody>
                  <a:tcPr marL="133350" marR="133350" marT="76200" marB="76200" anchor="ctr"/>
                </a:tc>
                <a:tc>
                  <a:txBody>
                    <a:bodyPr/>
                    <a:lstStyle/>
                    <a:p>
                      <a:pPr algn="ctr"/>
                      <a:r>
                        <a:rPr lang="en-US" b="1">
                          <a:effectLst/>
                        </a:rPr>
                        <a:t>request</a:t>
                      </a:r>
                      <a:endParaRPr lang="en-US">
                        <a:effectLst/>
                      </a:endParaRPr>
                    </a:p>
                  </a:txBody>
                  <a:tcPr marL="133350" marR="133350" marT="76200" marB="76200" anchor="ctr"/>
                </a:tc>
                <a:tc>
                  <a:txBody>
                    <a:bodyPr/>
                    <a:lstStyle/>
                    <a:p>
                      <a:pPr algn="ctr"/>
                      <a:r>
                        <a:rPr lang="en-US" b="1">
                          <a:effectLst/>
                        </a:rPr>
                        <a:t>request</a:t>
                      </a:r>
                      <a:endParaRPr lang="en-US">
                        <a:effectLst/>
                      </a:endParaRPr>
                    </a:p>
                  </a:txBody>
                  <a:tcPr marL="133350" marR="133350" marT="76200" marB="76200" anchor="ctr"/>
                </a:tc>
                <a:tc>
                  <a:txBody>
                    <a:bodyPr/>
                    <a:lstStyle/>
                    <a:p>
                      <a:pPr algn="ctr"/>
                      <a:r>
                        <a:rPr lang="zh-CN" altLang="en-US">
                          <a:effectLst/>
                        </a:rPr>
                        <a:t>在当前</a:t>
                      </a:r>
                      <a:r>
                        <a:rPr lang="zh-CN" altLang="en-US" b="1">
                          <a:effectLst/>
                        </a:rPr>
                        <a:t>请求</a:t>
                      </a:r>
                      <a:r>
                        <a:rPr lang="zh-CN" altLang="en-US">
                          <a:effectLst/>
                        </a:rPr>
                        <a:t>中有效</a:t>
                      </a:r>
                    </a:p>
                  </a:txBody>
                  <a:tcPr marL="133350" marR="133350" marT="76200" marB="76200" anchor="ctr"/>
                </a:tc>
                <a:tc>
                  <a:txBody>
                    <a:bodyPr/>
                    <a:lstStyle/>
                    <a:p>
                      <a:endParaRPr lang="zh-CN" altLang="en-US"/>
                    </a:p>
                  </a:txBody>
                  <a:tcPr/>
                </a:tc>
              </a:tr>
              <a:tr h="370840">
                <a:tc>
                  <a:txBody>
                    <a:bodyPr/>
                    <a:lstStyle/>
                    <a:p>
                      <a:pPr algn="ctr"/>
                      <a:r>
                        <a:rPr lang="en-US" altLang="zh-CN">
                          <a:effectLst/>
                        </a:rPr>
                        <a:t>2</a:t>
                      </a:r>
                    </a:p>
                  </a:txBody>
                  <a:tcPr marL="133350" marR="133350" marT="76200" marB="76200" anchor="ctr"/>
                </a:tc>
                <a:tc>
                  <a:txBody>
                    <a:bodyPr/>
                    <a:lstStyle/>
                    <a:p>
                      <a:pPr algn="ctr"/>
                      <a:r>
                        <a:rPr lang="en-US" b="1">
                          <a:effectLst/>
                        </a:rPr>
                        <a:t>response</a:t>
                      </a:r>
                      <a:endParaRPr lang="en-US">
                        <a:effectLst/>
                      </a:endParaRPr>
                    </a:p>
                  </a:txBody>
                  <a:tcPr marL="133350" marR="133350" marT="76200" marB="76200" anchor="ctr"/>
                </a:tc>
                <a:tc>
                  <a:txBody>
                    <a:bodyPr/>
                    <a:lstStyle/>
                    <a:p>
                      <a:pPr algn="ctr"/>
                      <a:r>
                        <a:rPr lang="en-US" b="1">
                          <a:effectLst/>
                        </a:rPr>
                        <a:t>page</a:t>
                      </a:r>
                      <a:endParaRPr lang="en-US">
                        <a:effectLst/>
                      </a:endParaRPr>
                    </a:p>
                  </a:txBody>
                  <a:tcPr marL="133350" marR="133350" marT="76200" marB="76200" anchor="ctr"/>
                </a:tc>
                <a:tc>
                  <a:txBody>
                    <a:bodyPr/>
                    <a:lstStyle/>
                    <a:p>
                      <a:pPr algn="ctr"/>
                      <a:r>
                        <a:rPr lang="zh-CN" altLang="en-US">
                          <a:effectLst/>
                        </a:rPr>
                        <a:t>在当前</a:t>
                      </a:r>
                      <a:r>
                        <a:rPr lang="zh-CN" altLang="en-US" b="1">
                          <a:effectLst/>
                        </a:rPr>
                        <a:t>页面</a:t>
                      </a:r>
                      <a:r>
                        <a:rPr lang="zh-CN" altLang="en-US">
                          <a:effectLst/>
                        </a:rPr>
                        <a:t>有效</a:t>
                      </a:r>
                    </a:p>
                  </a:txBody>
                  <a:tcPr marL="133350" marR="133350" marT="76200" marB="76200" anchor="ctr"/>
                </a:tc>
                <a:tc>
                  <a:txBody>
                    <a:bodyPr/>
                    <a:lstStyle/>
                    <a:p>
                      <a:endParaRPr lang="zh-CN" altLang="en-US"/>
                    </a:p>
                  </a:txBody>
                  <a:tcPr/>
                </a:tc>
              </a:tr>
              <a:tr h="370840">
                <a:tc>
                  <a:txBody>
                    <a:bodyPr/>
                    <a:lstStyle/>
                    <a:p>
                      <a:pPr algn="ctr"/>
                      <a:r>
                        <a:rPr lang="en-US" altLang="zh-CN">
                          <a:effectLst/>
                        </a:rPr>
                        <a:t>3</a:t>
                      </a:r>
                    </a:p>
                  </a:txBody>
                  <a:tcPr marL="133350" marR="133350" marT="76200" marB="76200" anchor="ctr"/>
                </a:tc>
                <a:tc>
                  <a:txBody>
                    <a:bodyPr/>
                    <a:lstStyle/>
                    <a:p>
                      <a:pPr algn="ctr"/>
                      <a:r>
                        <a:rPr lang="en-US" b="1">
                          <a:effectLst/>
                        </a:rPr>
                        <a:t>out</a:t>
                      </a:r>
                      <a:endParaRPr lang="en-US">
                        <a:effectLst/>
                      </a:endParaRPr>
                    </a:p>
                  </a:txBody>
                  <a:tcPr marL="133350" marR="133350" marT="76200" marB="76200" anchor="ctr"/>
                </a:tc>
                <a:tc>
                  <a:txBody>
                    <a:bodyPr/>
                    <a:lstStyle/>
                    <a:p>
                      <a:pPr algn="ctr"/>
                      <a:r>
                        <a:rPr lang="en-US" b="1">
                          <a:effectLst/>
                        </a:rPr>
                        <a:t>page</a:t>
                      </a:r>
                      <a:endParaRPr lang="en-US">
                        <a:effectLst/>
                      </a:endParaRPr>
                    </a:p>
                  </a:txBody>
                  <a:tcPr marL="133350" marR="133350" marT="76200" marB="76200" anchor="ctr"/>
                </a:tc>
                <a:tc>
                  <a:txBody>
                    <a:bodyPr/>
                    <a:lstStyle/>
                    <a:p>
                      <a:pPr algn="ctr"/>
                      <a:r>
                        <a:rPr lang="zh-CN" altLang="en-US">
                          <a:effectLst/>
                        </a:rPr>
                        <a:t>在当前</a:t>
                      </a:r>
                      <a:r>
                        <a:rPr lang="zh-CN" altLang="en-US" b="1">
                          <a:effectLst/>
                        </a:rPr>
                        <a:t>页面</a:t>
                      </a:r>
                      <a:r>
                        <a:rPr lang="zh-CN" altLang="en-US">
                          <a:effectLst/>
                        </a:rPr>
                        <a:t>有效</a:t>
                      </a:r>
                    </a:p>
                  </a:txBody>
                  <a:tcPr marL="133350" marR="133350" marT="76200" marB="76200" anchor="ctr"/>
                </a:tc>
                <a:tc>
                  <a:txBody>
                    <a:bodyPr/>
                    <a:lstStyle/>
                    <a:p>
                      <a:endParaRPr lang="zh-CN" altLang="en-US"/>
                    </a:p>
                  </a:txBody>
                  <a:tcPr/>
                </a:tc>
              </a:tr>
              <a:tr h="370840">
                <a:tc>
                  <a:txBody>
                    <a:bodyPr/>
                    <a:lstStyle/>
                    <a:p>
                      <a:pPr algn="ctr"/>
                      <a:r>
                        <a:rPr lang="en-US" altLang="zh-CN">
                          <a:effectLst/>
                        </a:rPr>
                        <a:t>4</a:t>
                      </a:r>
                    </a:p>
                  </a:txBody>
                  <a:tcPr marL="133350" marR="133350" marT="76200" marB="76200" anchor="ctr"/>
                </a:tc>
                <a:tc>
                  <a:txBody>
                    <a:bodyPr/>
                    <a:lstStyle/>
                    <a:p>
                      <a:pPr algn="ctr"/>
                      <a:r>
                        <a:rPr lang="en-US" b="1">
                          <a:effectLst/>
                        </a:rPr>
                        <a:t>session</a:t>
                      </a:r>
                      <a:endParaRPr lang="en-US">
                        <a:effectLst/>
                      </a:endParaRPr>
                    </a:p>
                  </a:txBody>
                  <a:tcPr marL="133350" marR="133350" marT="76200" marB="76200" anchor="ctr"/>
                </a:tc>
                <a:tc>
                  <a:txBody>
                    <a:bodyPr/>
                    <a:lstStyle/>
                    <a:p>
                      <a:pPr algn="ctr"/>
                      <a:r>
                        <a:rPr lang="en-US" b="1">
                          <a:effectLst/>
                        </a:rPr>
                        <a:t>session</a:t>
                      </a:r>
                      <a:endParaRPr lang="en-US">
                        <a:effectLst/>
                      </a:endParaRPr>
                    </a:p>
                  </a:txBody>
                  <a:tcPr marL="133350" marR="133350" marT="76200" marB="76200" anchor="ctr"/>
                </a:tc>
                <a:tc>
                  <a:txBody>
                    <a:bodyPr/>
                    <a:lstStyle/>
                    <a:p>
                      <a:pPr algn="ctr"/>
                      <a:r>
                        <a:rPr lang="zh-CN" altLang="en-US" dirty="0">
                          <a:effectLst/>
                        </a:rPr>
                        <a:t>在当前</a:t>
                      </a:r>
                      <a:r>
                        <a:rPr lang="zh-CN" altLang="en-US" b="1" dirty="0">
                          <a:effectLst/>
                        </a:rPr>
                        <a:t>会话</a:t>
                      </a:r>
                      <a:r>
                        <a:rPr lang="zh-CN" altLang="en-US" dirty="0">
                          <a:effectLst/>
                        </a:rPr>
                        <a:t>中有效</a:t>
                      </a:r>
                    </a:p>
                  </a:txBody>
                  <a:tcPr marL="133350" marR="133350" marT="76200" marB="76200" anchor="ctr"/>
                </a:tc>
                <a:tc>
                  <a:txBody>
                    <a:bodyPr/>
                    <a:lstStyle/>
                    <a:p>
                      <a:endParaRPr lang="zh-CN" altLang="en-US"/>
                    </a:p>
                  </a:txBody>
                  <a:tcPr/>
                </a:tc>
              </a:tr>
              <a:tr h="370840">
                <a:tc>
                  <a:txBody>
                    <a:bodyPr/>
                    <a:lstStyle/>
                    <a:p>
                      <a:pPr algn="ctr"/>
                      <a:r>
                        <a:rPr lang="en-US" altLang="zh-CN">
                          <a:effectLst/>
                        </a:rPr>
                        <a:t>5</a:t>
                      </a:r>
                    </a:p>
                  </a:txBody>
                  <a:tcPr marL="133350" marR="133350" marT="76200" marB="76200" anchor="ctr"/>
                </a:tc>
                <a:tc>
                  <a:txBody>
                    <a:bodyPr/>
                    <a:lstStyle/>
                    <a:p>
                      <a:pPr algn="ctr"/>
                      <a:r>
                        <a:rPr lang="en-US" b="1">
                          <a:effectLst/>
                        </a:rPr>
                        <a:t>application</a:t>
                      </a:r>
                      <a:endParaRPr lang="en-US">
                        <a:effectLst/>
                      </a:endParaRPr>
                    </a:p>
                  </a:txBody>
                  <a:tcPr marL="133350" marR="133350" marT="76200" marB="76200" anchor="ctr"/>
                </a:tc>
                <a:tc>
                  <a:txBody>
                    <a:bodyPr/>
                    <a:lstStyle/>
                    <a:p>
                      <a:pPr algn="ctr"/>
                      <a:r>
                        <a:rPr lang="en-US" b="1">
                          <a:effectLst/>
                        </a:rPr>
                        <a:t>application</a:t>
                      </a:r>
                      <a:endParaRPr lang="en-US">
                        <a:effectLst/>
                      </a:endParaRPr>
                    </a:p>
                  </a:txBody>
                  <a:tcPr marL="133350" marR="133350" marT="76200" marB="76200" anchor="ctr"/>
                </a:tc>
                <a:tc>
                  <a:txBody>
                    <a:bodyPr/>
                    <a:lstStyle/>
                    <a:p>
                      <a:pPr algn="ctr"/>
                      <a:r>
                        <a:rPr lang="zh-CN" altLang="en-US">
                          <a:effectLst/>
                        </a:rPr>
                        <a:t>在所有</a:t>
                      </a:r>
                      <a:r>
                        <a:rPr lang="zh-CN" altLang="en-US" b="1">
                          <a:effectLst/>
                        </a:rPr>
                        <a:t>应用程序</a:t>
                      </a:r>
                      <a:r>
                        <a:rPr lang="zh-CN" altLang="en-US">
                          <a:effectLst/>
                        </a:rPr>
                        <a:t>中有效</a:t>
                      </a:r>
                    </a:p>
                  </a:txBody>
                  <a:tcPr marL="133350" marR="133350" marT="76200" marB="76200" anchor="ctr"/>
                </a:tc>
                <a:tc>
                  <a:txBody>
                    <a:bodyPr/>
                    <a:lstStyle/>
                    <a:p>
                      <a:endParaRPr lang="zh-CN" altLang="en-US"/>
                    </a:p>
                  </a:txBody>
                  <a:tcPr/>
                </a:tc>
              </a:tr>
              <a:tr h="370840">
                <a:tc>
                  <a:txBody>
                    <a:bodyPr/>
                    <a:lstStyle/>
                    <a:p>
                      <a:pPr algn="ctr"/>
                      <a:r>
                        <a:rPr lang="en-US" altLang="zh-CN">
                          <a:effectLst/>
                        </a:rPr>
                        <a:t>6</a:t>
                      </a:r>
                    </a:p>
                  </a:txBody>
                  <a:tcPr marL="133350" marR="133350" marT="76200" marB="76200" anchor="ctr"/>
                </a:tc>
                <a:tc>
                  <a:txBody>
                    <a:bodyPr/>
                    <a:lstStyle/>
                    <a:p>
                      <a:pPr algn="ctr"/>
                      <a:r>
                        <a:rPr lang="en-US" b="1">
                          <a:effectLst/>
                        </a:rPr>
                        <a:t>config</a:t>
                      </a:r>
                      <a:endParaRPr lang="en-US">
                        <a:effectLst/>
                      </a:endParaRPr>
                    </a:p>
                  </a:txBody>
                  <a:tcPr marL="133350" marR="133350" marT="76200" marB="76200" anchor="ctr"/>
                </a:tc>
                <a:tc>
                  <a:txBody>
                    <a:bodyPr/>
                    <a:lstStyle/>
                    <a:p>
                      <a:pPr algn="ctr"/>
                      <a:r>
                        <a:rPr lang="en-US" b="1">
                          <a:effectLst/>
                        </a:rPr>
                        <a:t>page</a:t>
                      </a:r>
                      <a:endParaRPr lang="en-US">
                        <a:effectLst/>
                      </a:endParaRPr>
                    </a:p>
                  </a:txBody>
                  <a:tcPr marL="133350" marR="133350" marT="76200" marB="76200" anchor="ctr"/>
                </a:tc>
                <a:tc>
                  <a:txBody>
                    <a:bodyPr/>
                    <a:lstStyle/>
                    <a:p>
                      <a:pPr algn="ctr"/>
                      <a:r>
                        <a:rPr lang="zh-CN" altLang="en-US">
                          <a:effectLst/>
                        </a:rPr>
                        <a:t>在当前</a:t>
                      </a:r>
                      <a:r>
                        <a:rPr lang="zh-CN" altLang="en-US" b="1">
                          <a:effectLst/>
                        </a:rPr>
                        <a:t>页面</a:t>
                      </a:r>
                      <a:r>
                        <a:rPr lang="zh-CN" altLang="en-US">
                          <a:effectLst/>
                        </a:rPr>
                        <a:t>有效</a:t>
                      </a:r>
                    </a:p>
                  </a:txBody>
                  <a:tcPr marL="133350" marR="133350" marT="76200" marB="76200" anchor="ctr"/>
                </a:tc>
                <a:tc>
                  <a:txBody>
                    <a:bodyPr/>
                    <a:lstStyle/>
                    <a:p>
                      <a:endParaRPr lang="zh-CN" altLang="en-US"/>
                    </a:p>
                  </a:txBody>
                  <a:tcPr/>
                </a:tc>
              </a:tr>
              <a:tr h="370840">
                <a:tc>
                  <a:txBody>
                    <a:bodyPr/>
                    <a:lstStyle/>
                    <a:p>
                      <a:pPr algn="ctr"/>
                      <a:r>
                        <a:rPr lang="en-US" altLang="zh-CN">
                          <a:effectLst/>
                        </a:rPr>
                        <a:t>7</a:t>
                      </a:r>
                    </a:p>
                  </a:txBody>
                  <a:tcPr marL="133350" marR="133350" marT="76200" marB="76200" anchor="ctr"/>
                </a:tc>
                <a:tc>
                  <a:txBody>
                    <a:bodyPr/>
                    <a:lstStyle/>
                    <a:p>
                      <a:pPr algn="ctr"/>
                      <a:r>
                        <a:rPr lang="en-US" b="1">
                          <a:effectLst/>
                        </a:rPr>
                        <a:t>pageContext</a:t>
                      </a:r>
                      <a:endParaRPr lang="en-US">
                        <a:effectLst/>
                      </a:endParaRPr>
                    </a:p>
                  </a:txBody>
                  <a:tcPr marL="133350" marR="133350" marT="76200" marB="76200" anchor="ctr"/>
                </a:tc>
                <a:tc>
                  <a:txBody>
                    <a:bodyPr/>
                    <a:lstStyle/>
                    <a:p>
                      <a:pPr algn="ctr"/>
                      <a:r>
                        <a:rPr lang="en-US" b="1">
                          <a:effectLst/>
                        </a:rPr>
                        <a:t>page</a:t>
                      </a:r>
                      <a:endParaRPr lang="en-US">
                        <a:effectLst/>
                      </a:endParaRPr>
                    </a:p>
                  </a:txBody>
                  <a:tcPr marL="133350" marR="133350" marT="76200" marB="76200" anchor="ctr"/>
                </a:tc>
                <a:tc>
                  <a:txBody>
                    <a:bodyPr/>
                    <a:lstStyle/>
                    <a:p>
                      <a:pPr algn="ctr"/>
                      <a:r>
                        <a:rPr lang="zh-CN" altLang="en-US">
                          <a:effectLst/>
                        </a:rPr>
                        <a:t>在当前</a:t>
                      </a:r>
                      <a:r>
                        <a:rPr lang="zh-CN" altLang="en-US" b="1">
                          <a:effectLst/>
                        </a:rPr>
                        <a:t>页面</a:t>
                      </a:r>
                      <a:r>
                        <a:rPr lang="zh-CN" altLang="en-US">
                          <a:effectLst/>
                        </a:rPr>
                        <a:t>有效</a:t>
                      </a:r>
                    </a:p>
                  </a:txBody>
                  <a:tcPr marL="133350" marR="133350" marT="76200" marB="76200" anchor="ctr"/>
                </a:tc>
                <a:tc>
                  <a:txBody>
                    <a:bodyPr/>
                    <a:lstStyle/>
                    <a:p>
                      <a:endParaRPr lang="zh-CN" altLang="en-US"/>
                    </a:p>
                  </a:txBody>
                  <a:tcPr/>
                </a:tc>
              </a:tr>
              <a:tr h="370840">
                <a:tc>
                  <a:txBody>
                    <a:bodyPr/>
                    <a:lstStyle/>
                    <a:p>
                      <a:pPr algn="ctr"/>
                      <a:r>
                        <a:rPr lang="en-US" altLang="zh-CN">
                          <a:effectLst/>
                        </a:rPr>
                        <a:t>8</a:t>
                      </a:r>
                    </a:p>
                  </a:txBody>
                  <a:tcPr marL="133350" marR="133350" marT="76200" marB="76200" anchor="ctr"/>
                </a:tc>
                <a:tc>
                  <a:txBody>
                    <a:bodyPr/>
                    <a:lstStyle/>
                    <a:p>
                      <a:pPr algn="ctr"/>
                      <a:r>
                        <a:rPr lang="en-US" b="1">
                          <a:effectLst/>
                        </a:rPr>
                        <a:t>page</a:t>
                      </a:r>
                      <a:endParaRPr lang="en-US">
                        <a:effectLst/>
                      </a:endParaRPr>
                    </a:p>
                  </a:txBody>
                  <a:tcPr marL="133350" marR="133350" marT="76200" marB="76200" anchor="ctr"/>
                </a:tc>
                <a:tc>
                  <a:txBody>
                    <a:bodyPr/>
                    <a:lstStyle/>
                    <a:p>
                      <a:pPr algn="ctr"/>
                      <a:r>
                        <a:rPr lang="en-US" b="1">
                          <a:effectLst/>
                        </a:rPr>
                        <a:t>page</a:t>
                      </a:r>
                      <a:endParaRPr lang="en-US">
                        <a:effectLst/>
                      </a:endParaRPr>
                    </a:p>
                  </a:txBody>
                  <a:tcPr marL="133350" marR="133350" marT="76200" marB="76200" anchor="ctr"/>
                </a:tc>
                <a:tc>
                  <a:txBody>
                    <a:bodyPr/>
                    <a:lstStyle/>
                    <a:p>
                      <a:pPr algn="ctr"/>
                      <a:r>
                        <a:rPr lang="zh-CN" altLang="en-US">
                          <a:effectLst/>
                        </a:rPr>
                        <a:t>在当前</a:t>
                      </a:r>
                      <a:r>
                        <a:rPr lang="zh-CN" altLang="en-US" b="1">
                          <a:effectLst/>
                        </a:rPr>
                        <a:t>页面</a:t>
                      </a:r>
                      <a:r>
                        <a:rPr lang="zh-CN" altLang="en-US">
                          <a:effectLst/>
                        </a:rPr>
                        <a:t>有效</a:t>
                      </a:r>
                    </a:p>
                  </a:txBody>
                  <a:tcPr marL="133350" marR="133350" marT="76200" marB="76200" anchor="ctr"/>
                </a:tc>
                <a:tc>
                  <a:txBody>
                    <a:bodyPr/>
                    <a:lstStyle/>
                    <a:p>
                      <a:endParaRPr lang="zh-CN" altLang="en-US"/>
                    </a:p>
                  </a:txBody>
                  <a:tcPr/>
                </a:tc>
              </a:tr>
              <a:tr h="370840">
                <a:tc>
                  <a:txBody>
                    <a:bodyPr/>
                    <a:lstStyle/>
                    <a:p>
                      <a:pPr algn="ctr"/>
                      <a:r>
                        <a:rPr lang="en-US" altLang="zh-CN">
                          <a:effectLst/>
                        </a:rPr>
                        <a:t>9</a:t>
                      </a:r>
                    </a:p>
                  </a:txBody>
                  <a:tcPr marL="133350" marR="133350" marT="76200" marB="76200" anchor="ctr"/>
                </a:tc>
                <a:tc>
                  <a:txBody>
                    <a:bodyPr/>
                    <a:lstStyle/>
                    <a:p>
                      <a:pPr algn="ctr"/>
                      <a:r>
                        <a:rPr lang="en-US" b="1">
                          <a:effectLst/>
                        </a:rPr>
                        <a:t>Exception</a:t>
                      </a:r>
                      <a:endParaRPr lang="en-US">
                        <a:effectLst/>
                      </a:endParaRPr>
                    </a:p>
                  </a:txBody>
                  <a:tcPr marL="133350" marR="133350" marT="76200" marB="76200" anchor="ctr"/>
                </a:tc>
                <a:tc>
                  <a:txBody>
                    <a:bodyPr/>
                    <a:lstStyle/>
                    <a:p>
                      <a:pPr algn="ctr"/>
                      <a:r>
                        <a:rPr lang="en-US" b="1">
                          <a:effectLst/>
                        </a:rPr>
                        <a:t>page</a:t>
                      </a:r>
                      <a:endParaRPr lang="en-US">
                        <a:effectLst/>
                      </a:endParaRPr>
                    </a:p>
                  </a:txBody>
                  <a:tcPr marL="133350" marR="133350" marT="76200" marB="76200" anchor="ctr"/>
                </a:tc>
                <a:tc>
                  <a:txBody>
                    <a:bodyPr/>
                    <a:lstStyle/>
                    <a:p>
                      <a:pPr algn="ctr"/>
                      <a:r>
                        <a:rPr lang="zh-CN" altLang="en-US" dirty="0">
                          <a:effectLst/>
                        </a:rPr>
                        <a:t>在当前</a:t>
                      </a:r>
                      <a:r>
                        <a:rPr lang="zh-CN" altLang="en-US" b="1" dirty="0">
                          <a:effectLst/>
                        </a:rPr>
                        <a:t>页面</a:t>
                      </a:r>
                      <a:r>
                        <a:rPr lang="zh-CN" altLang="en-US" dirty="0">
                          <a:effectLst/>
                        </a:rPr>
                        <a:t>有效</a:t>
                      </a:r>
                    </a:p>
                  </a:txBody>
                  <a:tcPr marL="133350" marR="133350" marT="76200" marB="76200" anchor="ctr"/>
                </a:tc>
                <a:tc>
                  <a:txBody>
                    <a:bodyPr/>
                    <a:lstStyle/>
                    <a:p>
                      <a:endParaRPr lang="zh-CN" altLang="en-US" dirty="0"/>
                    </a:p>
                  </a:txBody>
                  <a:tcPr/>
                </a:tc>
              </a:tr>
            </a:tbl>
          </a:graphicData>
        </a:graphic>
      </p:graphicFrame>
    </p:spTree>
    <p:extLst>
      <p:ext uri="{BB962C8B-B14F-4D97-AF65-F5344CB8AC3E}">
        <p14:creationId xmlns:p14="http://schemas.microsoft.com/office/powerpoint/2010/main" val="18023514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354" name="Rectangle 2"/>
          <p:cNvSpPr>
            <a:spLocks noGrp="1" noChangeArrowheads="1"/>
          </p:cNvSpPr>
          <p:nvPr>
            <p:ph type="title"/>
          </p:nvPr>
        </p:nvSpPr>
        <p:spPr>
          <a:xfrm>
            <a:off x="2135560" y="692696"/>
            <a:ext cx="8229600" cy="857256"/>
          </a:xfrm>
        </p:spPr>
        <p:txBody>
          <a:bodyPr/>
          <a:lstStyle/>
          <a:p>
            <a:r>
              <a:rPr lang="zh-CN" altLang="en-US" b="1" dirty="0">
                <a:latin typeface="Arial Unicode MS" pitchFamily="34" charset="-122"/>
                <a:ea typeface="Arial Unicode MS" pitchFamily="34" charset="-122"/>
                <a:cs typeface="Arial Unicode MS" pitchFamily="34" charset="-122"/>
              </a:rPr>
              <a:t>如何实现有状态的会话</a:t>
            </a:r>
          </a:p>
        </p:txBody>
      </p:sp>
      <p:sp>
        <p:nvSpPr>
          <p:cNvPr id="612355" name="Rectangle 3"/>
          <p:cNvSpPr>
            <a:spLocks noGrp="1" noChangeArrowheads="1"/>
          </p:cNvSpPr>
          <p:nvPr>
            <p:ph type="body" idx="1"/>
          </p:nvPr>
        </p:nvSpPr>
        <p:spPr>
          <a:xfrm>
            <a:off x="1919536" y="1700808"/>
            <a:ext cx="8352928" cy="4500594"/>
          </a:xfrm>
        </p:spPr>
        <p:txBody>
          <a:bodyPr>
            <a:normAutofit/>
          </a:bodyPr>
          <a:lstStyle/>
          <a:p>
            <a:pPr>
              <a:spcAft>
                <a:spcPct val="20000"/>
              </a:spcAft>
            </a:pPr>
            <a:r>
              <a:rPr lang="en-US" altLang="zh-CN" sz="2600" dirty="0">
                <a:latin typeface="Arial Unicode MS" pitchFamily="34" charset="-122"/>
                <a:ea typeface="Arial Unicode MS" pitchFamily="34" charset="-122"/>
                <a:cs typeface="Arial Unicode MS" pitchFamily="34" charset="-122"/>
              </a:rPr>
              <a:t>WEB</a:t>
            </a:r>
            <a:r>
              <a:rPr lang="zh-CN" altLang="en-US" sz="2600" dirty="0">
                <a:latin typeface="Arial Unicode MS" pitchFamily="34" charset="-122"/>
                <a:ea typeface="Arial Unicode MS" pitchFamily="34" charset="-122"/>
                <a:cs typeface="Arial Unicode MS" pitchFamily="34" charset="-122"/>
              </a:rPr>
              <a:t>服务器端程序要能从大量的请求消息中区分出哪些请求消息属于同一个会话，即能识别出来自同一个浏览器的访问请求，这需要浏览器对其发出的每个请求消息都进行标识：属于同一个会话中的请求消息都附带同样的标识号，而属于不同会话的请求消息总是附带不同的标识号，这个标识号就称之为会话</a:t>
            </a:r>
            <a:r>
              <a:rPr lang="en-US" altLang="zh-CN" sz="2600" dirty="0">
                <a:latin typeface="Arial Unicode MS" pitchFamily="34" charset="-122"/>
                <a:ea typeface="Arial Unicode MS" pitchFamily="34" charset="-122"/>
                <a:cs typeface="Arial Unicode MS" pitchFamily="34" charset="-122"/>
              </a:rPr>
              <a:t>ID</a:t>
            </a:r>
            <a:r>
              <a:rPr lang="zh-CN" altLang="en-US" sz="2600" dirty="0">
                <a:latin typeface="Arial Unicode MS" pitchFamily="34" charset="-122"/>
                <a:ea typeface="Arial Unicode MS" pitchFamily="34" charset="-122"/>
                <a:cs typeface="Arial Unicode MS" pitchFamily="34" charset="-122"/>
              </a:rPr>
              <a:t>（</a:t>
            </a:r>
            <a:r>
              <a:rPr lang="en-US" altLang="zh-CN" sz="2600" dirty="0" err="1">
                <a:latin typeface="Arial Unicode MS" pitchFamily="34" charset="-122"/>
                <a:ea typeface="Arial Unicode MS" pitchFamily="34" charset="-122"/>
                <a:cs typeface="Arial Unicode MS" pitchFamily="34" charset="-122"/>
              </a:rPr>
              <a:t>SessionID</a:t>
            </a:r>
            <a:r>
              <a:rPr lang="zh-CN" altLang="en-US" sz="2600" dirty="0">
                <a:latin typeface="Arial Unicode MS" pitchFamily="34" charset="-122"/>
                <a:ea typeface="Arial Unicode MS" pitchFamily="34" charset="-122"/>
                <a:cs typeface="Arial Unicode MS" pitchFamily="34" charset="-122"/>
              </a:rPr>
              <a:t>）。 </a:t>
            </a:r>
          </a:p>
          <a:p>
            <a:pPr>
              <a:spcAft>
                <a:spcPct val="20000"/>
              </a:spcAft>
            </a:pPr>
            <a:r>
              <a:rPr lang="zh-CN" altLang="en-US" sz="2600" dirty="0">
                <a:latin typeface="Arial Unicode MS" pitchFamily="34" charset="-122"/>
                <a:ea typeface="Arial Unicode MS" pitchFamily="34" charset="-122"/>
                <a:cs typeface="Arial Unicode MS" pitchFamily="34" charset="-122"/>
              </a:rPr>
              <a:t>在 </a:t>
            </a:r>
            <a:r>
              <a:rPr lang="en-US" altLang="zh-CN" sz="2600" dirty="0" err="1">
                <a:latin typeface="Arial Unicode MS" pitchFamily="34" charset="-122"/>
                <a:ea typeface="Arial Unicode MS" pitchFamily="34" charset="-122"/>
                <a:cs typeface="Arial Unicode MS" pitchFamily="34" charset="-122"/>
              </a:rPr>
              <a:t>Servlet</a:t>
            </a:r>
            <a:r>
              <a:rPr lang="en-US" altLang="zh-CN" sz="2600" dirty="0">
                <a:latin typeface="Arial Unicode MS" pitchFamily="34" charset="-122"/>
                <a:ea typeface="Arial Unicode MS" pitchFamily="34" charset="-122"/>
                <a:cs typeface="Arial Unicode MS" pitchFamily="34" charset="-122"/>
              </a:rPr>
              <a:t> </a:t>
            </a:r>
            <a:r>
              <a:rPr lang="zh-CN" altLang="en-US" sz="2600" dirty="0">
                <a:latin typeface="Arial Unicode MS" pitchFamily="34" charset="-122"/>
                <a:ea typeface="Arial Unicode MS" pitchFamily="34" charset="-122"/>
                <a:cs typeface="Arial Unicode MS" pitchFamily="34" charset="-122"/>
              </a:rPr>
              <a:t>规范中，常用以下两种机制完成会话跟踪</a:t>
            </a:r>
          </a:p>
          <a:p>
            <a:pPr lvl="1">
              <a:spcAft>
                <a:spcPct val="20000"/>
              </a:spcAft>
            </a:pPr>
            <a:r>
              <a:rPr lang="en-US" altLang="zh-CN" sz="2100" dirty="0">
                <a:latin typeface="Arial Unicode MS" pitchFamily="34" charset="-122"/>
                <a:ea typeface="Arial Unicode MS" pitchFamily="34" charset="-122"/>
                <a:cs typeface="Arial Unicode MS" pitchFamily="34" charset="-122"/>
              </a:rPr>
              <a:t>Cookie </a:t>
            </a:r>
          </a:p>
          <a:p>
            <a:pPr lvl="1">
              <a:spcAft>
                <a:spcPct val="20000"/>
              </a:spcAft>
            </a:pPr>
            <a:r>
              <a:rPr lang="en-US" altLang="zh-CN" sz="2100" dirty="0">
                <a:latin typeface="Arial Unicode MS" pitchFamily="34" charset="-122"/>
                <a:ea typeface="Arial Unicode MS" pitchFamily="34" charset="-122"/>
                <a:cs typeface="Arial Unicode MS" pitchFamily="34" charset="-122"/>
              </a:rPr>
              <a:t>Session </a:t>
            </a:r>
          </a:p>
        </p:txBody>
      </p:sp>
    </p:spTree>
    <p:extLst>
      <p:ext uri="{BB962C8B-B14F-4D97-AF65-F5344CB8AC3E}">
        <p14:creationId xmlns:p14="http://schemas.microsoft.com/office/powerpoint/2010/main" val="6320864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378" name="Rectangle 2"/>
          <p:cNvSpPr>
            <a:spLocks noGrp="1" noChangeArrowheads="1"/>
          </p:cNvSpPr>
          <p:nvPr>
            <p:ph type="title"/>
          </p:nvPr>
        </p:nvSpPr>
        <p:spPr>
          <a:xfrm>
            <a:off x="2063552" y="107069"/>
            <a:ext cx="8229600" cy="857256"/>
          </a:xfrm>
        </p:spPr>
        <p:txBody>
          <a:bodyPr/>
          <a:lstStyle/>
          <a:p>
            <a:r>
              <a:rPr lang="en-US" altLang="zh-CN" b="1" dirty="0" smtClean="0">
                <a:latin typeface="Arial Unicode MS" pitchFamily="34" charset="-122"/>
                <a:ea typeface="Arial Unicode MS" pitchFamily="34" charset="-122"/>
                <a:cs typeface="Arial Unicode MS" pitchFamily="34" charset="-122"/>
              </a:rPr>
              <a:t>Cookie</a:t>
            </a:r>
            <a:r>
              <a:rPr lang="zh-CN" altLang="en-US" b="1" dirty="0">
                <a:latin typeface="Arial Unicode MS" pitchFamily="34" charset="-122"/>
                <a:ea typeface="Arial Unicode MS" pitchFamily="34" charset="-122"/>
                <a:cs typeface="Arial Unicode MS" pitchFamily="34" charset="-122"/>
              </a:rPr>
              <a:t>机制</a:t>
            </a:r>
            <a:r>
              <a:rPr lang="zh-CN" altLang="en-US" dirty="0">
                <a:latin typeface="Arial Unicode MS" pitchFamily="34" charset="-122"/>
                <a:ea typeface="Arial Unicode MS" pitchFamily="34" charset="-122"/>
                <a:cs typeface="Arial Unicode MS" pitchFamily="34" charset="-122"/>
              </a:rPr>
              <a:t> </a:t>
            </a:r>
          </a:p>
        </p:txBody>
      </p:sp>
      <p:sp>
        <p:nvSpPr>
          <p:cNvPr id="613379" name="Rectangle 3"/>
          <p:cNvSpPr>
            <a:spLocks noGrp="1" noChangeArrowheads="1"/>
          </p:cNvSpPr>
          <p:nvPr>
            <p:ph type="body" idx="1"/>
          </p:nvPr>
        </p:nvSpPr>
        <p:spPr>
          <a:xfrm>
            <a:off x="1991544" y="1011635"/>
            <a:ext cx="8280920" cy="5072098"/>
          </a:xfrm>
        </p:spPr>
        <p:txBody>
          <a:bodyPr>
            <a:noAutofit/>
          </a:bodyPr>
          <a:lstStyle/>
          <a:p>
            <a:pPr>
              <a:lnSpc>
                <a:spcPct val="110000"/>
              </a:lnSpc>
              <a:spcAft>
                <a:spcPct val="20000"/>
              </a:spcAft>
            </a:pPr>
            <a:r>
              <a:rPr lang="en-US" altLang="zh-CN" sz="1800" dirty="0">
                <a:latin typeface="Arial Unicode MS" pitchFamily="34" charset="-122"/>
                <a:ea typeface="Arial Unicode MS" pitchFamily="34" charset="-122"/>
                <a:cs typeface="Arial Unicode MS" pitchFamily="34" charset="-122"/>
              </a:rPr>
              <a:t>cookie</a:t>
            </a:r>
            <a:r>
              <a:rPr lang="zh-CN" altLang="en-US" sz="1800" dirty="0">
                <a:latin typeface="Arial Unicode MS" pitchFamily="34" charset="-122"/>
                <a:ea typeface="Arial Unicode MS" pitchFamily="34" charset="-122"/>
                <a:cs typeface="Arial Unicode MS" pitchFamily="34" charset="-122"/>
              </a:rPr>
              <a:t>机制采用的是在客户端保持 </a:t>
            </a:r>
            <a:r>
              <a:rPr lang="en-US" altLang="zh-CN" sz="1800" dirty="0">
                <a:latin typeface="Arial Unicode MS" pitchFamily="34" charset="-122"/>
                <a:ea typeface="Arial Unicode MS" pitchFamily="34" charset="-122"/>
                <a:cs typeface="Arial Unicode MS" pitchFamily="34" charset="-122"/>
              </a:rPr>
              <a:t>HTTP </a:t>
            </a:r>
            <a:r>
              <a:rPr lang="zh-CN" altLang="en-US" sz="1800" dirty="0">
                <a:latin typeface="Arial Unicode MS" pitchFamily="34" charset="-122"/>
                <a:ea typeface="Arial Unicode MS" pitchFamily="34" charset="-122"/>
                <a:cs typeface="Arial Unicode MS" pitchFamily="34" charset="-122"/>
              </a:rPr>
              <a:t>状态信息的方案 </a:t>
            </a:r>
          </a:p>
          <a:p>
            <a:pPr>
              <a:lnSpc>
                <a:spcPct val="110000"/>
              </a:lnSpc>
              <a:spcAft>
                <a:spcPct val="20000"/>
              </a:spcAft>
            </a:pPr>
            <a:r>
              <a:rPr lang="en-US" altLang="zh-CN" sz="1800" dirty="0">
                <a:latin typeface="Arial Unicode MS" pitchFamily="34" charset="-122"/>
                <a:ea typeface="Arial Unicode MS" pitchFamily="34" charset="-122"/>
                <a:cs typeface="Arial Unicode MS" pitchFamily="34" charset="-122"/>
              </a:rPr>
              <a:t>Cookie</a:t>
            </a:r>
            <a:r>
              <a:rPr lang="zh-CN" altLang="en-US" sz="1800" dirty="0">
                <a:latin typeface="Arial Unicode MS" pitchFamily="34" charset="-122"/>
                <a:ea typeface="Arial Unicode MS" pitchFamily="34" charset="-122"/>
                <a:cs typeface="Arial Unicode MS" pitchFamily="34" charset="-122"/>
              </a:rPr>
              <a:t>是在浏览器访问</a:t>
            </a:r>
            <a:r>
              <a:rPr lang="en-US" altLang="zh-CN" sz="1800" dirty="0">
                <a:latin typeface="Arial Unicode MS" pitchFamily="34" charset="-122"/>
                <a:ea typeface="Arial Unicode MS" pitchFamily="34" charset="-122"/>
                <a:cs typeface="Arial Unicode MS" pitchFamily="34" charset="-122"/>
              </a:rPr>
              <a:t>WEB</a:t>
            </a:r>
            <a:r>
              <a:rPr lang="zh-CN" altLang="en-US" sz="1800" dirty="0">
                <a:latin typeface="Arial Unicode MS" pitchFamily="34" charset="-122"/>
                <a:ea typeface="Arial Unicode MS" pitchFamily="34" charset="-122"/>
                <a:cs typeface="Arial Unicode MS" pitchFamily="34" charset="-122"/>
              </a:rPr>
              <a:t>服务器的某个资源时，由</a:t>
            </a:r>
            <a:r>
              <a:rPr lang="en-US" altLang="zh-CN" sz="1800" dirty="0">
                <a:latin typeface="Arial Unicode MS" pitchFamily="34" charset="-122"/>
                <a:ea typeface="Arial Unicode MS" pitchFamily="34" charset="-122"/>
                <a:cs typeface="Arial Unicode MS" pitchFamily="34" charset="-122"/>
              </a:rPr>
              <a:t>WEB</a:t>
            </a:r>
            <a:r>
              <a:rPr lang="zh-CN" altLang="en-US" sz="1800" dirty="0">
                <a:latin typeface="Arial Unicode MS" pitchFamily="34" charset="-122"/>
                <a:ea typeface="Arial Unicode MS" pitchFamily="34" charset="-122"/>
                <a:cs typeface="Arial Unicode MS" pitchFamily="34" charset="-122"/>
              </a:rPr>
              <a:t>服务器在</a:t>
            </a:r>
            <a:r>
              <a:rPr lang="en-US" altLang="zh-CN" sz="1800" dirty="0">
                <a:latin typeface="Arial Unicode MS" pitchFamily="34" charset="-122"/>
                <a:ea typeface="Arial Unicode MS" pitchFamily="34" charset="-122"/>
                <a:cs typeface="Arial Unicode MS" pitchFamily="34" charset="-122"/>
              </a:rPr>
              <a:t>HTTP</a:t>
            </a:r>
            <a:r>
              <a:rPr lang="zh-CN" altLang="en-US" sz="1800" dirty="0">
                <a:latin typeface="Arial Unicode MS" pitchFamily="34" charset="-122"/>
                <a:ea typeface="Arial Unicode MS" pitchFamily="34" charset="-122"/>
                <a:cs typeface="Arial Unicode MS" pitchFamily="34" charset="-122"/>
              </a:rPr>
              <a:t>响应消息头中附带传送给浏览器的一个小文本文件。 </a:t>
            </a:r>
          </a:p>
          <a:p>
            <a:pPr>
              <a:lnSpc>
                <a:spcPct val="110000"/>
              </a:lnSpc>
              <a:spcAft>
                <a:spcPct val="20000"/>
              </a:spcAft>
            </a:pPr>
            <a:r>
              <a:rPr lang="zh-CN" altLang="en-US" sz="1800" dirty="0">
                <a:latin typeface="Arial Unicode MS" pitchFamily="34" charset="-122"/>
                <a:ea typeface="Arial Unicode MS" pitchFamily="34" charset="-122"/>
                <a:cs typeface="Arial Unicode MS" pitchFamily="34" charset="-122"/>
              </a:rPr>
              <a:t>一旦</a:t>
            </a:r>
            <a:r>
              <a:rPr lang="en-US" altLang="zh-CN" sz="1800" dirty="0">
                <a:latin typeface="Arial Unicode MS" pitchFamily="34" charset="-122"/>
                <a:ea typeface="Arial Unicode MS" pitchFamily="34" charset="-122"/>
                <a:cs typeface="Arial Unicode MS" pitchFamily="34" charset="-122"/>
              </a:rPr>
              <a:t>WEB</a:t>
            </a:r>
            <a:r>
              <a:rPr lang="zh-CN" altLang="en-US" sz="1800" dirty="0">
                <a:latin typeface="Arial Unicode MS" pitchFamily="34" charset="-122"/>
                <a:ea typeface="Arial Unicode MS" pitchFamily="34" charset="-122"/>
                <a:cs typeface="Arial Unicode MS" pitchFamily="34" charset="-122"/>
              </a:rPr>
              <a:t>浏览器保存了某个</a:t>
            </a:r>
            <a:r>
              <a:rPr lang="en-US" altLang="zh-CN" sz="1800" dirty="0">
                <a:latin typeface="Arial Unicode MS" pitchFamily="34" charset="-122"/>
                <a:ea typeface="Arial Unicode MS" pitchFamily="34" charset="-122"/>
                <a:cs typeface="Arial Unicode MS" pitchFamily="34" charset="-122"/>
              </a:rPr>
              <a:t>Cookie</a:t>
            </a:r>
            <a:r>
              <a:rPr lang="zh-CN" altLang="en-US" sz="1800" dirty="0">
                <a:latin typeface="Arial Unicode MS" pitchFamily="34" charset="-122"/>
                <a:ea typeface="Arial Unicode MS" pitchFamily="34" charset="-122"/>
                <a:cs typeface="Arial Unicode MS" pitchFamily="34" charset="-122"/>
              </a:rPr>
              <a:t>，那么它在以后每次访问该</a:t>
            </a:r>
            <a:r>
              <a:rPr lang="en-US" altLang="zh-CN" sz="1800" dirty="0">
                <a:latin typeface="Arial Unicode MS" pitchFamily="34" charset="-122"/>
                <a:ea typeface="Arial Unicode MS" pitchFamily="34" charset="-122"/>
                <a:cs typeface="Arial Unicode MS" pitchFamily="34" charset="-122"/>
              </a:rPr>
              <a:t>WEB</a:t>
            </a:r>
            <a:r>
              <a:rPr lang="zh-CN" altLang="en-US" sz="1800" dirty="0">
                <a:latin typeface="Arial Unicode MS" pitchFamily="34" charset="-122"/>
                <a:ea typeface="Arial Unicode MS" pitchFamily="34" charset="-122"/>
                <a:cs typeface="Arial Unicode MS" pitchFamily="34" charset="-122"/>
              </a:rPr>
              <a:t>服务器时，都会在</a:t>
            </a:r>
            <a:r>
              <a:rPr lang="en-US" altLang="zh-CN" sz="1800" dirty="0">
                <a:latin typeface="Arial Unicode MS" pitchFamily="34" charset="-122"/>
                <a:ea typeface="Arial Unicode MS" pitchFamily="34" charset="-122"/>
                <a:cs typeface="Arial Unicode MS" pitchFamily="34" charset="-122"/>
              </a:rPr>
              <a:t>HTTP</a:t>
            </a:r>
            <a:r>
              <a:rPr lang="zh-CN" altLang="en-US" sz="1800" dirty="0">
                <a:latin typeface="Arial Unicode MS" pitchFamily="34" charset="-122"/>
                <a:ea typeface="Arial Unicode MS" pitchFamily="34" charset="-122"/>
                <a:cs typeface="Arial Unicode MS" pitchFamily="34" charset="-122"/>
              </a:rPr>
              <a:t>请求头中将这个</a:t>
            </a:r>
            <a:r>
              <a:rPr lang="en-US" altLang="zh-CN" sz="1800" dirty="0">
                <a:latin typeface="Arial Unicode MS" pitchFamily="34" charset="-122"/>
                <a:ea typeface="Arial Unicode MS" pitchFamily="34" charset="-122"/>
                <a:cs typeface="Arial Unicode MS" pitchFamily="34" charset="-122"/>
              </a:rPr>
              <a:t>Cookie</a:t>
            </a:r>
            <a:r>
              <a:rPr lang="zh-CN" altLang="en-US" sz="1800" dirty="0">
                <a:latin typeface="Arial Unicode MS" pitchFamily="34" charset="-122"/>
                <a:ea typeface="Arial Unicode MS" pitchFamily="34" charset="-122"/>
                <a:cs typeface="Arial Unicode MS" pitchFamily="34" charset="-122"/>
              </a:rPr>
              <a:t>回传给</a:t>
            </a:r>
            <a:r>
              <a:rPr lang="en-US" altLang="zh-CN" sz="1800" dirty="0">
                <a:latin typeface="Arial Unicode MS" pitchFamily="34" charset="-122"/>
                <a:ea typeface="Arial Unicode MS" pitchFamily="34" charset="-122"/>
                <a:cs typeface="Arial Unicode MS" pitchFamily="34" charset="-122"/>
              </a:rPr>
              <a:t>WEB</a:t>
            </a:r>
            <a:r>
              <a:rPr lang="zh-CN" altLang="en-US" sz="1800" dirty="0">
                <a:latin typeface="Arial Unicode MS" pitchFamily="34" charset="-122"/>
                <a:ea typeface="Arial Unicode MS" pitchFamily="34" charset="-122"/>
                <a:cs typeface="Arial Unicode MS" pitchFamily="34" charset="-122"/>
              </a:rPr>
              <a:t>服务器。</a:t>
            </a:r>
          </a:p>
          <a:p>
            <a:pPr>
              <a:lnSpc>
                <a:spcPct val="110000"/>
              </a:lnSpc>
              <a:spcAft>
                <a:spcPct val="20000"/>
              </a:spcAft>
            </a:pPr>
            <a:r>
              <a:rPr lang="zh-CN" altLang="en-US" sz="1800" dirty="0">
                <a:latin typeface="Arial Unicode MS" pitchFamily="34" charset="-122"/>
                <a:ea typeface="Arial Unicode MS" pitchFamily="34" charset="-122"/>
                <a:cs typeface="Arial Unicode MS" pitchFamily="34" charset="-122"/>
              </a:rPr>
              <a:t>底层的实现原理： </a:t>
            </a:r>
            <a:r>
              <a:rPr lang="en-US" altLang="zh-CN" sz="1800" dirty="0">
                <a:latin typeface="Arial Unicode MS" pitchFamily="34" charset="-122"/>
                <a:ea typeface="Arial Unicode MS" pitchFamily="34" charset="-122"/>
                <a:cs typeface="Arial Unicode MS" pitchFamily="34" charset="-122"/>
              </a:rPr>
              <a:t>WEB</a:t>
            </a:r>
            <a:r>
              <a:rPr lang="zh-CN" altLang="en-US" sz="1800" dirty="0">
                <a:latin typeface="Arial Unicode MS" pitchFamily="34" charset="-122"/>
                <a:ea typeface="Arial Unicode MS" pitchFamily="34" charset="-122"/>
                <a:cs typeface="Arial Unicode MS" pitchFamily="34" charset="-122"/>
              </a:rPr>
              <a:t>服务器通过在</a:t>
            </a:r>
            <a:r>
              <a:rPr lang="en-US" altLang="zh-CN" sz="1800" dirty="0">
                <a:latin typeface="Arial Unicode MS" pitchFamily="34" charset="-122"/>
                <a:ea typeface="Arial Unicode MS" pitchFamily="34" charset="-122"/>
                <a:cs typeface="Arial Unicode MS" pitchFamily="34" charset="-122"/>
              </a:rPr>
              <a:t>HTTP</a:t>
            </a:r>
            <a:r>
              <a:rPr lang="zh-CN" altLang="en-US" sz="1800" dirty="0">
                <a:latin typeface="Arial Unicode MS" pitchFamily="34" charset="-122"/>
                <a:ea typeface="Arial Unicode MS" pitchFamily="34" charset="-122"/>
                <a:cs typeface="Arial Unicode MS" pitchFamily="34" charset="-122"/>
              </a:rPr>
              <a:t>响应消息中增加</a:t>
            </a:r>
            <a:r>
              <a:rPr lang="en-US" altLang="zh-CN" sz="1800" dirty="0">
                <a:latin typeface="Arial Unicode MS" pitchFamily="34" charset="-122"/>
                <a:ea typeface="Arial Unicode MS" pitchFamily="34" charset="-122"/>
                <a:cs typeface="Arial Unicode MS" pitchFamily="34" charset="-122"/>
              </a:rPr>
              <a:t>Set-Cookie</a:t>
            </a:r>
            <a:r>
              <a:rPr lang="zh-CN" altLang="en-US" sz="1800" dirty="0">
                <a:latin typeface="Arial Unicode MS" pitchFamily="34" charset="-122"/>
                <a:ea typeface="Arial Unicode MS" pitchFamily="34" charset="-122"/>
                <a:cs typeface="Arial Unicode MS" pitchFamily="34" charset="-122"/>
              </a:rPr>
              <a:t>响应头字段将</a:t>
            </a:r>
            <a:r>
              <a:rPr lang="en-US" altLang="zh-CN" sz="1800" dirty="0">
                <a:latin typeface="Arial Unicode MS" pitchFamily="34" charset="-122"/>
                <a:ea typeface="Arial Unicode MS" pitchFamily="34" charset="-122"/>
                <a:cs typeface="Arial Unicode MS" pitchFamily="34" charset="-122"/>
              </a:rPr>
              <a:t>Cookie</a:t>
            </a:r>
            <a:r>
              <a:rPr lang="zh-CN" altLang="en-US" sz="1800" dirty="0">
                <a:latin typeface="Arial Unicode MS" pitchFamily="34" charset="-122"/>
                <a:ea typeface="Arial Unicode MS" pitchFamily="34" charset="-122"/>
                <a:cs typeface="Arial Unicode MS" pitchFamily="34" charset="-122"/>
              </a:rPr>
              <a:t>信息发送给浏览器，浏览器则通过在</a:t>
            </a:r>
            <a:r>
              <a:rPr lang="en-US" altLang="zh-CN" sz="1800" dirty="0">
                <a:latin typeface="Arial Unicode MS" pitchFamily="34" charset="-122"/>
                <a:ea typeface="Arial Unicode MS" pitchFamily="34" charset="-122"/>
                <a:cs typeface="Arial Unicode MS" pitchFamily="34" charset="-122"/>
              </a:rPr>
              <a:t>HTTP</a:t>
            </a:r>
            <a:r>
              <a:rPr lang="zh-CN" altLang="en-US" sz="1800" dirty="0">
                <a:latin typeface="Arial Unicode MS" pitchFamily="34" charset="-122"/>
                <a:ea typeface="Arial Unicode MS" pitchFamily="34" charset="-122"/>
                <a:cs typeface="Arial Unicode MS" pitchFamily="34" charset="-122"/>
              </a:rPr>
              <a:t>请求消息中增加</a:t>
            </a:r>
            <a:r>
              <a:rPr lang="en-US" altLang="zh-CN" sz="1800" dirty="0">
                <a:latin typeface="Arial Unicode MS" pitchFamily="34" charset="-122"/>
                <a:ea typeface="Arial Unicode MS" pitchFamily="34" charset="-122"/>
                <a:cs typeface="Arial Unicode MS" pitchFamily="34" charset="-122"/>
              </a:rPr>
              <a:t>Cookie</a:t>
            </a:r>
            <a:r>
              <a:rPr lang="zh-CN" altLang="en-US" sz="1800" dirty="0">
                <a:latin typeface="Arial Unicode MS" pitchFamily="34" charset="-122"/>
                <a:ea typeface="Arial Unicode MS" pitchFamily="34" charset="-122"/>
                <a:cs typeface="Arial Unicode MS" pitchFamily="34" charset="-122"/>
              </a:rPr>
              <a:t>请求头字段将</a:t>
            </a:r>
            <a:r>
              <a:rPr lang="en-US" altLang="zh-CN" sz="1800" dirty="0">
                <a:latin typeface="Arial Unicode MS" pitchFamily="34" charset="-122"/>
                <a:ea typeface="Arial Unicode MS" pitchFamily="34" charset="-122"/>
                <a:cs typeface="Arial Unicode MS" pitchFamily="34" charset="-122"/>
              </a:rPr>
              <a:t>Cookie</a:t>
            </a:r>
            <a:r>
              <a:rPr lang="zh-CN" altLang="en-US" sz="1800" dirty="0">
                <a:latin typeface="Arial Unicode MS" pitchFamily="34" charset="-122"/>
                <a:ea typeface="Arial Unicode MS" pitchFamily="34" charset="-122"/>
                <a:cs typeface="Arial Unicode MS" pitchFamily="34" charset="-122"/>
              </a:rPr>
              <a:t>回传给</a:t>
            </a:r>
            <a:r>
              <a:rPr lang="en-US" altLang="zh-CN" sz="1800" dirty="0">
                <a:latin typeface="Arial Unicode MS" pitchFamily="34" charset="-122"/>
                <a:ea typeface="Arial Unicode MS" pitchFamily="34" charset="-122"/>
                <a:cs typeface="Arial Unicode MS" pitchFamily="34" charset="-122"/>
              </a:rPr>
              <a:t>WEB</a:t>
            </a:r>
            <a:r>
              <a:rPr lang="zh-CN" altLang="en-US" sz="1800" dirty="0">
                <a:latin typeface="Arial Unicode MS" pitchFamily="34" charset="-122"/>
                <a:ea typeface="Arial Unicode MS" pitchFamily="34" charset="-122"/>
                <a:cs typeface="Arial Unicode MS" pitchFamily="34" charset="-122"/>
              </a:rPr>
              <a:t>服务器。</a:t>
            </a:r>
          </a:p>
          <a:p>
            <a:pPr>
              <a:lnSpc>
                <a:spcPct val="110000"/>
              </a:lnSpc>
              <a:spcAft>
                <a:spcPct val="20000"/>
              </a:spcAft>
            </a:pPr>
            <a:r>
              <a:rPr lang="zh-CN" altLang="en-US" sz="1800" dirty="0">
                <a:latin typeface="Arial Unicode MS" pitchFamily="34" charset="-122"/>
                <a:ea typeface="Arial Unicode MS" pitchFamily="34" charset="-122"/>
                <a:cs typeface="Arial Unicode MS" pitchFamily="34" charset="-122"/>
              </a:rPr>
              <a:t>一个</a:t>
            </a:r>
            <a:r>
              <a:rPr lang="en-US" altLang="zh-CN" sz="1800" dirty="0">
                <a:latin typeface="Arial Unicode MS" pitchFamily="34" charset="-122"/>
                <a:ea typeface="Arial Unicode MS" pitchFamily="34" charset="-122"/>
                <a:cs typeface="Arial Unicode MS" pitchFamily="34" charset="-122"/>
              </a:rPr>
              <a:t>Cookie</a:t>
            </a:r>
            <a:r>
              <a:rPr lang="zh-CN" altLang="en-US" sz="1800" dirty="0">
                <a:latin typeface="Arial Unicode MS" pitchFamily="34" charset="-122"/>
                <a:ea typeface="Arial Unicode MS" pitchFamily="34" charset="-122"/>
                <a:cs typeface="Arial Unicode MS" pitchFamily="34" charset="-122"/>
              </a:rPr>
              <a:t>只能标识一种信息，它至少含有一个标识该信息的名称（</a:t>
            </a:r>
            <a:r>
              <a:rPr lang="en-US" altLang="zh-CN" sz="1800" dirty="0">
                <a:latin typeface="Arial Unicode MS" pitchFamily="34" charset="-122"/>
                <a:ea typeface="Arial Unicode MS" pitchFamily="34" charset="-122"/>
                <a:cs typeface="Arial Unicode MS" pitchFamily="34" charset="-122"/>
              </a:rPr>
              <a:t>NAME</a:t>
            </a:r>
            <a:r>
              <a:rPr lang="zh-CN" altLang="en-US" sz="1800" dirty="0">
                <a:latin typeface="Arial Unicode MS" pitchFamily="34" charset="-122"/>
                <a:ea typeface="Arial Unicode MS" pitchFamily="34" charset="-122"/>
                <a:cs typeface="Arial Unicode MS" pitchFamily="34" charset="-122"/>
              </a:rPr>
              <a:t>）和设置值（</a:t>
            </a:r>
            <a:r>
              <a:rPr lang="en-US" altLang="zh-CN" sz="1800" dirty="0">
                <a:latin typeface="Arial Unicode MS" pitchFamily="34" charset="-122"/>
                <a:ea typeface="Arial Unicode MS" pitchFamily="34" charset="-122"/>
                <a:cs typeface="Arial Unicode MS" pitchFamily="34" charset="-122"/>
              </a:rPr>
              <a:t>VALUE</a:t>
            </a:r>
            <a:r>
              <a:rPr lang="zh-CN" altLang="en-US" sz="1800" dirty="0">
                <a:latin typeface="Arial Unicode MS" pitchFamily="34" charset="-122"/>
                <a:ea typeface="Arial Unicode MS" pitchFamily="34" charset="-122"/>
                <a:cs typeface="Arial Unicode MS" pitchFamily="34" charset="-122"/>
              </a:rPr>
              <a:t>）。 </a:t>
            </a:r>
          </a:p>
          <a:p>
            <a:pPr>
              <a:lnSpc>
                <a:spcPct val="110000"/>
              </a:lnSpc>
              <a:spcAft>
                <a:spcPct val="20000"/>
              </a:spcAft>
            </a:pPr>
            <a:r>
              <a:rPr lang="zh-CN" altLang="en-US" sz="1800" dirty="0">
                <a:latin typeface="Arial Unicode MS" pitchFamily="34" charset="-122"/>
                <a:ea typeface="Arial Unicode MS" pitchFamily="34" charset="-122"/>
                <a:cs typeface="Arial Unicode MS" pitchFamily="34" charset="-122"/>
              </a:rPr>
              <a:t>一个</a:t>
            </a:r>
            <a:r>
              <a:rPr lang="en-US" altLang="zh-CN" sz="1800" dirty="0">
                <a:latin typeface="Arial Unicode MS" pitchFamily="34" charset="-122"/>
                <a:ea typeface="Arial Unicode MS" pitchFamily="34" charset="-122"/>
                <a:cs typeface="Arial Unicode MS" pitchFamily="34" charset="-122"/>
              </a:rPr>
              <a:t>WEB</a:t>
            </a:r>
            <a:r>
              <a:rPr lang="zh-CN" altLang="en-US" sz="1800" dirty="0">
                <a:latin typeface="Arial Unicode MS" pitchFamily="34" charset="-122"/>
                <a:ea typeface="Arial Unicode MS" pitchFamily="34" charset="-122"/>
                <a:cs typeface="Arial Unicode MS" pitchFamily="34" charset="-122"/>
              </a:rPr>
              <a:t>站点可以给一个</a:t>
            </a:r>
            <a:r>
              <a:rPr lang="en-US" altLang="zh-CN" sz="1800" dirty="0">
                <a:latin typeface="Arial Unicode MS" pitchFamily="34" charset="-122"/>
                <a:ea typeface="Arial Unicode MS" pitchFamily="34" charset="-122"/>
                <a:cs typeface="Arial Unicode MS" pitchFamily="34" charset="-122"/>
              </a:rPr>
              <a:t>WEB</a:t>
            </a:r>
            <a:r>
              <a:rPr lang="zh-CN" altLang="en-US" sz="1800" dirty="0">
                <a:latin typeface="Arial Unicode MS" pitchFamily="34" charset="-122"/>
                <a:ea typeface="Arial Unicode MS" pitchFamily="34" charset="-122"/>
                <a:cs typeface="Arial Unicode MS" pitchFamily="34" charset="-122"/>
              </a:rPr>
              <a:t>浏览器发送多个</a:t>
            </a:r>
            <a:r>
              <a:rPr lang="en-US" altLang="zh-CN" sz="1800" dirty="0">
                <a:latin typeface="Arial Unicode MS" pitchFamily="34" charset="-122"/>
                <a:ea typeface="Arial Unicode MS" pitchFamily="34" charset="-122"/>
                <a:cs typeface="Arial Unicode MS" pitchFamily="34" charset="-122"/>
              </a:rPr>
              <a:t>Cookie</a:t>
            </a:r>
            <a:r>
              <a:rPr lang="zh-CN" altLang="en-US" sz="1800" dirty="0">
                <a:latin typeface="Arial Unicode MS" pitchFamily="34" charset="-122"/>
                <a:ea typeface="Arial Unicode MS" pitchFamily="34" charset="-122"/>
                <a:cs typeface="Arial Unicode MS" pitchFamily="34" charset="-122"/>
              </a:rPr>
              <a:t>，一个</a:t>
            </a:r>
            <a:r>
              <a:rPr lang="en-US" altLang="zh-CN" sz="1800" dirty="0">
                <a:latin typeface="Arial Unicode MS" pitchFamily="34" charset="-122"/>
                <a:ea typeface="Arial Unicode MS" pitchFamily="34" charset="-122"/>
                <a:cs typeface="Arial Unicode MS" pitchFamily="34" charset="-122"/>
              </a:rPr>
              <a:t>WEB</a:t>
            </a:r>
            <a:r>
              <a:rPr lang="zh-CN" altLang="en-US" sz="1800" dirty="0">
                <a:latin typeface="Arial Unicode MS" pitchFamily="34" charset="-122"/>
                <a:ea typeface="Arial Unicode MS" pitchFamily="34" charset="-122"/>
                <a:cs typeface="Arial Unicode MS" pitchFamily="34" charset="-122"/>
              </a:rPr>
              <a:t>浏览器也可以存储多个</a:t>
            </a:r>
            <a:r>
              <a:rPr lang="en-US" altLang="zh-CN" sz="1800" dirty="0">
                <a:latin typeface="Arial Unicode MS" pitchFamily="34" charset="-122"/>
                <a:ea typeface="Arial Unicode MS" pitchFamily="34" charset="-122"/>
                <a:cs typeface="Arial Unicode MS" pitchFamily="34" charset="-122"/>
              </a:rPr>
              <a:t>WEB</a:t>
            </a:r>
            <a:r>
              <a:rPr lang="zh-CN" altLang="en-US" sz="1800" dirty="0">
                <a:latin typeface="Arial Unicode MS" pitchFamily="34" charset="-122"/>
                <a:ea typeface="Arial Unicode MS" pitchFamily="34" charset="-122"/>
                <a:cs typeface="Arial Unicode MS" pitchFamily="34" charset="-122"/>
              </a:rPr>
              <a:t>站点提供的</a:t>
            </a:r>
            <a:r>
              <a:rPr lang="en-US" altLang="zh-CN" sz="1800" dirty="0">
                <a:latin typeface="Arial Unicode MS" pitchFamily="34" charset="-122"/>
                <a:ea typeface="Arial Unicode MS" pitchFamily="34" charset="-122"/>
                <a:cs typeface="Arial Unicode MS" pitchFamily="34" charset="-122"/>
              </a:rPr>
              <a:t>Cookie</a:t>
            </a:r>
            <a:r>
              <a:rPr lang="zh-CN" altLang="en-US" sz="1800" dirty="0">
                <a:latin typeface="Arial Unicode MS" pitchFamily="34" charset="-122"/>
                <a:ea typeface="Arial Unicode MS" pitchFamily="34" charset="-122"/>
                <a:cs typeface="Arial Unicode MS" pitchFamily="34" charset="-122"/>
              </a:rPr>
              <a:t>。</a:t>
            </a:r>
          </a:p>
          <a:p>
            <a:pPr>
              <a:lnSpc>
                <a:spcPct val="110000"/>
              </a:lnSpc>
              <a:spcAft>
                <a:spcPct val="20000"/>
              </a:spcAft>
            </a:pPr>
            <a:r>
              <a:rPr lang="zh-CN" altLang="en-US" sz="1800" dirty="0">
                <a:latin typeface="Arial Unicode MS" pitchFamily="34" charset="-122"/>
                <a:ea typeface="Arial Unicode MS" pitchFamily="34" charset="-122"/>
                <a:cs typeface="Arial Unicode MS" pitchFamily="34" charset="-122"/>
              </a:rPr>
              <a:t>浏览器一般只允许存放</a:t>
            </a:r>
            <a:r>
              <a:rPr lang="en-US" altLang="zh-CN" sz="1800" dirty="0">
                <a:latin typeface="Arial Unicode MS" pitchFamily="34" charset="-122"/>
                <a:ea typeface="Arial Unicode MS" pitchFamily="34" charset="-122"/>
                <a:cs typeface="Arial Unicode MS" pitchFamily="34" charset="-122"/>
              </a:rPr>
              <a:t>300</a:t>
            </a:r>
            <a:r>
              <a:rPr lang="zh-CN" altLang="en-US" sz="1800" dirty="0">
                <a:latin typeface="Arial Unicode MS" pitchFamily="34" charset="-122"/>
                <a:ea typeface="Arial Unicode MS" pitchFamily="34" charset="-122"/>
                <a:cs typeface="Arial Unicode MS" pitchFamily="34" charset="-122"/>
              </a:rPr>
              <a:t>个</a:t>
            </a:r>
            <a:r>
              <a:rPr lang="en-US" altLang="zh-CN" sz="1800" dirty="0">
                <a:latin typeface="Arial Unicode MS" pitchFamily="34" charset="-122"/>
                <a:ea typeface="Arial Unicode MS" pitchFamily="34" charset="-122"/>
                <a:cs typeface="Arial Unicode MS" pitchFamily="34" charset="-122"/>
              </a:rPr>
              <a:t>Cookie</a:t>
            </a:r>
            <a:r>
              <a:rPr lang="zh-CN" altLang="en-US" sz="1800" dirty="0">
                <a:latin typeface="Arial Unicode MS" pitchFamily="34" charset="-122"/>
                <a:ea typeface="Arial Unicode MS" pitchFamily="34" charset="-122"/>
                <a:cs typeface="Arial Unicode MS" pitchFamily="34" charset="-122"/>
              </a:rPr>
              <a:t>，每个站点最多存放</a:t>
            </a:r>
            <a:r>
              <a:rPr lang="en-US" altLang="zh-CN" sz="1800" dirty="0">
                <a:latin typeface="Arial Unicode MS" pitchFamily="34" charset="-122"/>
                <a:ea typeface="Arial Unicode MS" pitchFamily="34" charset="-122"/>
                <a:cs typeface="Arial Unicode MS" pitchFamily="34" charset="-122"/>
              </a:rPr>
              <a:t>20</a:t>
            </a:r>
            <a:r>
              <a:rPr lang="zh-CN" altLang="en-US" sz="1800" dirty="0">
                <a:latin typeface="Arial Unicode MS" pitchFamily="34" charset="-122"/>
                <a:ea typeface="Arial Unicode MS" pitchFamily="34" charset="-122"/>
                <a:cs typeface="Arial Unicode MS" pitchFamily="34" charset="-122"/>
              </a:rPr>
              <a:t>个</a:t>
            </a:r>
            <a:r>
              <a:rPr lang="en-US" altLang="zh-CN" sz="1800" dirty="0">
                <a:latin typeface="Arial Unicode MS" pitchFamily="34" charset="-122"/>
                <a:ea typeface="Arial Unicode MS" pitchFamily="34" charset="-122"/>
                <a:cs typeface="Arial Unicode MS" pitchFamily="34" charset="-122"/>
              </a:rPr>
              <a:t>Cookie</a:t>
            </a:r>
            <a:r>
              <a:rPr lang="zh-CN" altLang="en-US" sz="1800" dirty="0">
                <a:latin typeface="Arial Unicode MS" pitchFamily="34" charset="-122"/>
                <a:ea typeface="Arial Unicode MS" pitchFamily="34" charset="-122"/>
                <a:cs typeface="Arial Unicode MS" pitchFamily="34" charset="-122"/>
              </a:rPr>
              <a:t>，每个</a:t>
            </a:r>
            <a:r>
              <a:rPr lang="en-US" altLang="zh-CN" sz="1800" dirty="0">
                <a:latin typeface="Arial Unicode MS" pitchFamily="34" charset="-122"/>
                <a:ea typeface="Arial Unicode MS" pitchFamily="34" charset="-122"/>
                <a:cs typeface="Arial Unicode MS" pitchFamily="34" charset="-122"/>
              </a:rPr>
              <a:t>Cookie</a:t>
            </a:r>
            <a:r>
              <a:rPr lang="zh-CN" altLang="en-US" sz="1800" dirty="0">
                <a:latin typeface="Arial Unicode MS" pitchFamily="34" charset="-122"/>
                <a:ea typeface="Arial Unicode MS" pitchFamily="34" charset="-122"/>
                <a:cs typeface="Arial Unicode MS" pitchFamily="34" charset="-122"/>
              </a:rPr>
              <a:t>的大小限制为</a:t>
            </a:r>
            <a:r>
              <a:rPr lang="en-US" altLang="zh-CN" sz="1800" dirty="0">
                <a:latin typeface="Arial Unicode MS" pitchFamily="34" charset="-122"/>
                <a:ea typeface="Arial Unicode MS" pitchFamily="34" charset="-122"/>
                <a:cs typeface="Arial Unicode MS" pitchFamily="34" charset="-122"/>
              </a:rPr>
              <a:t>4KB</a:t>
            </a:r>
            <a:r>
              <a:rPr lang="zh-CN" altLang="en-US" sz="1800" dirty="0">
                <a:latin typeface="Arial Unicode MS" pitchFamily="34" charset="-122"/>
                <a:ea typeface="Arial Unicode MS" pitchFamily="34" charset="-122"/>
                <a:cs typeface="Arial Unicode MS" pitchFamily="34" charset="-122"/>
              </a:rPr>
              <a:t>。</a:t>
            </a:r>
          </a:p>
          <a:p>
            <a:pPr>
              <a:lnSpc>
                <a:spcPct val="110000"/>
              </a:lnSpc>
              <a:spcAft>
                <a:spcPct val="20000"/>
              </a:spcAft>
            </a:pPr>
            <a:endParaRPr lang="en-US" altLang="zh-CN" sz="18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71084452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Rectangle 2"/>
          <p:cNvSpPr>
            <a:spLocks noGrp="1" noChangeArrowheads="1"/>
          </p:cNvSpPr>
          <p:nvPr>
            <p:ph type="title"/>
          </p:nvPr>
        </p:nvSpPr>
        <p:spPr>
          <a:xfrm>
            <a:off x="2063552" y="699536"/>
            <a:ext cx="8229600" cy="1001272"/>
          </a:xfrm>
        </p:spPr>
        <p:txBody>
          <a:bodyPr/>
          <a:lstStyle/>
          <a:p>
            <a:r>
              <a:rPr lang="zh-CN" altLang="en-US" dirty="0">
                <a:latin typeface="Arial Unicode MS" pitchFamily="34" charset="-122"/>
                <a:ea typeface="Arial Unicode MS" pitchFamily="34" charset="-122"/>
                <a:cs typeface="Arial Unicode MS" pitchFamily="34" charset="-122"/>
              </a:rPr>
              <a:t>在</a:t>
            </a:r>
            <a:r>
              <a:rPr lang="en-US" altLang="zh-CN" dirty="0" err="1">
                <a:latin typeface="Arial Unicode MS" pitchFamily="34" charset="-122"/>
                <a:ea typeface="Arial Unicode MS" pitchFamily="34" charset="-122"/>
                <a:cs typeface="Arial Unicode MS" pitchFamily="34" charset="-122"/>
              </a:rPr>
              <a:t>Servlet</a:t>
            </a:r>
            <a:r>
              <a:rPr lang="zh-CN" altLang="en-US" dirty="0">
                <a:latin typeface="Arial Unicode MS" pitchFamily="34" charset="-122"/>
                <a:ea typeface="Arial Unicode MS" pitchFamily="34" charset="-122"/>
                <a:cs typeface="Arial Unicode MS" pitchFamily="34" charset="-122"/>
              </a:rPr>
              <a:t>程序中使用</a:t>
            </a:r>
            <a:r>
              <a:rPr lang="en-US" altLang="zh-CN" dirty="0">
                <a:latin typeface="Arial Unicode MS" pitchFamily="34" charset="-122"/>
                <a:ea typeface="Arial Unicode MS" pitchFamily="34" charset="-122"/>
                <a:cs typeface="Arial Unicode MS" pitchFamily="34" charset="-122"/>
              </a:rPr>
              <a:t>Cookie </a:t>
            </a:r>
          </a:p>
        </p:txBody>
      </p:sp>
      <p:sp>
        <p:nvSpPr>
          <p:cNvPr id="541699" name="Rectangle 3"/>
          <p:cNvSpPr>
            <a:spLocks noGrp="1" noChangeArrowheads="1"/>
          </p:cNvSpPr>
          <p:nvPr>
            <p:ph type="body" idx="1"/>
          </p:nvPr>
        </p:nvSpPr>
        <p:spPr>
          <a:xfrm>
            <a:off x="1991544" y="1844825"/>
            <a:ext cx="8208912" cy="4537075"/>
          </a:xfrm>
          <a:noFill/>
        </p:spPr>
        <p:txBody>
          <a:bodyPr/>
          <a:lstStyle/>
          <a:p>
            <a:pPr marL="0" indent="355600">
              <a:spcAft>
                <a:spcPct val="20000"/>
              </a:spcAft>
            </a:pPr>
            <a:r>
              <a:rPr lang="en-US" altLang="zh-CN" sz="1800" dirty="0" err="1">
                <a:latin typeface="Arial Unicode MS" pitchFamily="34" charset="-122"/>
                <a:ea typeface="Arial Unicode MS" pitchFamily="34" charset="-122"/>
                <a:cs typeface="Arial Unicode MS" pitchFamily="34" charset="-122"/>
              </a:rPr>
              <a:t>Servlet</a:t>
            </a:r>
            <a:r>
              <a:rPr lang="en-US" altLang="zh-CN" sz="1800" dirty="0">
                <a:latin typeface="Arial Unicode MS" pitchFamily="34" charset="-122"/>
                <a:ea typeface="Arial Unicode MS" pitchFamily="34" charset="-122"/>
                <a:cs typeface="Arial Unicode MS" pitchFamily="34" charset="-122"/>
              </a:rPr>
              <a:t> API</a:t>
            </a:r>
            <a:r>
              <a:rPr lang="zh-CN" altLang="en-US" sz="1800" dirty="0">
                <a:latin typeface="Arial Unicode MS" pitchFamily="34" charset="-122"/>
                <a:ea typeface="Arial Unicode MS" pitchFamily="34" charset="-122"/>
                <a:cs typeface="Arial Unicode MS" pitchFamily="34" charset="-122"/>
              </a:rPr>
              <a:t>中提供了一个</a:t>
            </a:r>
            <a:r>
              <a:rPr lang="en-US" altLang="zh-CN" sz="1800" dirty="0" err="1">
                <a:latin typeface="Arial Unicode MS" pitchFamily="34" charset="-122"/>
                <a:ea typeface="Arial Unicode MS" pitchFamily="34" charset="-122"/>
                <a:cs typeface="Arial Unicode MS" pitchFamily="34" charset="-122"/>
              </a:rPr>
              <a:t>javax.servlet.http.Cookie</a:t>
            </a:r>
            <a:r>
              <a:rPr lang="zh-CN" altLang="en-US" sz="1800" dirty="0">
                <a:latin typeface="Arial Unicode MS" pitchFamily="34" charset="-122"/>
                <a:ea typeface="Arial Unicode MS" pitchFamily="34" charset="-122"/>
                <a:cs typeface="Arial Unicode MS" pitchFamily="34" charset="-122"/>
              </a:rPr>
              <a:t>类来封装</a:t>
            </a:r>
            <a:r>
              <a:rPr lang="en-US" altLang="zh-CN" sz="1800" dirty="0">
                <a:latin typeface="Arial Unicode MS" pitchFamily="34" charset="-122"/>
                <a:ea typeface="Arial Unicode MS" pitchFamily="34" charset="-122"/>
                <a:cs typeface="Arial Unicode MS" pitchFamily="34" charset="-122"/>
              </a:rPr>
              <a:t>Cookie</a:t>
            </a:r>
            <a:r>
              <a:rPr lang="zh-CN" altLang="en-US" sz="1800" dirty="0">
                <a:latin typeface="Arial Unicode MS" pitchFamily="34" charset="-122"/>
                <a:ea typeface="Arial Unicode MS" pitchFamily="34" charset="-122"/>
                <a:cs typeface="Arial Unicode MS" pitchFamily="34" charset="-122"/>
              </a:rPr>
              <a:t>信息，它包含有生成</a:t>
            </a:r>
            <a:r>
              <a:rPr lang="en-US" altLang="zh-CN" sz="1800" dirty="0">
                <a:latin typeface="Arial Unicode MS" pitchFamily="34" charset="-122"/>
                <a:ea typeface="Arial Unicode MS" pitchFamily="34" charset="-122"/>
                <a:cs typeface="Arial Unicode MS" pitchFamily="34" charset="-122"/>
              </a:rPr>
              <a:t>Cookie</a:t>
            </a:r>
            <a:r>
              <a:rPr lang="zh-CN" altLang="en-US" sz="1800" dirty="0">
                <a:latin typeface="Arial Unicode MS" pitchFamily="34" charset="-122"/>
                <a:ea typeface="Arial Unicode MS" pitchFamily="34" charset="-122"/>
                <a:cs typeface="Arial Unicode MS" pitchFamily="34" charset="-122"/>
              </a:rPr>
              <a:t>信息和提取</a:t>
            </a:r>
            <a:r>
              <a:rPr lang="en-US" altLang="zh-CN" sz="1800" dirty="0">
                <a:latin typeface="Arial Unicode MS" pitchFamily="34" charset="-122"/>
                <a:ea typeface="Arial Unicode MS" pitchFamily="34" charset="-122"/>
                <a:cs typeface="Arial Unicode MS" pitchFamily="34" charset="-122"/>
              </a:rPr>
              <a:t>Cookie</a:t>
            </a:r>
            <a:r>
              <a:rPr lang="zh-CN" altLang="en-US" sz="1800" dirty="0">
                <a:latin typeface="Arial Unicode MS" pitchFamily="34" charset="-122"/>
                <a:ea typeface="Arial Unicode MS" pitchFamily="34" charset="-122"/>
                <a:cs typeface="Arial Unicode MS" pitchFamily="34" charset="-122"/>
              </a:rPr>
              <a:t>信息的各个属性的方法。 </a:t>
            </a:r>
          </a:p>
          <a:p>
            <a:pPr marL="0" indent="355600">
              <a:spcAft>
                <a:spcPct val="20000"/>
              </a:spcAft>
            </a:pPr>
            <a:r>
              <a:rPr lang="en-US" altLang="zh-CN" sz="1800" dirty="0">
                <a:latin typeface="Arial Unicode MS" pitchFamily="34" charset="-122"/>
                <a:ea typeface="Arial Unicode MS" pitchFamily="34" charset="-122"/>
                <a:cs typeface="Arial Unicode MS" pitchFamily="34" charset="-122"/>
              </a:rPr>
              <a:t>Cookie</a:t>
            </a:r>
            <a:r>
              <a:rPr lang="zh-CN" altLang="en-US" sz="1800" dirty="0">
                <a:latin typeface="Arial Unicode MS" pitchFamily="34" charset="-122"/>
                <a:ea typeface="Arial Unicode MS" pitchFamily="34" charset="-122"/>
                <a:cs typeface="Arial Unicode MS" pitchFamily="34" charset="-122"/>
              </a:rPr>
              <a:t>类的方法：</a:t>
            </a:r>
            <a:r>
              <a:rPr lang="zh-CN" altLang="en-US" sz="2000" dirty="0">
                <a:latin typeface="Arial Unicode MS" pitchFamily="34" charset="-122"/>
                <a:ea typeface="Arial Unicode MS" pitchFamily="34" charset="-122"/>
                <a:cs typeface="Arial Unicode MS" pitchFamily="34" charset="-122"/>
              </a:rPr>
              <a:t> </a:t>
            </a:r>
          </a:p>
          <a:p>
            <a:pPr marL="812800" lvl="1" indent="-277813">
              <a:spcAft>
                <a:spcPct val="20000"/>
              </a:spcAft>
              <a:buClr>
                <a:schemeClr val="tx1"/>
              </a:buClr>
              <a:buFont typeface="Wingdings" pitchFamily="2" charset="2"/>
              <a:buChar char="ü"/>
            </a:pPr>
            <a:r>
              <a:rPr lang="zh-CN" altLang="en-US" sz="1600" dirty="0">
                <a:latin typeface="Arial Unicode MS" pitchFamily="34" charset="-122"/>
                <a:ea typeface="Arial Unicode MS" pitchFamily="34" charset="-122"/>
                <a:cs typeface="Arial Unicode MS" pitchFamily="34" charset="-122"/>
              </a:rPr>
              <a:t>构造方法： </a:t>
            </a:r>
            <a:r>
              <a:rPr lang="en-US" altLang="zh-CN" sz="1600" dirty="0">
                <a:latin typeface="Arial Unicode MS" pitchFamily="34" charset="-122"/>
                <a:ea typeface="Arial Unicode MS" pitchFamily="34" charset="-122"/>
                <a:cs typeface="Arial Unicode MS" pitchFamily="34" charset="-122"/>
              </a:rPr>
              <a:t>public Cookie(String </a:t>
            </a:r>
            <a:r>
              <a:rPr lang="en-US" altLang="zh-CN" sz="1600" dirty="0" err="1">
                <a:latin typeface="Arial Unicode MS" pitchFamily="34" charset="-122"/>
                <a:ea typeface="Arial Unicode MS" pitchFamily="34" charset="-122"/>
                <a:cs typeface="Arial Unicode MS" pitchFamily="34" charset="-122"/>
              </a:rPr>
              <a:t>name,String</a:t>
            </a:r>
            <a:r>
              <a:rPr lang="en-US" altLang="zh-CN" sz="1600" dirty="0">
                <a:latin typeface="Arial Unicode MS" pitchFamily="34" charset="-122"/>
                <a:ea typeface="Arial Unicode MS" pitchFamily="34" charset="-122"/>
                <a:cs typeface="Arial Unicode MS" pitchFamily="34" charset="-122"/>
              </a:rPr>
              <a:t> value)</a:t>
            </a:r>
          </a:p>
          <a:p>
            <a:pPr marL="812800" lvl="1" indent="-277813">
              <a:spcAft>
                <a:spcPct val="20000"/>
              </a:spcAft>
              <a:buClr>
                <a:schemeClr val="tx1"/>
              </a:buClr>
              <a:buFont typeface="Wingdings" pitchFamily="2" charset="2"/>
              <a:buChar char="ü"/>
            </a:pPr>
            <a:r>
              <a:rPr lang="en-US" altLang="zh-CN" sz="1600" dirty="0" err="1">
                <a:latin typeface="Arial Unicode MS" pitchFamily="34" charset="-122"/>
                <a:ea typeface="Arial Unicode MS" pitchFamily="34" charset="-122"/>
                <a:cs typeface="Arial Unicode MS" pitchFamily="34" charset="-122"/>
              </a:rPr>
              <a:t>getName</a:t>
            </a:r>
            <a:r>
              <a:rPr lang="zh-CN" altLang="en-US" sz="1600" dirty="0">
                <a:latin typeface="Arial Unicode MS" pitchFamily="34" charset="-122"/>
                <a:ea typeface="Arial Unicode MS" pitchFamily="34" charset="-122"/>
                <a:cs typeface="Arial Unicode MS" pitchFamily="34" charset="-122"/>
              </a:rPr>
              <a:t>方法 </a:t>
            </a:r>
          </a:p>
          <a:p>
            <a:pPr marL="812800" lvl="1" indent="-277813">
              <a:spcAft>
                <a:spcPct val="20000"/>
              </a:spcAft>
              <a:buClr>
                <a:schemeClr val="tx1"/>
              </a:buClr>
              <a:buFont typeface="Wingdings" pitchFamily="2" charset="2"/>
              <a:buChar char="ü"/>
            </a:pPr>
            <a:r>
              <a:rPr lang="en-US" altLang="zh-CN" sz="1600" dirty="0" err="1">
                <a:latin typeface="Arial Unicode MS" pitchFamily="34" charset="-122"/>
                <a:ea typeface="Arial Unicode MS" pitchFamily="34" charset="-122"/>
                <a:cs typeface="Arial Unicode MS" pitchFamily="34" charset="-122"/>
              </a:rPr>
              <a:t>setValue</a:t>
            </a:r>
            <a:r>
              <a:rPr lang="zh-CN" altLang="en-US" sz="1600" dirty="0">
                <a:latin typeface="Arial Unicode MS" pitchFamily="34" charset="-122"/>
                <a:ea typeface="Arial Unicode MS" pitchFamily="34" charset="-122"/>
                <a:cs typeface="Arial Unicode MS" pitchFamily="34" charset="-122"/>
              </a:rPr>
              <a:t>与</a:t>
            </a:r>
            <a:r>
              <a:rPr lang="en-US" altLang="zh-CN" sz="1600" dirty="0" err="1">
                <a:latin typeface="Arial Unicode MS" pitchFamily="34" charset="-122"/>
                <a:ea typeface="Arial Unicode MS" pitchFamily="34" charset="-122"/>
                <a:cs typeface="Arial Unicode MS" pitchFamily="34" charset="-122"/>
              </a:rPr>
              <a:t>getValue</a:t>
            </a:r>
            <a:r>
              <a:rPr lang="zh-CN" altLang="en-US" sz="1600" dirty="0">
                <a:latin typeface="Arial Unicode MS" pitchFamily="34" charset="-122"/>
                <a:ea typeface="Arial Unicode MS" pitchFamily="34" charset="-122"/>
                <a:cs typeface="Arial Unicode MS" pitchFamily="34" charset="-122"/>
              </a:rPr>
              <a:t>方法 </a:t>
            </a:r>
          </a:p>
          <a:p>
            <a:pPr marL="812800" lvl="1" indent="-277813">
              <a:spcAft>
                <a:spcPct val="20000"/>
              </a:spcAft>
              <a:buClr>
                <a:schemeClr val="tx1"/>
              </a:buClr>
              <a:buFont typeface="Wingdings" pitchFamily="2" charset="2"/>
              <a:buChar char="ü"/>
            </a:pPr>
            <a:r>
              <a:rPr lang="en-US" altLang="zh-CN" sz="1600" dirty="0" err="1">
                <a:latin typeface="Arial Unicode MS" pitchFamily="34" charset="-122"/>
                <a:ea typeface="Arial Unicode MS" pitchFamily="34" charset="-122"/>
                <a:cs typeface="Arial Unicode MS" pitchFamily="34" charset="-122"/>
              </a:rPr>
              <a:t>setMaxAge</a:t>
            </a:r>
            <a:r>
              <a:rPr lang="zh-CN" altLang="en-US" sz="1600" dirty="0">
                <a:latin typeface="Arial Unicode MS" pitchFamily="34" charset="-122"/>
                <a:ea typeface="Arial Unicode MS" pitchFamily="34" charset="-122"/>
                <a:cs typeface="Arial Unicode MS" pitchFamily="34" charset="-122"/>
              </a:rPr>
              <a:t>与</a:t>
            </a:r>
            <a:r>
              <a:rPr lang="en-US" altLang="zh-CN" sz="1600" dirty="0" err="1">
                <a:latin typeface="Arial Unicode MS" pitchFamily="34" charset="-122"/>
                <a:ea typeface="Arial Unicode MS" pitchFamily="34" charset="-122"/>
                <a:cs typeface="Arial Unicode MS" pitchFamily="34" charset="-122"/>
              </a:rPr>
              <a:t>getMaxAge</a:t>
            </a:r>
            <a:r>
              <a:rPr lang="zh-CN" altLang="en-US" sz="1600" dirty="0">
                <a:latin typeface="Arial Unicode MS" pitchFamily="34" charset="-122"/>
                <a:ea typeface="Arial Unicode MS" pitchFamily="34" charset="-122"/>
                <a:cs typeface="Arial Unicode MS" pitchFamily="34" charset="-122"/>
              </a:rPr>
              <a:t>方法 </a:t>
            </a:r>
          </a:p>
          <a:p>
            <a:pPr marL="812800" lvl="1" indent="-277813">
              <a:spcAft>
                <a:spcPct val="20000"/>
              </a:spcAft>
              <a:buClr>
                <a:schemeClr val="tx1"/>
              </a:buClr>
              <a:buFont typeface="Wingdings" pitchFamily="2" charset="2"/>
              <a:buChar char="ü"/>
            </a:pPr>
            <a:r>
              <a:rPr lang="en-US" altLang="zh-CN" sz="1600" dirty="0" err="1">
                <a:latin typeface="Arial Unicode MS" pitchFamily="34" charset="-122"/>
                <a:ea typeface="Arial Unicode MS" pitchFamily="34" charset="-122"/>
                <a:cs typeface="Arial Unicode MS" pitchFamily="34" charset="-122"/>
              </a:rPr>
              <a:t>setPath</a:t>
            </a:r>
            <a:r>
              <a:rPr lang="zh-CN" altLang="en-US" sz="1600" dirty="0">
                <a:latin typeface="Arial Unicode MS" pitchFamily="34" charset="-122"/>
                <a:ea typeface="Arial Unicode MS" pitchFamily="34" charset="-122"/>
                <a:cs typeface="Arial Unicode MS" pitchFamily="34" charset="-122"/>
              </a:rPr>
              <a:t>与</a:t>
            </a:r>
            <a:r>
              <a:rPr lang="en-US" altLang="zh-CN" sz="1600" dirty="0" err="1">
                <a:latin typeface="Arial Unicode MS" pitchFamily="34" charset="-122"/>
                <a:ea typeface="Arial Unicode MS" pitchFamily="34" charset="-122"/>
                <a:cs typeface="Arial Unicode MS" pitchFamily="34" charset="-122"/>
              </a:rPr>
              <a:t>getPath</a:t>
            </a:r>
            <a:r>
              <a:rPr lang="zh-CN" altLang="en-US" sz="1600" dirty="0">
                <a:latin typeface="Arial Unicode MS" pitchFamily="34" charset="-122"/>
                <a:ea typeface="Arial Unicode MS" pitchFamily="34" charset="-122"/>
                <a:cs typeface="Arial Unicode MS" pitchFamily="34" charset="-122"/>
              </a:rPr>
              <a:t>方法 </a:t>
            </a:r>
          </a:p>
          <a:p>
            <a:pPr marL="0" indent="355600">
              <a:spcAft>
                <a:spcPct val="20000"/>
              </a:spcAft>
            </a:pPr>
            <a:r>
              <a:rPr lang="en-US" altLang="zh-CN" sz="1800" dirty="0" err="1">
                <a:latin typeface="Arial Unicode MS" pitchFamily="34" charset="-122"/>
                <a:ea typeface="Arial Unicode MS" pitchFamily="34" charset="-122"/>
                <a:cs typeface="Arial Unicode MS" pitchFamily="34" charset="-122"/>
              </a:rPr>
              <a:t>HttpServletResponse</a:t>
            </a:r>
            <a:r>
              <a:rPr lang="zh-CN" altLang="en-US" sz="1800" dirty="0">
                <a:latin typeface="Arial Unicode MS" pitchFamily="34" charset="-122"/>
                <a:ea typeface="Arial Unicode MS" pitchFamily="34" charset="-122"/>
                <a:cs typeface="Arial Unicode MS" pitchFamily="34" charset="-122"/>
              </a:rPr>
              <a:t>接口中定义了一个</a:t>
            </a:r>
            <a:r>
              <a:rPr lang="en-US" altLang="zh-CN" sz="1800" dirty="0" err="1">
                <a:latin typeface="Arial Unicode MS" pitchFamily="34" charset="-122"/>
                <a:ea typeface="Arial Unicode MS" pitchFamily="34" charset="-122"/>
                <a:cs typeface="Arial Unicode MS" pitchFamily="34" charset="-122"/>
              </a:rPr>
              <a:t>addCookie</a:t>
            </a:r>
            <a:r>
              <a:rPr lang="zh-CN" altLang="en-US" sz="1800" dirty="0">
                <a:latin typeface="Arial Unicode MS" pitchFamily="34" charset="-122"/>
                <a:ea typeface="Arial Unicode MS" pitchFamily="34" charset="-122"/>
                <a:cs typeface="Arial Unicode MS" pitchFamily="34" charset="-122"/>
              </a:rPr>
              <a:t>方法，它用于在发送给浏览器的</a:t>
            </a:r>
            <a:r>
              <a:rPr lang="en-US" altLang="zh-CN" sz="1800" dirty="0">
                <a:latin typeface="Arial Unicode MS" pitchFamily="34" charset="-122"/>
                <a:ea typeface="Arial Unicode MS" pitchFamily="34" charset="-122"/>
                <a:cs typeface="Arial Unicode MS" pitchFamily="34" charset="-122"/>
              </a:rPr>
              <a:t>HTTP</a:t>
            </a:r>
            <a:r>
              <a:rPr lang="zh-CN" altLang="en-US" sz="1800" dirty="0">
                <a:latin typeface="Arial Unicode MS" pitchFamily="34" charset="-122"/>
                <a:ea typeface="Arial Unicode MS" pitchFamily="34" charset="-122"/>
                <a:cs typeface="Arial Unicode MS" pitchFamily="34" charset="-122"/>
              </a:rPr>
              <a:t>响应消息中增加一个</a:t>
            </a:r>
            <a:r>
              <a:rPr lang="en-US" altLang="zh-CN" sz="1800" dirty="0">
                <a:latin typeface="Arial Unicode MS" pitchFamily="34" charset="-122"/>
                <a:ea typeface="Arial Unicode MS" pitchFamily="34" charset="-122"/>
                <a:cs typeface="Arial Unicode MS" pitchFamily="34" charset="-122"/>
              </a:rPr>
              <a:t>Set-Cookie</a:t>
            </a:r>
            <a:r>
              <a:rPr lang="zh-CN" altLang="en-US" sz="1800" dirty="0">
                <a:latin typeface="Arial Unicode MS" pitchFamily="34" charset="-122"/>
                <a:ea typeface="Arial Unicode MS" pitchFamily="34" charset="-122"/>
                <a:cs typeface="Arial Unicode MS" pitchFamily="34" charset="-122"/>
              </a:rPr>
              <a:t>响应头字段。</a:t>
            </a:r>
          </a:p>
          <a:p>
            <a:pPr marL="0" indent="355600">
              <a:spcAft>
                <a:spcPct val="20000"/>
              </a:spcAft>
            </a:pPr>
            <a:r>
              <a:rPr lang="en-US" altLang="zh-CN" sz="1800" dirty="0" err="1">
                <a:latin typeface="Arial Unicode MS" pitchFamily="34" charset="-122"/>
                <a:ea typeface="Arial Unicode MS" pitchFamily="34" charset="-122"/>
                <a:cs typeface="Arial Unicode MS" pitchFamily="34" charset="-122"/>
              </a:rPr>
              <a:t>HttpServletRequest</a:t>
            </a:r>
            <a:r>
              <a:rPr lang="zh-CN" altLang="en-US" sz="1800" dirty="0">
                <a:latin typeface="Arial Unicode MS" pitchFamily="34" charset="-122"/>
                <a:ea typeface="Arial Unicode MS" pitchFamily="34" charset="-122"/>
                <a:cs typeface="Arial Unicode MS" pitchFamily="34" charset="-122"/>
              </a:rPr>
              <a:t>接口中定义了一个</a:t>
            </a:r>
            <a:r>
              <a:rPr lang="en-US" altLang="zh-CN" sz="1800" dirty="0" err="1">
                <a:latin typeface="Arial Unicode MS" pitchFamily="34" charset="-122"/>
                <a:ea typeface="Arial Unicode MS" pitchFamily="34" charset="-122"/>
                <a:cs typeface="Arial Unicode MS" pitchFamily="34" charset="-122"/>
              </a:rPr>
              <a:t>getCookies</a:t>
            </a:r>
            <a:r>
              <a:rPr lang="zh-CN" altLang="en-US" sz="1800" dirty="0">
                <a:latin typeface="Arial Unicode MS" pitchFamily="34" charset="-122"/>
                <a:ea typeface="Arial Unicode MS" pitchFamily="34" charset="-122"/>
                <a:cs typeface="Arial Unicode MS" pitchFamily="34" charset="-122"/>
              </a:rPr>
              <a:t>方法，它用于从</a:t>
            </a:r>
            <a:r>
              <a:rPr lang="en-US" altLang="zh-CN" sz="1800" dirty="0">
                <a:latin typeface="Arial Unicode MS" pitchFamily="34" charset="-122"/>
                <a:ea typeface="Arial Unicode MS" pitchFamily="34" charset="-122"/>
                <a:cs typeface="Arial Unicode MS" pitchFamily="34" charset="-122"/>
              </a:rPr>
              <a:t>HTTP</a:t>
            </a:r>
            <a:r>
              <a:rPr lang="zh-CN" altLang="en-US" sz="1800" dirty="0">
                <a:latin typeface="Arial Unicode MS" pitchFamily="34" charset="-122"/>
                <a:ea typeface="Arial Unicode MS" pitchFamily="34" charset="-122"/>
                <a:cs typeface="Arial Unicode MS" pitchFamily="34" charset="-122"/>
              </a:rPr>
              <a:t>请求消息的</a:t>
            </a:r>
            <a:r>
              <a:rPr lang="en-US" altLang="zh-CN" sz="1800" dirty="0">
                <a:latin typeface="Arial Unicode MS" pitchFamily="34" charset="-122"/>
                <a:ea typeface="Arial Unicode MS" pitchFamily="34" charset="-122"/>
                <a:cs typeface="Arial Unicode MS" pitchFamily="34" charset="-122"/>
              </a:rPr>
              <a:t>Cookie</a:t>
            </a:r>
            <a:r>
              <a:rPr lang="zh-CN" altLang="en-US" sz="1800" dirty="0">
                <a:latin typeface="Arial Unicode MS" pitchFamily="34" charset="-122"/>
                <a:ea typeface="Arial Unicode MS" pitchFamily="34" charset="-122"/>
                <a:cs typeface="Arial Unicode MS" pitchFamily="34" charset="-122"/>
              </a:rPr>
              <a:t>请求头字段中读取所有的</a:t>
            </a:r>
            <a:r>
              <a:rPr lang="en-US" altLang="zh-CN" sz="1800" dirty="0">
                <a:latin typeface="Arial Unicode MS" pitchFamily="34" charset="-122"/>
                <a:ea typeface="Arial Unicode MS" pitchFamily="34" charset="-122"/>
                <a:cs typeface="Arial Unicode MS" pitchFamily="34" charset="-122"/>
              </a:rPr>
              <a:t>Cookie</a:t>
            </a:r>
            <a:r>
              <a:rPr lang="zh-CN" altLang="en-US" sz="1800" dirty="0">
                <a:latin typeface="Arial Unicode MS" pitchFamily="34" charset="-122"/>
                <a:ea typeface="Arial Unicode MS" pitchFamily="34" charset="-122"/>
                <a:cs typeface="Arial Unicode MS" pitchFamily="34" charset="-122"/>
              </a:rPr>
              <a:t>项。</a:t>
            </a:r>
          </a:p>
          <a:p>
            <a:pPr marL="0" indent="355600">
              <a:buNone/>
            </a:pPr>
            <a:endParaRPr lang="en-US" altLang="zh-CN" sz="16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4050127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41699">
                                            <p:txEl>
                                              <p:pRg st="0" end="0"/>
                                            </p:txEl>
                                          </p:spTgt>
                                        </p:tgtEl>
                                        <p:attrNameLst>
                                          <p:attrName>style.visibility</p:attrName>
                                        </p:attrNameLst>
                                      </p:cBhvr>
                                      <p:to>
                                        <p:strVal val="visible"/>
                                      </p:to>
                                    </p:set>
                                    <p:anim calcmode="lin" valueType="num">
                                      <p:cBhvr additive="base">
                                        <p:cTn id="7" dur="500" fill="hold"/>
                                        <p:tgtEl>
                                          <p:spTgt spid="54169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416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541699">
                                            <p:txEl>
                                              <p:pRg st="1" end="1"/>
                                            </p:txEl>
                                          </p:spTgt>
                                        </p:tgtEl>
                                        <p:attrNameLst>
                                          <p:attrName>style.visibility</p:attrName>
                                        </p:attrNameLst>
                                      </p:cBhvr>
                                      <p:to>
                                        <p:strVal val="visible"/>
                                      </p:to>
                                    </p:set>
                                    <p:anim calcmode="lin" valueType="num">
                                      <p:cBhvr additive="base">
                                        <p:cTn id="13" dur="500" fill="hold"/>
                                        <p:tgtEl>
                                          <p:spTgt spid="541699">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4169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41699">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41699">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41699">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41699">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41699">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nodeType="clickEffect">
                                  <p:stCondLst>
                                    <p:cond delay="0"/>
                                  </p:stCondLst>
                                  <p:childTnLst>
                                    <p:set>
                                      <p:cBhvr>
                                        <p:cTn id="38" dur="1" fill="hold">
                                          <p:stCondLst>
                                            <p:cond delay="0"/>
                                          </p:stCondLst>
                                        </p:cTn>
                                        <p:tgtEl>
                                          <p:spTgt spid="541699">
                                            <p:txEl>
                                              <p:pRg st="7" end="7"/>
                                            </p:txEl>
                                          </p:spTgt>
                                        </p:tgtEl>
                                        <p:attrNameLst>
                                          <p:attrName>style.visibility</p:attrName>
                                        </p:attrNameLst>
                                      </p:cBhvr>
                                      <p:to>
                                        <p:strVal val="visible"/>
                                      </p:to>
                                    </p:set>
                                    <p:anim calcmode="lin" valueType="num">
                                      <p:cBhvr additive="base">
                                        <p:cTn id="39" dur="500" fill="hold"/>
                                        <p:tgtEl>
                                          <p:spTgt spid="541699">
                                            <p:txEl>
                                              <p:pRg st="7" end="7"/>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541699">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nodeType="clickEffect">
                                  <p:stCondLst>
                                    <p:cond delay="0"/>
                                  </p:stCondLst>
                                  <p:childTnLst>
                                    <p:set>
                                      <p:cBhvr>
                                        <p:cTn id="44" dur="1" fill="hold">
                                          <p:stCondLst>
                                            <p:cond delay="0"/>
                                          </p:stCondLst>
                                        </p:cTn>
                                        <p:tgtEl>
                                          <p:spTgt spid="541699">
                                            <p:txEl>
                                              <p:pRg st="8" end="8"/>
                                            </p:txEl>
                                          </p:spTgt>
                                        </p:tgtEl>
                                        <p:attrNameLst>
                                          <p:attrName>style.visibility</p:attrName>
                                        </p:attrNameLst>
                                      </p:cBhvr>
                                      <p:to>
                                        <p:strVal val="visible"/>
                                      </p:to>
                                    </p:set>
                                    <p:anim calcmode="lin" valueType="num">
                                      <p:cBhvr additive="base">
                                        <p:cTn id="45" dur="500" fill="hold"/>
                                        <p:tgtEl>
                                          <p:spTgt spid="541699">
                                            <p:txEl>
                                              <p:pRg st="8" end="8"/>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541699">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Web</a:t>
            </a:r>
            <a:r>
              <a:rPr lang="zh-CN" altLang="en-US" dirty="0" smtClean="0"/>
              <a:t>应用是什么</a:t>
            </a:r>
            <a:endParaRPr lang="zh-CN" altLang="en-US" dirty="0"/>
          </a:p>
        </p:txBody>
      </p:sp>
      <p:sp>
        <p:nvSpPr>
          <p:cNvPr id="3" name="内容占位符 2"/>
          <p:cNvSpPr>
            <a:spLocks noGrp="1"/>
          </p:cNvSpPr>
          <p:nvPr>
            <p:ph idx="1"/>
          </p:nvPr>
        </p:nvSpPr>
        <p:spPr/>
        <p:txBody>
          <a:bodyPr/>
          <a:lstStyle/>
          <a:p>
            <a:r>
              <a:rPr lang="zh-CN" altLang="en-US" sz="2400" dirty="0">
                <a:latin typeface="Arial Unicode MS" pitchFamily="34" charset="-122"/>
                <a:ea typeface="Arial Unicode MS" pitchFamily="34" charset="-122"/>
                <a:cs typeface="Arial Unicode MS" pitchFamily="34" charset="-122"/>
              </a:rPr>
              <a:t>在</a:t>
            </a:r>
            <a:r>
              <a:rPr lang="en-US" altLang="zh-CN" sz="2400" dirty="0">
                <a:latin typeface="Arial Unicode MS" pitchFamily="34" charset="-122"/>
                <a:ea typeface="Arial Unicode MS" pitchFamily="34" charset="-122"/>
                <a:cs typeface="Arial Unicode MS" pitchFamily="34" charset="-122"/>
              </a:rPr>
              <a:t>Sun</a:t>
            </a:r>
            <a:r>
              <a:rPr lang="zh-CN" altLang="en-US" sz="2400" dirty="0">
                <a:latin typeface="Arial Unicode MS" pitchFamily="34" charset="-122"/>
                <a:ea typeface="Arial Unicode MS" pitchFamily="34" charset="-122"/>
                <a:cs typeface="Arial Unicode MS" pitchFamily="34" charset="-122"/>
              </a:rPr>
              <a:t>的</a:t>
            </a:r>
            <a:r>
              <a:rPr lang="en-US" altLang="zh-CN" sz="2400" dirty="0">
                <a:latin typeface="Arial Unicode MS" pitchFamily="34" charset="-122"/>
                <a:ea typeface="Arial Unicode MS" pitchFamily="34" charset="-122"/>
                <a:cs typeface="Arial Unicode MS" pitchFamily="34" charset="-122"/>
              </a:rPr>
              <a:t>Java Servlet</a:t>
            </a:r>
            <a:r>
              <a:rPr lang="zh-CN" altLang="en-US" sz="2400" dirty="0">
                <a:latin typeface="Arial Unicode MS" pitchFamily="34" charset="-122"/>
                <a:ea typeface="Arial Unicode MS" pitchFamily="34" charset="-122"/>
                <a:cs typeface="Arial Unicode MS" pitchFamily="34" charset="-122"/>
              </a:rPr>
              <a:t>规范</a:t>
            </a:r>
            <a:r>
              <a:rPr lang="zh-CN" altLang="en-US" sz="2400" dirty="0" smtClean="0">
                <a:latin typeface="Arial Unicode MS" pitchFamily="34" charset="-122"/>
                <a:ea typeface="Arial Unicode MS" pitchFamily="34" charset="-122"/>
                <a:cs typeface="Arial Unicode MS" pitchFamily="34" charset="-122"/>
              </a:rPr>
              <a:t>中定义</a:t>
            </a:r>
            <a:r>
              <a:rPr lang="zh-CN" altLang="en-US" sz="2400" dirty="0">
                <a:latin typeface="Arial Unicode MS" pitchFamily="34" charset="-122"/>
                <a:ea typeface="Arial Unicode MS" pitchFamily="34" charset="-122"/>
                <a:cs typeface="Arial Unicode MS" pitchFamily="34" charset="-122"/>
              </a:rPr>
              <a:t>：“</a:t>
            </a:r>
            <a:r>
              <a:rPr lang="en-US" altLang="zh-CN" sz="2400" dirty="0">
                <a:latin typeface="Arial Unicode MS" pitchFamily="34" charset="-122"/>
                <a:ea typeface="Arial Unicode MS" pitchFamily="34" charset="-122"/>
                <a:cs typeface="Arial Unicode MS" pitchFamily="34" charset="-122"/>
              </a:rPr>
              <a:t>Java Web</a:t>
            </a:r>
            <a:r>
              <a:rPr lang="zh-CN" altLang="en-US" sz="2400" dirty="0">
                <a:latin typeface="Arial Unicode MS" pitchFamily="34" charset="-122"/>
                <a:ea typeface="Arial Unicode MS" pitchFamily="34" charset="-122"/>
                <a:cs typeface="Arial Unicode MS" pitchFamily="34" charset="-122"/>
              </a:rPr>
              <a:t>应用由一组</a:t>
            </a:r>
            <a:r>
              <a:rPr lang="en-US" altLang="zh-CN" sz="2400" b="1" dirty="0">
                <a:latin typeface="Arial Unicode MS" pitchFamily="34" charset="-122"/>
                <a:ea typeface="Arial Unicode MS" pitchFamily="34" charset="-122"/>
                <a:cs typeface="Arial Unicode MS" pitchFamily="34" charset="-122"/>
              </a:rPr>
              <a:t>Servlet</a:t>
            </a:r>
            <a:r>
              <a:rPr lang="zh-CN" altLang="en-US" sz="2400" dirty="0">
                <a:latin typeface="Arial Unicode MS" pitchFamily="34" charset="-122"/>
                <a:ea typeface="Arial Unicode MS" pitchFamily="34" charset="-122"/>
                <a:cs typeface="Arial Unicode MS" pitchFamily="34" charset="-122"/>
              </a:rPr>
              <a:t>、</a:t>
            </a:r>
            <a:r>
              <a:rPr lang="en-US" altLang="zh-CN" sz="2400" dirty="0">
                <a:latin typeface="Arial Unicode MS" pitchFamily="34" charset="-122"/>
                <a:ea typeface="Arial Unicode MS" pitchFamily="34" charset="-122"/>
                <a:cs typeface="Arial Unicode MS" pitchFamily="34" charset="-122"/>
              </a:rPr>
              <a:t>HTML</a:t>
            </a:r>
            <a:r>
              <a:rPr lang="zh-CN" altLang="en-US" sz="2400" dirty="0">
                <a:latin typeface="Arial Unicode MS" pitchFamily="34" charset="-122"/>
                <a:ea typeface="Arial Unicode MS" pitchFamily="34" charset="-122"/>
                <a:cs typeface="Arial Unicode MS" pitchFamily="34" charset="-122"/>
              </a:rPr>
              <a:t>页、类、以及其它可以被绑定的资源构成。它可以在各种供应商提供的</a:t>
            </a:r>
            <a:r>
              <a:rPr lang="zh-CN" altLang="en-US" sz="2400" b="1" dirty="0">
                <a:latin typeface="Arial Unicode MS" pitchFamily="34" charset="-122"/>
                <a:ea typeface="Arial Unicode MS" pitchFamily="34" charset="-122"/>
                <a:cs typeface="Arial Unicode MS" pitchFamily="34" charset="-122"/>
              </a:rPr>
              <a:t>实现</a:t>
            </a:r>
            <a:r>
              <a:rPr lang="en-US" altLang="zh-CN" sz="2400" b="1" dirty="0">
                <a:latin typeface="Arial Unicode MS" pitchFamily="34" charset="-122"/>
                <a:ea typeface="Arial Unicode MS" pitchFamily="34" charset="-122"/>
                <a:cs typeface="Arial Unicode MS" pitchFamily="34" charset="-122"/>
              </a:rPr>
              <a:t>Servlet</a:t>
            </a:r>
            <a:r>
              <a:rPr lang="zh-CN" altLang="en-US" sz="2400" b="1" dirty="0">
                <a:latin typeface="Arial Unicode MS" pitchFamily="34" charset="-122"/>
                <a:ea typeface="Arial Unicode MS" pitchFamily="34" charset="-122"/>
                <a:cs typeface="Arial Unicode MS" pitchFamily="34" charset="-122"/>
              </a:rPr>
              <a:t>规范的</a:t>
            </a:r>
            <a:r>
              <a:rPr lang="zh-CN" altLang="en-US" sz="2400" dirty="0">
                <a:latin typeface="Arial Unicode MS" pitchFamily="34" charset="-122"/>
                <a:ea typeface="Arial Unicode MS" pitchFamily="34" charset="-122"/>
                <a:cs typeface="Arial Unicode MS" pitchFamily="34" charset="-122"/>
              </a:rPr>
              <a:t> </a:t>
            </a:r>
            <a:r>
              <a:rPr lang="en-US" altLang="zh-CN" sz="2400" b="1" dirty="0">
                <a:latin typeface="Arial Unicode MS" pitchFamily="34" charset="-122"/>
                <a:ea typeface="Arial Unicode MS" pitchFamily="34" charset="-122"/>
                <a:cs typeface="Arial Unicode MS" pitchFamily="34" charset="-122"/>
              </a:rPr>
              <a:t>Servlet</a:t>
            </a:r>
            <a:r>
              <a:rPr lang="zh-CN" altLang="en-US" sz="2400" b="1" dirty="0">
                <a:latin typeface="Arial Unicode MS" pitchFamily="34" charset="-122"/>
                <a:ea typeface="Arial Unicode MS" pitchFamily="34" charset="-122"/>
                <a:cs typeface="Arial Unicode MS" pitchFamily="34" charset="-122"/>
              </a:rPr>
              <a:t>容器 </a:t>
            </a:r>
            <a:r>
              <a:rPr lang="zh-CN" altLang="en-US" sz="2400" dirty="0">
                <a:latin typeface="Arial Unicode MS" pitchFamily="34" charset="-122"/>
                <a:ea typeface="Arial Unicode MS" pitchFamily="34" charset="-122"/>
                <a:cs typeface="Arial Unicode MS" pitchFamily="34" charset="-122"/>
              </a:rPr>
              <a:t>中运行。”</a:t>
            </a:r>
          </a:p>
          <a:p>
            <a:r>
              <a:rPr lang="en-US" altLang="zh-CN" sz="2400" dirty="0">
                <a:latin typeface="Arial Unicode MS" pitchFamily="34" charset="-122"/>
                <a:ea typeface="Arial Unicode MS" pitchFamily="34" charset="-122"/>
                <a:cs typeface="Arial Unicode MS" pitchFamily="34" charset="-122"/>
              </a:rPr>
              <a:t>Java Web</a:t>
            </a:r>
            <a:r>
              <a:rPr lang="zh-CN" altLang="en-US" sz="2400" dirty="0">
                <a:latin typeface="Arial Unicode MS" pitchFamily="34" charset="-122"/>
                <a:ea typeface="Arial Unicode MS" pitchFamily="34" charset="-122"/>
                <a:cs typeface="Arial Unicode MS" pitchFamily="34" charset="-122"/>
              </a:rPr>
              <a:t>应用中可以包含如下内容</a:t>
            </a:r>
            <a:r>
              <a:rPr lang="en-US" altLang="zh-CN" sz="2400" dirty="0">
                <a:latin typeface="Arial Unicode MS" pitchFamily="34" charset="-122"/>
                <a:ea typeface="Arial Unicode MS" pitchFamily="34" charset="-122"/>
                <a:cs typeface="Arial Unicode MS" pitchFamily="34" charset="-122"/>
              </a:rPr>
              <a:t>:</a:t>
            </a:r>
          </a:p>
          <a:p>
            <a:pPr lvl="1"/>
            <a:r>
              <a:rPr lang="en-US" altLang="zh-CN" sz="2000" dirty="0">
                <a:latin typeface="Arial Unicode MS" pitchFamily="34" charset="-122"/>
                <a:ea typeface="Arial Unicode MS" pitchFamily="34" charset="-122"/>
                <a:cs typeface="Arial Unicode MS" pitchFamily="34" charset="-122"/>
              </a:rPr>
              <a:t>Servlet</a:t>
            </a:r>
          </a:p>
          <a:p>
            <a:pPr lvl="1"/>
            <a:r>
              <a:rPr lang="en-US" altLang="zh-CN" sz="2000" dirty="0">
                <a:latin typeface="Arial Unicode MS" pitchFamily="34" charset="-122"/>
                <a:ea typeface="Arial Unicode MS" pitchFamily="34" charset="-122"/>
                <a:cs typeface="Arial Unicode MS" pitchFamily="34" charset="-122"/>
              </a:rPr>
              <a:t>JSP</a:t>
            </a:r>
          </a:p>
          <a:p>
            <a:pPr lvl="1"/>
            <a:r>
              <a:rPr lang="zh-CN" altLang="en-US" sz="2000" dirty="0">
                <a:latin typeface="Arial Unicode MS" pitchFamily="34" charset="-122"/>
                <a:ea typeface="Arial Unicode MS" pitchFamily="34" charset="-122"/>
                <a:cs typeface="Arial Unicode MS" pitchFamily="34" charset="-122"/>
              </a:rPr>
              <a:t>实用类</a:t>
            </a:r>
          </a:p>
          <a:p>
            <a:pPr lvl="1"/>
            <a:r>
              <a:rPr lang="zh-CN" altLang="en-US" sz="2000" dirty="0">
                <a:latin typeface="Arial Unicode MS" pitchFamily="34" charset="-122"/>
                <a:ea typeface="Arial Unicode MS" pitchFamily="34" charset="-122"/>
                <a:cs typeface="Arial Unicode MS" pitchFamily="34" charset="-122"/>
              </a:rPr>
              <a:t>静态文档如</a:t>
            </a:r>
            <a:r>
              <a:rPr lang="en-US" altLang="zh-CN" sz="2000" dirty="0">
                <a:latin typeface="Arial Unicode MS" pitchFamily="34" charset="-122"/>
                <a:ea typeface="Arial Unicode MS" pitchFamily="34" charset="-122"/>
                <a:cs typeface="Arial Unicode MS" pitchFamily="34" charset="-122"/>
              </a:rPr>
              <a:t>HTML</a:t>
            </a:r>
            <a:r>
              <a:rPr lang="zh-CN" altLang="en-US" sz="2000" dirty="0">
                <a:latin typeface="Arial Unicode MS" pitchFamily="34" charset="-122"/>
                <a:ea typeface="Arial Unicode MS" pitchFamily="34" charset="-122"/>
                <a:cs typeface="Arial Unicode MS" pitchFamily="34" charset="-122"/>
              </a:rPr>
              <a:t>、图片等</a:t>
            </a:r>
          </a:p>
          <a:p>
            <a:pPr lvl="1"/>
            <a:r>
              <a:rPr lang="zh-CN" altLang="en-US" sz="2000" dirty="0">
                <a:latin typeface="Arial Unicode MS" pitchFamily="34" charset="-122"/>
                <a:ea typeface="Arial Unicode MS" pitchFamily="34" charset="-122"/>
                <a:cs typeface="Arial Unicode MS" pitchFamily="34" charset="-122"/>
              </a:rPr>
              <a:t>描述</a:t>
            </a:r>
            <a:r>
              <a:rPr lang="en-US" altLang="zh-CN" sz="2000" dirty="0">
                <a:latin typeface="Arial Unicode MS" pitchFamily="34" charset="-122"/>
                <a:ea typeface="Arial Unicode MS" pitchFamily="34" charset="-122"/>
                <a:cs typeface="Arial Unicode MS" pitchFamily="34" charset="-122"/>
              </a:rPr>
              <a:t>Web</a:t>
            </a:r>
            <a:r>
              <a:rPr lang="zh-CN" altLang="en-US" sz="2000" dirty="0">
                <a:latin typeface="Arial Unicode MS" pitchFamily="34" charset="-122"/>
                <a:ea typeface="Arial Unicode MS" pitchFamily="34" charset="-122"/>
                <a:cs typeface="Arial Unicode MS" pitchFamily="34" charset="-122"/>
              </a:rPr>
              <a:t>应用的信息（</a:t>
            </a:r>
            <a:r>
              <a:rPr lang="en-US" altLang="zh-CN" sz="2000" dirty="0">
                <a:latin typeface="Arial Unicode MS" pitchFamily="34" charset="-122"/>
                <a:ea typeface="Arial Unicode MS" pitchFamily="34" charset="-122"/>
                <a:cs typeface="Arial Unicode MS" pitchFamily="34" charset="-122"/>
              </a:rPr>
              <a:t>web.xml</a:t>
            </a:r>
            <a:r>
              <a:rPr lang="zh-CN" altLang="en-US" sz="20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2105106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Rectangle 2"/>
          <p:cNvSpPr>
            <a:spLocks noGrp="1" noChangeArrowheads="1"/>
          </p:cNvSpPr>
          <p:nvPr>
            <p:ph type="title"/>
          </p:nvPr>
        </p:nvSpPr>
        <p:spPr>
          <a:xfrm>
            <a:off x="1991544" y="692696"/>
            <a:ext cx="8229600" cy="936104"/>
          </a:xfrm>
        </p:spPr>
        <p:txBody>
          <a:bodyPr/>
          <a:lstStyle/>
          <a:p>
            <a:r>
              <a:rPr lang="en-US" altLang="zh-CN" b="1" dirty="0" smtClean="0"/>
              <a:t>Cookie</a:t>
            </a:r>
            <a:r>
              <a:rPr lang="zh-CN" altLang="en-US" b="1" dirty="0"/>
              <a:t>的发送</a:t>
            </a:r>
            <a:r>
              <a:rPr lang="zh-CN" altLang="en-US" dirty="0"/>
              <a:t> </a:t>
            </a:r>
          </a:p>
        </p:txBody>
      </p:sp>
      <p:sp>
        <p:nvSpPr>
          <p:cNvPr id="614403" name="Rectangle 3"/>
          <p:cNvSpPr>
            <a:spLocks noGrp="1" noChangeArrowheads="1"/>
          </p:cNvSpPr>
          <p:nvPr>
            <p:ph type="body" idx="1"/>
          </p:nvPr>
        </p:nvSpPr>
        <p:spPr>
          <a:xfrm>
            <a:off x="1847528" y="1772816"/>
            <a:ext cx="8496944" cy="4320480"/>
          </a:xfrm>
        </p:spPr>
        <p:txBody>
          <a:bodyPr/>
          <a:lstStyle/>
          <a:p>
            <a:r>
              <a:rPr lang="en-US" altLang="zh-CN" sz="2200" dirty="0">
                <a:latin typeface="Arial Unicode MS" pitchFamily="34" charset="-122"/>
                <a:ea typeface="Arial Unicode MS" pitchFamily="34" charset="-122"/>
                <a:cs typeface="Arial Unicode MS" pitchFamily="34" charset="-122"/>
              </a:rPr>
              <a:t>1.</a:t>
            </a:r>
            <a:r>
              <a:rPr lang="zh-CN" altLang="en-US" sz="2200" dirty="0">
                <a:latin typeface="Arial Unicode MS" pitchFamily="34" charset="-122"/>
                <a:ea typeface="Arial Unicode MS" pitchFamily="34" charset="-122"/>
                <a:cs typeface="Arial Unicode MS" pitchFamily="34" charset="-122"/>
              </a:rPr>
              <a:t>创建</a:t>
            </a:r>
            <a:r>
              <a:rPr lang="en-US" altLang="zh-CN" sz="2200" dirty="0">
                <a:latin typeface="Arial Unicode MS" pitchFamily="34" charset="-122"/>
                <a:ea typeface="Arial Unicode MS" pitchFamily="34" charset="-122"/>
                <a:cs typeface="Arial Unicode MS" pitchFamily="34" charset="-122"/>
              </a:rPr>
              <a:t>Cookie</a:t>
            </a:r>
            <a:r>
              <a:rPr lang="zh-CN" altLang="en-US" sz="2200" dirty="0">
                <a:latin typeface="Arial Unicode MS" pitchFamily="34" charset="-122"/>
                <a:ea typeface="Arial Unicode MS" pitchFamily="34" charset="-122"/>
                <a:cs typeface="Arial Unicode MS" pitchFamily="34" charset="-122"/>
              </a:rPr>
              <a:t>对象</a:t>
            </a:r>
          </a:p>
          <a:p>
            <a:r>
              <a:rPr lang="en-US" altLang="zh-CN" sz="2200" dirty="0">
                <a:latin typeface="Arial Unicode MS" pitchFamily="34" charset="-122"/>
                <a:ea typeface="Arial Unicode MS" pitchFamily="34" charset="-122"/>
                <a:cs typeface="Arial Unicode MS" pitchFamily="34" charset="-122"/>
              </a:rPr>
              <a:t>2.</a:t>
            </a:r>
            <a:r>
              <a:rPr lang="zh-CN" altLang="en-US" sz="2200" dirty="0">
                <a:latin typeface="Arial Unicode MS" pitchFamily="34" charset="-122"/>
                <a:ea typeface="Arial Unicode MS" pitchFamily="34" charset="-122"/>
                <a:cs typeface="Arial Unicode MS" pitchFamily="34" charset="-122"/>
              </a:rPr>
              <a:t>设置最大时效</a:t>
            </a:r>
          </a:p>
          <a:p>
            <a:r>
              <a:rPr lang="en-US" altLang="zh-CN" sz="2200" dirty="0">
                <a:latin typeface="Arial Unicode MS" pitchFamily="34" charset="-122"/>
                <a:ea typeface="Arial Unicode MS" pitchFamily="34" charset="-122"/>
                <a:cs typeface="Arial Unicode MS" pitchFamily="34" charset="-122"/>
              </a:rPr>
              <a:t>3.</a:t>
            </a:r>
            <a:r>
              <a:rPr lang="zh-CN" altLang="en-US" sz="2200" dirty="0">
                <a:latin typeface="Arial Unicode MS" pitchFamily="34" charset="-122"/>
                <a:ea typeface="Arial Unicode MS" pitchFamily="34" charset="-122"/>
                <a:cs typeface="Arial Unicode MS" pitchFamily="34" charset="-122"/>
              </a:rPr>
              <a:t>将</a:t>
            </a:r>
            <a:r>
              <a:rPr lang="en-US" altLang="zh-CN" sz="2200" dirty="0">
                <a:latin typeface="Arial Unicode MS" pitchFamily="34" charset="-122"/>
                <a:ea typeface="Arial Unicode MS" pitchFamily="34" charset="-122"/>
                <a:cs typeface="Arial Unicode MS" pitchFamily="34" charset="-122"/>
              </a:rPr>
              <a:t>Cookie</a:t>
            </a:r>
            <a:r>
              <a:rPr lang="zh-CN" altLang="en-US" sz="2200" dirty="0">
                <a:latin typeface="Arial Unicode MS" pitchFamily="34" charset="-122"/>
                <a:ea typeface="Arial Unicode MS" pitchFamily="34" charset="-122"/>
                <a:cs typeface="Arial Unicode MS" pitchFamily="34" charset="-122"/>
              </a:rPr>
              <a:t>放入到</a:t>
            </a:r>
            <a:r>
              <a:rPr lang="en-US" altLang="zh-CN" sz="2200" dirty="0">
                <a:latin typeface="Arial Unicode MS" pitchFamily="34" charset="-122"/>
                <a:ea typeface="Arial Unicode MS" pitchFamily="34" charset="-122"/>
                <a:cs typeface="Arial Unicode MS" pitchFamily="34" charset="-122"/>
              </a:rPr>
              <a:t>HTTP</a:t>
            </a:r>
            <a:r>
              <a:rPr lang="zh-CN" altLang="en-US" sz="2200" dirty="0">
                <a:latin typeface="Arial Unicode MS" pitchFamily="34" charset="-122"/>
                <a:ea typeface="Arial Unicode MS" pitchFamily="34" charset="-122"/>
                <a:cs typeface="Arial Unicode MS" pitchFamily="34" charset="-122"/>
              </a:rPr>
              <a:t>响应报头</a:t>
            </a:r>
          </a:p>
          <a:p>
            <a:pPr lvl="1"/>
            <a:r>
              <a:rPr lang="zh-CN" altLang="en-US" sz="2000" dirty="0">
                <a:latin typeface="Arial Unicode MS" pitchFamily="34" charset="-122"/>
                <a:ea typeface="Arial Unicode MS" pitchFamily="34" charset="-122"/>
                <a:cs typeface="Arial Unicode MS" pitchFamily="34" charset="-122"/>
              </a:rPr>
              <a:t>如果创建了一个</a:t>
            </a:r>
            <a:r>
              <a:rPr lang="en-US" altLang="zh-CN" sz="2000" dirty="0">
                <a:latin typeface="Arial Unicode MS" pitchFamily="34" charset="-122"/>
                <a:ea typeface="Arial Unicode MS" pitchFamily="34" charset="-122"/>
                <a:cs typeface="Arial Unicode MS" pitchFamily="34" charset="-122"/>
              </a:rPr>
              <a:t>cookie</a:t>
            </a:r>
            <a:r>
              <a:rPr lang="zh-CN" altLang="en-US" sz="2000" dirty="0">
                <a:latin typeface="Arial Unicode MS" pitchFamily="34" charset="-122"/>
                <a:ea typeface="Arial Unicode MS" pitchFamily="34" charset="-122"/>
                <a:cs typeface="Arial Unicode MS" pitchFamily="34" charset="-122"/>
              </a:rPr>
              <a:t>，并将他发送到浏览器，默认情况下它是一个会话级别的</a:t>
            </a:r>
            <a:r>
              <a:rPr lang="en-US" altLang="zh-CN" sz="2000" dirty="0">
                <a:latin typeface="Arial Unicode MS" pitchFamily="34" charset="-122"/>
                <a:ea typeface="Arial Unicode MS" pitchFamily="34" charset="-122"/>
                <a:cs typeface="Arial Unicode MS" pitchFamily="34" charset="-122"/>
              </a:rPr>
              <a:t>cookie; </a:t>
            </a:r>
            <a:r>
              <a:rPr lang="zh-CN" altLang="en-US" sz="2000" dirty="0">
                <a:latin typeface="Arial Unicode MS" pitchFamily="34" charset="-122"/>
                <a:ea typeface="Arial Unicode MS" pitchFamily="34" charset="-122"/>
                <a:cs typeface="Arial Unicode MS" pitchFamily="34" charset="-122"/>
              </a:rPr>
              <a:t>存储在浏览器的内存中，用户退出浏览器之后被删除。若希望浏览器将该</a:t>
            </a:r>
            <a:r>
              <a:rPr lang="en-US" altLang="zh-CN" sz="2000" dirty="0">
                <a:latin typeface="Arial Unicode MS" pitchFamily="34" charset="-122"/>
                <a:ea typeface="Arial Unicode MS" pitchFamily="34" charset="-122"/>
                <a:cs typeface="Arial Unicode MS" pitchFamily="34" charset="-122"/>
              </a:rPr>
              <a:t>cookie</a:t>
            </a:r>
            <a:r>
              <a:rPr lang="zh-CN" altLang="en-US" sz="2000" dirty="0">
                <a:latin typeface="Arial Unicode MS" pitchFamily="34" charset="-122"/>
                <a:ea typeface="Arial Unicode MS" pitchFamily="34" charset="-122"/>
                <a:cs typeface="Arial Unicode MS" pitchFamily="34" charset="-122"/>
              </a:rPr>
              <a:t>存储在磁盘上，则需要使用</a:t>
            </a:r>
            <a:r>
              <a:rPr lang="en-US" altLang="zh-CN" sz="2000" dirty="0" err="1">
                <a:latin typeface="Arial Unicode MS" pitchFamily="34" charset="-122"/>
                <a:ea typeface="Arial Unicode MS" pitchFamily="34" charset="-122"/>
                <a:cs typeface="Arial Unicode MS" pitchFamily="34" charset="-122"/>
              </a:rPr>
              <a:t>maxAge</a:t>
            </a:r>
            <a:r>
              <a:rPr lang="zh-CN" altLang="en-US" sz="2000" dirty="0">
                <a:latin typeface="Arial Unicode MS" pitchFamily="34" charset="-122"/>
                <a:ea typeface="Arial Unicode MS" pitchFamily="34" charset="-122"/>
                <a:cs typeface="Arial Unicode MS" pitchFamily="34" charset="-122"/>
              </a:rPr>
              <a:t>，并给出一个以秒为单位的时间。将最大时效设为</a:t>
            </a:r>
            <a:r>
              <a:rPr lang="en-US" altLang="zh-CN" sz="2000" dirty="0">
                <a:latin typeface="Arial Unicode MS" pitchFamily="34" charset="-122"/>
                <a:ea typeface="Arial Unicode MS" pitchFamily="34" charset="-122"/>
                <a:cs typeface="Arial Unicode MS" pitchFamily="34" charset="-122"/>
              </a:rPr>
              <a:t>0</a:t>
            </a:r>
            <a:r>
              <a:rPr lang="zh-CN" altLang="en-US" sz="2000" dirty="0">
                <a:latin typeface="Arial Unicode MS" pitchFamily="34" charset="-122"/>
                <a:ea typeface="Arial Unicode MS" pitchFamily="34" charset="-122"/>
                <a:cs typeface="Arial Unicode MS" pitchFamily="34" charset="-122"/>
              </a:rPr>
              <a:t>则是命令浏览器删除该</a:t>
            </a:r>
            <a:r>
              <a:rPr lang="en-US" altLang="zh-CN" sz="2000" dirty="0">
                <a:latin typeface="Arial Unicode MS" pitchFamily="34" charset="-122"/>
                <a:ea typeface="Arial Unicode MS" pitchFamily="34" charset="-122"/>
                <a:cs typeface="Arial Unicode MS" pitchFamily="34" charset="-122"/>
              </a:rPr>
              <a:t>cookie</a:t>
            </a:r>
            <a:r>
              <a:rPr lang="zh-CN" altLang="en-US" sz="2000" dirty="0">
                <a:latin typeface="Arial Unicode MS" pitchFamily="34" charset="-122"/>
                <a:ea typeface="Arial Unicode MS" pitchFamily="34" charset="-122"/>
                <a:cs typeface="Arial Unicode MS" pitchFamily="34" charset="-122"/>
              </a:rPr>
              <a:t>。</a:t>
            </a:r>
          </a:p>
          <a:p>
            <a:pPr lvl="1"/>
            <a:r>
              <a:rPr lang="zh-CN" altLang="en-US" sz="2000" dirty="0">
                <a:latin typeface="Arial Unicode MS" pitchFamily="34" charset="-122"/>
                <a:ea typeface="Arial Unicode MS" pitchFamily="34" charset="-122"/>
                <a:cs typeface="Arial Unicode MS" pitchFamily="34" charset="-122"/>
              </a:rPr>
              <a:t>发送</a:t>
            </a:r>
            <a:r>
              <a:rPr lang="en-US" altLang="zh-CN" sz="2000" dirty="0">
                <a:latin typeface="Arial Unicode MS" pitchFamily="34" charset="-122"/>
                <a:ea typeface="Arial Unicode MS" pitchFamily="34" charset="-122"/>
                <a:cs typeface="Arial Unicode MS" pitchFamily="34" charset="-122"/>
              </a:rPr>
              <a:t>cookie</a:t>
            </a:r>
            <a:r>
              <a:rPr lang="zh-CN" altLang="en-US" sz="2000" dirty="0">
                <a:latin typeface="Arial Unicode MS" pitchFamily="34" charset="-122"/>
                <a:ea typeface="Arial Unicode MS" pitchFamily="34" charset="-122"/>
                <a:cs typeface="Arial Unicode MS" pitchFamily="34" charset="-122"/>
              </a:rPr>
              <a:t>需要使用</a:t>
            </a:r>
            <a:r>
              <a:rPr lang="en-US" altLang="zh-CN" sz="2000" dirty="0" err="1">
                <a:latin typeface="Arial Unicode MS" pitchFamily="34" charset="-122"/>
                <a:ea typeface="Arial Unicode MS" pitchFamily="34" charset="-122"/>
                <a:cs typeface="Arial Unicode MS" pitchFamily="34" charset="-122"/>
              </a:rPr>
              <a:t>HttpServletResponse</a:t>
            </a:r>
            <a:r>
              <a:rPr lang="zh-CN" altLang="en-US" sz="2000" dirty="0">
                <a:latin typeface="Arial Unicode MS" pitchFamily="34" charset="-122"/>
                <a:ea typeface="Arial Unicode MS" pitchFamily="34" charset="-122"/>
                <a:cs typeface="Arial Unicode MS" pitchFamily="34" charset="-122"/>
              </a:rPr>
              <a:t>的</a:t>
            </a:r>
            <a:r>
              <a:rPr lang="en-US" altLang="zh-CN" sz="2000" dirty="0" err="1">
                <a:latin typeface="Arial Unicode MS" pitchFamily="34" charset="-122"/>
                <a:ea typeface="Arial Unicode MS" pitchFamily="34" charset="-122"/>
                <a:cs typeface="Arial Unicode MS" pitchFamily="34" charset="-122"/>
              </a:rPr>
              <a:t>addCookie</a:t>
            </a:r>
            <a:r>
              <a:rPr lang="zh-CN" altLang="en-US" sz="2000" dirty="0">
                <a:latin typeface="Arial Unicode MS" pitchFamily="34" charset="-122"/>
                <a:ea typeface="Arial Unicode MS" pitchFamily="34" charset="-122"/>
                <a:cs typeface="Arial Unicode MS" pitchFamily="34" charset="-122"/>
              </a:rPr>
              <a:t>方法，将</a:t>
            </a:r>
            <a:r>
              <a:rPr lang="en-US" altLang="zh-CN" sz="2000" dirty="0">
                <a:latin typeface="Arial Unicode MS" pitchFamily="34" charset="-122"/>
                <a:ea typeface="Arial Unicode MS" pitchFamily="34" charset="-122"/>
                <a:cs typeface="Arial Unicode MS" pitchFamily="34" charset="-122"/>
              </a:rPr>
              <a:t>cookie</a:t>
            </a:r>
            <a:r>
              <a:rPr lang="zh-CN" altLang="en-US" sz="2000" dirty="0">
                <a:latin typeface="Arial Unicode MS" pitchFamily="34" charset="-122"/>
                <a:ea typeface="Arial Unicode MS" pitchFamily="34" charset="-122"/>
                <a:cs typeface="Arial Unicode MS" pitchFamily="34" charset="-122"/>
              </a:rPr>
              <a:t>插入到一个 </a:t>
            </a:r>
            <a:r>
              <a:rPr lang="en-US" altLang="zh-CN" sz="2000" dirty="0">
                <a:latin typeface="Arial Unicode MS" pitchFamily="34" charset="-122"/>
                <a:ea typeface="Arial Unicode MS" pitchFamily="34" charset="-122"/>
                <a:cs typeface="Arial Unicode MS" pitchFamily="34" charset="-122"/>
              </a:rPr>
              <a:t>Set-Cookie</a:t>
            </a:r>
            <a:r>
              <a:rPr lang="zh-CN" altLang="en-US" sz="2000" dirty="0">
                <a:latin typeface="Arial Unicode MS" pitchFamily="34" charset="-122"/>
                <a:ea typeface="Arial Unicode MS" pitchFamily="34" charset="-122"/>
                <a:cs typeface="Arial Unicode MS" pitchFamily="34" charset="-122"/>
              </a:rPr>
              <a:t>　</a:t>
            </a:r>
            <a:r>
              <a:rPr lang="en-US" altLang="zh-CN" sz="2000" dirty="0">
                <a:latin typeface="Arial Unicode MS" pitchFamily="34" charset="-122"/>
                <a:ea typeface="Arial Unicode MS" pitchFamily="34" charset="-122"/>
                <a:cs typeface="Arial Unicode MS" pitchFamily="34" charset="-122"/>
              </a:rPr>
              <a:t>HTTP</a:t>
            </a:r>
            <a:r>
              <a:rPr lang="zh-CN" altLang="en-US" sz="2000" dirty="0">
                <a:latin typeface="Arial Unicode MS" pitchFamily="34" charset="-122"/>
                <a:ea typeface="Arial Unicode MS" pitchFamily="34" charset="-122"/>
                <a:cs typeface="Arial Unicode MS" pitchFamily="34" charset="-122"/>
              </a:rPr>
              <a:t>响应报头中。由于这个方法并不修改任何之前指定的</a:t>
            </a:r>
            <a:r>
              <a:rPr lang="en-US" altLang="zh-CN" sz="2000" dirty="0">
                <a:latin typeface="Arial Unicode MS" pitchFamily="34" charset="-122"/>
                <a:ea typeface="Arial Unicode MS" pitchFamily="34" charset="-122"/>
                <a:cs typeface="Arial Unicode MS" pitchFamily="34" charset="-122"/>
              </a:rPr>
              <a:t>Set-Cookie</a:t>
            </a:r>
            <a:r>
              <a:rPr lang="zh-CN" altLang="en-US" sz="2000" dirty="0">
                <a:latin typeface="Arial Unicode MS" pitchFamily="34" charset="-122"/>
                <a:ea typeface="Arial Unicode MS" pitchFamily="34" charset="-122"/>
                <a:cs typeface="Arial Unicode MS" pitchFamily="34" charset="-122"/>
              </a:rPr>
              <a:t>报头，而是创建新的报头，因此将这个方法称为是</a:t>
            </a:r>
            <a:r>
              <a:rPr lang="en-US" altLang="zh-CN" sz="2000" dirty="0" err="1">
                <a:latin typeface="Arial Unicode MS" pitchFamily="34" charset="-122"/>
                <a:ea typeface="Arial Unicode MS" pitchFamily="34" charset="-122"/>
                <a:cs typeface="Arial Unicode MS" pitchFamily="34" charset="-122"/>
              </a:rPr>
              <a:t>addCookie</a:t>
            </a:r>
            <a:r>
              <a:rPr lang="zh-CN" altLang="en-US" sz="2000" dirty="0">
                <a:latin typeface="Arial Unicode MS" pitchFamily="34" charset="-122"/>
                <a:ea typeface="Arial Unicode MS" pitchFamily="34" charset="-122"/>
                <a:cs typeface="Arial Unicode MS" pitchFamily="34" charset="-122"/>
              </a:rPr>
              <a:t>，而非</a:t>
            </a:r>
            <a:r>
              <a:rPr lang="en-US" altLang="zh-CN" sz="2000" dirty="0" err="1">
                <a:latin typeface="Arial Unicode MS" pitchFamily="34" charset="-122"/>
                <a:ea typeface="Arial Unicode MS" pitchFamily="34" charset="-122"/>
                <a:cs typeface="Arial Unicode MS" pitchFamily="34" charset="-122"/>
              </a:rPr>
              <a:t>setCookie</a:t>
            </a:r>
            <a:r>
              <a:rPr lang="zh-CN" altLang="en-US" sz="20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39682778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0" name="Rectangle 2"/>
          <p:cNvSpPr>
            <a:spLocks noGrp="1" noChangeArrowheads="1"/>
          </p:cNvSpPr>
          <p:nvPr>
            <p:ph type="title"/>
          </p:nvPr>
        </p:nvSpPr>
        <p:spPr>
          <a:xfrm>
            <a:off x="2135560" y="548978"/>
            <a:ext cx="8313028" cy="1439863"/>
          </a:xfrm>
        </p:spPr>
        <p:txBody>
          <a:bodyPr/>
          <a:lstStyle/>
          <a:p>
            <a:r>
              <a:rPr lang="zh-CN" altLang="en-US" b="1" dirty="0">
                <a:latin typeface="Arial Unicode MS" pitchFamily="34" charset="-122"/>
                <a:ea typeface="Arial Unicode MS" pitchFamily="34" charset="-122"/>
                <a:cs typeface="Arial Unicode MS" pitchFamily="34" charset="-122"/>
              </a:rPr>
              <a:t>会话</a:t>
            </a:r>
            <a:r>
              <a:rPr lang="en-US" altLang="zh-CN" b="1" dirty="0">
                <a:latin typeface="Arial Unicode MS" pitchFamily="34" charset="-122"/>
                <a:ea typeface="Arial Unicode MS" pitchFamily="34" charset="-122"/>
                <a:cs typeface="Arial Unicode MS" pitchFamily="34" charset="-122"/>
              </a:rPr>
              <a:t>cookie</a:t>
            </a:r>
            <a:r>
              <a:rPr lang="zh-CN" altLang="en-US" b="1" dirty="0">
                <a:latin typeface="Arial Unicode MS" pitchFamily="34" charset="-122"/>
                <a:ea typeface="Arial Unicode MS" pitchFamily="34" charset="-122"/>
                <a:cs typeface="Arial Unicode MS" pitchFamily="34" charset="-122"/>
              </a:rPr>
              <a:t>和持久</a:t>
            </a:r>
            <a:r>
              <a:rPr lang="en-US" altLang="zh-CN" b="1" dirty="0">
                <a:latin typeface="Arial Unicode MS" pitchFamily="34" charset="-122"/>
                <a:ea typeface="Arial Unicode MS" pitchFamily="34" charset="-122"/>
                <a:cs typeface="Arial Unicode MS" pitchFamily="34" charset="-122"/>
              </a:rPr>
              <a:t>cookie</a:t>
            </a:r>
            <a:r>
              <a:rPr lang="zh-CN" altLang="en-US" b="1" dirty="0">
                <a:latin typeface="Arial Unicode MS" pitchFamily="34" charset="-122"/>
                <a:ea typeface="Arial Unicode MS" pitchFamily="34" charset="-122"/>
                <a:cs typeface="Arial Unicode MS" pitchFamily="34" charset="-122"/>
              </a:rPr>
              <a:t>的区别</a:t>
            </a:r>
            <a:r>
              <a:rPr lang="zh-CN" altLang="en-US" dirty="0">
                <a:latin typeface="Arial Unicode MS" pitchFamily="34" charset="-122"/>
                <a:ea typeface="Arial Unicode MS" pitchFamily="34" charset="-122"/>
                <a:cs typeface="Arial Unicode MS" pitchFamily="34" charset="-122"/>
              </a:rPr>
              <a:t> </a:t>
            </a:r>
          </a:p>
        </p:txBody>
      </p:sp>
      <p:sp>
        <p:nvSpPr>
          <p:cNvPr id="616451" name="Rectangle 3"/>
          <p:cNvSpPr>
            <a:spLocks noGrp="1" noChangeArrowheads="1"/>
          </p:cNvSpPr>
          <p:nvPr>
            <p:ph type="body" idx="1"/>
          </p:nvPr>
        </p:nvSpPr>
        <p:spPr>
          <a:xfrm>
            <a:off x="1847528" y="1988840"/>
            <a:ext cx="8496944" cy="4357718"/>
          </a:xfrm>
        </p:spPr>
        <p:txBody>
          <a:bodyPr>
            <a:normAutofit/>
          </a:bodyPr>
          <a:lstStyle/>
          <a:p>
            <a:r>
              <a:rPr lang="zh-CN" altLang="en-US" sz="2400" dirty="0">
                <a:latin typeface="Arial Unicode MS" pitchFamily="34" charset="-122"/>
                <a:ea typeface="Arial Unicode MS" pitchFamily="34" charset="-122"/>
                <a:cs typeface="Arial Unicode MS" pitchFamily="34" charset="-122"/>
              </a:rPr>
              <a:t>如果不设置过期时间，则表示这个</a:t>
            </a:r>
            <a:r>
              <a:rPr lang="en-US" altLang="zh-CN" sz="2400" dirty="0">
                <a:latin typeface="Arial Unicode MS" pitchFamily="34" charset="-122"/>
                <a:ea typeface="Arial Unicode MS" pitchFamily="34" charset="-122"/>
                <a:cs typeface="Arial Unicode MS" pitchFamily="34" charset="-122"/>
              </a:rPr>
              <a:t>cookie</a:t>
            </a:r>
            <a:r>
              <a:rPr lang="zh-CN" altLang="en-US" sz="2400" dirty="0">
                <a:latin typeface="Arial Unicode MS" pitchFamily="34" charset="-122"/>
                <a:ea typeface="Arial Unicode MS" pitchFamily="34" charset="-122"/>
                <a:cs typeface="Arial Unicode MS" pitchFamily="34" charset="-122"/>
              </a:rPr>
              <a:t>生命周期为浏览器会话期间，只要关闭浏览器窗口，</a:t>
            </a:r>
            <a:r>
              <a:rPr lang="en-US" altLang="zh-CN" sz="2400" dirty="0">
                <a:latin typeface="Arial Unicode MS" pitchFamily="34" charset="-122"/>
                <a:ea typeface="Arial Unicode MS" pitchFamily="34" charset="-122"/>
                <a:cs typeface="Arial Unicode MS" pitchFamily="34" charset="-122"/>
              </a:rPr>
              <a:t>cookie</a:t>
            </a:r>
            <a:r>
              <a:rPr lang="zh-CN" altLang="en-US" sz="2400" dirty="0">
                <a:latin typeface="Arial Unicode MS" pitchFamily="34" charset="-122"/>
                <a:ea typeface="Arial Unicode MS" pitchFamily="34" charset="-122"/>
                <a:cs typeface="Arial Unicode MS" pitchFamily="34" charset="-122"/>
              </a:rPr>
              <a:t>就消失了。这种生命期为浏览器会话期的</a:t>
            </a:r>
            <a:r>
              <a:rPr lang="en-US" altLang="zh-CN" sz="2400" dirty="0">
                <a:latin typeface="Arial Unicode MS" pitchFamily="34" charset="-122"/>
                <a:ea typeface="Arial Unicode MS" pitchFamily="34" charset="-122"/>
                <a:cs typeface="Arial Unicode MS" pitchFamily="34" charset="-122"/>
              </a:rPr>
              <a:t>cookie</a:t>
            </a:r>
            <a:r>
              <a:rPr lang="zh-CN" altLang="en-US" sz="2400" dirty="0">
                <a:latin typeface="Arial Unicode MS" pitchFamily="34" charset="-122"/>
                <a:ea typeface="Arial Unicode MS" pitchFamily="34" charset="-122"/>
                <a:cs typeface="Arial Unicode MS" pitchFamily="34" charset="-122"/>
              </a:rPr>
              <a:t>被称为会话</a:t>
            </a:r>
            <a:r>
              <a:rPr lang="en-US" altLang="zh-CN" sz="2400" dirty="0">
                <a:latin typeface="Arial Unicode MS" pitchFamily="34" charset="-122"/>
                <a:ea typeface="Arial Unicode MS" pitchFamily="34" charset="-122"/>
                <a:cs typeface="Arial Unicode MS" pitchFamily="34" charset="-122"/>
              </a:rPr>
              <a:t>cookie</a:t>
            </a:r>
            <a:r>
              <a:rPr lang="zh-CN" altLang="en-US" sz="2400" dirty="0">
                <a:latin typeface="Arial Unicode MS" pitchFamily="34" charset="-122"/>
                <a:ea typeface="Arial Unicode MS" pitchFamily="34" charset="-122"/>
                <a:cs typeface="Arial Unicode MS" pitchFamily="34" charset="-122"/>
              </a:rPr>
              <a:t>。会话</a:t>
            </a:r>
            <a:r>
              <a:rPr lang="en-US" altLang="zh-CN" sz="2400" dirty="0">
                <a:latin typeface="Arial Unicode MS" pitchFamily="34" charset="-122"/>
                <a:ea typeface="Arial Unicode MS" pitchFamily="34" charset="-122"/>
                <a:cs typeface="Arial Unicode MS" pitchFamily="34" charset="-122"/>
              </a:rPr>
              <a:t>cookie</a:t>
            </a:r>
            <a:r>
              <a:rPr lang="zh-CN" altLang="en-US" sz="2400" dirty="0">
                <a:latin typeface="Arial Unicode MS" pitchFamily="34" charset="-122"/>
                <a:ea typeface="Arial Unicode MS" pitchFamily="34" charset="-122"/>
                <a:cs typeface="Arial Unicode MS" pitchFamily="34" charset="-122"/>
              </a:rPr>
              <a:t>一般不保存在硬盘上而是保存在内存里。</a:t>
            </a:r>
          </a:p>
          <a:p>
            <a:r>
              <a:rPr lang="zh-CN" altLang="en-US" sz="2400" dirty="0">
                <a:latin typeface="Arial Unicode MS" pitchFamily="34" charset="-122"/>
                <a:ea typeface="Arial Unicode MS" pitchFamily="34" charset="-122"/>
                <a:cs typeface="Arial Unicode MS" pitchFamily="34" charset="-122"/>
              </a:rPr>
              <a:t>如果设置了过期时间，浏览器就会把</a:t>
            </a:r>
            <a:r>
              <a:rPr lang="en-US" altLang="zh-CN" sz="2400" dirty="0">
                <a:latin typeface="Arial Unicode MS" pitchFamily="34" charset="-122"/>
                <a:ea typeface="Arial Unicode MS" pitchFamily="34" charset="-122"/>
                <a:cs typeface="Arial Unicode MS" pitchFamily="34" charset="-122"/>
              </a:rPr>
              <a:t>cookie</a:t>
            </a:r>
            <a:r>
              <a:rPr lang="zh-CN" altLang="en-US" sz="2400" dirty="0">
                <a:latin typeface="Arial Unicode MS" pitchFamily="34" charset="-122"/>
                <a:ea typeface="Arial Unicode MS" pitchFamily="34" charset="-122"/>
                <a:cs typeface="Arial Unicode MS" pitchFamily="34" charset="-122"/>
              </a:rPr>
              <a:t>保存到硬盘上，关闭后再次打开浏览器，这些</a:t>
            </a:r>
            <a:r>
              <a:rPr lang="en-US" altLang="zh-CN" sz="2400" dirty="0">
                <a:latin typeface="Arial Unicode MS" pitchFamily="34" charset="-122"/>
                <a:ea typeface="Arial Unicode MS" pitchFamily="34" charset="-122"/>
                <a:cs typeface="Arial Unicode MS" pitchFamily="34" charset="-122"/>
              </a:rPr>
              <a:t>cookie</a:t>
            </a:r>
            <a:r>
              <a:rPr lang="zh-CN" altLang="en-US" sz="2400" dirty="0">
                <a:latin typeface="Arial Unicode MS" pitchFamily="34" charset="-122"/>
                <a:ea typeface="Arial Unicode MS" pitchFamily="34" charset="-122"/>
                <a:cs typeface="Arial Unicode MS" pitchFamily="34" charset="-122"/>
              </a:rPr>
              <a:t>依然有效直到超过设定的过期时间。</a:t>
            </a:r>
          </a:p>
          <a:p>
            <a:r>
              <a:rPr lang="zh-CN" altLang="en-US" sz="2400" dirty="0">
                <a:latin typeface="Arial Unicode MS" pitchFamily="34" charset="-122"/>
                <a:ea typeface="Arial Unicode MS" pitchFamily="34" charset="-122"/>
                <a:cs typeface="Arial Unicode MS" pitchFamily="34" charset="-122"/>
              </a:rPr>
              <a:t>存储在硬盘上的</a:t>
            </a:r>
            <a:r>
              <a:rPr lang="en-US" altLang="zh-CN" sz="2400" dirty="0">
                <a:latin typeface="Arial Unicode MS" pitchFamily="34" charset="-122"/>
                <a:ea typeface="Arial Unicode MS" pitchFamily="34" charset="-122"/>
                <a:cs typeface="Arial Unicode MS" pitchFamily="34" charset="-122"/>
              </a:rPr>
              <a:t>cookie</a:t>
            </a:r>
            <a:r>
              <a:rPr lang="zh-CN" altLang="en-US" sz="2400" dirty="0">
                <a:latin typeface="Arial Unicode MS" pitchFamily="34" charset="-122"/>
                <a:ea typeface="Arial Unicode MS" pitchFamily="34" charset="-122"/>
                <a:cs typeface="Arial Unicode MS" pitchFamily="34" charset="-122"/>
              </a:rPr>
              <a:t>可以在不同的浏览器进程间共享，比如两个</a:t>
            </a:r>
            <a:r>
              <a:rPr lang="en-US" altLang="zh-CN" sz="2400" dirty="0">
                <a:latin typeface="Arial Unicode MS" pitchFamily="34" charset="-122"/>
                <a:ea typeface="Arial Unicode MS" pitchFamily="34" charset="-122"/>
                <a:cs typeface="Arial Unicode MS" pitchFamily="34" charset="-122"/>
              </a:rPr>
              <a:t>IE</a:t>
            </a:r>
            <a:r>
              <a:rPr lang="zh-CN" altLang="en-US" sz="2400" dirty="0">
                <a:latin typeface="Arial Unicode MS" pitchFamily="34" charset="-122"/>
                <a:ea typeface="Arial Unicode MS" pitchFamily="34" charset="-122"/>
                <a:cs typeface="Arial Unicode MS" pitchFamily="34" charset="-122"/>
              </a:rPr>
              <a:t>窗口。而对于保存在内存的</a:t>
            </a:r>
            <a:r>
              <a:rPr lang="en-US" altLang="zh-CN" sz="2400" dirty="0">
                <a:latin typeface="Arial Unicode MS" pitchFamily="34" charset="-122"/>
                <a:ea typeface="Arial Unicode MS" pitchFamily="34" charset="-122"/>
                <a:cs typeface="Arial Unicode MS" pitchFamily="34" charset="-122"/>
              </a:rPr>
              <a:t>cookie</a:t>
            </a:r>
            <a:r>
              <a:rPr lang="zh-CN" altLang="en-US" sz="2400" dirty="0">
                <a:latin typeface="Arial Unicode MS" pitchFamily="34" charset="-122"/>
                <a:ea typeface="Arial Unicode MS" pitchFamily="34" charset="-122"/>
                <a:cs typeface="Arial Unicode MS" pitchFamily="34" charset="-122"/>
              </a:rPr>
              <a:t>，不同的浏览器有不同的处理方式。</a:t>
            </a:r>
          </a:p>
        </p:txBody>
      </p:sp>
    </p:spTree>
    <p:extLst>
      <p:ext uri="{BB962C8B-B14F-4D97-AF65-F5344CB8AC3E}">
        <p14:creationId xmlns:p14="http://schemas.microsoft.com/office/powerpoint/2010/main" val="21469144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26" name="Rectangle 2"/>
          <p:cNvSpPr>
            <a:spLocks noGrp="1" noChangeArrowheads="1"/>
          </p:cNvSpPr>
          <p:nvPr>
            <p:ph type="title"/>
          </p:nvPr>
        </p:nvSpPr>
        <p:spPr>
          <a:xfrm>
            <a:off x="2423592" y="476673"/>
            <a:ext cx="7696200" cy="1439863"/>
          </a:xfrm>
        </p:spPr>
        <p:txBody>
          <a:bodyPr/>
          <a:lstStyle/>
          <a:p>
            <a:r>
              <a:rPr lang="en-US" altLang="zh-CN" dirty="0">
                <a:latin typeface="Arial Unicode MS" pitchFamily="34" charset="-122"/>
                <a:ea typeface="Arial Unicode MS" pitchFamily="34" charset="-122"/>
                <a:cs typeface="Arial Unicode MS" pitchFamily="34" charset="-122"/>
              </a:rPr>
              <a:t>C</a:t>
            </a:r>
            <a:r>
              <a:rPr lang="en-US" altLang="zh-CN" dirty="0" smtClean="0">
                <a:latin typeface="Arial Unicode MS" pitchFamily="34" charset="-122"/>
                <a:ea typeface="Arial Unicode MS" pitchFamily="34" charset="-122"/>
                <a:cs typeface="Arial Unicode MS" pitchFamily="34" charset="-122"/>
              </a:rPr>
              <a:t>ookie</a:t>
            </a:r>
            <a:r>
              <a:rPr lang="zh-CN" altLang="en-US" dirty="0">
                <a:latin typeface="Arial Unicode MS" pitchFamily="34" charset="-122"/>
                <a:ea typeface="Arial Unicode MS" pitchFamily="34" charset="-122"/>
                <a:cs typeface="Arial Unicode MS" pitchFamily="34" charset="-122"/>
              </a:rPr>
              <a:t>的读取 </a:t>
            </a:r>
          </a:p>
        </p:txBody>
      </p:sp>
      <p:sp>
        <p:nvSpPr>
          <p:cNvPr id="615427" name="Rectangle 3"/>
          <p:cNvSpPr>
            <a:spLocks noGrp="1" noChangeArrowheads="1"/>
          </p:cNvSpPr>
          <p:nvPr>
            <p:ph type="body" idx="1"/>
          </p:nvPr>
        </p:nvSpPr>
        <p:spPr>
          <a:xfrm>
            <a:off x="1775520" y="2060849"/>
            <a:ext cx="8424936" cy="3313113"/>
          </a:xfrm>
        </p:spPr>
        <p:txBody>
          <a:bodyPr/>
          <a:lstStyle/>
          <a:p>
            <a:r>
              <a:rPr lang="en-US" altLang="zh-CN" sz="2700" dirty="0">
                <a:latin typeface="Arial Unicode MS" pitchFamily="34" charset="-122"/>
                <a:ea typeface="Arial Unicode MS" pitchFamily="34" charset="-122"/>
                <a:cs typeface="Arial Unicode MS" pitchFamily="34" charset="-122"/>
              </a:rPr>
              <a:t>1.</a:t>
            </a:r>
            <a:r>
              <a:rPr lang="zh-CN" altLang="en-US" sz="2700" dirty="0">
                <a:latin typeface="Arial Unicode MS" pitchFamily="34" charset="-122"/>
                <a:ea typeface="Arial Unicode MS" pitchFamily="34" charset="-122"/>
                <a:cs typeface="Arial Unicode MS" pitchFamily="34" charset="-122"/>
              </a:rPr>
              <a:t>调用</a:t>
            </a:r>
            <a:r>
              <a:rPr lang="en-US" altLang="zh-CN" sz="2700" dirty="0" err="1">
                <a:latin typeface="Arial Unicode MS" pitchFamily="34" charset="-122"/>
                <a:ea typeface="Arial Unicode MS" pitchFamily="34" charset="-122"/>
                <a:cs typeface="Arial Unicode MS" pitchFamily="34" charset="-122"/>
              </a:rPr>
              <a:t>request.getCookies</a:t>
            </a:r>
            <a:endParaRPr lang="en-US" altLang="zh-CN" sz="2700" dirty="0">
              <a:latin typeface="Arial Unicode MS" pitchFamily="34" charset="-122"/>
              <a:ea typeface="Arial Unicode MS" pitchFamily="34" charset="-122"/>
              <a:cs typeface="Arial Unicode MS" pitchFamily="34" charset="-122"/>
            </a:endParaRPr>
          </a:p>
          <a:p>
            <a:pPr>
              <a:buFont typeface="Wingdings" pitchFamily="2" charset="2"/>
              <a:buNone/>
            </a:pPr>
            <a:r>
              <a:rPr lang="en-US" altLang="zh-CN" sz="2700" dirty="0">
                <a:latin typeface="Arial Unicode MS" pitchFamily="34" charset="-122"/>
                <a:ea typeface="Arial Unicode MS" pitchFamily="34" charset="-122"/>
                <a:cs typeface="Arial Unicode MS" pitchFamily="34" charset="-122"/>
              </a:rPr>
              <a:t>   </a:t>
            </a:r>
            <a:r>
              <a:rPr lang="zh-CN" altLang="en-US" sz="2700" dirty="0">
                <a:latin typeface="Arial Unicode MS" pitchFamily="34" charset="-122"/>
                <a:ea typeface="Arial Unicode MS" pitchFamily="34" charset="-122"/>
                <a:cs typeface="Arial Unicode MS" pitchFamily="34" charset="-122"/>
              </a:rPr>
              <a:t>要获取浏览器发送来的</a:t>
            </a:r>
            <a:r>
              <a:rPr lang="en-US" altLang="zh-CN" sz="2700" dirty="0">
                <a:latin typeface="Arial Unicode MS" pitchFamily="34" charset="-122"/>
                <a:ea typeface="Arial Unicode MS" pitchFamily="34" charset="-122"/>
                <a:cs typeface="Arial Unicode MS" pitchFamily="34" charset="-122"/>
              </a:rPr>
              <a:t>cookie</a:t>
            </a:r>
            <a:r>
              <a:rPr lang="zh-CN" altLang="en-US" sz="2700" dirty="0">
                <a:latin typeface="Arial Unicode MS" pitchFamily="34" charset="-122"/>
                <a:ea typeface="Arial Unicode MS" pitchFamily="34" charset="-122"/>
                <a:cs typeface="Arial Unicode MS" pitchFamily="34" charset="-122"/>
              </a:rPr>
              <a:t>，需要调用</a:t>
            </a:r>
            <a:r>
              <a:rPr lang="en-US" altLang="zh-CN" sz="2700" dirty="0" err="1">
                <a:latin typeface="Arial Unicode MS" pitchFamily="34" charset="-122"/>
                <a:ea typeface="Arial Unicode MS" pitchFamily="34" charset="-122"/>
                <a:cs typeface="Arial Unicode MS" pitchFamily="34" charset="-122"/>
              </a:rPr>
              <a:t>HttpServletRequest</a:t>
            </a:r>
            <a:r>
              <a:rPr lang="zh-CN" altLang="en-US" sz="2700" dirty="0">
                <a:latin typeface="Arial Unicode MS" pitchFamily="34" charset="-122"/>
                <a:ea typeface="Arial Unicode MS" pitchFamily="34" charset="-122"/>
                <a:cs typeface="Arial Unicode MS" pitchFamily="34" charset="-122"/>
              </a:rPr>
              <a:t>的</a:t>
            </a:r>
            <a:r>
              <a:rPr lang="en-US" altLang="zh-CN" sz="2700" dirty="0" err="1">
                <a:latin typeface="Arial Unicode MS" pitchFamily="34" charset="-122"/>
                <a:ea typeface="Arial Unicode MS" pitchFamily="34" charset="-122"/>
                <a:cs typeface="Arial Unicode MS" pitchFamily="34" charset="-122"/>
              </a:rPr>
              <a:t>getCookies</a:t>
            </a:r>
            <a:r>
              <a:rPr lang="zh-CN" altLang="en-US" sz="2700" dirty="0">
                <a:latin typeface="Arial Unicode MS" pitchFamily="34" charset="-122"/>
                <a:ea typeface="Arial Unicode MS" pitchFamily="34" charset="-122"/>
                <a:cs typeface="Arial Unicode MS" pitchFamily="34" charset="-122"/>
              </a:rPr>
              <a:t>方法，这个调用返回</a:t>
            </a:r>
            <a:r>
              <a:rPr lang="en-US" altLang="zh-CN" sz="2700" dirty="0">
                <a:latin typeface="Arial Unicode MS" pitchFamily="34" charset="-122"/>
                <a:ea typeface="Arial Unicode MS" pitchFamily="34" charset="-122"/>
                <a:cs typeface="Arial Unicode MS" pitchFamily="34" charset="-122"/>
              </a:rPr>
              <a:t>Cookie</a:t>
            </a:r>
            <a:r>
              <a:rPr lang="zh-CN" altLang="en-US" sz="2700" dirty="0">
                <a:latin typeface="Arial Unicode MS" pitchFamily="34" charset="-122"/>
                <a:ea typeface="Arial Unicode MS" pitchFamily="34" charset="-122"/>
                <a:cs typeface="Arial Unicode MS" pitchFamily="34" charset="-122"/>
              </a:rPr>
              <a:t>对象的数组，对应由</a:t>
            </a:r>
            <a:r>
              <a:rPr lang="en-US" altLang="zh-CN" sz="2700" dirty="0">
                <a:latin typeface="Arial Unicode MS" pitchFamily="34" charset="-122"/>
                <a:ea typeface="Arial Unicode MS" pitchFamily="34" charset="-122"/>
                <a:cs typeface="Arial Unicode MS" pitchFamily="34" charset="-122"/>
              </a:rPr>
              <a:t>HTTP</a:t>
            </a:r>
            <a:r>
              <a:rPr lang="zh-CN" altLang="en-US" sz="2700" dirty="0">
                <a:latin typeface="Arial Unicode MS" pitchFamily="34" charset="-122"/>
                <a:ea typeface="Arial Unicode MS" pitchFamily="34" charset="-122"/>
                <a:cs typeface="Arial Unicode MS" pitchFamily="34" charset="-122"/>
              </a:rPr>
              <a:t>请求中</a:t>
            </a:r>
            <a:r>
              <a:rPr lang="en-US" altLang="zh-CN" sz="2700" dirty="0">
                <a:latin typeface="Arial Unicode MS" pitchFamily="34" charset="-122"/>
                <a:ea typeface="Arial Unicode MS" pitchFamily="34" charset="-122"/>
                <a:cs typeface="Arial Unicode MS" pitchFamily="34" charset="-122"/>
              </a:rPr>
              <a:t>Cookie</a:t>
            </a:r>
            <a:r>
              <a:rPr lang="zh-CN" altLang="en-US" sz="2700" dirty="0">
                <a:latin typeface="Arial Unicode MS" pitchFamily="34" charset="-122"/>
                <a:ea typeface="Arial Unicode MS" pitchFamily="34" charset="-122"/>
                <a:cs typeface="Arial Unicode MS" pitchFamily="34" charset="-122"/>
              </a:rPr>
              <a:t>报头输入的值。</a:t>
            </a:r>
          </a:p>
          <a:p>
            <a:r>
              <a:rPr lang="en-US" altLang="zh-CN" sz="2700" dirty="0">
                <a:latin typeface="Arial Unicode MS" pitchFamily="34" charset="-122"/>
                <a:ea typeface="Arial Unicode MS" pitchFamily="34" charset="-122"/>
                <a:cs typeface="Arial Unicode MS" pitchFamily="34" charset="-122"/>
              </a:rPr>
              <a:t>2.</a:t>
            </a:r>
            <a:r>
              <a:rPr lang="zh-CN" altLang="en-US" sz="2700" dirty="0">
                <a:latin typeface="Arial Unicode MS" pitchFamily="34" charset="-122"/>
                <a:ea typeface="Arial Unicode MS" pitchFamily="34" charset="-122"/>
                <a:cs typeface="Arial Unicode MS" pitchFamily="34" charset="-122"/>
              </a:rPr>
              <a:t>对数组进行循环，调用每个</a:t>
            </a:r>
            <a:r>
              <a:rPr lang="en-US" altLang="zh-CN" sz="2700" dirty="0">
                <a:latin typeface="Arial Unicode MS" pitchFamily="34" charset="-122"/>
                <a:ea typeface="Arial Unicode MS" pitchFamily="34" charset="-122"/>
                <a:cs typeface="Arial Unicode MS" pitchFamily="34" charset="-122"/>
              </a:rPr>
              <a:t>cookie</a:t>
            </a:r>
            <a:r>
              <a:rPr lang="zh-CN" altLang="en-US" sz="2700" dirty="0">
                <a:latin typeface="Arial Unicode MS" pitchFamily="34" charset="-122"/>
                <a:ea typeface="Arial Unicode MS" pitchFamily="34" charset="-122"/>
                <a:cs typeface="Arial Unicode MS" pitchFamily="34" charset="-122"/>
              </a:rPr>
              <a:t>的</a:t>
            </a:r>
            <a:r>
              <a:rPr lang="en-US" altLang="zh-CN" sz="2700" dirty="0" err="1">
                <a:latin typeface="Arial Unicode MS" pitchFamily="34" charset="-122"/>
                <a:ea typeface="Arial Unicode MS" pitchFamily="34" charset="-122"/>
                <a:cs typeface="Arial Unicode MS" pitchFamily="34" charset="-122"/>
              </a:rPr>
              <a:t>getName</a:t>
            </a:r>
            <a:r>
              <a:rPr lang="zh-CN" altLang="en-US" sz="2700" dirty="0">
                <a:latin typeface="Arial Unicode MS" pitchFamily="34" charset="-122"/>
                <a:ea typeface="Arial Unicode MS" pitchFamily="34" charset="-122"/>
                <a:cs typeface="Arial Unicode MS" pitchFamily="34" charset="-122"/>
              </a:rPr>
              <a:t>方法，直到找到感兴趣的</a:t>
            </a:r>
            <a:r>
              <a:rPr lang="en-US" altLang="zh-CN" sz="2700" dirty="0">
                <a:latin typeface="Arial Unicode MS" pitchFamily="34" charset="-122"/>
                <a:ea typeface="Arial Unicode MS" pitchFamily="34" charset="-122"/>
                <a:cs typeface="Arial Unicode MS" pitchFamily="34" charset="-122"/>
              </a:rPr>
              <a:t>cookie</a:t>
            </a:r>
            <a:r>
              <a:rPr lang="zh-CN" altLang="en-US" sz="2700" dirty="0">
                <a:latin typeface="Arial Unicode MS" pitchFamily="34" charset="-122"/>
                <a:ea typeface="Arial Unicode MS" pitchFamily="34" charset="-122"/>
                <a:cs typeface="Arial Unicode MS" pitchFamily="34" charset="-122"/>
              </a:rPr>
              <a:t>为止</a:t>
            </a:r>
          </a:p>
        </p:txBody>
      </p:sp>
    </p:spTree>
    <p:extLst>
      <p:ext uri="{BB962C8B-B14F-4D97-AF65-F5344CB8AC3E}">
        <p14:creationId xmlns:p14="http://schemas.microsoft.com/office/powerpoint/2010/main" val="248448426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18" name="Rectangle 2"/>
          <p:cNvSpPr>
            <a:spLocks noGrp="1" noChangeArrowheads="1"/>
          </p:cNvSpPr>
          <p:nvPr>
            <p:ph type="title"/>
          </p:nvPr>
        </p:nvSpPr>
        <p:spPr>
          <a:xfrm>
            <a:off x="2135560" y="843552"/>
            <a:ext cx="8229600" cy="857256"/>
          </a:xfrm>
        </p:spPr>
        <p:txBody>
          <a:bodyPr/>
          <a:lstStyle/>
          <a:p>
            <a:r>
              <a:rPr lang="zh-CN" altLang="en-US" b="1" dirty="0">
                <a:latin typeface="Arial Unicode MS" pitchFamily="34" charset="-122"/>
                <a:ea typeface="Arial Unicode MS" pitchFamily="34" charset="-122"/>
                <a:cs typeface="Arial Unicode MS" pitchFamily="34" charset="-122"/>
              </a:rPr>
              <a:t>跟踪用户上次访问站点的时间</a:t>
            </a:r>
            <a:endParaRPr lang="zh-CN" altLang="en-US" dirty="0">
              <a:latin typeface="Arial Unicode MS" pitchFamily="34" charset="-122"/>
              <a:ea typeface="Arial Unicode MS" pitchFamily="34" charset="-122"/>
              <a:cs typeface="Arial Unicode MS" pitchFamily="34" charset="-122"/>
            </a:endParaRPr>
          </a:p>
        </p:txBody>
      </p:sp>
      <p:sp>
        <p:nvSpPr>
          <p:cNvPr id="623619" name="Rectangle 3"/>
          <p:cNvSpPr>
            <a:spLocks noGrp="1" noChangeArrowheads="1"/>
          </p:cNvSpPr>
          <p:nvPr>
            <p:ph type="body" idx="1"/>
          </p:nvPr>
        </p:nvSpPr>
        <p:spPr>
          <a:xfrm>
            <a:off x="1919536" y="1772816"/>
            <a:ext cx="8136904" cy="3960440"/>
          </a:xfrm>
          <a:noFill/>
        </p:spPr>
        <p:txBody>
          <a:bodyPr>
            <a:noAutofit/>
          </a:bodyPr>
          <a:lstStyle/>
          <a:p>
            <a:pPr marL="355600" indent="-355600">
              <a:spcAft>
                <a:spcPct val="20000"/>
              </a:spcAft>
            </a:pPr>
            <a:r>
              <a:rPr lang="zh-CN" altLang="en-US" b="1" dirty="0">
                <a:latin typeface="Arial Unicode MS" pitchFamily="34" charset="-122"/>
                <a:ea typeface="Arial Unicode MS" pitchFamily="34" charset="-122"/>
                <a:cs typeface="Arial Unicode MS" pitchFamily="34" charset="-122"/>
              </a:rPr>
              <a:t>功能：</a:t>
            </a:r>
          </a:p>
          <a:p>
            <a:pPr marL="355600" indent="-355600">
              <a:spcAft>
                <a:spcPct val="20000"/>
              </a:spcAft>
              <a:buNone/>
            </a:pPr>
            <a:r>
              <a:rPr lang="zh-CN" altLang="en-US" sz="2000" dirty="0">
                <a:latin typeface="Arial Unicode MS" pitchFamily="34" charset="-122"/>
                <a:ea typeface="Arial Unicode MS" pitchFamily="34" charset="-122"/>
                <a:cs typeface="Arial Unicode MS" pitchFamily="34" charset="-122"/>
              </a:rPr>
              <a:t>	帮助网站实现提示客户端计算机上次访问网站的时间 </a:t>
            </a:r>
          </a:p>
          <a:p>
            <a:pPr marL="355600" indent="-355600">
              <a:spcAft>
                <a:spcPct val="20000"/>
              </a:spcAft>
            </a:pPr>
            <a:r>
              <a:rPr lang="zh-CN" altLang="en-US" b="1" dirty="0">
                <a:latin typeface="Arial Unicode MS" pitchFamily="34" charset="-122"/>
                <a:ea typeface="Arial Unicode MS" pitchFamily="34" charset="-122"/>
                <a:cs typeface="Arial Unicode MS" pitchFamily="34" charset="-122"/>
              </a:rPr>
              <a:t>实现原理：</a:t>
            </a:r>
          </a:p>
          <a:p>
            <a:pPr marL="812800" lvl="1" indent="-277813">
              <a:spcAft>
                <a:spcPct val="20000"/>
              </a:spcAft>
              <a:buClr>
                <a:schemeClr val="tx1"/>
              </a:buClr>
              <a:buFont typeface="Wingdings" pitchFamily="2" charset="2"/>
              <a:buChar char="ü"/>
            </a:pPr>
            <a:r>
              <a:rPr lang="zh-CN" altLang="en-US" sz="2000" dirty="0">
                <a:latin typeface="Arial Unicode MS" pitchFamily="34" charset="-122"/>
                <a:ea typeface="Arial Unicode MS" pitchFamily="34" charset="-122"/>
                <a:cs typeface="Arial Unicode MS" pitchFamily="34" charset="-122"/>
              </a:rPr>
              <a:t>将每一个会话作为一次访问过程，将每次会话的开始时间作为每次访问网站的时间，然后将这个时间以</a:t>
            </a:r>
            <a:r>
              <a:rPr lang="en-US" altLang="zh-CN" sz="2000" dirty="0">
                <a:latin typeface="Arial Unicode MS" pitchFamily="34" charset="-122"/>
                <a:ea typeface="Arial Unicode MS" pitchFamily="34" charset="-122"/>
                <a:cs typeface="Arial Unicode MS" pitchFamily="34" charset="-122"/>
              </a:rPr>
              <a:t>Cookie</a:t>
            </a:r>
            <a:r>
              <a:rPr lang="zh-CN" altLang="en-US" sz="2000" dirty="0">
                <a:latin typeface="Arial Unicode MS" pitchFamily="34" charset="-122"/>
                <a:ea typeface="Arial Unicode MS" pitchFamily="34" charset="-122"/>
                <a:cs typeface="Arial Unicode MS" pitchFamily="34" charset="-122"/>
              </a:rPr>
              <a:t>的形式存储到客户端的计算机中，客户端进行下次访问时通过该</a:t>
            </a:r>
            <a:r>
              <a:rPr lang="en-US" altLang="zh-CN" sz="2000" dirty="0">
                <a:latin typeface="Arial Unicode MS" pitchFamily="34" charset="-122"/>
                <a:ea typeface="Arial Unicode MS" pitchFamily="34" charset="-122"/>
                <a:cs typeface="Arial Unicode MS" pitchFamily="34" charset="-122"/>
              </a:rPr>
              <a:t>Cookie</a:t>
            </a:r>
            <a:r>
              <a:rPr lang="zh-CN" altLang="en-US" sz="2000" dirty="0">
                <a:latin typeface="Arial Unicode MS" pitchFamily="34" charset="-122"/>
                <a:ea typeface="Arial Unicode MS" pitchFamily="34" charset="-122"/>
                <a:cs typeface="Arial Unicode MS" pitchFamily="34" charset="-122"/>
              </a:rPr>
              <a:t>回传上次访问站点的时间值。 </a:t>
            </a:r>
          </a:p>
          <a:p>
            <a:pPr marL="812800" lvl="1" indent="-277813">
              <a:spcAft>
                <a:spcPct val="20000"/>
              </a:spcAft>
              <a:buClr>
                <a:schemeClr val="tx1"/>
              </a:buClr>
              <a:buFont typeface="Wingdings" pitchFamily="2" charset="2"/>
              <a:buChar char="ü"/>
            </a:pPr>
            <a:r>
              <a:rPr lang="zh-CN" altLang="en-US" sz="2000" dirty="0">
                <a:latin typeface="Arial Unicode MS" pitchFamily="34" charset="-122"/>
                <a:ea typeface="Arial Unicode MS" pitchFamily="34" charset="-122"/>
                <a:cs typeface="Arial Unicode MS" pitchFamily="34" charset="-122"/>
              </a:rPr>
              <a:t>为了让</a:t>
            </a:r>
            <a:r>
              <a:rPr lang="en-US" altLang="zh-CN" sz="2000" dirty="0">
                <a:latin typeface="Arial Unicode MS" pitchFamily="34" charset="-122"/>
                <a:ea typeface="Arial Unicode MS" pitchFamily="34" charset="-122"/>
                <a:cs typeface="Arial Unicode MS" pitchFamily="34" charset="-122"/>
              </a:rPr>
              <a:t>Cookie</a:t>
            </a:r>
            <a:r>
              <a:rPr lang="zh-CN" altLang="en-US" sz="2000" dirty="0">
                <a:latin typeface="Arial Unicode MS" pitchFamily="34" charset="-122"/>
                <a:ea typeface="Arial Unicode MS" pitchFamily="34" charset="-122"/>
                <a:cs typeface="Arial Unicode MS" pitchFamily="34" charset="-122"/>
              </a:rPr>
              <a:t>信息在客户端浏览器或计算机关闭后仍然保持存在，</a:t>
            </a:r>
            <a:r>
              <a:rPr lang="en-US" altLang="zh-CN" sz="2000" dirty="0">
                <a:latin typeface="Arial Unicode MS" pitchFamily="34" charset="-122"/>
                <a:ea typeface="Arial Unicode MS" pitchFamily="34" charset="-122"/>
                <a:cs typeface="Arial Unicode MS" pitchFamily="34" charset="-122"/>
              </a:rPr>
              <a:t>Cookie</a:t>
            </a:r>
            <a:r>
              <a:rPr lang="zh-CN" altLang="en-US" sz="2000" dirty="0">
                <a:latin typeface="Arial Unicode MS" pitchFamily="34" charset="-122"/>
                <a:ea typeface="Arial Unicode MS" pitchFamily="34" charset="-122"/>
                <a:cs typeface="Arial Unicode MS" pitchFamily="34" charset="-122"/>
              </a:rPr>
              <a:t>的保存时间被设置为了一年。</a:t>
            </a:r>
          </a:p>
          <a:p>
            <a:pPr marL="812800" lvl="1" indent="-277813">
              <a:spcAft>
                <a:spcPct val="20000"/>
              </a:spcAft>
              <a:buClr>
                <a:schemeClr val="tx1"/>
              </a:buClr>
              <a:buNone/>
            </a:pPr>
            <a:endParaRPr lang="en-US" altLang="zh-CN"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977239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23619">
                                            <p:txEl>
                                              <p:pRg st="0" end="0"/>
                                            </p:txEl>
                                          </p:spTgt>
                                        </p:tgtEl>
                                        <p:attrNameLst>
                                          <p:attrName>style.visibility</p:attrName>
                                        </p:attrNameLst>
                                      </p:cBhvr>
                                      <p:to>
                                        <p:strVal val="visible"/>
                                      </p:to>
                                    </p:set>
                                    <p:anim calcmode="lin" valueType="num">
                                      <p:cBhvr additive="base">
                                        <p:cTn id="7" dur="500" fill="hold"/>
                                        <p:tgtEl>
                                          <p:spTgt spid="62361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6236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2361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623619">
                                            <p:txEl>
                                              <p:pRg st="2" end="2"/>
                                            </p:txEl>
                                          </p:spTgt>
                                        </p:tgtEl>
                                        <p:attrNameLst>
                                          <p:attrName>style.visibility</p:attrName>
                                        </p:attrNameLst>
                                      </p:cBhvr>
                                      <p:to>
                                        <p:strVal val="visible"/>
                                      </p:to>
                                    </p:set>
                                    <p:anim calcmode="lin" valueType="num">
                                      <p:cBhvr additive="base">
                                        <p:cTn id="17" dur="500" fill="hold"/>
                                        <p:tgtEl>
                                          <p:spTgt spid="623619">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62361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23619">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236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2" name="Rectangle 2"/>
          <p:cNvSpPr>
            <a:spLocks noGrp="1" noChangeArrowheads="1"/>
          </p:cNvSpPr>
          <p:nvPr>
            <p:ph type="title"/>
          </p:nvPr>
        </p:nvSpPr>
        <p:spPr>
          <a:xfrm>
            <a:off x="2423592" y="764704"/>
            <a:ext cx="7696200" cy="865188"/>
          </a:xfrm>
        </p:spPr>
        <p:txBody>
          <a:bodyPr>
            <a:normAutofit fontScale="90000"/>
          </a:bodyPr>
          <a:lstStyle/>
          <a:p>
            <a:r>
              <a:rPr lang="en-US" altLang="zh-CN" b="1" dirty="0">
                <a:latin typeface="Arial Unicode MS" pitchFamily="34" charset="-122"/>
                <a:ea typeface="Arial Unicode MS" pitchFamily="34" charset="-122"/>
                <a:cs typeface="Arial Unicode MS" pitchFamily="34" charset="-122"/>
              </a:rPr>
              <a:t>session</a:t>
            </a:r>
            <a:r>
              <a:rPr lang="zh-CN" altLang="en-US" b="1" dirty="0">
                <a:latin typeface="Arial Unicode MS" pitchFamily="34" charset="-122"/>
                <a:ea typeface="Arial Unicode MS" pitchFamily="34" charset="-122"/>
                <a:cs typeface="Arial Unicode MS" pitchFamily="34" charset="-122"/>
              </a:rPr>
              <a:t>在不同环境下的不同含义</a:t>
            </a:r>
            <a:r>
              <a:rPr lang="zh-CN" altLang="en-US" dirty="0">
                <a:latin typeface="Arial Unicode MS" pitchFamily="34" charset="-122"/>
                <a:ea typeface="Arial Unicode MS" pitchFamily="34" charset="-122"/>
                <a:cs typeface="Arial Unicode MS" pitchFamily="34" charset="-122"/>
              </a:rPr>
              <a:t> </a:t>
            </a:r>
          </a:p>
        </p:txBody>
      </p:sp>
      <p:sp>
        <p:nvSpPr>
          <p:cNvPr id="619523" name="Rectangle 3"/>
          <p:cNvSpPr>
            <a:spLocks noGrp="1" noChangeArrowheads="1"/>
          </p:cNvSpPr>
          <p:nvPr>
            <p:ph type="body" idx="1"/>
          </p:nvPr>
        </p:nvSpPr>
        <p:spPr>
          <a:xfrm>
            <a:off x="1919536" y="1916833"/>
            <a:ext cx="8280920" cy="4098925"/>
          </a:xfrm>
        </p:spPr>
        <p:txBody>
          <a:bodyPr>
            <a:normAutofit/>
          </a:bodyPr>
          <a:lstStyle/>
          <a:p>
            <a:r>
              <a:rPr lang="en-US" altLang="zh-CN" sz="2400" dirty="0">
                <a:latin typeface="Arial Unicode MS" pitchFamily="34" charset="-122"/>
                <a:ea typeface="Arial Unicode MS" pitchFamily="34" charset="-122"/>
                <a:cs typeface="Arial Unicode MS" pitchFamily="34" charset="-122"/>
              </a:rPr>
              <a:t>session</a:t>
            </a:r>
            <a:r>
              <a:rPr lang="zh-CN" altLang="en-US" sz="2400" dirty="0">
                <a:latin typeface="Arial Unicode MS" pitchFamily="34" charset="-122"/>
                <a:ea typeface="Arial Unicode MS" pitchFamily="34" charset="-122"/>
                <a:cs typeface="Arial Unicode MS" pitchFamily="34" charset="-122"/>
              </a:rPr>
              <a:t>，中文经常翻译为会话，其本来的含义是指有始有终的一系列动作</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消息，比如打电话是从拿起电话拨号到挂断电话这中间的一系列过程可以称之为一个</a:t>
            </a:r>
            <a:r>
              <a:rPr lang="en-US" altLang="zh-CN" sz="2400" dirty="0">
                <a:latin typeface="Arial Unicode MS" pitchFamily="34" charset="-122"/>
                <a:ea typeface="Arial Unicode MS" pitchFamily="34" charset="-122"/>
                <a:cs typeface="Arial Unicode MS" pitchFamily="34" charset="-122"/>
              </a:rPr>
              <a:t>session</a:t>
            </a:r>
            <a:r>
              <a:rPr lang="zh-CN" altLang="en-US" sz="2400" dirty="0">
                <a:latin typeface="Arial Unicode MS" pitchFamily="34" charset="-122"/>
                <a:ea typeface="Arial Unicode MS" pitchFamily="34" charset="-122"/>
                <a:cs typeface="Arial Unicode MS" pitchFamily="34" charset="-122"/>
              </a:rPr>
              <a:t>。</a:t>
            </a:r>
          </a:p>
          <a:p>
            <a:r>
              <a:rPr lang="en-US" altLang="zh-CN" sz="2400" dirty="0">
                <a:latin typeface="Arial Unicode MS" pitchFamily="34" charset="-122"/>
                <a:ea typeface="Arial Unicode MS" pitchFamily="34" charset="-122"/>
                <a:cs typeface="Arial Unicode MS" pitchFamily="34" charset="-122"/>
              </a:rPr>
              <a:t>session</a:t>
            </a:r>
            <a:r>
              <a:rPr lang="zh-CN" altLang="en-US" sz="2400" dirty="0">
                <a:latin typeface="Arial Unicode MS" pitchFamily="34" charset="-122"/>
                <a:ea typeface="Arial Unicode MS" pitchFamily="34" charset="-122"/>
                <a:cs typeface="Arial Unicode MS" pitchFamily="34" charset="-122"/>
              </a:rPr>
              <a:t>在</a:t>
            </a:r>
            <a:r>
              <a:rPr lang="en-US" altLang="zh-CN" sz="2400" dirty="0">
                <a:latin typeface="Arial Unicode MS" pitchFamily="34" charset="-122"/>
                <a:ea typeface="Arial Unicode MS" pitchFamily="34" charset="-122"/>
                <a:cs typeface="Arial Unicode MS" pitchFamily="34" charset="-122"/>
              </a:rPr>
              <a:t>Web</a:t>
            </a:r>
            <a:r>
              <a:rPr lang="zh-CN" altLang="en-US" sz="2400" dirty="0">
                <a:latin typeface="Arial Unicode MS" pitchFamily="34" charset="-122"/>
                <a:ea typeface="Arial Unicode MS" pitchFamily="34" charset="-122"/>
                <a:cs typeface="Arial Unicode MS" pitchFamily="34" charset="-122"/>
              </a:rPr>
              <a:t>开发环境下的语义又有了新的扩展，它的含义是指一类用来在客户端与服务器端之间保持状态的解决方案。有时候</a:t>
            </a:r>
            <a:r>
              <a:rPr lang="en-US" altLang="zh-CN" sz="2400" dirty="0">
                <a:latin typeface="Arial Unicode MS" pitchFamily="34" charset="-122"/>
                <a:ea typeface="Arial Unicode MS" pitchFamily="34" charset="-122"/>
                <a:cs typeface="Arial Unicode MS" pitchFamily="34" charset="-122"/>
              </a:rPr>
              <a:t>Session</a:t>
            </a:r>
            <a:r>
              <a:rPr lang="zh-CN" altLang="en-US" sz="2400" dirty="0">
                <a:latin typeface="Arial Unicode MS" pitchFamily="34" charset="-122"/>
                <a:ea typeface="Arial Unicode MS" pitchFamily="34" charset="-122"/>
                <a:cs typeface="Arial Unicode MS" pitchFamily="34" charset="-122"/>
              </a:rPr>
              <a:t>也用来指这种解决方案的存储结构。</a:t>
            </a:r>
          </a:p>
        </p:txBody>
      </p:sp>
    </p:spTree>
    <p:extLst>
      <p:ext uri="{BB962C8B-B14F-4D97-AF65-F5344CB8AC3E}">
        <p14:creationId xmlns:p14="http://schemas.microsoft.com/office/powerpoint/2010/main" val="28684577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p:cNvSpPr>
            <a:spLocks noGrp="1" noChangeArrowheads="1"/>
          </p:cNvSpPr>
          <p:nvPr>
            <p:ph type="title"/>
          </p:nvPr>
        </p:nvSpPr>
        <p:spPr>
          <a:xfrm>
            <a:off x="2186880" y="692696"/>
            <a:ext cx="8229600" cy="857256"/>
          </a:xfrm>
        </p:spPr>
        <p:txBody>
          <a:bodyPr/>
          <a:lstStyle/>
          <a:p>
            <a:r>
              <a:rPr lang="en-US" altLang="zh-CN" b="1" dirty="0">
                <a:latin typeface="Arial Unicode MS" pitchFamily="34" charset="-122"/>
                <a:ea typeface="Arial Unicode MS" pitchFamily="34" charset="-122"/>
                <a:cs typeface="Arial Unicode MS" pitchFamily="34" charset="-122"/>
              </a:rPr>
              <a:t>Session</a:t>
            </a:r>
            <a:r>
              <a:rPr lang="zh-CN" altLang="en-US" b="1" dirty="0">
                <a:latin typeface="Arial Unicode MS" pitchFamily="34" charset="-122"/>
                <a:ea typeface="Arial Unicode MS" pitchFamily="34" charset="-122"/>
                <a:cs typeface="Arial Unicode MS" pitchFamily="34" charset="-122"/>
              </a:rPr>
              <a:t>机制</a:t>
            </a:r>
            <a:endParaRPr lang="zh-CN" altLang="en-US" dirty="0">
              <a:latin typeface="Arial Unicode MS" pitchFamily="34" charset="-122"/>
              <a:ea typeface="Arial Unicode MS" pitchFamily="34" charset="-122"/>
              <a:cs typeface="Arial Unicode MS" pitchFamily="34" charset="-122"/>
            </a:endParaRPr>
          </a:p>
        </p:txBody>
      </p:sp>
      <p:sp>
        <p:nvSpPr>
          <p:cNvPr id="547843" name="Rectangle 3"/>
          <p:cNvSpPr>
            <a:spLocks noGrp="1" noChangeArrowheads="1"/>
          </p:cNvSpPr>
          <p:nvPr>
            <p:ph type="body" idx="1"/>
          </p:nvPr>
        </p:nvSpPr>
        <p:spPr>
          <a:xfrm>
            <a:off x="1847528" y="1844824"/>
            <a:ext cx="8568952" cy="4500594"/>
          </a:xfrm>
        </p:spPr>
        <p:txBody>
          <a:bodyPr>
            <a:normAutofit/>
          </a:bodyPr>
          <a:lstStyle/>
          <a:p>
            <a:pPr>
              <a:spcAft>
                <a:spcPct val="20000"/>
              </a:spcAft>
            </a:pPr>
            <a:r>
              <a:rPr lang="en-US" altLang="zh-CN" sz="2000" dirty="0">
                <a:latin typeface="Arial Unicode MS" pitchFamily="34" charset="-122"/>
                <a:ea typeface="Arial Unicode MS" pitchFamily="34" charset="-122"/>
                <a:cs typeface="Arial Unicode MS" pitchFamily="34" charset="-122"/>
              </a:rPr>
              <a:t>session</a:t>
            </a:r>
            <a:r>
              <a:rPr lang="zh-CN" altLang="en-US" sz="2000" dirty="0">
                <a:latin typeface="Arial Unicode MS" pitchFamily="34" charset="-122"/>
                <a:ea typeface="Arial Unicode MS" pitchFamily="34" charset="-122"/>
                <a:cs typeface="Arial Unicode MS" pitchFamily="34" charset="-122"/>
              </a:rPr>
              <a:t>机制采用的是在服务器端保持 </a:t>
            </a:r>
            <a:r>
              <a:rPr lang="en-US" altLang="zh-CN" sz="2000" dirty="0">
                <a:latin typeface="Arial Unicode MS" pitchFamily="34" charset="-122"/>
                <a:ea typeface="Arial Unicode MS" pitchFamily="34" charset="-122"/>
                <a:cs typeface="Arial Unicode MS" pitchFamily="34" charset="-122"/>
              </a:rPr>
              <a:t>HTTP </a:t>
            </a:r>
            <a:r>
              <a:rPr lang="zh-CN" altLang="en-US" sz="2000" dirty="0">
                <a:latin typeface="Arial Unicode MS" pitchFamily="34" charset="-122"/>
                <a:ea typeface="Arial Unicode MS" pitchFamily="34" charset="-122"/>
                <a:cs typeface="Arial Unicode MS" pitchFamily="34" charset="-122"/>
              </a:rPr>
              <a:t>状态信息的方案 。</a:t>
            </a:r>
          </a:p>
          <a:p>
            <a:pPr>
              <a:spcAft>
                <a:spcPct val="20000"/>
              </a:spcAft>
            </a:pPr>
            <a:r>
              <a:rPr lang="zh-CN" altLang="en-US" sz="2000" dirty="0">
                <a:latin typeface="Arial Unicode MS" pitchFamily="34" charset="-122"/>
                <a:ea typeface="Arial Unicode MS" pitchFamily="34" charset="-122"/>
                <a:cs typeface="Arial Unicode MS" pitchFamily="34" charset="-122"/>
              </a:rPr>
              <a:t>服务器使用一种类似于散列表的结构</a:t>
            </a:r>
            <a:r>
              <a:rPr lang="en-US" altLang="zh-CN" sz="2000" dirty="0">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也可能就是使用散列表</a:t>
            </a:r>
            <a:r>
              <a:rPr lang="en-US" altLang="zh-CN" sz="2000" dirty="0">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来保存信息。</a:t>
            </a:r>
          </a:p>
          <a:p>
            <a:pPr algn="just"/>
            <a:r>
              <a:rPr lang="zh-CN" altLang="en-US" sz="2000" dirty="0">
                <a:latin typeface="Arial Unicode MS" pitchFamily="34" charset="-122"/>
                <a:ea typeface="Arial Unicode MS" pitchFamily="34" charset="-122"/>
                <a:cs typeface="Arial Unicode MS" pitchFamily="34" charset="-122"/>
              </a:rPr>
              <a:t>当程序需要为某个客户端的请求创建一个</a:t>
            </a:r>
            <a:r>
              <a:rPr lang="en-US" altLang="zh-CN" sz="2000" dirty="0">
                <a:latin typeface="Arial Unicode MS" pitchFamily="34" charset="-122"/>
                <a:ea typeface="Arial Unicode MS" pitchFamily="34" charset="-122"/>
                <a:cs typeface="Arial Unicode MS" pitchFamily="34" charset="-122"/>
              </a:rPr>
              <a:t>session</a:t>
            </a:r>
            <a:r>
              <a:rPr lang="zh-CN" altLang="en-US" sz="2000" dirty="0">
                <a:latin typeface="Arial Unicode MS" pitchFamily="34" charset="-122"/>
                <a:ea typeface="Arial Unicode MS" pitchFamily="34" charset="-122"/>
                <a:cs typeface="Arial Unicode MS" pitchFamily="34" charset="-122"/>
              </a:rPr>
              <a:t>时，服务器首先检查这个客户端的请求里是否包含了一个</a:t>
            </a:r>
            <a:r>
              <a:rPr lang="en-US" altLang="zh-CN" sz="2000" dirty="0">
                <a:latin typeface="Arial Unicode MS" pitchFamily="34" charset="-122"/>
                <a:ea typeface="Arial Unicode MS" pitchFamily="34" charset="-122"/>
                <a:cs typeface="Arial Unicode MS" pitchFamily="34" charset="-122"/>
              </a:rPr>
              <a:t>session</a:t>
            </a:r>
            <a:r>
              <a:rPr lang="zh-CN" altLang="en-US" sz="2000" dirty="0">
                <a:latin typeface="Arial Unicode MS" pitchFamily="34" charset="-122"/>
                <a:ea typeface="Arial Unicode MS" pitchFamily="34" charset="-122"/>
                <a:cs typeface="Arial Unicode MS" pitchFamily="34" charset="-122"/>
              </a:rPr>
              <a:t>标识</a:t>
            </a:r>
            <a:r>
              <a:rPr lang="en-US" altLang="zh-CN" sz="2000" dirty="0">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即</a:t>
            </a:r>
            <a:r>
              <a:rPr lang="en-US" altLang="zh-CN" sz="2000" dirty="0" err="1">
                <a:latin typeface="Arial Unicode MS" pitchFamily="34" charset="-122"/>
                <a:ea typeface="Arial Unicode MS" pitchFamily="34" charset="-122"/>
                <a:cs typeface="Arial Unicode MS" pitchFamily="34" charset="-122"/>
              </a:rPr>
              <a:t>sessionId</a:t>
            </a:r>
            <a:r>
              <a:rPr lang="en-US" altLang="zh-CN" sz="2000" dirty="0">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如果已经包含一个</a:t>
            </a:r>
            <a:r>
              <a:rPr lang="en-US" altLang="zh-CN" sz="2000" dirty="0" err="1">
                <a:latin typeface="Arial Unicode MS" pitchFamily="34" charset="-122"/>
                <a:ea typeface="Arial Unicode MS" pitchFamily="34" charset="-122"/>
                <a:cs typeface="Arial Unicode MS" pitchFamily="34" charset="-122"/>
              </a:rPr>
              <a:t>sessionId</a:t>
            </a:r>
            <a:r>
              <a:rPr lang="zh-CN" altLang="en-US" sz="2000" dirty="0">
                <a:latin typeface="Arial Unicode MS" pitchFamily="34" charset="-122"/>
                <a:ea typeface="Arial Unicode MS" pitchFamily="34" charset="-122"/>
                <a:cs typeface="Arial Unicode MS" pitchFamily="34" charset="-122"/>
              </a:rPr>
              <a:t>则说明以前已经为此客户创建过</a:t>
            </a:r>
            <a:r>
              <a:rPr lang="en-US" altLang="zh-CN" sz="2000" dirty="0">
                <a:latin typeface="Arial Unicode MS" pitchFamily="34" charset="-122"/>
                <a:ea typeface="Arial Unicode MS" pitchFamily="34" charset="-122"/>
                <a:cs typeface="Arial Unicode MS" pitchFamily="34" charset="-122"/>
              </a:rPr>
              <a:t>session</a:t>
            </a:r>
            <a:r>
              <a:rPr lang="zh-CN" altLang="en-US" sz="2000" dirty="0">
                <a:latin typeface="Arial Unicode MS" pitchFamily="34" charset="-122"/>
                <a:ea typeface="Arial Unicode MS" pitchFamily="34" charset="-122"/>
                <a:cs typeface="Arial Unicode MS" pitchFamily="34" charset="-122"/>
              </a:rPr>
              <a:t>，服务器就按照</a:t>
            </a:r>
            <a:r>
              <a:rPr lang="en-US" altLang="zh-CN" sz="2000" dirty="0">
                <a:latin typeface="Arial Unicode MS" pitchFamily="34" charset="-122"/>
                <a:ea typeface="Arial Unicode MS" pitchFamily="34" charset="-122"/>
                <a:cs typeface="Arial Unicode MS" pitchFamily="34" charset="-122"/>
              </a:rPr>
              <a:t>session id</a:t>
            </a:r>
            <a:r>
              <a:rPr lang="zh-CN" altLang="en-US" sz="2000" dirty="0">
                <a:latin typeface="Arial Unicode MS" pitchFamily="34" charset="-122"/>
                <a:ea typeface="Arial Unicode MS" pitchFamily="34" charset="-122"/>
                <a:cs typeface="Arial Unicode MS" pitchFamily="34" charset="-122"/>
              </a:rPr>
              <a:t>把这个</a:t>
            </a:r>
            <a:r>
              <a:rPr lang="en-US" altLang="zh-CN" sz="2000" dirty="0">
                <a:latin typeface="Arial Unicode MS" pitchFamily="34" charset="-122"/>
                <a:ea typeface="Arial Unicode MS" pitchFamily="34" charset="-122"/>
                <a:cs typeface="Arial Unicode MS" pitchFamily="34" charset="-122"/>
              </a:rPr>
              <a:t>session</a:t>
            </a:r>
            <a:r>
              <a:rPr lang="zh-CN" altLang="en-US" sz="2000" dirty="0">
                <a:latin typeface="Arial Unicode MS" pitchFamily="34" charset="-122"/>
                <a:ea typeface="Arial Unicode MS" pitchFamily="34" charset="-122"/>
                <a:cs typeface="Arial Unicode MS" pitchFamily="34" charset="-122"/>
              </a:rPr>
              <a:t>检索出来使用</a:t>
            </a:r>
            <a:r>
              <a:rPr lang="en-US" altLang="zh-CN" sz="2000" dirty="0">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如果检索不到，可能会新建一个，这种情况可能出现在服务端已经删除了该用户对应的</a:t>
            </a:r>
            <a:r>
              <a:rPr lang="en-US" altLang="zh-CN" sz="2000" dirty="0">
                <a:latin typeface="Arial Unicode MS" pitchFamily="34" charset="-122"/>
                <a:ea typeface="Arial Unicode MS" pitchFamily="34" charset="-122"/>
                <a:cs typeface="Arial Unicode MS" pitchFamily="34" charset="-122"/>
              </a:rPr>
              <a:t>session</a:t>
            </a:r>
            <a:r>
              <a:rPr lang="zh-CN" altLang="en-US" sz="2000" dirty="0">
                <a:latin typeface="Arial Unicode MS" pitchFamily="34" charset="-122"/>
                <a:ea typeface="Arial Unicode MS" pitchFamily="34" charset="-122"/>
                <a:cs typeface="Arial Unicode MS" pitchFamily="34" charset="-122"/>
              </a:rPr>
              <a:t>对象，但用户人为地在请求的</a:t>
            </a:r>
            <a:r>
              <a:rPr lang="en-US" altLang="zh-CN" sz="2000" dirty="0">
                <a:latin typeface="Arial Unicode MS" pitchFamily="34" charset="-122"/>
                <a:ea typeface="Arial Unicode MS" pitchFamily="34" charset="-122"/>
                <a:cs typeface="Arial Unicode MS" pitchFamily="34" charset="-122"/>
              </a:rPr>
              <a:t>URL</a:t>
            </a:r>
            <a:r>
              <a:rPr lang="zh-CN" altLang="en-US" sz="2000" dirty="0">
                <a:latin typeface="Arial Unicode MS" pitchFamily="34" charset="-122"/>
                <a:ea typeface="Arial Unicode MS" pitchFamily="34" charset="-122"/>
                <a:cs typeface="Arial Unicode MS" pitchFamily="34" charset="-122"/>
              </a:rPr>
              <a:t>后面附加上一个</a:t>
            </a:r>
            <a:r>
              <a:rPr lang="en-US" altLang="zh-CN" sz="2000" dirty="0">
                <a:latin typeface="Arial Unicode MS" pitchFamily="34" charset="-122"/>
                <a:ea typeface="Arial Unicode MS" pitchFamily="34" charset="-122"/>
                <a:cs typeface="Arial Unicode MS" pitchFamily="34" charset="-122"/>
              </a:rPr>
              <a:t>JSESSION</a:t>
            </a:r>
            <a:r>
              <a:rPr lang="zh-CN" altLang="en-US" sz="2000" dirty="0">
                <a:latin typeface="Arial Unicode MS" pitchFamily="34" charset="-122"/>
                <a:ea typeface="Arial Unicode MS" pitchFamily="34" charset="-122"/>
                <a:cs typeface="Arial Unicode MS" pitchFamily="34" charset="-122"/>
              </a:rPr>
              <a:t>的参数</a:t>
            </a:r>
            <a:r>
              <a:rPr lang="en-US" altLang="zh-CN" sz="2000" dirty="0">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。如果客户请求不包含</a:t>
            </a:r>
            <a:r>
              <a:rPr lang="en-US" altLang="zh-CN" sz="2000" dirty="0" err="1">
                <a:latin typeface="Arial Unicode MS" pitchFamily="34" charset="-122"/>
                <a:ea typeface="Arial Unicode MS" pitchFamily="34" charset="-122"/>
                <a:cs typeface="Arial Unicode MS" pitchFamily="34" charset="-122"/>
              </a:rPr>
              <a:t>sessionId</a:t>
            </a:r>
            <a:r>
              <a:rPr lang="zh-CN" altLang="en-US" sz="2000" dirty="0">
                <a:latin typeface="Arial Unicode MS" pitchFamily="34" charset="-122"/>
                <a:ea typeface="Arial Unicode MS" pitchFamily="34" charset="-122"/>
                <a:cs typeface="Arial Unicode MS" pitchFamily="34" charset="-122"/>
              </a:rPr>
              <a:t>，则为此客户创建一个</a:t>
            </a:r>
            <a:r>
              <a:rPr lang="en-US" altLang="zh-CN" sz="2000" dirty="0">
                <a:latin typeface="Arial Unicode MS" pitchFamily="34" charset="-122"/>
                <a:ea typeface="Arial Unicode MS" pitchFamily="34" charset="-122"/>
                <a:cs typeface="Arial Unicode MS" pitchFamily="34" charset="-122"/>
              </a:rPr>
              <a:t>session</a:t>
            </a:r>
            <a:r>
              <a:rPr lang="zh-CN" altLang="en-US" sz="2000" dirty="0">
                <a:latin typeface="Arial Unicode MS" pitchFamily="34" charset="-122"/>
                <a:ea typeface="Arial Unicode MS" pitchFamily="34" charset="-122"/>
                <a:cs typeface="Arial Unicode MS" pitchFamily="34" charset="-122"/>
              </a:rPr>
              <a:t>并且生成一个与此</a:t>
            </a:r>
            <a:r>
              <a:rPr lang="en-US" altLang="zh-CN" sz="2000" dirty="0">
                <a:latin typeface="Arial Unicode MS" pitchFamily="34" charset="-122"/>
                <a:ea typeface="Arial Unicode MS" pitchFamily="34" charset="-122"/>
                <a:cs typeface="Arial Unicode MS" pitchFamily="34" charset="-122"/>
              </a:rPr>
              <a:t>session</a:t>
            </a:r>
            <a:r>
              <a:rPr lang="zh-CN" altLang="en-US" sz="2000" dirty="0">
                <a:latin typeface="Arial Unicode MS" pitchFamily="34" charset="-122"/>
                <a:ea typeface="Arial Unicode MS" pitchFamily="34" charset="-122"/>
                <a:cs typeface="Arial Unicode MS" pitchFamily="34" charset="-122"/>
              </a:rPr>
              <a:t>相关联的</a:t>
            </a:r>
            <a:r>
              <a:rPr lang="en-US" altLang="zh-CN" sz="2000" dirty="0" err="1">
                <a:latin typeface="Arial Unicode MS" pitchFamily="34" charset="-122"/>
                <a:ea typeface="Arial Unicode MS" pitchFamily="34" charset="-122"/>
                <a:cs typeface="Arial Unicode MS" pitchFamily="34" charset="-122"/>
              </a:rPr>
              <a:t>sessionId</a:t>
            </a:r>
            <a:r>
              <a:rPr lang="zh-CN" altLang="en-US" sz="2000" dirty="0">
                <a:latin typeface="Arial Unicode MS" pitchFamily="34" charset="-122"/>
                <a:ea typeface="Arial Unicode MS" pitchFamily="34" charset="-122"/>
                <a:cs typeface="Arial Unicode MS" pitchFamily="34" charset="-122"/>
              </a:rPr>
              <a:t>，这个</a:t>
            </a:r>
            <a:r>
              <a:rPr lang="en-US" altLang="zh-CN" sz="2000" dirty="0">
                <a:latin typeface="Arial Unicode MS" pitchFamily="34" charset="-122"/>
                <a:ea typeface="Arial Unicode MS" pitchFamily="34" charset="-122"/>
                <a:cs typeface="Arial Unicode MS" pitchFamily="34" charset="-122"/>
              </a:rPr>
              <a:t>session id</a:t>
            </a:r>
            <a:r>
              <a:rPr lang="zh-CN" altLang="en-US" sz="2000" dirty="0">
                <a:latin typeface="Arial Unicode MS" pitchFamily="34" charset="-122"/>
                <a:ea typeface="Arial Unicode MS" pitchFamily="34" charset="-122"/>
                <a:cs typeface="Arial Unicode MS" pitchFamily="34" charset="-122"/>
              </a:rPr>
              <a:t>将在本次响应中返回给客户端保存。</a:t>
            </a:r>
          </a:p>
        </p:txBody>
      </p:sp>
    </p:spTree>
    <p:extLst>
      <p:ext uri="{BB962C8B-B14F-4D97-AF65-F5344CB8AC3E}">
        <p14:creationId xmlns:p14="http://schemas.microsoft.com/office/powerpoint/2010/main" val="40878296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47843">
                                            <p:txEl>
                                              <p:pRg st="0" end="0"/>
                                            </p:txEl>
                                          </p:spTgt>
                                        </p:tgtEl>
                                        <p:attrNameLst>
                                          <p:attrName>style.visibility</p:attrName>
                                        </p:attrNameLst>
                                      </p:cBhvr>
                                      <p:to>
                                        <p:strVal val="visible"/>
                                      </p:to>
                                    </p:set>
                                    <p:anim calcmode="lin" valueType="num">
                                      <p:cBhvr additive="base">
                                        <p:cTn id="7" dur="500" fill="hold"/>
                                        <p:tgtEl>
                                          <p:spTgt spid="54784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478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547843">
                                            <p:txEl>
                                              <p:pRg st="1" end="1"/>
                                            </p:txEl>
                                          </p:spTgt>
                                        </p:tgtEl>
                                        <p:attrNameLst>
                                          <p:attrName>style.visibility</p:attrName>
                                        </p:attrNameLst>
                                      </p:cBhvr>
                                      <p:to>
                                        <p:strVal val="visible"/>
                                      </p:to>
                                    </p:set>
                                    <p:anim calcmode="lin" valueType="num">
                                      <p:cBhvr additive="base">
                                        <p:cTn id="13" dur="500" fill="hold"/>
                                        <p:tgtEl>
                                          <p:spTgt spid="54784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478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547843">
                                            <p:txEl>
                                              <p:pRg st="2" end="2"/>
                                            </p:txEl>
                                          </p:spTgt>
                                        </p:tgtEl>
                                        <p:attrNameLst>
                                          <p:attrName>style.visibility</p:attrName>
                                        </p:attrNameLst>
                                      </p:cBhvr>
                                      <p:to>
                                        <p:strVal val="visible"/>
                                      </p:to>
                                    </p:set>
                                    <p:anim calcmode="lin" valueType="num">
                                      <p:cBhvr additive="base">
                                        <p:cTn id="19" dur="500" fill="hold"/>
                                        <p:tgtEl>
                                          <p:spTgt spid="547843">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4784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title"/>
          </p:nvPr>
        </p:nvSpPr>
        <p:spPr>
          <a:xfrm>
            <a:off x="2279576" y="692696"/>
            <a:ext cx="8229600" cy="1008112"/>
          </a:xfrm>
        </p:spPr>
        <p:txBody>
          <a:bodyPr/>
          <a:lstStyle/>
          <a:p>
            <a:r>
              <a:rPr lang="zh-CN" altLang="en-US" b="1" dirty="0">
                <a:latin typeface="Arial Unicode MS" pitchFamily="34" charset="-122"/>
                <a:ea typeface="Arial Unicode MS" pitchFamily="34" charset="-122"/>
                <a:cs typeface="Arial Unicode MS" pitchFamily="34" charset="-122"/>
              </a:rPr>
              <a:t>保存</a:t>
            </a:r>
            <a:r>
              <a:rPr lang="en-US" altLang="zh-CN" b="1" dirty="0">
                <a:latin typeface="Arial Unicode MS" pitchFamily="34" charset="-122"/>
                <a:ea typeface="Arial Unicode MS" pitchFamily="34" charset="-122"/>
                <a:cs typeface="Arial Unicode MS" pitchFamily="34" charset="-122"/>
              </a:rPr>
              <a:t>session id</a:t>
            </a:r>
            <a:r>
              <a:rPr lang="zh-CN" altLang="en-US" b="1" dirty="0">
                <a:latin typeface="Arial Unicode MS" pitchFamily="34" charset="-122"/>
                <a:ea typeface="Arial Unicode MS" pitchFamily="34" charset="-122"/>
                <a:cs typeface="Arial Unicode MS" pitchFamily="34" charset="-122"/>
              </a:rPr>
              <a:t>的几种方式</a:t>
            </a:r>
            <a:r>
              <a:rPr lang="zh-CN" altLang="en-US" dirty="0">
                <a:latin typeface="Arial Unicode MS" pitchFamily="34" charset="-122"/>
                <a:ea typeface="Arial Unicode MS" pitchFamily="34" charset="-122"/>
                <a:cs typeface="Arial Unicode MS" pitchFamily="34" charset="-122"/>
              </a:rPr>
              <a:t> </a:t>
            </a:r>
          </a:p>
        </p:txBody>
      </p:sp>
      <p:sp>
        <p:nvSpPr>
          <p:cNvPr id="618499" name="Rectangle 3"/>
          <p:cNvSpPr>
            <a:spLocks noGrp="1" noChangeArrowheads="1"/>
          </p:cNvSpPr>
          <p:nvPr>
            <p:ph type="body" idx="1"/>
          </p:nvPr>
        </p:nvSpPr>
        <p:spPr>
          <a:xfrm>
            <a:off x="1847528" y="1844824"/>
            <a:ext cx="8352928" cy="4405312"/>
          </a:xfrm>
        </p:spPr>
        <p:txBody>
          <a:bodyPr>
            <a:normAutofit/>
          </a:bodyPr>
          <a:lstStyle/>
          <a:p>
            <a:r>
              <a:rPr lang="zh-CN" altLang="en-US" sz="2600" dirty="0">
                <a:latin typeface="Arial Unicode MS" pitchFamily="34" charset="-122"/>
                <a:ea typeface="Arial Unicode MS" pitchFamily="34" charset="-122"/>
                <a:cs typeface="Arial Unicode MS" pitchFamily="34" charset="-122"/>
              </a:rPr>
              <a:t>保存</a:t>
            </a:r>
            <a:r>
              <a:rPr lang="en-US" altLang="zh-CN" sz="2600" dirty="0">
                <a:latin typeface="Arial Unicode MS" pitchFamily="34" charset="-122"/>
                <a:ea typeface="Arial Unicode MS" pitchFamily="34" charset="-122"/>
                <a:cs typeface="Arial Unicode MS" pitchFamily="34" charset="-122"/>
              </a:rPr>
              <a:t>session id</a:t>
            </a:r>
            <a:r>
              <a:rPr lang="zh-CN" altLang="en-US" sz="2600" dirty="0">
                <a:latin typeface="Arial Unicode MS" pitchFamily="34" charset="-122"/>
                <a:ea typeface="Arial Unicode MS" pitchFamily="34" charset="-122"/>
                <a:cs typeface="Arial Unicode MS" pitchFamily="34" charset="-122"/>
              </a:rPr>
              <a:t>的方式可以采用</a:t>
            </a:r>
            <a:r>
              <a:rPr lang="en-US" altLang="zh-CN" sz="2600" dirty="0">
                <a:latin typeface="Arial Unicode MS" pitchFamily="34" charset="-122"/>
                <a:ea typeface="Arial Unicode MS" pitchFamily="34" charset="-122"/>
                <a:cs typeface="Arial Unicode MS" pitchFamily="34" charset="-122"/>
              </a:rPr>
              <a:t>cookie</a:t>
            </a:r>
            <a:r>
              <a:rPr lang="zh-CN" altLang="en-US" sz="2600" dirty="0">
                <a:latin typeface="Arial Unicode MS" pitchFamily="34" charset="-122"/>
                <a:ea typeface="Arial Unicode MS" pitchFamily="34" charset="-122"/>
                <a:cs typeface="Arial Unicode MS" pitchFamily="34" charset="-122"/>
              </a:rPr>
              <a:t>，这样在交互过程中浏览器可以自动的按照规则把这个标识发送给服务器。</a:t>
            </a:r>
          </a:p>
          <a:p>
            <a:r>
              <a:rPr lang="zh-CN" altLang="en-US" sz="2600" dirty="0">
                <a:latin typeface="Arial Unicode MS" pitchFamily="34" charset="-122"/>
                <a:ea typeface="Arial Unicode MS" pitchFamily="34" charset="-122"/>
                <a:cs typeface="Arial Unicode MS" pitchFamily="34" charset="-122"/>
              </a:rPr>
              <a:t>由于</a:t>
            </a:r>
            <a:r>
              <a:rPr lang="en-US" altLang="zh-CN" sz="2600" dirty="0">
                <a:latin typeface="Arial Unicode MS" pitchFamily="34" charset="-122"/>
                <a:ea typeface="Arial Unicode MS" pitchFamily="34" charset="-122"/>
                <a:cs typeface="Arial Unicode MS" pitchFamily="34" charset="-122"/>
              </a:rPr>
              <a:t>cookie</a:t>
            </a:r>
            <a:r>
              <a:rPr lang="zh-CN" altLang="en-US" sz="2600" dirty="0">
                <a:latin typeface="Arial Unicode MS" pitchFamily="34" charset="-122"/>
                <a:ea typeface="Arial Unicode MS" pitchFamily="34" charset="-122"/>
                <a:cs typeface="Arial Unicode MS" pitchFamily="34" charset="-122"/>
              </a:rPr>
              <a:t>可以被人为的禁用，必须有其它的机制以便在</a:t>
            </a:r>
            <a:r>
              <a:rPr lang="en-US" altLang="zh-CN" sz="2600" dirty="0">
                <a:latin typeface="Arial Unicode MS" pitchFamily="34" charset="-122"/>
                <a:ea typeface="Arial Unicode MS" pitchFamily="34" charset="-122"/>
                <a:cs typeface="Arial Unicode MS" pitchFamily="34" charset="-122"/>
              </a:rPr>
              <a:t>cookie</a:t>
            </a:r>
            <a:r>
              <a:rPr lang="zh-CN" altLang="en-US" sz="2600" dirty="0">
                <a:latin typeface="Arial Unicode MS" pitchFamily="34" charset="-122"/>
                <a:ea typeface="Arial Unicode MS" pitchFamily="34" charset="-122"/>
                <a:cs typeface="Arial Unicode MS" pitchFamily="34" charset="-122"/>
              </a:rPr>
              <a:t>被禁用时仍然能够把</a:t>
            </a:r>
            <a:r>
              <a:rPr lang="en-US" altLang="zh-CN" sz="2600" dirty="0">
                <a:latin typeface="Arial Unicode MS" pitchFamily="34" charset="-122"/>
                <a:ea typeface="Arial Unicode MS" pitchFamily="34" charset="-122"/>
                <a:cs typeface="Arial Unicode MS" pitchFamily="34" charset="-122"/>
              </a:rPr>
              <a:t>session id</a:t>
            </a:r>
            <a:r>
              <a:rPr lang="zh-CN" altLang="en-US" sz="2600" dirty="0">
                <a:latin typeface="Arial Unicode MS" pitchFamily="34" charset="-122"/>
                <a:ea typeface="Arial Unicode MS" pitchFamily="34" charset="-122"/>
                <a:cs typeface="Arial Unicode MS" pitchFamily="34" charset="-122"/>
              </a:rPr>
              <a:t>传递回服务器，经常采用的一种技术叫做</a:t>
            </a:r>
            <a:r>
              <a:rPr lang="en-US" altLang="zh-CN" sz="2600" dirty="0">
                <a:latin typeface="Arial Unicode MS" pitchFamily="34" charset="-122"/>
                <a:ea typeface="Arial Unicode MS" pitchFamily="34" charset="-122"/>
                <a:cs typeface="Arial Unicode MS" pitchFamily="34" charset="-122"/>
              </a:rPr>
              <a:t>URL</a:t>
            </a:r>
            <a:r>
              <a:rPr lang="zh-CN" altLang="en-US" sz="2600" dirty="0">
                <a:latin typeface="Arial Unicode MS" pitchFamily="34" charset="-122"/>
                <a:ea typeface="Arial Unicode MS" pitchFamily="34" charset="-122"/>
                <a:cs typeface="Arial Unicode MS" pitchFamily="34" charset="-122"/>
              </a:rPr>
              <a:t>重写，就是把</a:t>
            </a:r>
            <a:r>
              <a:rPr lang="en-US" altLang="zh-CN" sz="2600" dirty="0">
                <a:latin typeface="Arial Unicode MS" pitchFamily="34" charset="-122"/>
                <a:ea typeface="Arial Unicode MS" pitchFamily="34" charset="-122"/>
                <a:cs typeface="Arial Unicode MS" pitchFamily="34" charset="-122"/>
              </a:rPr>
              <a:t>session id</a:t>
            </a:r>
            <a:r>
              <a:rPr lang="zh-CN" altLang="en-US" sz="2600" dirty="0">
                <a:latin typeface="Arial Unicode MS" pitchFamily="34" charset="-122"/>
                <a:ea typeface="Arial Unicode MS" pitchFamily="34" charset="-122"/>
                <a:cs typeface="Arial Unicode MS" pitchFamily="34" charset="-122"/>
              </a:rPr>
              <a:t>附加在</a:t>
            </a:r>
            <a:r>
              <a:rPr lang="en-US" altLang="zh-CN" sz="2600" dirty="0">
                <a:latin typeface="Arial Unicode MS" pitchFamily="34" charset="-122"/>
                <a:ea typeface="Arial Unicode MS" pitchFamily="34" charset="-122"/>
                <a:cs typeface="Arial Unicode MS" pitchFamily="34" charset="-122"/>
              </a:rPr>
              <a:t>URL</a:t>
            </a:r>
            <a:r>
              <a:rPr lang="zh-CN" altLang="en-US" sz="2600" dirty="0">
                <a:latin typeface="Arial Unicode MS" pitchFamily="34" charset="-122"/>
                <a:ea typeface="Arial Unicode MS" pitchFamily="34" charset="-122"/>
                <a:cs typeface="Arial Unicode MS" pitchFamily="34" charset="-122"/>
              </a:rPr>
              <a:t>路径的后面，附加的方式也有两种，一种是作为</a:t>
            </a:r>
            <a:r>
              <a:rPr lang="en-US" altLang="zh-CN" sz="2600" dirty="0">
                <a:latin typeface="Arial Unicode MS" pitchFamily="34" charset="-122"/>
                <a:ea typeface="Arial Unicode MS" pitchFamily="34" charset="-122"/>
                <a:cs typeface="Arial Unicode MS" pitchFamily="34" charset="-122"/>
              </a:rPr>
              <a:t>URL</a:t>
            </a:r>
            <a:r>
              <a:rPr lang="zh-CN" altLang="en-US" sz="2600" dirty="0">
                <a:latin typeface="Arial Unicode MS" pitchFamily="34" charset="-122"/>
                <a:ea typeface="Arial Unicode MS" pitchFamily="34" charset="-122"/>
                <a:cs typeface="Arial Unicode MS" pitchFamily="34" charset="-122"/>
              </a:rPr>
              <a:t>路径的附加信息，另一种是作为查询字符串附加在</a:t>
            </a:r>
            <a:r>
              <a:rPr lang="en-US" altLang="zh-CN" sz="2600" dirty="0">
                <a:latin typeface="Arial Unicode MS" pitchFamily="34" charset="-122"/>
                <a:ea typeface="Arial Unicode MS" pitchFamily="34" charset="-122"/>
                <a:cs typeface="Arial Unicode MS" pitchFamily="34" charset="-122"/>
              </a:rPr>
              <a:t>URL</a:t>
            </a:r>
            <a:r>
              <a:rPr lang="zh-CN" altLang="en-US" sz="2600" dirty="0">
                <a:latin typeface="Arial Unicode MS" pitchFamily="34" charset="-122"/>
                <a:ea typeface="Arial Unicode MS" pitchFamily="34" charset="-122"/>
                <a:cs typeface="Arial Unicode MS" pitchFamily="34" charset="-122"/>
              </a:rPr>
              <a:t>后面。网络在整个交互过程中始终保持状态，就必须在每个客户端可能请求的路径后面都包含这个</a:t>
            </a:r>
            <a:r>
              <a:rPr lang="en-US" altLang="zh-CN" sz="2600" dirty="0">
                <a:latin typeface="Arial Unicode MS" pitchFamily="34" charset="-122"/>
                <a:ea typeface="Arial Unicode MS" pitchFamily="34" charset="-122"/>
                <a:cs typeface="Arial Unicode MS" pitchFamily="34" charset="-122"/>
              </a:rPr>
              <a:t>session id</a:t>
            </a:r>
            <a:r>
              <a:rPr lang="zh-CN" altLang="en-US" sz="26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6302270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p:cNvSpPr>
            <a:spLocks noGrp="1" noChangeArrowheads="1"/>
          </p:cNvSpPr>
          <p:nvPr>
            <p:ph type="title"/>
          </p:nvPr>
        </p:nvSpPr>
        <p:spPr>
          <a:xfrm>
            <a:off x="2135560" y="692696"/>
            <a:ext cx="8229600" cy="857256"/>
          </a:xfrm>
        </p:spPr>
        <p:txBody>
          <a:bodyPr/>
          <a:lstStyle/>
          <a:p>
            <a:r>
              <a:rPr lang="en-US" altLang="zh-CN" dirty="0"/>
              <a:t>Session cookie</a:t>
            </a:r>
          </a:p>
        </p:txBody>
      </p:sp>
      <p:sp>
        <p:nvSpPr>
          <p:cNvPr id="620547" name="Rectangle 3"/>
          <p:cNvSpPr>
            <a:spLocks noGrp="1" noChangeArrowheads="1"/>
          </p:cNvSpPr>
          <p:nvPr>
            <p:ph type="body" idx="1"/>
          </p:nvPr>
        </p:nvSpPr>
        <p:spPr>
          <a:xfrm>
            <a:off x="1847528" y="1700808"/>
            <a:ext cx="8208912" cy="4500594"/>
          </a:xfrm>
        </p:spPr>
        <p:txBody>
          <a:bodyPr>
            <a:noAutofit/>
          </a:bodyPr>
          <a:lstStyle/>
          <a:p>
            <a:r>
              <a:rPr lang="en-US" altLang="zh-CN" sz="3200" dirty="0" smtClean="0">
                <a:latin typeface="Arial Unicode MS" pitchFamily="34" charset="-122"/>
                <a:ea typeface="Arial Unicode MS" pitchFamily="34" charset="-122"/>
                <a:cs typeface="Arial Unicode MS" pitchFamily="34" charset="-122"/>
              </a:rPr>
              <a:t>session</a:t>
            </a:r>
            <a:r>
              <a:rPr lang="zh-CN" altLang="en-US" sz="3200" dirty="0" smtClean="0">
                <a:latin typeface="Arial Unicode MS" pitchFamily="34" charset="-122"/>
                <a:ea typeface="Arial Unicode MS" pitchFamily="34" charset="-122"/>
                <a:cs typeface="Arial Unicode MS" pitchFamily="34" charset="-122"/>
              </a:rPr>
              <a:t>通过</a:t>
            </a:r>
            <a:r>
              <a:rPr lang="en-US" altLang="zh-CN" sz="3200" dirty="0" err="1" smtClean="0">
                <a:latin typeface="Arial Unicode MS" pitchFamily="34" charset="-122"/>
                <a:ea typeface="Arial Unicode MS" pitchFamily="34" charset="-122"/>
                <a:cs typeface="Arial Unicode MS" pitchFamily="34" charset="-122"/>
              </a:rPr>
              <a:t>SessionID</a:t>
            </a:r>
            <a:r>
              <a:rPr lang="zh-CN" altLang="en-US" sz="3200" dirty="0" smtClean="0">
                <a:latin typeface="Arial Unicode MS" pitchFamily="34" charset="-122"/>
                <a:ea typeface="Arial Unicode MS" pitchFamily="34" charset="-122"/>
                <a:cs typeface="Arial Unicode MS" pitchFamily="34" charset="-122"/>
              </a:rPr>
              <a:t>来区分不同的客户</a:t>
            </a:r>
            <a:r>
              <a:rPr lang="en-US" altLang="zh-CN" sz="3200" dirty="0" smtClean="0">
                <a:latin typeface="Arial Unicode MS" pitchFamily="34" charset="-122"/>
                <a:ea typeface="Arial Unicode MS" pitchFamily="34" charset="-122"/>
                <a:cs typeface="Arial Unicode MS" pitchFamily="34" charset="-122"/>
              </a:rPr>
              <a:t>, session</a:t>
            </a:r>
            <a:r>
              <a:rPr lang="zh-CN" altLang="en-US" sz="3200" dirty="0" smtClean="0">
                <a:latin typeface="Arial Unicode MS" pitchFamily="34" charset="-122"/>
                <a:ea typeface="Arial Unicode MS" pitchFamily="34" charset="-122"/>
                <a:cs typeface="Arial Unicode MS" pitchFamily="34" charset="-122"/>
              </a:rPr>
              <a:t>是以</a:t>
            </a:r>
            <a:r>
              <a:rPr lang="en-US" altLang="zh-CN" sz="3200" dirty="0" smtClean="0">
                <a:latin typeface="Arial Unicode MS" pitchFamily="34" charset="-122"/>
                <a:ea typeface="Arial Unicode MS" pitchFamily="34" charset="-122"/>
                <a:cs typeface="Arial Unicode MS" pitchFamily="34" charset="-122"/>
              </a:rPr>
              <a:t>cookie</a:t>
            </a:r>
            <a:r>
              <a:rPr lang="zh-CN" altLang="en-US" sz="3200" dirty="0" smtClean="0">
                <a:latin typeface="Arial Unicode MS" pitchFamily="34" charset="-122"/>
                <a:ea typeface="Arial Unicode MS" pitchFamily="34" charset="-122"/>
                <a:cs typeface="Arial Unicode MS" pitchFamily="34" charset="-122"/>
              </a:rPr>
              <a:t>或</a:t>
            </a:r>
            <a:r>
              <a:rPr lang="en-US" altLang="zh-CN" sz="3200" dirty="0" smtClean="0">
                <a:latin typeface="Arial Unicode MS" pitchFamily="34" charset="-122"/>
                <a:ea typeface="Arial Unicode MS" pitchFamily="34" charset="-122"/>
                <a:cs typeface="Arial Unicode MS" pitchFamily="34" charset="-122"/>
              </a:rPr>
              <a:t>URL</a:t>
            </a:r>
            <a:r>
              <a:rPr lang="zh-CN" altLang="en-US" sz="3200" dirty="0" smtClean="0">
                <a:latin typeface="Arial Unicode MS" pitchFamily="34" charset="-122"/>
                <a:ea typeface="Arial Unicode MS" pitchFamily="34" charset="-122"/>
                <a:cs typeface="Arial Unicode MS" pitchFamily="34" charset="-122"/>
              </a:rPr>
              <a:t>重写为基础的，默认使用</a:t>
            </a:r>
            <a:r>
              <a:rPr lang="en-US" altLang="zh-CN" sz="3200" dirty="0" smtClean="0">
                <a:latin typeface="Arial Unicode MS" pitchFamily="34" charset="-122"/>
                <a:ea typeface="Arial Unicode MS" pitchFamily="34" charset="-122"/>
                <a:cs typeface="Arial Unicode MS" pitchFamily="34" charset="-122"/>
              </a:rPr>
              <a:t>cookie</a:t>
            </a:r>
            <a:r>
              <a:rPr lang="zh-CN" altLang="en-US" sz="3200" dirty="0" smtClean="0">
                <a:latin typeface="Arial Unicode MS" pitchFamily="34" charset="-122"/>
                <a:ea typeface="Arial Unicode MS" pitchFamily="34" charset="-122"/>
                <a:cs typeface="Arial Unicode MS" pitchFamily="34" charset="-122"/>
              </a:rPr>
              <a:t>来实现，系统会创造一个名为</a:t>
            </a:r>
            <a:r>
              <a:rPr lang="en-US" altLang="zh-CN" sz="3200" dirty="0" smtClean="0">
                <a:latin typeface="Arial Unicode MS" pitchFamily="34" charset="-122"/>
                <a:ea typeface="Arial Unicode MS" pitchFamily="34" charset="-122"/>
                <a:cs typeface="Arial Unicode MS" pitchFamily="34" charset="-122"/>
              </a:rPr>
              <a:t>JSESSIONID</a:t>
            </a:r>
            <a:r>
              <a:rPr lang="zh-CN" altLang="en-US" sz="3200" dirty="0" smtClean="0">
                <a:latin typeface="Arial Unicode MS" pitchFamily="34" charset="-122"/>
                <a:ea typeface="Arial Unicode MS" pitchFamily="34" charset="-122"/>
                <a:cs typeface="Arial Unicode MS" pitchFamily="34" charset="-122"/>
              </a:rPr>
              <a:t>的输出</a:t>
            </a:r>
            <a:r>
              <a:rPr lang="en-US" altLang="zh-CN" sz="3200" dirty="0" smtClean="0">
                <a:latin typeface="Arial Unicode MS" pitchFamily="34" charset="-122"/>
                <a:ea typeface="Arial Unicode MS" pitchFamily="34" charset="-122"/>
                <a:cs typeface="Arial Unicode MS" pitchFamily="34" charset="-122"/>
              </a:rPr>
              <a:t>cookie</a:t>
            </a:r>
            <a:r>
              <a:rPr lang="zh-CN" altLang="en-US" sz="3200" dirty="0" smtClean="0">
                <a:latin typeface="Arial Unicode MS" pitchFamily="34" charset="-122"/>
                <a:ea typeface="Arial Unicode MS" pitchFamily="34" charset="-122"/>
                <a:cs typeface="Arial Unicode MS" pitchFamily="34" charset="-122"/>
              </a:rPr>
              <a:t>，这称之为</a:t>
            </a:r>
            <a:r>
              <a:rPr lang="en-US" altLang="zh-CN" sz="3200" dirty="0" smtClean="0">
                <a:latin typeface="Arial Unicode MS" pitchFamily="34" charset="-122"/>
                <a:ea typeface="Arial Unicode MS" pitchFamily="34" charset="-122"/>
                <a:cs typeface="Arial Unicode MS" pitchFamily="34" charset="-122"/>
              </a:rPr>
              <a:t>session cookie,</a:t>
            </a:r>
            <a:r>
              <a:rPr lang="zh-CN" altLang="en-US" sz="3200" dirty="0" smtClean="0">
                <a:latin typeface="Arial Unicode MS" pitchFamily="34" charset="-122"/>
                <a:ea typeface="Arial Unicode MS" pitchFamily="34" charset="-122"/>
                <a:cs typeface="Arial Unicode MS" pitchFamily="34" charset="-122"/>
              </a:rPr>
              <a:t>以区别</a:t>
            </a:r>
            <a:r>
              <a:rPr lang="en-US" altLang="zh-CN" sz="3200" dirty="0" smtClean="0">
                <a:latin typeface="Arial Unicode MS" pitchFamily="34" charset="-122"/>
                <a:ea typeface="Arial Unicode MS" pitchFamily="34" charset="-122"/>
                <a:cs typeface="Arial Unicode MS" pitchFamily="34" charset="-122"/>
              </a:rPr>
              <a:t>persistent cookies(</a:t>
            </a:r>
            <a:r>
              <a:rPr lang="zh-CN" altLang="en-US" sz="3200" dirty="0" smtClean="0">
                <a:latin typeface="Arial Unicode MS" pitchFamily="34" charset="-122"/>
                <a:ea typeface="Arial Unicode MS" pitchFamily="34" charset="-122"/>
                <a:cs typeface="Arial Unicode MS" pitchFamily="34" charset="-122"/>
              </a:rPr>
              <a:t>也就是我们通常所说的</a:t>
            </a:r>
            <a:r>
              <a:rPr lang="en-US" altLang="zh-CN" sz="3200" dirty="0" smtClean="0">
                <a:latin typeface="Arial Unicode MS" pitchFamily="34" charset="-122"/>
                <a:ea typeface="Arial Unicode MS" pitchFamily="34" charset="-122"/>
                <a:cs typeface="Arial Unicode MS" pitchFamily="34" charset="-122"/>
              </a:rPr>
              <a:t>cookie),session cookie</a:t>
            </a:r>
            <a:r>
              <a:rPr lang="zh-CN" altLang="en-US" sz="3200" dirty="0" smtClean="0">
                <a:latin typeface="Arial Unicode MS" pitchFamily="34" charset="-122"/>
                <a:ea typeface="Arial Unicode MS" pitchFamily="34" charset="-122"/>
                <a:cs typeface="Arial Unicode MS" pitchFamily="34" charset="-122"/>
              </a:rPr>
              <a:t>是存储于浏览器内存中的，并不是写到硬盘上的，通常看不到</a:t>
            </a:r>
            <a:r>
              <a:rPr lang="en-US" altLang="zh-CN" sz="3200" dirty="0" smtClean="0">
                <a:latin typeface="Arial Unicode MS" pitchFamily="34" charset="-122"/>
                <a:ea typeface="Arial Unicode MS" pitchFamily="34" charset="-122"/>
                <a:cs typeface="Arial Unicode MS" pitchFamily="34" charset="-122"/>
              </a:rPr>
              <a:t>JSESSIONID</a:t>
            </a:r>
            <a:r>
              <a:rPr lang="zh-CN" altLang="en-US" sz="3200" dirty="0" smtClean="0">
                <a:latin typeface="Arial Unicode MS" pitchFamily="34" charset="-122"/>
                <a:ea typeface="Arial Unicode MS" pitchFamily="34" charset="-122"/>
                <a:cs typeface="Arial Unicode MS" pitchFamily="34" charset="-122"/>
              </a:rPr>
              <a:t>，但是当把浏览器的</a:t>
            </a:r>
            <a:r>
              <a:rPr lang="en-US" altLang="zh-CN" sz="3200" dirty="0" smtClean="0">
                <a:latin typeface="Arial Unicode MS" pitchFamily="34" charset="-122"/>
                <a:ea typeface="Arial Unicode MS" pitchFamily="34" charset="-122"/>
                <a:cs typeface="Arial Unicode MS" pitchFamily="34" charset="-122"/>
              </a:rPr>
              <a:t>cookie</a:t>
            </a:r>
            <a:r>
              <a:rPr lang="zh-CN" altLang="en-US" sz="3200" dirty="0" smtClean="0">
                <a:latin typeface="Arial Unicode MS" pitchFamily="34" charset="-122"/>
                <a:ea typeface="Arial Unicode MS" pitchFamily="34" charset="-122"/>
                <a:cs typeface="Arial Unicode MS" pitchFamily="34" charset="-122"/>
              </a:rPr>
              <a:t>禁止后，</a:t>
            </a:r>
            <a:r>
              <a:rPr lang="en-US" altLang="zh-CN" sz="3200" dirty="0" smtClean="0">
                <a:latin typeface="Arial Unicode MS" pitchFamily="34" charset="-122"/>
                <a:ea typeface="Arial Unicode MS" pitchFamily="34" charset="-122"/>
                <a:cs typeface="Arial Unicode MS" pitchFamily="34" charset="-122"/>
              </a:rPr>
              <a:t>web</a:t>
            </a:r>
            <a:r>
              <a:rPr lang="zh-CN" altLang="en-US" sz="3200" dirty="0" smtClean="0">
                <a:latin typeface="Arial Unicode MS" pitchFamily="34" charset="-122"/>
                <a:ea typeface="Arial Unicode MS" pitchFamily="34" charset="-122"/>
                <a:cs typeface="Arial Unicode MS" pitchFamily="34" charset="-122"/>
              </a:rPr>
              <a:t>服务器会采用</a:t>
            </a:r>
            <a:r>
              <a:rPr lang="en-US" altLang="zh-CN" sz="3200" dirty="0" smtClean="0">
                <a:latin typeface="Arial Unicode MS" pitchFamily="34" charset="-122"/>
                <a:ea typeface="Arial Unicode MS" pitchFamily="34" charset="-122"/>
                <a:cs typeface="Arial Unicode MS" pitchFamily="34" charset="-122"/>
              </a:rPr>
              <a:t>URL</a:t>
            </a:r>
            <a:r>
              <a:rPr lang="zh-CN" altLang="en-US" sz="3200" dirty="0" smtClean="0">
                <a:latin typeface="Arial Unicode MS" pitchFamily="34" charset="-122"/>
                <a:ea typeface="Arial Unicode MS" pitchFamily="34" charset="-122"/>
                <a:cs typeface="Arial Unicode MS" pitchFamily="34" charset="-122"/>
              </a:rPr>
              <a:t>重写的方式传递</a:t>
            </a:r>
            <a:r>
              <a:rPr lang="en-US" altLang="zh-CN" sz="3200" dirty="0" err="1" smtClean="0">
                <a:latin typeface="Arial Unicode MS" pitchFamily="34" charset="-122"/>
                <a:ea typeface="Arial Unicode MS" pitchFamily="34" charset="-122"/>
                <a:cs typeface="Arial Unicode MS" pitchFamily="34" charset="-122"/>
              </a:rPr>
              <a:t>Sessionid</a:t>
            </a:r>
            <a:r>
              <a:rPr lang="zh-CN" altLang="en-US" sz="3200" dirty="0" smtClean="0">
                <a:latin typeface="Arial Unicode MS" pitchFamily="34" charset="-122"/>
                <a:ea typeface="Arial Unicode MS" pitchFamily="34" charset="-122"/>
                <a:cs typeface="Arial Unicode MS" pitchFamily="34" charset="-122"/>
              </a:rPr>
              <a:t>，这时地址栏看到</a:t>
            </a:r>
          </a:p>
          <a:p>
            <a:r>
              <a:rPr lang="en-US" altLang="zh-CN" sz="3200" dirty="0" smtClean="0">
                <a:latin typeface="Arial Unicode MS" pitchFamily="34" charset="-122"/>
                <a:ea typeface="Arial Unicode MS" pitchFamily="34" charset="-122"/>
                <a:cs typeface="Arial Unicode MS" pitchFamily="34" charset="-122"/>
              </a:rPr>
              <a:t>session </a:t>
            </a:r>
            <a:r>
              <a:rPr lang="en-US" altLang="zh-CN" sz="3200" dirty="0">
                <a:latin typeface="Arial Unicode MS" pitchFamily="34" charset="-122"/>
                <a:ea typeface="Arial Unicode MS" pitchFamily="34" charset="-122"/>
                <a:cs typeface="Arial Unicode MS" pitchFamily="34" charset="-122"/>
              </a:rPr>
              <a:t>cookie</a:t>
            </a:r>
            <a:r>
              <a:rPr lang="zh-CN" altLang="en-US" sz="3200" dirty="0">
                <a:latin typeface="Arial Unicode MS" pitchFamily="34" charset="-122"/>
                <a:ea typeface="Arial Unicode MS" pitchFamily="34" charset="-122"/>
                <a:cs typeface="Arial Unicode MS" pitchFamily="34" charset="-122"/>
              </a:rPr>
              <a:t>针对某一次会话而言，会话结束</a:t>
            </a:r>
            <a:r>
              <a:rPr lang="en-US" altLang="zh-CN" sz="3200" dirty="0">
                <a:latin typeface="Arial Unicode MS" pitchFamily="34" charset="-122"/>
                <a:ea typeface="Arial Unicode MS" pitchFamily="34" charset="-122"/>
                <a:cs typeface="Arial Unicode MS" pitchFamily="34" charset="-122"/>
              </a:rPr>
              <a:t>session cookie</a:t>
            </a:r>
            <a:r>
              <a:rPr lang="zh-CN" altLang="en-US" sz="3200" dirty="0">
                <a:latin typeface="Arial Unicode MS" pitchFamily="34" charset="-122"/>
                <a:ea typeface="Arial Unicode MS" pitchFamily="34" charset="-122"/>
                <a:cs typeface="Arial Unicode MS" pitchFamily="34" charset="-122"/>
              </a:rPr>
              <a:t>也就随着消失了，而</a:t>
            </a:r>
            <a:r>
              <a:rPr lang="en-US" altLang="zh-CN" sz="3200" dirty="0">
                <a:latin typeface="Arial Unicode MS" pitchFamily="34" charset="-122"/>
                <a:ea typeface="Arial Unicode MS" pitchFamily="34" charset="-122"/>
                <a:cs typeface="Arial Unicode MS" pitchFamily="34" charset="-122"/>
              </a:rPr>
              <a:t>persistent cookie</a:t>
            </a:r>
            <a:r>
              <a:rPr lang="zh-CN" altLang="en-US" sz="3200" dirty="0">
                <a:latin typeface="Arial Unicode MS" pitchFamily="34" charset="-122"/>
                <a:ea typeface="Arial Unicode MS" pitchFamily="34" charset="-122"/>
                <a:cs typeface="Arial Unicode MS" pitchFamily="34" charset="-122"/>
              </a:rPr>
              <a:t>只是存在于客户端硬盘上的一段文本。 </a:t>
            </a:r>
          </a:p>
          <a:p>
            <a:r>
              <a:rPr lang="zh-CN" altLang="en-US" sz="3200" dirty="0">
                <a:latin typeface="Arial Unicode MS" pitchFamily="34" charset="-122"/>
                <a:ea typeface="Arial Unicode MS" pitchFamily="34" charset="-122"/>
                <a:cs typeface="Arial Unicode MS" pitchFamily="34" charset="-122"/>
              </a:rPr>
              <a:t>关闭浏览器，只会是浏览器端内存里的</a:t>
            </a:r>
            <a:r>
              <a:rPr lang="en-US" altLang="zh-CN" sz="3200" dirty="0">
                <a:latin typeface="Arial Unicode MS" pitchFamily="34" charset="-122"/>
                <a:ea typeface="Arial Unicode MS" pitchFamily="34" charset="-122"/>
                <a:cs typeface="Arial Unicode MS" pitchFamily="34" charset="-122"/>
              </a:rPr>
              <a:t>session cookie</a:t>
            </a:r>
            <a:r>
              <a:rPr lang="zh-CN" altLang="en-US" sz="3200" dirty="0">
                <a:latin typeface="Arial Unicode MS" pitchFamily="34" charset="-122"/>
                <a:ea typeface="Arial Unicode MS" pitchFamily="34" charset="-122"/>
                <a:cs typeface="Arial Unicode MS" pitchFamily="34" charset="-122"/>
              </a:rPr>
              <a:t>消失，但不会使保存在服务器端的</a:t>
            </a:r>
            <a:r>
              <a:rPr lang="en-US" altLang="zh-CN" sz="3200" dirty="0">
                <a:latin typeface="Arial Unicode MS" pitchFamily="34" charset="-122"/>
                <a:ea typeface="Arial Unicode MS" pitchFamily="34" charset="-122"/>
                <a:cs typeface="Arial Unicode MS" pitchFamily="34" charset="-122"/>
              </a:rPr>
              <a:t>session</a:t>
            </a:r>
            <a:r>
              <a:rPr lang="zh-CN" altLang="en-US" sz="3200" dirty="0">
                <a:latin typeface="Arial Unicode MS" pitchFamily="34" charset="-122"/>
                <a:ea typeface="Arial Unicode MS" pitchFamily="34" charset="-122"/>
                <a:cs typeface="Arial Unicode MS" pitchFamily="34" charset="-122"/>
              </a:rPr>
              <a:t>对象消失，同样也不会使已经保存到硬盘上的持久化</a:t>
            </a:r>
            <a:r>
              <a:rPr lang="en-US" altLang="zh-CN" sz="3200" dirty="0">
                <a:latin typeface="Arial Unicode MS" pitchFamily="34" charset="-122"/>
                <a:ea typeface="Arial Unicode MS" pitchFamily="34" charset="-122"/>
                <a:cs typeface="Arial Unicode MS" pitchFamily="34" charset="-122"/>
              </a:rPr>
              <a:t>cookie</a:t>
            </a:r>
            <a:r>
              <a:rPr lang="zh-CN" altLang="en-US" sz="3200" dirty="0">
                <a:latin typeface="Arial Unicode MS" pitchFamily="34" charset="-122"/>
                <a:ea typeface="Arial Unicode MS" pitchFamily="34" charset="-122"/>
                <a:cs typeface="Arial Unicode MS" pitchFamily="34" charset="-122"/>
              </a:rPr>
              <a:t>消失。</a:t>
            </a:r>
          </a:p>
        </p:txBody>
      </p:sp>
    </p:spTree>
    <p:extLst>
      <p:ext uri="{BB962C8B-B14F-4D97-AF65-F5344CB8AC3E}">
        <p14:creationId xmlns:p14="http://schemas.microsoft.com/office/powerpoint/2010/main" val="41059069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2"/>
          <p:cNvSpPr>
            <a:spLocks noGrp="1" noChangeArrowheads="1"/>
          </p:cNvSpPr>
          <p:nvPr>
            <p:ph type="title"/>
          </p:nvPr>
        </p:nvSpPr>
        <p:spPr>
          <a:xfrm>
            <a:off x="2063552" y="692696"/>
            <a:ext cx="8229600" cy="857256"/>
          </a:xfrm>
        </p:spPr>
        <p:txBody>
          <a:bodyPr/>
          <a:lstStyle/>
          <a:p>
            <a:r>
              <a:rPr lang="en-US" altLang="zh-CN" b="1" dirty="0">
                <a:latin typeface="Arial Unicode MS" pitchFamily="34" charset="-122"/>
                <a:ea typeface="Arial Unicode MS" pitchFamily="34" charset="-122"/>
                <a:cs typeface="Arial Unicode MS" pitchFamily="34" charset="-122"/>
              </a:rPr>
              <a:t>Session</a:t>
            </a:r>
            <a:r>
              <a:rPr lang="zh-CN" altLang="en-US" b="1" dirty="0">
                <a:latin typeface="Arial Unicode MS" pitchFamily="34" charset="-122"/>
                <a:ea typeface="Arial Unicode MS" pitchFamily="34" charset="-122"/>
                <a:cs typeface="Arial Unicode MS" pitchFamily="34" charset="-122"/>
              </a:rPr>
              <a:t>的创建与删除</a:t>
            </a:r>
            <a:r>
              <a:rPr lang="zh-CN" altLang="en-US" dirty="0">
                <a:latin typeface="Arial Unicode MS" pitchFamily="34" charset="-122"/>
                <a:ea typeface="Arial Unicode MS" pitchFamily="34" charset="-122"/>
                <a:cs typeface="Arial Unicode MS" pitchFamily="34" charset="-122"/>
              </a:rPr>
              <a:t> </a:t>
            </a:r>
          </a:p>
        </p:txBody>
      </p:sp>
      <p:sp>
        <p:nvSpPr>
          <p:cNvPr id="622595" name="Rectangle 3"/>
          <p:cNvSpPr>
            <a:spLocks noGrp="1" noChangeArrowheads="1"/>
          </p:cNvSpPr>
          <p:nvPr>
            <p:ph type="body" idx="1"/>
          </p:nvPr>
        </p:nvSpPr>
        <p:spPr>
          <a:xfrm>
            <a:off x="1919536" y="1700808"/>
            <a:ext cx="8424936" cy="4714908"/>
          </a:xfrm>
        </p:spPr>
        <p:txBody>
          <a:bodyPr>
            <a:normAutofit fontScale="92500" lnSpcReduction="10000"/>
          </a:bodyPr>
          <a:lstStyle/>
          <a:p>
            <a:r>
              <a:rPr lang="en-US" altLang="zh-CN" sz="2200" dirty="0" smtClean="0">
                <a:latin typeface="Arial Unicode MS" pitchFamily="34" charset="-122"/>
                <a:ea typeface="Arial Unicode MS" pitchFamily="34" charset="-122"/>
                <a:cs typeface="Arial Unicode MS" pitchFamily="34" charset="-122"/>
              </a:rPr>
              <a:t>server</a:t>
            </a:r>
            <a:r>
              <a:rPr lang="zh-CN" altLang="en-US" sz="2200" dirty="0">
                <a:latin typeface="Arial Unicode MS" pitchFamily="34" charset="-122"/>
                <a:ea typeface="Arial Unicode MS" pitchFamily="34" charset="-122"/>
                <a:cs typeface="Arial Unicode MS" pitchFamily="34" charset="-122"/>
              </a:rPr>
              <a:t>端程序</a:t>
            </a:r>
            <a:r>
              <a:rPr lang="en-US" altLang="zh-CN" sz="2200" dirty="0">
                <a:latin typeface="Arial Unicode MS" pitchFamily="34" charset="-122"/>
                <a:ea typeface="Arial Unicode MS" pitchFamily="34" charset="-122"/>
                <a:cs typeface="Arial Unicode MS" pitchFamily="34" charset="-122"/>
              </a:rPr>
              <a:t>(</a:t>
            </a:r>
            <a:r>
              <a:rPr lang="zh-CN" altLang="en-US" sz="2200" dirty="0">
                <a:latin typeface="Arial Unicode MS" pitchFamily="34" charset="-122"/>
                <a:ea typeface="Arial Unicode MS" pitchFamily="34" charset="-122"/>
                <a:cs typeface="Arial Unicode MS" pitchFamily="34" charset="-122"/>
              </a:rPr>
              <a:t>如</a:t>
            </a:r>
            <a:r>
              <a:rPr lang="en-US" altLang="zh-CN" sz="2200" dirty="0" err="1">
                <a:latin typeface="Arial Unicode MS" pitchFamily="34" charset="-122"/>
                <a:ea typeface="Arial Unicode MS" pitchFamily="34" charset="-122"/>
                <a:cs typeface="Arial Unicode MS" pitchFamily="34" charset="-122"/>
              </a:rPr>
              <a:t>Servlet</a:t>
            </a:r>
            <a:r>
              <a:rPr lang="en-US" altLang="zh-CN" sz="2200" dirty="0">
                <a:latin typeface="Arial Unicode MS" pitchFamily="34" charset="-122"/>
                <a:ea typeface="Arial Unicode MS" pitchFamily="34" charset="-122"/>
                <a:cs typeface="Arial Unicode MS" pitchFamily="34" charset="-122"/>
              </a:rPr>
              <a:t>)</a:t>
            </a:r>
            <a:r>
              <a:rPr lang="zh-CN" altLang="en-US" sz="2200" dirty="0">
                <a:latin typeface="Arial Unicode MS" pitchFamily="34" charset="-122"/>
                <a:ea typeface="Arial Unicode MS" pitchFamily="34" charset="-122"/>
                <a:cs typeface="Arial Unicode MS" pitchFamily="34" charset="-122"/>
              </a:rPr>
              <a:t>调用</a:t>
            </a:r>
            <a:r>
              <a:rPr lang="en-US" altLang="zh-CN" sz="2200" dirty="0" err="1">
                <a:latin typeface="Arial Unicode MS" pitchFamily="34" charset="-122"/>
                <a:ea typeface="Arial Unicode MS" pitchFamily="34" charset="-122"/>
                <a:cs typeface="Arial Unicode MS" pitchFamily="34" charset="-122"/>
              </a:rPr>
              <a:t>HttpServletRequest.getSession</a:t>
            </a:r>
            <a:r>
              <a:rPr lang="en-US" altLang="zh-CN" sz="2200" dirty="0">
                <a:latin typeface="Arial Unicode MS" pitchFamily="34" charset="-122"/>
                <a:ea typeface="Arial Unicode MS" pitchFamily="34" charset="-122"/>
                <a:cs typeface="Arial Unicode MS" pitchFamily="34" charset="-122"/>
              </a:rPr>
              <a:t>(true) </a:t>
            </a:r>
            <a:r>
              <a:rPr lang="zh-CN" altLang="en-US" sz="2200" dirty="0">
                <a:latin typeface="Arial Unicode MS" pitchFamily="34" charset="-122"/>
                <a:ea typeface="Arial Unicode MS" pitchFamily="34" charset="-122"/>
                <a:cs typeface="Arial Unicode MS" pitchFamily="34" charset="-122"/>
              </a:rPr>
              <a:t>或者 </a:t>
            </a:r>
            <a:r>
              <a:rPr lang="en-US" altLang="zh-CN" sz="2200" dirty="0" err="1">
                <a:latin typeface="Arial Unicode MS" pitchFamily="34" charset="-122"/>
                <a:ea typeface="Arial Unicode MS" pitchFamily="34" charset="-122"/>
                <a:cs typeface="Arial Unicode MS" pitchFamily="34" charset="-122"/>
              </a:rPr>
              <a:t>HttpServletRequest.getSession</a:t>
            </a:r>
            <a:r>
              <a:rPr lang="en-US" altLang="zh-CN" sz="2200" dirty="0">
                <a:latin typeface="Arial Unicode MS" pitchFamily="34" charset="-122"/>
                <a:ea typeface="Arial Unicode MS" pitchFamily="34" charset="-122"/>
                <a:cs typeface="Arial Unicode MS" pitchFamily="34" charset="-122"/>
              </a:rPr>
              <a:t>()</a:t>
            </a:r>
            <a:r>
              <a:rPr lang="zh-CN" altLang="en-US" sz="2200" dirty="0">
                <a:latin typeface="Arial Unicode MS" pitchFamily="34" charset="-122"/>
                <a:ea typeface="Arial Unicode MS" pitchFamily="34" charset="-122"/>
                <a:cs typeface="Arial Unicode MS" pitchFamily="34" charset="-122"/>
              </a:rPr>
              <a:t>这样的语句时才会被创建</a:t>
            </a:r>
            <a:r>
              <a:rPr lang="zh-CN" altLang="en-US" sz="2200" dirty="0" smtClean="0">
                <a:latin typeface="Arial Unicode MS" pitchFamily="34" charset="-122"/>
                <a:ea typeface="Arial Unicode MS" pitchFamily="34" charset="-122"/>
                <a:cs typeface="Arial Unicode MS" pitchFamily="34" charset="-122"/>
              </a:rPr>
              <a:t>。</a:t>
            </a:r>
            <a:endParaRPr lang="en-US" altLang="zh-CN" sz="2200" dirty="0" smtClean="0">
              <a:latin typeface="Arial Unicode MS" pitchFamily="34" charset="-122"/>
              <a:ea typeface="Arial Unicode MS" pitchFamily="34" charset="-122"/>
              <a:cs typeface="Arial Unicode MS" pitchFamily="34" charset="-122"/>
            </a:endParaRPr>
          </a:p>
          <a:p>
            <a:pPr lvl="1"/>
            <a:r>
              <a:rPr lang="zh-CN" altLang="en-US" sz="1800" dirty="0">
                <a:latin typeface="Arial Unicode MS" pitchFamily="34" charset="-122"/>
                <a:ea typeface="Arial Unicode MS" pitchFamily="34" charset="-122"/>
                <a:cs typeface="Arial Unicode MS" pitchFamily="34" charset="-122"/>
              </a:rPr>
              <a:t>对于</a:t>
            </a:r>
            <a:r>
              <a:rPr lang="en-US" altLang="zh-CN" sz="1800" dirty="0">
                <a:latin typeface="Arial Unicode MS" pitchFamily="34" charset="-122"/>
                <a:ea typeface="Arial Unicode MS" pitchFamily="34" charset="-122"/>
                <a:cs typeface="Arial Unicode MS" pitchFamily="34" charset="-122"/>
              </a:rPr>
              <a:t>JSP</a:t>
            </a:r>
            <a:r>
              <a:rPr lang="zh-CN" altLang="en-US" sz="1800" dirty="0">
                <a:latin typeface="Arial Unicode MS" pitchFamily="34" charset="-122"/>
                <a:ea typeface="Arial Unicode MS" pitchFamily="34" charset="-122"/>
                <a:cs typeface="Arial Unicode MS" pitchFamily="34" charset="-122"/>
              </a:rPr>
              <a:t>：	</a:t>
            </a:r>
          </a:p>
          <a:p>
            <a:pPr lvl="2"/>
            <a:r>
              <a:rPr lang="zh-CN" altLang="en-US" sz="1400" dirty="0">
                <a:latin typeface="Arial Unicode MS" pitchFamily="34" charset="-122"/>
                <a:ea typeface="Arial Unicode MS" pitchFamily="34" charset="-122"/>
                <a:cs typeface="Arial Unicode MS" pitchFamily="34" charset="-122"/>
              </a:rPr>
              <a:t>若当前的</a:t>
            </a:r>
            <a:r>
              <a:rPr lang="en-US" altLang="zh-CN" sz="1400" dirty="0">
                <a:latin typeface="Arial Unicode MS" pitchFamily="34" charset="-122"/>
                <a:ea typeface="Arial Unicode MS" pitchFamily="34" charset="-122"/>
                <a:cs typeface="Arial Unicode MS" pitchFamily="34" charset="-122"/>
              </a:rPr>
              <a:t>JSP</a:t>
            </a:r>
            <a:r>
              <a:rPr lang="zh-CN" altLang="en-US" sz="1400" dirty="0">
                <a:latin typeface="Arial Unicode MS" pitchFamily="34" charset="-122"/>
                <a:ea typeface="Arial Unicode MS" pitchFamily="34" charset="-122"/>
                <a:cs typeface="Arial Unicode MS" pitchFamily="34" charset="-122"/>
              </a:rPr>
              <a:t>或（</a:t>
            </a:r>
            <a:r>
              <a:rPr lang="en-US" altLang="zh-CN" sz="1400" dirty="0">
                <a:latin typeface="Arial Unicode MS" pitchFamily="34" charset="-122"/>
                <a:ea typeface="Arial Unicode MS" pitchFamily="34" charset="-122"/>
                <a:cs typeface="Arial Unicode MS" pitchFamily="34" charset="-122"/>
              </a:rPr>
              <a:t>Servlet</a:t>
            </a:r>
            <a:r>
              <a:rPr lang="zh-CN" altLang="en-US" sz="1400" dirty="0">
                <a:latin typeface="Arial Unicode MS" pitchFamily="34" charset="-122"/>
                <a:ea typeface="Arial Unicode MS" pitchFamily="34" charset="-122"/>
                <a:cs typeface="Arial Unicode MS" pitchFamily="34" charset="-122"/>
              </a:rPr>
              <a:t>）是客户端访问的当前</a:t>
            </a:r>
            <a:r>
              <a:rPr lang="en-US" altLang="zh-CN" sz="1400" dirty="0">
                <a:latin typeface="Arial Unicode MS" pitchFamily="34" charset="-122"/>
                <a:ea typeface="Arial Unicode MS" pitchFamily="34" charset="-122"/>
                <a:cs typeface="Arial Unicode MS" pitchFamily="34" charset="-122"/>
              </a:rPr>
              <a:t>WEB</a:t>
            </a:r>
            <a:r>
              <a:rPr lang="zh-CN" altLang="en-US" sz="1400" dirty="0">
                <a:latin typeface="Arial Unicode MS" pitchFamily="34" charset="-122"/>
                <a:ea typeface="Arial Unicode MS" pitchFamily="34" charset="-122"/>
                <a:cs typeface="Arial Unicode MS" pitchFamily="34" charset="-122"/>
              </a:rPr>
              <a:t>应用的第一个资源，且</a:t>
            </a:r>
            <a:r>
              <a:rPr lang="en-US" altLang="zh-CN" sz="1400" dirty="0">
                <a:latin typeface="Arial Unicode MS" pitchFamily="34" charset="-122"/>
                <a:ea typeface="Arial Unicode MS" pitchFamily="34" charset="-122"/>
                <a:cs typeface="Arial Unicode MS" pitchFamily="34" charset="-122"/>
              </a:rPr>
              <a:t>JSP</a:t>
            </a:r>
            <a:r>
              <a:rPr lang="zh-CN" altLang="en-US" sz="1400" dirty="0">
                <a:latin typeface="Arial Unicode MS" pitchFamily="34" charset="-122"/>
                <a:ea typeface="Arial Unicode MS" pitchFamily="34" charset="-122"/>
                <a:cs typeface="Arial Unicode MS" pitchFamily="34" charset="-122"/>
              </a:rPr>
              <a:t>的</a:t>
            </a:r>
            <a:r>
              <a:rPr lang="en-US" altLang="zh-CN" sz="1400" dirty="0">
                <a:latin typeface="Arial Unicode MS" pitchFamily="34" charset="-122"/>
                <a:ea typeface="Arial Unicode MS" pitchFamily="34" charset="-122"/>
                <a:cs typeface="Arial Unicode MS" pitchFamily="34" charset="-122"/>
              </a:rPr>
              <a:t>page</a:t>
            </a:r>
            <a:r>
              <a:rPr lang="zh-CN" altLang="en-US" sz="1400" dirty="0">
                <a:latin typeface="Arial Unicode MS" pitchFamily="34" charset="-122"/>
                <a:ea typeface="Arial Unicode MS" pitchFamily="34" charset="-122"/>
                <a:cs typeface="Arial Unicode MS" pitchFamily="34" charset="-122"/>
              </a:rPr>
              <a:t>指定的</a:t>
            </a:r>
            <a:r>
              <a:rPr lang="en-US" altLang="zh-CN" sz="1400" dirty="0">
                <a:latin typeface="Arial Unicode MS" pitchFamily="34" charset="-122"/>
                <a:ea typeface="Arial Unicode MS" pitchFamily="34" charset="-122"/>
                <a:cs typeface="Arial Unicode MS" pitchFamily="34" charset="-122"/>
              </a:rPr>
              <a:t>session</a:t>
            </a:r>
            <a:r>
              <a:rPr lang="zh-CN" altLang="en-US" sz="1400" dirty="0">
                <a:latin typeface="Arial Unicode MS" pitchFamily="34" charset="-122"/>
                <a:ea typeface="Arial Unicode MS" pitchFamily="34" charset="-122"/>
                <a:cs typeface="Arial Unicode MS" pitchFamily="34" charset="-122"/>
              </a:rPr>
              <a:t>属性为</a:t>
            </a:r>
            <a:r>
              <a:rPr lang="en-US" altLang="zh-CN" sz="1400" dirty="0">
                <a:latin typeface="Arial Unicode MS" pitchFamily="34" charset="-122"/>
                <a:ea typeface="Arial Unicode MS" pitchFamily="34" charset="-122"/>
                <a:cs typeface="Arial Unicode MS" pitchFamily="34" charset="-122"/>
              </a:rPr>
              <a:t>false</a:t>
            </a:r>
            <a:r>
              <a:rPr lang="zh-CN" altLang="en-US" sz="1400" dirty="0">
                <a:latin typeface="Arial Unicode MS" pitchFamily="34" charset="-122"/>
                <a:ea typeface="Arial Unicode MS" pitchFamily="34" charset="-122"/>
                <a:cs typeface="Arial Unicode MS" pitchFamily="34" charset="-122"/>
              </a:rPr>
              <a:t>，则服务器就不会为</a:t>
            </a:r>
            <a:r>
              <a:rPr lang="en-US" altLang="zh-CN" sz="1400" dirty="0">
                <a:latin typeface="Arial Unicode MS" pitchFamily="34" charset="-122"/>
                <a:ea typeface="Arial Unicode MS" pitchFamily="34" charset="-122"/>
                <a:cs typeface="Arial Unicode MS" pitchFamily="34" charset="-122"/>
              </a:rPr>
              <a:t>JSP</a:t>
            </a:r>
            <a:r>
              <a:rPr lang="zh-CN" altLang="en-US" sz="1400" dirty="0">
                <a:latin typeface="Arial Unicode MS" pitchFamily="34" charset="-122"/>
                <a:ea typeface="Arial Unicode MS" pitchFamily="34" charset="-122"/>
                <a:cs typeface="Arial Unicode MS" pitchFamily="34" charset="-122"/>
              </a:rPr>
              <a:t>创建一个</a:t>
            </a:r>
            <a:r>
              <a:rPr lang="en-US" altLang="zh-CN" sz="1400" dirty="0" err="1">
                <a:latin typeface="Arial Unicode MS" pitchFamily="34" charset="-122"/>
                <a:ea typeface="Arial Unicode MS" pitchFamily="34" charset="-122"/>
                <a:cs typeface="Arial Unicode MS" pitchFamily="34" charset="-122"/>
              </a:rPr>
              <a:t>HttpSession</a:t>
            </a:r>
            <a:r>
              <a:rPr lang="zh-CN" altLang="en-US" sz="1400" dirty="0">
                <a:latin typeface="Arial Unicode MS" pitchFamily="34" charset="-122"/>
                <a:ea typeface="Arial Unicode MS" pitchFamily="34" charset="-122"/>
                <a:cs typeface="Arial Unicode MS" pitchFamily="34" charset="-122"/>
              </a:rPr>
              <a:t>对象；</a:t>
            </a:r>
          </a:p>
          <a:p>
            <a:pPr lvl="2"/>
            <a:r>
              <a:rPr lang="zh-CN" altLang="en-US" sz="1400" dirty="0">
                <a:latin typeface="Arial Unicode MS" pitchFamily="34" charset="-122"/>
                <a:ea typeface="Arial Unicode MS" pitchFamily="34" charset="-122"/>
                <a:cs typeface="Arial Unicode MS" pitchFamily="34" charset="-122"/>
              </a:rPr>
              <a:t>若当前</a:t>
            </a:r>
            <a:r>
              <a:rPr lang="en-US" altLang="zh-CN" sz="1400" dirty="0">
                <a:latin typeface="Arial Unicode MS" pitchFamily="34" charset="-122"/>
                <a:ea typeface="Arial Unicode MS" pitchFamily="34" charset="-122"/>
                <a:cs typeface="Arial Unicode MS" pitchFamily="34" charset="-122"/>
              </a:rPr>
              <a:t>JSP</a:t>
            </a:r>
            <a:r>
              <a:rPr lang="zh-CN" altLang="en-US" sz="1400" dirty="0">
                <a:latin typeface="Arial Unicode MS" pitchFamily="34" charset="-122"/>
                <a:ea typeface="Arial Unicode MS" pitchFamily="34" charset="-122"/>
                <a:cs typeface="Arial Unicode MS" pitchFamily="34" charset="-122"/>
              </a:rPr>
              <a:t>不是客户端访问的当前</a:t>
            </a:r>
            <a:r>
              <a:rPr lang="en-US" altLang="zh-CN" sz="1400" dirty="0">
                <a:latin typeface="Arial Unicode MS" pitchFamily="34" charset="-122"/>
                <a:ea typeface="Arial Unicode MS" pitchFamily="34" charset="-122"/>
                <a:cs typeface="Arial Unicode MS" pitchFamily="34" charset="-122"/>
              </a:rPr>
              <a:t>WEB</a:t>
            </a:r>
            <a:r>
              <a:rPr lang="zh-CN" altLang="en-US" sz="1400" dirty="0">
                <a:latin typeface="Arial Unicode MS" pitchFamily="34" charset="-122"/>
                <a:ea typeface="Arial Unicode MS" pitchFamily="34" charset="-122"/>
                <a:cs typeface="Arial Unicode MS" pitchFamily="34" charset="-122"/>
              </a:rPr>
              <a:t>应用的第一个资源，且其他页面已经创建一个</a:t>
            </a:r>
            <a:r>
              <a:rPr lang="en-US" altLang="zh-CN" sz="1400" dirty="0" err="1">
                <a:latin typeface="Arial Unicode MS" pitchFamily="34" charset="-122"/>
                <a:ea typeface="Arial Unicode MS" pitchFamily="34" charset="-122"/>
                <a:cs typeface="Arial Unicode MS" pitchFamily="34" charset="-122"/>
              </a:rPr>
              <a:t>HttpSession</a:t>
            </a:r>
            <a:r>
              <a:rPr lang="zh-CN" altLang="en-US" sz="1400" dirty="0">
                <a:latin typeface="Arial Unicode MS" pitchFamily="34" charset="-122"/>
                <a:ea typeface="Arial Unicode MS" pitchFamily="34" charset="-122"/>
                <a:cs typeface="Arial Unicode MS" pitchFamily="34" charset="-122"/>
              </a:rPr>
              <a:t>对象，则服务器也不会为当前</a:t>
            </a:r>
            <a:r>
              <a:rPr lang="en-US" altLang="zh-CN" sz="1400" dirty="0">
                <a:latin typeface="Arial Unicode MS" pitchFamily="34" charset="-122"/>
                <a:ea typeface="Arial Unicode MS" pitchFamily="34" charset="-122"/>
                <a:cs typeface="Arial Unicode MS" pitchFamily="34" charset="-122"/>
              </a:rPr>
              <a:t>JSP</a:t>
            </a:r>
            <a:r>
              <a:rPr lang="zh-CN" altLang="en-US" sz="1400" dirty="0">
                <a:latin typeface="Arial Unicode MS" pitchFamily="34" charset="-122"/>
                <a:ea typeface="Arial Unicode MS" pitchFamily="34" charset="-122"/>
                <a:cs typeface="Arial Unicode MS" pitchFamily="34" charset="-122"/>
              </a:rPr>
              <a:t>创建一个新的</a:t>
            </a:r>
            <a:r>
              <a:rPr lang="en-US" altLang="zh-CN" sz="1400" dirty="0" err="1">
                <a:latin typeface="Arial Unicode MS" pitchFamily="34" charset="-122"/>
                <a:ea typeface="Arial Unicode MS" pitchFamily="34" charset="-122"/>
                <a:cs typeface="Arial Unicode MS" pitchFamily="34" charset="-122"/>
              </a:rPr>
              <a:t>HttpSession</a:t>
            </a:r>
            <a:r>
              <a:rPr lang="zh-CN" altLang="en-US" sz="1400" dirty="0">
                <a:latin typeface="Arial Unicode MS" pitchFamily="34" charset="-122"/>
                <a:ea typeface="Arial Unicode MS" pitchFamily="34" charset="-122"/>
                <a:cs typeface="Arial Unicode MS" pitchFamily="34" charset="-122"/>
              </a:rPr>
              <a:t>对象，而会把和当前会话关联的那个</a:t>
            </a:r>
            <a:r>
              <a:rPr lang="en-US" altLang="zh-CN" sz="1400" dirty="0" err="1">
                <a:latin typeface="Arial Unicode MS" pitchFamily="34" charset="-122"/>
                <a:ea typeface="Arial Unicode MS" pitchFamily="34" charset="-122"/>
                <a:cs typeface="Arial Unicode MS" pitchFamily="34" charset="-122"/>
              </a:rPr>
              <a:t>HttpSession</a:t>
            </a:r>
            <a:r>
              <a:rPr lang="zh-CN" altLang="en-US" sz="1400" dirty="0">
                <a:latin typeface="Arial Unicode MS" pitchFamily="34" charset="-122"/>
                <a:ea typeface="Arial Unicode MS" pitchFamily="34" charset="-122"/>
                <a:cs typeface="Arial Unicode MS" pitchFamily="34" charset="-122"/>
              </a:rPr>
              <a:t>对象返回给当前的</a:t>
            </a:r>
            <a:r>
              <a:rPr lang="en-US" altLang="zh-CN" sz="1400" dirty="0">
                <a:latin typeface="Arial Unicode MS" pitchFamily="34" charset="-122"/>
                <a:ea typeface="Arial Unicode MS" pitchFamily="34" charset="-122"/>
                <a:cs typeface="Arial Unicode MS" pitchFamily="34" charset="-122"/>
              </a:rPr>
              <a:t>JSP</a:t>
            </a:r>
            <a:r>
              <a:rPr lang="zh-CN" altLang="en-US" sz="1400" dirty="0">
                <a:latin typeface="Arial Unicode MS" pitchFamily="34" charset="-122"/>
                <a:ea typeface="Arial Unicode MS" pitchFamily="34" charset="-122"/>
                <a:cs typeface="Arial Unicode MS" pitchFamily="34" charset="-122"/>
              </a:rPr>
              <a:t>页面。	</a:t>
            </a:r>
          </a:p>
          <a:p>
            <a:pPr lvl="1"/>
            <a:r>
              <a:rPr lang="zh-CN" altLang="en-US" sz="1800" dirty="0">
                <a:latin typeface="Arial Unicode MS" pitchFamily="34" charset="-122"/>
                <a:ea typeface="Arial Unicode MS" pitchFamily="34" charset="-122"/>
                <a:cs typeface="Arial Unicode MS" pitchFamily="34" charset="-122"/>
              </a:rPr>
              <a:t>对于</a:t>
            </a:r>
            <a:r>
              <a:rPr lang="en-US" altLang="zh-CN" sz="1800" dirty="0" smtClean="0">
                <a:latin typeface="Arial Unicode MS" pitchFamily="34" charset="-122"/>
                <a:ea typeface="Arial Unicode MS" pitchFamily="34" charset="-122"/>
                <a:cs typeface="Arial Unicode MS" pitchFamily="34" charset="-122"/>
              </a:rPr>
              <a:t>Servlet</a:t>
            </a:r>
            <a:r>
              <a:rPr lang="zh-CN" altLang="en-US" sz="1800" dirty="0" smtClean="0">
                <a:latin typeface="Arial Unicode MS" pitchFamily="34" charset="-122"/>
                <a:ea typeface="Arial Unicode MS" pitchFamily="34" charset="-122"/>
                <a:cs typeface="Arial Unicode MS" pitchFamily="34" charset="-122"/>
              </a:rPr>
              <a:t>：</a:t>
            </a:r>
            <a:endParaRPr lang="en-US" altLang="zh-CN" sz="1800" dirty="0" smtClean="0">
              <a:latin typeface="Arial Unicode MS" pitchFamily="34" charset="-122"/>
              <a:ea typeface="Arial Unicode MS" pitchFamily="34" charset="-122"/>
              <a:cs typeface="Arial Unicode MS" pitchFamily="34" charset="-122"/>
            </a:endParaRPr>
          </a:p>
          <a:p>
            <a:pPr lvl="2"/>
            <a:r>
              <a:rPr lang="zh-CN" altLang="en-US" sz="1400" dirty="0" smtClean="0">
                <a:latin typeface="Arial Unicode MS" pitchFamily="34" charset="-122"/>
                <a:ea typeface="Arial Unicode MS" pitchFamily="34" charset="-122"/>
                <a:cs typeface="Arial Unicode MS" pitchFamily="34" charset="-122"/>
              </a:rPr>
              <a:t>若</a:t>
            </a:r>
            <a:r>
              <a:rPr lang="en-US" altLang="zh-CN" sz="1400" dirty="0">
                <a:latin typeface="Arial Unicode MS" pitchFamily="34" charset="-122"/>
                <a:ea typeface="Arial Unicode MS" pitchFamily="34" charset="-122"/>
                <a:cs typeface="Arial Unicode MS" pitchFamily="34" charset="-122"/>
              </a:rPr>
              <a:t>Servlet</a:t>
            </a:r>
            <a:r>
              <a:rPr lang="zh-CN" altLang="en-US" sz="1400" dirty="0">
                <a:latin typeface="Arial Unicode MS" pitchFamily="34" charset="-122"/>
                <a:ea typeface="Arial Unicode MS" pitchFamily="34" charset="-122"/>
                <a:cs typeface="Arial Unicode MS" pitchFamily="34" charset="-122"/>
              </a:rPr>
              <a:t>是客户端访问的第一个</a:t>
            </a:r>
            <a:r>
              <a:rPr lang="en-US" altLang="zh-CN" sz="1400" dirty="0">
                <a:latin typeface="Arial Unicode MS" pitchFamily="34" charset="-122"/>
                <a:ea typeface="Arial Unicode MS" pitchFamily="34" charset="-122"/>
                <a:cs typeface="Arial Unicode MS" pitchFamily="34" charset="-122"/>
              </a:rPr>
              <a:t>WEB</a:t>
            </a:r>
            <a:r>
              <a:rPr lang="zh-CN" altLang="en-US" sz="1400" dirty="0">
                <a:latin typeface="Arial Unicode MS" pitchFamily="34" charset="-122"/>
                <a:ea typeface="Arial Unicode MS" pitchFamily="34" charset="-122"/>
                <a:cs typeface="Arial Unicode MS" pitchFamily="34" charset="-122"/>
              </a:rPr>
              <a:t>应用的资源，则只有调用了</a:t>
            </a:r>
            <a:r>
              <a:rPr lang="en-US" altLang="zh-CN" sz="1400" dirty="0" err="1">
                <a:latin typeface="Arial Unicode MS" pitchFamily="34" charset="-122"/>
                <a:ea typeface="Arial Unicode MS" pitchFamily="34" charset="-122"/>
                <a:cs typeface="Arial Unicode MS" pitchFamily="34" charset="-122"/>
              </a:rPr>
              <a:t>request.getSession</a:t>
            </a:r>
            <a:r>
              <a:rPr lang="en-US" altLang="zh-CN" sz="1400" dirty="0">
                <a:latin typeface="Arial Unicode MS" pitchFamily="34" charset="-122"/>
                <a:ea typeface="Arial Unicode MS" pitchFamily="34" charset="-122"/>
                <a:cs typeface="Arial Unicode MS" pitchFamily="34" charset="-122"/>
              </a:rPr>
              <a:t>()</a:t>
            </a:r>
            <a:r>
              <a:rPr lang="zh-CN" altLang="en-US" sz="1400" dirty="0">
                <a:latin typeface="Arial Unicode MS" pitchFamily="34" charset="-122"/>
                <a:ea typeface="Arial Unicode MS" pitchFamily="34" charset="-122"/>
                <a:cs typeface="Arial Unicode MS" pitchFamily="34" charset="-122"/>
              </a:rPr>
              <a:t>或</a:t>
            </a:r>
            <a:r>
              <a:rPr lang="en-US" altLang="zh-CN" sz="1400" dirty="0" err="1">
                <a:latin typeface="Arial Unicode MS" pitchFamily="34" charset="-122"/>
                <a:ea typeface="Arial Unicode MS" pitchFamily="34" charset="-122"/>
                <a:cs typeface="Arial Unicode MS" pitchFamily="34" charset="-122"/>
              </a:rPr>
              <a:t>request.getSession</a:t>
            </a:r>
            <a:r>
              <a:rPr lang="en-US" altLang="zh-CN" sz="1400" dirty="0">
                <a:latin typeface="Arial Unicode MS" pitchFamily="34" charset="-122"/>
                <a:ea typeface="Arial Unicode MS" pitchFamily="34" charset="-122"/>
                <a:cs typeface="Arial Unicode MS" pitchFamily="34" charset="-122"/>
              </a:rPr>
              <a:t>(true)  </a:t>
            </a:r>
            <a:r>
              <a:rPr lang="zh-CN" altLang="en-US" sz="1400" dirty="0">
                <a:latin typeface="Arial Unicode MS" pitchFamily="34" charset="-122"/>
                <a:ea typeface="Arial Unicode MS" pitchFamily="34" charset="-122"/>
                <a:cs typeface="Arial Unicode MS" pitchFamily="34" charset="-122"/>
              </a:rPr>
              <a:t>才会创建</a:t>
            </a:r>
            <a:r>
              <a:rPr lang="en-US" altLang="zh-CN" sz="1400" dirty="0" err="1">
                <a:latin typeface="Arial Unicode MS" pitchFamily="34" charset="-122"/>
                <a:ea typeface="Arial Unicode MS" pitchFamily="34" charset="-122"/>
                <a:cs typeface="Arial Unicode MS" pitchFamily="34" charset="-122"/>
              </a:rPr>
              <a:t>HttpSession</a:t>
            </a:r>
            <a:r>
              <a:rPr lang="zh-CN" altLang="en-US" sz="1400" dirty="0">
                <a:latin typeface="Arial Unicode MS" pitchFamily="34" charset="-122"/>
                <a:ea typeface="Arial Unicode MS" pitchFamily="34" charset="-122"/>
                <a:cs typeface="Arial Unicode MS" pitchFamily="34" charset="-122"/>
              </a:rPr>
              <a:t>对象</a:t>
            </a:r>
            <a:endParaRPr lang="zh-CN" altLang="en-US" sz="1400" dirty="0" smtClean="0">
              <a:latin typeface="Arial Unicode MS" pitchFamily="34" charset="-122"/>
              <a:ea typeface="Arial Unicode MS" pitchFamily="34" charset="-122"/>
              <a:cs typeface="Arial Unicode MS" pitchFamily="34" charset="-122"/>
            </a:endParaRPr>
          </a:p>
          <a:p>
            <a:r>
              <a:rPr lang="en-US" altLang="zh-CN" sz="2200" dirty="0" smtClean="0">
                <a:latin typeface="Arial Unicode MS" pitchFamily="34" charset="-122"/>
                <a:ea typeface="Arial Unicode MS" pitchFamily="34" charset="-122"/>
                <a:cs typeface="Arial Unicode MS" pitchFamily="34" charset="-122"/>
              </a:rPr>
              <a:t>session</a:t>
            </a:r>
            <a:r>
              <a:rPr lang="zh-CN" altLang="en-US" sz="2200" dirty="0">
                <a:latin typeface="Arial Unicode MS" pitchFamily="34" charset="-122"/>
                <a:ea typeface="Arial Unicode MS" pitchFamily="34" charset="-122"/>
                <a:cs typeface="Arial Unicode MS" pitchFamily="34" charset="-122"/>
              </a:rPr>
              <a:t>在下列情况下被删除：</a:t>
            </a:r>
          </a:p>
          <a:p>
            <a:pPr lvl="1"/>
            <a:r>
              <a:rPr lang="en-US" altLang="zh-CN" sz="2200" dirty="0">
                <a:latin typeface="Arial Unicode MS" pitchFamily="34" charset="-122"/>
                <a:ea typeface="Arial Unicode MS" pitchFamily="34" charset="-122"/>
                <a:cs typeface="Arial Unicode MS" pitchFamily="34" charset="-122"/>
              </a:rPr>
              <a:t>A</a:t>
            </a:r>
            <a:r>
              <a:rPr lang="zh-CN" altLang="en-US" sz="2200" dirty="0">
                <a:latin typeface="Arial Unicode MS" pitchFamily="34" charset="-122"/>
                <a:ea typeface="Arial Unicode MS" pitchFamily="34" charset="-122"/>
                <a:cs typeface="Arial Unicode MS" pitchFamily="34" charset="-122"/>
              </a:rPr>
              <a:t>．程序调用</a:t>
            </a:r>
            <a:r>
              <a:rPr lang="en-US" altLang="zh-CN" sz="2200" dirty="0" err="1">
                <a:latin typeface="Arial Unicode MS" pitchFamily="34" charset="-122"/>
                <a:ea typeface="Arial Unicode MS" pitchFamily="34" charset="-122"/>
                <a:cs typeface="Arial Unicode MS" pitchFamily="34" charset="-122"/>
              </a:rPr>
              <a:t>HttpSession.invalidate</a:t>
            </a:r>
            <a:r>
              <a:rPr lang="en-US" altLang="zh-CN" sz="2200" dirty="0">
                <a:latin typeface="Arial Unicode MS" pitchFamily="34" charset="-122"/>
                <a:ea typeface="Arial Unicode MS" pitchFamily="34" charset="-122"/>
                <a:cs typeface="Arial Unicode MS" pitchFamily="34" charset="-122"/>
              </a:rPr>
              <a:t>()</a:t>
            </a:r>
          </a:p>
          <a:p>
            <a:pPr lvl="1"/>
            <a:r>
              <a:rPr lang="en-US" altLang="zh-CN" sz="2200" dirty="0">
                <a:latin typeface="Arial Unicode MS" pitchFamily="34" charset="-122"/>
                <a:ea typeface="Arial Unicode MS" pitchFamily="34" charset="-122"/>
                <a:cs typeface="Arial Unicode MS" pitchFamily="34" charset="-122"/>
              </a:rPr>
              <a:t>B</a:t>
            </a:r>
            <a:r>
              <a:rPr lang="zh-CN" altLang="en-US" sz="2200" dirty="0">
                <a:latin typeface="Arial Unicode MS" pitchFamily="34" charset="-122"/>
                <a:ea typeface="Arial Unicode MS" pitchFamily="34" charset="-122"/>
                <a:cs typeface="Arial Unicode MS" pitchFamily="34" charset="-122"/>
              </a:rPr>
              <a:t>．距离上一次收到客户端发送的</a:t>
            </a:r>
            <a:r>
              <a:rPr lang="en-US" altLang="zh-CN" sz="2200" dirty="0">
                <a:latin typeface="Arial Unicode MS" pitchFamily="34" charset="-122"/>
                <a:ea typeface="Arial Unicode MS" pitchFamily="34" charset="-122"/>
                <a:cs typeface="Arial Unicode MS" pitchFamily="34" charset="-122"/>
              </a:rPr>
              <a:t>session id</a:t>
            </a:r>
            <a:r>
              <a:rPr lang="zh-CN" altLang="en-US" sz="2200" dirty="0">
                <a:latin typeface="Arial Unicode MS" pitchFamily="34" charset="-122"/>
                <a:ea typeface="Arial Unicode MS" pitchFamily="34" charset="-122"/>
                <a:cs typeface="Arial Unicode MS" pitchFamily="34" charset="-122"/>
              </a:rPr>
              <a:t>时间间隔超过了</a:t>
            </a:r>
            <a:r>
              <a:rPr lang="en-US" altLang="zh-CN" sz="2200" dirty="0">
                <a:latin typeface="Arial Unicode MS" pitchFamily="34" charset="-122"/>
                <a:ea typeface="Arial Unicode MS" pitchFamily="34" charset="-122"/>
                <a:cs typeface="Arial Unicode MS" pitchFamily="34" charset="-122"/>
              </a:rPr>
              <a:t>session</a:t>
            </a:r>
            <a:r>
              <a:rPr lang="zh-CN" altLang="en-US" sz="2200" dirty="0">
                <a:latin typeface="Arial Unicode MS" pitchFamily="34" charset="-122"/>
                <a:ea typeface="Arial Unicode MS" pitchFamily="34" charset="-122"/>
                <a:cs typeface="Arial Unicode MS" pitchFamily="34" charset="-122"/>
              </a:rPr>
              <a:t>的最大有效时间</a:t>
            </a:r>
          </a:p>
          <a:p>
            <a:pPr lvl="1"/>
            <a:r>
              <a:rPr lang="en-US" altLang="zh-CN" sz="2200" dirty="0">
                <a:latin typeface="Arial Unicode MS" pitchFamily="34" charset="-122"/>
                <a:ea typeface="Arial Unicode MS" pitchFamily="34" charset="-122"/>
                <a:cs typeface="Arial Unicode MS" pitchFamily="34" charset="-122"/>
              </a:rPr>
              <a:t>C</a:t>
            </a:r>
            <a:r>
              <a:rPr lang="zh-CN" altLang="en-US" sz="2200" dirty="0">
                <a:latin typeface="Arial Unicode MS" pitchFamily="34" charset="-122"/>
                <a:ea typeface="Arial Unicode MS" pitchFamily="34" charset="-122"/>
                <a:cs typeface="Arial Unicode MS" pitchFamily="34" charset="-122"/>
              </a:rPr>
              <a:t>．服务器进程被停止</a:t>
            </a:r>
          </a:p>
          <a:p>
            <a:r>
              <a:rPr lang="zh-CN" altLang="en-US" sz="2200" dirty="0">
                <a:latin typeface="Arial Unicode MS" pitchFamily="34" charset="-122"/>
                <a:ea typeface="Arial Unicode MS" pitchFamily="34" charset="-122"/>
                <a:cs typeface="Arial Unicode MS" pitchFamily="34" charset="-122"/>
              </a:rPr>
              <a:t>注意：关闭浏览器只会使存储在客户端浏览器内存中的</a:t>
            </a:r>
            <a:r>
              <a:rPr lang="en-US" altLang="zh-CN" sz="2200" dirty="0">
                <a:latin typeface="Arial Unicode MS" pitchFamily="34" charset="-122"/>
                <a:ea typeface="Arial Unicode MS" pitchFamily="34" charset="-122"/>
                <a:cs typeface="Arial Unicode MS" pitchFamily="34" charset="-122"/>
              </a:rPr>
              <a:t>session cookie</a:t>
            </a:r>
            <a:r>
              <a:rPr lang="zh-CN" altLang="en-US" sz="2200" dirty="0">
                <a:latin typeface="Arial Unicode MS" pitchFamily="34" charset="-122"/>
                <a:ea typeface="Arial Unicode MS" pitchFamily="34" charset="-122"/>
                <a:cs typeface="Arial Unicode MS" pitchFamily="34" charset="-122"/>
              </a:rPr>
              <a:t>失效，不会使服务器端的</a:t>
            </a:r>
            <a:r>
              <a:rPr lang="en-US" altLang="zh-CN" sz="2200" dirty="0">
                <a:latin typeface="Arial Unicode MS" pitchFamily="34" charset="-122"/>
                <a:ea typeface="Arial Unicode MS" pitchFamily="34" charset="-122"/>
                <a:cs typeface="Arial Unicode MS" pitchFamily="34" charset="-122"/>
              </a:rPr>
              <a:t>session</a:t>
            </a:r>
            <a:r>
              <a:rPr lang="zh-CN" altLang="en-US" sz="2200" dirty="0">
                <a:latin typeface="Arial Unicode MS" pitchFamily="34" charset="-122"/>
                <a:ea typeface="Arial Unicode MS" pitchFamily="34" charset="-122"/>
                <a:cs typeface="Arial Unicode MS" pitchFamily="34" charset="-122"/>
              </a:rPr>
              <a:t>对象失效。</a:t>
            </a:r>
          </a:p>
        </p:txBody>
      </p:sp>
    </p:spTree>
    <p:extLst>
      <p:ext uri="{BB962C8B-B14F-4D97-AF65-F5344CB8AC3E}">
        <p14:creationId xmlns:p14="http://schemas.microsoft.com/office/powerpoint/2010/main" val="10584232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2"/>
          <p:cNvSpPr>
            <a:spLocks noGrp="1" noChangeArrowheads="1"/>
          </p:cNvSpPr>
          <p:nvPr>
            <p:ph type="title"/>
          </p:nvPr>
        </p:nvSpPr>
        <p:spPr>
          <a:xfrm>
            <a:off x="2279577" y="765002"/>
            <a:ext cx="7816877" cy="1439863"/>
          </a:xfrm>
        </p:spPr>
        <p:txBody>
          <a:bodyPr>
            <a:normAutofit/>
          </a:bodyPr>
          <a:lstStyle/>
          <a:p>
            <a:r>
              <a:rPr lang="zh-CN" altLang="en-US" sz="3600" b="1" dirty="0">
                <a:latin typeface="Arial Unicode MS" pitchFamily="34" charset="-122"/>
                <a:ea typeface="Arial Unicode MS" pitchFamily="34" charset="-122"/>
                <a:cs typeface="Arial Unicode MS" pitchFamily="34" charset="-122"/>
              </a:rPr>
              <a:t>两个浏览器窗口访问应用程序会使用同一个</a:t>
            </a:r>
            <a:r>
              <a:rPr lang="en-US" altLang="zh-CN" sz="3600" b="1" dirty="0">
                <a:latin typeface="Arial Unicode MS" pitchFamily="34" charset="-122"/>
                <a:ea typeface="Arial Unicode MS" pitchFamily="34" charset="-122"/>
                <a:cs typeface="Arial Unicode MS" pitchFamily="34" charset="-122"/>
              </a:rPr>
              <a:t>session</a:t>
            </a:r>
            <a:r>
              <a:rPr lang="en-US" altLang="zh-CN" sz="3600" dirty="0">
                <a:latin typeface="Arial Unicode MS" pitchFamily="34" charset="-122"/>
                <a:ea typeface="Arial Unicode MS" pitchFamily="34" charset="-122"/>
                <a:cs typeface="Arial Unicode MS" pitchFamily="34" charset="-122"/>
              </a:rPr>
              <a:t> </a:t>
            </a:r>
          </a:p>
        </p:txBody>
      </p:sp>
      <p:sp>
        <p:nvSpPr>
          <p:cNvPr id="533507" name="Rectangle 3"/>
          <p:cNvSpPr>
            <a:spLocks noGrp="1" noChangeArrowheads="1"/>
          </p:cNvSpPr>
          <p:nvPr>
            <p:ph type="body" idx="1"/>
          </p:nvPr>
        </p:nvSpPr>
        <p:spPr>
          <a:xfrm>
            <a:off x="1775520" y="2348186"/>
            <a:ext cx="8496944" cy="2953023"/>
          </a:xfrm>
        </p:spPr>
        <p:txBody>
          <a:bodyPr>
            <a:normAutofit/>
          </a:bodyPr>
          <a:lstStyle/>
          <a:p>
            <a:r>
              <a:rPr lang="zh-CN" altLang="en-US" sz="2400" dirty="0">
                <a:latin typeface="Arial Unicode MS" pitchFamily="34" charset="-122"/>
                <a:ea typeface="Arial Unicode MS" pitchFamily="34" charset="-122"/>
                <a:cs typeface="Arial Unicode MS" pitchFamily="34" charset="-122"/>
              </a:rPr>
              <a:t>通常</a:t>
            </a:r>
            <a:r>
              <a:rPr lang="en-US" altLang="zh-CN" sz="2400" dirty="0">
                <a:latin typeface="Arial Unicode MS" pitchFamily="34" charset="-122"/>
                <a:ea typeface="Arial Unicode MS" pitchFamily="34" charset="-122"/>
                <a:cs typeface="Arial Unicode MS" pitchFamily="34" charset="-122"/>
              </a:rPr>
              <a:t>session cookie</a:t>
            </a:r>
            <a:r>
              <a:rPr lang="zh-CN" altLang="en-US" sz="2400" dirty="0">
                <a:latin typeface="Arial Unicode MS" pitchFamily="34" charset="-122"/>
                <a:ea typeface="Arial Unicode MS" pitchFamily="34" charset="-122"/>
                <a:cs typeface="Arial Unicode MS" pitchFamily="34" charset="-122"/>
              </a:rPr>
              <a:t>是不能跨窗口使用的</a:t>
            </a:r>
            <a:r>
              <a:rPr lang="en-US" altLang="zh-CN" sz="2400" dirty="0">
                <a:latin typeface="Arial Unicode MS" pitchFamily="34" charset="-122"/>
                <a:ea typeface="Arial Unicode MS" pitchFamily="34" charset="-122"/>
                <a:cs typeface="Arial Unicode MS" pitchFamily="34" charset="-122"/>
              </a:rPr>
              <a:t>(IE 8 </a:t>
            </a:r>
            <a:r>
              <a:rPr lang="zh-CN" altLang="en-US" sz="2400" dirty="0">
                <a:latin typeface="Arial Unicode MS" pitchFamily="34" charset="-122"/>
                <a:ea typeface="Arial Unicode MS" pitchFamily="34" charset="-122"/>
                <a:cs typeface="Arial Unicode MS" pitchFamily="34" charset="-122"/>
              </a:rPr>
              <a:t>版本以前</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，当你新开了一个浏览器窗口进入相同页面时，系统会赋予你一个新的</a:t>
            </a:r>
            <a:r>
              <a:rPr lang="en-US" altLang="zh-CN" sz="2400" dirty="0">
                <a:latin typeface="Arial Unicode MS" pitchFamily="34" charset="-122"/>
                <a:ea typeface="Arial Unicode MS" pitchFamily="34" charset="-122"/>
                <a:cs typeface="Arial Unicode MS" pitchFamily="34" charset="-122"/>
              </a:rPr>
              <a:t>session id</a:t>
            </a:r>
            <a:r>
              <a:rPr lang="zh-CN" altLang="en-US" sz="2400" dirty="0">
                <a:latin typeface="Arial Unicode MS" pitchFamily="34" charset="-122"/>
                <a:ea typeface="Arial Unicode MS" pitchFamily="34" charset="-122"/>
                <a:cs typeface="Arial Unicode MS" pitchFamily="34" charset="-122"/>
              </a:rPr>
              <a:t>，这样信息共享的目的就达不到了。</a:t>
            </a:r>
          </a:p>
          <a:p>
            <a:r>
              <a:rPr lang="zh-CN" altLang="en-US" sz="2400" dirty="0">
                <a:latin typeface="Arial Unicode MS" pitchFamily="34" charset="-122"/>
                <a:ea typeface="Arial Unicode MS" pitchFamily="34" charset="-122"/>
                <a:cs typeface="Arial Unicode MS" pitchFamily="34" charset="-122"/>
              </a:rPr>
              <a:t>此时可以先把</a:t>
            </a:r>
            <a:r>
              <a:rPr lang="en-US" altLang="zh-CN" sz="2400" dirty="0">
                <a:latin typeface="Arial Unicode MS" pitchFamily="34" charset="-122"/>
                <a:ea typeface="Arial Unicode MS" pitchFamily="34" charset="-122"/>
                <a:cs typeface="Arial Unicode MS" pitchFamily="34" charset="-122"/>
              </a:rPr>
              <a:t>session id</a:t>
            </a:r>
            <a:r>
              <a:rPr lang="zh-CN" altLang="en-US" sz="2400" dirty="0">
                <a:latin typeface="Arial Unicode MS" pitchFamily="34" charset="-122"/>
                <a:ea typeface="Arial Unicode MS" pitchFamily="34" charset="-122"/>
                <a:cs typeface="Arial Unicode MS" pitchFamily="34" charset="-122"/>
              </a:rPr>
              <a:t>保存在</a:t>
            </a:r>
            <a:r>
              <a:rPr lang="en-US" altLang="zh-CN" sz="2400" dirty="0">
                <a:latin typeface="Arial Unicode MS" pitchFamily="34" charset="-122"/>
                <a:ea typeface="Arial Unicode MS" pitchFamily="34" charset="-122"/>
                <a:cs typeface="Arial Unicode MS" pitchFamily="34" charset="-122"/>
              </a:rPr>
              <a:t>persistent cookie</a:t>
            </a:r>
            <a:r>
              <a:rPr lang="zh-CN" altLang="en-US" sz="2400" dirty="0">
                <a:latin typeface="Arial Unicode MS" pitchFamily="34" charset="-122"/>
                <a:ea typeface="Arial Unicode MS" pitchFamily="34" charset="-122"/>
                <a:cs typeface="Arial Unicode MS" pitchFamily="34" charset="-122"/>
              </a:rPr>
              <a:t>中</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通过设置</a:t>
            </a:r>
            <a:r>
              <a:rPr lang="en-US" altLang="zh-CN" sz="2400" dirty="0">
                <a:latin typeface="Arial Unicode MS" pitchFamily="34" charset="-122"/>
                <a:ea typeface="Arial Unicode MS" pitchFamily="34" charset="-122"/>
                <a:cs typeface="Arial Unicode MS" pitchFamily="34" charset="-122"/>
              </a:rPr>
              <a:t>cookie</a:t>
            </a:r>
            <a:r>
              <a:rPr lang="zh-CN" altLang="en-US" sz="2400" dirty="0">
                <a:latin typeface="Arial Unicode MS" pitchFamily="34" charset="-122"/>
                <a:ea typeface="Arial Unicode MS" pitchFamily="34" charset="-122"/>
                <a:cs typeface="Arial Unicode MS" pitchFamily="34" charset="-122"/>
              </a:rPr>
              <a:t>的最大有效时间</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，然后在新窗口中读出来，就可以得到上一个窗口的</a:t>
            </a:r>
            <a:r>
              <a:rPr lang="en-US" altLang="zh-CN" sz="2400" dirty="0">
                <a:latin typeface="Arial Unicode MS" pitchFamily="34" charset="-122"/>
                <a:ea typeface="Arial Unicode MS" pitchFamily="34" charset="-122"/>
                <a:cs typeface="Arial Unicode MS" pitchFamily="34" charset="-122"/>
              </a:rPr>
              <a:t>session id</a:t>
            </a:r>
            <a:r>
              <a:rPr lang="zh-CN" altLang="en-US" sz="2400" dirty="0">
                <a:latin typeface="Arial Unicode MS" pitchFamily="34" charset="-122"/>
                <a:ea typeface="Arial Unicode MS" pitchFamily="34" charset="-122"/>
                <a:cs typeface="Arial Unicode MS" pitchFamily="34" charset="-122"/>
              </a:rPr>
              <a:t>了，这样通过</a:t>
            </a:r>
            <a:r>
              <a:rPr lang="en-US" altLang="zh-CN" sz="2400" dirty="0">
                <a:latin typeface="Arial Unicode MS" pitchFamily="34" charset="-122"/>
                <a:ea typeface="Arial Unicode MS" pitchFamily="34" charset="-122"/>
                <a:cs typeface="Arial Unicode MS" pitchFamily="34" charset="-122"/>
              </a:rPr>
              <a:t>session cookie</a:t>
            </a:r>
            <a:r>
              <a:rPr lang="zh-CN" altLang="en-US" sz="2400" dirty="0">
                <a:latin typeface="Arial Unicode MS" pitchFamily="34" charset="-122"/>
                <a:ea typeface="Arial Unicode MS" pitchFamily="34" charset="-122"/>
                <a:cs typeface="Arial Unicode MS" pitchFamily="34" charset="-122"/>
              </a:rPr>
              <a:t>和</a:t>
            </a:r>
            <a:r>
              <a:rPr lang="en-US" altLang="zh-CN" sz="2400" dirty="0">
                <a:latin typeface="Arial Unicode MS" pitchFamily="34" charset="-122"/>
                <a:ea typeface="Arial Unicode MS" pitchFamily="34" charset="-122"/>
                <a:cs typeface="Arial Unicode MS" pitchFamily="34" charset="-122"/>
              </a:rPr>
              <a:t>persistent cookie</a:t>
            </a:r>
            <a:r>
              <a:rPr lang="zh-CN" altLang="en-US" sz="2400" dirty="0">
                <a:latin typeface="Arial Unicode MS" pitchFamily="34" charset="-122"/>
                <a:ea typeface="Arial Unicode MS" pitchFamily="34" charset="-122"/>
                <a:cs typeface="Arial Unicode MS" pitchFamily="34" charset="-122"/>
              </a:rPr>
              <a:t>的结合就可以实现了跨窗口的会话跟踪。</a:t>
            </a:r>
          </a:p>
        </p:txBody>
      </p:sp>
    </p:spTree>
    <p:extLst>
      <p:ext uri="{BB962C8B-B14F-4D97-AF65-F5344CB8AC3E}">
        <p14:creationId xmlns:p14="http://schemas.microsoft.com/office/powerpoint/2010/main" val="5860125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33507">
                                            <p:txEl>
                                              <p:pRg st="0" end="0"/>
                                            </p:txEl>
                                          </p:spTgt>
                                        </p:tgtEl>
                                        <p:attrNameLst>
                                          <p:attrName>style.visibility</p:attrName>
                                        </p:attrNameLst>
                                      </p:cBhvr>
                                      <p:to>
                                        <p:strVal val="visible"/>
                                      </p:to>
                                    </p:set>
                                    <p:anim calcmode="lin" valueType="num">
                                      <p:cBhvr additive="base">
                                        <p:cTn id="7" dur="500" fill="hold"/>
                                        <p:tgtEl>
                                          <p:spTgt spid="53350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3350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533507">
                                            <p:txEl>
                                              <p:pRg st="1" end="1"/>
                                            </p:txEl>
                                          </p:spTgt>
                                        </p:tgtEl>
                                        <p:attrNameLst>
                                          <p:attrName>style.visibility</p:attrName>
                                        </p:attrNameLst>
                                      </p:cBhvr>
                                      <p:to>
                                        <p:strVal val="visible"/>
                                      </p:to>
                                    </p:set>
                                    <p:anim calcmode="lin" valueType="num">
                                      <p:cBhvr additive="base">
                                        <p:cTn id="13" dur="500" fill="hold"/>
                                        <p:tgtEl>
                                          <p:spTgt spid="533507">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33507">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WEB</a:t>
            </a:r>
            <a:r>
              <a:rPr lang="zh-CN" altLang="en-US" dirty="0" smtClean="0"/>
              <a:t>结构图</a:t>
            </a:r>
            <a:endParaRPr lang="zh-CN" altLang="en-US" dirty="0"/>
          </a:p>
        </p:txBody>
      </p:sp>
      <p:pic>
        <p:nvPicPr>
          <p:cNvPr id="4" name="内容占位符 3"/>
          <p:cNvPicPr>
            <a:picLocks noGrp="1" noChangeAspect="1"/>
          </p:cNvPicPr>
          <p:nvPr>
            <p:ph idx="1"/>
          </p:nvPr>
        </p:nvPicPr>
        <p:blipFill>
          <a:blip r:embed="rId2"/>
          <a:stretch>
            <a:fillRect/>
          </a:stretch>
        </p:blipFill>
        <p:spPr>
          <a:xfrm>
            <a:off x="382358" y="1687778"/>
            <a:ext cx="2984500" cy="1666320"/>
          </a:xfrm>
          <a:prstGeom prst="rect">
            <a:avLst/>
          </a:prstGeom>
        </p:spPr>
      </p:pic>
      <p:sp>
        <p:nvSpPr>
          <p:cNvPr id="5" name="矩形 4"/>
          <p:cNvSpPr/>
          <p:nvPr/>
        </p:nvSpPr>
        <p:spPr>
          <a:xfrm>
            <a:off x="4060371" y="1491343"/>
            <a:ext cx="5769429" cy="51924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流程图: 磁盘 5"/>
          <p:cNvSpPr/>
          <p:nvPr/>
        </p:nvSpPr>
        <p:spPr>
          <a:xfrm>
            <a:off x="10395857" y="5236029"/>
            <a:ext cx="1447800" cy="1132114"/>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database</a:t>
            </a:r>
            <a:endParaRPr lang="zh-CN" altLang="en-US" dirty="0"/>
          </a:p>
        </p:txBody>
      </p:sp>
      <p:sp>
        <p:nvSpPr>
          <p:cNvPr id="7" name="矩形 6"/>
          <p:cNvSpPr/>
          <p:nvPr/>
        </p:nvSpPr>
        <p:spPr>
          <a:xfrm>
            <a:off x="4446813" y="1923029"/>
            <a:ext cx="4996543" cy="4789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服务器</a:t>
            </a:r>
            <a:endParaRPr lang="zh-CN" altLang="en-US" dirty="0">
              <a:solidFill>
                <a:schemeClr val="tx1"/>
              </a:solidFill>
            </a:endParaRPr>
          </a:p>
        </p:txBody>
      </p:sp>
      <p:sp>
        <p:nvSpPr>
          <p:cNvPr id="8" name="矩形 7"/>
          <p:cNvSpPr/>
          <p:nvPr/>
        </p:nvSpPr>
        <p:spPr>
          <a:xfrm>
            <a:off x="4626429" y="3853543"/>
            <a:ext cx="1469571" cy="24166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静态资源</a:t>
            </a:r>
            <a:endParaRPr lang="zh-CN" altLang="en-US" dirty="0">
              <a:solidFill>
                <a:schemeClr val="tx1"/>
              </a:solidFill>
            </a:endParaRPr>
          </a:p>
        </p:txBody>
      </p:sp>
      <p:sp>
        <p:nvSpPr>
          <p:cNvPr id="9" name="矩形 8"/>
          <p:cNvSpPr/>
          <p:nvPr/>
        </p:nvSpPr>
        <p:spPr>
          <a:xfrm>
            <a:off x="6945084" y="3113314"/>
            <a:ext cx="1774371" cy="315685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10" name="文本框 9"/>
          <p:cNvSpPr txBox="1"/>
          <p:nvPr/>
        </p:nvSpPr>
        <p:spPr>
          <a:xfrm>
            <a:off x="6945084" y="3178164"/>
            <a:ext cx="1298048" cy="369332"/>
          </a:xfrm>
          <a:prstGeom prst="rect">
            <a:avLst/>
          </a:prstGeom>
          <a:noFill/>
        </p:spPr>
        <p:txBody>
          <a:bodyPr wrap="none" rtlCol="0">
            <a:spAutoFit/>
          </a:bodyPr>
          <a:lstStyle/>
          <a:p>
            <a:r>
              <a:rPr lang="en-US" altLang="zh-CN" dirty="0" smtClean="0"/>
              <a:t>Servlet</a:t>
            </a:r>
            <a:r>
              <a:rPr lang="zh-CN" altLang="en-US" dirty="0" smtClean="0"/>
              <a:t>容器</a:t>
            </a:r>
            <a:endParaRPr lang="zh-CN" altLang="en-US" dirty="0"/>
          </a:p>
        </p:txBody>
      </p:sp>
      <p:sp>
        <p:nvSpPr>
          <p:cNvPr id="11" name="矩形 10"/>
          <p:cNvSpPr/>
          <p:nvPr/>
        </p:nvSpPr>
        <p:spPr>
          <a:xfrm>
            <a:off x="7108371" y="4201886"/>
            <a:ext cx="1502229" cy="18941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Servlet</a:t>
            </a:r>
            <a:r>
              <a:rPr lang="zh-CN" altLang="en-US" dirty="0" smtClean="0"/>
              <a:t>、</a:t>
            </a:r>
            <a:r>
              <a:rPr lang="en-US" altLang="zh-CN" dirty="0" err="1" smtClean="0"/>
              <a:t>jsp</a:t>
            </a:r>
            <a:endParaRPr lang="zh-CN" altLang="en-US" dirty="0"/>
          </a:p>
        </p:txBody>
      </p:sp>
      <p:cxnSp>
        <p:nvCxnSpPr>
          <p:cNvPr id="13" name="直接箭头连接符 12"/>
          <p:cNvCxnSpPr>
            <a:endCxn id="7" idx="1"/>
          </p:cNvCxnSpPr>
          <p:nvPr/>
        </p:nvCxnSpPr>
        <p:spPr>
          <a:xfrm>
            <a:off x="3366858" y="2162515"/>
            <a:ext cx="107995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直接箭头连接符 17"/>
          <p:cNvCxnSpPr/>
          <p:nvPr/>
        </p:nvCxnSpPr>
        <p:spPr>
          <a:xfrm flipH="1">
            <a:off x="3366858" y="2402001"/>
            <a:ext cx="107995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直接箭头连接符 19"/>
          <p:cNvCxnSpPr/>
          <p:nvPr/>
        </p:nvCxnSpPr>
        <p:spPr>
          <a:xfrm>
            <a:off x="4931229" y="2402001"/>
            <a:ext cx="0" cy="14515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直接箭头连接符 21"/>
          <p:cNvCxnSpPr>
            <a:stCxn id="8" idx="0"/>
          </p:cNvCxnSpPr>
          <p:nvPr/>
        </p:nvCxnSpPr>
        <p:spPr>
          <a:xfrm flipH="1" flipV="1">
            <a:off x="5361214" y="2402001"/>
            <a:ext cx="1" cy="14515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直接箭头连接符 23"/>
          <p:cNvCxnSpPr/>
          <p:nvPr/>
        </p:nvCxnSpPr>
        <p:spPr>
          <a:xfrm>
            <a:off x="7424057" y="2402001"/>
            <a:ext cx="0" cy="7113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直接箭头连接符 27"/>
          <p:cNvCxnSpPr>
            <a:stCxn id="9" idx="0"/>
          </p:cNvCxnSpPr>
          <p:nvPr/>
        </p:nvCxnSpPr>
        <p:spPr>
          <a:xfrm flipH="1" flipV="1">
            <a:off x="7832269" y="2402001"/>
            <a:ext cx="1" cy="7113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直接箭头连接符 29"/>
          <p:cNvCxnSpPr/>
          <p:nvPr/>
        </p:nvCxnSpPr>
        <p:spPr>
          <a:xfrm>
            <a:off x="9829800" y="5551714"/>
            <a:ext cx="56605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直接箭头连接符 31"/>
          <p:cNvCxnSpPr>
            <a:stCxn id="6" idx="2"/>
          </p:cNvCxnSpPr>
          <p:nvPr/>
        </p:nvCxnSpPr>
        <p:spPr>
          <a:xfrm flipH="1">
            <a:off x="9829800" y="5802086"/>
            <a:ext cx="56605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文本框 32"/>
          <p:cNvSpPr txBox="1"/>
          <p:nvPr/>
        </p:nvSpPr>
        <p:spPr>
          <a:xfrm>
            <a:off x="1175657" y="1687778"/>
            <a:ext cx="952248" cy="369332"/>
          </a:xfrm>
          <a:prstGeom prst="rect">
            <a:avLst/>
          </a:prstGeom>
          <a:noFill/>
        </p:spPr>
        <p:txBody>
          <a:bodyPr wrap="none" rtlCol="0">
            <a:spAutoFit/>
          </a:bodyPr>
          <a:lstStyle/>
          <a:p>
            <a:r>
              <a:rPr lang="en-US" altLang="zh-CN" dirty="0"/>
              <a:t>browser</a:t>
            </a:r>
            <a:endParaRPr lang="zh-CN" altLang="en-US" dirty="0"/>
          </a:p>
        </p:txBody>
      </p:sp>
    </p:spTree>
    <p:extLst>
      <p:ext uri="{BB962C8B-B14F-4D97-AF65-F5344CB8AC3E}">
        <p14:creationId xmlns:p14="http://schemas.microsoft.com/office/powerpoint/2010/main" val="10913957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title"/>
          </p:nvPr>
        </p:nvSpPr>
        <p:spPr>
          <a:xfrm>
            <a:off x="2135560" y="764704"/>
            <a:ext cx="8229600" cy="857256"/>
          </a:xfrm>
        </p:spPr>
        <p:txBody>
          <a:bodyPr/>
          <a:lstStyle/>
          <a:p>
            <a:r>
              <a:rPr lang="en-US" altLang="zh-CN" b="1" dirty="0"/>
              <a:t>Session</a:t>
            </a:r>
            <a:r>
              <a:rPr lang="zh-CN" altLang="en-US" b="1" dirty="0"/>
              <a:t>的超时管理</a:t>
            </a:r>
            <a:r>
              <a:rPr lang="zh-CN" altLang="en-US" dirty="0"/>
              <a:t> </a:t>
            </a:r>
          </a:p>
        </p:txBody>
      </p:sp>
      <p:sp>
        <p:nvSpPr>
          <p:cNvPr id="551939" name="Rectangle 3"/>
          <p:cNvSpPr>
            <a:spLocks noGrp="1" noChangeArrowheads="1"/>
          </p:cNvSpPr>
          <p:nvPr>
            <p:ph type="body" idx="1"/>
          </p:nvPr>
        </p:nvSpPr>
        <p:spPr>
          <a:xfrm>
            <a:off x="1991544" y="1772817"/>
            <a:ext cx="8064896" cy="4105275"/>
          </a:xfrm>
        </p:spPr>
        <p:txBody>
          <a:bodyPr>
            <a:noAutofit/>
          </a:bodyPr>
          <a:lstStyle/>
          <a:p>
            <a:pPr>
              <a:spcAft>
                <a:spcPct val="20000"/>
              </a:spcAft>
            </a:pPr>
            <a:r>
              <a:rPr lang="en-US" altLang="zh-CN" sz="1600" dirty="0">
                <a:latin typeface="Arial Unicode MS" pitchFamily="34" charset="-122"/>
                <a:ea typeface="Arial Unicode MS" pitchFamily="34" charset="-122"/>
                <a:cs typeface="Arial Unicode MS" pitchFamily="34" charset="-122"/>
              </a:rPr>
              <a:t>WEB</a:t>
            </a:r>
            <a:r>
              <a:rPr lang="zh-CN" altLang="en-US" sz="1600" dirty="0">
                <a:latin typeface="Arial Unicode MS" pitchFamily="34" charset="-122"/>
                <a:ea typeface="Arial Unicode MS" pitchFamily="34" charset="-122"/>
                <a:cs typeface="Arial Unicode MS" pitchFamily="34" charset="-122"/>
              </a:rPr>
              <a:t>服务器无法判断当前的客户端浏览器是否还会继续访问，也无法检测客户端浏览器是否关闭，所以，即使客户已经离开或关闭了浏览器，</a:t>
            </a:r>
            <a:r>
              <a:rPr lang="en-US" altLang="zh-CN" sz="1600" dirty="0">
                <a:latin typeface="Arial Unicode MS" pitchFamily="34" charset="-122"/>
                <a:ea typeface="Arial Unicode MS" pitchFamily="34" charset="-122"/>
                <a:cs typeface="Arial Unicode MS" pitchFamily="34" charset="-122"/>
              </a:rPr>
              <a:t>WEB</a:t>
            </a:r>
            <a:r>
              <a:rPr lang="zh-CN" altLang="en-US" sz="1600" dirty="0">
                <a:latin typeface="Arial Unicode MS" pitchFamily="34" charset="-122"/>
                <a:ea typeface="Arial Unicode MS" pitchFamily="34" charset="-122"/>
                <a:cs typeface="Arial Unicode MS" pitchFamily="34" charset="-122"/>
              </a:rPr>
              <a:t>服务器还要保留与之对应的</a:t>
            </a:r>
            <a:r>
              <a:rPr lang="en-US" altLang="zh-CN" sz="1600" dirty="0" err="1">
                <a:latin typeface="Arial Unicode MS" pitchFamily="34" charset="-122"/>
                <a:ea typeface="Arial Unicode MS" pitchFamily="34" charset="-122"/>
                <a:cs typeface="Arial Unicode MS" pitchFamily="34" charset="-122"/>
              </a:rPr>
              <a:t>HttpSession</a:t>
            </a:r>
            <a:r>
              <a:rPr lang="zh-CN" altLang="en-US" sz="1600" dirty="0">
                <a:latin typeface="Arial Unicode MS" pitchFamily="34" charset="-122"/>
                <a:ea typeface="Arial Unicode MS" pitchFamily="34" charset="-122"/>
                <a:cs typeface="Arial Unicode MS" pitchFamily="34" charset="-122"/>
              </a:rPr>
              <a:t>对象。 </a:t>
            </a:r>
          </a:p>
          <a:p>
            <a:pPr>
              <a:spcAft>
                <a:spcPct val="20000"/>
              </a:spcAft>
            </a:pPr>
            <a:r>
              <a:rPr lang="zh-CN" altLang="en-US" sz="1600" dirty="0">
                <a:latin typeface="Arial Unicode MS" pitchFamily="34" charset="-122"/>
                <a:ea typeface="Arial Unicode MS" pitchFamily="34" charset="-122"/>
                <a:cs typeface="Arial Unicode MS" pitchFamily="34" charset="-122"/>
              </a:rPr>
              <a:t>随着时间的推移而不断增加新的访问客户端，</a:t>
            </a:r>
            <a:r>
              <a:rPr lang="en-US" altLang="zh-CN" sz="1600" dirty="0">
                <a:latin typeface="Arial Unicode MS" pitchFamily="34" charset="-122"/>
                <a:ea typeface="Arial Unicode MS" pitchFamily="34" charset="-122"/>
                <a:cs typeface="Arial Unicode MS" pitchFamily="34" charset="-122"/>
              </a:rPr>
              <a:t>WEB</a:t>
            </a:r>
            <a:r>
              <a:rPr lang="zh-CN" altLang="en-US" sz="1600" dirty="0">
                <a:latin typeface="Arial Unicode MS" pitchFamily="34" charset="-122"/>
                <a:ea typeface="Arial Unicode MS" pitchFamily="34" charset="-122"/>
                <a:cs typeface="Arial Unicode MS" pitchFamily="34" charset="-122"/>
              </a:rPr>
              <a:t>服务器内存中将会因此积累起大量的不再被使用的</a:t>
            </a:r>
            <a:r>
              <a:rPr lang="en-US" altLang="zh-CN" sz="1600" dirty="0" err="1">
                <a:latin typeface="Arial Unicode MS" pitchFamily="34" charset="-122"/>
                <a:ea typeface="Arial Unicode MS" pitchFamily="34" charset="-122"/>
                <a:cs typeface="Arial Unicode MS" pitchFamily="34" charset="-122"/>
              </a:rPr>
              <a:t>HttpSession</a:t>
            </a:r>
            <a:r>
              <a:rPr lang="zh-CN" altLang="en-US" sz="1600" dirty="0">
                <a:latin typeface="Arial Unicode MS" pitchFamily="34" charset="-122"/>
                <a:ea typeface="Arial Unicode MS" pitchFamily="34" charset="-122"/>
                <a:cs typeface="Arial Unicode MS" pitchFamily="34" charset="-122"/>
              </a:rPr>
              <a:t>对象，并将最终导致服务器内存耗尽。 </a:t>
            </a:r>
          </a:p>
          <a:p>
            <a:pPr>
              <a:spcAft>
                <a:spcPct val="20000"/>
              </a:spcAft>
            </a:pPr>
            <a:r>
              <a:rPr lang="en-US" altLang="zh-CN" sz="1600" b="1" dirty="0">
                <a:latin typeface="Arial Unicode MS" pitchFamily="34" charset="-122"/>
                <a:ea typeface="Arial Unicode MS" pitchFamily="34" charset="-122"/>
                <a:cs typeface="Arial Unicode MS" pitchFamily="34" charset="-122"/>
              </a:rPr>
              <a:t>WEB</a:t>
            </a:r>
            <a:r>
              <a:rPr lang="zh-CN" altLang="en-US" sz="1600" b="1" dirty="0">
                <a:latin typeface="Arial Unicode MS" pitchFamily="34" charset="-122"/>
                <a:ea typeface="Arial Unicode MS" pitchFamily="34" charset="-122"/>
                <a:cs typeface="Arial Unicode MS" pitchFamily="34" charset="-122"/>
              </a:rPr>
              <a:t>服务器采用“超时限制”的办法来判断客户端是否还在继续访问</a:t>
            </a:r>
            <a:r>
              <a:rPr lang="zh-CN" altLang="en-US" sz="1600" dirty="0">
                <a:latin typeface="Arial Unicode MS" pitchFamily="34" charset="-122"/>
                <a:ea typeface="Arial Unicode MS" pitchFamily="34" charset="-122"/>
                <a:cs typeface="Arial Unicode MS" pitchFamily="34" charset="-122"/>
              </a:rPr>
              <a:t>，如果某个客户端在一定的时间之内没有发出后续请求，</a:t>
            </a:r>
            <a:r>
              <a:rPr lang="en-US" altLang="zh-CN" sz="1600" dirty="0">
                <a:latin typeface="Arial Unicode MS" pitchFamily="34" charset="-122"/>
                <a:ea typeface="Arial Unicode MS" pitchFamily="34" charset="-122"/>
                <a:cs typeface="Arial Unicode MS" pitchFamily="34" charset="-122"/>
              </a:rPr>
              <a:t>WEB</a:t>
            </a:r>
            <a:r>
              <a:rPr lang="zh-CN" altLang="en-US" sz="1600" dirty="0">
                <a:latin typeface="Arial Unicode MS" pitchFamily="34" charset="-122"/>
                <a:ea typeface="Arial Unicode MS" pitchFamily="34" charset="-122"/>
                <a:cs typeface="Arial Unicode MS" pitchFamily="34" charset="-122"/>
              </a:rPr>
              <a:t>服务器则认为客户端已经停止了活动，结束与该客户端的会话并将与之对应的</a:t>
            </a:r>
            <a:r>
              <a:rPr lang="en-US" altLang="zh-CN" sz="1600" dirty="0" err="1">
                <a:latin typeface="Arial Unicode MS" pitchFamily="34" charset="-122"/>
                <a:ea typeface="Arial Unicode MS" pitchFamily="34" charset="-122"/>
                <a:cs typeface="Arial Unicode MS" pitchFamily="34" charset="-122"/>
              </a:rPr>
              <a:t>HttpSession</a:t>
            </a:r>
            <a:r>
              <a:rPr lang="zh-CN" altLang="en-US" sz="1600" dirty="0">
                <a:latin typeface="Arial Unicode MS" pitchFamily="34" charset="-122"/>
                <a:ea typeface="Arial Unicode MS" pitchFamily="34" charset="-122"/>
                <a:cs typeface="Arial Unicode MS" pitchFamily="34" charset="-122"/>
              </a:rPr>
              <a:t>对象变成垃圾。</a:t>
            </a:r>
          </a:p>
          <a:p>
            <a:pPr>
              <a:spcAft>
                <a:spcPct val="20000"/>
              </a:spcAft>
            </a:pPr>
            <a:r>
              <a:rPr lang="zh-CN" altLang="en-US" sz="1600" dirty="0">
                <a:latin typeface="Arial Unicode MS" pitchFamily="34" charset="-122"/>
                <a:ea typeface="Arial Unicode MS" pitchFamily="34" charset="-122"/>
                <a:cs typeface="Arial Unicode MS" pitchFamily="34" charset="-122"/>
              </a:rPr>
              <a:t>如果客户端浏览器超时后再次发出访问请求，</a:t>
            </a:r>
            <a:r>
              <a:rPr lang="en-US" altLang="zh-CN" sz="1600" dirty="0">
                <a:latin typeface="Arial Unicode MS" pitchFamily="34" charset="-122"/>
                <a:ea typeface="Arial Unicode MS" pitchFamily="34" charset="-122"/>
                <a:cs typeface="Arial Unicode MS" pitchFamily="34" charset="-122"/>
              </a:rPr>
              <a:t>WEB</a:t>
            </a:r>
            <a:r>
              <a:rPr lang="zh-CN" altLang="en-US" sz="1600" dirty="0">
                <a:latin typeface="Arial Unicode MS" pitchFamily="34" charset="-122"/>
                <a:ea typeface="Arial Unicode MS" pitchFamily="34" charset="-122"/>
                <a:cs typeface="Arial Unicode MS" pitchFamily="34" charset="-122"/>
              </a:rPr>
              <a:t>服务器则认为这是一个新的会话的开始，将为之创建新的</a:t>
            </a:r>
            <a:r>
              <a:rPr lang="en-US" altLang="zh-CN" sz="1600" dirty="0" err="1">
                <a:latin typeface="Arial Unicode MS" pitchFamily="34" charset="-122"/>
                <a:ea typeface="Arial Unicode MS" pitchFamily="34" charset="-122"/>
                <a:cs typeface="Arial Unicode MS" pitchFamily="34" charset="-122"/>
              </a:rPr>
              <a:t>HttpSession</a:t>
            </a:r>
            <a:r>
              <a:rPr lang="zh-CN" altLang="en-US" sz="1600" dirty="0">
                <a:latin typeface="Arial Unicode MS" pitchFamily="34" charset="-122"/>
                <a:ea typeface="Arial Unicode MS" pitchFamily="34" charset="-122"/>
                <a:cs typeface="Arial Unicode MS" pitchFamily="34" charset="-122"/>
              </a:rPr>
              <a:t>对象和分配新的会话标识号。 </a:t>
            </a:r>
          </a:p>
          <a:p>
            <a:pPr>
              <a:spcAft>
                <a:spcPct val="20000"/>
              </a:spcAft>
            </a:pPr>
            <a:r>
              <a:rPr lang="zh-CN" altLang="en-US" sz="1600" b="1" dirty="0">
                <a:latin typeface="Arial Unicode MS" pitchFamily="34" charset="-122"/>
                <a:ea typeface="Arial Unicode MS" pitchFamily="34" charset="-122"/>
                <a:cs typeface="Arial Unicode MS" pitchFamily="34" charset="-122"/>
              </a:rPr>
              <a:t>会话的超时间隔可以在</a:t>
            </a:r>
            <a:r>
              <a:rPr lang="en-US" altLang="zh-CN" sz="1600" b="1" dirty="0">
                <a:latin typeface="Arial Unicode MS" pitchFamily="34" charset="-122"/>
                <a:ea typeface="Arial Unicode MS" pitchFamily="34" charset="-122"/>
                <a:cs typeface="Arial Unicode MS" pitchFamily="34" charset="-122"/>
              </a:rPr>
              <a:t>web.xml</a:t>
            </a:r>
            <a:r>
              <a:rPr lang="zh-CN" altLang="en-US" sz="1600" b="1" dirty="0">
                <a:latin typeface="Arial Unicode MS" pitchFamily="34" charset="-122"/>
                <a:ea typeface="Arial Unicode MS" pitchFamily="34" charset="-122"/>
                <a:cs typeface="Arial Unicode MS" pitchFamily="34" charset="-122"/>
              </a:rPr>
              <a:t>文件中设置</a:t>
            </a:r>
            <a:r>
              <a:rPr lang="zh-CN" altLang="en-US" sz="1600" dirty="0">
                <a:latin typeface="Arial Unicode MS" pitchFamily="34" charset="-122"/>
                <a:ea typeface="Arial Unicode MS" pitchFamily="34" charset="-122"/>
                <a:cs typeface="Arial Unicode MS" pitchFamily="34" charset="-122"/>
              </a:rPr>
              <a:t>，其默认值由</a:t>
            </a:r>
            <a:r>
              <a:rPr lang="en-US" altLang="zh-CN" sz="1600" dirty="0" err="1">
                <a:latin typeface="Arial Unicode MS" pitchFamily="34" charset="-122"/>
                <a:ea typeface="Arial Unicode MS" pitchFamily="34" charset="-122"/>
                <a:cs typeface="Arial Unicode MS" pitchFamily="34" charset="-122"/>
              </a:rPr>
              <a:t>Servlet</a:t>
            </a:r>
            <a:r>
              <a:rPr lang="zh-CN" altLang="en-US" sz="1600" dirty="0">
                <a:latin typeface="Arial Unicode MS" pitchFamily="34" charset="-122"/>
                <a:ea typeface="Arial Unicode MS" pitchFamily="34" charset="-122"/>
                <a:cs typeface="Arial Unicode MS" pitchFamily="34" charset="-122"/>
              </a:rPr>
              <a:t>容器定义。 </a:t>
            </a:r>
          </a:p>
          <a:p>
            <a:pPr>
              <a:buFont typeface="Wingdings" pitchFamily="2" charset="2"/>
              <a:buNone/>
            </a:pPr>
            <a:r>
              <a:rPr lang="zh-CN" altLang="en-US" sz="1600" dirty="0">
                <a:latin typeface="Arial Unicode MS" pitchFamily="34" charset="-122"/>
                <a:ea typeface="Arial Unicode MS" pitchFamily="34" charset="-122"/>
                <a:cs typeface="Arial Unicode MS" pitchFamily="34" charset="-122"/>
              </a:rPr>
              <a:t>	</a:t>
            </a:r>
            <a:r>
              <a:rPr lang="en-US" altLang="zh-CN" sz="1600" dirty="0">
                <a:latin typeface="Arial Unicode MS" pitchFamily="34" charset="-122"/>
                <a:ea typeface="Arial Unicode MS" pitchFamily="34" charset="-122"/>
                <a:cs typeface="Arial Unicode MS" pitchFamily="34" charset="-122"/>
              </a:rPr>
              <a:t>&lt;session-</a:t>
            </a:r>
            <a:r>
              <a:rPr lang="en-US" altLang="zh-CN" sz="1600" dirty="0" err="1">
                <a:latin typeface="Arial Unicode MS" pitchFamily="34" charset="-122"/>
                <a:ea typeface="Arial Unicode MS" pitchFamily="34" charset="-122"/>
                <a:cs typeface="Arial Unicode MS" pitchFamily="34" charset="-122"/>
              </a:rPr>
              <a:t>config</a:t>
            </a:r>
            <a:r>
              <a:rPr lang="en-US" altLang="zh-CN" sz="1600" dirty="0">
                <a:latin typeface="Arial Unicode MS" pitchFamily="34" charset="-122"/>
                <a:ea typeface="Arial Unicode MS" pitchFamily="34" charset="-122"/>
                <a:cs typeface="Arial Unicode MS" pitchFamily="34" charset="-122"/>
              </a:rPr>
              <a:t>&gt;</a:t>
            </a:r>
          </a:p>
          <a:p>
            <a:pPr>
              <a:buFont typeface="Wingdings" pitchFamily="2" charset="2"/>
              <a:buNone/>
            </a:pPr>
            <a:r>
              <a:rPr lang="en-US" altLang="zh-CN" sz="1600" dirty="0">
                <a:latin typeface="Arial Unicode MS" pitchFamily="34" charset="-122"/>
                <a:ea typeface="Arial Unicode MS" pitchFamily="34" charset="-122"/>
                <a:cs typeface="Arial Unicode MS" pitchFamily="34" charset="-122"/>
              </a:rPr>
              <a:t>		&lt;session-timeout&gt;30&lt;/session-timeout&gt;</a:t>
            </a:r>
          </a:p>
          <a:p>
            <a:pPr>
              <a:buFont typeface="Wingdings" pitchFamily="2" charset="2"/>
              <a:buNone/>
            </a:pPr>
            <a:r>
              <a:rPr lang="en-US" altLang="zh-CN" sz="1600" dirty="0">
                <a:latin typeface="Arial Unicode MS" pitchFamily="34" charset="-122"/>
                <a:ea typeface="Arial Unicode MS" pitchFamily="34" charset="-122"/>
                <a:cs typeface="Arial Unicode MS" pitchFamily="34" charset="-122"/>
              </a:rPr>
              <a:t>	&lt;/session-</a:t>
            </a:r>
            <a:r>
              <a:rPr lang="en-US" altLang="zh-CN" sz="1600" dirty="0" err="1">
                <a:latin typeface="Arial Unicode MS" pitchFamily="34" charset="-122"/>
                <a:ea typeface="Arial Unicode MS" pitchFamily="34" charset="-122"/>
                <a:cs typeface="Arial Unicode MS" pitchFamily="34" charset="-122"/>
              </a:rPr>
              <a:t>config</a:t>
            </a:r>
            <a:r>
              <a:rPr lang="en-US" altLang="zh-CN" sz="1600" dirty="0">
                <a:latin typeface="Arial Unicode MS" pitchFamily="34" charset="-122"/>
                <a:ea typeface="Arial Unicode MS" pitchFamily="34" charset="-122"/>
                <a:cs typeface="Arial Unicode MS" pitchFamily="34" charset="-122"/>
              </a:rPr>
              <a:t>&gt;</a:t>
            </a:r>
          </a:p>
        </p:txBody>
      </p:sp>
    </p:spTree>
    <p:extLst>
      <p:ext uri="{BB962C8B-B14F-4D97-AF65-F5344CB8AC3E}">
        <p14:creationId xmlns:p14="http://schemas.microsoft.com/office/powerpoint/2010/main" val="5939184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51939">
                                            <p:txEl>
                                              <p:pRg st="0" end="0"/>
                                            </p:txEl>
                                          </p:spTgt>
                                        </p:tgtEl>
                                        <p:attrNameLst>
                                          <p:attrName>style.visibility</p:attrName>
                                        </p:attrNameLst>
                                      </p:cBhvr>
                                      <p:to>
                                        <p:strVal val="visible"/>
                                      </p:to>
                                    </p:set>
                                    <p:anim calcmode="lin" valueType="num">
                                      <p:cBhvr additive="base">
                                        <p:cTn id="7" dur="500" fill="hold"/>
                                        <p:tgtEl>
                                          <p:spTgt spid="55193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519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551939">
                                            <p:txEl>
                                              <p:pRg st="1" end="1"/>
                                            </p:txEl>
                                          </p:spTgt>
                                        </p:tgtEl>
                                        <p:attrNameLst>
                                          <p:attrName>style.visibility</p:attrName>
                                        </p:attrNameLst>
                                      </p:cBhvr>
                                      <p:to>
                                        <p:strVal val="visible"/>
                                      </p:to>
                                    </p:set>
                                    <p:anim calcmode="lin" valueType="num">
                                      <p:cBhvr additive="base">
                                        <p:cTn id="13" dur="500" fill="hold"/>
                                        <p:tgtEl>
                                          <p:spTgt spid="551939">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5193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551939">
                                            <p:txEl>
                                              <p:pRg st="2" end="2"/>
                                            </p:txEl>
                                          </p:spTgt>
                                        </p:tgtEl>
                                        <p:attrNameLst>
                                          <p:attrName>style.visibility</p:attrName>
                                        </p:attrNameLst>
                                      </p:cBhvr>
                                      <p:to>
                                        <p:strVal val="visible"/>
                                      </p:to>
                                    </p:set>
                                    <p:anim calcmode="lin" valueType="num">
                                      <p:cBhvr additive="base">
                                        <p:cTn id="19" dur="500" fill="hold"/>
                                        <p:tgtEl>
                                          <p:spTgt spid="551939">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5193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551939">
                                            <p:txEl>
                                              <p:pRg st="3" end="3"/>
                                            </p:txEl>
                                          </p:spTgt>
                                        </p:tgtEl>
                                        <p:attrNameLst>
                                          <p:attrName>style.visibility</p:attrName>
                                        </p:attrNameLst>
                                      </p:cBhvr>
                                      <p:to>
                                        <p:strVal val="visible"/>
                                      </p:to>
                                    </p:set>
                                    <p:anim calcmode="lin" valueType="num">
                                      <p:cBhvr additive="base">
                                        <p:cTn id="25" dur="500" fill="hold"/>
                                        <p:tgtEl>
                                          <p:spTgt spid="551939">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55193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551939">
                                            <p:txEl>
                                              <p:pRg st="4" end="4"/>
                                            </p:txEl>
                                          </p:spTgt>
                                        </p:tgtEl>
                                        <p:attrNameLst>
                                          <p:attrName>style.visibility</p:attrName>
                                        </p:attrNameLst>
                                      </p:cBhvr>
                                      <p:to>
                                        <p:strVal val="visible"/>
                                      </p:to>
                                    </p:set>
                                    <p:anim calcmode="lin" valueType="num">
                                      <p:cBhvr additive="base">
                                        <p:cTn id="31" dur="500" fill="hold"/>
                                        <p:tgtEl>
                                          <p:spTgt spid="551939">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55193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51939">
                                            <p:txEl>
                                              <p:pRg st="5" end="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51939">
                                            <p:txEl>
                                              <p:pRg st="6" end="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193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a:xfrm>
            <a:off x="2423592" y="476673"/>
            <a:ext cx="7696200" cy="1439863"/>
          </a:xfrm>
        </p:spPr>
        <p:txBody>
          <a:bodyPr/>
          <a:lstStyle/>
          <a:p>
            <a:r>
              <a:rPr lang="en-US" altLang="zh-CN" b="1" dirty="0" err="1">
                <a:latin typeface="Arial Unicode MS" pitchFamily="34" charset="-122"/>
                <a:ea typeface="Arial Unicode MS" pitchFamily="34" charset="-122"/>
                <a:cs typeface="Arial Unicode MS" pitchFamily="34" charset="-122"/>
              </a:rPr>
              <a:t>HttpSession</a:t>
            </a:r>
            <a:r>
              <a:rPr lang="zh-CN" altLang="en-US" b="1" dirty="0">
                <a:latin typeface="Arial Unicode MS" pitchFamily="34" charset="-122"/>
                <a:ea typeface="Arial Unicode MS" pitchFamily="34" charset="-122"/>
                <a:cs typeface="Arial Unicode MS" pitchFamily="34" charset="-122"/>
              </a:rPr>
              <a:t>接口中的方法</a:t>
            </a:r>
            <a:r>
              <a:rPr lang="zh-CN" altLang="en-US" dirty="0">
                <a:latin typeface="Arial Unicode MS" pitchFamily="34" charset="-122"/>
                <a:ea typeface="Arial Unicode MS" pitchFamily="34" charset="-122"/>
                <a:cs typeface="Arial Unicode MS" pitchFamily="34" charset="-122"/>
              </a:rPr>
              <a:t> </a:t>
            </a:r>
          </a:p>
        </p:txBody>
      </p:sp>
      <p:sp>
        <p:nvSpPr>
          <p:cNvPr id="553987" name="Rectangle 3"/>
          <p:cNvSpPr>
            <a:spLocks noGrp="1" noChangeArrowheads="1"/>
          </p:cNvSpPr>
          <p:nvPr>
            <p:ph type="body" sz="half" idx="1"/>
          </p:nvPr>
        </p:nvSpPr>
        <p:spPr>
          <a:xfrm>
            <a:off x="2207568" y="1844824"/>
            <a:ext cx="7786742" cy="4572032"/>
          </a:xfrm>
        </p:spPr>
        <p:txBody>
          <a:bodyPr>
            <a:normAutofit fontScale="77500" lnSpcReduction="20000"/>
          </a:bodyPr>
          <a:lstStyle/>
          <a:p>
            <a:pPr marL="355600" indent="-355600">
              <a:lnSpc>
                <a:spcPct val="110000"/>
              </a:lnSpc>
              <a:spcAft>
                <a:spcPct val="20000"/>
              </a:spcAft>
            </a:pPr>
            <a:r>
              <a:rPr lang="en-US" altLang="zh-CN" sz="1600" b="1" dirty="0" err="1">
                <a:latin typeface="Arial Unicode MS" pitchFamily="34" charset="-122"/>
                <a:ea typeface="Arial Unicode MS" pitchFamily="34" charset="-122"/>
                <a:cs typeface="Arial Unicode MS" pitchFamily="34" charset="-122"/>
              </a:rPr>
              <a:t>getId</a:t>
            </a:r>
            <a:r>
              <a:rPr lang="zh-CN" altLang="en-US" sz="1600" b="1" dirty="0">
                <a:latin typeface="Arial Unicode MS" pitchFamily="34" charset="-122"/>
                <a:ea typeface="Arial Unicode MS" pitchFamily="34" charset="-122"/>
                <a:cs typeface="Arial Unicode MS" pitchFamily="34" charset="-122"/>
              </a:rPr>
              <a:t>方法</a:t>
            </a:r>
          </a:p>
          <a:p>
            <a:pPr marL="355600" indent="-355600">
              <a:lnSpc>
                <a:spcPct val="110000"/>
              </a:lnSpc>
              <a:spcAft>
                <a:spcPct val="20000"/>
              </a:spcAft>
            </a:pPr>
            <a:r>
              <a:rPr lang="en-US" altLang="zh-CN" sz="1600" b="1" dirty="0" err="1">
                <a:latin typeface="Arial Unicode MS" pitchFamily="34" charset="-122"/>
                <a:ea typeface="Arial Unicode MS" pitchFamily="34" charset="-122"/>
                <a:cs typeface="Arial Unicode MS" pitchFamily="34" charset="-122"/>
              </a:rPr>
              <a:t>getCreationTime</a:t>
            </a:r>
            <a:r>
              <a:rPr lang="zh-CN" altLang="en-US" sz="1600" b="1" dirty="0">
                <a:latin typeface="Arial Unicode MS" pitchFamily="34" charset="-122"/>
                <a:ea typeface="Arial Unicode MS" pitchFamily="34" charset="-122"/>
                <a:cs typeface="Arial Unicode MS" pitchFamily="34" charset="-122"/>
              </a:rPr>
              <a:t>方法</a:t>
            </a:r>
          </a:p>
          <a:p>
            <a:pPr marL="355600" indent="-355600">
              <a:lnSpc>
                <a:spcPct val="110000"/>
              </a:lnSpc>
              <a:spcAft>
                <a:spcPct val="20000"/>
              </a:spcAft>
            </a:pPr>
            <a:r>
              <a:rPr lang="en-US" altLang="zh-CN" sz="1600" b="1" dirty="0" err="1">
                <a:latin typeface="Arial Unicode MS" pitchFamily="34" charset="-122"/>
                <a:ea typeface="Arial Unicode MS" pitchFamily="34" charset="-122"/>
                <a:cs typeface="Arial Unicode MS" pitchFamily="34" charset="-122"/>
              </a:rPr>
              <a:t>getLastAccessedTime</a:t>
            </a:r>
            <a:r>
              <a:rPr lang="zh-CN" altLang="en-US" sz="1600" b="1" dirty="0">
                <a:latin typeface="Arial Unicode MS" pitchFamily="34" charset="-122"/>
                <a:ea typeface="Arial Unicode MS" pitchFamily="34" charset="-122"/>
                <a:cs typeface="Arial Unicode MS" pitchFamily="34" charset="-122"/>
              </a:rPr>
              <a:t>方法</a:t>
            </a:r>
          </a:p>
          <a:p>
            <a:pPr marL="355600" indent="-355600">
              <a:lnSpc>
                <a:spcPct val="110000"/>
              </a:lnSpc>
              <a:spcAft>
                <a:spcPct val="20000"/>
              </a:spcAft>
            </a:pPr>
            <a:r>
              <a:rPr lang="en-US" altLang="zh-CN" sz="1600" b="1" dirty="0" err="1">
                <a:latin typeface="Arial Unicode MS" pitchFamily="34" charset="-122"/>
                <a:ea typeface="Arial Unicode MS" pitchFamily="34" charset="-122"/>
                <a:cs typeface="Arial Unicode MS" pitchFamily="34" charset="-122"/>
              </a:rPr>
              <a:t>setMaxInactiveInterval</a:t>
            </a:r>
            <a:r>
              <a:rPr lang="zh-CN" altLang="en-US" sz="1600" b="1" dirty="0">
                <a:latin typeface="Arial Unicode MS" pitchFamily="34" charset="-122"/>
                <a:ea typeface="Arial Unicode MS" pitchFamily="34" charset="-122"/>
                <a:cs typeface="Arial Unicode MS" pitchFamily="34" charset="-122"/>
              </a:rPr>
              <a:t>方法</a:t>
            </a:r>
          </a:p>
          <a:p>
            <a:pPr marL="355600" indent="-355600">
              <a:lnSpc>
                <a:spcPct val="110000"/>
              </a:lnSpc>
              <a:spcAft>
                <a:spcPct val="20000"/>
              </a:spcAft>
            </a:pPr>
            <a:r>
              <a:rPr lang="en-US" altLang="zh-CN" sz="1600" b="1" dirty="0" err="1">
                <a:latin typeface="Arial Unicode MS" pitchFamily="34" charset="-122"/>
                <a:ea typeface="Arial Unicode MS" pitchFamily="34" charset="-122"/>
                <a:cs typeface="Arial Unicode MS" pitchFamily="34" charset="-122"/>
              </a:rPr>
              <a:t>getMaxInactiveInterval</a:t>
            </a:r>
            <a:r>
              <a:rPr lang="zh-CN" altLang="en-US" sz="1600" b="1" dirty="0">
                <a:latin typeface="Arial Unicode MS" pitchFamily="34" charset="-122"/>
                <a:ea typeface="Arial Unicode MS" pitchFamily="34" charset="-122"/>
                <a:cs typeface="Arial Unicode MS" pitchFamily="34" charset="-122"/>
              </a:rPr>
              <a:t>方法</a:t>
            </a:r>
          </a:p>
          <a:p>
            <a:pPr marL="355600" indent="-355600">
              <a:lnSpc>
                <a:spcPct val="110000"/>
              </a:lnSpc>
              <a:spcAft>
                <a:spcPct val="20000"/>
              </a:spcAft>
            </a:pPr>
            <a:r>
              <a:rPr lang="en-US" altLang="zh-CN" sz="1600" b="1" dirty="0" err="1">
                <a:latin typeface="Arial Unicode MS" pitchFamily="34" charset="-122"/>
                <a:ea typeface="Arial Unicode MS" pitchFamily="34" charset="-122"/>
                <a:cs typeface="Arial Unicode MS" pitchFamily="34" charset="-122"/>
              </a:rPr>
              <a:t>isNew</a:t>
            </a:r>
            <a:r>
              <a:rPr lang="zh-CN" altLang="en-US" sz="1600" b="1" dirty="0">
                <a:latin typeface="Arial Unicode MS" pitchFamily="34" charset="-122"/>
                <a:ea typeface="Arial Unicode MS" pitchFamily="34" charset="-122"/>
                <a:cs typeface="Arial Unicode MS" pitchFamily="34" charset="-122"/>
              </a:rPr>
              <a:t>方法</a:t>
            </a:r>
            <a:endParaRPr lang="zh-CN" altLang="en-US" sz="1600" dirty="0">
              <a:latin typeface="Arial Unicode MS" pitchFamily="34" charset="-122"/>
              <a:ea typeface="Arial Unicode MS" pitchFamily="34" charset="-122"/>
              <a:cs typeface="Arial Unicode MS" pitchFamily="34" charset="-122"/>
            </a:endParaRPr>
          </a:p>
          <a:p>
            <a:pPr marL="723900" lvl="1" indent="-188913">
              <a:lnSpc>
                <a:spcPct val="110000"/>
              </a:lnSpc>
              <a:spcAft>
                <a:spcPct val="20000"/>
              </a:spcAft>
              <a:buClr>
                <a:schemeClr val="tx1"/>
              </a:buClr>
              <a:buFont typeface="宋体" pitchFamily="2" charset="-122"/>
              <a:buChar char="*"/>
            </a:pPr>
            <a:r>
              <a:rPr lang="zh-CN" altLang="en-US" sz="1400" dirty="0">
                <a:latin typeface="Arial Unicode MS" pitchFamily="34" charset="-122"/>
                <a:ea typeface="Arial Unicode MS" pitchFamily="34" charset="-122"/>
                <a:cs typeface="Arial Unicode MS" pitchFamily="34" charset="-122"/>
              </a:rPr>
              <a:t>如果客户端请求消息中返回了一个与</a:t>
            </a:r>
            <a:r>
              <a:rPr lang="en-US" altLang="zh-CN" sz="1400" dirty="0" err="1">
                <a:latin typeface="Arial Unicode MS" pitchFamily="34" charset="-122"/>
                <a:ea typeface="Arial Unicode MS" pitchFamily="34" charset="-122"/>
                <a:cs typeface="Arial Unicode MS" pitchFamily="34" charset="-122"/>
              </a:rPr>
              <a:t>Servlet</a:t>
            </a:r>
            <a:r>
              <a:rPr lang="zh-CN" altLang="en-US" sz="1400" dirty="0">
                <a:latin typeface="Arial Unicode MS" pitchFamily="34" charset="-122"/>
                <a:ea typeface="Arial Unicode MS" pitchFamily="34" charset="-122"/>
                <a:cs typeface="Arial Unicode MS" pitchFamily="34" charset="-122"/>
              </a:rPr>
              <a:t>程序当前获得的</a:t>
            </a:r>
            <a:r>
              <a:rPr lang="en-US" altLang="zh-CN" sz="1400" dirty="0" err="1">
                <a:latin typeface="Arial Unicode MS" pitchFamily="34" charset="-122"/>
                <a:ea typeface="Arial Unicode MS" pitchFamily="34" charset="-122"/>
                <a:cs typeface="Arial Unicode MS" pitchFamily="34" charset="-122"/>
              </a:rPr>
              <a:t>HttpSession</a:t>
            </a:r>
            <a:r>
              <a:rPr lang="zh-CN" altLang="en-US" sz="1400" dirty="0">
                <a:latin typeface="Arial Unicode MS" pitchFamily="34" charset="-122"/>
                <a:ea typeface="Arial Unicode MS" pitchFamily="34" charset="-122"/>
                <a:cs typeface="Arial Unicode MS" pitchFamily="34" charset="-122"/>
              </a:rPr>
              <a:t>对象的会话标识号相同的会话标识号，则认为这个</a:t>
            </a:r>
            <a:r>
              <a:rPr lang="en-US" altLang="zh-CN" sz="1400" dirty="0" err="1">
                <a:latin typeface="Arial Unicode MS" pitchFamily="34" charset="-122"/>
                <a:ea typeface="Arial Unicode MS" pitchFamily="34" charset="-122"/>
                <a:cs typeface="Arial Unicode MS" pitchFamily="34" charset="-122"/>
              </a:rPr>
              <a:t>HttpSession</a:t>
            </a:r>
            <a:r>
              <a:rPr lang="zh-CN" altLang="en-US" sz="1400" dirty="0">
                <a:latin typeface="Arial Unicode MS" pitchFamily="34" charset="-122"/>
                <a:ea typeface="Arial Unicode MS" pitchFamily="34" charset="-122"/>
                <a:cs typeface="Arial Unicode MS" pitchFamily="34" charset="-122"/>
              </a:rPr>
              <a:t>对象不是新建的。</a:t>
            </a:r>
          </a:p>
          <a:p>
            <a:pPr marL="355600" indent="-355600">
              <a:lnSpc>
                <a:spcPct val="110000"/>
              </a:lnSpc>
              <a:spcAft>
                <a:spcPct val="20000"/>
              </a:spcAft>
            </a:pPr>
            <a:r>
              <a:rPr lang="en-US" altLang="zh-CN" sz="1600" b="1" dirty="0">
                <a:latin typeface="Arial Unicode MS" pitchFamily="34" charset="-122"/>
                <a:ea typeface="Arial Unicode MS" pitchFamily="34" charset="-122"/>
                <a:cs typeface="Arial Unicode MS" pitchFamily="34" charset="-122"/>
              </a:rPr>
              <a:t>invalidate</a:t>
            </a:r>
            <a:r>
              <a:rPr lang="zh-CN" altLang="en-US" sz="1600" b="1" dirty="0">
                <a:latin typeface="Arial Unicode MS" pitchFamily="34" charset="-122"/>
                <a:ea typeface="Arial Unicode MS" pitchFamily="34" charset="-122"/>
                <a:cs typeface="Arial Unicode MS" pitchFamily="34" charset="-122"/>
              </a:rPr>
              <a:t>方法</a:t>
            </a:r>
            <a:endParaRPr lang="zh-CN" altLang="en-US" sz="1600" dirty="0">
              <a:latin typeface="Arial Unicode MS" pitchFamily="34" charset="-122"/>
              <a:ea typeface="Arial Unicode MS" pitchFamily="34" charset="-122"/>
              <a:cs typeface="Arial Unicode MS" pitchFamily="34" charset="-122"/>
            </a:endParaRPr>
          </a:p>
          <a:p>
            <a:pPr marL="355600" indent="-355600">
              <a:lnSpc>
                <a:spcPct val="110000"/>
              </a:lnSpc>
              <a:spcAft>
                <a:spcPct val="20000"/>
              </a:spcAft>
            </a:pPr>
            <a:r>
              <a:rPr lang="en-US" altLang="zh-CN" sz="1600" b="1" dirty="0" err="1">
                <a:latin typeface="Arial Unicode MS" pitchFamily="34" charset="-122"/>
                <a:ea typeface="Arial Unicode MS" pitchFamily="34" charset="-122"/>
                <a:cs typeface="Arial Unicode MS" pitchFamily="34" charset="-122"/>
              </a:rPr>
              <a:t>getServletContext</a:t>
            </a:r>
            <a:r>
              <a:rPr lang="zh-CN" altLang="en-US" sz="1600" b="1" dirty="0">
                <a:latin typeface="Arial Unicode MS" pitchFamily="34" charset="-122"/>
                <a:ea typeface="Arial Unicode MS" pitchFamily="34" charset="-122"/>
                <a:cs typeface="Arial Unicode MS" pitchFamily="34" charset="-122"/>
              </a:rPr>
              <a:t>方法</a:t>
            </a:r>
          </a:p>
          <a:p>
            <a:pPr marL="355600" indent="-355600">
              <a:lnSpc>
                <a:spcPct val="110000"/>
              </a:lnSpc>
              <a:spcAft>
                <a:spcPct val="20000"/>
              </a:spcAft>
            </a:pPr>
            <a:r>
              <a:rPr lang="en-US" altLang="zh-CN" sz="1600" b="1" dirty="0" err="1">
                <a:latin typeface="Arial Unicode MS" pitchFamily="34" charset="-122"/>
                <a:ea typeface="Arial Unicode MS" pitchFamily="34" charset="-122"/>
                <a:cs typeface="Arial Unicode MS" pitchFamily="34" charset="-122"/>
              </a:rPr>
              <a:t>setAttribute</a:t>
            </a:r>
            <a:r>
              <a:rPr lang="zh-CN" altLang="en-US" sz="1600" b="1" dirty="0">
                <a:latin typeface="Arial Unicode MS" pitchFamily="34" charset="-122"/>
                <a:ea typeface="Arial Unicode MS" pitchFamily="34" charset="-122"/>
                <a:cs typeface="Arial Unicode MS" pitchFamily="34" charset="-122"/>
              </a:rPr>
              <a:t>方法</a:t>
            </a:r>
          </a:p>
          <a:p>
            <a:pPr marL="355600" indent="-355600">
              <a:lnSpc>
                <a:spcPct val="110000"/>
              </a:lnSpc>
              <a:spcAft>
                <a:spcPct val="20000"/>
              </a:spcAft>
            </a:pPr>
            <a:r>
              <a:rPr lang="en-US" altLang="zh-CN" sz="1600" b="1" dirty="0" err="1">
                <a:latin typeface="Arial Unicode MS" pitchFamily="34" charset="-122"/>
                <a:ea typeface="Arial Unicode MS" pitchFamily="34" charset="-122"/>
                <a:cs typeface="Arial Unicode MS" pitchFamily="34" charset="-122"/>
              </a:rPr>
              <a:t>getAttribute</a:t>
            </a:r>
            <a:r>
              <a:rPr lang="zh-CN" altLang="en-US" sz="1600" b="1" dirty="0">
                <a:latin typeface="Arial Unicode MS" pitchFamily="34" charset="-122"/>
                <a:ea typeface="Arial Unicode MS" pitchFamily="34" charset="-122"/>
                <a:cs typeface="Arial Unicode MS" pitchFamily="34" charset="-122"/>
              </a:rPr>
              <a:t>方法</a:t>
            </a:r>
          </a:p>
          <a:p>
            <a:pPr marL="355600" indent="-355600">
              <a:lnSpc>
                <a:spcPct val="110000"/>
              </a:lnSpc>
              <a:spcAft>
                <a:spcPct val="20000"/>
              </a:spcAft>
            </a:pPr>
            <a:r>
              <a:rPr lang="en-US" altLang="zh-CN" sz="1600" b="1" dirty="0" err="1">
                <a:latin typeface="Arial Unicode MS" pitchFamily="34" charset="-122"/>
                <a:ea typeface="Arial Unicode MS" pitchFamily="34" charset="-122"/>
                <a:cs typeface="Arial Unicode MS" pitchFamily="34" charset="-122"/>
              </a:rPr>
              <a:t>removeAttribute</a:t>
            </a:r>
            <a:r>
              <a:rPr lang="zh-CN" altLang="en-US" sz="1600" b="1" dirty="0">
                <a:latin typeface="Arial Unicode MS" pitchFamily="34" charset="-122"/>
                <a:ea typeface="Arial Unicode MS" pitchFamily="34" charset="-122"/>
                <a:cs typeface="Arial Unicode MS" pitchFamily="34" charset="-122"/>
              </a:rPr>
              <a:t>方法</a:t>
            </a:r>
          </a:p>
          <a:p>
            <a:pPr marL="355600" indent="-355600">
              <a:lnSpc>
                <a:spcPct val="110000"/>
              </a:lnSpc>
              <a:spcAft>
                <a:spcPct val="20000"/>
              </a:spcAft>
            </a:pPr>
            <a:r>
              <a:rPr lang="en-US" altLang="zh-CN" sz="1600" b="1" dirty="0" err="1">
                <a:latin typeface="Arial Unicode MS" pitchFamily="34" charset="-122"/>
                <a:ea typeface="Arial Unicode MS" pitchFamily="34" charset="-122"/>
                <a:cs typeface="Arial Unicode MS" pitchFamily="34" charset="-122"/>
              </a:rPr>
              <a:t>getAttributeNames</a:t>
            </a:r>
            <a:r>
              <a:rPr lang="zh-CN" altLang="en-US" sz="1600" b="1" dirty="0">
                <a:latin typeface="Arial Unicode MS" pitchFamily="34" charset="-122"/>
                <a:ea typeface="Arial Unicode MS" pitchFamily="34" charset="-122"/>
                <a:cs typeface="Arial Unicode MS" pitchFamily="34" charset="-122"/>
              </a:rPr>
              <a:t>方法</a:t>
            </a:r>
          </a:p>
        </p:txBody>
      </p:sp>
    </p:spTree>
    <p:extLst>
      <p:ext uri="{BB962C8B-B14F-4D97-AF65-F5344CB8AC3E}">
        <p14:creationId xmlns:p14="http://schemas.microsoft.com/office/powerpoint/2010/main" val="4118593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53987">
                                            <p:txEl>
                                              <p:pRg st="0" end="0"/>
                                            </p:txEl>
                                          </p:spTgt>
                                        </p:tgtEl>
                                        <p:attrNameLst>
                                          <p:attrName>style.visibility</p:attrName>
                                        </p:attrNameLst>
                                      </p:cBhvr>
                                      <p:to>
                                        <p:strVal val="visible"/>
                                      </p:to>
                                    </p:set>
                                    <p:anim calcmode="lin" valueType="num">
                                      <p:cBhvr additive="base">
                                        <p:cTn id="7" dur="500" fill="hold"/>
                                        <p:tgtEl>
                                          <p:spTgt spid="55398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5398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553987">
                                            <p:txEl>
                                              <p:pRg st="1" end="1"/>
                                            </p:txEl>
                                          </p:spTgt>
                                        </p:tgtEl>
                                        <p:attrNameLst>
                                          <p:attrName>style.visibility</p:attrName>
                                        </p:attrNameLst>
                                      </p:cBhvr>
                                      <p:to>
                                        <p:strVal val="visible"/>
                                      </p:to>
                                    </p:set>
                                    <p:anim calcmode="lin" valueType="num">
                                      <p:cBhvr additive="base">
                                        <p:cTn id="13" dur="500" fill="hold"/>
                                        <p:tgtEl>
                                          <p:spTgt spid="553987">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5398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553987">
                                            <p:txEl>
                                              <p:pRg st="2" end="2"/>
                                            </p:txEl>
                                          </p:spTgt>
                                        </p:tgtEl>
                                        <p:attrNameLst>
                                          <p:attrName>style.visibility</p:attrName>
                                        </p:attrNameLst>
                                      </p:cBhvr>
                                      <p:to>
                                        <p:strVal val="visible"/>
                                      </p:to>
                                    </p:set>
                                    <p:anim calcmode="lin" valueType="num">
                                      <p:cBhvr additive="base">
                                        <p:cTn id="19" dur="500" fill="hold"/>
                                        <p:tgtEl>
                                          <p:spTgt spid="553987">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5398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553987">
                                            <p:txEl>
                                              <p:pRg st="3" end="3"/>
                                            </p:txEl>
                                          </p:spTgt>
                                        </p:tgtEl>
                                        <p:attrNameLst>
                                          <p:attrName>style.visibility</p:attrName>
                                        </p:attrNameLst>
                                      </p:cBhvr>
                                      <p:to>
                                        <p:strVal val="visible"/>
                                      </p:to>
                                    </p:set>
                                    <p:anim calcmode="lin" valueType="num">
                                      <p:cBhvr additive="base">
                                        <p:cTn id="25" dur="500" fill="hold"/>
                                        <p:tgtEl>
                                          <p:spTgt spid="553987">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55398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553987">
                                            <p:txEl>
                                              <p:pRg st="4" end="4"/>
                                            </p:txEl>
                                          </p:spTgt>
                                        </p:tgtEl>
                                        <p:attrNameLst>
                                          <p:attrName>style.visibility</p:attrName>
                                        </p:attrNameLst>
                                      </p:cBhvr>
                                      <p:to>
                                        <p:strVal val="visible"/>
                                      </p:to>
                                    </p:set>
                                    <p:anim calcmode="lin" valueType="num">
                                      <p:cBhvr additive="base">
                                        <p:cTn id="31" dur="500" fill="hold"/>
                                        <p:tgtEl>
                                          <p:spTgt spid="553987">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55398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553987">
                                            <p:txEl>
                                              <p:pRg st="5" end="5"/>
                                            </p:txEl>
                                          </p:spTgt>
                                        </p:tgtEl>
                                        <p:attrNameLst>
                                          <p:attrName>style.visibility</p:attrName>
                                        </p:attrNameLst>
                                      </p:cBhvr>
                                      <p:to>
                                        <p:strVal val="visible"/>
                                      </p:to>
                                    </p:set>
                                    <p:anim calcmode="lin" valueType="num">
                                      <p:cBhvr additive="base">
                                        <p:cTn id="37" dur="500" fill="hold"/>
                                        <p:tgtEl>
                                          <p:spTgt spid="553987">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55398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53987">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nodeType="clickEffect">
                                  <p:stCondLst>
                                    <p:cond delay="0"/>
                                  </p:stCondLst>
                                  <p:childTnLst>
                                    <p:set>
                                      <p:cBhvr>
                                        <p:cTn id="46" dur="1" fill="hold">
                                          <p:stCondLst>
                                            <p:cond delay="0"/>
                                          </p:stCondLst>
                                        </p:cTn>
                                        <p:tgtEl>
                                          <p:spTgt spid="553987">
                                            <p:txEl>
                                              <p:pRg st="7" end="7"/>
                                            </p:txEl>
                                          </p:spTgt>
                                        </p:tgtEl>
                                        <p:attrNameLst>
                                          <p:attrName>style.visibility</p:attrName>
                                        </p:attrNameLst>
                                      </p:cBhvr>
                                      <p:to>
                                        <p:strVal val="visible"/>
                                      </p:to>
                                    </p:set>
                                    <p:anim calcmode="lin" valueType="num">
                                      <p:cBhvr additive="base">
                                        <p:cTn id="47" dur="500" fill="hold"/>
                                        <p:tgtEl>
                                          <p:spTgt spid="553987">
                                            <p:txEl>
                                              <p:pRg st="7" end="7"/>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553987">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2" fill="hold" nodeType="clickEffect">
                                  <p:stCondLst>
                                    <p:cond delay="0"/>
                                  </p:stCondLst>
                                  <p:childTnLst>
                                    <p:set>
                                      <p:cBhvr>
                                        <p:cTn id="52" dur="1" fill="hold">
                                          <p:stCondLst>
                                            <p:cond delay="0"/>
                                          </p:stCondLst>
                                        </p:cTn>
                                        <p:tgtEl>
                                          <p:spTgt spid="553987">
                                            <p:txEl>
                                              <p:pRg st="8" end="8"/>
                                            </p:txEl>
                                          </p:spTgt>
                                        </p:tgtEl>
                                        <p:attrNameLst>
                                          <p:attrName>style.visibility</p:attrName>
                                        </p:attrNameLst>
                                      </p:cBhvr>
                                      <p:to>
                                        <p:strVal val="visible"/>
                                      </p:to>
                                    </p:set>
                                    <p:anim calcmode="lin" valueType="num">
                                      <p:cBhvr additive="base">
                                        <p:cTn id="53" dur="500" fill="hold"/>
                                        <p:tgtEl>
                                          <p:spTgt spid="553987">
                                            <p:txEl>
                                              <p:pRg st="8" end="8"/>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553987">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2" fill="hold" nodeType="clickEffect">
                                  <p:stCondLst>
                                    <p:cond delay="0"/>
                                  </p:stCondLst>
                                  <p:childTnLst>
                                    <p:set>
                                      <p:cBhvr>
                                        <p:cTn id="58" dur="1" fill="hold">
                                          <p:stCondLst>
                                            <p:cond delay="0"/>
                                          </p:stCondLst>
                                        </p:cTn>
                                        <p:tgtEl>
                                          <p:spTgt spid="553987">
                                            <p:txEl>
                                              <p:pRg st="9" end="9"/>
                                            </p:txEl>
                                          </p:spTgt>
                                        </p:tgtEl>
                                        <p:attrNameLst>
                                          <p:attrName>style.visibility</p:attrName>
                                        </p:attrNameLst>
                                      </p:cBhvr>
                                      <p:to>
                                        <p:strVal val="visible"/>
                                      </p:to>
                                    </p:set>
                                    <p:anim calcmode="lin" valueType="num">
                                      <p:cBhvr additive="base">
                                        <p:cTn id="59" dur="500" fill="hold"/>
                                        <p:tgtEl>
                                          <p:spTgt spid="553987">
                                            <p:txEl>
                                              <p:pRg st="9" end="9"/>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553987">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2" fill="hold" nodeType="clickEffect">
                                  <p:stCondLst>
                                    <p:cond delay="0"/>
                                  </p:stCondLst>
                                  <p:childTnLst>
                                    <p:set>
                                      <p:cBhvr>
                                        <p:cTn id="64" dur="1" fill="hold">
                                          <p:stCondLst>
                                            <p:cond delay="0"/>
                                          </p:stCondLst>
                                        </p:cTn>
                                        <p:tgtEl>
                                          <p:spTgt spid="553987">
                                            <p:txEl>
                                              <p:pRg st="10" end="10"/>
                                            </p:txEl>
                                          </p:spTgt>
                                        </p:tgtEl>
                                        <p:attrNameLst>
                                          <p:attrName>style.visibility</p:attrName>
                                        </p:attrNameLst>
                                      </p:cBhvr>
                                      <p:to>
                                        <p:strVal val="visible"/>
                                      </p:to>
                                    </p:set>
                                    <p:anim calcmode="lin" valueType="num">
                                      <p:cBhvr additive="base">
                                        <p:cTn id="65" dur="500" fill="hold"/>
                                        <p:tgtEl>
                                          <p:spTgt spid="553987">
                                            <p:txEl>
                                              <p:pRg st="10" end="10"/>
                                            </p:txEl>
                                          </p:spTgt>
                                        </p:tgtEl>
                                        <p:attrNameLst>
                                          <p:attrName>ppt_x</p:attrName>
                                        </p:attrNameLst>
                                      </p:cBhvr>
                                      <p:tavLst>
                                        <p:tav tm="0">
                                          <p:val>
                                            <p:strVal val="1+#ppt_w/2"/>
                                          </p:val>
                                        </p:tav>
                                        <p:tav tm="100000">
                                          <p:val>
                                            <p:strVal val="#ppt_x"/>
                                          </p:val>
                                        </p:tav>
                                      </p:tavLst>
                                    </p:anim>
                                    <p:anim calcmode="lin" valueType="num">
                                      <p:cBhvr additive="base">
                                        <p:cTn id="66" dur="500" fill="hold"/>
                                        <p:tgtEl>
                                          <p:spTgt spid="553987">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2" fill="hold" nodeType="clickEffect">
                                  <p:stCondLst>
                                    <p:cond delay="0"/>
                                  </p:stCondLst>
                                  <p:childTnLst>
                                    <p:set>
                                      <p:cBhvr>
                                        <p:cTn id="70" dur="1" fill="hold">
                                          <p:stCondLst>
                                            <p:cond delay="0"/>
                                          </p:stCondLst>
                                        </p:cTn>
                                        <p:tgtEl>
                                          <p:spTgt spid="553987">
                                            <p:txEl>
                                              <p:pRg st="11" end="11"/>
                                            </p:txEl>
                                          </p:spTgt>
                                        </p:tgtEl>
                                        <p:attrNameLst>
                                          <p:attrName>style.visibility</p:attrName>
                                        </p:attrNameLst>
                                      </p:cBhvr>
                                      <p:to>
                                        <p:strVal val="visible"/>
                                      </p:to>
                                    </p:set>
                                    <p:anim calcmode="lin" valueType="num">
                                      <p:cBhvr additive="base">
                                        <p:cTn id="71" dur="500" fill="hold"/>
                                        <p:tgtEl>
                                          <p:spTgt spid="553987">
                                            <p:txEl>
                                              <p:pRg st="11" end="11"/>
                                            </p:txEl>
                                          </p:spTgt>
                                        </p:tgtEl>
                                        <p:attrNameLst>
                                          <p:attrName>ppt_x</p:attrName>
                                        </p:attrNameLst>
                                      </p:cBhvr>
                                      <p:tavLst>
                                        <p:tav tm="0">
                                          <p:val>
                                            <p:strVal val="1+#ppt_w/2"/>
                                          </p:val>
                                        </p:tav>
                                        <p:tav tm="100000">
                                          <p:val>
                                            <p:strVal val="#ppt_x"/>
                                          </p:val>
                                        </p:tav>
                                      </p:tavLst>
                                    </p:anim>
                                    <p:anim calcmode="lin" valueType="num">
                                      <p:cBhvr additive="base">
                                        <p:cTn id="72" dur="500" fill="hold"/>
                                        <p:tgtEl>
                                          <p:spTgt spid="553987">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2" fill="hold" nodeType="clickEffect">
                                  <p:stCondLst>
                                    <p:cond delay="0"/>
                                  </p:stCondLst>
                                  <p:childTnLst>
                                    <p:set>
                                      <p:cBhvr>
                                        <p:cTn id="76" dur="1" fill="hold">
                                          <p:stCondLst>
                                            <p:cond delay="0"/>
                                          </p:stCondLst>
                                        </p:cTn>
                                        <p:tgtEl>
                                          <p:spTgt spid="553987">
                                            <p:txEl>
                                              <p:pRg st="12" end="12"/>
                                            </p:txEl>
                                          </p:spTgt>
                                        </p:tgtEl>
                                        <p:attrNameLst>
                                          <p:attrName>style.visibility</p:attrName>
                                        </p:attrNameLst>
                                      </p:cBhvr>
                                      <p:to>
                                        <p:strVal val="visible"/>
                                      </p:to>
                                    </p:set>
                                    <p:anim calcmode="lin" valueType="num">
                                      <p:cBhvr additive="base">
                                        <p:cTn id="77" dur="500" fill="hold"/>
                                        <p:tgtEl>
                                          <p:spTgt spid="553987">
                                            <p:txEl>
                                              <p:pRg st="12" end="12"/>
                                            </p:txEl>
                                          </p:spTgt>
                                        </p:tgtEl>
                                        <p:attrNameLst>
                                          <p:attrName>ppt_x</p:attrName>
                                        </p:attrNameLst>
                                      </p:cBhvr>
                                      <p:tavLst>
                                        <p:tav tm="0">
                                          <p:val>
                                            <p:strVal val="1+#ppt_w/2"/>
                                          </p:val>
                                        </p:tav>
                                        <p:tav tm="100000">
                                          <p:val>
                                            <p:strVal val="#ppt_x"/>
                                          </p:val>
                                        </p:tav>
                                      </p:tavLst>
                                    </p:anim>
                                    <p:anim calcmode="lin" valueType="num">
                                      <p:cBhvr additive="base">
                                        <p:cTn id="78" dur="500" fill="hold"/>
                                        <p:tgtEl>
                                          <p:spTgt spid="553987">
                                            <p:txEl>
                                              <p:pRg st="12"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a:xfrm>
            <a:off x="2136528" y="548978"/>
            <a:ext cx="8135937" cy="1439863"/>
          </a:xfrm>
        </p:spPr>
        <p:txBody>
          <a:bodyPr>
            <a:normAutofit/>
          </a:bodyPr>
          <a:lstStyle/>
          <a:p>
            <a:r>
              <a:rPr lang="en-US" altLang="zh-CN" sz="3600" b="1" dirty="0" err="1"/>
              <a:t>HttpServletRequest</a:t>
            </a:r>
            <a:r>
              <a:rPr lang="zh-CN" altLang="en-US" sz="3600" b="1" dirty="0"/>
              <a:t>接口中的</a:t>
            </a:r>
            <a:r>
              <a:rPr lang="en-US" altLang="zh-CN" sz="3600" b="1" dirty="0"/>
              <a:t>Session</a:t>
            </a:r>
            <a:r>
              <a:rPr lang="zh-CN" altLang="en-US" sz="3600" b="1" dirty="0"/>
              <a:t>方法</a:t>
            </a:r>
            <a:r>
              <a:rPr lang="zh-CN" altLang="en-US" sz="3600" dirty="0"/>
              <a:t> </a:t>
            </a:r>
          </a:p>
        </p:txBody>
      </p:sp>
      <p:sp>
        <p:nvSpPr>
          <p:cNvPr id="555011" name="Rectangle 3"/>
          <p:cNvSpPr>
            <a:spLocks noGrp="1" noChangeArrowheads="1"/>
          </p:cNvSpPr>
          <p:nvPr>
            <p:ph type="body" sz="half" idx="1"/>
          </p:nvPr>
        </p:nvSpPr>
        <p:spPr>
          <a:xfrm>
            <a:off x="2063552" y="1988840"/>
            <a:ext cx="7488238" cy="2665412"/>
          </a:xfrm>
        </p:spPr>
        <p:txBody>
          <a:bodyPr>
            <a:normAutofit lnSpcReduction="10000"/>
          </a:bodyPr>
          <a:lstStyle/>
          <a:p>
            <a:pPr marL="355600" indent="-355600">
              <a:spcAft>
                <a:spcPct val="20000"/>
              </a:spcAft>
            </a:pPr>
            <a:r>
              <a:rPr lang="en-US" altLang="zh-CN" sz="2400" dirty="0" err="1">
                <a:latin typeface="Arial Unicode MS" pitchFamily="34" charset="-122"/>
                <a:ea typeface="Arial Unicode MS" pitchFamily="34" charset="-122"/>
                <a:cs typeface="Arial Unicode MS" pitchFamily="34" charset="-122"/>
              </a:rPr>
              <a:t>getSession</a:t>
            </a:r>
            <a:r>
              <a:rPr lang="zh-CN" altLang="en-US" sz="2400" dirty="0">
                <a:latin typeface="Arial Unicode MS" pitchFamily="34" charset="-122"/>
                <a:ea typeface="Arial Unicode MS" pitchFamily="34" charset="-122"/>
                <a:cs typeface="Arial Unicode MS" pitchFamily="34" charset="-122"/>
              </a:rPr>
              <a:t>方法 </a:t>
            </a:r>
          </a:p>
          <a:p>
            <a:pPr marL="723900" lvl="1" indent="-188913">
              <a:spcAft>
                <a:spcPct val="20000"/>
              </a:spcAft>
              <a:buClr>
                <a:schemeClr val="tx1"/>
              </a:buClr>
              <a:buFont typeface="Wingdings" pitchFamily="2" charset="2"/>
              <a:buChar char="ü"/>
            </a:pPr>
            <a:r>
              <a:rPr lang="en-US" altLang="zh-CN" sz="1800" dirty="0">
                <a:latin typeface="Arial Unicode MS" pitchFamily="34" charset="-122"/>
                <a:ea typeface="Arial Unicode MS" pitchFamily="34" charset="-122"/>
                <a:cs typeface="Arial Unicode MS" pitchFamily="34" charset="-122"/>
              </a:rPr>
              <a:t>public </a:t>
            </a:r>
            <a:r>
              <a:rPr lang="en-US" altLang="zh-CN" sz="1800" dirty="0" err="1">
                <a:latin typeface="Arial Unicode MS" pitchFamily="34" charset="-122"/>
                <a:ea typeface="Arial Unicode MS" pitchFamily="34" charset="-122"/>
                <a:cs typeface="Arial Unicode MS" pitchFamily="34" charset="-122"/>
              </a:rPr>
              <a:t>HttpSession</a:t>
            </a:r>
            <a:r>
              <a:rPr lang="en-US" altLang="zh-CN" sz="1800" dirty="0">
                <a:latin typeface="Arial Unicode MS" pitchFamily="34" charset="-122"/>
                <a:ea typeface="Arial Unicode MS" pitchFamily="34" charset="-122"/>
                <a:cs typeface="Arial Unicode MS" pitchFamily="34" charset="-122"/>
              </a:rPr>
              <a:t> </a:t>
            </a:r>
            <a:r>
              <a:rPr lang="en-US" altLang="zh-CN" sz="1800" dirty="0" err="1">
                <a:latin typeface="Arial Unicode MS" pitchFamily="34" charset="-122"/>
                <a:ea typeface="Arial Unicode MS" pitchFamily="34" charset="-122"/>
                <a:cs typeface="Arial Unicode MS" pitchFamily="34" charset="-122"/>
              </a:rPr>
              <a:t>getSession</a:t>
            </a:r>
            <a:r>
              <a:rPr lang="en-US" altLang="zh-CN" sz="1800" dirty="0">
                <a:latin typeface="Arial Unicode MS" pitchFamily="34" charset="-122"/>
                <a:ea typeface="Arial Unicode MS" pitchFamily="34" charset="-122"/>
                <a:cs typeface="Arial Unicode MS" pitchFamily="34" charset="-122"/>
              </a:rPr>
              <a:t>(</a:t>
            </a:r>
            <a:r>
              <a:rPr lang="en-US" altLang="zh-CN" sz="1800" dirty="0" err="1">
                <a:latin typeface="Arial Unicode MS" pitchFamily="34" charset="-122"/>
                <a:ea typeface="Arial Unicode MS" pitchFamily="34" charset="-122"/>
                <a:cs typeface="Arial Unicode MS" pitchFamily="34" charset="-122"/>
              </a:rPr>
              <a:t>boolean</a:t>
            </a:r>
            <a:r>
              <a:rPr lang="en-US" altLang="zh-CN" sz="1800" dirty="0">
                <a:latin typeface="Arial Unicode MS" pitchFamily="34" charset="-122"/>
                <a:ea typeface="Arial Unicode MS" pitchFamily="34" charset="-122"/>
                <a:cs typeface="Arial Unicode MS" pitchFamily="34" charset="-122"/>
              </a:rPr>
              <a:t> create)</a:t>
            </a:r>
          </a:p>
          <a:p>
            <a:pPr marL="723900" lvl="1" indent="-188913">
              <a:spcAft>
                <a:spcPct val="20000"/>
              </a:spcAft>
              <a:buClr>
                <a:schemeClr val="tx1"/>
              </a:buClr>
              <a:buFont typeface="Wingdings" pitchFamily="2" charset="2"/>
              <a:buChar char="ü"/>
            </a:pPr>
            <a:r>
              <a:rPr lang="en-US" altLang="zh-CN" sz="1800" dirty="0">
                <a:latin typeface="Arial Unicode MS" pitchFamily="34" charset="-122"/>
                <a:ea typeface="Arial Unicode MS" pitchFamily="34" charset="-122"/>
                <a:cs typeface="Arial Unicode MS" pitchFamily="34" charset="-122"/>
              </a:rPr>
              <a:t>public </a:t>
            </a:r>
            <a:r>
              <a:rPr lang="en-US" altLang="zh-CN" sz="1800" dirty="0" err="1">
                <a:latin typeface="Arial Unicode MS" pitchFamily="34" charset="-122"/>
                <a:ea typeface="Arial Unicode MS" pitchFamily="34" charset="-122"/>
                <a:cs typeface="Arial Unicode MS" pitchFamily="34" charset="-122"/>
              </a:rPr>
              <a:t>HttpSession</a:t>
            </a:r>
            <a:r>
              <a:rPr lang="en-US" altLang="zh-CN" sz="1800" dirty="0">
                <a:latin typeface="Arial Unicode MS" pitchFamily="34" charset="-122"/>
                <a:ea typeface="Arial Unicode MS" pitchFamily="34" charset="-122"/>
                <a:cs typeface="Arial Unicode MS" pitchFamily="34" charset="-122"/>
              </a:rPr>
              <a:t> </a:t>
            </a:r>
            <a:r>
              <a:rPr lang="en-US" altLang="zh-CN" sz="1800" dirty="0" err="1">
                <a:latin typeface="Arial Unicode MS" pitchFamily="34" charset="-122"/>
                <a:ea typeface="Arial Unicode MS" pitchFamily="34" charset="-122"/>
                <a:cs typeface="Arial Unicode MS" pitchFamily="34" charset="-122"/>
              </a:rPr>
              <a:t>getSession</a:t>
            </a:r>
            <a:r>
              <a:rPr lang="en-US" altLang="zh-CN" sz="1800" dirty="0">
                <a:latin typeface="Arial Unicode MS" pitchFamily="34" charset="-122"/>
                <a:ea typeface="Arial Unicode MS" pitchFamily="34" charset="-122"/>
                <a:cs typeface="Arial Unicode MS" pitchFamily="34" charset="-122"/>
              </a:rPr>
              <a:t>()</a:t>
            </a:r>
          </a:p>
          <a:p>
            <a:pPr marL="355600" indent="-355600">
              <a:spcAft>
                <a:spcPct val="20000"/>
              </a:spcAft>
            </a:pPr>
            <a:r>
              <a:rPr lang="en-US" altLang="zh-CN" sz="2400" dirty="0" err="1">
                <a:latin typeface="Arial Unicode MS" pitchFamily="34" charset="-122"/>
                <a:ea typeface="Arial Unicode MS" pitchFamily="34" charset="-122"/>
                <a:cs typeface="Arial Unicode MS" pitchFamily="34" charset="-122"/>
              </a:rPr>
              <a:t>isRequestedSessionIdValid</a:t>
            </a:r>
            <a:r>
              <a:rPr lang="zh-CN" altLang="en-US" sz="2400" dirty="0">
                <a:latin typeface="Arial Unicode MS" pitchFamily="34" charset="-122"/>
                <a:ea typeface="Arial Unicode MS" pitchFamily="34" charset="-122"/>
                <a:cs typeface="Arial Unicode MS" pitchFamily="34" charset="-122"/>
              </a:rPr>
              <a:t>方法 </a:t>
            </a:r>
          </a:p>
          <a:p>
            <a:pPr marL="355600" indent="-355600">
              <a:spcAft>
                <a:spcPct val="20000"/>
              </a:spcAft>
            </a:pPr>
            <a:r>
              <a:rPr lang="en-US" altLang="zh-CN" sz="2400" dirty="0" err="1">
                <a:latin typeface="Arial Unicode MS" pitchFamily="34" charset="-122"/>
                <a:ea typeface="Arial Unicode MS" pitchFamily="34" charset="-122"/>
                <a:cs typeface="Arial Unicode MS" pitchFamily="34" charset="-122"/>
              </a:rPr>
              <a:t>isRequestedSessionIdFromCookie</a:t>
            </a:r>
            <a:r>
              <a:rPr lang="zh-CN" altLang="en-US" sz="2400" dirty="0">
                <a:latin typeface="Arial Unicode MS" pitchFamily="34" charset="-122"/>
                <a:ea typeface="Arial Unicode MS" pitchFamily="34" charset="-122"/>
                <a:cs typeface="Arial Unicode MS" pitchFamily="34" charset="-122"/>
              </a:rPr>
              <a:t>方法 </a:t>
            </a:r>
          </a:p>
          <a:p>
            <a:pPr marL="355600" indent="-355600">
              <a:spcAft>
                <a:spcPct val="20000"/>
              </a:spcAft>
            </a:pPr>
            <a:r>
              <a:rPr lang="en-US" altLang="zh-CN" sz="2400" dirty="0" err="1">
                <a:latin typeface="Arial Unicode MS" pitchFamily="34" charset="-122"/>
                <a:ea typeface="Arial Unicode MS" pitchFamily="34" charset="-122"/>
                <a:cs typeface="Arial Unicode MS" pitchFamily="34" charset="-122"/>
              </a:rPr>
              <a:t>isRequestedSessionIdFromURL</a:t>
            </a:r>
            <a:r>
              <a:rPr lang="zh-CN" altLang="en-US" sz="2400" dirty="0">
                <a:latin typeface="Arial Unicode MS" pitchFamily="34" charset="-122"/>
                <a:ea typeface="Arial Unicode MS" pitchFamily="34" charset="-122"/>
                <a:cs typeface="Arial Unicode MS" pitchFamily="34" charset="-122"/>
              </a:rPr>
              <a:t>方法 </a:t>
            </a:r>
          </a:p>
        </p:txBody>
      </p:sp>
    </p:spTree>
    <p:extLst>
      <p:ext uri="{BB962C8B-B14F-4D97-AF65-F5344CB8AC3E}">
        <p14:creationId xmlns:p14="http://schemas.microsoft.com/office/powerpoint/2010/main" val="2851945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55011">
                                            <p:txEl>
                                              <p:pRg st="0" end="0"/>
                                            </p:txEl>
                                          </p:spTgt>
                                        </p:tgtEl>
                                        <p:attrNameLst>
                                          <p:attrName>style.visibility</p:attrName>
                                        </p:attrNameLst>
                                      </p:cBhvr>
                                      <p:to>
                                        <p:strVal val="visible"/>
                                      </p:to>
                                    </p:set>
                                    <p:anim calcmode="lin" valueType="num">
                                      <p:cBhvr additive="base">
                                        <p:cTn id="7" dur="500" fill="hold"/>
                                        <p:tgtEl>
                                          <p:spTgt spid="55501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550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5501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5501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nodeType="clickEffect">
                                  <p:stCondLst>
                                    <p:cond delay="0"/>
                                  </p:stCondLst>
                                  <p:childTnLst>
                                    <p:set>
                                      <p:cBhvr>
                                        <p:cTn id="20" dur="1" fill="hold">
                                          <p:stCondLst>
                                            <p:cond delay="0"/>
                                          </p:stCondLst>
                                        </p:cTn>
                                        <p:tgtEl>
                                          <p:spTgt spid="555011">
                                            <p:txEl>
                                              <p:pRg st="3" end="3"/>
                                            </p:txEl>
                                          </p:spTgt>
                                        </p:tgtEl>
                                        <p:attrNameLst>
                                          <p:attrName>style.visibility</p:attrName>
                                        </p:attrNameLst>
                                      </p:cBhvr>
                                      <p:to>
                                        <p:strVal val="visible"/>
                                      </p:to>
                                    </p:set>
                                    <p:anim calcmode="lin" valueType="num">
                                      <p:cBhvr additive="base">
                                        <p:cTn id="21" dur="500" fill="hold"/>
                                        <p:tgtEl>
                                          <p:spTgt spid="555011">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55501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nodeType="clickEffect">
                                  <p:stCondLst>
                                    <p:cond delay="0"/>
                                  </p:stCondLst>
                                  <p:childTnLst>
                                    <p:set>
                                      <p:cBhvr>
                                        <p:cTn id="26" dur="1" fill="hold">
                                          <p:stCondLst>
                                            <p:cond delay="0"/>
                                          </p:stCondLst>
                                        </p:cTn>
                                        <p:tgtEl>
                                          <p:spTgt spid="555011">
                                            <p:txEl>
                                              <p:pRg st="4" end="4"/>
                                            </p:txEl>
                                          </p:spTgt>
                                        </p:tgtEl>
                                        <p:attrNameLst>
                                          <p:attrName>style.visibility</p:attrName>
                                        </p:attrNameLst>
                                      </p:cBhvr>
                                      <p:to>
                                        <p:strVal val="visible"/>
                                      </p:to>
                                    </p:set>
                                    <p:anim calcmode="lin" valueType="num">
                                      <p:cBhvr additive="base">
                                        <p:cTn id="27" dur="500" fill="hold"/>
                                        <p:tgtEl>
                                          <p:spTgt spid="555011">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55501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nodeType="clickEffect">
                                  <p:stCondLst>
                                    <p:cond delay="0"/>
                                  </p:stCondLst>
                                  <p:childTnLst>
                                    <p:set>
                                      <p:cBhvr>
                                        <p:cTn id="32" dur="1" fill="hold">
                                          <p:stCondLst>
                                            <p:cond delay="0"/>
                                          </p:stCondLst>
                                        </p:cTn>
                                        <p:tgtEl>
                                          <p:spTgt spid="555011">
                                            <p:txEl>
                                              <p:pRg st="5" end="5"/>
                                            </p:txEl>
                                          </p:spTgt>
                                        </p:tgtEl>
                                        <p:attrNameLst>
                                          <p:attrName>style.visibility</p:attrName>
                                        </p:attrNameLst>
                                      </p:cBhvr>
                                      <p:to>
                                        <p:strVal val="visible"/>
                                      </p:to>
                                    </p:set>
                                    <p:anim calcmode="lin" valueType="num">
                                      <p:cBhvr additive="base">
                                        <p:cTn id="33" dur="500" fill="hold"/>
                                        <p:tgtEl>
                                          <p:spTgt spid="555011">
                                            <p:txEl>
                                              <p:pRg st="5" end="5"/>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555011">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114872" y="692696"/>
            <a:ext cx="8229600" cy="857256"/>
          </a:xfrm>
        </p:spPr>
        <p:txBody>
          <a:bodyPr/>
          <a:lstStyle/>
          <a:p>
            <a:pPr eaLnBrk="1" hangingPunct="1"/>
            <a:r>
              <a:rPr lang="en-US" altLang="zh-CN" dirty="0" smtClean="0">
                <a:latin typeface="Arial Unicode MS" pitchFamily="34" charset="-122"/>
                <a:ea typeface="Arial Unicode MS" pitchFamily="34" charset="-122"/>
                <a:cs typeface="Arial Unicode MS" pitchFamily="34" charset="-122"/>
              </a:rPr>
              <a:t>Filter(</a:t>
            </a:r>
            <a:r>
              <a:rPr lang="zh-CN" altLang="en-US" dirty="0" smtClean="0">
                <a:latin typeface="Arial Unicode MS" pitchFamily="34" charset="-122"/>
                <a:ea typeface="Arial Unicode MS" pitchFamily="34" charset="-122"/>
                <a:cs typeface="Arial Unicode MS" pitchFamily="34" charset="-122"/>
              </a:rPr>
              <a:t>过滤器</a:t>
            </a:r>
            <a:r>
              <a:rPr lang="en-US" altLang="zh-CN" dirty="0" smtClean="0">
                <a:latin typeface="Arial Unicode MS" pitchFamily="34" charset="-122"/>
                <a:ea typeface="Arial Unicode MS" pitchFamily="34" charset="-122"/>
                <a:cs typeface="Arial Unicode MS" pitchFamily="34" charset="-122"/>
              </a:rPr>
              <a:t>)</a:t>
            </a:r>
            <a:r>
              <a:rPr lang="zh-CN" altLang="en-US" dirty="0" smtClean="0">
                <a:latin typeface="Arial Unicode MS" pitchFamily="34" charset="-122"/>
                <a:ea typeface="Arial Unicode MS" pitchFamily="34" charset="-122"/>
                <a:cs typeface="Arial Unicode MS" pitchFamily="34" charset="-122"/>
              </a:rPr>
              <a:t>简介</a:t>
            </a:r>
          </a:p>
        </p:txBody>
      </p:sp>
      <p:sp>
        <p:nvSpPr>
          <p:cNvPr id="4099" name="Rectangle 3"/>
          <p:cNvSpPr>
            <a:spLocks noGrp="1" noChangeArrowheads="1"/>
          </p:cNvSpPr>
          <p:nvPr>
            <p:ph type="body" idx="1"/>
          </p:nvPr>
        </p:nvSpPr>
        <p:spPr>
          <a:xfrm>
            <a:off x="1991544" y="1772817"/>
            <a:ext cx="8352928" cy="4098925"/>
          </a:xfrm>
        </p:spPr>
        <p:txBody>
          <a:bodyPr/>
          <a:lstStyle/>
          <a:p>
            <a:pPr eaLnBrk="1" hangingPunct="1"/>
            <a:r>
              <a:rPr lang="en-US" altLang="zh-CN" sz="2400" dirty="0">
                <a:latin typeface="Arial Unicode MS" pitchFamily="34" charset="-122"/>
                <a:ea typeface="Arial Unicode MS" pitchFamily="34" charset="-122"/>
                <a:cs typeface="Arial Unicode MS" pitchFamily="34" charset="-122"/>
              </a:rPr>
              <a:t>Filter </a:t>
            </a:r>
            <a:r>
              <a:rPr lang="zh-CN" altLang="en-US" sz="2400" dirty="0">
                <a:latin typeface="Arial Unicode MS" pitchFamily="34" charset="-122"/>
                <a:ea typeface="Arial Unicode MS" pitchFamily="34" charset="-122"/>
                <a:cs typeface="Arial Unicode MS" pitchFamily="34" charset="-122"/>
              </a:rPr>
              <a:t>的基本功能是</a:t>
            </a:r>
            <a:r>
              <a:rPr lang="zh-CN" altLang="en-US" sz="2400" b="1" dirty="0">
                <a:latin typeface="Arial Unicode MS" pitchFamily="34" charset="-122"/>
                <a:ea typeface="Arial Unicode MS" pitchFamily="34" charset="-122"/>
                <a:cs typeface="Arial Unicode MS" pitchFamily="34" charset="-122"/>
              </a:rPr>
              <a:t>对 </a:t>
            </a:r>
            <a:r>
              <a:rPr lang="en-US" altLang="zh-CN" sz="2400" b="1" dirty="0" err="1">
                <a:latin typeface="Arial Unicode MS" pitchFamily="34" charset="-122"/>
                <a:ea typeface="Arial Unicode MS" pitchFamily="34" charset="-122"/>
                <a:cs typeface="Arial Unicode MS" pitchFamily="34" charset="-122"/>
              </a:rPr>
              <a:t>Servlet</a:t>
            </a:r>
            <a:r>
              <a:rPr lang="en-US" altLang="zh-CN" sz="2400" b="1" dirty="0">
                <a:latin typeface="Arial Unicode MS" pitchFamily="34" charset="-122"/>
                <a:ea typeface="Arial Unicode MS" pitchFamily="34" charset="-122"/>
                <a:cs typeface="Arial Unicode MS" pitchFamily="34" charset="-122"/>
              </a:rPr>
              <a:t> </a:t>
            </a:r>
            <a:r>
              <a:rPr lang="zh-CN" altLang="en-US" sz="2400" b="1" dirty="0">
                <a:latin typeface="Arial Unicode MS" pitchFamily="34" charset="-122"/>
                <a:ea typeface="Arial Unicode MS" pitchFamily="34" charset="-122"/>
                <a:cs typeface="Arial Unicode MS" pitchFamily="34" charset="-122"/>
              </a:rPr>
              <a:t>容器调用 </a:t>
            </a:r>
            <a:r>
              <a:rPr lang="en-US" altLang="zh-CN" sz="2400" b="1" dirty="0" err="1">
                <a:latin typeface="Arial Unicode MS" pitchFamily="34" charset="-122"/>
                <a:ea typeface="Arial Unicode MS" pitchFamily="34" charset="-122"/>
                <a:cs typeface="Arial Unicode MS" pitchFamily="34" charset="-122"/>
              </a:rPr>
              <a:t>Servlet</a:t>
            </a:r>
            <a:r>
              <a:rPr lang="en-US" altLang="zh-CN" sz="2400" b="1" dirty="0">
                <a:latin typeface="Arial Unicode MS" pitchFamily="34" charset="-122"/>
                <a:ea typeface="Arial Unicode MS" pitchFamily="34" charset="-122"/>
                <a:cs typeface="Arial Unicode MS" pitchFamily="34" charset="-122"/>
              </a:rPr>
              <a:t> </a:t>
            </a:r>
            <a:r>
              <a:rPr lang="zh-CN" altLang="en-US" sz="2400" b="1" dirty="0">
                <a:latin typeface="Arial Unicode MS" pitchFamily="34" charset="-122"/>
                <a:ea typeface="Arial Unicode MS" pitchFamily="34" charset="-122"/>
                <a:cs typeface="Arial Unicode MS" pitchFamily="34" charset="-122"/>
              </a:rPr>
              <a:t>的过程进行拦截</a:t>
            </a:r>
            <a:r>
              <a:rPr lang="zh-CN" altLang="en-US" sz="2400" dirty="0">
                <a:latin typeface="Arial Unicode MS" pitchFamily="34" charset="-122"/>
                <a:ea typeface="Arial Unicode MS" pitchFamily="34" charset="-122"/>
                <a:cs typeface="Arial Unicode MS" pitchFamily="34" charset="-122"/>
              </a:rPr>
              <a:t>，</a:t>
            </a:r>
            <a:r>
              <a:rPr lang="zh-CN" altLang="en-US" sz="2400" b="1" dirty="0">
                <a:latin typeface="Arial Unicode MS" pitchFamily="34" charset="-122"/>
                <a:ea typeface="Arial Unicode MS" pitchFamily="34" charset="-122"/>
                <a:cs typeface="Arial Unicode MS" pitchFamily="34" charset="-122"/>
              </a:rPr>
              <a:t>从而在 </a:t>
            </a:r>
            <a:r>
              <a:rPr lang="en-US" altLang="zh-CN" sz="2400" b="1" dirty="0" err="1">
                <a:latin typeface="Arial Unicode MS" pitchFamily="34" charset="-122"/>
                <a:ea typeface="Arial Unicode MS" pitchFamily="34" charset="-122"/>
                <a:cs typeface="Arial Unicode MS" pitchFamily="34" charset="-122"/>
              </a:rPr>
              <a:t>Servlet</a:t>
            </a:r>
            <a:r>
              <a:rPr lang="en-US" altLang="zh-CN" sz="2400" b="1" dirty="0">
                <a:latin typeface="Arial Unicode MS" pitchFamily="34" charset="-122"/>
                <a:ea typeface="Arial Unicode MS" pitchFamily="34" charset="-122"/>
                <a:cs typeface="Arial Unicode MS" pitchFamily="34" charset="-122"/>
              </a:rPr>
              <a:t> </a:t>
            </a:r>
            <a:r>
              <a:rPr lang="zh-CN" altLang="en-US" sz="2400" b="1" dirty="0">
                <a:latin typeface="Arial Unicode MS" pitchFamily="34" charset="-122"/>
                <a:ea typeface="Arial Unicode MS" pitchFamily="34" charset="-122"/>
                <a:cs typeface="Arial Unicode MS" pitchFamily="34" charset="-122"/>
              </a:rPr>
              <a:t>进行响应处理的前后实现一些特殊的功能</a:t>
            </a:r>
            <a:r>
              <a:rPr lang="zh-CN" altLang="en-US" sz="2400" dirty="0">
                <a:latin typeface="Arial Unicode MS" pitchFamily="34" charset="-122"/>
                <a:ea typeface="Arial Unicode MS" pitchFamily="34" charset="-122"/>
                <a:cs typeface="Arial Unicode MS" pitchFamily="34" charset="-122"/>
              </a:rPr>
              <a:t>。</a:t>
            </a:r>
          </a:p>
          <a:p>
            <a:pPr eaLnBrk="1" hangingPunct="1"/>
            <a:r>
              <a:rPr lang="zh-CN" altLang="en-US" sz="2400" dirty="0">
                <a:latin typeface="Arial Unicode MS" pitchFamily="34" charset="-122"/>
                <a:ea typeface="Arial Unicode MS" pitchFamily="34" charset="-122"/>
                <a:cs typeface="Arial Unicode MS" pitchFamily="34" charset="-122"/>
              </a:rPr>
              <a:t>在 </a:t>
            </a:r>
            <a:r>
              <a:rPr lang="en-US" altLang="zh-CN" sz="2400" dirty="0" err="1">
                <a:latin typeface="Arial Unicode MS" pitchFamily="34" charset="-122"/>
                <a:ea typeface="Arial Unicode MS" pitchFamily="34" charset="-122"/>
                <a:cs typeface="Arial Unicode MS" pitchFamily="34" charset="-122"/>
              </a:rPr>
              <a:t>Servlet</a:t>
            </a:r>
            <a:r>
              <a:rPr lang="en-US" altLang="zh-CN" sz="2400" dirty="0">
                <a:latin typeface="Arial Unicode MS" pitchFamily="34" charset="-122"/>
                <a:ea typeface="Arial Unicode MS" pitchFamily="34" charset="-122"/>
                <a:cs typeface="Arial Unicode MS" pitchFamily="34" charset="-122"/>
              </a:rPr>
              <a:t> API </a:t>
            </a:r>
            <a:r>
              <a:rPr lang="zh-CN" altLang="en-US" sz="2400" dirty="0">
                <a:latin typeface="Arial Unicode MS" pitchFamily="34" charset="-122"/>
                <a:ea typeface="Arial Unicode MS" pitchFamily="34" charset="-122"/>
                <a:cs typeface="Arial Unicode MS" pitchFamily="34" charset="-122"/>
              </a:rPr>
              <a:t>中定义了三个接口类来开供开发人员编写 </a:t>
            </a:r>
            <a:r>
              <a:rPr lang="en-US" altLang="zh-CN" sz="2400" dirty="0">
                <a:latin typeface="Arial Unicode MS" pitchFamily="34" charset="-122"/>
                <a:ea typeface="Arial Unicode MS" pitchFamily="34" charset="-122"/>
                <a:cs typeface="Arial Unicode MS" pitchFamily="34" charset="-122"/>
              </a:rPr>
              <a:t>Filter </a:t>
            </a:r>
            <a:r>
              <a:rPr lang="zh-CN" altLang="en-US" sz="2400" dirty="0">
                <a:latin typeface="Arial Unicode MS" pitchFamily="34" charset="-122"/>
                <a:ea typeface="Arial Unicode MS" pitchFamily="34" charset="-122"/>
                <a:cs typeface="Arial Unicode MS" pitchFamily="34" charset="-122"/>
              </a:rPr>
              <a:t>程序：</a:t>
            </a:r>
            <a:r>
              <a:rPr lang="en-US" altLang="zh-CN" sz="2400" dirty="0">
                <a:latin typeface="Arial Unicode MS" pitchFamily="34" charset="-122"/>
                <a:ea typeface="Arial Unicode MS" pitchFamily="34" charset="-122"/>
                <a:cs typeface="Arial Unicode MS" pitchFamily="34" charset="-122"/>
              </a:rPr>
              <a:t>Filter, </a:t>
            </a:r>
            <a:r>
              <a:rPr lang="en-US" altLang="zh-CN" sz="2400" dirty="0" err="1">
                <a:latin typeface="Arial Unicode MS" pitchFamily="34" charset="-122"/>
                <a:ea typeface="Arial Unicode MS" pitchFamily="34" charset="-122"/>
                <a:cs typeface="Arial Unicode MS" pitchFamily="34" charset="-122"/>
              </a:rPr>
              <a:t>FilterChain</a:t>
            </a:r>
            <a:r>
              <a:rPr lang="en-US" altLang="zh-CN" sz="2400" dirty="0">
                <a:latin typeface="Arial Unicode MS" pitchFamily="34" charset="-122"/>
                <a:ea typeface="Arial Unicode MS" pitchFamily="34" charset="-122"/>
                <a:cs typeface="Arial Unicode MS" pitchFamily="34" charset="-122"/>
              </a:rPr>
              <a:t>, </a:t>
            </a:r>
            <a:r>
              <a:rPr lang="en-US" altLang="zh-CN" sz="2400" dirty="0" err="1">
                <a:latin typeface="Arial Unicode MS" pitchFamily="34" charset="-122"/>
                <a:ea typeface="Arial Unicode MS" pitchFamily="34" charset="-122"/>
                <a:cs typeface="Arial Unicode MS" pitchFamily="34" charset="-122"/>
              </a:rPr>
              <a:t>FilterConfig</a:t>
            </a:r>
            <a:endParaRPr lang="en-US" altLang="zh-CN" sz="2400" dirty="0">
              <a:latin typeface="Arial Unicode MS" pitchFamily="34" charset="-122"/>
              <a:ea typeface="Arial Unicode MS" pitchFamily="34" charset="-122"/>
              <a:cs typeface="Arial Unicode MS" pitchFamily="34" charset="-122"/>
            </a:endParaRPr>
          </a:p>
          <a:p>
            <a:pPr eaLnBrk="1" hangingPunct="1"/>
            <a:r>
              <a:rPr lang="en-US" altLang="zh-CN" sz="2400" b="1" dirty="0">
                <a:latin typeface="Arial Unicode MS" pitchFamily="34" charset="-122"/>
                <a:ea typeface="Arial Unicode MS" pitchFamily="34" charset="-122"/>
                <a:cs typeface="Arial Unicode MS" pitchFamily="34" charset="-122"/>
              </a:rPr>
              <a:t>Filter </a:t>
            </a:r>
            <a:r>
              <a:rPr lang="zh-CN" altLang="en-US" sz="2400" b="1" dirty="0">
                <a:latin typeface="Arial Unicode MS" pitchFamily="34" charset="-122"/>
                <a:ea typeface="Arial Unicode MS" pitchFamily="34" charset="-122"/>
                <a:cs typeface="Arial Unicode MS" pitchFamily="34" charset="-122"/>
              </a:rPr>
              <a:t>程序是一个实现了 </a:t>
            </a:r>
            <a:r>
              <a:rPr lang="en-US" altLang="zh-CN" sz="2400" b="1" dirty="0">
                <a:latin typeface="Arial Unicode MS" pitchFamily="34" charset="-122"/>
                <a:ea typeface="Arial Unicode MS" pitchFamily="34" charset="-122"/>
                <a:cs typeface="Arial Unicode MS" pitchFamily="34" charset="-122"/>
              </a:rPr>
              <a:t>Filter </a:t>
            </a:r>
            <a:r>
              <a:rPr lang="zh-CN" altLang="en-US" sz="2400" b="1" dirty="0">
                <a:latin typeface="Arial Unicode MS" pitchFamily="34" charset="-122"/>
                <a:ea typeface="Arial Unicode MS" pitchFamily="34" charset="-122"/>
                <a:cs typeface="Arial Unicode MS" pitchFamily="34" charset="-122"/>
              </a:rPr>
              <a:t>接口的 </a:t>
            </a:r>
            <a:r>
              <a:rPr lang="en-US" altLang="zh-CN" sz="2400" b="1" dirty="0">
                <a:latin typeface="Arial Unicode MS" pitchFamily="34" charset="-122"/>
                <a:ea typeface="Arial Unicode MS" pitchFamily="34" charset="-122"/>
                <a:cs typeface="Arial Unicode MS" pitchFamily="34" charset="-122"/>
              </a:rPr>
              <a:t>Java </a:t>
            </a:r>
            <a:r>
              <a:rPr lang="zh-CN" altLang="en-US" sz="2400" b="1" dirty="0">
                <a:latin typeface="Arial Unicode MS" pitchFamily="34" charset="-122"/>
                <a:ea typeface="Arial Unicode MS" pitchFamily="34" charset="-122"/>
                <a:cs typeface="Arial Unicode MS" pitchFamily="34" charset="-122"/>
              </a:rPr>
              <a:t>类</a:t>
            </a:r>
            <a:r>
              <a:rPr lang="zh-CN" altLang="en-US" sz="2400" dirty="0">
                <a:latin typeface="Arial Unicode MS" pitchFamily="34" charset="-122"/>
                <a:ea typeface="Arial Unicode MS" pitchFamily="34" charset="-122"/>
                <a:cs typeface="Arial Unicode MS" pitchFamily="34" charset="-122"/>
              </a:rPr>
              <a:t>，与 </a:t>
            </a:r>
            <a:r>
              <a:rPr lang="en-US" altLang="zh-CN" sz="2400" dirty="0" err="1">
                <a:latin typeface="Arial Unicode MS" pitchFamily="34" charset="-122"/>
                <a:ea typeface="Arial Unicode MS" pitchFamily="34" charset="-122"/>
                <a:cs typeface="Arial Unicode MS" pitchFamily="34" charset="-122"/>
              </a:rPr>
              <a:t>Servlet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程序相似，</a:t>
            </a:r>
            <a:r>
              <a:rPr lang="zh-CN" altLang="en-US" sz="2400" b="1" dirty="0">
                <a:latin typeface="Arial Unicode MS" pitchFamily="34" charset="-122"/>
                <a:ea typeface="Arial Unicode MS" pitchFamily="34" charset="-122"/>
                <a:cs typeface="Arial Unicode MS" pitchFamily="34" charset="-122"/>
              </a:rPr>
              <a:t>它由 </a:t>
            </a:r>
            <a:r>
              <a:rPr lang="en-US" altLang="zh-CN" sz="2400" b="1" dirty="0" err="1">
                <a:latin typeface="Arial Unicode MS" pitchFamily="34" charset="-122"/>
                <a:ea typeface="Arial Unicode MS" pitchFamily="34" charset="-122"/>
                <a:cs typeface="Arial Unicode MS" pitchFamily="34" charset="-122"/>
              </a:rPr>
              <a:t>Servlet</a:t>
            </a:r>
            <a:r>
              <a:rPr lang="en-US" altLang="zh-CN" sz="2400" b="1" dirty="0">
                <a:latin typeface="Arial Unicode MS" pitchFamily="34" charset="-122"/>
                <a:ea typeface="Arial Unicode MS" pitchFamily="34" charset="-122"/>
                <a:cs typeface="Arial Unicode MS" pitchFamily="34" charset="-122"/>
              </a:rPr>
              <a:t> </a:t>
            </a:r>
            <a:r>
              <a:rPr lang="zh-CN" altLang="en-US" sz="2400" b="1" dirty="0">
                <a:latin typeface="Arial Unicode MS" pitchFamily="34" charset="-122"/>
                <a:ea typeface="Arial Unicode MS" pitchFamily="34" charset="-122"/>
                <a:cs typeface="Arial Unicode MS" pitchFamily="34" charset="-122"/>
              </a:rPr>
              <a:t>容器进行调用和执行</a:t>
            </a:r>
          </a:p>
          <a:p>
            <a:pPr eaLnBrk="1" hangingPunct="1"/>
            <a:r>
              <a:rPr lang="en-US" altLang="zh-CN" sz="2400" b="1" dirty="0">
                <a:latin typeface="Arial Unicode MS" pitchFamily="34" charset="-122"/>
                <a:ea typeface="Arial Unicode MS" pitchFamily="34" charset="-122"/>
                <a:cs typeface="Arial Unicode MS" pitchFamily="34" charset="-122"/>
              </a:rPr>
              <a:t>Filter </a:t>
            </a:r>
            <a:r>
              <a:rPr lang="zh-CN" altLang="en-US" sz="2400" b="1" dirty="0">
                <a:latin typeface="Arial Unicode MS" pitchFamily="34" charset="-122"/>
                <a:ea typeface="Arial Unicode MS" pitchFamily="34" charset="-122"/>
                <a:cs typeface="Arial Unicode MS" pitchFamily="34" charset="-122"/>
              </a:rPr>
              <a:t>程序需要在 </a:t>
            </a:r>
            <a:r>
              <a:rPr lang="en-US" altLang="zh-CN" sz="2400" b="1" dirty="0">
                <a:latin typeface="Arial Unicode MS" pitchFamily="34" charset="-122"/>
                <a:ea typeface="Arial Unicode MS" pitchFamily="34" charset="-122"/>
                <a:cs typeface="Arial Unicode MS" pitchFamily="34" charset="-122"/>
              </a:rPr>
              <a:t>web.xml </a:t>
            </a:r>
            <a:r>
              <a:rPr lang="zh-CN" altLang="en-US" sz="2400" b="1" dirty="0">
                <a:latin typeface="Arial Unicode MS" pitchFamily="34" charset="-122"/>
                <a:ea typeface="Arial Unicode MS" pitchFamily="34" charset="-122"/>
                <a:cs typeface="Arial Unicode MS" pitchFamily="34" charset="-122"/>
              </a:rPr>
              <a:t>文件中进行注册和设置它所能拦截的资源</a:t>
            </a:r>
            <a:r>
              <a:rPr lang="zh-CN" altLang="en-US" sz="2400" dirty="0">
                <a:latin typeface="Arial Unicode MS" pitchFamily="34" charset="-122"/>
                <a:ea typeface="Arial Unicode MS" pitchFamily="34" charset="-122"/>
                <a:cs typeface="Arial Unicode MS" pitchFamily="34" charset="-122"/>
              </a:rPr>
              <a:t>：</a:t>
            </a:r>
            <a:r>
              <a:rPr lang="en-US" altLang="zh-CN" sz="2400" dirty="0">
                <a:latin typeface="Arial Unicode MS" pitchFamily="34" charset="-122"/>
                <a:ea typeface="Arial Unicode MS" pitchFamily="34" charset="-122"/>
                <a:cs typeface="Arial Unicode MS" pitchFamily="34" charset="-122"/>
              </a:rPr>
              <a:t>Filter </a:t>
            </a:r>
            <a:r>
              <a:rPr lang="zh-CN" altLang="en-US" sz="2400" dirty="0">
                <a:latin typeface="Arial Unicode MS" pitchFamily="34" charset="-122"/>
                <a:ea typeface="Arial Unicode MS" pitchFamily="34" charset="-122"/>
                <a:cs typeface="Arial Unicode MS" pitchFamily="34" charset="-122"/>
              </a:rPr>
              <a:t>程序可以拦截 </a:t>
            </a:r>
            <a:r>
              <a:rPr lang="en-US" altLang="zh-CN" sz="2400" dirty="0" err="1">
                <a:latin typeface="Arial Unicode MS" pitchFamily="34" charset="-122"/>
                <a:ea typeface="Arial Unicode MS" pitchFamily="34" charset="-122"/>
                <a:cs typeface="Arial Unicode MS" pitchFamily="34" charset="-122"/>
              </a:rPr>
              <a:t>Jsp</a:t>
            </a:r>
            <a:r>
              <a:rPr lang="en-US" altLang="zh-CN" sz="2400" dirty="0">
                <a:latin typeface="Arial Unicode MS" pitchFamily="34" charset="-122"/>
                <a:ea typeface="Arial Unicode MS" pitchFamily="34" charset="-122"/>
                <a:cs typeface="Arial Unicode MS" pitchFamily="34" charset="-122"/>
              </a:rPr>
              <a:t>, </a:t>
            </a:r>
            <a:r>
              <a:rPr lang="en-US" altLang="zh-CN" sz="2400" dirty="0" err="1">
                <a:latin typeface="Arial Unicode MS" pitchFamily="34" charset="-122"/>
                <a:ea typeface="Arial Unicode MS" pitchFamily="34" charset="-122"/>
                <a:cs typeface="Arial Unicode MS" pitchFamily="34" charset="-122"/>
              </a:rPr>
              <a:t>Servlet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静态图片文件和静态 </a:t>
            </a:r>
            <a:r>
              <a:rPr lang="en-US" altLang="zh-CN" sz="2400" dirty="0">
                <a:latin typeface="Arial Unicode MS" pitchFamily="34" charset="-122"/>
                <a:ea typeface="Arial Unicode MS" pitchFamily="34" charset="-122"/>
                <a:cs typeface="Arial Unicode MS" pitchFamily="34" charset="-122"/>
              </a:rPr>
              <a:t>html </a:t>
            </a:r>
            <a:r>
              <a:rPr lang="zh-CN" altLang="en-US" sz="2400" dirty="0">
                <a:latin typeface="Arial Unicode MS" pitchFamily="34" charset="-122"/>
                <a:ea typeface="Arial Unicode MS" pitchFamily="34" charset="-122"/>
                <a:cs typeface="Arial Unicode MS" pitchFamily="34" charset="-122"/>
              </a:rPr>
              <a:t>文件</a:t>
            </a:r>
          </a:p>
          <a:p>
            <a:pPr eaLnBrk="1" hangingPunct="1"/>
            <a:endParaRPr lang="en-US" altLang="zh-CN" sz="2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45338646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423592" y="692696"/>
            <a:ext cx="8229600" cy="857256"/>
          </a:xfrm>
        </p:spPr>
        <p:txBody>
          <a:bodyPr/>
          <a:lstStyle/>
          <a:p>
            <a:pPr eaLnBrk="1" hangingPunct="1"/>
            <a:r>
              <a:rPr lang="en-US" altLang="zh-CN" dirty="0" smtClean="0">
                <a:latin typeface="Arial Unicode MS" pitchFamily="34" charset="-122"/>
                <a:ea typeface="Arial Unicode MS" pitchFamily="34" charset="-122"/>
                <a:cs typeface="Arial Unicode MS" pitchFamily="34" charset="-122"/>
              </a:rPr>
              <a:t>Filter </a:t>
            </a:r>
            <a:r>
              <a:rPr lang="zh-CN" altLang="en-US" dirty="0" smtClean="0">
                <a:latin typeface="Arial Unicode MS" pitchFamily="34" charset="-122"/>
                <a:ea typeface="Arial Unicode MS" pitchFamily="34" charset="-122"/>
                <a:cs typeface="Arial Unicode MS" pitchFamily="34" charset="-122"/>
              </a:rPr>
              <a:t>的基本工作原理</a:t>
            </a:r>
          </a:p>
        </p:txBody>
      </p:sp>
      <p:sp>
        <p:nvSpPr>
          <p:cNvPr id="6147" name="Rectangle 3"/>
          <p:cNvSpPr>
            <a:spLocks noGrp="1" noChangeArrowheads="1"/>
          </p:cNvSpPr>
          <p:nvPr>
            <p:ph type="body" idx="1"/>
          </p:nvPr>
        </p:nvSpPr>
        <p:spPr>
          <a:xfrm>
            <a:off x="2063552" y="1844825"/>
            <a:ext cx="8064896" cy="4098925"/>
          </a:xfrm>
        </p:spPr>
        <p:txBody>
          <a:bodyPr/>
          <a:lstStyle/>
          <a:p>
            <a:pPr eaLnBrk="1" hangingPunct="1"/>
            <a:r>
              <a:rPr lang="zh-CN" altLang="en-US" sz="2000" dirty="0">
                <a:latin typeface="Arial Unicode MS" pitchFamily="34" charset="-122"/>
                <a:ea typeface="Arial Unicode MS" pitchFamily="34" charset="-122"/>
                <a:cs typeface="Arial Unicode MS" pitchFamily="34" charset="-122"/>
              </a:rPr>
              <a:t>当在 </a:t>
            </a:r>
            <a:r>
              <a:rPr lang="en-US" altLang="zh-CN" sz="2000" dirty="0">
                <a:latin typeface="Arial Unicode MS" pitchFamily="34" charset="-122"/>
                <a:ea typeface="Arial Unicode MS" pitchFamily="34" charset="-122"/>
                <a:cs typeface="Arial Unicode MS" pitchFamily="34" charset="-122"/>
              </a:rPr>
              <a:t>web.xml </a:t>
            </a:r>
            <a:r>
              <a:rPr lang="zh-CN" altLang="en-US" sz="2000" dirty="0">
                <a:latin typeface="Arial Unicode MS" pitchFamily="34" charset="-122"/>
                <a:ea typeface="Arial Unicode MS" pitchFamily="34" charset="-122"/>
                <a:cs typeface="Arial Unicode MS" pitchFamily="34" charset="-122"/>
              </a:rPr>
              <a:t>中注册了一个 </a:t>
            </a:r>
            <a:r>
              <a:rPr lang="en-US" altLang="zh-CN" sz="2000" dirty="0">
                <a:latin typeface="Arial Unicode MS" pitchFamily="34" charset="-122"/>
                <a:ea typeface="Arial Unicode MS" pitchFamily="34" charset="-122"/>
                <a:cs typeface="Arial Unicode MS" pitchFamily="34" charset="-122"/>
              </a:rPr>
              <a:t>Filter </a:t>
            </a:r>
            <a:r>
              <a:rPr lang="zh-CN" altLang="en-US" sz="2000" dirty="0">
                <a:latin typeface="Arial Unicode MS" pitchFamily="34" charset="-122"/>
                <a:ea typeface="Arial Unicode MS" pitchFamily="34" charset="-122"/>
                <a:cs typeface="Arial Unicode MS" pitchFamily="34" charset="-122"/>
              </a:rPr>
              <a:t>来对某个 </a:t>
            </a:r>
            <a:r>
              <a:rPr lang="en-US" altLang="zh-CN" sz="2000" dirty="0" err="1">
                <a:latin typeface="Arial Unicode MS" pitchFamily="34" charset="-122"/>
                <a:ea typeface="Arial Unicode MS" pitchFamily="34" charset="-122"/>
                <a:cs typeface="Arial Unicode MS" pitchFamily="34" charset="-122"/>
              </a:rPr>
              <a:t>Servlet</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程序进行拦截处理时，这个 </a:t>
            </a:r>
            <a:r>
              <a:rPr lang="en-US" altLang="zh-CN" sz="2000" dirty="0">
                <a:latin typeface="Arial Unicode MS" pitchFamily="34" charset="-122"/>
                <a:ea typeface="Arial Unicode MS" pitchFamily="34" charset="-122"/>
                <a:cs typeface="Arial Unicode MS" pitchFamily="34" charset="-122"/>
              </a:rPr>
              <a:t>Filter </a:t>
            </a:r>
            <a:r>
              <a:rPr lang="zh-CN" altLang="en-US" sz="2000" dirty="0">
                <a:latin typeface="Arial Unicode MS" pitchFamily="34" charset="-122"/>
                <a:ea typeface="Arial Unicode MS" pitchFamily="34" charset="-122"/>
                <a:cs typeface="Arial Unicode MS" pitchFamily="34" charset="-122"/>
              </a:rPr>
              <a:t>就成了 </a:t>
            </a:r>
            <a:r>
              <a:rPr lang="en-US" altLang="zh-CN" sz="2000" dirty="0" err="1">
                <a:latin typeface="Arial Unicode MS" pitchFamily="34" charset="-122"/>
                <a:ea typeface="Arial Unicode MS" pitchFamily="34" charset="-122"/>
                <a:cs typeface="Arial Unicode MS" pitchFamily="34" charset="-122"/>
              </a:rPr>
              <a:t>Servlet</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容器与该 </a:t>
            </a:r>
            <a:r>
              <a:rPr lang="en-US" altLang="zh-CN" sz="2000" dirty="0" err="1">
                <a:latin typeface="Arial Unicode MS" pitchFamily="34" charset="-122"/>
                <a:ea typeface="Arial Unicode MS" pitchFamily="34" charset="-122"/>
                <a:cs typeface="Arial Unicode MS" pitchFamily="34" charset="-122"/>
              </a:rPr>
              <a:t>Servlet</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程序的通信线路上的一道关卡，该 </a:t>
            </a:r>
            <a:r>
              <a:rPr lang="en-US" altLang="zh-CN" sz="2000" b="1" dirty="0">
                <a:latin typeface="Arial Unicode MS" pitchFamily="34" charset="-122"/>
                <a:ea typeface="Arial Unicode MS" pitchFamily="34" charset="-122"/>
                <a:cs typeface="Arial Unicode MS" pitchFamily="34" charset="-122"/>
              </a:rPr>
              <a:t>Filter </a:t>
            </a:r>
            <a:r>
              <a:rPr lang="zh-CN" altLang="en-US" sz="2000" b="1" dirty="0">
                <a:latin typeface="Arial Unicode MS" pitchFamily="34" charset="-122"/>
                <a:ea typeface="Arial Unicode MS" pitchFamily="34" charset="-122"/>
                <a:cs typeface="Arial Unicode MS" pitchFamily="34" charset="-122"/>
              </a:rPr>
              <a:t>可以对 </a:t>
            </a:r>
            <a:r>
              <a:rPr lang="en-US" altLang="zh-CN" sz="2000" b="1" dirty="0" err="1">
                <a:latin typeface="Arial Unicode MS" pitchFamily="34" charset="-122"/>
                <a:ea typeface="Arial Unicode MS" pitchFamily="34" charset="-122"/>
                <a:cs typeface="Arial Unicode MS" pitchFamily="34" charset="-122"/>
              </a:rPr>
              <a:t>Servlet</a:t>
            </a:r>
            <a:r>
              <a:rPr lang="en-US" altLang="zh-CN" sz="2000" b="1" dirty="0">
                <a:latin typeface="Arial Unicode MS" pitchFamily="34" charset="-122"/>
                <a:ea typeface="Arial Unicode MS" pitchFamily="34" charset="-122"/>
                <a:cs typeface="Arial Unicode MS" pitchFamily="34" charset="-122"/>
              </a:rPr>
              <a:t> </a:t>
            </a:r>
            <a:r>
              <a:rPr lang="zh-CN" altLang="en-US" sz="2000" b="1" dirty="0">
                <a:latin typeface="Arial Unicode MS" pitchFamily="34" charset="-122"/>
                <a:ea typeface="Arial Unicode MS" pitchFamily="34" charset="-122"/>
                <a:cs typeface="Arial Unicode MS" pitchFamily="34" charset="-122"/>
              </a:rPr>
              <a:t>容器发送给 </a:t>
            </a:r>
            <a:r>
              <a:rPr lang="en-US" altLang="zh-CN" sz="2000" b="1" dirty="0" err="1">
                <a:latin typeface="Arial Unicode MS" pitchFamily="34" charset="-122"/>
                <a:ea typeface="Arial Unicode MS" pitchFamily="34" charset="-122"/>
                <a:cs typeface="Arial Unicode MS" pitchFamily="34" charset="-122"/>
              </a:rPr>
              <a:t>Servlet</a:t>
            </a:r>
            <a:r>
              <a:rPr lang="en-US" altLang="zh-CN" sz="2000" b="1" dirty="0">
                <a:latin typeface="Arial Unicode MS" pitchFamily="34" charset="-122"/>
                <a:ea typeface="Arial Unicode MS" pitchFamily="34" charset="-122"/>
                <a:cs typeface="Arial Unicode MS" pitchFamily="34" charset="-122"/>
              </a:rPr>
              <a:t> </a:t>
            </a:r>
            <a:r>
              <a:rPr lang="zh-CN" altLang="en-US" sz="2000" b="1" dirty="0">
                <a:latin typeface="Arial Unicode MS" pitchFamily="34" charset="-122"/>
                <a:ea typeface="Arial Unicode MS" pitchFamily="34" charset="-122"/>
                <a:cs typeface="Arial Unicode MS" pitchFamily="34" charset="-122"/>
              </a:rPr>
              <a:t>程序的请求和 </a:t>
            </a:r>
            <a:r>
              <a:rPr lang="en-US" altLang="zh-CN" sz="2000" b="1" dirty="0" err="1">
                <a:latin typeface="Arial Unicode MS" pitchFamily="34" charset="-122"/>
                <a:ea typeface="Arial Unicode MS" pitchFamily="34" charset="-122"/>
                <a:cs typeface="Arial Unicode MS" pitchFamily="34" charset="-122"/>
              </a:rPr>
              <a:t>Servlet</a:t>
            </a:r>
            <a:r>
              <a:rPr lang="en-US" altLang="zh-CN" sz="2000" b="1" dirty="0">
                <a:latin typeface="Arial Unicode MS" pitchFamily="34" charset="-122"/>
                <a:ea typeface="Arial Unicode MS" pitchFamily="34" charset="-122"/>
                <a:cs typeface="Arial Unicode MS" pitchFamily="34" charset="-122"/>
              </a:rPr>
              <a:t> </a:t>
            </a:r>
            <a:r>
              <a:rPr lang="zh-CN" altLang="en-US" sz="2000" b="1" dirty="0">
                <a:latin typeface="Arial Unicode MS" pitchFamily="34" charset="-122"/>
                <a:ea typeface="Arial Unicode MS" pitchFamily="34" charset="-122"/>
                <a:cs typeface="Arial Unicode MS" pitchFamily="34" charset="-122"/>
              </a:rPr>
              <a:t>程序回送给 </a:t>
            </a:r>
            <a:r>
              <a:rPr lang="en-US" altLang="zh-CN" sz="2000" b="1" dirty="0" err="1">
                <a:latin typeface="Arial Unicode MS" pitchFamily="34" charset="-122"/>
                <a:ea typeface="Arial Unicode MS" pitchFamily="34" charset="-122"/>
                <a:cs typeface="Arial Unicode MS" pitchFamily="34" charset="-122"/>
              </a:rPr>
              <a:t>Servlet</a:t>
            </a:r>
            <a:r>
              <a:rPr lang="en-US" altLang="zh-CN" sz="2000" b="1" dirty="0">
                <a:latin typeface="Arial Unicode MS" pitchFamily="34" charset="-122"/>
                <a:ea typeface="Arial Unicode MS" pitchFamily="34" charset="-122"/>
                <a:cs typeface="Arial Unicode MS" pitchFamily="34" charset="-122"/>
              </a:rPr>
              <a:t> </a:t>
            </a:r>
            <a:r>
              <a:rPr lang="zh-CN" altLang="en-US" sz="2000" b="1" dirty="0">
                <a:latin typeface="Arial Unicode MS" pitchFamily="34" charset="-122"/>
                <a:ea typeface="Arial Unicode MS" pitchFamily="34" charset="-122"/>
                <a:cs typeface="Arial Unicode MS" pitchFamily="34" charset="-122"/>
              </a:rPr>
              <a:t>容器的相应进行拦截，可以决定是否将请求继续传递给 </a:t>
            </a:r>
            <a:r>
              <a:rPr lang="en-US" altLang="zh-CN" sz="2000" b="1" dirty="0" err="1">
                <a:latin typeface="Arial Unicode MS" pitchFamily="34" charset="-122"/>
                <a:ea typeface="Arial Unicode MS" pitchFamily="34" charset="-122"/>
                <a:cs typeface="Arial Unicode MS" pitchFamily="34" charset="-122"/>
              </a:rPr>
              <a:t>Servlet</a:t>
            </a:r>
            <a:r>
              <a:rPr lang="en-US" altLang="zh-CN" sz="2000" b="1" dirty="0">
                <a:latin typeface="Arial Unicode MS" pitchFamily="34" charset="-122"/>
                <a:ea typeface="Arial Unicode MS" pitchFamily="34" charset="-122"/>
                <a:cs typeface="Arial Unicode MS" pitchFamily="34" charset="-122"/>
              </a:rPr>
              <a:t> </a:t>
            </a:r>
            <a:r>
              <a:rPr lang="zh-CN" altLang="en-US" sz="2000" b="1" dirty="0">
                <a:latin typeface="Arial Unicode MS" pitchFamily="34" charset="-122"/>
                <a:ea typeface="Arial Unicode MS" pitchFamily="34" charset="-122"/>
                <a:cs typeface="Arial Unicode MS" pitchFamily="34" charset="-122"/>
              </a:rPr>
              <a:t>程序，以及对请求和相应信息是否进行修改</a:t>
            </a:r>
          </a:p>
          <a:p>
            <a:pPr eaLnBrk="1" hangingPunct="1"/>
            <a:r>
              <a:rPr lang="zh-CN" altLang="en-US" sz="2000" dirty="0">
                <a:latin typeface="Arial Unicode MS" pitchFamily="34" charset="-122"/>
                <a:ea typeface="Arial Unicode MS" pitchFamily="34" charset="-122"/>
                <a:cs typeface="Arial Unicode MS" pitchFamily="34" charset="-122"/>
              </a:rPr>
              <a:t>在一个 </a:t>
            </a:r>
            <a:r>
              <a:rPr lang="en-US" altLang="zh-CN" sz="2000" dirty="0">
                <a:latin typeface="Arial Unicode MS" pitchFamily="34" charset="-122"/>
                <a:ea typeface="Arial Unicode MS" pitchFamily="34" charset="-122"/>
                <a:cs typeface="Arial Unicode MS" pitchFamily="34" charset="-122"/>
              </a:rPr>
              <a:t>web </a:t>
            </a:r>
            <a:r>
              <a:rPr lang="zh-CN" altLang="en-US" sz="2000" dirty="0">
                <a:latin typeface="Arial Unicode MS" pitchFamily="34" charset="-122"/>
                <a:ea typeface="Arial Unicode MS" pitchFamily="34" charset="-122"/>
                <a:cs typeface="Arial Unicode MS" pitchFamily="34" charset="-122"/>
              </a:rPr>
              <a:t>应用程序中可以注册多个 </a:t>
            </a:r>
            <a:r>
              <a:rPr lang="en-US" altLang="zh-CN" sz="2000" dirty="0">
                <a:latin typeface="Arial Unicode MS" pitchFamily="34" charset="-122"/>
                <a:ea typeface="Arial Unicode MS" pitchFamily="34" charset="-122"/>
                <a:cs typeface="Arial Unicode MS" pitchFamily="34" charset="-122"/>
              </a:rPr>
              <a:t>Filter </a:t>
            </a:r>
            <a:r>
              <a:rPr lang="zh-CN" altLang="en-US" sz="2000" dirty="0">
                <a:latin typeface="Arial Unicode MS" pitchFamily="34" charset="-122"/>
                <a:ea typeface="Arial Unicode MS" pitchFamily="34" charset="-122"/>
                <a:cs typeface="Arial Unicode MS" pitchFamily="34" charset="-122"/>
              </a:rPr>
              <a:t>程序，每个 </a:t>
            </a:r>
            <a:r>
              <a:rPr lang="en-US" altLang="zh-CN" sz="2000" dirty="0">
                <a:latin typeface="Arial Unicode MS" pitchFamily="34" charset="-122"/>
                <a:ea typeface="Arial Unicode MS" pitchFamily="34" charset="-122"/>
                <a:cs typeface="Arial Unicode MS" pitchFamily="34" charset="-122"/>
              </a:rPr>
              <a:t>Filter </a:t>
            </a:r>
            <a:r>
              <a:rPr lang="zh-CN" altLang="en-US" sz="2000" dirty="0">
                <a:latin typeface="Arial Unicode MS" pitchFamily="34" charset="-122"/>
                <a:ea typeface="Arial Unicode MS" pitchFamily="34" charset="-122"/>
                <a:cs typeface="Arial Unicode MS" pitchFamily="34" charset="-122"/>
              </a:rPr>
              <a:t>程序都可以对一个或一组 </a:t>
            </a:r>
            <a:r>
              <a:rPr lang="en-US" altLang="zh-CN" sz="2000" dirty="0" err="1">
                <a:latin typeface="Arial Unicode MS" pitchFamily="34" charset="-122"/>
                <a:ea typeface="Arial Unicode MS" pitchFamily="34" charset="-122"/>
                <a:cs typeface="Arial Unicode MS" pitchFamily="34" charset="-122"/>
              </a:rPr>
              <a:t>Servlet</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程序进行拦截。</a:t>
            </a:r>
          </a:p>
          <a:p>
            <a:pPr eaLnBrk="1" hangingPunct="1"/>
            <a:r>
              <a:rPr lang="zh-CN" altLang="en-US" sz="2000" dirty="0">
                <a:latin typeface="Arial Unicode MS" pitchFamily="34" charset="-122"/>
                <a:ea typeface="Arial Unicode MS" pitchFamily="34" charset="-122"/>
                <a:cs typeface="Arial Unicode MS" pitchFamily="34" charset="-122"/>
              </a:rPr>
              <a:t>若有多个 </a:t>
            </a:r>
            <a:r>
              <a:rPr lang="en-US" altLang="zh-CN" sz="2000" dirty="0">
                <a:latin typeface="Arial Unicode MS" pitchFamily="34" charset="-122"/>
                <a:ea typeface="Arial Unicode MS" pitchFamily="34" charset="-122"/>
                <a:cs typeface="Arial Unicode MS" pitchFamily="34" charset="-122"/>
              </a:rPr>
              <a:t>Filter </a:t>
            </a:r>
            <a:r>
              <a:rPr lang="zh-CN" altLang="en-US" sz="2000" dirty="0">
                <a:latin typeface="Arial Unicode MS" pitchFamily="34" charset="-122"/>
                <a:ea typeface="Arial Unicode MS" pitchFamily="34" charset="-122"/>
                <a:cs typeface="Arial Unicode MS" pitchFamily="34" charset="-122"/>
              </a:rPr>
              <a:t>程序对某个 </a:t>
            </a:r>
            <a:r>
              <a:rPr lang="en-US" altLang="zh-CN" sz="2000" dirty="0" err="1">
                <a:latin typeface="Arial Unicode MS" pitchFamily="34" charset="-122"/>
                <a:ea typeface="Arial Unicode MS" pitchFamily="34" charset="-122"/>
                <a:cs typeface="Arial Unicode MS" pitchFamily="34" charset="-122"/>
              </a:rPr>
              <a:t>Servlet</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程序的访问过程进行拦截，当针对该 </a:t>
            </a:r>
            <a:r>
              <a:rPr lang="en-US" altLang="zh-CN" sz="2000" dirty="0" err="1">
                <a:latin typeface="Arial Unicode MS" pitchFamily="34" charset="-122"/>
                <a:ea typeface="Arial Unicode MS" pitchFamily="34" charset="-122"/>
                <a:cs typeface="Arial Unicode MS" pitchFamily="34" charset="-122"/>
              </a:rPr>
              <a:t>Servlet</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的访问请求到达时，</a:t>
            </a:r>
            <a:r>
              <a:rPr lang="en-US" altLang="zh-CN" sz="2000" dirty="0">
                <a:latin typeface="Arial Unicode MS" pitchFamily="34" charset="-122"/>
                <a:ea typeface="Arial Unicode MS" pitchFamily="34" charset="-122"/>
                <a:cs typeface="Arial Unicode MS" pitchFamily="34" charset="-122"/>
              </a:rPr>
              <a:t>web </a:t>
            </a:r>
            <a:r>
              <a:rPr lang="zh-CN" altLang="en-US" sz="2000" dirty="0">
                <a:latin typeface="Arial Unicode MS" pitchFamily="34" charset="-122"/>
                <a:ea typeface="Arial Unicode MS" pitchFamily="34" charset="-122"/>
                <a:cs typeface="Arial Unicode MS" pitchFamily="34" charset="-122"/>
              </a:rPr>
              <a:t>容器将把这多个 </a:t>
            </a:r>
            <a:r>
              <a:rPr lang="en-US" altLang="zh-CN" sz="2000" dirty="0">
                <a:latin typeface="Arial Unicode MS" pitchFamily="34" charset="-122"/>
                <a:ea typeface="Arial Unicode MS" pitchFamily="34" charset="-122"/>
                <a:cs typeface="Arial Unicode MS" pitchFamily="34" charset="-122"/>
              </a:rPr>
              <a:t>Filter </a:t>
            </a:r>
            <a:r>
              <a:rPr lang="zh-CN" altLang="en-US" sz="2000" dirty="0">
                <a:latin typeface="Arial Unicode MS" pitchFamily="34" charset="-122"/>
                <a:ea typeface="Arial Unicode MS" pitchFamily="34" charset="-122"/>
                <a:cs typeface="Arial Unicode MS" pitchFamily="34" charset="-122"/>
              </a:rPr>
              <a:t>程序组合成一个 </a:t>
            </a:r>
            <a:r>
              <a:rPr lang="en-US" altLang="zh-CN" sz="2000" b="1" dirty="0">
                <a:latin typeface="Arial Unicode MS" pitchFamily="34" charset="-122"/>
                <a:ea typeface="Arial Unicode MS" pitchFamily="34" charset="-122"/>
                <a:cs typeface="Arial Unicode MS" pitchFamily="34" charset="-122"/>
              </a:rPr>
              <a:t>Filter </a:t>
            </a:r>
            <a:r>
              <a:rPr lang="zh-CN" altLang="en-US" sz="2000" b="1" dirty="0">
                <a:latin typeface="Arial Unicode MS" pitchFamily="34" charset="-122"/>
                <a:ea typeface="Arial Unicode MS" pitchFamily="34" charset="-122"/>
                <a:cs typeface="Arial Unicode MS" pitchFamily="34" charset="-122"/>
              </a:rPr>
              <a:t>链</a:t>
            </a:r>
            <a:r>
              <a:rPr lang="en-US" altLang="zh-CN" sz="2000" dirty="0">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过滤器链</a:t>
            </a:r>
            <a:r>
              <a:rPr lang="en-US" altLang="zh-CN" sz="2000" dirty="0">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a:t>
            </a:r>
            <a:r>
              <a:rPr lang="en-US" altLang="zh-CN" sz="2000" b="1" dirty="0">
                <a:latin typeface="Arial Unicode MS" pitchFamily="34" charset="-122"/>
                <a:ea typeface="Arial Unicode MS" pitchFamily="34" charset="-122"/>
                <a:cs typeface="Arial Unicode MS" pitchFamily="34" charset="-122"/>
              </a:rPr>
              <a:t>Filter </a:t>
            </a:r>
            <a:r>
              <a:rPr lang="zh-CN" altLang="en-US" sz="2000" b="1" dirty="0">
                <a:latin typeface="Arial Unicode MS" pitchFamily="34" charset="-122"/>
                <a:ea typeface="Arial Unicode MS" pitchFamily="34" charset="-122"/>
                <a:cs typeface="Arial Unicode MS" pitchFamily="34" charset="-122"/>
              </a:rPr>
              <a:t>链中各个 </a:t>
            </a:r>
            <a:r>
              <a:rPr lang="en-US" altLang="zh-CN" sz="2000" b="1" dirty="0">
                <a:latin typeface="Arial Unicode MS" pitchFamily="34" charset="-122"/>
                <a:ea typeface="Arial Unicode MS" pitchFamily="34" charset="-122"/>
                <a:cs typeface="Arial Unicode MS" pitchFamily="34" charset="-122"/>
              </a:rPr>
              <a:t>Filter </a:t>
            </a:r>
            <a:r>
              <a:rPr lang="zh-CN" altLang="en-US" sz="2000" b="1" dirty="0">
                <a:latin typeface="Arial Unicode MS" pitchFamily="34" charset="-122"/>
                <a:ea typeface="Arial Unicode MS" pitchFamily="34" charset="-122"/>
                <a:cs typeface="Arial Unicode MS" pitchFamily="34" charset="-122"/>
              </a:rPr>
              <a:t>的拦截顺序与它们在应用程序的 </a:t>
            </a:r>
            <a:r>
              <a:rPr lang="en-US" altLang="zh-CN" sz="2000" b="1" dirty="0">
                <a:latin typeface="Arial Unicode MS" pitchFamily="34" charset="-122"/>
                <a:ea typeface="Arial Unicode MS" pitchFamily="34" charset="-122"/>
                <a:cs typeface="Arial Unicode MS" pitchFamily="34" charset="-122"/>
              </a:rPr>
              <a:t>web.xml </a:t>
            </a:r>
            <a:r>
              <a:rPr lang="zh-CN" altLang="en-US" sz="2000" b="1" dirty="0">
                <a:latin typeface="Arial Unicode MS" pitchFamily="34" charset="-122"/>
                <a:ea typeface="Arial Unicode MS" pitchFamily="34" charset="-122"/>
                <a:cs typeface="Arial Unicode MS" pitchFamily="34" charset="-122"/>
              </a:rPr>
              <a:t>中映射的顺序一致</a:t>
            </a:r>
          </a:p>
        </p:txBody>
      </p:sp>
    </p:spTree>
    <p:extLst>
      <p:ext uri="{BB962C8B-B14F-4D97-AF65-F5344CB8AC3E}">
        <p14:creationId xmlns:p14="http://schemas.microsoft.com/office/powerpoint/2010/main" val="308025945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593008" y="0"/>
            <a:ext cx="8229600" cy="857256"/>
          </a:xfrm>
        </p:spPr>
        <p:txBody>
          <a:bodyPr/>
          <a:lstStyle/>
          <a:p>
            <a:pPr eaLnBrk="1" hangingPunct="1"/>
            <a:r>
              <a:rPr lang="en-US" altLang="zh-CN" dirty="0" smtClean="0">
                <a:latin typeface="Arial Unicode MS" pitchFamily="34" charset="-122"/>
                <a:ea typeface="Arial Unicode MS" pitchFamily="34" charset="-122"/>
                <a:cs typeface="Arial Unicode MS" pitchFamily="34" charset="-122"/>
              </a:rPr>
              <a:t>Filter </a:t>
            </a:r>
            <a:r>
              <a:rPr lang="zh-CN" altLang="en-US" dirty="0" smtClean="0">
                <a:latin typeface="Arial Unicode MS" pitchFamily="34" charset="-122"/>
                <a:ea typeface="Arial Unicode MS" pitchFamily="34" charset="-122"/>
                <a:cs typeface="Arial Unicode MS" pitchFamily="34" charset="-122"/>
              </a:rPr>
              <a:t>接口</a:t>
            </a:r>
          </a:p>
        </p:txBody>
      </p:sp>
      <p:sp>
        <p:nvSpPr>
          <p:cNvPr id="7171" name="Rectangle 7"/>
          <p:cNvSpPr>
            <a:spLocks noGrp="1" noChangeArrowheads="1"/>
          </p:cNvSpPr>
          <p:nvPr>
            <p:ph type="body" idx="1"/>
          </p:nvPr>
        </p:nvSpPr>
        <p:spPr>
          <a:xfrm>
            <a:off x="393700" y="674136"/>
            <a:ext cx="9706004" cy="5969824"/>
          </a:xfrm>
          <a:noFill/>
        </p:spPr>
        <p:txBody>
          <a:bodyPr>
            <a:noAutofit/>
          </a:bodyPr>
          <a:lstStyle/>
          <a:p>
            <a:pPr eaLnBrk="1" hangingPunct="1">
              <a:lnSpc>
                <a:spcPct val="110000"/>
              </a:lnSpc>
            </a:pPr>
            <a:r>
              <a:rPr lang="en-US" altLang="en-US" dirty="0">
                <a:latin typeface="Arial Unicode MS" pitchFamily="34" charset="-122"/>
                <a:ea typeface="Arial Unicode MS" pitchFamily="34" charset="-122"/>
                <a:cs typeface="Arial Unicode MS" pitchFamily="34" charset="-122"/>
              </a:rPr>
              <a:t>init(</a:t>
            </a:r>
            <a:r>
              <a:rPr lang="en-US" altLang="en-US" dirty="0" err="1">
                <a:latin typeface="Arial Unicode MS" pitchFamily="34" charset="-122"/>
                <a:ea typeface="Arial Unicode MS" pitchFamily="34" charset="-122"/>
                <a:cs typeface="Arial Unicode MS" pitchFamily="34" charset="-122"/>
              </a:rPr>
              <a:t>FilterConfig</a:t>
            </a:r>
            <a:r>
              <a:rPr lang="en-US" altLang="en-US" dirty="0">
                <a:latin typeface="Arial Unicode MS" pitchFamily="34" charset="-122"/>
                <a:ea typeface="Arial Unicode MS" pitchFamily="34" charset="-122"/>
                <a:cs typeface="Arial Unicode MS" pitchFamily="34" charset="-122"/>
              </a:rPr>
              <a:t> </a:t>
            </a:r>
            <a:r>
              <a:rPr lang="en-US" altLang="en-US" dirty="0" err="1">
                <a:latin typeface="Arial Unicode MS" pitchFamily="34" charset="-122"/>
                <a:ea typeface="Arial Unicode MS" pitchFamily="34" charset="-122"/>
                <a:cs typeface="Arial Unicode MS" pitchFamily="34" charset="-122"/>
              </a:rPr>
              <a:t>filterConfig</a:t>
            </a:r>
            <a:r>
              <a:rPr lang="en-US" altLang="en-US" dirty="0">
                <a:latin typeface="Arial Unicode MS" pitchFamily="34" charset="-122"/>
                <a:ea typeface="Arial Unicode MS" pitchFamily="34" charset="-122"/>
                <a:cs typeface="Arial Unicode MS" pitchFamily="34" charset="-122"/>
              </a:rPr>
              <a:t>)throws </a:t>
            </a:r>
            <a:r>
              <a:rPr lang="en-US" altLang="zh-CN" dirty="0" err="1">
                <a:latin typeface="Arial Unicode MS" pitchFamily="34" charset="-122"/>
                <a:ea typeface="Arial Unicode MS" pitchFamily="34" charset="-122"/>
                <a:cs typeface="Arial Unicode MS" pitchFamily="34" charset="-122"/>
              </a:rPr>
              <a:t>ServletException</a:t>
            </a:r>
            <a:r>
              <a:rPr lang="zh-CN" altLang="en-US" dirty="0">
                <a:latin typeface="Arial Unicode MS" pitchFamily="34" charset="-122"/>
                <a:ea typeface="Arial Unicode MS" pitchFamily="34" charset="-122"/>
                <a:cs typeface="Arial Unicode MS" pitchFamily="34" charset="-122"/>
              </a:rPr>
              <a:t>：在 </a:t>
            </a:r>
            <a:r>
              <a:rPr lang="en-US" altLang="zh-CN" dirty="0">
                <a:latin typeface="Arial Unicode MS" pitchFamily="34" charset="-122"/>
                <a:ea typeface="Arial Unicode MS" pitchFamily="34" charset="-122"/>
                <a:cs typeface="Arial Unicode MS" pitchFamily="34" charset="-122"/>
              </a:rPr>
              <a:t>web </a:t>
            </a:r>
            <a:r>
              <a:rPr lang="zh-CN" altLang="en-US" dirty="0">
                <a:latin typeface="Arial Unicode MS" pitchFamily="34" charset="-122"/>
                <a:ea typeface="Arial Unicode MS" pitchFamily="34" charset="-122"/>
                <a:cs typeface="Arial Unicode MS" pitchFamily="34" charset="-122"/>
              </a:rPr>
              <a:t>应用程序启动时，</a:t>
            </a:r>
            <a:r>
              <a:rPr lang="en-US" altLang="zh-CN" dirty="0">
                <a:latin typeface="Arial Unicode MS" pitchFamily="34" charset="-122"/>
                <a:ea typeface="Arial Unicode MS" pitchFamily="34" charset="-122"/>
                <a:cs typeface="Arial Unicode MS" pitchFamily="34" charset="-122"/>
              </a:rPr>
              <a:t>web </a:t>
            </a:r>
            <a:r>
              <a:rPr lang="zh-CN" altLang="en-US" dirty="0">
                <a:latin typeface="Arial Unicode MS" pitchFamily="34" charset="-122"/>
                <a:ea typeface="Arial Unicode MS" pitchFamily="34" charset="-122"/>
                <a:cs typeface="Arial Unicode MS" pitchFamily="34" charset="-122"/>
              </a:rPr>
              <a:t>服务器将根据 </a:t>
            </a:r>
            <a:r>
              <a:rPr lang="en-US" altLang="zh-CN" dirty="0">
                <a:latin typeface="Arial Unicode MS" pitchFamily="34" charset="-122"/>
                <a:ea typeface="Arial Unicode MS" pitchFamily="34" charset="-122"/>
                <a:cs typeface="Arial Unicode MS" pitchFamily="34" charset="-122"/>
              </a:rPr>
              <a:t>web.xml </a:t>
            </a:r>
            <a:r>
              <a:rPr lang="zh-CN" altLang="en-US" dirty="0">
                <a:latin typeface="Arial Unicode MS" pitchFamily="34" charset="-122"/>
                <a:ea typeface="Arial Unicode MS" pitchFamily="34" charset="-122"/>
                <a:cs typeface="Arial Unicode MS" pitchFamily="34" charset="-122"/>
              </a:rPr>
              <a:t>文件中的配置信息来创建每个注册的 </a:t>
            </a:r>
            <a:r>
              <a:rPr lang="en-US" altLang="zh-CN" dirty="0">
                <a:latin typeface="Arial Unicode MS" pitchFamily="34" charset="-122"/>
                <a:ea typeface="Arial Unicode MS" pitchFamily="34" charset="-122"/>
                <a:cs typeface="Arial Unicode MS" pitchFamily="34" charset="-122"/>
              </a:rPr>
              <a:t>Filter </a:t>
            </a:r>
            <a:r>
              <a:rPr lang="zh-CN" altLang="en-US" dirty="0">
                <a:latin typeface="Arial Unicode MS" pitchFamily="34" charset="-122"/>
                <a:ea typeface="Arial Unicode MS" pitchFamily="34" charset="-122"/>
                <a:cs typeface="Arial Unicode MS" pitchFamily="34" charset="-122"/>
              </a:rPr>
              <a:t>实例对象，并将其保存在服务器的内存中。</a:t>
            </a:r>
            <a:r>
              <a:rPr lang="en-US" altLang="zh-CN" b="1" dirty="0">
                <a:latin typeface="Arial Unicode MS" pitchFamily="34" charset="-122"/>
                <a:ea typeface="Arial Unicode MS" pitchFamily="34" charset="-122"/>
                <a:cs typeface="Arial Unicode MS" pitchFamily="34" charset="-122"/>
              </a:rPr>
              <a:t>Web</a:t>
            </a:r>
            <a:r>
              <a:rPr lang="zh-CN" altLang="en-US" b="1" dirty="0">
                <a:latin typeface="Arial Unicode MS" pitchFamily="34" charset="-122"/>
                <a:ea typeface="Arial Unicode MS" pitchFamily="34" charset="-122"/>
                <a:cs typeface="Arial Unicode MS" pitchFamily="34" charset="-122"/>
              </a:rPr>
              <a:t>容器创建 </a:t>
            </a:r>
            <a:r>
              <a:rPr lang="en-US" altLang="zh-CN" b="1" dirty="0">
                <a:latin typeface="Arial Unicode MS" pitchFamily="34" charset="-122"/>
                <a:ea typeface="Arial Unicode MS" pitchFamily="34" charset="-122"/>
                <a:cs typeface="Arial Unicode MS" pitchFamily="34" charset="-122"/>
              </a:rPr>
              <a:t>Filter </a:t>
            </a:r>
            <a:r>
              <a:rPr lang="zh-CN" altLang="en-US" b="1" dirty="0">
                <a:latin typeface="Arial Unicode MS" pitchFamily="34" charset="-122"/>
                <a:ea typeface="Arial Unicode MS" pitchFamily="34" charset="-122"/>
                <a:cs typeface="Arial Unicode MS" pitchFamily="34" charset="-122"/>
              </a:rPr>
              <a:t>对象实例后，将立即调用该 </a:t>
            </a:r>
            <a:r>
              <a:rPr lang="en-US" altLang="zh-CN" b="1" dirty="0">
                <a:latin typeface="Arial Unicode MS" pitchFamily="34" charset="-122"/>
                <a:ea typeface="Arial Unicode MS" pitchFamily="34" charset="-122"/>
                <a:cs typeface="Arial Unicode MS" pitchFamily="34" charset="-122"/>
              </a:rPr>
              <a:t>Filter </a:t>
            </a:r>
            <a:r>
              <a:rPr lang="zh-CN" altLang="en-US" b="1" dirty="0">
                <a:latin typeface="Arial Unicode MS" pitchFamily="34" charset="-122"/>
                <a:ea typeface="Arial Unicode MS" pitchFamily="34" charset="-122"/>
                <a:cs typeface="Arial Unicode MS" pitchFamily="34" charset="-122"/>
              </a:rPr>
              <a:t>对象的 </a:t>
            </a:r>
            <a:r>
              <a:rPr lang="en-US" altLang="zh-CN" b="1" dirty="0">
                <a:latin typeface="Arial Unicode MS" pitchFamily="34" charset="-122"/>
                <a:ea typeface="Arial Unicode MS" pitchFamily="34" charset="-122"/>
                <a:cs typeface="Arial Unicode MS" pitchFamily="34" charset="-122"/>
              </a:rPr>
              <a:t>init </a:t>
            </a:r>
            <a:r>
              <a:rPr lang="zh-CN" altLang="en-US" b="1" dirty="0">
                <a:latin typeface="Arial Unicode MS" pitchFamily="34" charset="-122"/>
                <a:ea typeface="Arial Unicode MS" pitchFamily="34" charset="-122"/>
                <a:cs typeface="Arial Unicode MS" pitchFamily="34" charset="-122"/>
              </a:rPr>
              <a:t>方法</a:t>
            </a:r>
            <a:r>
              <a:rPr lang="zh-CN" altLang="en-US" dirty="0">
                <a:latin typeface="Arial Unicode MS" pitchFamily="34" charset="-122"/>
                <a:ea typeface="Arial Unicode MS" pitchFamily="34" charset="-122"/>
                <a:cs typeface="Arial Unicode MS" pitchFamily="34" charset="-122"/>
              </a:rPr>
              <a:t>。</a:t>
            </a:r>
            <a:r>
              <a:rPr lang="en-US" altLang="zh-CN" b="1" dirty="0">
                <a:latin typeface="Arial Unicode MS" pitchFamily="34" charset="-122"/>
                <a:ea typeface="Arial Unicode MS" pitchFamily="34" charset="-122"/>
                <a:cs typeface="Arial Unicode MS" pitchFamily="34" charset="-122"/>
              </a:rPr>
              <a:t>Init </a:t>
            </a:r>
            <a:r>
              <a:rPr lang="zh-CN" altLang="en-US" b="1" dirty="0">
                <a:latin typeface="Arial Unicode MS" pitchFamily="34" charset="-122"/>
                <a:ea typeface="Arial Unicode MS" pitchFamily="34" charset="-122"/>
                <a:cs typeface="Arial Unicode MS" pitchFamily="34" charset="-122"/>
              </a:rPr>
              <a:t>方法在 </a:t>
            </a:r>
            <a:r>
              <a:rPr lang="en-US" altLang="zh-CN" b="1" dirty="0">
                <a:latin typeface="Arial Unicode MS" pitchFamily="34" charset="-122"/>
                <a:ea typeface="Arial Unicode MS" pitchFamily="34" charset="-122"/>
                <a:cs typeface="Arial Unicode MS" pitchFamily="34" charset="-122"/>
              </a:rPr>
              <a:t>Filter </a:t>
            </a:r>
            <a:r>
              <a:rPr lang="zh-CN" altLang="en-US" b="1" dirty="0">
                <a:latin typeface="Arial Unicode MS" pitchFamily="34" charset="-122"/>
                <a:ea typeface="Arial Unicode MS" pitchFamily="34" charset="-122"/>
                <a:cs typeface="Arial Unicode MS" pitchFamily="34" charset="-122"/>
              </a:rPr>
              <a:t>生命周期中仅执行一次</a:t>
            </a:r>
            <a:r>
              <a:rPr lang="zh-CN" altLang="en-US" dirty="0">
                <a:latin typeface="Arial Unicode MS" pitchFamily="34" charset="-122"/>
                <a:ea typeface="Arial Unicode MS" pitchFamily="34" charset="-122"/>
                <a:cs typeface="Arial Unicode MS" pitchFamily="34" charset="-122"/>
              </a:rPr>
              <a:t>，</a:t>
            </a:r>
            <a:r>
              <a:rPr lang="en-US" altLang="zh-CN" b="1" dirty="0">
                <a:latin typeface="Arial Unicode MS" pitchFamily="34" charset="-122"/>
                <a:ea typeface="Arial Unicode MS" pitchFamily="34" charset="-122"/>
                <a:cs typeface="Arial Unicode MS" pitchFamily="34" charset="-122"/>
              </a:rPr>
              <a:t>web </a:t>
            </a:r>
            <a:r>
              <a:rPr lang="zh-CN" altLang="en-US" b="1" dirty="0">
                <a:latin typeface="Arial Unicode MS" pitchFamily="34" charset="-122"/>
                <a:ea typeface="Arial Unicode MS" pitchFamily="34" charset="-122"/>
                <a:cs typeface="Arial Unicode MS" pitchFamily="34" charset="-122"/>
              </a:rPr>
              <a:t>容器在调用 </a:t>
            </a:r>
            <a:r>
              <a:rPr lang="en-US" altLang="zh-CN" b="1" dirty="0">
                <a:latin typeface="Arial Unicode MS" pitchFamily="34" charset="-122"/>
                <a:ea typeface="Arial Unicode MS" pitchFamily="34" charset="-122"/>
                <a:cs typeface="Arial Unicode MS" pitchFamily="34" charset="-122"/>
              </a:rPr>
              <a:t>init </a:t>
            </a:r>
            <a:r>
              <a:rPr lang="zh-CN" altLang="en-US" b="1" dirty="0">
                <a:latin typeface="Arial Unicode MS" pitchFamily="34" charset="-122"/>
                <a:ea typeface="Arial Unicode MS" pitchFamily="34" charset="-122"/>
                <a:cs typeface="Arial Unicode MS" pitchFamily="34" charset="-122"/>
              </a:rPr>
              <a:t>方法时，会传递一个包含 </a:t>
            </a:r>
            <a:r>
              <a:rPr lang="en-US" altLang="zh-CN" b="1" dirty="0">
                <a:latin typeface="Arial Unicode MS" pitchFamily="34" charset="-122"/>
                <a:ea typeface="Arial Unicode MS" pitchFamily="34" charset="-122"/>
                <a:cs typeface="Arial Unicode MS" pitchFamily="34" charset="-122"/>
              </a:rPr>
              <a:t>Filter </a:t>
            </a:r>
            <a:r>
              <a:rPr lang="zh-CN" altLang="en-US" b="1" dirty="0">
                <a:latin typeface="Arial Unicode MS" pitchFamily="34" charset="-122"/>
                <a:ea typeface="Arial Unicode MS" pitchFamily="34" charset="-122"/>
                <a:cs typeface="Arial Unicode MS" pitchFamily="34" charset="-122"/>
              </a:rPr>
              <a:t>的配置和运行环境的 </a:t>
            </a:r>
            <a:r>
              <a:rPr lang="en-US" altLang="zh-CN" b="1" dirty="0" err="1">
                <a:latin typeface="Arial Unicode MS" pitchFamily="34" charset="-122"/>
                <a:ea typeface="Arial Unicode MS" pitchFamily="34" charset="-122"/>
                <a:cs typeface="Arial Unicode MS" pitchFamily="34" charset="-122"/>
              </a:rPr>
              <a:t>FilterConfig</a:t>
            </a:r>
            <a:r>
              <a:rPr lang="en-US" altLang="zh-CN" b="1" dirty="0">
                <a:latin typeface="Arial Unicode MS" pitchFamily="34" charset="-122"/>
                <a:ea typeface="Arial Unicode MS" pitchFamily="34" charset="-122"/>
                <a:cs typeface="Arial Unicode MS" pitchFamily="34" charset="-122"/>
              </a:rPr>
              <a:t> </a:t>
            </a:r>
            <a:r>
              <a:rPr lang="zh-CN" altLang="en-US" b="1" dirty="0">
                <a:latin typeface="Arial Unicode MS" pitchFamily="34" charset="-122"/>
                <a:ea typeface="Arial Unicode MS" pitchFamily="34" charset="-122"/>
                <a:cs typeface="Arial Unicode MS" pitchFamily="34" charset="-122"/>
              </a:rPr>
              <a:t>对象</a:t>
            </a:r>
            <a:r>
              <a:rPr lang="en-US" altLang="zh-CN" dirty="0">
                <a:latin typeface="Arial Unicode MS" pitchFamily="34" charset="-122"/>
                <a:ea typeface="Arial Unicode MS" pitchFamily="34" charset="-122"/>
                <a:cs typeface="Arial Unicode MS" pitchFamily="34" charset="-122"/>
              </a:rPr>
              <a:t>(</a:t>
            </a:r>
            <a:r>
              <a:rPr lang="en-US" altLang="en-US" dirty="0" err="1">
                <a:latin typeface="Arial Unicode MS" pitchFamily="34" charset="-122"/>
                <a:ea typeface="Arial Unicode MS" pitchFamily="34" charset="-122"/>
                <a:cs typeface="Arial Unicode MS" pitchFamily="34" charset="-122"/>
              </a:rPr>
              <a:t>FilterConfig的用法和ServletConfig类似</a:t>
            </a:r>
            <a:r>
              <a:rPr lang="en-US" altLang="zh-CN" dirty="0">
                <a:latin typeface="Arial Unicode MS" pitchFamily="34" charset="-122"/>
                <a:ea typeface="Arial Unicode MS" pitchFamily="34" charset="-122"/>
                <a:cs typeface="Arial Unicode MS" pitchFamily="34" charset="-122"/>
              </a:rPr>
              <a:t>)</a:t>
            </a:r>
            <a:r>
              <a:rPr lang="en-US" altLang="en-US" dirty="0">
                <a:latin typeface="Arial Unicode MS" pitchFamily="34" charset="-122"/>
                <a:ea typeface="Arial Unicode MS" pitchFamily="34" charset="-122"/>
                <a:cs typeface="Arial Unicode MS" pitchFamily="34" charset="-122"/>
              </a:rPr>
              <a:t>。</a:t>
            </a:r>
            <a:r>
              <a:rPr lang="en-US" altLang="en-US" dirty="0" err="1">
                <a:latin typeface="Arial Unicode MS" pitchFamily="34" charset="-122"/>
                <a:ea typeface="Arial Unicode MS" pitchFamily="34" charset="-122"/>
                <a:cs typeface="Arial Unicode MS" pitchFamily="34" charset="-122"/>
              </a:rPr>
              <a:t>利用FilterConfig对象可以得到ServletContext对象，以及部署描述符中配置的过滤器的初始化参数</a:t>
            </a:r>
            <a:r>
              <a:rPr lang="en-US" altLang="en-US" dirty="0">
                <a:latin typeface="Arial Unicode MS" pitchFamily="34" charset="-122"/>
                <a:ea typeface="Arial Unicode MS" pitchFamily="34" charset="-122"/>
                <a:cs typeface="Arial Unicode MS" pitchFamily="34" charset="-122"/>
              </a:rPr>
              <a:t>。</a:t>
            </a:r>
            <a:r>
              <a:rPr lang="en-US" altLang="en-US" dirty="0" err="1">
                <a:latin typeface="Arial Unicode MS" pitchFamily="34" charset="-122"/>
                <a:ea typeface="Arial Unicode MS" pitchFamily="34" charset="-122"/>
                <a:cs typeface="Arial Unicode MS" pitchFamily="34" charset="-122"/>
              </a:rPr>
              <a:t>在这个方法中，可以抛出ServletException异常，通知容器该过滤器不能正常工作</a:t>
            </a:r>
            <a:r>
              <a:rPr lang="en-US" altLang="en-US" dirty="0">
                <a:latin typeface="Arial Unicode MS" pitchFamily="34" charset="-122"/>
                <a:ea typeface="Arial Unicode MS" pitchFamily="34" charset="-122"/>
                <a:cs typeface="Arial Unicode MS" pitchFamily="34" charset="-122"/>
              </a:rPr>
              <a:t>。</a:t>
            </a:r>
          </a:p>
          <a:p>
            <a:pPr eaLnBrk="1" hangingPunct="1">
              <a:lnSpc>
                <a:spcPct val="110000"/>
              </a:lnSpc>
            </a:pPr>
            <a:r>
              <a:rPr lang="en-US" altLang="en-US" dirty="0" smtClean="0">
                <a:latin typeface="Arial Unicode MS" pitchFamily="34" charset="-122"/>
                <a:ea typeface="Arial Unicode MS" pitchFamily="34" charset="-122"/>
                <a:cs typeface="Arial Unicode MS" pitchFamily="34" charset="-122"/>
              </a:rPr>
              <a:t>destroy</a:t>
            </a:r>
            <a:r>
              <a:rPr lang="en-US" altLang="en-US" dirty="0">
                <a:latin typeface="Arial Unicode MS" pitchFamily="34" charset="-122"/>
                <a:ea typeface="Arial Unicode MS" pitchFamily="34" charset="-122"/>
                <a:cs typeface="Arial Unicode MS" pitchFamily="34" charset="-122"/>
              </a:rPr>
              <a:t>()</a:t>
            </a:r>
            <a:r>
              <a:rPr lang="zh-CN" altLang="en-US" dirty="0">
                <a:latin typeface="Arial Unicode MS" pitchFamily="34" charset="-122"/>
                <a:ea typeface="Arial Unicode MS" pitchFamily="34" charset="-122"/>
                <a:cs typeface="Arial Unicode MS" pitchFamily="34" charset="-122"/>
              </a:rPr>
              <a:t>：在</a:t>
            </a:r>
            <a:r>
              <a:rPr lang="en-US" altLang="en-US" dirty="0">
                <a:latin typeface="Arial Unicode MS" pitchFamily="34" charset="-122"/>
                <a:ea typeface="Arial Unicode MS" pitchFamily="34" charset="-122"/>
                <a:cs typeface="Arial Unicode MS" pitchFamily="34" charset="-122"/>
              </a:rPr>
              <a:t>Web</a:t>
            </a:r>
            <a:r>
              <a:rPr lang="zh-CN" altLang="en-US" dirty="0">
                <a:latin typeface="Arial Unicode MS" pitchFamily="34" charset="-122"/>
                <a:ea typeface="Arial Unicode MS" pitchFamily="34" charset="-122"/>
                <a:cs typeface="Arial Unicode MS" pitchFamily="34" charset="-122"/>
              </a:rPr>
              <a:t>容器卸载 </a:t>
            </a:r>
            <a:r>
              <a:rPr lang="en-US" altLang="zh-CN" dirty="0">
                <a:latin typeface="Arial Unicode MS" pitchFamily="34" charset="-122"/>
                <a:ea typeface="Arial Unicode MS" pitchFamily="34" charset="-122"/>
                <a:cs typeface="Arial Unicode MS" pitchFamily="34" charset="-122"/>
              </a:rPr>
              <a:t>Filter </a:t>
            </a:r>
            <a:r>
              <a:rPr lang="zh-CN" altLang="en-US" dirty="0">
                <a:latin typeface="Arial Unicode MS" pitchFamily="34" charset="-122"/>
                <a:ea typeface="Arial Unicode MS" pitchFamily="34" charset="-122"/>
                <a:cs typeface="Arial Unicode MS" pitchFamily="34" charset="-122"/>
              </a:rPr>
              <a:t>对象之前被调用。该方法在</a:t>
            </a:r>
            <a:r>
              <a:rPr lang="en-US" altLang="zh-CN" dirty="0">
                <a:latin typeface="Arial Unicode MS" pitchFamily="34" charset="-122"/>
                <a:ea typeface="Arial Unicode MS" pitchFamily="34" charset="-122"/>
                <a:cs typeface="Arial Unicode MS" pitchFamily="34" charset="-122"/>
              </a:rPr>
              <a:t>Filter</a:t>
            </a:r>
            <a:r>
              <a:rPr lang="zh-CN" altLang="en-US" dirty="0">
                <a:latin typeface="Arial Unicode MS" pitchFamily="34" charset="-122"/>
                <a:ea typeface="Arial Unicode MS" pitchFamily="34" charset="-122"/>
                <a:cs typeface="Arial Unicode MS" pitchFamily="34" charset="-122"/>
              </a:rPr>
              <a:t>的生命周期中仅执行一次。</a:t>
            </a:r>
            <a:r>
              <a:rPr lang="en-US" altLang="en-US" dirty="0" err="1">
                <a:latin typeface="Arial Unicode MS" pitchFamily="34" charset="-122"/>
                <a:ea typeface="Arial Unicode MS" pitchFamily="34" charset="-122"/>
                <a:cs typeface="Arial Unicode MS" pitchFamily="34" charset="-122"/>
              </a:rPr>
              <a:t>在这个方法中，可以释放过滤器使用的资源</a:t>
            </a:r>
            <a:endParaRPr lang="zh-CN" altLang="en-US" dirty="0">
              <a:latin typeface="Arial Unicode MS" pitchFamily="34" charset="-122"/>
              <a:ea typeface="Arial Unicode MS" pitchFamily="34" charset="-122"/>
              <a:cs typeface="Arial Unicode MS" pitchFamily="34" charset="-122"/>
            </a:endParaRPr>
          </a:p>
          <a:p>
            <a:pPr eaLnBrk="1" hangingPunct="1">
              <a:lnSpc>
                <a:spcPct val="110000"/>
              </a:lnSpc>
            </a:pPr>
            <a:r>
              <a:rPr lang="en-US" altLang="en-US" dirty="0" err="1">
                <a:latin typeface="Arial Unicode MS" pitchFamily="34" charset="-122"/>
                <a:ea typeface="Arial Unicode MS" pitchFamily="34" charset="-122"/>
                <a:cs typeface="Arial Unicode MS" pitchFamily="34" charset="-122"/>
              </a:rPr>
              <a:t>与开发Servlet不同的是，Filter接口并没有相应的实现类可供继承，要开发过滤器，只能直接实现Filter接口</a:t>
            </a:r>
            <a:r>
              <a:rPr lang="en-US" altLang="en-US" dirty="0">
                <a:latin typeface="Arial Unicode MS" pitchFamily="34" charset="-122"/>
                <a:ea typeface="Arial Unicode MS" pitchFamily="34" charset="-122"/>
                <a:cs typeface="Arial Unicode MS" pitchFamily="34" charset="-122"/>
              </a:rPr>
              <a:t>。</a:t>
            </a:r>
          </a:p>
          <a:p>
            <a:pPr eaLnBrk="1" hangingPunct="1">
              <a:lnSpc>
                <a:spcPct val="110000"/>
              </a:lnSpc>
            </a:pPr>
            <a:endParaRPr lang="en-US" altLang="zh-CN"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79035471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567608" y="692696"/>
            <a:ext cx="8229600" cy="857256"/>
          </a:xfrm>
        </p:spPr>
        <p:txBody>
          <a:bodyPr/>
          <a:lstStyle/>
          <a:p>
            <a:pPr eaLnBrk="1" hangingPunct="1"/>
            <a:r>
              <a:rPr lang="en-US" altLang="zh-CN" dirty="0" smtClean="0">
                <a:latin typeface="Arial Unicode MS" pitchFamily="34" charset="-122"/>
                <a:ea typeface="Arial Unicode MS" pitchFamily="34" charset="-122"/>
                <a:cs typeface="Arial Unicode MS" pitchFamily="34" charset="-122"/>
              </a:rPr>
              <a:t>Filter </a:t>
            </a:r>
            <a:r>
              <a:rPr lang="zh-CN" altLang="en-US" dirty="0" smtClean="0">
                <a:latin typeface="Arial Unicode MS" pitchFamily="34" charset="-122"/>
                <a:ea typeface="Arial Unicode MS" pitchFamily="34" charset="-122"/>
                <a:cs typeface="Arial Unicode MS" pitchFamily="34" charset="-122"/>
              </a:rPr>
              <a:t>接口</a:t>
            </a:r>
          </a:p>
        </p:txBody>
      </p:sp>
      <p:sp>
        <p:nvSpPr>
          <p:cNvPr id="8195" name="Rectangle 3"/>
          <p:cNvSpPr>
            <a:spLocks noGrp="1" noChangeArrowheads="1"/>
          </p:cNvSpPr>
          <p:nvPr>
            <p:ph type="body" idx="1"/>
          </p:nvPr>
        </p:nvSpPr>
        <p:spPr>
          <a:xfrm>
            <a:off x="762000" y="1371600"/>
            <a:ext cx="9366448" cy="5369768"/>
          </a:xfrm>
        </p:spPr>
        <p:txBody>
          <a:bodyPr>
            <a:noAutofit/>
          </a:bodyPr>
          <a:lstStyle/>
          <a:p>
            <a:pPr eaLnBrk="1" hangingPunct="1"/>
            <a:r>
              <a:rPr lang="en-US" altLang="en-US" sz="3200" dirty="0" err="1">
                <a:latin typeface="Arial Unicode MS" pitchFamily="34" charset="-122"/>
                <a:ea typeface="Arial Unicode MS" pitchFamily="34" charset="-122"/>
                <a:cs typeface="Arial Unicode MS" pitchFamily="34" charset="-122"/>
              </a:rPr>
              <a:t>doFilter</a:t>
            </a:r>
            <a:r>
              <a:rPr lang="en-US" altLang="en-US" sz="3200" dirty="0">
                <a:latin typeface="Arial Unicode MS" pitchFamily="34" charset="-122"/>
                <a:ea typeface="Arial Unicode MS" pitchFamily="34" charset="-122"/>
                <a:cs typeface="Arial Unicode MS" pitchFamily="34" charset="-122"/>
              </a:rPr>
              <a:t>(</a:t>
            </a:r>
            <a:r>
              <a:rPr lang="en-US" altLang="en-US" sz="3200" dirty="0" err="1">
                <a:latin typeface="Arial Unicode MS" pitchFamily="34" charset="-122"/>
                <a:ea typeface="Arial Unicode MS" pitchFamily="34" charset="-122"/>
                <a:cs typeface="Arial Unicode MS" pitchFamily="34" charset="-122"/>
              </a:rPr>
              <a:t>ServletRequest</a:t>
            </a:r>
            <a:r>
              <a:rPr lang="en-US" altLang="en-US" sz="3200" dirty="0">
                <a:latin typeface="Arial Unicode MS" pitchFamily="34" charset="-122"/>
                <a:ea typeface="Arial Unicode MS" pitchFamily="34" charset="-122"/>
                <a:cs typeface="Arial Unicode MS" pitchFamily="34" charset="-122"/>
              </a:rPr>
              <a:t> </a:t>
            </a:r>
            <a:r>
              <a:rPr lang="en-US" altLang="en-US" sz="3200" dirty="0" err="1">
                <a:latin typeface="Arial Unicode MS" pitchFamily="34" charset="-122"/>
                <a:ea typeface="Arial Unicode MS" pitchFamily="34" charset="-122"/>
                <a:cs typeface="Arial Unicode MS" pitchFamily="34" charset="-122"/>
              </a:rPr>
              <a:t>request,ServletResponse</a:t>
            </a:r>
            <a:r>
              <a:rPr lang="en-US" altLang="en-US" sz="3200" dirty="0">
                <a:latin typeface="Arial Unicode MS" pitchFamily="34" charset="-122"/>
                <a:ea typeface="Arial Unicode MS" pitchFamily="34" charset="-122"/>
                <a:cs typeface="Arial Unicode MS" pitchFamily="34" charset="-122"/>
              </a:rPr>
              <a:t> response,</a:t>
            </a:r>
            <a:r>
              <a:rPr lang="en-US" altLang="zh-CN" sz="3200" dirty="0">
                <a:latin typeface="Arial Unicode MS" pitchFamily="34" charset="-122"/>
                <a:ea typeface="Arial Unicode MS" pitchFamily="34" charset="-122"/>
                <a:cs typeface="Arial Unicode MS" pitchFamily="34" charset="-122"/>
              </a:rPr>
              <a:t> </a:t>
            </a:r>
          </a:p>
          <a:p>
            <a:pPr eaLnBrk="1" hangingPunct="1">
              <a:buFont typeface="Wingdings" pitchFamily="2" charset="2"/>
              <a:buNone/>
            </a:pPr>
            <a:r>
              <a:rPr lang="en-US" altLang="zh-CN" sz="3200" dirty="0">
                <a:latin typeface="Arial Unicode MS" pitchFamily="34" charset="-122"/>
                <a:ea typeface="Arial Unicode MS" pitchFamily="34" charset="-122"/>
                <a:cs typeface="Arial Unicode MS" pitchFamily="34" charset="-122"/>
              </a:rPr>
              <a:t>     </a:t>
            </a:r>
            <a:r>
              <a:rPr lang="en-US" altLang="en-US" sz="3200" dirty="0" err="1">
                <a:latin typeface="Arial Unicode MS" pitchFamily="34" charset="-122"/>
                <a:ea typeface="Arial Unicode MS" pitchFamily="34" charset="-122"/>
                <a:cs typeface="Arial Unicode MS" pitchFamily="34" charset="-122"/>
              </a:rPr>
              <a:t>FilterChain</a:t>
            </a:r>
            <a:r>
              <a:rPr lang="en-US" altLang="en-US" sz="3200" dirty="0">
                <a:latin typeface="Arial Unicode MS" pitchFamily="34" charset="-122"/>
                <a:ea typeface="Arial Unicode MS" pitchFamily="34" charset="-122"/>
                <a:cs typeface="Arial Unicode MS" pitchFamily="34" charset="-122"/>
              </a:rPr>
              <a:t> chain)throws </a:t>
            </a:r>
            <a:r>
              <a:rPr lang="en-US" altLang="en-US" sz="3200" dirty="0" err="1">
                <a:latin typeface="Arial Unicode MS" pitchFamily="34" charset="-122"/>
                <a:ea typeface="Arial Unicode MS" pitchFamily="34" charset="-122"/>
                <a:cs typeface="Arial Unicode MS" pitchFamily="34" charset="-122"/>
              </a:rPr>
              <a:t>java.io.IOException,ServletException</a:t>
            </a:r>
            <a:r>
              <a:rPr lang="zh-CN" altLang="en-US" sz="3200" dirty="0">
                <a:latin typeface="Arial Unicode MS" pitchFamily="34" charset="-122"/>
                <a:ea typeface="Arial Unicode MS" pitchFamily="34" charset="-122"/>
                <a:cs typeface="Arial Unicode MS" pitchFamily="34" charset="-122"/>
              </a:rPr>
              <a:t>：</a:t>
            </a:r>
          </a:p>
          <a:p>
            <a:pPr eaLnBrk="1" hangingPunct="1">
              <a:buFont typeface="Wingdings" pitchFamily="2" charset="2"/>
              <a:buNone/>
            </a:pPr>
            <a:r>
              <a:rPr lang="zh-CN" altLang="en-US" sz="3200" dirty="0">
                <a:latin typeface="Arial Unicode MS" pitchFamily="34" charset="-122"/>
                <a:ea typeface="Arial Unicode MS" pitchFamily="34" charset="-122"/>
                <a:cs typeface="Arial Unicode MS" pitchFamily="34" charset="-122"/>
              </a:rPr>
              <a:t>     </a:t>
            </a:r>
            <a:r>
              <a:rPr lang="en-US" altLang="en-US" sz="3200" dirty="0" err="1">
                <a:latin typeface="Arial Unicode MS" pitchFamily="34" charset="-122"/>
                <a:ea typeface="Arial Unicode MS" pitchFamily="34" charset="-122"/>
                <a:cs typeface="Arial Unicode MS" pitchFamily="34" charset="-122"/>
              </a:rPr>
              <a:t>doFilter</a:t>
            </a:r>
            <a:r>
              <a:rPr lang="en-US" altLang="en-US" sz="3200" dirty="0">
                <a:latin typeface="Arial Unicode MS" pitchFamily="34" charset="-122"/>
                <a:ea typeface="Arial Unicode MS" pitchFamily="34" charset="-122"/>
                <a:cs typeface="Arial Unicode MS" pitchFamily="34" charset="-122"/>
              </a:rPr>
              <a:t>()</a:t>
            </a:r>
            <a:r>
              <a:rPr lang="en-US" altLang="en-US" sz="3200" dirty="0" err="1">
                <a:latin typeface="Arial Unicode MS" pitchFamily="34" charset="-122"/>
                <a:ea typeface="Arial Unicode MS" pitchFamily="34" charset="-122"/>
                <a:cs typeface="Arial Unicode MS" pitchFamily="34" charset="-122"/>
              </a:rPr>
              <a:t>方法类似于Servlet接口的service</a:t>
            </a:r>
            <a:r>
              <a:rPr lang="en-US" altLang="en-US" sz="3200" dirty="0">
                <a:latin typeface="Arial Unicode MS" pitchFamily="34" charset="-122"/>
                <a:ea typeface="Arial Unicode MS" pitchFamily="34" charset="-122"/>
                <a:cs typeface="Arial Unicode MS" pitchFamily="34" charset="-122"/>
              </a:rPr>
              <a:t>()</a:t>
            </a:r>
            <a:r>
              <a:rPr lang="en-US" altLang="en-US" sz="3200" dirty="0" err="1">
                <a:latin typeface="Arial Unicode MS" pitchFamily="34" charset="-122"/>
                <a:ea typeface="Arial Unicode MS" pitchFamily="34" charset="-122"/>
                <a:cs typeface="Arial Unicode MS" pitchFamily="34" charset="-122"/>
              </a:rPr>
              <a:t>方法</a:t>
            </a:r>
            <a:r>
              <a:rPr lang="en-US" altLang="en-US" sz="3200" dirty="0">
                <a:latin typeface="Arial Unicode MS" pitchFamily="34" charset="-122"/>
                <a:ea typeface="Arial Unicode MS" pitchFamily="34" charset="-122"/>
                <a:cs typeface="Arial Unicode MS" pitchFamily="34" charset="-122"/>
              </a:rPr>
              <a:t>。</a:t>
            </a:r>
            <a:r>
              <a:rPr lang="en-US" altLang="en-US" sz="3200" b="1" dirty="0" err="1">
                <a:latin typeface="Arial Unicode MS" pitchFamily="34" charset="-122"/>
                <a:ea typeface="Arial Unicode MS" pitchFamily="34" charset="-122"/>
                <a:cs typeface="Arial Unicode MS" pitchFamily="34" charset="-122"/>
              </a:rPr>
              <a:t>当客户端请求目标资源的时候，容器就会调用与这个目标资源相关联的过滤器的doFilter</a:t>
            </a:r>
            <a:r>
              <a:rPr lang="en-US" altLang="en-US" sz="3200" b="1" dirty="0">
                <a:latin typeface="Arial Unicode MS" pitchFamily="34" charset="-122"/>
                <a:ea typeface="Arial Unicode MS" pitchFamily="34" charset="-122"/>
                <a:cs typeface="Arial Unicode MS" pitchFamily="34" charset="-122"/>
              </a:rPr>
              <a:t>()</a:t>
            </a:r>
            <a:r>
              <a:rPr lang="en-US" altLang="en-US" sz="3200" b="1" dirty="0" err="1">
                <a:latin typeface="Arial Unicode MS" pitchFamily="34" charset="-122"/>
                <a:ea typeface="Arial Unicode MS" pitchFamily="34" charset="-122"/>
                <a:cs typeface="Arial Unicode MS" pitchFamily="34" charset="-122"/>
              </a:rPr>
              <a:t>方法</a:t>
            </a:r>
            <a:r>
              <a:rPr lang="en-US" altLang="en-US" sz="3200" dirty="0">
                <a:latin typeface="Arial Unicode MS" pitchFamily="34" charset="-122"/>
                <a:ea typeface="Arial Unicode MS" pitchFamily="34" charset="-122"/>
                <a:cs typeface="Arial Unicode MS" pitchFamily="34" charset="-122"/>
              </a:rPr>
              <a:t>。</a:t>
            </a:r>
            <a:r>
              <a:rPr lang="zh-CN" altLang="en-US" sz="3200" dirty="0">
                <a:latin typeface="Arial Unicode MS" pitchFamily="34" charset="-122"/>
                <a:ea typeface="Arial Unicode MS" pitchFamily="34" charset="-122"/>
                <a:cs typeface="Arial Unicode MS" pitchFamily="34" charset="-122"/>
              </a:rPr>
              <a:t>其中参数 </a:t>
            </a:r>
            <a:r>
              <a:rPr lang="en-US" altLang="zh-CN" sz="3200" dirty="0">
                <a:latin typeface="Arial Unicode MS" pitchFamily="34" charset="-122"/>
                <a:ea typeface="Arial Unicode MS" pitchFamily="34" charset="-122"/>
                <a:cs typeface="Arial Unicode MS" pitchFamily="34" charset="-122"/>
              </a:rPr>
              <a:t>request, response </a:t>
            </a:r>
            <a:r>
              <a:rPr lang="zh-CN" altLang="en-US" sz="3200" dirty="0">
                <a:latin typeface="Arial Unicode MS" pitchFamily="34" charset="-122"/>
                <a:ea typeface="Arial Unicode MS" pitchFamily="34" charset="-122"/>
                <a:cs typeface="Arial Unicode MS" pitchFamily="34" charset="-122"/>
              </a:rPr>
              <a:t>为 </a:t>
            </a:r>
            <a:r>
              <a:rPr lang="en-US" altLang="zh-CN" sz="3200" dirty="0">
                <a:latin typeface="Arial Unicode MS" pitchFamily="34" charset="-122"/>
                <a:ea typeface="Arial Unicode MS" pitchFamily="34" charset="-122"/>
                <a:cs typeface="Arial Unicode MS" pitchFamily="34" charset="-122"/>
              </a:rPr>
              <a:t>web </a:t>
            </a:r>
            <a:r>
              <a:rPr lang="zh-CN" altLang="en-US" sz="3200" dirty="0">
                <a:latin typeface="Arial Unicode MS" pitchFamily="34" charset="-122"/>
                <a:ea typeface="Arial Unicode MS" pitchFamily="34" charset="-122"/>
                <a:cs typeface="Arial Unicode MS" pitchFamily="34" charset="-122"/>
              </a:rPr>
              <a:t>容器或 </a:t>
            </a:r>
            <a:r>
              <a:rPr lang="en-US" altLang="zh-CN" sz="3200" dirty="0">
                <a:latin typeface="Arial Unicode MS" pitchFamily="34" charset="-122"/>
                <a:ea typeface="Arial Unicode MS" pitchFamily="34" charset="-122"/>
                <a:cs typeface="Arial Unicode MS" pitchFamily="34" charset="-122"/>
              </a:rPr>
              <a:t>Filter </a:t>
            </a:r>
            <a:r>
              <a:rPr lang="zh-CN" altLang="en-US" sz="3200" dirty="0">
                <a:latin typeface="Arial Unicode MS" pitchFamily="34" charset="-122"/>
                <a:ea typeface="Arial Unicode MS" pitchFamily="34" charset="-122"/>
                <a:cs typeface="Arial Unicode MS" pitchFamily="34" charset="-122"/>
              </a:rPr>
              <a:t>链的上一个 </a:t>
            </a:r>
            <a:r>
              <a:rPr lang="en-US" altLang="zh-CN" sz="3200" dirty="0">
                <a:latin typeface="Arial Unicode MS" pitchFamily="34" charset="-122"/>
                <a:ea typeface="Arial Unicode MS" pitchFamily="34" charset="-122"/>
                <a:cs typeface="Arial Unicode MS" pitchFamily="34" charset="-122"/>
              </a:rPr>
              <a:t>Filter </a:t>
            </a:r>
            <a:r>
              <a:rPr lang="zh-CN" altLang="en-US" sz="3200" dirty="0">
                <a:latin typeface="Arial Unicode MS" pitchFamily="34" charset="-122"/>
                <a:ea typeface="Arial Unicode MS" pitchFamily="34" charset="-122"/>
                <a:cs typeface="Arial Unicode MS" pitchFamily="34" charset="-122"/>
              </a:rPr>
              <a:t>传递过来的请求和相应对象；</a:t>
            </a:r>
            <a:r>
              <a:rPr lang="zh-CN" altLang="en-US" sz="3200" b="1" dirty="0">
                <a:latin typeface="Arial Unicode MS" pitchFamily="34" charset="-122"/>
                <a:ea typeface="Arial Unicode MS" pitchFamily="34" charset="-122"/>
                <a:cs typeface="Arial Unicode MS" pitchFamily="34" charset="-122"/>
              </a:rPr>
              <a:t>参数 </a:t>
            </a:r>
            <a:r>
              <a:rPr lang="en-US" altLang="zh-CN" sz="3200" b="1" dirty="0">
                <a:latin typeface="Arial Unicode MS" pitchFamily="34" charset="-122"/>
                <a:ea typeface="Arial Unicode MS" pitchFamily="34" charset="-122"/>
                <a:cs typeface="Arial Unicode MS" pitchFamily="34" charset="-122"/>
              </a:rPr>
              <a:t>chain </a:t>
            </a:r>
            <a:r>
              <a:rPr lang="zh-CN" altLang="en-US" sz="3200" b="1" dirty="0">
                <a:latin typeface="Arial Unicode MS" pitchFamily="34" charset="-122"/>
                <a:ea typeface="Arial Unicode MS" pitchFamily="34" charset="-122"/>
                <a:cs typeface="Arial Unicode MS" pitchFamily="34" charset="-122"/>
              </a:rPr>
              <a:t>为代表当前 </a:t>
            </a:r>
            <a:r>
              <a:rPr lang="en-US" altLang="zh-CN" sz="3200" b="1" dirty="0">
                <a:latin typeface="Arial Unicode MS" pitchFamily="34" charset="-122"/>
                <a:ea typeface="Arial Unicode MS" pitchFamily="34" charset="-122"/>
                <a:cs typeface="Arial Unicode MS" pitchFamily="34" charset="-122"/>
              </a:rPr>
              <a:t>Filter </a:t>
            </a:r>
            <a:r>
              <a:rPr lang="zh-CN" altLang="en-US" sz="3200" b="1" dirty="0">
                <a:latin typeface="Arial Unicode MS" pitchFamily="34" charset="-122"/>
                <a:ea typeface="Arial Unicode MS" pitchFamily="34" charset="-122"/>
                <a:cs typeface="Arial Unicode MS" pitchFamily="34" charset="-122"/>
              </a:rPr>
              <a:t>链的对象，在特定的操作完成后</a:t>
            </a:r>
            <a:r>
              <a:rPr lang="en-US" altLang="en-US" sz="3200" b="1" dirty="0">
                <a:latin typeface="Arial Unicode MS" pitchFamily="34" charset="-122"/>
                <a:ea typeface="Arial Unicode MS" pitchFamily="34" charset="-122"/>
                <a:cs typeface="Arial Unicode MS" pitchFamily="34" charset="-122"/>
              </a:rPr>
              <a:t>，</a:t>
            </a:r>
            <a:r>
              <a:rPr lang="en-US" altLang="en-US" sz="3200" b="1" dirty="0" err="1">
                <a:latin typeface="Arial Unicode MS" pitchFamily="34" charset="-122"/>
                <a:ea typeface="Arial Unicode MS" pitchFamily="34" charset="-122"/>
                <a:cs typeface="Arial Unicode MS" pitchFamily="34" charset="-122"/>
              </a:rPr>
              <a:t>可以</a:t>
            </a:r>
            <a:r>
              <a:rPr lang="zh-CN" altLang="en-US" sz="3200" b="1" dirty="0">
                <a:latin typeface="Arial Unicode MS" pitchFamily="34" charset="-122"/>
                <a:ea typeface="Arial Unicode MS" pitchFamily="34" charset="-122"/>
                <a:cs typeface="Arial Unicode MS" pitchFamily="34" charset="-122"/>
              </a:rPr>
              <a:t>在当前 </a:t>
            </a:r>
            <a:r>
              <a:rPr lang="en-US" altLang="zh-CN" sz="3200" b="1" dirty="0">
                <a:latin typeface="Arial Unicode MS" pitchFamily="34" charset="-122"/>
                <a:ea typeface="Arial Unicode MS" pitchFamily="34" charset="-122"/>
                <a:cs typeface="Arial Unicode MS" pitchFamily="34" charset="-122"/>
              </a:rPr>
              <a:t>Filter </a:t>
            </a:r>
            <a:r>
              <a:rPr lang="zh-CN" altLang="en-US" sz="3200" b="1" dirty="0">
                <a:latin typeface="Arial Unicode MS" pitchFamily="34" charset="-122"/>
                <a:ea typeface="Arial Unicode MS" pitchFamily="34" charset="-122"/>
                <a:cs typeface="Arial Unicode MS" pitchFamily="34" charset="-122"/>
              </a:rPr>
              <a:t>对象的 </a:t>
            </a:r>
            <a:r>
              <a:rPr lang="en-US" altLang="zh-CN" sz="3200" b="1" dirty="0" err="1">
                <a:latin typeface="Arial Unicode MS" pitchFamily="34" charset="-122"/>
                <a:ea typeface="Arial Unicode MS" pitchFamily="34" charset="-122"/>
                <a:cs typeface="Arial Unicode MS" pitchFamily="34" charset="-122"/>
              </a:rPr>
              <a:t>doFilter</a:t>
            </a:r>
            <a:r>
              <a:rPr lang="en-US" altLang="zh-CN" sz="3200" b="1" dirty="0">
                <a:latin typeface="Arial Unicode MS" pitchFamily="34" charset="-122"/>
                <a:ea typeface="Arial Unicode MS" pitchFamily="34" charset="-122"/>
                <a:cs typeface="Arial Unicode MS" pitchFamily="34" charset="-122"/>
              </a:rPr>
              <a:t> </a:t>
            </a:r>
            <a:r>
              <a:rPr lang="zh-CN" altLang="en-US" sz="3200" b="1" dirty="0">
                <a:latin typeface="Arial Unicode MS" pitchFamily="34" charset="-122"/>
                <a:ea typeface="Arial Unicode MS" pitchFamily="34" charset="-122"/>
                <a:cs typeface="Arial Unicode MS" pitchFamily="34" charset="-122"/>
              </a:rPr>
              <a:t>方法内部需要调用 </a:t>
            </a:r>
            <a:r>
              <a:rPr lang="en-US" altLang="zh-CN" sz="3200" b="1" dirty="0" err="1">
                <a:latin typeface="Arial Unicode MS" pitchFamily="34" charset="-122"/>
                <a:ea typeface="Arial Unicode MS" pitchFamily="34" charset="-122"/>
                <a:cs typeface="Arial Unicode MS" pitchFamily="34" charset="-122"/>
              </a:rPr>
              <a:t>FilterChain</a:t>
            </a:r>
            <a:r>
              <a:rPr lang="en-US" altLang="zh-CN" sz="3200" b="1" dirty="0">
                <a:latin typeface="Arial Unicode MS" pitchFamily="34" charset="-122"/>
                <a:ea typeface="Arial Unicode MS" pitchFamily="34" charset="-122"/>
                <a:cs typeface="Arial Unicode MS" pitchFamily="34" charset="-122"/>
              </a:rPr>
              <a:t> </a:t>
            </a:r>
            <a:r>
              <a:rPr lang="zh-CN" altLang="en-US" sz="3200" b="1" dirty="0">
                <a:latin typeface="Arial Unicode MS" pitchFamily="34" charset="-122"/>
                <a:ea typeface="Arial Unicode MS" pitchFamily="34" charset="-122"/>
                <a:cs typeface="Arial Unicode MS" pitchFamily="34" charset="-122"/>
              </a:rPr>
              <a:t>对象的 </a:t>
            </a:r>
            <a:r>
              <a:rPr lang="en-US" altLang="en-US" sz="3200" b="1" dirty="0" err="1">
                <a:latin typeface="Arial Unicode MS" pitchFamily="34" charset="-122"/>
                <a:ea typeface="Arial Unicode MS" pitchFamily="34" charset="-122"/>
                <a:cs typeface="Arial Unicode MS" pitchFamily="34" charset="-122"/>
              </a:rPr>
              <a:t>chain.doFilter</a:t>
            </a:r>
            <a:r>
              <a:rPr lang="en-US" altLang="en-US" sz="3200" b="1" dirty="0">
                <a:latin typeface="Arial Unicode MS" pitchFamily="34" charset="-122"/>
                <a:ea typeface="Arial Unicode MS" pitchFamily="34" charset="-122"/>
                <a:cs typeface="Arial Unicode MS" pitchFamily="34" charset="-122"/>
              </a:rPr>
              <a:t>(</a:t>
            </a:r>
            <a:r>
              <a:rPr lang="en-US" altLang="en-US" sz="3200" b="1" dirty="0" err="1">
                <a:latin typeface="Arial Unicode MS" pitchFamily="34" charset="-122"/>
                <a:ea typeface="Arial Unicode MS" pitchFamily="34" charset="-122"/>
                <a:cs typeface="Arial Unicode MS" pitchFamily="34" charset="-122"/>
              </a:rPr>
              <a:t>request,response</a:t>
            </a:r>
            <a:r>
              <a:rPr lang="en-US" altLang="en-US" sz="3200" b="1" dirty="0">
                <a:latin typeface="Arial Unicode MS" pitchFamily="34" charset="-122"/>
                <a:ea typeface="Arial Unicode MS" pitchFamily="34" charset="-122"/>
                <a:cs typeface="Arial Unicode MS" pitchFamily="34" charset="-122"/>
              </a:rPr>
              <a:t>)</a:t>
            </a:r>
            <a:r>
              <a:rPr lang="zh-CN" altLang="en-US" sz="3200" b="1" dirty="0">
                <a:latin typeface="Arial Unicode MS" pitchFamily="34" charset="-122"/>
                <a:ea typeface="Arial Unicode MS" pitchFamily="34" charset="-122"/>
                <a:cs typeface="Arial Unicode MS" pitchFamily="34" charset="-122"/>
              </a:rPr>
              <a:t>方法才能把请求交付给 </a:t>
            </a:r>
            <a:r>
              <a:rPr lang="en-US" altLang="zh-CN" sz="3200" b="1" dirty="0">
                <a:latin typeface="Arial Unicode MS" pitchFamily="34" charset="-122"/>
                <a:ea typeface="Arial Unicode MS" pitchFamily="34" charset="-122"/>
                <a:cs typeface="Arial Unicode MS" pitchFamily="34" charset="-122"/>
              </a:rPr>
              <a:t>Filter </a:t>
            </a:r>
            <a:r>
              <a:rPr lang="zh-CN" altLang="en-US" sz="3200" b="1" dirty="0">
                <a:latin typeface="Arial Unicode MS" pitchFamily="34" charset="-122"/>
                <a:ea typeface="Arial Unicode MS" pitchFamily="34" charset="-122"/>
                <a:cs typeface="Arial Unicode MS" pitchFamily="34" charset="-122"/>
              </a:rPr>
              <a:t>链中的下一个 </a:t>
            </a:r>
            <a:r>
              <a:rPr lang="en-US" altLang="zh-CN" sz="3200" b="1" dirty="0">
                <a:latin typeface="Arial Unicode MS" pitchFamily="34" charset="-122"/>
                <a:ea typeface="Arial Unicode MS" pitchFamily="34" charset="-122"/>
                <a:cs typeface="Arial Unicode MS" pitchFamily="34" charset="-122"/>
              </a:rPr>
              <a:t>Filter </a:t>
            </a:r>
            <a:r>
              <a:rPr lang="zh-CN" altLang="en-US" sz="3200" b="1" dirty="0">
                <a:latin typeface="Arial Unicode MS" pitchFamily="34" charset="-122"/>
                <a:ea typeface="Arial Unicode MS" pitchFamily="34" charset="-122"/>
                <a:cs typeface="Arial Unicode MS" pitchFamily="34" charset="-122"/>
              </a:rPr>
              <a:t>或者目标 </a:t>
            </a:r>
            <a:r>
              <a:rPr lang="en-US" altLang="zh-CN" sz="3200" b="1" dirty="0" err="1">
                <a:latin typeface="Arial Unicode MS" pitchFamily="34" charset="-122"/>
                <a:ea typeface="Arial Unicode MS" pitchFamily="34" charset="-122"/>
                <a:cs typeface="Arial Unicode MS" pitchFamily="34" charset="-122"/>
              </a:rPr>
              <a:t>Servlet</a:t>
            </a:r>
            <a:r>
              <a:rPr lang="en-US" altLang="zh-CN" sz="3200" b="1" dirty="0">
                <a:latin typeface="Arial Unicode MS" pitchFamily="34" charset="-122"/>
                <a:ea typeface="Arial Unicode MS" pitchFamily="34" charset="-122"/>
                <a:cs typeface="Arial Unicode MS" pitchFamily="34" charset="-122"/>
              </a:rPr>
              <a:t> </a:t>
            </a:r>
            <a:r>
              <a:rPr lang="zh-CN" altLang="en-US" sz="3200" b="1" dirty="0">
                <a:latin typeface="Arial Unicode MS" pitchFamily="34" charset="-122"/>
                <a:ea typeface="Arial Unicode MS" pitchFamily="34" charset="-122"/>
                <a:cs typeface="Arial Unicode MS" pitchFamily="34" charset="-122"/>
              </a:rPr>
              <a:t>程序去处理，</a:t>
            </a:r>
            <a:r>
              <a:rPr lang="en-US" altLang="en-US" sz="3200" dirty="0" err="1">
                <a:latin typeface="Arial Unicode MS" pitchFamily="34" charset="-122"/>
                <a:ea typeface="Arial Unicode MS" pitchFamily="34" charset="-122"/>
                <a:cs typeface="Arial Unicode MS" pitchFamily="34" charset="-122"/>
              </a:rPr>
              <a:t>也可以直接向客户端返回响应信息，或者利用RequestDispatcher的forward</a:t>
            </a:r>
            <a:r>
              <a:rPr lang="en-US" altLang="en-US" sz="3200" dirty="0">
                <a:latin typeface="Arial Unicode MS" pitchFamily="34" charset="-122"/>
                <a:ea typeface="Arial Unicode MS" pitchFamily="34" charset="-122"/>
                <a:cs typeface="Arial Unicode MS" pitchFamily="34" charset="-122"/>
              </a:rPr>
              <a:t>()</a:t>
            </a:r>
            <a:r>
              <a:rPr lang="en-US" altLang="en-US" sz="3200" dirty="0" err="1">
                <a:latin typeface="Arial Unicode MS" pitchFamily="34" charset="-122"/>
                <a:ea typeface="Arial Unicode MS" pitchFamily="34" charset="-122"/>
                <a:cs typeface="Arial Unicode MS" pitchFamily="34" charset="-122"/>
              </a:rPr>
              <a:t>和</a:t>
            </a:r>
            <a:r>
              <a:rPr lang="en-US" altLang="zh-CN" sz="3200" dirty="0" err="1">
                <a:latin typeface="Arial Unicode MS" pitchFamily="34" charset="-122"/>
                <a:ea typeface="Arial Unicode MS" pitchFamily="34" charset="-122"/>
                <a:cs typeface="Arial Unicode MS" pitchFamily="34" charset="-122"/>
              </a:rPr>
              <a:t>i</a:t>
            </a:r>
            <a:r>
              <a:rPr lang="en-US" altLang="en-US" sz="3200" dirty="0" err="1">
                <a:latin typeface="Arial Unicode MS" pitchFamily="34" charset="-122"/>
                <a:ea typeface="Arial Unicode MS" pitchFamily="34" charset="-122"/>
                <a:cs typeface="Arial Unicode MS" pitchFamily="34" charset="-122"/>
              </a:rPr>
              <a:t>nclude</a:t>
            </a:r>
            <a:r>
              <a:rPr lang="en-US" altLang="en-US" sz="3200" dirty="0">
                <a:latin typeface="Arial Unicode MS" pitchFamily="34" charset="-122"/>
                <a:ea typeface="Arial Unicode MS" pitchFamily="34" charset="-122"/>
                <a:cs typeface="Arial Unicode MS" pitchFamily="34" charset="-122"/>
              </a:rPr>
              <a:t>()</a:t>
            </a:r>
            <a:r>
              <a:rPr lang="en-US" altLang="en-US" sz="3200" dirty="0" err="1">
                <a:latin typeface="Arial Unicode MS" pitchFamily="34" charset="-122"/>
                <a:ea typeface="Arial Unicode MS" pitchFamily="34" charset="-122"/>
                <a:cs typeface="Arial Unicode MS" pitchFamily="34" charset="-122"/>
              </a:rPr>
              <a:t>方法，以及HttpServletResponse的sendRedirect</a:t>
            </a:r>
            <a:r>
              <a:rPr lang="en-US" altLang="en-US" sz="3200" dirty="0">
                <a:latin typeface="Arial Unicode MS" pitchFamily="34" charset="-122"/>
                <a:ea typeface="Arial Unicode MS" pitchFamily="34" charset="-122"/>
                <a:cs typeface="Arial Unicode MS" pitchFamily="34" charset="-122"/>
              </a:rPr>
              <a:t>()</a:t>
            </a:r>
            <a:r>
              <a:rPr lang="en-US" altLang="en-US" sz="3200" dirty="0" err="1">
                <a:latin typeface="Arial Unicode MS" pitchFamily="34" charset="-122"/>
                <a:ea typeface="Arial Unicode MS" pitchFamily="34" charset="-122"/>
                <a:cs typeface="Arial Unicode MS" pitchFamily="34" charset="-122"/>
              </a:rPr>
              <a:t>方法将请求转向到其他资源</a:t>
            </a:r>
            <a:r>
              <a:rPr lang="en-US" altLang="en-US" sz="3200" dirty="0">
                <a:latin typeface="Arial Unicode MS" pitchFamily="34" charset="-122"/>
                <a:ea typeface="Arial Unicode MS" pitchFamily="34" charset="-122"/>
                <a:cs typeface="Arial Unicode MS" pitchFamily="34" charset="-122"/>
              </a:rPr>
              <a:t>。这个方法的请求和响应参数的类型是ServletRequest和ServletResponse，也就是说，过滤器的使用并不依赖于具体的协议。</a:t>
            </a:r>
          </a:p>
          <a:p>
            <a:pPr eaLnBrk="1" hangingPunct="1"/>
            <a:endParaRPr lang="en-US" altLang="zh-CN" sz="32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93969407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618928" y="692696"/>
            <a:ext cx="8229600" cy="857256"/>
          </a:xfrm>
        </p:spPr>
        <p:txBody>
          <a:bodyPr/>
          <a:lstStyle/>
          <a:p>
            <a:pPr eaLnBrk="1" hangingPunct="1"/>
            <a:r>
              <a:rPr lang="en-US" altLang="zh-CN" dirty="0" err="1" smtClean="0">
                <a:latin typeface="Arial Unicode MS" pitchFamily="34" charset="-122"/>
                <a:ea typeface="Arial Unicode MS" pitchFamily="34" charset="-122"/>
                <a:cs typeface="Arial Unicode MS" pitchFamily="34" charset="-122"/>
              </a:rPr>
              <a:t>FilterChain</a:t>
            </a:r>
            <a:r>
              <a:rPr lang="zh-CN" altLang="en-US" dirty="0" smtClean="0">
                <a:latin typeface="Arial Unicode MS" pitchFamily="34" charset="-122"/>
                <a:ea typeface="Arial Unicode MS" pitchFamily="34" charset="-122"/>
                <a:cs typeface="Arial Unicode MS" pitchFamily="34" charset="-122"/>
              </a:rPr>
              <a:t>接口</a:t>
            </a:r>
          </a:p>
        </p:txBody>
      </p:sp>
      <p:sp>
        <p:nvSpPr>
          <p:cNvPr id="9219" name="Rectangle 3"/>
          <p:cNvSpPr>
            <a:spLocks noGrp="1" noChangeArrowheads="1"/>
          </p:cNvSpPr>
          <p:nvPr>
            <p:ph type="body" idx="1"/>
          </p:nvPr>
        </p:nvSpPr>
        <p:spPr>
          <a:xfrm>
            <a:off x="1847528" y="1772817"/>
            <a:ext cx="8424936" cy="4084655"/>
          </a:xfrm>
        </p:spPr>
        <p:txBody>
          <a:bodyPr>
            <a:normAutofit/>
          </a:bodyPr>
          <a:lstStyle/>
          <a:p>
            <a:pPr eaLnBrk="1" hangingPunct="1"/>
            <a:r>
              <a:rPr lang="en-US" altLang="zh-CN" sz="2500" dirty="0" err="1">
                <a:latin typeface="Arial Unicode MS" pitchFamily="34" charset="-122"/>
                <a:ea typeface="Arial Unicode MS" pitchFamily="34" charset="-122"/>
                <a:cs typeface="Arial Unicode MS" pitchFamily="34" charset="-122"/>
              </a:rPr>
              <a:t>FilterChain</a:t>
            </a:r>
            <a:r>
              <a:rPr lang="zh-CN" altLang="en-US" sz="2500" dirty="0">
                <a:latin typeface="Arial Unicode MS" pitchFamily="34" charset="-122"/>
                <a:ea typeface="Arial Unicode MS" pitchFamily="34" charset="-122"/>
                <a:cs typeface="Arial Unicode MS" pitchFamily="34" charset="-122"/>
              </a:rPr>
              <a:t>接口：</a:t>
            </a:r>
            <a:r>
              <a:rPr lang="zh-CN" altLang="en-US" sz="2500" b="1" dirty="0">
                <a:latin typeface="Arial Unicode MS" pitchFamily="34" charset="-122"/>
                <a:ea typeface="Arial Unicode MS" pitchFamily="34" charset="-122"/>
                <a:cs typeface="Arial Unicode MS" pitchFamily="34" charset="-122"/>
              </a:rPr>
              <a:t>代表当前 </a:t>
            </a:r>
            <a:r>
              <a:rPr lang="en-US" altLang="zh-CN" sz="2500" b="1" dirty="0">
                <a:latin typeface="Arial Unicode MS" pitchFamily="34" charset="-122"/>
                <a:ea typeface="Arial Unicode MS" pitchFamily="34" charset="-122"/>
                <a:cs typeface="Arial Unicode MS" pitchFamily="34" charset="-122"/>
              </a:rPr>
              <a:t>Filter </a:t>
            </a:r>
            <a:r>
              <a:rPr lang="zh-CN" altLang="en-US" sz="2500" b="1" dirty="0">
                <a:latin typeface="Arial Unicode MS" pitchFamily="34" charset="-122"/>
                <a:ea typeface="Arial Unicode MS" pitchFamily="34" charset="-122"/>
                <a:cs typeface="Arial Unicode MS" pitchFamily="34" charset="-122"/>
              </a:rPr>
              <a:t>链的对象</a:t>
            </a:r>
            <a:r>
              <a:rPr lang="zh-CN" altLang="en-US" sz="2500" dirty="0">
                <a:latin typeface="Arial Unicode MS" pitchFamily="34" charset="-122"/>
                <a:ea typeface="Arial Unicode MS" pitchFamily="34" charset="-122"/>
                <a:cs typeface="Arial Unicode MS" pitchFamily="34" charset="-122"/>
              </a:rPr>
              <a:t>。由容器实现，容器将其实例作为参数传入过滤器对象的</a:t>
            </a:r>
            <a:r>
              <a:rPr lang="en-US" altLang="zh-CN" sz="2500" dirty="0" err="1">
                <a:latin typeface="Arial Unicode MS" pitchFamily="34" charset="-122"/>
                <a:ea typeface="Arial Unicode MS" pitchFamily="34" charset="-122"/>
                <a:cs typeface="Arial Unicode MS" pitchFamily="34" charset="-122"/>
              </a:rPr>
              <a:t>doFilter</a:t>
            </a:r>
            <a:r>
              <a:rPr lang="en-US" altLang="zh-CN" sz="2500" dirty="0">
                <a:latin typeface="Arial Unicode MS" pitchFamily="34" charset="-122"/>
                <a:ea typeface="Arial Unicode MS" pitchFamily="34" charset="-122"/>
                <a:cs typeface="Arial Unicode MS" pitchFamily="34" charset="-122"/>
              </a:rPr>
              <a:t>()</a:t>
            </a:r>
            <a:r>
              <a:rPr lang="zh-CN" altLang="en-US" sz="2500" dirty="0">
                <a:latin typeface="Arial Unicode MS" pitchFamily="34" charset="-122"/>
                <a:ea typeface="Arial Unicode MS" pitchFamily="34" charset="-122"/>
                <a:cs typeface="Arial Unicode MS" pitchFamily="34" charset="-122"/>
              </a:rPr>
              <a:t>方法中。</a:t>
            </a:r>
            <a:r>
              <a:rPr lang="zh-CN" altLang="en-US" sz="2500" b="1" dirty="0">
                <a:latin typeface="Arial Unicode MS" pitchFamily="34" charset="-122"/>
                <a:ea typeface="Arial Unicode MS" pitchFamily="34" charset="-122"/>
                <a:cs typeface="Arial Unicode MS" pitchFamily="34" charset="-122"/>
              </a:rPr>
              <a:t>过滤器对象使用</a:t>
            </a:r>
            <a:r>
              <a:rPr lang="en-US" altLang="zh-CN" sz="2500" b="1" dirty="0" err="1">
                <a:latin typeface="Arial Unicode MS" pitchFamily="34" charset="-122"/>
                <a:ea typeface="Arial Unicode MS" pitchFamily="34" charset="-122"/>
                <a:cs typeface="Arial Unicode MS" pitchFamily="34" charset="-122"/>
              </a:rPr>
              <a:t>FilterChain</a:t>
            </a:r>
            <a:r>
              <a:rPr lang="zh-CN" altLang="en-US" sz="2500" b="1" dirty="0">
                <a:latin typeface="Arial Unicode MS" pitchFamily="34" charset="-122"/>
                <a:ea typeface="Arial Unicode MS" pitchFamily="34" charset="-122"/>
                <a:cs typeface="Arial Unicode MS" pitchFamily="34" charset="-122"/>
              </a:rPr>
              <a:t>对象调用过滤器链中的下一个过滤器</a:t>
            </a:r>
            <a:r>
              <a:rPr lang="zh-CN" altLang="en-US" sz="2500" dirty="0">
                <a:latin typeface="Arial Unicode MS" pitchFamily="34" charset="-122"/>
                <a:ea typeface="Arial Unicode MS" pitchFamily="34" charset="-122"/>
                <a:cs typeface="Arial Unicode MS" pitchFamily="34" charset="-122"/>
              </a:rPr>
              <a:t>，如果该过滤器是链中最后一个过滤器，那么将调用目标资源。</a:t>
            </a:r>
          </a:p>
          <a:p>
            <a:pPr eaLnBrk="1" hangingPunct="1"/>
            <a:r>
              <a:rPr lang="en-US" altLang="zh-CN" sz="2500" dirty="0" err="1">
                <a:latin typeface="Arial Unicode MS" pitchFamily="34" charset="-122"/>
                <a:ea typeface="Arial Unicode MS" pitchFamily="34" charset="-122"/>
                <a:cs typeface="Arial Unicode MS" pitchFamily="34" charset="-122"/>
              </a:rPr>
              <a:t>doFilter</a:t>
            </a:r>
            <a:r>
              <a:rPr lang="en-US" altLang="zh-CN" sz="2500" dirty="0">
                <a:latin typeface="Arial Unicode MS" pitchFamily="34" charset="-122"/>
                <a:ea typeface="Arial Unicode MS" pitchFamily="34" charset="-122"/>
                <a:cs typeface="Arial Unicode MS" pitchFamily="34" charset="-122"/>
              </a:rPr>
              <a:t>(</a:t>
            </a:r>
            <a:r>
              <a:rPr lang="en-US" altLang="zh-CN" sz="2500" dirty="0" err="1">
                <a:latin typeface="Arial Unicode MS" pitchFamily="34" charset="-122"/>
                <a:ea typeface="Arial Unicode MS" pitchFamily="34" charset="-122"/>
                <a:cs typeface="Arial Unicode MS" pitchFamily="34" charset="-122"/>
              </a:rPr>
              <a:t>ServletRequest</a:t>
            </a:r>
            <a:r>
              <a:rPr lang="en-US" altLang="zh-CN" sz="2500" dirty="0">
                <a:latin typeface="Arial Unicode MS" pitchFamily="34" charset="-122"/>
                <a:ea typeface="Arial Unicode MS" pitchFamily="34" charset="-122"/>
                <a:cs typeface="Arial Unicode MS" pitchFamily="34" charset="-122"/>
              </a:rPr>
              <a:t> </a:t>
            </a:r>
            <a:r>
              <a:rPr lang="en-US" altLang="zh-CN" sz="2500" dirty="0" err="1">
                <a:latin typeface="Arial Unicode MS" pitchFamily="34" charset="-122"/>
                <a:ea typeface="Arial Unicode MS" pitchFamily="34" charset="-122"/>
                <a:cs typeface="Arial Unicode MS" pitchFamily="34" charset="-122"/>
              </a:rPr>
              <a:t>request,ServletResponse</a:t>
            </a:r>
            <a:r>
              <a:rPr lang="en-US" altLang="zh-CN" sz="2500" dirty="0">
                <a:latin typeface="Arial Unicode MS" pitchFamily="34" charset="-122"/>
                <a:ea typeface="Arial Unicode MS" pitchFamily="34" charset="-122"/>
                <a:cs typeface="Arial Unicode MS" pitchFamily="34" charset="-122"/>
              </a:rPr>
              <a:t> response)throws </a:t>
            </a:r>
            <a:r>
              <a:rPr lang="en-US" altLang="zh-CN" sz="2500" dirty="0" err="1">
                <a:latin typeface="Arial Unicode MS" pitchFamily="34" charset="-122"/>
                <a:ea typeface="Arial Unicode MS" pitchFamily="34" charset="-122"/>
                <a:cs typeface="Arial Unicode MS" pitchFamily="34" charset="-122"/>
              </a:rPr>
              <a:t>java.io.IOException</a:t>
            </a:r>
            <a:r>
              <a:rPr lang="zh-CN" altLang="en-US" sz="2500" dirty="0">
                <a:latin typeface="Arial Unicode MS" pitchFamily="34" charset="-122"/>
                <a:ea typeface="Arial Unicode MS" pitchFamily="34" charset="-122"/>
                <a:cs typeface="Arial Unicode MS" pitchFamily="34" charset="-122"/>
              </a:rPr>
              <a:t>：调用该方法将使过滤器链中的下一个过滤器被调用。如果是最后一个过滤器，会调用目标资源。</a:t>
            </a:r>
          </a:p>
        </p:txBody>
      </p:sp>
    </p:spTree>
    <p:extLst>
      <p:ext uri="{BB962C8B-B14F-4D97-AF65-F5344CB8AC3E}">
        <p14:creationId xmlns:p14="http://schemas.microsoft.com/office/powerpoint/2010/main" val="426285981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711624" y="692696"/>
            <a:ext cx="8229600" cy="857256"/>
          </a:xfrm>
        </p:spPr>
        <p:txBody>
          <a:bodyPr/>
          <a:lstStyle/>
          <a:p>
            <a:pPr eaLnBrk="1" hangingPunct="1"/>
            <a:r>
              <a:rPr lang="en-US" altLang="zh-CN" dirty="0" err="1" smtClean="0">
                <a:latin typeface="Arial Unicode MS" pitchFamily="34" charset="-122"/>
                <a:ea typeface="Arial Unicode MS" pitchFamily="34" charset="-122"/>
                <a:cs typeface="Arial Unicode MS" pitchFamily="34" charset="-122"/>
              </a:rPr>
              <a:t>FilterConfig</a:t>
            </a:r>
            <a:r>
              <a:rPr lang="en-US" altLang="zh-CN" dirty="0" smtClean="0">
                <a:latin typeface="Arial Unicode MS" pitchFamily="34" charset="-122"/>
                <a:ea typeface="Arial Unicode MS" pitchFamily="34" charset="-122"/>
                <a:cs typeface="Arial Unicode MS" pitchFamily="34" charset="-122"/>
              </a:rPr>
              <a:t> </a:t>
            </a:r>
            <a:r>
              <a:rPr lang="zh-CN" altLang="en-US" dirty="0" smtClean="0">
                <a:latin typeface="Arial Unicode MS" pitchFamily="34" charset="-122"/>
                <a:ea typeface="Arial Unicode MS" pitchFamily="34" charset="-122"/>
                <a:cs typeface="Arial Unicode MS" pitchFamily="34" charset="-122"/>
              </a:rPr>
              <a:t>接口</a:t>
            </a:r>
          </a:p>
        </p:txBody>
      </p:sp>
      <p:sp>
        <p:nvSpPr>
          <p:cNvPr id="10243" name="Rectangle 3"/>
          <p:cNvSpPr>
            <a:spLocks noGrp="1" noChangeArrowheads="1"/>
          </p:cNvSpPr>
          <p:nvPr>
            <p:ph type="body" idx="1"/>
          </p:nvPr>
        </p:nvSpPr>
        <p:spPr>
          <a:xfrm>
            <a:off x="1919536" y="1700808"/>
            <a:ext cx="8352928" cy="4643470"/>
          </a:xfrm>
        </p:spPr>
        <p:txBody>
          <a:bodyPr>
            <a:normAutofit/>
          </a:bodyPr>
          <a:lstStyle/>
          <a:p>
            <a:pPr eaLnBrk="1" hangingPunct="1"/>
            <a:r>
              <a:rPr lang="en-US" altLang="zh-CN" sz="2300" dirty="0" err="1">
                <a:latin typeface="Arial Unicode MS" pitchFamily="34" charset="-122"/>
                <a:ea typeface="Arial Unicode MS" pitchFamily="34" charset="-122"/>
                <a:cs typeface="Arial Unicode MS" pitchFamily="34" charset="-122"/>
              </a:rPr>
              <a:t>javax.servlet.FilterConfig</a:t>
            </a:r>
            <a:r>
              <a:rPr lang="zh-CN" altLang="en-US" sz="2300" dirty="0">
                <a:latin typeface="Arial Unicode MS" pitchFamily="34" charset="-122"/>
                <a:ea typeface="Arial Unicode MS" pitchFamily="34" charset="-122"/>
                <a:cs typeface="Arial Unicode MS" pitchFamily="34" charset="-122"/>
              </a:rPr>
              <a:t>接口：该接口类似于</a:t>
            </a:r>
            <a:r>
              <a:rPr lang="en-US" altLang="zh-CN" sz="2300" dirty="0" err="1">
                <a:latin typeface="Arial Unicode MS" pitchFamily="34" charset="-122"/>
                <a:ea typeface="Arial Unicode MS" pitchFamily="34" charset="-122"/>
                <a:cs typeface="Arial Unicode MS" pitchFamily="34" charset="-122"/>
              </a:rPr>
              <a:t>ServletConfig</a:t>
            </a:r>
            <a:r>
              <a:rPr lang="zh-CN" altLang="en-US" sz="2300" dirty="0">
                <a:latin typeface="Arial Unicode MS" pitchFamily="34" charset="-122"/>
                <a:ea typeface="Arial Unicode MS" pitchFamily="34" charset="-122"/>
                <a:cs typeface="Arial Unicode MS" pitchFamily="34" charset="-122"/>
              </a:rPr>
              <a:t>接口，由容器实现。</a:t>
            </a:r>
            <a:r>
              <a:rPr lang="en-US" altLang="zh-CN" sz="2300" b="1" dirty="0" err="1">
                <a:latin typeface="Arial Unicode MS" pitchFamily="34" charset="-122"/>
                <a:ea typeface="Arial Unicode MS" pitchFamily="34" charset="-122"/>
                <a:cs typeface="Arial Unicode MS" pitchFamily="34" charset="-122"/>
              </a:rPr>
              <a:t>Servlet</a:t>
            </a:r>
            <a:r>
              <a:rPr lang="zh-CN" altLang="en-US" sz="2300" b="1" dirty="0">
                <a:latin typeface="Arial Unicode MS" pitchFamily="34" charset="-122"/>
                <a:ea typeface="Arial Unicode MS" pitchFamily="34" charset="-122"/>
                <a:cs typeface="Arial Unicode MS" pitchFamily="34" charset="-122"/>
              </a:rPr>
              <a:t>规范将代表 </a:t>
            </a:r>
            <a:r>
              <a:rPr lang="en-US" altLang="zh-CN" sz="2300" b="1" dirty="0" err="1">
                <a:latin typeface="Arial Unicode MS" pitchFamily="34" charset="-122"/>
                <a:ea typeface="Arial Unicode MS" pitchFamily="34" charset="-122"/>
                <a:cs typeface="Arial Unicode MS" pitchFamily="34" charset="-122"/>
              </a:rPr>
              <a:t>ServletContext</a:t>
            </a:r>
            <a:r>
              <a:rPr lang="en-US" altLang="zh-CN" sz="2300" b="1" dirty="0">
                <a:latin typeface="Arial Unicode MS" pitchFamily="34" charset="-122"/>
                <a:ea typeface="Arial Unicode MS" pitchFamily="34" charset="-122"/>
                <a:cs typeface="Arial Unicode MS" pitchFamily="34" charset="-122"/>
              </a:rPr>
              <a:t> </a:t>
            </a:r>
            <a:r>
              <a:rPr lang="zh-CN" altLang="en-US" sz="2300" b="1" dirty="0">
                <a:latin typeface="Arial Unicode MS" pitchFamily="34" charset="-122"/>
                <a:ea typeface="Arial Unicode MS" pitchFamily="34" charset="-122"/>
                <a:cs typeface="Arial Unicode MS" pitchFamily="34" charset="-122"/>
              </a:rPr>
              <a:t>对象和 </a:t>
            </a:r>
            <a:r>
              <a:rPr lang="en-US" altLang="zh-CN" sz="2300" b="1" dirty="0">
                <a:latin typeface="Arial Unicode MS" pitchFamily="34" charset="-122"/>
                <a:ea typeface="Arial Unicode MS" pitchFamily="34" charset="-122"/>
                <a:cs typeface="Arial Unicode MS" pitchFamily="34" charset="-122"/>
              </a:rPr>
              <a:t>Filter </a:t>
            </a:r>
            <a:r>
              <a:rPr lang="zh-CN" altLang="en-US" sz="2300" b="1" dirty="0">
                <a:latin typeface="Arial Unicode MS" pitchFamily="34" charset="-122"/>
                <a:ea typeface="Arial Unicode MS" pitchFamily="34" charset="-122"/>
                <a:cs typeface="Arial Unicode MS" pitchFamily="34" charset="-122"/>
              </a:rPr>
              <a:t>的配置参数信息都封装在该对象中。</a:t>
            </a:r>
            <a:r>
              <a:rPr lang="en-US" altLang="zh-CN" sz="2300" dirty="0" err="1">
                <a:latin typeface="Arial Unicode MS" pitchFamily="34" charset="-122"/>
                <a:ea typeface="Arial Unicode MS" pitchFamily="34" charset="-122"/>
                <a:cs typeface="Arial Unicode MS" pitchFamily="34" charset="-122"/>
              </a:rPr>
              <a:t>Servlet</a:t>
            </a:r>
            <a:r>
              <a:rPr lang="en-US" altLang="zh-CN" sz="2300" dirty="0">
                <a:latin typeface="Arial Unicode MS" pitchFamily="34" charset="-122"/>
                <a:ea typeface="Arial Unicode MS" pitchFamily="34" charset="-122"/>
                <a:cs typeface="Arial Unicode MS" pitchFamily="34" charset="-122"/>
              </a:rPr>
              <a:t> </a:t>
            </a:r>
            <a:r>
              <a:rPr lang="zh-CN" altLang="en-US" sz="2300" dirty="0">
                <a:latin typeface="Arial Unicode MS" pitchFamily="34" charset="-122"/>
                <a:ea typeface="Arial Unicode MS" pitchFamily="34" charset="-122"/>
                <a:cs typeface="Arial Unicode MS" pitchFamily="34" charset="-122"/>
              </a:rPr>
              <a:t>容器将其作为参数传入过滤器对象的</a:t>
            </a:r>
            <a:r>
              <a:rPr lang="en-US" altLang="zh-CN" sz="2300" dirty="0">
                <a:latin typeface="Arial Unicode MS" pitchFamily="34" charset="-122"/>
                <a:ea typeface="Arial Unicode MS" pitchFamily="34" charset="-122"/>
                <a:cs typeface="Arial Unicode MS" pitchFamily="34" charset="-122"/>
              </a:rPr>
              <a:t>init()</a:t>
            </a:r>
            <a:r>
              <a:rPr lang="zh-CN" altLang="en-US" sz="2300" dirty="0">
                <a:latin typeface="Arial Unicode MS" pitchFamily="34" charset="-122"/>
                <a:ea typeface="Arial Unicode MS" pitchFamily="34" charset="-122"/>
                <a:cs typeface="Arial Unicode MS" pitchFamily="34" charset="-122"/>
              </a:rPr>
              <a:t>方法中。</a:t>
            </a:r>
          </a:p>
          <a:p>
            <a:pPr eaLnBrk="1" hangingPunct="1"/>
            <a:r>
              <a:rPr lang="en-US" altLang="zh-CN" sz="2300" dirty="0">
                <a:latin typeface="Arial Unicode MS" pitchFamily="34" charset="-122"/>
                <a:ea typeface="Arial Unicode MS" pitchFamily="34" charset="-122"/>
                <a:cs typeface="Arial Unicode MS" pitchFamily="34" charset="-122"/>
              </a:rPr>
              <a:t>String </a:t>
            </a:r>
            <a:r>
              <a:rPr lang="en-US" altLang="zh-CN" sz="2300" dirty="0" err="1">
                <a:latin typeface="Arial Unicode MS" pitchFamily="34" charset="-122"/>
                <a:ea typeface="Arial Unicode MS" pitchFamily="34" charset="-122"/>
                <a:cs typeface="Arial Unicode MS" pitchFamily="34" charset="-122"/>
              </a:rPr>
              <a:t>getFilterName</a:t>
            </a:r>
            <a:r>
              <a:rPr lang="en-US" altLang="zh-CN" sz="2300" dirty="0">
                <a:latin typeface="Arial Unicode MS" pitchFamily="34" charset="-122"/>
                <a:ea typeface="Arial Unicode MS" pitchFamily="34" charset="-122"/>
                <a:cs typeface="Arial Unicode MS" pitchFamily="34" charset="-122"/>
              </a:rPr>
              <a:t>()</a:t>
            </a:r>
            <a:r>
              <a:rPr lang="zh-CN" altLang="en-US" sz="2300" dirty="0">
                <a:latin typeface="Arial Unicode MS" pitchFamily="34" charset="-122"/>
                <a:ea typeface="Arial Unicode MS" pitchFamily="34" charset="-122"/>
                <a:cs typeface="Arial Unicode MS" pitchFamily="34" charset="-122"/>
              </a:rPr>
              <a:t>：得到描述符中指定的过滤器的名字。</a:t>
            </a:r>
          </a:p>
          <a:p>
            <a:pPr eaLnBrk="1" hangingPunct="1"/>
            <a:r>
              <a:rPr lang="en-US" altLang="zh-CN" sz="2300" dirty="0">
                <a:latin typeface="Arial Unicode MS" pitchFamily="34" charset="-122"/>
                <a:ea typeface="Arial Unicode MS" pitchFamily="34" charset="-122"/>
                <a:cs typeface="Arial Unicode MS" pitchFamily="34" charset="-122"/>
              </a:rPr>
              <a:t>String </a:t>
            </a:r>
            <a:r>
              <a:rPr lang="en-US" altLang="zh-CN" sz="2300" dirty="0" err="1">
                <a:latin typeface="Arial Unicode MS" pitchFamily="34" charset="-122"/>
                <a:ea typeface="Arial Unicode MS" pitchFamily="34" charset="-122"/>
                <a:cs typeface="Arial Unicode MS" pitchFamily="34" charset="-122"/>
              </a:rPr>
              <a:t>getInitParameter</a:t>
            </a:r>
            <a:r>
              <a:rPr lang="en-US" altLang="zh-CN" sz="2300" dirty="0">
                <a:latin typeface="Arial Unicode MS" pitchFamily="34" charset="-122"/>
                <a:ea typeface="Arial Unicode MS" pitchFamily="34" charset="-122"/>
                <a:cs typeface="Arial Unicode MS" pitchFamily="34" charset="-122"/>
              </a:rPr>
              <a:t>(String name)</a:t>
            </a:r>
            <a:r>
              <a:rPr lang="zh-CN" altLang="en-US" sz="2300" dirty="0">
                <a:latin typeface="Arial Unicode MS" pitchFamily="34" charset="-122"/>
                <a:ea typeface="Arial Unicode MS" pitchFamily="34" charset="-122"/>
                <a:cs typeface="Arial Unicode MS" pitchFamily="34" charset="-122"/>
              </a:rPr>
              <a:t>： 返回在部署描述中指定的名字为</a:t>
            </a:r>
            <a:r>
              <a:rPr lang="en-US" altLang="zh-CN" sz="2300" dirty="0">
                <a:latin typeface="Arial Unicode MS" pitchFamily="34" charset="-122"/>
                <a:ea typeface="Arial Unicode MS" pitchFamily="34" charset="-122"/>
                <a:cs typeface="Arial Unicode MS" pitchFamily="34" charset="-122"/>
              </a:rPr>
              <a:t>name</a:t>
            </a:r>
            <a:r>
              <a:rPr lang="zh-CN" altLang="en-US" sz="2300" dirty="0">
                <a:latin typeface="Arial Unicode MS" pitchFamily="34" charset="-122"/>
                <a:ea typeface="Arial Unicode MS" pitchFamily="34" charset="-122"/>
                <a:cs typeface="Arial Unicode MS" pitchFamily="34" charset="-122"/>
              </a:rPr>
              <a:t>的初始化参数的值。如果不存在返回</a:t>
            </a:r>
            <a:r>
              <a:rPr lang="en-US" altLang="zh-CN" sz="2300" dirty="0">
                <a:latin typeface="Arial Unicode MS" pitchFamily="34" charset="-122"/>
                <a:ea typeface="Arial Unicode MS" pitchFamily="34" charset="-122"/>
                <a:cs typeface="Arial Unicode MS" pitchFamily="34" charset="-122"/>
              </a:rPr>
              <a:t>null.</a:t>
            </a:r>
          </a:p>
          <a:p>
            <a:pPr eaLnBrk="1" hangingPunct="1"/>
            <a:r>
              <a:rPr lang="en-US" altLang="zh-CN" sz="2300" dirty="0">
                <a:latin typeface="Arial Unicode MS" pitchFamily="34" charset="-122"/>
                <a:ea typeface="Arial Unicode MS" pitchFamily="34" charset="-122"/>
                <a:cs typeface="Arial Unicode MS" pitchFamily="34" charset="-122"/>
              </a:rPr>
              <a:t> Enumeration </a:t>
            </a:r>
            <a:r>
              <a:rPr lang="en-US" altLang="zh-CN" sz="2300" dirty="0" err="1">
                <a:latin typeface="Arial Unicode MS" pitchFamily="34" charset="-122"/>
                <a:ea typeface="Arial Unicode MS" pitchFamily="34" charset="-122"/>
                <a:cs typeface="Arial Unicode MS" pitchFamily="34" charset="-122"/>
              </a:rPr>
              <a:t>getInitParameterNames</a:t>
            </a:r>
            <a:r>
              <a:rPr lang="en-US" altLang="zh-CN" sz="2300" dirty="0">
                <a:latin typeface="Arial Unicode MS" pitchFamily="34" charset="-122"/>
                <a:ea typeface="Arial Unicode MS" pitchFamily="34" charset="-122"/>
                <a:cs typeface="Arial Unicode MS" pitchFamily="34" charset="-122"/>
              </a:rPr>
              <a:t>()</a:t>
            </a:r>
            <a:r>
              <a:rPr lang="zh-CN" altLang="en-US" sz="2300" dirty="0">
                <a:latin typeface="Arial Unicode MS" pitchFamily="34" charset="-122"/>
                <a:ea typeface="Arial Unicode MS" pitchFamily="34" charset="-122"/>
                <a:cs typeface="Arial Unicode MS" pitchFamily="34" charset="-122"/>
              </a:rPr>
              <a:t>：返回过滤器的所有初始化参数的名字的枚举集合。</a:t>
            </a:r>
          </a:p>
          <a:p>
            <a:pPr eaLnBrk="1" hangingPunct="1"/>
            <a:r>
              <a:rPr lang="en-US" altLang="zh-CN" sz="2300" dirty="0">
                <a:latin typeface="Arial Unicode MS" pitchFamily="34" charset="-122"/>
                <a:ea typeface="Arial Unicode MS" pitchFamily="34" charset="-122"/>
                <a:cs typeface="Arial Unicode MS" pitchFamily="34" charset="-122"/>
              </a:rPr>
              <a:t>public </a:t>
            </a:r>
            <a:r>
              <a:rPr lang="en-US" altLang="zh-CN" sz="2300" dirty="0" err="1">
                <a:latin typeface="Arial Unicode MS" pitchFamily="34" charset="-122"/>
                <a:ea typeface="Arial Unicode MS" pitchFamily="34" charset="-122"/>
                <a:cs typeface="Arial Unicode MS" pitchFamily="34" charset="-122"/>
              </a:rPr>
              <a:t>ServletContext</a:t>
            </a:r>
            <a:r>
              <a:rPr lang="en-US" altLang="zh-CN" sz="2300" dirty="0">
                <a:latin typeface="Arial Unicode MS" pitchFamily="34" charset="-122"/>
                <a:ea typeface="Arial Unicode MS" pitchFamily="34" charset="-122"/>
                <a:cs typeface="Arial Unicode MS" pitchFamily="34" charset="-122"/>
              </a:rPr>
              <a:t> </a:t>
            </a:r>
            <a:r>
              <a:rPr lang="en-US" altLang="zh-CN" sz="2300" dirty="0" err="1">
                <a:latin typeface="Arial Unicode MS" pitchFamily="34" charset="-122"/>
                <a:ea typeface="Arial Unicode MS" pitchFamily="34" charset="-122"/>
                <a:cs typeface="Arial Unicode MS" pitchFamily="34" charset="-122"/>
              </a:rPr>
              <a:t>getServletContext</a:t>
            </a:r>
            <a:r>
              <a:rPr lang="en-US" altLang="zh-CN" sz="2300" dirty="0">
                <a:latin typeface="Arial Unicode MS" pitchFamily="34" charset="-122"/>
                <a:ea typeface="Arial Unicode MS" pitchFamily="34" charset="-122"/>
                <a:cs typeface="Arial Unicode MS" pitchFamily="34" charset="-122"/>
              </a:rPr>
              <a:t>()</a:t>
            </a:r>
            <a:r>
              <a:rPr lang="zh-CN" altLang="en-US" sz="2300" dirty="0">
                <a:latin typeface="Arial Unicode MS" pitchFamily="34" charset="-122"/>
                <a:ea typeface="Arial Unicode MS" pitchFamily="34" charset="-122"/>
                <a:cs typeface="Arial Unicode MS" pitchFamily="34" charset="-122"/>
              </a:rPr>
              <a:t>：返回</a:t>
            </a:r>
            <a:r>
              <a:rPr lang="en-US" altLang="zh-CN" sz="2300" dirty="0" err="1">
                <a:latin typeface="Arial Unicode MS" pitchFamily="34" charset="-122"/>
                <a:ea typeface="Arial Unicode MS" pitchFamily="34" charset="-122"/>
                <a:cs typeface="Arial Unicode MS" pitchFamily="34" charset="-122"/>
              </a:rPr>
              <a:t>Servlet</a:t>
            </a:r>
            <a:r>
              <a:rPr lang="zh-CN" altLang="en-US" sz="2300" dirty="0">
                <a:latin typeface="Arial Unicode MS" pitchFamily="34" charset="-122"/>
                <a:ea typeface="Arial Unicode MS" pitchFamily="34" charset="-122"/>
                <a:cs typeface="Arial Unicode MS" pitchFamily="34" charset="-122"/>
              </a:rPr>
              <a:t>上下文对象的引用。</a:t>
            </a:r>
          </a:p>
        </p:txBody>
      </p:sp>
    </p:spTree>
    <p:extLst>
      <p:ext uri="{BB962C8B-B14F-4D97-AF65-F5344CB8AC3E}">
        <p14:creationId xmlns:p14="http://schemas.microsoft.com/office/powerpoint/2010/main" val="402719107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2438400" y="692696"/>
            <a:ext cx="8229600" cy="857256"/>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过滤器的部署</a:t>
            </a:r>
          </a:p>
        </p:txBody>
      </p:sp>
      <p:sp>
        <p:nvSpPr>
          <p:cNvPr id="11267" name="Rectangle 3"/>
          <p:cNvSpPr>
            <a:spLocks noGrp="1" noChangeArrowheads="1"/>
          </p:cNvSpPr>
          <p:nvPr>
            <p:ph type="body" idx="1"/>
          </p:nvPr>
        </p:nvSpPr>
        <p:spPr>
          <a:xfrm>
            <a:off x="1991544" y="1916833"/>
            <a:ext cx="8352928" cy="1506537"/>
          </a:xfrm>
        </p:spPr>
        <p:txBody>
          <a:bodyPr/>
          <a:lstStyle/>
          <a:p>
            <a:pPr eaLnBrk="1" hangingPunct="1"/>
            <a:r>
              <a:rPr lang="zh-CN" altLang="en-US" sz="2700" dirty="0">
                <a:latin typeface="Arial Unicode MS" pitchFamily="34" charset="-122"/>
                <a:ea typeface="Arial Unicode MS" pitchFamily="34" charset="-122"/>
                <a:cs typeface="Arial Unicode MS" pitchFamily="34" charset="-122"/>
              </a:rPr>
              <a:t>在实现一个过滤器后，需要在 </a:t>
            </a:r>
            <a:r>
              <a:rPr lang="en-US" altLang="zh-CN" sz="2700" dirty="0">
                <a:latin typeface="Arial Unicode MS" pitchFamily="34" charset="-122"/>
                <a:ea typeface="Arial Unicode MS" pitchFamily="34" charset="-122"/>
                <a:cs typeface="Arial Unicode MS" pitchFamily="34" charset="-122"/>
              </a:rPr>
              <a:t>web.xml </a:t>
            </a:r>
            <a:r>
              <a:rPr lang="zh-CN" altLang="en-US" sz="2700" dirty="0">
                <a:latin typeface="Arial Unicode MS" pitchFamily="34" charset="-122"/>
                <a:ea typeface="Arial Unicode MS" pitchFamily="34" charset="-122"/>
                <a:cs typeface="Arial Unicode MS" pitchFamily="34" charset="-122"/>
              </a:rPr>
              <a:t>中进行注册和设置它所能拦截的资源。这可以通过</a:t>
            </a:r>
            <a:r>
              <a:rPr lang="en-US" altLang="zh-CN" sz="2700" dirty="0">
                <a:latin typeface="Arial Unicode MS" pitchFamily="34" charset="-122"/>
                <a:ea typeface="Arial Unicode MS" pitchFamily="34" charset="-122"/>
                <a:cs typeface="Arial Unicode MS" pitchFamily="34" charset="-122"/>
              </a:rPr>
              <a:t>&lt;filter&gt;</a:t>
            </a:r>
            <a:r>
              <a:rPr lang="zh-CN" altLang="en-US" sz="2700" dirty="0">
                <a:latin typeface="Arial Unicode MS" pitchFamily="34" charset="-122"/>
                <a:ea typeface="Arial Unicode MS" pitchFamily="34" charset="-122"/>
                <a:cs typeface="Arial Unicode MS" pitchFamily="34" charset="-122"/>
              </a:rPr>
              <a:t>和</a:t>
            </a:r>
            <a:r>
              <a:rPr lang="en-US" altLang="zh-CN" sz="2700" dirty="0">
                <a:latin typeface="Arial Unicode MS" pitchFamily="34" charset="-122"/>
                <a:ea typeface="Arial Unicode MS" pitchFamily="34" charset="-122"/>
                <a:cs typeface="Arial Unicode MS" pitchFamily="34" charset="-122"/>
              </a:rPr>
              <a:t>&lt;filter-mapping&gt;</a:t>
            </a:r>
            <a:r>
              <a:rPr lang="zh-CN" altLang="en-US" sz="2700" dirty="0">
                <a:latin typeface="Arial Unicode MS" pitchFamily="34" charset="-122"/>
                <a:ea typeface="Arial Unicode MS" pitchFamily="34" charset="-122"/>
                <a:cs typeface="Arial Unicode MS" pitchFamily="34" charset="-122"/>
              </a:rPr>
              <a:t>元素来完成的。</a:t>
            </a:r>
          </a:p>
        </p:txBody>
      </p:sp>
    </p:spTree>
    <p:extLst>
      <p:ext uri="{BB962C8B-B14F-4D97-AF65-F5344CB8AC3E}">
        <p14:creationId xmlns:p14="http://schemas.microsoft.com/office/powerpoint/2010/main" val="14097668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Servlet</a:t>
            </a:r>
            <a:r>
              <a:rPr lang="zh-CN" altLang="en-US" dirty="0" smtClean="0"/>
              <a:t>容器</a:t>
            </a:r>
            <a:endParaRPr lang="zh-CN" altLang="en-US" dirty="0"/>
          </a:p>
        </p:txBody>
      </p:sp>
      <p:sp>
        <p:nvSpPr>
          <p:cNvPr id="3" name="内容占位符 2"/>
          <p:cNvSpPr>
            <a:spLocks noGrp="1"/>
          </p:cNvSpPr>
          <p:nvPr>
            <p:ph idx="1"/>
          </p:nvPr>
        </p:nvSpPr>
        <p:spPr/>
        <p:txBody>
          <a:bodyPr/>
          <a:lstStyle/>
          <a:p>
            <a:r>
              <a:rPr lang="zh-CN" altLang="en-US" dirty="0" smtClean="0"/>
              <a:t>简单讲</a:t>
            </a:r>
            <a:r>
              <a:rPr lang="en-US" altLang="zh-CN" dirty="0" smtClean="0"/>
              <a:t>Servlet</a:t>
            </a:r>
            <a:r>
              <a:rPr lang="zh-CN" altLang="en-US" dirty="0" smtClean="0"/>
              <a:t>容器是运行</a:t>
            </a:r>
            <a:r>
              <a:rPr lang="en-US" altLang="zh-CN" dirty="0" smtClean="0"/>
              <a:t>web</a:t>
            </a:r>
            <a:r>
              <a:rPr lang="zh-CN" altLang="en-US" dirty="0" smtClean="0"/>
              <a:t>项目的软件，只有通过</a:t>
            </a:r>
            <a:r>
              <a:rPr lang="en-US" altLang="zh-CN" dirty="0" smtClean="0"/>
              <a:t>web</a:t>
            </a:r>
            <a:r>
              <a:rPr lang="zh-CN" altLang="en-US" dirty="0" smtClean="0"/>
              <a:t>容器，</a:t>
            </a:r>
            <a:r>
              <a:rPr lang="en-US" altLang="zh-CN" dirty="0" smtClean="0"/>
              <a:t>web</a:t>
            </a:r>
            <a:r>
              <a:rPr lang="zh-CN" altLang="en-US" dirty="0" smtClean="0"/>
              <a:t>项目才能真正的运行起来</a:t>
            </a:r>
            <a:endParaRPr lang="en-US" altLang="zh-CN" dirty="0" smtClean="0"/>
          </a:p>
          <a:p>
            <a:r>
              <a:rPr lang="en-US" altLang="zh-CN" dirty="0" smtClean="0"/>
              <a:t>Servlet</a:t>
            </a:r>
            <a:r>
              <a:rPr lang="zh-CN" altLang="en-US" dirty="0" smtClean="0"/>
              <a:t>容器为</a:t>
            </a:r>
            <a:r>
              <a:rPr lang="en-US" altLang="zh-CN" dirty="0" smtClean="0"/>
              <a:t>web</a:t>
            </a:r>
            <a:r>
              <a:rPr lang="zh-CN" altLang="en-US" dirty="0" smtClean="0"/>
              <a:t>项目提供运行时环境，并且为其管理共享数据</a:t>
            </a:r>
            <a:endParaRPr lang="en-US" altLang="zh-CN" dirty="0" smtClean="0"/>
          </a:p>
          <a:p>
            <a:r>
              <a:rPr lang="zh-CN" altLang="en-US" sz="2700" dirty="0" smtClean="0">
                <a:latin typeface="Arial Unicode MS" pitchFamily="34" charset="-122"/>
                <a:ea typeface="Arial Unicode MS" pitchFamily="34" charset="-122"/>
                <a:cs typeface="Arial Unicode MS" pitchFamily="34" charset="-122"/>
              </a:rPr>
              <a:t>典型</a:t>
            </a:r>
            <a:r>
              <a:rPr lang="en-US" altLang="zh-CN" sz="2700" dirty="0" smtClean="0">
                <a:latin typeface="Arial Unicode MS" pitchFamily="34" charset="-122"/>
                <a:ea typeface="Arial Unicode MS" pitchFamily="34" charset="-122"/>
                <a:cs typeface="Arial Unicode MS" pitchFamily="34" charset="-122"/>
              </a:rPr>
              <a:t>Servlet</a:t>
            </a:r>
            <a:r>
              <a:rPr lang="zh-CN" altLang="en-US" sz="2700" dirty="0" smtClean="0">
                <a:latin typeface="Arial Unicode MS" pitchFamily="34" charset="-122"/>
                <a:ea typeface="Arial Unicode MS" pitchFamily="34" charset="-122"/>
                <a:cs typeface="Arial Unicode MS" pitchFamily="34" charset="-122"/>
              </a:rPr>
              <a:t>容器</a:t>
            </a:r>
            <a:r>
              <a:rPr lang="en-US" altLang="zh-CN" sz="2700" dirty="0" smtClean="0">
                <a:latin typeface="Arial Unicode MS" pitchFamily="34" charset="-122"/>
                <a:ea typeface="Arial Unicode MS" pitchFamily="34" charset="-122"/>
                <a:cs typeface="Arial Unicode MS" pitchFamily="34" charset="-122"/>
              </a:rPr>
              <a:t>:</a:t>
            </a:r>
            <a:endParaRPr lang="en-US" altLang="zh-CN" sz="2700" dirty="0">
              <a:latin typeface="Arial Unicode MS" pitchFamily="34" charset="-122"/>
              <a:ea typeface="Arial Unicode MS" pitchFamily="34" charset="-122"/>
              <a:cs typeface="Arial Unicode MS" pitchFamily="34" charset="-122"/>
            </a:endParaRPr>
          </a:p>
          <a:p>
            <a:pPr lvl="1"/>
            <a:r>
              <a:rPr lang="en-US" altLang="zh-CN" sz="2200" b="1" dirty="0">
                <a:latin typeface="Arial Unicode MS" pitchFamily="34" charset="-122"/>
                <a:ea typeface="Arial Unicode MS" pitchFamily="34" charset="-122"/>
                <a:cs typeface="Arial Unicode MS" pitchFamily="34" charset="-122"/>
              </a:rPr>
              <a:t>Tomcat</a:t>
            </a:r>
          </a:p>
          <a:p>
            <a:pPr lvl="1"/>
            <a:r>
              <a:rPr lang="en-US" altLang="zh-CN" sz="2200" dirty="0">
                <a:latin typeface="Arial Unicode MS" pitchFamily="34" charset="-122"/>
                <a:ea typeface="Arial Unicode MS" pitchFamily="34" charset="-122"/>
                <a:cs typeface="Arial Unicode MS" pitchFamily="34" charset="-122"/>
              </a:rPr>
              <a:t>Resin</a:t>
            </a:r>
          </a:p>
          <a:p>
            <a:pPr marL="0" indent="0">
              <a:buNone/>
            </a:pPr>
            <a:endParaRPr lang="zh-CN" altLang="en-US" dirty="0"/>
          </a:p>
        </p:txBody>
      </p:sp>
    </p:spTree>
    <p:extLst>
      <p:ext uri="{BB962C8B-B14F-4D97-AF65-F5344CB8AC3E}">
        <p14:creationId xmlns:p14="http://schemas.microsoft.com/office/powerpoint/2010/main" val="390005795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495600" y="692696"/>
            <a:ext cx="8229600" cy="857256"/>
          </a:xfrm>
        </p:spPr>
        <p:txBody>
          <a:bodyPr/>
          <a:lstStyle/>
          <a:p>
            <a:pPr eaLnBrk="1" hangingPunct="1"/>
            <a:r>
              <a:rPr lang="en-US" altLang="zh-CN" dirty="0" smtClean="0">
                <a:latin typeface="Arial Unicode MS" pitchFamily="34" charset="-122"/>
                <a:ea typeface="Arial Unicode MS" pitchFamily="34" charset="-122"/>
                <a:cs typeface="Arial Unicode MS" pitchFamily="34" charset="-122"/>
              </a:rPr>
              <a:t>&lt;filter&gt; </a:t>
            </a:r>
            <a:r>
              <a:rPr lang="zh-CN" altLang="en-US" dirty="0" smtClean="0">
                <a:latin typeface="Arial Unicode MS" pitchFamily="34" charset="-122"/>
                <a:ea typeface="Arial Unicode MS" pitchFamily="34" charset="-122"/>
                <a:cs typeface="Arial Unicode MS" pitchFamily="34" charset="-122"/>
              </a:rPr>
              <a:t>元素（注册</a:t>
            </a:r>
            <a:r>
              <a:rPr lang="en-US" altLang="zh-CN" dirty="0" smtClean="0">
                <a:latin typeface="Arial Unicode MS" pitchFamily="34" charset="-122"/>
                <a:ea typeface="Arial Unicode MS" pitchFamily="34" charset="-122"/>
                <a:cs typeface="Arial Unicode MS" pitchFamily="34" charset="-122"/>
              </a:rPr>
              <a:t>Filter</a:t>
            </a:r>
            <a:r>
              <a:rPr lang="zh-CN" altLang="en-US" dirty="0" smtClean="0">
                <a:latin typeface="Arial Unicode MS" pitchFamily="34" charset="-122"/>
                <a:ea typeface="Arial Unicode MS" pitchFamily="34" charset="-122"/>
                <a:cs typeface="Arial Unicode MS" pitchFamily="34" charset="-122"/>
              </a:rPr>
              <a:t>）</a:t>
            </a:r>
          </a:p>
        </p:txBody>
      </p:sp>
      <p:sp>
        <p:nvSpPr>
          <p:cNvPr id="12291" name="Rectangle 3"/>
          <p:cNvSpPr>
            <a:spLocks noGrp="1" noChangeArrowheads="1"/>
          </p:cNvSpPr>
          <p:nvPr>
            <p:ph type="body" idx="1"/>
          </p:nvPr>
        </p:nvSpPr>
        <p:spPr>
          <a:xfrm>
            <a:off x="1775520" y="1735065"/>
            <a:ext cx="8424936" cy="3900502"/>
          </a:xfrm>
        </p:spPr>
        <p:txBody>
          <a:bodyPr/>
          <a:lstStyle/>
          <a:p>
            <a:pPr eaLnBrk="1" hangingPunct="1"/>
            <a:r>
              <a:rPr lang="en-US" altLang="zh-CN" sz="2700" dirty="0">
                <a:latin typeface="Arial Unicode MS" pitchFamily="34" charset="-122"/>
                <a:ea typeface="Arial Unicode MS" pitchFamily="34" charset="-122"/>
                <a:cs typeface="Arial Unicode MS" pitchFamily="34" charset="-122"/>
              </a:rPr>
              <a:t>&lt;filter&gt;</a:t>
            </a:r>
            <a:r>
              <a:rPr lang="zh-CN" altLang="en-US" sz="2700" dirty="0">
                <a:latin typeface="Arial Unicode MS" pitchFamily="34" charset="-122"/>
                <a:ea typeface="Arial Unicode MS" pitchFamily="34" charset="-122"/>
                <a:cs typeface="Arial Unicode MS" pitchFamily="34" charset="-122"/>
              </a:rPr>
              <a:t>元素用于在</a:t>
            </a:r>
            <a:r>
              <a:rPr lang="en-US" altLang="zh-CN" sz="2700" dirty="0">
                <a:latin typeface="Arial Unicode MS" pitchFamily="34" charset="-122"/>
                <a:ea typeface="Arial Unicode MS" pitchFamily="34" charset="-122"/>
                <a:cs typeface="Arial Unicode MS" pitchFamily="34" charset="-122"/>
              </a:rPr>
              <a:t>Web</a:t>
            </a:r>
            <a:r>
              <a:rPr lang="zh-CN" altLang="en-US" sz="2700" dirty="0">
                <a:latin typeface="Arial Unicode MS" pitchFamily="34" charset="-122"/>
                <a:ea typeface="Arial Unicode MS" pitchFamily="34" charset="-122"/>
                <a:cs typeface="Arial Unicode MS" pitchFamily="34" charset="-122"/>
              </a:rPr>
              <a:t>应用程序中注册一个过滤器。</a:t>
            </a:r>
          </a:p>
          <a:p>
            <a:pPr eaLnBrk="1" hangingPunct="1"/>
            <a:r>
              <a:rPr lang="zh-CN" altLang="en-US" sz="2700" dirty="0">
                <a:latin typeface="Arial Unicode MS" pitchFamily="34" charset="-122"/>
                <a:ea typeface="Arial Unicode MS" pitchFamily="34" charset="-122"/>
                <a:cs typeface="Arial Unicode MS" pitchFamily="34" charset="-122"/>
              </a:rPr>
              <a:t>在</a:t>
            </a:r>
            <a:r>
              <a:rPr lang="en-US" altLang="zh-CN" sz="2700" dirty="0">
                <a:latin typeface="Arial Unicode MS" pitchFamily="34" charset="-122"/>
                <a:ea typeface="Arial Unicode MS" pitchFamily="34" charset="-122"/>
                <a:cs typeface="Arial Unicode MS" pitchFamily="34" charset="-122"/>
              </a:rPr>
              <a:t>&lt;filter&gt;</a:t>
            </a:r>
            <a:r>
              <a:rPr lang="zh-CN" altLang="en-US" sz="2700" dirty="0">
                <a:latin typeface="Arial Unicode MS" pitchFamily="34" charset="-122"/>
                <a:ea typeface="Arial Unicode MS" pitchFamily="34" charset="-122"/>
                <a:cs typeface="Arial Unicode MS" pitchFamily="34" charset="-122"/>
              </a:rPr>
              <a:t>元素内</a:t>
            </a:r>
          </a:p>
          <a:p>
            <a:pPr lvl="1" eaLnBrk="1" hangingPunct="1"/>
            <a:r>
              <a:rPr lang="en-US" altLang="zh-CN" sz="2200" dirty="0">
                <a:latin typeface="Arial Unicode MS" pitchFamily="34" charset="-122"/>
                <a:ea typeface="Arial Unicode MS" pitchFamily="34" charset="-122"/>
                <a:cs typeface="Arial Unicode MS" pitchFamily="34" charset="-122"/>
              </a:rPr>
              <a:t>&lt;filter-name&gt;</a:t>
            </a:r>
            <a:r>
              <a:rPr lang="zh-CN" altLang="en-US" sz="2200" dirty="0">
                <a:latin typeface="Arial Unicode MS" pitchFamily="34" charset="-122"/>
                <a:ea typeface="Arial Unicode MS" pitchFamily="34" charset="-122"/>
                <a:cs typeface="Arial Unicode MS" pitchFamily="34" charset="-122"/>
              </a:rPr>
              <a:t>用于为过滤器指定一个名字，该元素的内容不能为空。</a:t>
            </a:r>
          </a:p>
          <a:p>
            <a:pPr lvl="1" eaLnBrk="1" hangingPunct="1"/>
            <a:r>
              <a:rPr lang="en-US" altLang="zh-CN" sz="2200" dirty="0">
                <a:latin typeface="Arial Unicode MS" pitchFamily="34" charset="-122"/>
                <a:ea typeface="Arial Unicode MS" pitchFamily="34" charset="-122"/>
                <a:cs typeface="Arial Unicode MS" pitchFamily="34" charset="-122"/>
              </a:rPr>
              <a:t>&lt;filter-class&gt;</a:t>
            </a:r>
            <a:r>
              <a:rPr lang="zh-CN" altLang="en-US" sz="2200" dirty="0">
                <a:latin typeface="Arial Unicode MS" pitchFamily="34" charset="-122"/>
                <a:ea typeface="Arial Unicode MS" pitchFamily="34" charset="-122"/>
                <a:cs typeface="Arial Unicode MS" pitchFamily="34" charset="-122"/>
              </a:rPr>
              <a:t>元素用于指定过滤器的完整的限定类名。</a:t>
            </a:r>
          </a:p>
          <a:p>
            <a:pPr lvl="1" eaLnBrk="1" hangingPunct="1"/>
            <a:r>
              <a:rPr lang="en-US" altLang="zh-CN" sz="2200" dirty="0">
                <a:latin typeface="Arial Unicode MS" pitchFamily="34" charset="-122"/>
                <a:ea typeface="Arial Unicode MS" pitchFamily="34" charset="-122"/>
                <a:cs typeface="Arial Unicode MS" pitchFamily="34" charset="-122"/>
              </a:rPr>
              <a:t>&lt;init-</a:t>
            </a:r>
            <a:r>
              <a:rPr lang="en-US" altLang="zh-CN" sz="2200" dirty="0" err="1">
                <a:latin typeface="Arial Unicode MS" pitchFamily="34" charset="-122"/>
                <a:ea typeface="Arial Unicode MS" pitchFamily="34" charset="-122"/>
                <a:cs typeface="Arial Unicode MS" pitchFamily="34" charset="-122"/>
              </a:rPr>
              <a:t>param</a:t>
            </a:r>
            <a:r>
              <a:rPr lang="en-US" altLang="zh-CN" sz="2200" dirty="0">
                <a:latin typeface="Arial Unicode MS" pitchFamily="34" charset="-122"/>
                <a:ea typeface="Arial Unicode MS" pitchFamily="34" charset="-122"/>
                <a:cs typeface="Arial Unicode MS" pitchFamily="34" charset="-122"/>
              </a:rPr>
              <a:t>&gt;</a:t>
            </a:r>
            <a:r>
              <a:rPr lang="zh-CN" altLang="en-US" sz="2200" dirty="0">
                <a:latin typeface="Arial Unicode MS" pitchFamily="34" charset="-122"/>
                <a:ea typeface="Arial Unicode MS" pitchFamily="34" charset="-122"/>
                <a:cs typeface="Arial Unicode MS" pitchFamily="34" charset="-122"/>
              </a:rPr>
              <a:t>元素用于为过滤器指定初始化参数，它的子元素</a:t>
            </a:r>
            <a:r>
              <a:rPr lang="en-US" altLang="zh-CN" sz="2200" dirty="0">
                <a:latin typeface="Arial Unicode MS" pitchFamily="34" charset="-122"/>
                <a:ea typeface="Arial Unicode MS" pitchFamily="34" charset="-122"/>
                <a:cs typeface="Arial Unicode MS" pitchFamily="34" charset="-122"/>
              </a:rPr>
              <a:t>&lt;</a:t>
            </a:r>
            <a:r>
              <a:rPr lang="en-US" altLang="zh-CN" sz="2200" dirty="0" err="1">
                <a:latin typeface="Arial Unicode MS" pitchFamily="34" charset="-122"/>
                <a:ea typeface="Arial Unicode MS" pitchFamily="34" charset="-122"/>
                <a:cs typeface="Arial Unicode MS" pitchFamily="34" charset="-122"/>
              </a:rPr>
              <a:t>param</a:t>
            </a:r>
            <a:r>
              <a:rPr lang="en-US" altLang="zh-CN" sz="2200" dirty="0">
                <a:latin typeface="Arial Unicode MS" pitchFamily="34" charset="-122"/>
                <a:ea typeface="Arial Unicode MS" pitchFamily="34" charset="-122"/>
                <a:cs typeface="Arial Unicode MS" pitchFamily="34" charset="-122"/>
              </a:rPr>
              <a:t>-name&gt;</a:t>
            </a:r>
            <a:r>
              <a:rPr lang="zh-CN" altLang="en-US" sz="2200" dirty="0">
                <a:latin typeface="Arial Unicode MS" pitchFamily="34" charset="-122"/>
                <a:ea typeface="Arial Unicode MS" pitchFamily="34" charset="-122"/>
                <a:cs typeface="Arial Unicode MS" pitchFamily="34" charset="-122"/>
              </a:rPr>
              <a:t>指定参数的名字，</a:t>
            </a:r>
            <a:r>
              <a:rPr lang="en-US" altLang="zh-CN" sz="2200" dirty="0">
                <a:latin typeface="Arial Unicode MS" pitchFamily="34" charset="-122"/>
                <a:ea typeface="Arial Unicode MS" pitchFamily="34" charset="-122"/>
                <a:cs typeface="Arial Unicode MS" pitchFamily="34" charset="-122"/>
              </a:rPr>
              <a:t>&lt;</a:t>
            </a:r>
            <a:r>
              <a:rPr lang="en-US" altLang="zh-CN" sz="2200" dirty="0" err="1">
                <a:latin typeface="Arial Unicode MS" pitchFamily="34" charset="-122"/>
                <a:ea typeface="Arial Unicode MS" pitchFamily="34" charset="-122"/>
                <a:cs typeface="Arial Unicode MS" pitchFamily="34" charset="-122"/>
              </a:rPr>
              <a:t>param</a:t>
            </a:r>
            <a:r>
              <a:rPr lang="en-US" altLang="zh-CN" sz="2200" dirty="0">
                <a:latin typeface="Arial Unicode MS" pitchFamily="34" charset="-122"/>
                <a:ea typeface="Arial Unicode MS" pitchFamily="34" charset="-122"/>
                <a:cs typeface="Arial Unicode MS" pitchFamily="34" charset="-122"/>
              </a:rPr>
              <a:t>-value&gt;</a:t>
            </a:r>
            <a:r>
              <a:rPr lang="zh-CN" altLang="en-US" sz="2200" dirty="0">
                <a:latin typeface="Arial Unicode MS" pitchFamily="34" charset="-122"/>
                <a:ea typeface="Arial Unicode MS" pitchFamily="34" charset="-122"/>
                <a:cs typeface="Arial Unicode MS" pitchFamily="34" charset="-122"/>
              </a:rPr>
              <a:t>指定参数的值。在过滤器中，可以使用</a:t>
            </a:r>
            <a:r>
              <a:rPr lang="en-US" altLang="zh-CN" sz="2200" dirty="0" err="1">
                <a:latin typeface="Arial Unicode MS" pitchFamily="34" charset="-122"/>
                <a:ea typeface="Arial Unicode MS" pitchFamily="34" charset="-122"/>
                <a:cs typeface="Arial Unicode MS" pitchFamily="34" charset="-122"/>
              </a:rPr>
              <a:t>FilterConfig</a:t>
            </a:r>
            <a:r>
              <a:rPr lang="zh-CN" altLang="en-US" sz="2200" dirty="0">
                <a:latin typeface="Arial Unicode MS" pitchFamily="34" charset="-122"/>
                <a:ea typeface="Arial Unicode MS" pitchFamily="34" charset="-122"/>
                <a:cs typeface="Arial Unicode MS" pitchFamily="34" charset="-122"/>
              </a:rPr>
              <a:t>接口对象来访问初始化参数。</a:t>
            </a:r>
          </a:p>
        </p:txBody>
      </p:sp>
    </p:spTree>
    <p:extLst>
      <p:ext uri="{BB962C8B-B14F-4D97-AF65-F5344CB8AC3E}">
        <p14:creationId xmlns:p14="http://schemas.microsoft.com/office/powerpoint/2010/main" val="226483272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351584" y="692696"/>
            <a:ext cx="8229600" cy="857256"/>
          </a:xfrm>
        </p:spPr>
        <p:txBody>
          <a:bodyPr/>
          <a:lstStyle/>
          <a:p>
            <a:pPr eaLnBrk="1" hangingPunct="1"/>
            <a:r>
              <a:rPr lang="en-US" altLang="zh-CN" dirty="0" smtClean="0">
                <a:latin typeface="Arial Unicode MS" pitchFamily="34" charset="-122"/>
                <a:ea typeface="Arial Unicode MS" pitchFamily="34" charset="-122"/>
                <a:cs typeface="Arial Unicode MS" pitchFamily="34" charset="-122"/>
              </a:rPr>
              <a:t>&lt;filter&gt; </a:t>
            </a:r>
            <a:r>
              <a:rPr lang="zh-CN" altLang="en-US" dirty="0" smtClean="0">
                <a:latin typeface="Arial Unicode MS" pitchFamily="34" charset="-122"/>
                <a:ea typeface="Arial Unicode MS" pitchFamily="34" charset="-122"/>
                <a:cs typeface="Arial Unicode MS" pitchFamily="34" charset="-122"/>
              </a:rPr>
              <a:t>元素（注册</a:t>
            </a:r>
            <a:r>
              <a:rPr lang="en-US" altLang="zh-CN" dirty="0" smtClean="0">
                <a:latin typeface="Arial Unicode MS" pitchFamily="34" charset="-122"/>
                <a:ea typeface="Arial Unicode MS" pitchFamily="34" charset="-122"/>
                <a:cs typeface="Arial Unicode MS" pitchFamily="34" charset="-122"/>
              </a:rPr>
              <a:t>Filter</a:t>
            </a:r>
            <a:r>
              <a:rPr lang="zh-CN" altLang="en-US" dirty="0" smtClean="0">
                <a:latin typeface="Arial Unicode MS" pitchFamily="34" charset="-122"/>
                <a:ea typeface="Arial Unicode MS" pitchFamily="34" charset="-122"/>
                <a:cs typeface="Arial Unicode MS" pitchFamily="34" charset="-122"/>
              </a:rPr>
              <a:t>）</a:t>
            </a:r>
          </a:p>
        </p:txBody>
      </p:sp>
      <p:sp>
        <p:nvSpPr>
          <p:cNvPr id="13315" name="Rectangle 3"/>
          <p:cNvSpPr>
            <a:spLocks noGrp="1" noChangeArrowheads="1"/>
          </p:cNvSpPr>
          <p:nvPr>
            <p:ph type="body" idx="1"/>
          </p:nvPr>
        </p:nvSpPr>
        <p:spPr>
          <a:xfrm>
            <a:off x="1981200" y="1735065"/>
            <a:ext cx="8229600" cy="4525963"/>
          </a:xfrm>
        </p:spPr>
        <p:txBody>
          <a:bodyPr/>
          <a:lstStyle/>
          <a:p>
            <a:pPr eaLnBrk="1" hangingPunct="1"/>
            <a:endParaRPr lang="en-US" altLang="zh-CN" dirty="0" smtClean="0">
              <a:latin typeface="Arial Unicode MS" pitchFamily="34" charset="-122"/>
              <a:ea typeface="Arial Unicode MS" pitchFamily="34" charset="-122"/>
              <a:cs typeface="Arial Unicode MS" pitchFamily="34" charset="-122"/>
            </a:endParaRPr>
          </a:p>
          <a:p>
            <a:pPr eaLnBrk="1" hangingPunct="1"/>
            <a:endParaRPr lang="en-US" altLang="zh-CN" dirty="0" smtClean="0">
              <a:latin typeface="Arial Unicode MS" pitchFamily="34" charset="-122"/>
              <a:ea typeface="Arial Unicode MS" pitchFamily="34" charset="-122"/>
              <a:cs typeface="Arial Unicode MS" pitchFamily="34" charset="-122"/>
            </a:endParaRPr>
          </a:p>
        </p:txBody>
      </p:sp>
      <p:sp>
        <p:nvSpPr>
          <p:cNvPr id="13316" name="Text Box 4"/>
          <p:cNvSpPr txBox="1">
            <a:spLocks noChangeArrowheads="1"/>
          </p:cNvSpPr>
          <p:nvPr/>
        </p:nvSpPr>
        <p:spPr bwMode="auto">
          <a:xfrm>
            <a:off x="927100" y="1333500"/>
            <a:ext cx="8078763" cy="2308324"/>
          </a:xfrm>
          <a:prstGeom prst="rect">
            <a:avLst/>
          </a:prstGeom>
          <a:noFill/>
          <a:ln w="9525" algn="ctr">
            <a:solidFill>
              <a:schemeClr val="tx1"/>
            </a:solidFill>
            <a:miter lim="800000"/>
            <a:headEnd/>
            <a:tailEnd/>
          </a:ln>
        </p:spPr>
        <p:txBody>
          <a:bodyPr wrap="square">
            <a:spAutoFit/>
          </a:bodyPr>
          <a:lstStyle/>
          <a:p>
            <a:pPr marL="342900" indent="-342900"/>
            <a:r>
              <a:rPr lang="en-US" altLang="zh-CN" dirty="0">
                <a:latin typeface="Arial Unicode MS" pitchFamily="34" charset="-122"/>
                <a:ea typeface="Arial Unicode MS" pitchFamily="34" charset="-122"/>
                <a:cs typeface="Arial Unicode MS" pitchFamily="34" charset="-122"/>
              </a:rPr>
              <a:t>&lt;filter&gt;</a:t>
            </a:r>
          </a:p>
          <a:p>
            <a:pPr marL="342900" indent="-342900"/>
            <a:r>
              <a:rPr lang="en-US" altLang="zh-CN" dirty="0">
                <a:latin typeface="Arial Unicode MS" pitchFamily="34" charset="-122"/>
                <a:ea typeface="Arial Unicode MS" pitchFamily="34" charset="-122"/>
                <a:cs typeface="Arial Unicode MS" pitchFamily="34" charset="-122"/>
              </a:rPr>
              <a:t> 	     &lt;filter-name&gt;</a:t>
            </a:r>
            <a:r>
              <a:rPr lang="en-US" altLang="zh-CN" dirty="0" err="1">
                <a:latin typeface="Arial Unicode MS" pitchFamily="34" charset="-122"/>
                <a:ea typeface="Arial Unicode MS" pitchFamily="34" charset="-122"/>
                <a:cs typeface="Arial Unicode MS" pitchFamily="34" charset="-122"/>
              </a:rPr>
              <a:t>testFitler</a:t>
            </a:r>
            <a:r>
              <a:rPr lang="en-US" altLang="zh-CN" dirty="0">
                <a:latin typeface="Arial Unicode MS" pitchFamily="34" charset="-122"/>
                <a:ea typeface="Arial Unicode MS" pitchFamily="34" charset="-122"/>
                <a:cs typeface="Arial Unicode MS" pitchFamily="34" charset="-122"/>
              </a:rPr>
              <a:t>&lt;/filter-name&gt;</a:t>
            </a:r>
          </a:p>
          <a:p>
            <a:pPr marL="342900" indent="-342900"/>
            <a:r>
              <a:rPr lang="en-US" altLang="zh-CN" dirty="0">
                <a:latin typeface="Arial Unicode MS" pitchFamily="34" charset="-122"/>
                <a:ea typeface="Arial Unicode MS" pitchFamily="34" charset="-122"/>
                <a:cs typeface="Arial Unicode MS" pitchFamily="34" charset="-122"/>
              </a:rPr>
              <a:t>	     &lt;filter-class&gt;</a:t>
            </a:r>
            <a:r>
              <a:rPr lang="en-US" altLang="zh-CN" dirty="0" err="1">
                <a:latin typeface="Arial Unicode MS" pitchFamily="34" charset="-122"/>
                <a:ea typeface="Arial Unicode MS" pitchFamily="34" charset="-122"/>
                <a:cs typeface="Arial Unicode MS" pitchFamily="34" charset="-122"/>
              </a:rPr>
              <a:t>org.test.TestFiter</a:t>
            </a:r>
            <a:r>
              <a:rPr lang="en-US" altLang="zh-CN" dirty="0">
                <a:latin typeface="Arial Unicode MS" pitchFamily="34" charset="-122"/>
                <a:ea typeface="Arial Unicode MS" pitchFamily="34" charset="-122"/>
                <a:cs typeface="Arial Unicode MS" pitchFamily="34" charset="-122"/>
              </a:rPr>
              <a:t>&lt;/filter-class&gt;</a:t>
            </a:r>
          </a:p>
          <a:p>
            <a:pPr marL="342900" indent="-342900"/>
            <a:r>
              <a:rPr lang="en-US" altLang="zh-CN" dirty="0">
                <a:latin typeface="Arial Unicode MS" pitchFamily="34" charset="-122"/>
                <a:ea typeface="Arial Unicode MS" pitchFamily="34" charset="-122"/>
                <a:cs typeface="Arial Unicode MS" pitchFamily="34" charset="-122"/>
              </a:rPr>
              <a:t>	     &lt;init-</a:t>
            </a:r>
            <a:r>
              <a:rPr lang="en-US" altLang="zh-CN" dirty="0" err="1">
                <a:latin typeface="Arial Unicode MS" pitchFamily="34" charset="-122"/>
                <a:ea typeface="Arial Unicode MS" pitchFamily="34" charset="-122"/>
                <a:cs typeface="Arial Unicode MS" pitchFamily="34" charset="-122"/>
              </a:rPr>
              <a:t>param</a:t>
            </a:r>
            <a:r>
              <a:rPr lang="en-US" altLang="zh-CN" dirty="0">
                <a:latin typeface="Arial Unicode MS" pitchFamily="34" charset="-122"/>
                <a:ea typeface="Arial Unicode MS" pitchFamily="34" charset="-122"/>
                <a:cs typeface="Arial Unicode MS" pitchFamily="34" charset="-122"/>
              </a:rPr>
              <a:t>&gt;</a:t>
            </a:r>
          </a:p>
          <a:p>
            <a:pPr marL="342900" indent="-342900"/>
            <a:r>
              <a:rPr lang="en-US" altLang="zh-CN" dirty="0">
                <a:latin typeface="Arial Unicode MS" pitchFamily="34" charset="-122"/>
                <a:ea typeface="Arial Unicode MS" pitchFamily="34" charset="-122"/>
                <a:cs typeface="Arial Unicode MS" pitchFamily="34" charset="-122"/>
              </a:rPr>
              <a:t>		 &lt;</a:t>
            </a:r>
            <a:r>
              <a:rPr lang="en-US" altLang="zh-CN" dirty="0" err="1">
                <a:latin typeface="Arial Unicode MS" pitchFamily="34" charset="-122"/>
                <a:ea typeface="Arial Unicode MS" pitchFamily="34" charset="-122"/>
                <a:cs typeface="Arial Unicode MS" pitchFamily="34" charset="-122"/>
              </a:rPr>
              <a:t>param</a:t>
            </a:r>
            <a:r>
              <a:rPr lang="en-US" altLang="zh-CN" dirty="0">
                <a:latin typeface="Arial Unicode MS" pitchFamily="34" charset="-122"/>
                <a:ea typeface="Arial Unicode MS" pitchFamily="34" charset="-122"/>
                <a:cs typeface="Arial Unicode MS" pitchFamily="34" charset="-122"/>
              </a:rPr>
              <a:t>-name&gt;</a:t>
            </a:r>
            <a:r>
              <a:rPr lang="en-US" altLang="zh-CN" dirty="0" err="1">
                <a:latin typeface="Arial Unicode MS" pitchFamily="34" charset="-122"/>
                <a:ea typeface="Arial Unicode MS" pitchFamily="34" charset="-122"/>
                <a:cs typeface="Arial Unicode MS" pitchFamily="34" charset="-122"/>
              </a:rPr>
              <a:t>word_file</a:t>
            </a:r>
            <a:r>
              <a:rPr lang="en-US" altLang="zh-CN" dirty="0">
                <a:latin typeface="Arial Unicode MS" pitchFamily="34" charset="-122"/>
                <a:ea typeface="Arial Unicode MS" pitchFamily="34" charset="-122"/>
                <a:cs typeface="Arial Unicode MS" pitchFamily="34" charset="-122"/>
              </a:rPr>
              <a:t>&lt;/</a:t>
            </a:r>
            <a:r>
              <a:rPr lang="en-US" altLang="zh-CN" dirty="0" err="1">
                <a:latin typeface="Arial Unicode MS" pitchFamily="34" charset="-122"/>
                <a:ea typeface="Arial Unicode MS" pitchFamily="34" charset="-122"/>
                <a:cs typeface="Arial Unicode MS" pitchFamily="34" charset="-122"/>
              </a:rPr>
              <a:t>param</a:t>
            </a:r>
            <a:r>
              <a:rPr lang="en-US" altLang="zh-CN" dirty="0">
                <a:latin typeface="Arial Unicode MS" pitchFamily="34" charset="-122"/>
                <a:ea typeface="Arial Unicode MS" pitchFamily="34" charset="-122"/>
                <a:cs typeface="Arial Unicode MS" pitchFamily="34" charset="-122"/>
              </a:rPr>
              <a:t>-name&gt;	</a:t>
            </a:r>
          </a:p>
          <a:p>
            <a:pPr marL="342900" indent="-342900"/>
            <a:r>
              <a:rPr lang="en-US" altLang="zh-CN" dirty="0">
                <a:latin typeface="Arial Unicode MS" pitchFamily="34" charset="-122"/>
                <a:ea typeface="Arial Unicode MS" pitchFamily="34" charset="-122"/>
                <a:cs typeface="Arial Unicode MS" pitchFamily="34" charset="-122"/>
              </a:rPr>
              <a:t>		 &lt;</a:t>
            </a:r>
            <a:r>
              <a:rPr lang="en-US" altLang="zh-CN" dirty="0" err="1">
                <a:latin typeface="Arial Unicode MS" pitchFamily="34" charset="-122"/>
                <a:ea typeface="Arial Unicode MS" pitchFamily="34" charset="-122"/>
                <a:cs typeface="Arial Unicode MS" pitchFamily="34" charset="-122"/>
              </a:rPr>
              <a:t>param</a:t>
            </a:r>
            <a:r>
              <a:rPr lang="en-US" altLang="zh-CN" dirty="0">
                <a:latin typeface="Arial Unicode MS" pitchFamily="34" charset="-122"/>
                <a:ea typeface="Arial Unicode MS" pitchFamily="34" charset="-122"/>
                <a:cs typeface="Arial Unicode MS" pitchFamily="34" charset="-122"/>
              </a:rPr>
              <a:t>-value&gt;/WEB-INF/word.txt&lt;/</a:t>
            </a:r>
            <a:r>
              <a:rPr lang="en-US" altLang="zh-CN" dirty="0" err="1">
                <a:latin typeface="Arial Unicode MS" pitchFamily="34" charset="-122"/>
                <a:ea typeface="Arial Unicode MS" pitchFamily="34" charset="-122"/>
                <a:cs typeface="Arial Unicode MS" pitchFamily="34" charset="-122"/>
              </a:rPr>
              <a:t>param</a:t>
            </a:r>
            <a:r>
              <a:rPr lang="en-US" altLang="zh-CN" dirty="0">
                <a:latin typeface="Arial Unicode MS" pitchFamily="34" charset="-122"/>
                <a:ea typeface="Arial Unicode MS" pitchFamily="34" charset="-122"/>
                <a:cs typeface="Arial Unicode MS" pitchFamily="34" charset="-122"/>
              </a:rPr>
              <a:t>-value&gt;</a:t>
            </a:r>
          </a:p>
          <a:p>
            <a:pPr marL="342900" indent="-342900"/>
            <a:r>
              <a:rPr lang="en-US" altLang="zh-CN" dirty="0">
                <a:latin typeface="Arial Unicode MS" pitchFamily="34" charset="-122"/>
                <a:ea typeface="Arial Unicode MS" pitchFamily="34" charset="-122"/>
                <a:cs typeface="Arial Unicode MS" pitchFamily="34" charset="-122"/>
              </a:rPr>
              <a:t>	     &lt;/init-</a:t>
            </a:r>
            <a:r>
              <a:rPr lang="en-US" altLang="zh-CN" dirty="0" err="1">
                <a:latin typeface="Arial Unicode MS" pitchFamily="34" charset="-122"/>
                <a:ea typeface="Arial Unicode MS" pitchFamily="34" charset="-122"/>
                <a:cs typeface="Arial Unicode MS" pitchFamily="34" charset="-122"/>
              </a:rPr>
              <a:t>param</a:t>
            </a:r>
            <a:r>
              <a:rPr lang="en-US" altLang="zh-CN" dirty="0">
                <a:latin typeface="Arial Unicode MS" pitchFamily="34" charset="-122"/>
                <a:ea typeface="Arial Unicode MS" pitchFamily="34" charset="-122"/>
                <a:cs typeface="Arial Unicode MS" pitchFamily="34" charset="-122"/>
              </a:rPr>
              <a:t>&gt;</a:t>
            </a:r>
          </a:p>
          <a:p>
            <a:pPr marL="342900" indent="-342900"/>
            <a:r>
              <a:rPr lang="en-US" altLang="zh-CN" dirty="0">
                <a:latin typeface="Arial Unicode MS" pitchFamily="34" charset="-122"/>
                <a:ea typeface="Arial Unicode MS" pitchFamily="34" charset="-122"/>
                <a:cs typeface="Arial Unicode MS" pitchFamily="34" charset="-122"/>
              </a:rPr>
              <a:t>&lt;/filter&gt;</a:t>
            </a:r>
          </a:p>
        </p:txBody>
      </p:sp>
    </p:spTree>
    <p:extLst>
      <p:ext uri="{BB962C8B-B14F-4D97-AF65-F5344CB8AC3E}">
        <p14:creationId xmlns:p14="http://schemas.microsoft.com/office/powerpoint/2010/main" val="59194954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114872" y="692696"/>
            <a:ext cx="8229600" cy="857256"/>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映射 </a:t>
            </a:r>
            <a:r>
              <a:rPr lang="en-US" altLang="zh-CN" dirty="0" smtClean="0">
                <a:latin typeface="Arial Unicode MS" pitchFamily="34" charset="-122"/>
                <a:ea typeface="Arial Unicode MS" pitchFamily="34" charset="-122"/>
                <a:cs typeface="Arial Unicode MS" pitchFamily="34" charset="-122"/>
              </a:rPr>
              <a:t>Filter</a:t>
            </a:r>
          </a:p>
        </p:txBody>
      </p:sp>
      <p:sp>
        <p:nvSpPr>
          <p:cNvPr id="14339" name="Rectangle 3"/>
          <p:cNvSpPr>
            <a:spLocks noGrp="1" noChangeArrowheads="1"/>
          </p:cNvSpPr>
          <p:nvPr>
            <p:ph type="body" idx="1"/>
          </p:nvPr>
        </p:nvSpPr>
        <p:spPr>
          <a:xfrm>
            <a:off x="1919536" y="1700808"/>
            <a:ext cx="8424936" cy="4392488"/>
          </a:xfrm>
        </p:spPr>
        <p:txBody>
          <a:bodyPr>
            <a:normAutofit/>
          </a:bodyPr>
          <a:lstStyle/>
          <a:p>
            <a:pPr eaLnBrk="1" hangingPunct="1">
              <a:lnSpc>
                <a:spcPct val="110000"/>
              </a:lnSpc>
            </a:pPr>
            <a:r>
              <a:rPr lang="en-US" altLang="zh-CN" sz="2400" dirty="0">
                <a:latin typeface="Arial Unicode MS" pitchFamily="34" charset="-122"/>
                <a:ea typeface="Arial Unicode MS" pitchFamily="34" charset="-122"/>
                <a:cs typeface="Arial Unicode MS" pitchFamily="34" charset="-122"/>
              </a:rPr>
              <a:t>&lt;filter-mapping&gt;</a:t>
            </a:r>
            <a:r>
              <a:rPr lang="zh-CN" altLang="en-US" sz="2400" dirty="0">
                <a:latin typeface="Arial Unicode MS" pitchFamily="34" charset="-122"/>
                <a:ea typeface="Arial Unicode MS" pitchFamily="34" charset="-122"/>
                <a:cs typeface="Arial Unicode MS" pitchFamily="34" charset="-122"/>
              </a:rPr>
              <a:t>元素用于设置一个 </a:t>
            </a:r>
            <a:r>
              <a:rPr lang="en-US" altLang="zh-CN" sz="2400" dirty="0">
                <a:latin typeface="Arial Unicode MS" pitchFamily="34" charset="-122"/>
                <a:ea typeface="Arial Unicode MS" pitchFamily="34" charset="-122"/>
                <a:cs typeface="Arial Unicode MS" pitchFamily="34" charset="-122"/>
              </a:rPr>
              <a:t>Filter </a:t>
            </a:r>
            <a:r>
              <a:rPr lang="zh-CN" altLang="en-US" sz="2400" dirty="0">
                <a:latin typeface="Arial Unicode MS" pitchFamily="34" charset="-122"/>
                <a:ea typeface="Arial Unicode MS" pitchFamily="34" charset="-122"/>
                <a:cs typeface="Arial Unicode MS" pitchFamily="34" charset="-122"/>
              </a:rPr>
              <a:t>所负责拦截的资源。一个</a:t>
            </a:r>
            <a:r>
              <a:rPr lang="en-US" altLang="zh-CN" sz="2400" dirty="0">
                <a:latin typeface="Arial Unicode MS" pitchFamily="34" charset="-122"/>
                <a:ea typeface="Arial Unicode MS" pitchFamily="34" charset="-122"/>
                <a:cs typeface="Arial Unicode MS" pitchFamily="34" charset="-122"/>
              </a:rPr>
              <a:t>Filter</a:t>
            </a:r>
            <a:r>
              <a:rPr lang="zh-CN" altLang="en-US" sz="2400" dirty="0">
                <a:latin typeface="Arial Unicode MS" pitchFamily="34" charset="-122"/>
                <a:ea typeface="Arial Unicode MS" pitchFamily="34" charset="-122"/>
                <a:cs typeface="Arial Unicode MS" pitchFamily="34" charset="-122"/>
              </a:rPr>
              <a:t>拦截的资源可通过两种方式来指定：</a:t>
            </a:r>
            <a:r>
              <a:rPr lang="en-US" altLang="zh-CN" sz="2400" dirty="0" err="1">
                <a:latin typeface="Arial Unicode MS" pitchFamily="34" charset="-122"/>
                <a:ea typeface="Arial Unicode MS" pitchFamily="34" charset="-122"/>
                <a:cs typeface="Arial Unicode MS" pitchFamily="34" charset="-122"/>
              </a:rPr>
              <a:t>Servlet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名称和资源访问的请求路径</a:t>
            </a:r>
            <a:r>
              <a:rPr lang="en-US" altLang="zh-CN" sz="2400" dirty="0">
                <a:latin typeface="Arial Unicode MS" pitchFamily="34" charset="-122"/>
                <a:ea typeface="Arial Unicode MS" pitchFamily="34" charset="-122"/>
                <a:cs typeface="Arial Unicode MS" pitchFamily="34" charset="-122"/>
              </a:rPr>
              <a:t>( </a:t>
            </a:r>
            <a:r>
              <a:rPr lang="en-US" altLang="zh-CN" sz="2400" dirty="0" err="1">
                <a:latin typeface="Arial Unicode MS" pitchFamily="34" charset="-122"/>
                <a:ea typeface="Arial Unicode MS" pitchFamily="34" charset="-122"/>
                <a:cs typeface="Arial Unicode MS" pitchFamily="34" charset="-122"/>
              </a:rPr>
              <a:t>url</a:t>
            </a:r>
            <a:r>
              <a:rPr lang="zh-CN" altLang="en-US" sz="2400" dirty="0">
                <a:latin typeface="Arial Unicode MS" pitchFamily="34" charset="-122"/>
                <a:ea typeface="Arial Unicode MS" pitchFamily="34" charset="-122"/>
                <a:cs typeface="Arial Unicode MS" pitchFamily="34" charset="-122"/>
              </a:rPr>
              <a:t>样式</a:t>
            </a:r>
            <a:r>
              <a:rPr lang="en-US" altLang="zh-CN" sz="2400" dirty="0">
                <a:latin typeface="Arial Unicode MS" pitchFamily="34" charset="-122"/>
                <a:ea typeface="Arial Unicode MS" pitchFamily="34" charset="-122"/>
                <a:cs typeface="Arial Unicode MS" pitchFamily="34" charset="-122"/>
              </a:rPr>
              <a:t>)</a:t>
            </a:r>
          </a:p>
          <a:p>
            <a:pPr lvl="1" eaLnBrk="1" hangingPunct="1">
              <a:lnSpc>
                <a:spcPct val="110000"/>
              </a:lnSpc>
            </a:pPr>
            <a:r>
              <a:rPr lang="en-US" altLang="zh-CN" sz="2000" dirty="0">
                <a:latin typeface="Arial Unicode MS" pitchFamily="34" charset="-122"/>
                <a:ea typeface="Arial Unicode MS" pitchFamily="34" charset="-122"/>
                <a:cs typeface="Arial Unicode MS" pitchFamily="34" charset="-122"/>
              </a:rPr>
              <a:t>&lt;filter-name&gt;</a:t>
            </a:r>
            <a:r>
              <a:rPr lang="zh-CN" altLang="en-US" sz="2000" dirty="0">
                <a:latin typeface="Arial Unicode MS" pitchFamily="34" charset="-122"/>
                <a:ea typeface="Arial Unicode MS" pitchFamily="34" charset="-122"/>
                <a:cs typeface="Arial Unicode MS" pitchFamily="34" charset="-122"/>
              </a:rPr>
              <a:t>子元素用于设置</a:t>
            </a:r>
            <a:r>
              <a:rPr lang="en-US" altLang="zh-CN" sz="2000" dirty="0">
                <a:latin typeface="Arial Unicode MS" pitchFamily="34" charset="-122"/>
                <a:ea typeface="Arial Unicode MS" pitchFamily="34" charset="-122"/>
                <a:cs typeface="Arial Unicode MS" pitchFamily="34" charset="-122"/>
              </a:rPr>
              <a:t>filter</a:t>
            </a:r>
            <a:r>
              <a:rPr lang="zh-CN" altLang="en-US" sz="2000" dirty="0">
                <a:latin typeface="Arial Unicode MS" pitchFamily="34" charset="-122"/>
                <a:ea typeface="Arial Unicode MS" pitchFamily="34" charset="-122"/>
                <a:cs typeface="Arial Unicode MS" pitchFamily="34" charset="-122"/>
              </a:rPr>
              <a:t>的注册名称。该值必须是在</a:t>
            </a:r>
            <a:r>
              <a:rPr lang="en-US" altLang="zh-CN" sz="2000" dirty="0">
                <a:latin typeface="Arial Unicode MS" pitchFamily="34" charset="-122"/>
                <a:ea typeface="Arial Unicode MS" pitchFamily="34" charset="-122"/>
                <a:cs typeface="Arial Unicode MS" pitchFamily="34" charset="-122"/>
              </a:rPr>
              <a:t>&lt;filter&gt;</a:t>
            </a:r>
            <a:r>
              <a:rPr lang="zh-CN" altLang="en-US" sz="2000" dirty="0">
                <a:latin typeface="Arial Unicode MS" pitchFamily="34" charset="-122"/>
                <a:ea typeface="Arial Unicode MS" pitchFamily="34" charset="-122"/>
                <a:cs typeface="Arial Unicode MS" pitchFamily="34" charset="-122"/>
              </a:rPr>
              <a:t>元素中声明过的过滤器的名字</a:t>
            </a:r>
          </a:p>
          <a:p>
            <a:pPr lvl="1" eaLnBrk="1" hangingPunct="1">
              <a:lnSpc>
                <a:spcPct val="110000"/>
              </a:lnSpc>
            </a:pPr>
            <a:r>
              <a:rPr lang="en-US" altLang="zh-CN" sz="2000" dirty="0">
                <a:latin typeface="Arial Unicode MS" pitchFamily="34" charset="-122"/>
                <a:ea typeface="Arial Unicode MS" pitchFamily="34" charset="-122"/>
                <a:cs typeface="Arial Unicode MS" pitchFamily="34" charset="-122"/>
              </a:rPr>
              <a:t>&lt;</a:t>
            </a:r>
            <a:r>
              <a:rPr lang="en-US" altLang="zh-CN" sz="2000" dirty="0" err="1">
                <a:latin typeface="Arial Unicode MS" pitchFamily="34" charset="-122"/>
                <a:ea typeface="Arial Unicode MS" pitchFamily="34" charset="-122"/>
                <a:cs typeface="Arial Unicode MS" pitchFamily="34" charset="-122"/>
              </a:rPr>
              <a:t>url</a:t>
            </a:r>
            <a:r>
              <a:rPr lang="en-US" altLang="zh-CN" sz="2000" dirty="0">
                <a:latin typeface="Arial Unicode MS" pitchFamily="34" charset="-122"/>
                <a:ea typeface="Arial Unicode MS" pitchFamily="34" charset="-122"/>
                <a:cs typeface="Arial Unicode MS" pitchFamily="34" charset="-122"/>
              </a:rPr>
              <a:t>-pattern&gt;</a:t>
            </a:r>
            <a:r>
              <a:rPr lang="zh-CN" altLang="en-US" sz="2000" dirty="0">
                <a:latin typeface="Arial Unicode MS" pitchFamily="34" charset="-122"/>
                <a:ea typeface="Arial Unicode MS" pitchFamily="34" charset="-122"/>
                <a:cs typeface="Arial Unicode MS" pitchFamily="34" charset="-122"/>
              </a:rPr>
              <a:t>设置 </a:t>
            </a:r>
            <a:r>
              <a:rPr lang="en-US" altLang="zh-CN" sz="2000" dirty="0">
                <a:latin typeface="Arial Unicode MS" pitchFamily="34" charset="-122"/>
                <a:ea typeface="Arial Unicode MS" pitchFamily="34" charset="-122"/>
                <a:cs typeface="Arial Unicode MS" pitchFamily="34" charset="-122"/>
              </a:rPr>
              <a:t>filter </a:t>
            </a:r>
            <a:r>
              <a:rPr lang="zh-CN" altLang="en-US" sz="2000" dirty="0">
                <a:latin typeface="Arial Unicode MS" pitchFamily="34" charset="-122"/>
                <a:ea typeface="Arial Unicode MS" pitchFamily="34" charset="-122"/>
                <a:cs typeface="Arial Unicode MS" pitchFamily="34" charset="-122"/>
              </a:rPr>
              <a:t>所拦截的请求路径</a:t>
            </a:r>
            <a:r>
              <a:rPr lang="en-US" altLang="zh-CN" sz="2000" dirty="0">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过滤器关联的</a:t>
            </a:r>
            <a:r>
              <a:rPr lang="en-US" altLang="zh-CN" sz="2000" dirty="0">
                <a:latin typeface="Arial Unicode MS" pitchFamily="34" charset="-122"/>
                <a:ea typeface="Arial Unicode MS" pitchFamily="34" charset="-122"/>
                <a:cs typeface="Arial Unicode MS" pitchFamily="34" charset="-122"/>
              </a:rPr>
              <a:t>URL</a:t>
            </a:r>
            <a:r>
              <a:rPr lang="zh-CN" altLang="en-US" sz="2000" dirty="0">
                <a:latin typeface="Arial Unicode MS" pitchFamily="34" charset="-122"/>
                <a:ea typeface="Arial Unicode MS" pitchFamily="34" charset="-122"/>
                <a:cs typeface="Arial Unicode MS" pitchFamily="34" charset="-122"/>
              </a:rPr>
              <a:t>样式</a:t>
            </a:r>
            <a:r>
              <a:rPr lang="en-US" altLang="zh-CN" sz="2000" dirty="0">
                <a:latin typeface="Arial Unicode MS" pitchFamily="34" charset="-122"/>
                <a:ea typeface="Arial Unicode MS" pitchFamily="34" charset="-122"/>
                <a:cs typeface="Arial Unicode MS" pitchFamily="34" charset="-122"/>
              </a:rPr>
              <a:t>)</a:t>
            </a:r>
          </a:p>
          <a:p>
            <a:pPr lvl="1" eaLnBrk="1" hangingPunct="1">
              <a:lnSpc>
                <a:spcPct val="110000"/>
              </a:lnSpc>
            </a:pPr>
            <a:r>
              <a:rPr lang="en-US" altLang="zh-CN" sz="2000" dirty="0">
                <a:latin typeface="Arial Unicode MS" pitchFamily="34" charset="-122"/>
                <a:ea typeface="Arial Unicode MS" pitchFamily="34" charset="-122"/>
                <a:cs typeface="Arial Unicode MS" pitchFamily="34" charset="-122"/>
              </a:rPr>
              <a:t>&lt;</a:t>
            </a:r>
            <a:r>
              <a:rPr lang="en-US" altLang="zh-CN" sz="2000" dirty="0" err="1">
                <a:latin typeface="Arial Unicode MS" pitchFamily="34" charset="-122"/>
                <a:ea typeface="Arial Unicode MS" pitchFamily="34" charset="-122"/>
                <a:cs typeface="Arial Unicode MS" pitchFamily="34" charset="-122"/>
              </a:rPr>
              <a:t>servlet</a:t>
            </a:r>
            <a:r>
              <a:rPr lang="en-US" altLang="zh-CN" sz="2000" dirty="0">
                <a:latin typeface="Arial Unicode MS" pitchFamily="34" charset="-122"/>
                <a:ea typeface="Arial Unicode MS" pitchFamily="34" charset="-122"/>
                <a:cs typeface="Arial Unicode MS" pitchFamily="34" charset="-122"/>
              </a:rPr>
              <a:t>-name&gt;</a:t>
            </a:r>
            <a:r>
              <a:rPr lang="zh-CN" altLang="en-US" sz="2000" dirty="0">
                <a:latin typeface="Arial Unicode MS" pitchFamily="34" charset="-122"/>
                <a:ea typeface="Arial Unicode MS" pitchFamily="34" charset="-122"/>
                <a:cs typeface="Arial Unicode MS" pitchFamily="34" charset="-122"/>
              </a:rPr>
              <a:t>指定过滤器所拦截的</a:t>
            </a:r>
            <a:r>
              <a:rPr lang="en-US" altLang="zh-CN" sz="2000" dirty="0" err="1">
                <a:latin typeface="Arial Unicode MS" pitchFamily="34" charset="-122"/>
                <a:ea typeface="Arial Unicode MS" pitchFamily="34" charset="-122"/>
                <a:cs typeface="Arial Unicode MS" pitchFamily="34" charset="-122"/>
              </a:rPr>
              <a:t>Servlet</a:t>
            </a:r>
            <a:r>
              <a:rPr lang="zh-CN" altLang="en-US" sz="2000" dirty="0">
                <a:latin typeface="Arial Unicode MS" pitchFamily="34" charset="-122"/>
                <a:ea typeface="Arial Unicode MS" pitchFamily="34" charset="-122"/>
                <a:cs typeface="Arial Unicode MS" pitchFamily="34" charset="-122"/>
              </a:rPr>
              <a:t>名称。</a:t>
            </a:r>
          </a:p>
          <a:p>
            <a:pPr lvl="1" eaLnBrk="1" hangingPunct="1">
              <a:lnSpc>
                <a:spcPct val="110000"/>
              </a:lnSpc>
            </a:pPr>
            <a:r>
              <a:rPr lang="en-US" altLang="zh-CN" sz="2000" dirty="0">
                <a:latin typeface="Arial Unicode MS" pitchFamily="34" charset="-122"/>
                <a:ea typeface="Arial Unicode MS" pitchFamily="34" charset="-122"/>
                <a:cs typeface="Arial Unicode MS" pitchFamily="34" charset="-122"/>
              </a:rPr>
              <a:t>&lt;dispatcher&gt;</a:t>
            </a:r>
            <a:r>
              <a:rPr lang="zh-CN" altLang="en-US" sz="2000" b="1" dirty="0">
                <a:latin typeface="Arial Unicode MS" pitchFamily="34" charset="-122"/>
                <a:ea typeface="Arial Unicode MS" pitchFamily="34" charset="-122"/>
                <a:cs typeface="Arial Unicode MS" pitchFamily="34" charset="-122"/>
              </a:rPr>
              <a:t>指定过滤器所拦截的资源被 </a:t>
            </a:r>
            <a:r>
              <a:rPr lang="en-US" altLang="zh-CN" sz="2000" b="1" dirty="0" err="1">
                <a:latin typeface="Arial Unicode MS" pitchFamily="34" charset="-122"/>
                <a:ea typeface="Arial Unicode MS" pitchFamily="34" charset="-122"/>
                <a:cs typeface="Arial Unicode MS" pitchFamily="34" charset="-122"/>
              </a:rPr>
              <a:t>Servlet</a:t>
            </a:r>
            <a:r>
              <a:rPr lang="en-US" altLang="zh-CN" sz="2000" b="1" dirty="0">
                <a:latin typeface="Arial Unicode MS" pitchFamily="34" charset="-122"/>
                <a:ea typeface="Arial Unicode MS" pitchFamily="34" charset="-122"/>
                <a:cs typeface="Arial Unicode MS" pitchFamily="34" charset="-122"/>
              </a:rPr>
              <a:t> </a:t>
            </a:r>
            <a:r>
              <a:rPr lang="zh-CN" altLang="en-US" sz="2000" b="1" dirty="0">
                <a:latin typeface="Arial Unicode MS" pitchFamily="34" charset="-122"/>
                <a:ea typeface="Arial Unicode MS" pitchFamily="34" charset="-122"/>
                <a:cs typeface="Arial Unicode MS" pitchFamily="34" charset="-122"/>
              </a:rPr>
              <a:t>容器调用的方式</a:t>
            </a:r>
            <a:r>
              <a:rPr lang="zh-CN" altLang="en-US" sz="2000" dirty="0">
                <a:latin typeface="Arial Unicode MS" pitchFamily="34" charset="-122"/>
                <a:ea typeface="Arial Unicode MS" pitchFamily="34" charset="-122"/>
                <a:cs typeface="Arial Unicode MS" pitchFamily="34" charset="-122"/>
              </a:rPr>
              <a:t>，可以是</a:t>
            </a:r>
            <a:r>
              <a:rPr lang="en-US" altLang="zh-CN" sz="2000" dirty="0">
                <a:latin typeface="Arial Unicode MS" pitchFamily="34" charset="-122"/>
                <a:ea typeface="Arial Unicode MS" pitchFamily="34" charset="-122"/>
                <a:cs typeface="Arial Unicode MS" pitchFamily="34" charset="-122"/>
              </a:rPr>
              <a:t>REQUEST,INCLUDE,FORWARD</a:t>
            </a:r>
            <a:r>
              <a:rPr lang="zh-CN" altLang="en-US" sz="2000" dirty="0">
                <a:latin typeface="Arial Unicode MS" pitchFamily="34" charset="-122"/>
                <a:ea typeface="Arial Unicode MS" pitchFamily="34" charset="-122"/>
                <a:cs typeface="Arial Unicode MS" pitchFamily="34" charset="-122"/>
              </a:rPr>
              <a:t>和</a:t>
            </a:r>
            <a:r>
              <a:rPr lang="en-US" altLang="zh-CN" sz="2000" dirty="0">
                <a:latin typeface="Arial Unicode MS" pitchFamily="34" charset="-122"/>
                <a:ea typeface="Arial Unicode MS" pitchFamily="34" charset="-122"/>
                <a:cs typeface="Arial Unicode MS" pitchFamily="34" charset="-122"/>
              </a:rPr>
              <a:t>ERROR</a:t>
            </a:r>
            <a:r>
              <a:rPr lang="zh-CN" altLang="en-US" sz="2000" dirty="0">
                <a:latin typeface="Arial Unicode MS" pitchFamily="34" charset="-122"/>
                <a:ea typeface="Arial Unicode MS" pitchFamily="34" charset="-122"/>
                <a:cs typeface="Arial Unicode MS" pitchFamily="34" charset="-122"/>
              </a:rPr>
              <a:t>之一，默认</a:t>
            </a:r>
            <a:r>
              <a:rPr lang="en-US" altLang="zh-CN" sz="2000" dirty="0">
                <a:latin typeface="Arial Unicode MS" pitchFamily="34" charset="-122"/>
                <a:ea typeface="Arial Unicode MS" pitchFamily="34" charset="-122"/>
                <a:cs typeface="Arial Unicode MS" pitchFamily="34" charset="-122"/>
              </a:rPr>
              <a:t>REQUEST. </a:t>
            </a:r>
            <a:r>
              <a:rPr lang="zh-CN" altLang="en-US" sz="2000" b="1" dirty="0">
                <a:latin typeface="Arial Unicode MS" pitchFamily="34" charset="-122"/>
                <a:ea typeface="Arial Unicode MS" pitchFamily="34" charset="-122"/>
                <a:cs typeface="Arial Unicode MS" pitchFamily="34" charset="-122"/>
              </a:rPr>
              <a:t>可以设置多个</a:t>
            </a:r>
            <a:r>
              <a:rPr lang="en-US" altLang="zh-CN" sz="2000" b="1" dirty="0">
                <a:latin typeface="Arial Unicode MS" pitchFamily="34" charset="-122"/>
                <a:ea typeface="Arial Unicode MS" pitchFamily="34" charset="-122"/>
                <a:cs typeface="Arial Unicode MS" pitchFamily="34" charset="-122"/>
              </a:rPr>
              <a:t>&lt;dispatcher&gt; </a:t>
            </a:r>
            <a:r>
              <a:rPr lang="zh-CN" altLang="en-US" sz="2000" b="1" dirty="0">
                <a:latin typeface="Arial Unicode MS" pitchFamily="34" charset="-122"/>
                <a:ea typeface="Arial Unicode MS" pitchFamily="34" charset="-122"/>
                <a:cs typeface="Arial Unicode MS" pitchFamily="34" charset="-122"/>
              </a:rPr>
              <a:t>子元素用来指定 </a:t>
            </a:r>
            <a:r>
              <a:rPr lang="en-US" altLang="zh-CN" sz="2000" b="1" dirty="0">
                <a:latin typeface="Arial Unicode MS" pitchFamily="34" charset="-122"/>
                <a:ea typeface="Arial Unicode MS" pitchFamily="34" charset="-122"/>
                <a:cs typeface="Arial Unicode MS" pitchFamily="34" charset="-122"/>
              </a:rPr>
              <a:t>Filter </a:t>
            </a:r>
            <a:r>
              <a:rPr lang="zh-CN" altLang="en-US" sz="2000" b="1" dirty="0">
                <a:latin typeface="Arial Unicode MS" pitchFamily="34" charset="-122"/>
                <a:ea typeface="Arial Unicode MS" pitchFamily="34" charset="-122"/>
                <a:cs typeface="Arial Unicode MS" pitchFamily="34" charset="-122"/>
              </a:rPr>
              <a:t>对资源的多种调用方式进行拦截</a:t>
            </a:r>
          </a:p>
        </p:txBody>
      </p:sp>
    </p:spTree>
    <p:extLst>
      <p:ext uri="{BB962C8B-B14F-4D97-AF65-F5344CB8AC3E}">
        <p14:creationId xmlns:p14="http://schemas.microsoft.com/office/powerpoint/2010/main" val="265987100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2474912" y="692696"/>
            <a:ext cx="8229600" cy="857256"/>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映射 </a:t>
            </a:r>
            <a:r>
              <a:rPr lang="en-US" altLang="zh-CN" dirty="0" smtClean="0">
                <a:latin typeface="Arial Unicode MS" pitchFamily="34" charset="-122"/>
                <a:ea typeface="Arial Unicode MS" pitchFamily="34" charset="-122"/>
                <a:cs typeface="Arial Unicode MS" pitchFamily="34" charset="-122"/>
              </a:rPr>
              <a:t>Filter</a:t>
            </a:r>
          </a:p>
        </p:txBody>
      </p:sp>
      <p:sp>
        <p:nvSpPr>
          <p:cNvPr id="15363" name="Rectangle 3"/>
          <p:cNvSpPr>
            <a:spLocks noGrp="1" noChangeArrowheads="1"/>
          </p:cNvSpPr>
          <p:nvPr>
            <p:ph type="body" idx="1"/>
          </p:nvPr>
        </p:nvSpPr>
        <p:spPr>
          <a:xfrm>
            <a:off x="1919536" y="1556792"/>
            <a:ext cx="8424936" cy="5142942"/>
          </a:xfrm>
        </p:spPr>
        <p:txBody>
          <a:bodyPr>
            <a:normAutofit/>
          </a:bodyPr>
          <a:lstStyle/>
          <a:p>
            <a:pPr eaLnBrk="1" hangingPunct="1">
              <a:lnSpc>
                <a:spcPct val="110000"/>
              </a:lnSpc>
            </a:pPr>
            <a:r>
              <a:rPr lang="en-US" altLang="zh-CN" sz="2600" dirty="0">
                <a:latin typeface="Arial Unicode MS" pitchFamily="34" charset="-122"/>
                <a:ea typeface="Arial Unicode MS" pitchFamily="34" charset="-122"/>
                <a:cs typeface="Arial Unicode MS" pitchFamily="34" charset="-122"/>
              </a:rPr>
              <a:t>&lt;dispatcher&gt; </a:t>
            </a:r>
            <a:r>
              <a:rPr lang="zh-CN" altLang="en-US" sz="2600" dirty="0">
                <a:latin typeface="Arial Unicode MS" pitchFamily="34" charset="-122"/>
                <a:ea typeface="Arial Unicode MS" pitchFamily="34" charset="-122"/>
                <a:cs typeface="Arial Unicode MS" pitchFamily="34" charset="-122"/>
              </a:rPr>
              <a:t>子元素可以设置的值及其意义：</a:t>
            </a:r>
          </a:p>
          <a:p>
            <a:pPr lvl="1" eaLnBrk="1" hangingPunct="1">
              <a:lnSpc>
                <a:spcPct val="110000"/>
              </a:lnSpc>
            </a:pPr>
            <a:r>
              <a:rPr lang="en-US" altLang="zh-CN" sz="2200" b="1" dirty="0">
                <a:latin typeface="Arial Unicode MS" pitchFamily="34" charset="-122"/>
                <a:ea typeface="Arial Unicode MS" pitchFamily="34" charset="-122"/>
                <a:cs typeface="Arial Unicode MS" pitchFamily="34" charset="-122"/>
              </a:rPr>
              <a:t>REQUEST</a:t>
            </a:r>
            <a:r>
              <a:rPr lang="zh-CN" altLang="en-US" sz="2200" dirty="0">
                <a:latin typeface="Arial Unicode MS" pitchFamily="34" charset="-122"/>
                <a:ea typeface="Arial Unicode MS" pitchFamily="34" charset="-122"/>
                <a:cs typeface="Arial Unicode MS" pitchFamily="34" charset="-122"/>
              </a:rPr>
              <a:t>：当用户直接访问页面时，</a:t>
            </a:r>
            <a:r>
              <a:rPr lang="en-US" altLang="zh-CN" sz="2200" dirty="0">
                <a:latin typeface="Arial Unicode MS" pitchFamily="34" charset="-122"/>
                <a:ea typeface="Arial Unicode MS" pitchFamily="34" charset="-122"/>
                <a:cs typeface="Arial Unicode MS" pitchFamily="34" charset="-122"/>
              </a:rPr>
              <a:t>Web</a:t>
            </a:r>
            <a:r>
              <a:rPr lang="zh-CN" altLang="en-US" sz="2200" dirty="0">
                <a:latin typeface="Arial Unicode MS" pitchFamily="34" charset="-122"/>
                <a:ea typeface="Arial Unicode MS" pitchFamily="34" charset="-122"/>
                <a:cs typeface="Arial Unicode MS" pitchFamily="34" charset="-122"/>
              </a:rPr>
              <a:t>容器将会调用过滤器。如果目标资源是通过</a:t>
            </a:r>
            <a:r>
              <a:rPr lang="en-US" altLang="zh-CN" sz="2200" dirty="0" err="1">
                <a:latin typeface="Arial Unicode MS" pitchFamily="34" charset="-122"/>
                <a:ea typeface="Arial Unicode MS" pitchFamily="34" charset="-122"/>
                <a:cs typeface="Arial Unicode MS" pitchFamily="34" charset="-122"/>
              </a:rPr>
              <a:t>RequestDispatcher</a:t>
            </a:r>
            <a:r>
              <a:rPr lang="zh-CN" altLang="en-US" sz="2200" dirty="0">
                <a:latin typeface="Arial Unicode MS" pitchFamily="34" charset="-122"/>
                <a:ea typeface="Arial Unicode MS" pitchFamily="34" charset="-122"/>
                <a:cs typeface="Arial Unicode MS" pitchFamily="34" charset="-122"/>
              </a:rPr>
              <a:t>的</a:t>
            </a:r>
            <a:r>
              <a:rPr lang="en-US" altLang="zh-CN" sz="2200" dirty="0">
                <a:latin typeface="Arial Unicode MS" pitchFamily="34" charset="-122"/>
                <a:ea typeface="Arial Unicode MS" pitchFamily="34" charset="-122"/>
                <a:cs typeface="Arial Unicode MS" pitchFamily="34" charset="-122"/>
              </a:rPr>
              <a:t>include()</a:t>
            </a:r>
            <a:r>
              <a:rPr lang="zh-CN" altLang="en-US" sz="2200" dirty="0">
                <a:latin typeface="Arial Unicode MS" pitchFamily="34" charset="-122"/>
                <a:ea typeface="Arial Unicode MS" pitchFamily="34" charset="-122"/>
                <a:cs typeface="Arial Unicode MS" pitchFamily="34" charset="-122"/>
              </a:rPr>
              <a:t>或</a:t>
            </a:r>
            <a:r>
              <a:rPr lang="en-US" altLang="zh-CN" sz="2200" dirty="0">
                <a:latin typeface="Arial Unicode MS" pitchFamily="34" charset="-122"/>
                <a:ea typeface="Arial Unicode MS" pitchFamily="34" charset="-122"/>
                <a:cs typeface="Arial Unicode MS" pitchFamily="34" charset="-122"/>
              </a:rPr>
              <a:t>forward()</a:t>
            </a:r>
            <a:r>
              <a:rPr lang="zh-CN" altLang="en-US" sz="2200" dirty="0">
                <a:latin typeface="Arial Unicode MS" pitchFamily="34" charset="-122"/>
                <a:ea typeface="Arial Unicode MS" pitchFamily="34" charset="-122"/>
                <a:cs typeface="Arial Unicode MS" pitchFamily="34" charset="-122"/>
              </a:rPr>
              <a:t>方法访问时，那么该过滤器就不会被调用。</a:t>
            </a:r>
          </a:p>
          <a:p>
            <a:pPr lvl="1" eaLnBrk="1" hangingPunct="1">
              <a:lnSpc>
                <a:spcPct val="110000"/>
              </a:lnSpc>
            </a:pPr>
            <a:r>
              <a:rPr lang="en-US" altLang="zh-CN" sz="2200" dirty="0">
                <a:latin typeface="Arial Unicode MS" pitchFamily="34" charset="-122"/>
                <a:ea typeface="Arial Unicode MS" pitchFamily="34" charset="-122"/>
                <a:cs typeface="Arial Unicode MS" pitchFamily="34" charset="-122"/>
              </a:rPr>
              <a:t>INCLUDE</a:t>
            </a:r>
            <a:r>
              <a:rPr lang="zh-CN" altLang="en-US" sz="2200" dirty="0">
                <a:latin typeface="Arial Unicode MS" pitchFamily="34" charset="-122"/>
                <a:ea typeface="Arial Unicode MS" pitchFamily="34" charset="-122"/>
                <a:cs typeface="Arial Unicode MS" pitchFamily="34" charset="-122"/>
              </a:rPr>
              <a:t>：如果目标资源是通过</a:t>
            </a:r>
            <a:r>
              <a:rPr lang="en-US" altLang="zh-CN" sz="2200" dirty="0" err="1">
                <a:latin typeface="Arial Unicode MS" pitchFamily="34" charset="-122"/>
                <a:ea typeface="Arial Unicode MS" pitchFamily="34" charset="-122"/>
                <a:cs typeface="Arial Unicode MS" pitchFamily="34" charset="-122"/>
              </a:rPr>
              <a:t>RequestDispatcher</a:t>
            </a:r>
            <a:r>
              <a:rPr lang="zh-CN" altLang="en-US" sz="2200" dirty="0">
                <a:latin typeface="Arial Unicode MS" pitchFamily="34" charset="-122"/>
                <a:ea typeface="Arial Unicode MS" pitchFamily="34" charset="-122"/>
                <a:cs typeface="Arial Unicode MS" pitchFamily="34" charset="-122"/>
              </a:rPr>
              <a:t>的</a:t>
            </a:r>
            <a:r>
              <a:rPr lang="en-US" altLang="zh-CN" sz="2200" dirty="0">
                <a:latin typeface="Arial Unicode MS" pitchFamily="34" charset="-122"/>
                <a:ea typeface="Arial Unicode MS" pitchFamily="34" charset="-122"/>
                <a:cs typeface="Arial Unicode MS" pitchFamily="34" charset="-122"/>
              </a:rPr>
              <a:t>include()</a:t>
            </a:r>
            <a:r>
              <a:rPr lang="zh-CN" altLang="en-US" sz="2200" dirty="0">
                <a:latin typeface="Arial Unicode MS" pitchFamily="34" charset="-122"/>
                <a:ea typeface="Arial Unicode MS" pitchFamily="34" charset="-122"/>
                <a:cs typeface="Arial Unicode MS" pitchFamily="34" charset="-122"/>
              </a:rPr>
              <a:t>方法访问时，那么该过滤器将被调用。除此之外，该过滤器不会被调用。</a:t>
            </a:r>
          </a:p>
          <a:p>
            <a:pPr lvl="1" eaLnBrk="1" hangingPunct="1">
              <a:lnSpc>
                <a:spcPct val="110000"/>
              </a:lnSpc>
            </a:pPr>
            <a:r>
              <a:rPr lang="en-US" altLang="zh-CN" sz="2200" b="1" dirty="0">
                <a:latin typeface="Arial Unicode MS" pitchFamily="34" charset="-122"/>
                <a:ea typeface="Arial Unicode MS" pitchFamily="34" charset="-122"/>
                <a:cs typeface="Arial Unicode MS" pitchFamily="34" charset="-122"/>
              </a:rPr>
              <a:t>FORWARD</a:t>
            </a:r>
            <a:r>
              <a:rPr lang="zh-CN" altLang="en-US" sz="2200" dirty="0">
                <a:latin typeface="Arial Unicode MS" pitchFamily="34" charset="-122"/>
                <a:ea typeface="Arial Unicode MS" pitchFamily="34" charset="-122"/>
                <a:cs typeface="Arial Unicode MS" pitchFamily="34" charset="-122"/>
              </a:rPr>
              <a:t>：如果目标资源是通过</a:t>
            </a:r>
            <a:r>
              <a:rPr lang="en-US" altLang="zh-CN" sz="2200" dirty="0" err="1">
                <a:latin typeface="Arial Unicode MS" pitchFamily="34" charset="-122"/>
                <a:ea typeface="Arial Unicode MS" pitchFamily="34" charset="-122"/>
                <a:cs typeface="Arial Unicode MS" pitchFamily="34" charset="-122"/>
              </a:rPr>
              <a:t>RequestDispatcher</a:t>
            </a:r>
            <a:r>
              <a:rPr lang="zh-CN" altLang="en-US" sz="2200" dirty="0">
                <a:latin typeface="Arial Unicode MS" pitchFamily="34" charset="-122"/>
                <a:ea typeface="Arial Unicode MS" pitchFamily="34" charset="-122"/>
                <a:cs typeface="Arial Unicode MS" pitchFamily="34" charset="-122"/>
              </a:rPr>
              <a:t>的</a:t>
            </a:r>
            <a:r>
              <a:rPr lang="en-US" altLang="zh-CN" sz="2200" dirty="0">
                <a:latin typeface="Arial Unicode MS" pitchFamily="34" charset="-122"/>
                <a:ea typeface="Arial Unicode MS" pitchFamily="34" charset="-122"/>
                <a:cs typeface="Arial Unicode MS" pitchFamily="34" charset="-122"/>
              </a:rPr>
              <a:t>forward()</a:t>
            </a:r>
            <a:r>
              <a:rPr lang="zh-CN" altLang="en-US" sz="2200" dirty="0">
                <a:latin typeface="Arial Unicode MS" pitchFamily="34" charset="-122"/>
                <a:ea typeface="Arial Unicode MS" pitchFamily="34" charset="-122"/>
                <a:cs typeface="Arial Unicode MS" pitchFamily="34" charset="-122"/>
              </a:rPr>
              <a:t>方法访问时，那么该过滤器将被调用，除此之外，该过滤器不会被调用。</a:t>
            </a:r>
          </a:p>
          <a:p>
            <a:pPr lvl="1" eaLnBrk="1" hangingPunct="1">
              <a:lnSpc>
                <a:spcPct val="110000"/>
              </a:lnSpc>
            </a:pPr>
            <a:r>
              <a:rPr lang="en-US" altLang="zh-CN" sz="2200" b="1" dirty="0">
                <a:latin typeface="Arial Unicode MS" pitchFamily="34" charset="-122"/>
                <a:ea typeface="Arial Unicode MS" pitchFamily="34" charset="-122"/>
                <a:cs typeface="Arial Unicode MS" pitchFamily="34" charset="-122"/>
              </a:rPr>
              <a:t>ERROR</a:t>
            </a:r>
            <a:r>
              <a:rPr lang="zh-CN" altLang="en-US" sz="2200" b="1" dirty="0">
                <a:latin typeface="Arial Unicode MS" pitchFamily="34" charset="-122"/>
                <a:ea typeface="Arial Unicode MS" pitchFamily="34" charset="-122"/>
                <a:cs typeface="Arial Unicode MS" pitchFamily="34" charset="-122"/>
              </a:rPr>
              <a:t>：如果目标资源是通过声明式异常处理机制调用时，那么该过滤器将被调用。除此之外，过滤器不会被调用。</a:t>
            </a:r>
          </a:p>
          <a:p>
            <a:pPr eaLnBrk="1" hangingPunct="1">
              <a:lnSpc>
                <a:spcPct val="110000"/>
              </a:lnSpc>
            </a:pPr>
            <a:endParaRPr lang="en-US" altLang="zh-CN" sz="22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68775870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639616" y="692696"/>
            <a:ext cx="8229600" cy="857256"/>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映射 </a:t>
            </a:r>
            <a:r>
              <a:rPr lang="en-US" altLang="zh-CN" dirty="0" smtClean="0">
                <a:latin typeface="Arial Unicode MS" pitchFamily="34" charset="-122"/>
                <a:ea typeface="Arial Unicode MS" pitchFamily="34" charset="-122"/>
                <a:cs typeface="Arial Unicode MS" pitchFamily="34" charset="-122"/>
              </a:rPr>
              <a:t>Filter</a:t>
            </a:r>
          </a:p>
        </p:txBody>
      </p:sp>
      <p:sp>
        <p:nvSpPr>
          <p:cNvPr id="16387" name="Rectangle 3"/>
          <p:cNvSpPr>
            <a:spLocks noGrp="1" noChangeArrowheads="1"/>
          </p:cNvSpPr>
          <p:nvPr>
            <p:ph type="body" idx="1"/>
          </p:nvPr>
        </p:nvSpPr>
        <p:spPr>
          <a:xfrm>
            <a:off x="2424114" y="3789364"/>
            <a:ext cx="5184775" cy="2154237"/>
          </a:xfrm>
          <a:ln>
            <a:solidFill>
              <a:schemeClr val="tx1"/>
            </a:solidFill>
          </a:ln>
        </p:spPr>
        <p:txBody>
          <a:bodyPr>
            <a:normAutofit fontScale="92500" lnSpcReduction="10000"/>
          </a:bodyPr>
          <a:lstStyle/>
          <a:p>
            <a:pPr eaLnBrk="1" hangingPunct="1">
              <a:lnSpc>
                <a:spcPct val="80000"/>
              </a:lnSpc>
              <a:buFont typeface="Wingdings" pitchFamily="2" charset="2"/>
              <a:buNone/>
            </a:pPr>
            <a:endParaRPr lang="en-US" altLang="zh-CN" sz="1800" b="1"/>
          </a:p>
          <a:p>
            <a:pPr eaLnBrk="1" hangingPunct="1">
              <a:lnSpc>
                <a:spcPct val="80000"/>
              </a:lnSpc>
              <a:buFont typeface="Wingdings" pitchFamily="2" charset="2"/>
              <a:buNone/>
            </a:pPr>
            <a:r>
              <a:rPr lang="en-US" altLang="zh-CN" sz="1800" b="1"/>
              <a:t>&lt;filter-mapping&gt;</a:t>
            </a:r>
          </a:p>
          <a:p>
            <a:pPr eaLnBrk="1" hangingPunct="1">
              <a:lnSpc>
                <a:spcPct val="80000"/>
              </a:lnSpc>
              <a:buFont typeface="Wingdings" pitchFamily="2" charset="2"/>
              <a:buNone/>
            </a:pPr>
            <a:r>
              <a:rPr lang="en-US" altLang="zh-CN" sz="1800" b="1"/>
              <a:t>    &lt;filter-name&gt;testFilter&lt;/filter-name&gt;</a:t>
            </a:r>
          </a:p>
          <a:p>
            <a:pPr eaLnBrk="1" hangingPunct="1">
              <a:lnSpc>
                <a:spcPct val="80000"/>
              </a:lnSpc>
              <a:buFont typeface="Wingdings" pitchFamily="2" charset="2"/>
              <a:buNone/>
            </a:pPr>
            <a:r>
              <a:rPr lang="en-US" altLang="zh-CN" sz="1800" b="1"/>
              <a:t>   &lt;url-pattern&gt;/index.jsp&lt;/url-pattern&gt;</a:t>
            </a:r>
          </a:p>
          <a:p>
            <a:pPr eaLnBrk="1" hangingPunct="1">
              <a:lnSpc>
                <a:spcPct val="80000"/>
              </a:lnSpc>
              <a:buFont typeface="Wingdings" pitchFamily="2" charset="2"/>
              <a:buNone/>
            </a:pPr>
            <a:r>
              <a:rPr lang="en-US" altLang="zh-CN" sz="1800" b="1"/>
              <a:t>   &lt;dispatcher&gt;REQUEST&lt;/dispatcher&gt;</a:t>
            </a:r>
          </a:p>
          <a:p>
            <a:pPr eaLnBrk="1" hangingPunct="1">
              <a:lnSpc>
                <a:spcPct val="80000"/>
              </a:lnSpc>
              <a:buFont typeface="Wingdings" pitchFamily="2" charset="2"/>
              <a:buNone/>
            </a:pPr>
            <a:r>
              <a:rPr lang="en-US" altLang="zh-CN" sz="1800" b="1"/>
              <a:t>   &lt;dispatcher&gt;FORWARD&lt;/dispatcher&gt;</a:t>
            </a:r>
          </a:p>
          <a:p>
            <a:pPr eaLnBrk="1" hangingPunct="1">
              <a:lnSpc>
                <a:spcPct val="80000"/>
              </a:lnSpc>
              <a:buFont typeface="Wingdings" pitchFamily="2" charset="2"/>
              <a:buNone/>
            </a:pPr>
            <a:r>
              <a:rPr lang="en-US" altLang="zh-CN" sz="1800" b="1"/>
              <a:t>&lt;/filter-mapping&gt;</a:t>
            </a:r>
          </a:p>
        </p:txBody>
      </p:sp>
      <p:sp>
        <p:nvSpPr>
          <p:cNvPr id="16388" name="Text Box 4"/>
          <p:cNvSpPr txBox="1">
            <a:spLocks noChangeArrowheads="1"/>
          </p:cNvSpPr>
          <p:nvPr/>
        </p:nvSpPr>
        <p:spPr bwMode="auto">
          <a:xfrm>
            <a:off x="2351088" y="2047876"/>
            <a:ext cx="5256212" cy="1200329"/>
          </a:xfrm>
          <a:prstGeom prst="rect">
            <a:avLst/>
          </a:prstGeom>
          <a:noFill/>
          <a:ln w="9525" algn="ctr">
            <a:solidFill>
              <a:schemeClr val="tx1"/>
            </a:solidFill>
            <a:miter lim="800000"/>
            <a:headEnd/>
            <a:tailEnd/>
          </a:ln>
        </p:spPr>
        <p:txBody>
          <a:bodyPr>
            <a:spAutoFit/>
          </a:bodyPr>
          <a:lstStyle/>
          <a:p>
            <a:pPr marL="342900" indent="-342900"/>
            <a:r>
              <a:rPr lang="en-US" altLang="zh-CN" b="1"/>
              <a:t>&lt;filter-mapping&gt;</a:t>
            </a:r>
          </a:p>
          <a:p>
            <a:pPr marL="342900" indent="-342900"/>
            <a:r>
              <a:rPr lang="en-US" altLang="zh-CN" b="1"/>
              <a:t>     &lt;filter-name&gt;testFilter&lt;/filter-name&gt;</a:t>
            </a:r>
          </a:p>
          <a:p>
            <a:pPr marL="342900" indent="-342900"/>
            <a:r>
              <a:rPr lang="en-US" altLang="zh-CN" b="1"/>
              <a:t>    &lt;url-pattern&gt;/test.jsp&lt;/url-pattern&gt;</a:t>
            </a:r>
          </a:p>
          <a:p>
            <a:pPr marL="342900" indent="-342900"/>
            <a:r>
              <a:rPr lang="en-US" altLang="zh-CN" b="1"/>
              <a:t>&lt;/filter-mapping&gt;</a:t>
            </a:r>
          </a:p>
        </p:txBody>
      </p:sp>
    </p:spTree>
    <p:extLst>
      <p:ext uri="{BB962C8B-B14F-4D97-AF65-F5344CB8AC3E}">
        <p14:creationId xmlns:p14="http://schemas.microsoft.com/office/powerpoint/2010/main" val="414582346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279576" y="692696"/>
            <a:ext cx="8229600" cy="857256"/>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映射 </a:t>
            </a:r>
            <a:r>
              <a:rPr lang="en-US" altLang="zh-CN" dirty="0" smtClean="0">
                <a:latin typeface="Arial Unicode MS" pitchFamily="34" charset="-122"/>
                <a:ea typeface="Arial Unicode MS" pitchFamily="34" charset="-122"/>
                <a:cs typeface="Arial Unicode MS" pitchFamily="34" charset="-122"/>
              </a:rPr>
              <a:t>Filter</a:t>
            </a:r>
          </a:p>
        </p:txBody>
      </p:sp>
      <p:sp>
        <p:nvSpPr>
          <p:cNvPr id="17411" name="Rectangle 3"/>
          <p:cNvSpPr>
            <a:spLocks noGrp="1" noChangeArrowheads="1"/>
          </p:cNvSpPr>
          <p:nvPr>
            <p:ph type="body" idx="1"/>
          </p:nvPr>
        </p:nvSpPr>
        <p:spPr>
          <a:xfrm>
            <a:off x="2135560" y="1700808"/>
            <a:ext cx="7992888" cy="1511300"/>
          </a:xfrm>
        </p:spPr>
        <p:txBody>
          <a:bodyPr/>
          <a:lstStyle/>
          <a:p>
            <a:pPr eaLnBrk="1" hangingPunct="1"/>
            <a:r>
              <a:rPr lang="zh-CN" altLang="en-US" sz="2400" dirty="0">
                <a:latin typeface="Arial Unicode MS" pitchFamily="34" charset="-122"/>
                <a:ea typeface="Arial Unicode MS" pitchFamily="34" charset="-122"/>
                <a:cs typeface="Arial Unicode MS" pitchFamily="34" charset="-122"/>
              </a:rPr>
              <a:t>在同一个 </a:t>
            </a:r>
            <a:r>
              <a:rPr lang="en-US" altLang="zh-CN" sz="2400" dirty="0">
                <a:latin typeface="Arial Unicode MS" pitchFamily="34" charset="-122"/>
                <a:ea typeface="Arial Unicode MS" pitchFamily="34" charset="-122"/>
                <a:cs typeface="Arial Unicode MS" pitchFamily="34" charset="-122"/>
              </a:rPr>
              <a:t>web.xml </a:t>
            </a:r>
            <a:r>
              <a:rPr lang="zh-CN" altLang="en-US" sz="2400" dirty="0">
                <a:latin typeface="Arial Unicode MS" pitchFamily="34" charset="-122"/>
                <a:ea typeface="Arial Unicode MS" pitchFamily="34" charset="-122"/>
                <a:cs typeface="Arial Unicode MS" pitchFamily="34" charset="-122"/>
              </a:rPr>
              <a:t>文件中可以为同一个 </a:t>
            </a:r>
            <a:r>
              <a:rPr lang="en-US" altLang="zh-CN" sz="2400" dirty="0">
                <a:latin typeface="Arial Unicode MS" pitchFamily="34" charset="-122"/>
                <a:ea typeface="Arial Unicode MS" pitchFamily="34" charset="-122"/>
                <a:cs typeface="Arial Unicode MS" pitchFamily="34" charset="-122"/>
              </a:rPr>
              <a:t>Filter </a:t>
            </a:r>
            <a:r>
              <a:rPr lang="zh-CN" altLang="en-US" sz="2400" dirty="0">
                <a:latin typeface="Arial Unicode MS" pitchFamily="34" charset="-122"/>
                <a:ea typeface="Arial Unicode MS" pitchFamily="34" charset="-122"/>
                <a:cs typeface="Arial Unicode MS" pitchFamily="34" charset="-122"/>
              </a:rPr>
              <a:t>设置多个映射。若一个 </a:t>
            </a:r>
            <a:r>
              <a:rPr lang="en-US" altLang="zh-CN" sz="2400" dirty="0">
                <a:latin typeface="Arial Unicode MS" pitchFamily="34" charset="-122"/>
                <a:ea typeface="Arial Unicode MS" pitchFamily="34" charset="-122"/>
                <a:cs typeface="Arial Unicode MS" pitchFamily="34" charset="-122"/>
              </a:rPr>
              <a:t>Filter </a:t>
            </a:r>
            <a:r>
              <a:rPr lang="zh-CN" altLang="en-US" sz="2400" dirty="0">
                <a:latin typeface="Arial Unicode MS" pitchFamily="34" charset="-122"/>
                <a:ea typeface="Arial Unicode MS" pitchFamily="34" charset="-122"/>
                <a:cs typeface="Arial Unicode MS" pitchFamily="34" charset="-122"/>
              </a:rPr>
              <a:t>链中多次出现了同一个 </a:t>
            </a:r>
            <a:r>
              <a:rPr lang="en-US" altLang="zh-CN" sz="2400" dirty="0">
                <a:latin typeface="Arial Unicode MS" pitchFamily="34" charset="-122"/>
                <a:ea typeface="Arial Unicode MS" pitchFamily="34" charset="-122"/>
                <a:cs typeface="Arial Unicode MS" pitchFamily="34" charset="-122"/>
              </a:rPr>
              <a:t>Filter </a:t>
            </a:r>
            <a:r>
              <a:rPr lang="zh-CN" altLang="en-US" sz="2400" dirty="0">
                <a:latin typeface="Arial Unicode MS" pitchFamily="34" charset="-122"/>
                <a:ea typeface="Arial Unicode MS" pitchFamily="34" charset="-122"/>
                <a:cs typeface="Arial Unicode MS" pitchFamily="34" charset="-122"/>
              </a:rPr>
              <a:t>程序，这个 </a:t>
            </a:r>
            <a:r>
              <a:rPr lang="en-US" altLang="zh-CN" sz="2400" dirty="0">
                <a:latin typeface="Arial Unicode MS" pitchFamily="34" charset="-122"/>
                <a:ea typeface="Arial Unicode MS" pitchFamily="34" charset="-122"/>
                <a:cs typeface="Arial Unicode MS" pitchFamily="34" charset="-122"/>
              </a:rPr>
              <a:t>Filter </a:t>
            </a:r>
            <a:r>
              <a:rPr lang="zh-CN" altLang="en-US" sz="2400" dirty="0">
                <a:latin typeface="Arial Unicode MS" pitchFamily="34" charset="-122"/>
                <a:ea typeface="Arial Unicode MS" pitchFamily="34" charset="-122"/>
                <a:cs typeface="Arial Unicode MS" pitchFamily="34" charset="-122"/>
              </a:rPr>
              <a:t>程序的拦截处理过程将被多次执行</a:t>
            </a:r>
          </a:p>
        </p:txBody>
      </p:sp>
    </p:spTree>
    <p:extLst>
      <p:ext uri="{BB962C8B-B14F-4D97-AF65-F5344CB8AC3E}">
        <p14:creationId xmlns:p14="http://schemas.microsoft.com/office/powerpoint/2010/main" val="238047730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258888"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监听器简介</a:t>
            </a:r>
            <a:endParaRPr lang="zh-CN" altLang="en-US" dirty="0" smtClean="0">
              <a:latin typeface="Arial Unicode MS" pitchFamily="34" charset="-122"/>
              <a:ea typeface="Arial Unicode MS" pitchFamily="34" charset="-122"/>
              <a:cs typeface="Arial Unicode MS" pitchFamily="34" charset="-122"/>
            </a:endParaRPr>
          </a:p>
        </p:txBody>
      </p:sp>
      <p:sp>
        <p:nvSpPr>
          <p:cNvPr id="4099" name="Rectangle 3"/>
          <p:cNvSpPr>
            <a:spLocks noGrp="1" noChangeArrowheads="1"/>
          </p:cNvSpPr>
          <p:nvPr>
            <p:ph type="body" idx="1"/>
          </p:nvPr>
        </p:nvSpPr>
        <p:spPr>
          <a:xfrm>
            <a:off x="2024034" y="1667172"/>
            <a:ext cx="8215370" cy="3201988"/>
          </a:xfrm>
        </p:spPr>
        <p:txBody>
          <a:bodyPr/>
          <a:lstStyle/>
          <a:p>
            <a:pPr eaLnBrk="1" hangingPunct="1"/>
            <a:r>
              <a:rPr lang="zh-CN" altLang="en-US" sz="2400" dirty="0">
                <a:latin typeface="Arial Unicode MS" pitchFamily="34" charset="-122"/>
                <a:ea typeface="Arial Unicode MS" pitchFamily="34" charset="-122"/>
                <a:cs typeface="Arial Unicode MS" pitchFamily="34" charset="-122"/>
              </a:rPr>
              <a:t>监听器：专门用于对其他对象身上发生</a:t>
            </a:r>
            <a:r>
              <a:rPr lang="zh-CN" altLang="en-US" sz="2400" b="1" dirty="0">
                <a:latin typeface="Arial Unicode MS" pitchFamily="34" charset="-122"/>
                <a:ea typeface="Arial Unicode MS" pitchFamily="34" charset="-122"/>
                <a:cs typeface="Arial Unicode MS" pitchFamily="34" charset="-122"/>
              </a:rPr>
              <a:t>的事件或状态改变</a:t>
            </a:r>
            <a:r>
              <a:rPr lang="zh-CN" altLang="en-US" sz="2400" dirty="0">
                <a:latin typeface="Arial Unicode MS" pitchFamily="34" charset="-122"/>
                <a:ea typeface="Arial Unicode MS" pitchFamily="34" charset="-122"/>
                <a:cs typeface="Arial Unicode MS" pitchFamily="34" charset="-122"/>
              </a:rPr>
              <a:t>进行监听和相应处理的对象，当被监视的对象发生情况时，立即采取相应的行动。</a:t>
            </a:r>
          </a:p>
          <a:p>
            <a:pPr eaLnBrk="1" hangingPunct="1"/>
            <a:r>
              <a:rPr lang="en-US" altLang="zh-CN" sz="2400" dirty="0" err="1">
                <a:latin typeface="Arial Unicode MS" pitchFamily="34" charset="-122"/>
                <a:ea typeface="Arial Unicode MS" pitchFamily="34" charset="-122"/>
                <a:cs typeface="Arial Unicode MS" pitchFamily="34" charset="-122"/>
              </a:rPr>
              <a:t>Servlet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监听器：</a:t>
            </a:r>
            <a:r>
              <a:rPr lang="en-US" altLang="zh-CN" sz="2400" dirty="0" err="1">
                <a:latin typeface="Arial Unicode MS" pitchFamily="34" charset="-122"/>
                <a:ea typeface="Arial Unicode MS" pitchFamily="34" charset="-122"/>
                <a:cs typeface="Arial Unicode MS" pitchFamily="34" charset="-122"/>
              </a:rPr>
              <a:t>Servlet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规范中定义的一种特殊类，它用于监听 </a:t>
            </a:r>
            <a:r>
              <a:rPr lang="en-US" altLang="zh-CN" sz="2400" dirty="0">
                <a:latin typeface="Arial Unicode MS" pitchFamily="34" charset="-122"/>
                <a:ea typeface="Arial Unicode MS" pitchFamily="34" charset="-122"/>
                <a:cs typeface="Arial Unicode MS" pitchFamily="34" charset="-122"/>
              </a:rPr>
              <a:t>web </a:t>
            </a:r>
            <a:r>
              <a:rPr lang="zh-CN" altLang="en-US" sz="2400" dirty="0">
                <a:latin typeface="Arial Unicode MS" pitchFamily="34" charset="-122"/>
                <a:ea typeface="Arial Unicode MS" pitchFamily="34" charset="-122"/>
                <a:cs typeface="Arial Unicode MS" pitchFamily="34" charset="-122"/>
              </a:rPr>
              <a:t>应用程序中的 </a:t>
            </a:r>
            <a:r>
              <a:rPr lang="en-US" altLang="zh-CN" sz="2400" b="1" dirty="0" err="1">
                <a:latin typeface="Arial Unicode MS" pitchFamily="34" charset="-122"/>
                <a:ea typeface="Arial Unicode MS" pitchFamily="34" charset="-122"/>
                <a:cs typeface="Arial Unicode MS" pitchFamily="34" charset="-122"/>
              </a:rPr>
              <a:t>ServletContext</a:t>
            </a:r>
            <a:r>
              <a:rPr lang="en-US" altLang="zh-CN" sz="2400" dirty="0">
                <a:latin typeface="Arial Unicode MS" pitchFamily="34" charset="-122"/>
                <a:ea typeface="Arial Unicode MS" pitchFamily="34" charset="-122"/>
                <a:cs typeface="Arial Unicode MS" pitchFamily="34" charset="-122"/>
              </a:rPr>
              <a:t>, </a:t>
            </a:r>
            <a:r>
              <a:rPr lang="en-US" altLang="zh-CN" sz="2400" b="1" dirty="0" err="1">
                <a:latin typeface="Arial Unicode MS" pitchFamily="34" charset="-122"/>
                <a:ea typeface="Arial Unicode MS" pitchFamily="34" charset="-122"/>
                <a:cs typeface="Arial Unicode MS" pitchFamily="34" charset="-122"/>
              </a:rPr>
              <a:t>HttpSession</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和 </a:t>
            </a:r>
            <a:r>
              <a:rPr lang="en-US" altLang="zh-CN" sz="2400" b="1" dirty="0" err="1">
                <a:latin typeface="Arial Unicode MS" pitchFamily="34" charset="-122"/>
                <a:ea typeface="Arial Unicode MS" pitchFamily="34" charset="-122"/>
                <a:cs typeface="Arial Unicode MS" pitchFamily="34" charset="-122"/>
              </a:rPr>
              <a:t>ServletRequest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等域对象的创建与销毁事件，以及监听这些域对象中的属性发生修改的事件。</a:t>
            </a:r>
          </a:p>
        </p:txBody>
      </p:sp>
    </p:spTree>
    <p:extLst>
      <p:ext uri="{BB962C8B-B14F-4D97-AF65-F5344CB8AC3E}">
        <p14:creationId xmlns:p14="http://schemas.microsoft.com/office/powerpoint/2010/main" val="80894555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567608" y="692696"/>
            <a:ext cx="8229600" cy="857256"/>
          </a:xfrm>
        </p:spPr>
        <p:txBody>
          <a:bodyPr/>
          <a:lstStyle/>
          <a:p>
            <a:pPr eaLnBrk="1" hangingPunct="1"/>
            <a:r>
              <a:rPr lang="en-US" altLang="zh-CN" dirty="0" err="1" smtClean="0">
                <a:latin typeface="Arial Unicode MS" pitchFamily="34" charset="-122"/>
                <a:ea typeface="Arial Unicode MS" pitchFamily="34" charset="-122"/>
                <a:cs typeface="Arial Unicode MS" pitchFamily="34" charset="-122"/>
              </a:rPr>
              <a:t>Servlet</a:t>
            </a:r>
            <a:r>
              <a:rPr lang="en-US" altLang="zh-CN" dirty="0" smtClean="0">
                <a:latin typeface="Arial Unicode MS" pitchFamily="34" charset="-122"/>
                <a:ea typeface="Arial Unicode MS" pitchFamily="34" charset="-122"/>
                <a:cs typeface="Arial Unicode MS" pitchFamily="34" charset="-122"/>
              </a:rPr>
              <a:t> </a:t>
            </a:r>
            <a:r>
              <a:rPr lang="zh-CN" altLang="en-US" dirty="0" smtClean="0">
                <a:latin typeface="Arial Unicode MS" pitchFamily="34" charset="-122"/>
                <a:ea typeface="Arial Unicode MS" pitchFamily="34" charset="-122"/>
                <a:cs typeface="Arial Unicode MS" pitchFamily="34" charset="-122"/>
              </a:rPr>
              <a:t>监听器的分类</a:t>
            </a:r>
          </a:p>
        </p:txBody>
      </p:sp>
      <p:sp>
        <p:nvSpPr>
          <p:cNvPr id="5123" name="Rectangle 3"/>
          <p:cNvSpPr>
            <a:spLocks noGrp="1" noChangeArrowheads="1"/>
          </p:cNvSpPr>
          <p:nvPr>
            <p:ph type="body" idx="1"/>
          </p:nvPr>
        </p:nvSpPr>
        <p:spPr>
          <a:xfrm>
            <a:off x="1952596" y="1777915"/>
            <a:ext cx="8286808" cy="3071834"/>
          </a:xfrm>
        </p:spPr>
        <p:txBody>
          <a:bodyPr/>
          <a:lstStyle/>
          <a:p>
            <a:pPr eaLnBrk="1" hangingPunct="1"/>
            <a:r>
              <a:rPr lang="zh-CN" altLang="en-US" dirty="0">
                <a:latin typeface="Arial Unicode MS" pitchFamily="34" charset="-122"/>
                <a:ea typeface="Arial Unicode MS" pitchFamily="34" charset="-122"/>
                <a:cs typeface="Arial Unicode MS" pitchFamily="34" charset="-122"/>
              </a:rPr>
              <a:t>按监听的事件类型 </a:t>
            </a:r>
            <a:r>
              <a:rPr lang="en-US" altLang="zh-CN" dirty="0" err="1">
                <a:latin typeface="Arial Unicode MS" pitchFamily="34" charset="-122"/>
                <a:ea typeface="Arial Unicode MS" pitchFamily="34" charset="-122"/>
                <a:cs typeface="Arial Unicode MS" pitchFamily="34" charset="-122"/>
              </a:rPr>
              <a:t>Servlet</a:t>
            </a:r>
            <a:r>
              <a:rPr lang="en-US" altLang="zh-CN" dirty="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监听器可分为如下三种类型：</a:t>
            </a:r>
          </a:p>
          <a:p>
            <a:pPr lvl="1" eaLnBrk="1" hangingPunct="1"/>
            <a:r>
              <a:rPr lang="zh-CN" altLang="en-US" dirty="0">
                <a:latin typeface="Arial Unicode MS" pitchFamily="34" charset="-122"/>
                <a:ea typeface="Arial Unicode MS" pitchFamily="34" charset="-122"/>
                <a:cs typeface="Arial Unicode MS" pitchFamily="34" charset="-122"/>
              </a:rPr>
              <a:t>监听域对象自身的创建和销毁的事件监听器</a:t>
            </a:r>
          </a:p>
          <a:p>
            <a:pPr lvl="1" eaLnBrk="1" hangingPunct="1"/>
            <a:r>
              <a:rPr lang="zh-CN" altLang="en-US" dirty="0">
                <a:latin typeface="Arial Unicode MS" pitchFamily="34" charset="-122"/>
                <a:ea typeface="Arial Unicode MS" pitchFamily="34" charset="-122"/>
                <a:cs typeface="Arial Unicode MS" pitchFamily="34" charset="-122"/>
              </a:rPr>
              <a:t>监听域对象中的属性的增加和删除的事件监听器</a:t>
            </a:r>
          </a:p>
          <a:p>
            <a:pPr lvl="1" eaLnBrk="1" hangingPunct="1"/>
            <a:r>
              <a:rPr lang="zh-CN" altLang="en-US" dirty="0">
                <a:latin typeface="Arial Unicode MS" pitchFamily="34" charset="-122"/>
                <a:ea typeface="Arial Unicode MS" pitchFamily="34" charset="-122"/>
                <a:cs typeface="Arial Unicode MS" pitchFamily="34" charset="-122"/>
              </a:rPr>
              <a:t>监听绑定到 </a:t>
            </a:r>
            <a:r>
              <a:rPr lang="en-US" altLang="zh-CN" dirty="0" err="1">
                <a:latin typeface="Arial Unicode MS" pitchFamily="34" charset="-122"/>
                <a:ea typeface="Arial Unicode MS" pitchFamily="34" charset="-122"/>
                <a:cs typeface="Arial Unicode MS" pitchFamily="34" charset="-122"/>
              </a:rPr>
              <a:t>HttpSession</a:t>
            </a:r>
            <a:r>
              <a:rPr lang="en-US" altLang="zh-CN" dirty="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域中的某个对象的状态的事件监听器</a:t>
            </a:r>
          </a:p>
        </p:txBody>
      </p:sp>
    </p:spTree>
    <p:extLst>
      <p:ext uri="{BB962C8B-B14F-4D97-AF65-F5344CB8AC3E}">
        <p14:creationId xmlns:p14="http://schemas.microsoft.com/office/powerpoint/2010/main" val="157915335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991544" y="692696"/>
            <a:ext cx="8229600" cy="857256"/>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编写 </a:t>
            </a:r>
            <a:r>
              <a:rPr lang="en-US" altLang="zh-CN" dirty="0" err="1" smtClean="0">
                <a:latin typeface="Arial Unicode MS" pitchFamily="34" charset="-122"/>
                <a:ea typeface="Arial Unicode MS" pitchFamily="34" charset="-122"/>
                <a:cs typeface="Arial Unicode MS" pitchFamily="34" charset="-122"/>
              </a:rPr>
              <a:t>Servlet</a:t>
            </a:r>
            <a:r>
              <a:rPr lang="en-US" altLang="zh-CN" dirty="0" smtClean="0">
                <a:latin typeface="Arial Unicode MS" pitchFamily="34" charset="-122"/>
                <a:ea typeface="Arial Unicode MS" pitchFamily="34" charset="-122"/>
                <a:cs typeface="Arial Unicode MS" pitchFamily="34" charset="-122"/>
              </a:rPr>
              <a:t> </a:t>
            </a:r>
            <a:r>
              <a:rPr lang="zh-CN" altLang="en-US" dirty="0" smtClean="0">
                <a:latin typeface="Arial Unicode MS" pitchFamily="34" charset="-122"/>
                <a:ea typeface="Arial Unicode MS" pitchFamily="34" charset="-122"/>
                <a:cs typeface="Arial Unicode MS" pitchFamily="34" charset="-122"/>
              </a:rPr>
              <a:t>监听器</a:t>
            </a:r>
          </a:p>
        </p:txBody>
      </p:sp>
      <p:sp>
        <p:nvSpPr>
          <p:cNvPr id="6147" name="Rectangle 3"/>
          <p:cNvSpPr>
            <a:spLocks noGrp="1" noChangeArrowheads="1"/>
          </p:cNvSpPr>
          <p:nvPr>
            <p:ph type="body" idx="1"/>
          </p:nvPr>
        </p:nvSpPr>
        <p:spPr>
          <a:xfrm>
            <a:off x="1952596" y="1668130"/>
            <a:ext cx="8429684" cy="4929222"/>
          </a:xfrm>
        </p:spPr>
        <p:txBody>
          <a:bodyPr>
            <a:normAutofit/>
          </a:bodyPr>
          <a:lstStyle/>
          <a:p>
            <a:pPr eaLnBrk="1" hangingPunct="1"/>
            <a:r>
              <a:rPr lang="en-US" altLang="zh-CN" sz="2000" b="1" dirty="0" err="1">
                <a:latin typeface="Arial Unicode MS" pitchFamily="34" charset="-122"/>
                <a:ea typeface="Arial Unicode MS" pitchFamily="34" charset="-122"/>
                <a:cs typeface="Arial Unicode MS" pitchFamily="34" charset="-122"/>
              </a:rPr>
              <a:t>Servlet</a:t>
            </a:r>
            <a:r>
              <a:rPr lang="en-US" altLang="zh-CN" sz="2000" b="1" dirty="0">
                <a:latin typeface="Arial Unicode MS" pitchFamily="34" charset="-122"/>
                <a:ea typeface="Arial Unicode MS" pitchFamily="34" charset="-122"/>
                <a:cs typeface="Arial Unicode MS" pitchFamily="34" charset="-122"/>
              </a:rPr>
              <a:t> </a:t>
            </a:r>
            <a:r>
              <a:rPr lang="zh-CN" altLang="en-US" sz="2000" b="1" dirty="0">
                <a:latin typeface="Arial Unicode MS" pitchFamily="34" charset="-122"/>
                <a:ea typeface="Arial Unicode MS" pitchFamily="34" charset="-122"/>
                <a:cs typeface="Arial Unicode MS" pitchFamily="34" charset="-122"/>
              </a:rPr>
              <a:t>规范为每种事件监听器都定义了相应的接口，开发人员编写的事件监听器程序只需实现这些接口</a:t>
            </a:r>
            <a:r>
              <a:rPr lang="zh-CN" altLang="en-US" sz="2000" dirty="0">
                <a:latin typeface="Arial Unicode MS" pitchFamily="34" charset="-122"/>
                <a:ea typeface="Arial Unicode MS" pitchFamily="34" charset="-122"/>
                <a:cs typeface="Arial Unicode MS" pitchFamily="34" charset="-122"/>
              </a:rPr>
              <a:t>，</a:t>
            </a:r>
            <a:r>
              <a:rPr lang="en-US" altLang="zh-CN" sz="2000" dirty="0">
                <a:latin typeface="Arial Unicode MS" pitchFamily="34" charset="-122"/>
                <a:ea typeface="Arial Unicode MS" pitchFamily="34" charset="-122"/>
                <a:cs typeface="Arial Unicode MS" pitchFamily="34" charset="-122"/>
              </a:rPr>
              <a:t>web </a:t>
            </a:r>
            <a:r>
              <a:rPr lang="zh-CN" altLang="en-US" sz="2000" dirty="0">
                <a:latin typeface="Arial Unicode MS" pitchFamily="34" charset="-122"/>
                <a:ea typeface="Arial Unicode MS" pitchFamily="34" charset="-122"/>
                <a:cs typeface="Arial Unicode MS" pitchFamily="34" charset="-122"/>
              </a:rPr>
              <a:t>服务器根据用户编写的事件监听器所实现的接口把它注册到相应的被监听对象上</a:t>
            </a:r>
          </a:p>
          <a:p>
            <a:pPr eaLnBrk="1" hangingPunct="1"/>
            <a:r>
              <a:rPr lang="zh-CN" altLang="en-US" sz="2000" b="1" dirty="0">
                <a:latin typeface="Arial Unicode MS" pitchFamily="34" charset="-122"/>
                <a:ea typeface="Arial Unicode MS" pitchFamily="34" charset="-122"/>
                <a:cs typeface="Arial Unicode MS" pitchFamily="34" charset="-122"/>
              </a:rPr>
              <a:t>一些</a:t>
            </a:r>
            <a:r>
              <a:rPr lang="zh-CN" altLang="en-US" sz="2000" dirty="0">
                <a:latin typeface="Arial Unicode MS" pitchFamily="34" charset="-122"/>
                <a:ea typeface="Arial Unicode MS" pitchFamily="34" charset="-122"/>
                <a:cs typeface="Arial Unicode MS" pitchFamily="34" charset="-122"/>
              </a:rPr>
              <a:t> </a:t>
            </a:r>
            <a:r>
              <a:rPr lang="en-US" altLang="zh-CN" sz="2000" dirty="0" err="1">
                <a:latin typeface="Arial Unicode MS" pitchFamily="34" charset="-122"/>
                <a:ea typeface="Arial Unicode MS" pitchFamily="34" charset="-122"/>
                <a:cs typeface="Arial Unicode MS" pitchFamily="34" charset="-122"/>
              </a:rPr>
              <a:t>Servlet</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事件监听器需要在 </a:t>
            </a:r>
            <a:r>
              <a:rPr lang="en-US" altLang="zh-CN" sz="2000" dirty="0">
                <a:latin typeface="Arial Unicode MS" pitchFamily="34" charset="-122"/>
                <a:ea typeface="Arial Unicode MS" pitchFamily="34" charset="-122"/>
                <a:cs typeface="Arial Unicode MS" pitchFamily="34" charset="-122"/>
              </a:rPr>
              <a:t>web </a:t>
            </a:r>
            <a:r>
              <a:rPr lang="zh-CN" altLang="en-US" sz="2000" dirty="0">
                <a:latin typeface="Arial Unicode MS" pitchFamily="34" charset="-122"/>
                <a:ea typeface="Arial Unicode MS" pitchFamily="34" charset="-122"/>
                <a:cs typeface="Arial Unicode MS" pitchFamily="34" charset="-122"/>
              </a:rPr>
              <a:t>应用程序的 </a:t>
            </a:r>
            <a:r>
              <a:rPr lang="en-US" altLang="zh-CN" sz="2000" dirty="0">
                <a:latin typeface="Arial Unicode MS" pitchFamily="34" charset="-122"/>
                <a:ea typeface="Arial Unicode MS" pitchFamily="34" charset="-122"/>
                <a:cs typeface="Arial Unicode MS" pitchFamily="34" charset="-122"/>
              </a:rPr>
              <a:t>web.xml </a:t>
            </a:r>
            <a:r>
              <a:rPr lang="zh-CN" altLang="en-US" sz="2000" dirty="0">
                <a:latin typeface="Arial Unicode MS" pitchFamily="34" charset="-122"/>
                <a:ea typeface="Arial Unicode MS" pitchFamily="34" charset="-122"/>
                <a:cs typeface="Arial Unicode MS" pitchFamily="34" charset="-122"/>
              </a:rPr>
              <a:t>文件中进行注册，</a:t>
            </a:r>
            <a:r>
              <a:rPr lang="zh-CN" altLang="en-US" sz="2000" b="1" dirty="0">
                <a:latin typeface="Arial Unicode MS" pitchFamily="34" charset="-122"/>
                <a:ea typeface="Arial Unicode MS" pitchFamily="34" charset="-122"/>
                <a:cs typeface="Arial Unicode MS" pitchFamily="34" charset="-122"/>
              </a:rPr>
              <a:t>一个 </a:t>
            </a:r>
            <a:r>
              <a:rPr lang="en-US" altLang="zh-CN" sz="2000" b="1" dirty="0">
                <a:latin typeface="Arial Unicode MS" pitchFamily="34" charset="-122"/>
                <a:ea typeface="Arial Unicode MS" pitchFamily="34" charset="-122"/>
                <a:cs typeface="Arial Unicode MS" pitchFamily="34" charset="-122"/>
              </a:rPr>
              <a:t>web.xml </a:t>
            </a:r>
            <a:r>
              <a:rPr lang="zh-CN" altLang="en-US" sz="2000" b="1" dirty="0">
                <a:latin typeface="Arial Unicode MS" pitchFamily="34" charset="-122"/>
                <a:ea typeface="Arial Unicode MS" pitchFamily="34" charset="-122"/>
                <a:cs typeface="Arial Unicode MS" pitchFamily="34" charset="-122"/>
              </a:rPr>
              <a:t>文件中可以注册多个 </a:t>
            </a:r>
            <a:r>
              <a:rPr lang="en-US" altLang="zh-CN" sz="2000" b="1" dirty="0" err="1">
                <a:latin typeface="Arial Unicode MS" pitchFamily="34" charset="-122"/>
                <a:ea typeface="Arial Unicode MS" pitchFamily="34" charset="-122"/>
                <a:cs typeface="Arial Unicode MS" pitchFamily="34" charset="-122"/>
              </a:rPr>
              <a:t>Servlet</a:t>
            </a:r>
            <a:r>
              <a:rPr lang="en-US" altLang="zh-CN" sz="2000" b="1" dirty="0">
                <a:latin typeface="Arial Unicode MS" pitchFamily="34" charset="-122"/>
                <a:ea typeface="Arial Unicode MS" pitchFamily="34" charset="-122"/>
                <a:cs typeface="Arial Unicode MS" pitchFamily="34" charset="-122"/>
              </a:rPr>
              <a:t> </a:t>
            </a:r>
            <a:r>
              <a:rPr lang="zh-CN" altLang="en-US" sz="2000" b="1" dirty="0">
                <a:latin typeface="Arial Unicode MS" pitchFamily="34" charset="-122"/>
                <a:ea typeface="Arial Unicode MS" pitchFamily="34" charset="-122"/>
                <a:cs typeface="Arial Unicode MS" pitchFamily="34" charset="-122"/>
              </a:rPr>
              <a:t>事件监听器，</a:t>
            </a:r>
            <a:r>
              <a:rPr lang="en-US" altLang="zh-CN" sz="2000" b="1" dirty="0">
                <a:latin typeface="Arial Unicode MS" pitchFamily="34" charset="-122"/>
                <a:ea typeface="Arial Unicode MS" pitchFamily="34" charset="-122"/>
                <a:cs typeface="Arial Unicode MS" pitchFamily="34" charset="-122"/>
              </a:rPr>
              <a:t>web </a:t>
            </a:r>
            <a:r>
              <a:rPr lang="zh-CN" altLang="en-US" sz="2000" b="1" dirty="0">
                <a:latin typeface="Arial Unicode MS" pitchFamily="34" charset="-122"/>
                <a:ea typeface="Arial Unicode MS" pitchFamily="34" charset="-122"/>
                <a:cs typeface="Arial Unicode MS" pitchFamily="34" charset="-122"/>
              </a:rPr>
              <a:t>服务器按照它们在 </a:t>
            </a:r>
            <a:r>
              <a:rPr lang="en-US" altLang="zh-CN" sz="2000" b="1" dirty="0">
                <a:latin typeface="Arial Unicode MS" pitchFamily="34" charset="-122"/>
                <a:ea typeface="Arial Unicode MS" pitchFamily="34" charset="-122"/>
                <a:cs typeface="Arial Unicode MS" pitchFamily="34" charset="-122"/>
              </a:rPr>
              <a:t>web.xml </a:t>
            </a:r>
            <a:r>
              <a:rPr lang="zh-CN" altLang="en-US" sz="2000" b="1" dirty="0">
                <a:latin typeface="Arial Unicode MS" pitchFamily="34" charset="-122"/>
                <a:ea typeface="Arial Unicode MS" pitchFamily="34" charset="-122"/>
                <a:cs typeface="Arial Unicode MS" pitchFamily="34" charset="-122"/>
              </a:rPr>
              <a:t>文件中的注册顺序来加载和注册这些 </a:t>
            </a:r>
            <a:r>
              <a:rPr lang="en-US" altLang="zh-CN" sz="2000" b="1" dirty="0" err="1">
                <a:latin typeface="Arial Unicode MS" pitchFamily="34" charset="-122"/>
                <a:ea typeface="Arial Unicode MS" pitchFamily="34" charset="-122"/>
                <a:cs typeface="Arial Unicode MS" pitchFamily="34" charset="-122"/>
              </a:rPr>
              <a:t>Serlvet</a:t>
            </a:r>
            <a:r>
              <a:rPr lang="en-US" altLang="zh-CN" sz="2000" b="1" dirty="0">
                <a:latin typeface="Arial Unicode MS" pitchFamily="34" charset="-122"/>
                <a:ea typeface="Arial Unicode MS" pitchFamily="34" charset="-122"/>
                <a:cs typeface="Arial Unicode MS" pitchFamily="34" charset="-122"/>
              </a:rPr>
              <a:t> </a:t>
            </a:r>
            <a:r>
              <a:rPr lang="zh-CN" altLang="en-US" sz="2000" b="1" dirty="0">
                <a:latin typeface="Arial Unicode MS" pitchFamily="34" charset="-122"/>
                <a:ea typeface="Arial Unicode MS" pitchFamily="34" charset="-122"/>
                <a:cs typeface="Arial Unicode MS" pitchFamily="34" charset="-122"/>
              </a:rPr>
              <a:t>事件监听器</a:t>
            </a:r>
            <a:r>
              <a:rPr lang="zh-CN" altLang="en-US" sz="2000" dirty="0">
                <a:latin typeface="Arial Unicode MS" pitchFamily="34" charset="-122"/>
                <a:ea typeface="Arial Unicode MS" pitchFamily="34" charset="-122"/>
                <a:cs typeface="Arial Unicode MS" pitchFamily="34" charset="-122"/>
              </a:rPr>
              <a:t>。</a:t>
            </a:r>
          </a:p>
          <a:p>
            <a:pPr eaLnBrk="1" hangingPunct="1"/>
            <a:r>
              <a:rPr lang="en-US" altLang="zh-CN" sz="2000" dirty="0" err="1">
                <a:latin typeface="Arial Unicode MS" pitchFamily="34" charset="-122"/>
                <a:ea typeface="Arial Unicode MS" pitchFamily="34" charset="-122"/>
                <a:cs typeface="Arial Unicode MS" pitchFamily="34" charset="-122"/>
              </a:rPr>
              <a:t>Serlvet</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事件监听器的注册和调用过程都是由 </a:t>
            </a:r>
            <a:r>
              <a:rPr lang="en-US" altLang="zh-CN" sz="2000" dirty="0">
                <a:latin typeface="Arial Unicode MS" pitchFamily="34" charset="-122"/>
                <a:ea typeface="Arial Unicode MS" pitchFamily="34" charset="-122"/>
                <a:cs typeface="Arial Unicode MS" pitchFamily="34" charset="-122"/>
              </a:rPr>
              <a:t>web </a:t>
            </a:r>
            <a:r>
              <a:rPr lang="zh-CN" altLang="en-US" sz="2000" dirty="0">
                <a:latin typeface="Arial Unicode MS" pitchFamily="34" charset="-122"/>
                <a:ea typeface="Arial Unicode MS" pitchFamily="34" charset="-122"/>
                <a:cs typeface="Arial Unicode MS" pitchFamily="34" charset="-122"/>
              </a:rPr>
              <a:t>容器自动完成的，当发生被监听</a:t>
            </a:r>
            <a:r>
              <a:rPr lang="zh-CN" altLang="en-US" sz="2000" dirty="0" smtClean="0">
                <a:latin typeface="Arial Unicode MS" pitchFamily="34" charset="-122"/>
                <a:ea typeface="Arial Unicode MS" pitchFamily="34" charset="-122"/>
                <a:cs typeface="Arial Unicode MS" pitchFamily="34" charset="-122"/>
              </a:rPr>
              <a:t>的对象</a:t>
            </a:r>
            <a:r>
              <a:rPr lang="zh-CN" altLang="en-US" sz="2000" dirty="0">
                <a:latin typeface="Arial Unicode MS" pitchFamily="34" charset="-122"/>
                <a:ea typeface="Arial Unicode MS" pitchFamily="34" charset="-122"/>
                <a:cs typeface="Arial Unicode MS" pitchFamily="34" charset="-122"/>
              </a:rPr>
              <a:t>被创建，修改或销毁事件时，</a:t>
            </a:r>
            <a:r>
              <a:rPr lang="en-US" altLang="zh-CN" sz="2000" dirty="0">
                <a:latin typeface="Arial Unicode MS" pitchFamily="34" charset="-122"/>
                <a:ea typeface="Arial Unicode MS" pitchFamily="34" charset="-122"/>
                <a:cs typeface="Arial Unicode MS" pitchFamily="34" charset="-122"/>
              </a:rPr>
              <a:t>web</a:t>
            </a:r>
            <a:r>
              <a:rPr lang="zh-CN" altLang="en-US" sz="2000" dirty="0">
                <a:latin typeface="Arial Unicode MS" pitchFamily="34" charset="-122"/>
                <a:ea typeface="Arial Unicode MS" pitchFamily="34" charset="-122"/>
                <a:cs typeface="Arial Unicode MS" pitchFamily="34" charset="-122"/>
              </a:rPr>
              <a:t>容器将调用与之相关的 </a:t>
            </a:r>
            <a:r>
              <a:rPr lang="en-US" altLang="zh-CN" sz="2000" dirty="0" err="1">
                <a:latin typeface="Arial Unicode MS" pitchFamily="34" charset="-122"/>
                <a:ea typeface="Arial Unicode MS" pitchFamily="34" charset="-122"/>
                <a:cs typeface="Arial Unicode MS" pitchFamily="34" charset="-122"/>
              </a:rPr>
              <a:t>Servlet</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事件监听器对象的相关方法，开发人员在在这些方法中编写的事件处理代码即被执行</a:t>
            </a:r>
          </a:p>
          <a:p>
            <a:pPr eaLnBrk="1" hangingPunct="1"/>
            <a:r>
              <a:rPr lang="zh-CN" altLang="en-US" sz="2000" dirty="0">
                <a:latin typeface="Arial Unicode MS" pitchFamily="34" charset="-122"/>
                <a:ea typeface="Arial Unicode MS" pitchFamily="34" charset="-122"/>
                <a:cs typeface="Arial Unicode MS" pitchFamily="34" charset="-122"/>
              </a:rPr>
              <a:t>由于</a:t>
            </a:r>
            <a:r>
              <a:rPr lang="zh-CN" altLang="en-US" sz="2000" b="1" dirty="0">
                <a:latin typeface="Arial Unicode MS" pitchFamily="34" charset="-122"/>
                <a:ea typeface="Arial Unicode MS" pitchFamily="34" charset="-122"/>
                <a:cs typeface="Arial Unicode MS" pitchFamily="34" charset="-122"/>
              </a:rPr>
              <a:t>一个 </a:t>
            </a:r>
            <a:r>
              <a:rPr lang="en-US" altLang="zh-CN" sz="2000" b="1" dirty="0">
                <a:latin typeface="Arial Unicode MS" pitchFamily="34" charset="-122"/>
                <a:ea typeface="Arial Unicode MS" pitchFamily="34" charset="-122"/>
                <a:cs typeface="Arial Unicode MS" pitchFamily="34" charset="-122"/>
              </a:rPr>
              <a:t>web </a:t>
            </a:r>
            <a:r>
              <a:rPr lang="zh-CN" altLang="en-US" sz="2000" b="1" dirty="0">
                <a:latin typeface="Arial Unicode MS" pitchFamily="34" charset="-122"/>
                <a:ea typeface="Arial Unicode MS" pitchFamily="34" charset="-122"/>
                <a:cs typeface="Arial Unicode MS" pitchFamily="34" charset="-122"/>
              </a:rPr>
              <a:t>应用程序只会为每个事件监听器创建一个对象</a:t>
            </a:r>
            <a:r>
              <a:rPr lang="zh-CN" altLang="en-US" sz="2000" dirty="0">
                <a:latin typeface="Arial Unicode MS" pitchFamily="34" charset="-122"/>
                <a:ea typeface="Arial Unicode MS" pitchFamily="34" charset="-122"/>
                <a:cs typeface="Arial Unicode MS" pitchFamily="34" charset="-122"/>
              </a:rPr>
              <a:t>，有可能出现多个线程同时调用同一个事件监听器对象的情况，所以，在编写事件监听器类时，应考虑多线程安全的问题</a:t>
            </a:r>
          </a:p>
        </p:txBody>
      </p:sp>
    </p:spTree>
    <p:extLst>
      <p:ext uri="{BB962C8B-B14F-4D97-AF65-F5344CB8AC3E}">
        <p14:creationId xmlns:p14="http://schemas.microsoft.com/office/powerpoint/2010/main" val="59404015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351584" y="692696"/>
            <a:ext cx="8229600" cy="857256"/>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监听域对象的创建和销毁</a:t>
            </a:r>
          </a:p>
        </p:txBody>
      </p:sp>
      <p:sp>
        <p:nvSpPr>
          <p:cNvPr id="7171" name="Rectangle 3"/>
          <p:cNvSpPr>
            <a:spLocks noGrp="1" noChangeArrowheads="1"/>
          </p:cNvSpPr>
          <p:nvPr>
            <p:ph type="body" idx="1"/>
          </p:nvPr>
        </p:nvSpPr>
        <p:spPr>
          <a:xfrm>
            <a:off x="2309786" y="1706477"/>
            <a:ext cx="7696200" cy="1741487"/>
          </a:xfrm>
        </p:spPr>
        <p:txBody>
          <a:bodyPr/>
          <a:lstStyle/>
          <a:p>
            <a:pPr eaLnBrk="1" hangingPunct="1"/>
            <a:r>
              <a:rPr lang="zh-CN" altLang="en-US" sz="2400" dirty="0">
                <a:latin typeface="Arial Unicode MS" pitchFamily="34" charset="-122"/>
                <a:ea typeface="Arial Unicode MS" pitchFamily="34" charset="-122"/>
                <a:cs typeface="Arial Unicode MS" pitchFamily="34" charset="-122"/>
              </a:rPr>
              <a:t>域对象创建和销毁的事件监听器就是用来监听 </a:t>
            </a:r>
            <a:r>
              <a:rPr lang="en-US" altLang="zh-CN" sz="2400" dirty="0" err="1">
                <a:latin typeface="Arial Unicode MS" pitchFamily="34" charset="-122"/>
                <a:ea typeface="Arial Unicode MS" pitchFamily="34" charset="-122"/>
                <a:cs typeface="Arial Unicode MS" pitchFamily="34" charset="-122"/>
              </a:rPr>
              <a:t>ServletContext</a:t>
            </a:r>
            <a:r>
              <a:rPr lang="en-US" altLang="zh-CN" sz="2400" dirty="0">
                <a:latin typeface="Arial Unicode MS" pitchFamily="34" charset="-122"/>
                <a:ea typeface="Arial Unicode MS" pitchFamily="34" charset="-122"/>
                <a:cs typeface="Arial Unicode MS" pitchFamily="34" charset="-122"/>
              </a:rPr>
              <a:t>, </a:t>
            </a:r>
            <a:r>
              <a:rPr lang="en-US" altLang="zh-CN" sz="2400" dirty="0" err="1">
                <a:latin typeface="Arial Unicode MS" pitchFamily="34" charset="-122"/>
                <a:ea typeface="Arial Unicode MS" pitchFamily="34" charset="-122"/>
                <a:cs typeface="Arial Unicode MS" pitchFamily="34" charset="-122"/>
              </a:rPr>
              <a:t>HttpSession</a:t>
            </a:r>
            <a:r>
              <a:rPr lang="en-US" altLang="zh-CN" sz="2400" dirty="0">
                <a:latin typeface="Arial Unicode MS" pitchFamily="34" charset="-122"/>
                <a:ea typeface="Arial Unicode MS" pitchFamily="34" charset="-122"/>
                <a:cs typeface="Arial Unicode MS" pitchFamily="34" charset="-122"/>
              </a:rPr>
              <a:t>, </a:t>
            </a:r>
            <a:r>
              <a:rPr lang="en-US" altLang="zh-CN" sz="2400" dirty="0" err="1">
                <a:latin typeface="Arial Unicode MS" pitchFamily="34" charset="-122"/>
                <a:ea typeface="Arial Unicode MS" pitchFamily="34" charset="-122"/>
                <a:cs typeface="Arial Unicode MS" pitchFamily="34" charset="-122"/>
              </a:rPr>
              <a:t>HttpServletRequest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这三个对象的创建和销毁事件的监听器。</a:t>
            </a:r>
          </a:p>
          <a:p>
            <a:pPr eaLnBrk="1" hangingPunct="1"/>
            <a:r>
              <a:rPr lang="zh-CN" altLang="en-US" sz="2400" dirty="0">
                <a:latin typeface="Arial Unicode MS" pitchFamily="34" charset="-122"/>
                <a:ea typeface="Arial Unicode MS" pitchFamily="34" charset="-122"/>
                <a:cs typeface="Arial Unicode MS" pitchFamily="34" charset="-122"/>
              </a:rPr>
              <a:t>域对象的创建和销毁时机</a:t>
            </a:r>
          </a:p>
        </p:txBody>
      </p:sp>
      <p:pic>
        <p:nvPicPr>
          <p:cNvPr id="7172" name="Picture 4"/>
          <p:cNvPicPr>
            <a:picLocks noChangeAspect="1" noChangeArrowheads="1"/>
          </p:cNvPicPr>
          <p:nvPr/>
        </p:nvPicPr>
        <p:blipFill>
          <a:blip r:embed="rId2"/>
          <a:srcRect/>
          <a:stretch>
            <a:fillRect/>
          </a:stretch>
        </p:blipFill>
        <p:spPr bwMode="auto">
          <a:xfrm>
            <a:off x="2452663" y="3563864"/>
            <a:ext cx="7345363" cy="1695450"/>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41198329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Tomcat</a:t>
            </a:r>
            <a:endParaRPr lang="zh-CN" altLang="en-US" dirty="0"/>
          </a:p>
        </p:txBody>
      </p:sp>
      <p:sp>
        <p:nvSpPr>
          <p:cNvPr id="3" name="内容占位符 2"/>
          <p:cNvSpPr>
            <a:spLocks noGrp="1"/>
          </p:cNvSpPr>
          <p:nvPr>
            <p:ph idx="1"/>
          </p:nvPr>
        </p:nvSpPr>
        <p:spPr/>
        <p:txBody>
          <a:bodyPr/>
          <a:lstStyle/>
          <a:p>
            <a:r>
              <a:rPr lang="en-US" altLang="zh-CN" dirty="0"/>
              <a:t>Tomcat </a:t>
            </a:r>
            <a:r>
              <a:rPr lang="zh-CN" altLang="en-US" dirty="0"/>
              <a:t>是一个免费的开放源代码的 </a:t>
            </a:r>
            <a:r>
              <a:rPr lang="en-US" altLang="zh-CN" dirty="0"/>
              <a:t>Servlet </a:t>
            </a:r>
            <a:r>
              <a:rPr lang="zh-CN" altLang="en-US" dirty="0" smtClean="0"/>
              <a:t>容器，</a:t>
            </a:r>
            <a:r>
              <a:rPr lang="en-US" altLang="zh-CN" dirty="0"/>
              <a:t>Tomcat</a:t>
            </a:r>
            <a:r>
              <a:rPr lang="zh-CN" altLang="en-US" dirty="0"/>
              <a:t>是</a:t>
            </a:r>
            <a:r>
              <a:rPr lang="en-US" altLang="zh-CN" dirty="0"/>
              <a:t>Apache </a:t>
            </a:r>
            <a:r>
              <a:rPr lang="zh-CN" altLang="en-US" dirty="0"/>
              <a:t>软件基金会（</a:t>
            </a:r>
            <a:r>
              <a:rPr lang="en-US" altLang="zh-CN" dirty="0"/>
              <a:t>Apache Software Foundation</a:t>
            </a:r>
            <a:r>
              <a:rPr lang="zh-CN" altLang="en-US" dirty="0"/>
              <a:t>）的</a:t>
            </a:r>
            <a:r>
              <a:rPr lang="en-US" altLang="zh-CN" dirty="0"/>
              <a:t>Jakarta </a:t>
            </a:r>
            <a:r>
              <a:rPr lang="zh-CN" altLang="en-US" dirty="0"/>
              <a:t>项目中的一个核心项目，由</a:t>
            </a:r>
            <a:r>
              <a:rPr lang="en-US" altLang="zh-CN" dirty="0"/>
              <a:t>Apache</a:t>
            </a:r>
            <a:r>
              <a:rPr lang="zh-CN" altLang="en-US" dirty="0"/>
              <a:t>、</a:t>
            </a:r>
            <a:r>
              <a:rPr lang="en-US" altLang="zh-CN" dirty="0"/>
              <a:t>Sun </a:t>
            </a:r>
            <a:r>
              <a:rPr lang="zh-CN" altLang="en-US" dirty="0"/>
              <a:t>和其他一些公司及个人共同开发而成。由于有了</a:t>
            </a:r>
            <a:r>
              <a:rPr lang="en-US" altLang="zh-CN" dirty="0"/>
              <a:t>Sun </a:t>
            </a:r>
            <a:r>
              <a:rPr lang="zh-CN" altLang="en-US" dirty="0"/>
              <a:t>的参与和支持，最新的</a:t>
            </a:r>
            <a:r>
              <a:rPr lang="en-US" altLang="zh-CN" dirty="0"/>
              <a:t>Servlet </a:t>
            </a:r>
            <a:r>
              <a:rPr lang="zh-CN" altLang="en-US" dirty="0"/>
              <a:t>和</a:t>
            </a:r>
            <a:r>
              <a:rPr lang="en-US" altLang="zh-CN" dirty="0"/>
              <a:t>JSP </a:t>
            </a:r>
            <a:r>
              <a:rPr lang="zh-CN" altLang="en-US" dirty="0"/>
              <a:t>规范总是能在</a:t>
            </a:r>
            <a:r>
              <a:rPr lang="en-US" altLang="zh-CN" dirty="0"/>
              <a:t>Tomcat </a:t>
            </a:r>
            <a:r>
              <a:rPr lang="zh-CN" altLang="en-US" dirty="0"/>
              <a:t>中得到体现</a:t>
            </a:r>
          </a:p>
        </p:txBody>
      </p:sp>
    </p:spTree>
    <p:extLst>
      <p:ext uri="{BB962C8B-B14F-4D97-AF65-F5344CB8AC3E}">
        <p14:creationId xmlns:p14="http://schemas.microsoft.com/office/powerpoint/2010/main" val="273537534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063552" y="692696"/>
            <a:ext cx="8229600" cy="857256"/>
          </a:xfrm>
        </p:spPr>
        <p:txBody>
          <a:bodyPr/>
          <a:lstStyle/>
          <a:p>
            <a:pPr eaLnBrk="1" hangingPunct="1"/>
            <a:r>
              <a:rPr lang="en-US" altLang="zh-CN" dirty="0" err="1" smtClean="0">
                <a:latin typeface="Arial Unicode MS" pitchFamily="34" charset="-122"/>
                <a:ea typeface="Arial Unicode MS" pitchFamily="34" charset="-122"/>
                <a:cs typeface="Arial Unicode MS" pitchFamily="34" charset="-122"/>
              </a:rPr>
              <a:t>ServletContextListener</a:t>
            </a:r>
            <a:r>
              <a:rPr lang="en-US" altLang="zh-CN" dirty="0" smtClean="0">
                <a:latin typeface="Arial Unicode MS" pitchFamily="34" charset="-122"/>
                <a:ea typeface="Arial Unicode MS" pitchFamily="34" charset="-122"/>
                <a:cs typeface="Arial Unicode MS" pitchFamily="34" charset="-122"/>
              </a:rPr>
              <a:t> </a:t>
            </a:r>
            <a:r>
              <a:rPr lang="zh-CN" altLang="en-US" dirty="0" smtClean="0">
                <a:latin typeface="Arial Unicode MS" pitchFamily="34" charset="-122"/>
                <a:ea typeface="Arial Unicode MS" pitchFamily="34" charset="-122"/>
                <a:cs typeface="Arial Unicode MS" pitchFamily="34" charset="-122"/>
              </a:rPr>
              <a:t>接口</a:t>
            </a:r>
          </a:p>
        </p:txBody>
      </p:sp>
      <p:sp>
        <p:nvSpPr>
          <p:cNvPr id="8195" name="Rectangle 3"/>
          <p:cNvSpPr>
            <a:spLocks noGrp="1" noChangeArrowheads="1"/>
          </p:cNvSpPr>
          <p:nvPr>
            <p:ph type="body" idx="1"/>
          </p:nvPr>
        </p:nvSpPr>
        <p:spPr>
          <a:xfrm>
            <a:off x="1991544" y="1772817"/>
            <a:ext cx="8280400" cy="4098925"/>
          </a:xfrm>
        </p:spPr>
        <p:txBody>
          <a:bodyPr/>
          <a:lstStyle/>
          <a:p>
            <a:pPr eaLnBrk="1" hangingPunct="1"/>
            <a:r>
              <a:rPr lang="en-US" altLang="zh-CN" sz="2400" b="1" dirty="0" err="1">
                <a:latin typeface="Arial Unicode MS" pitchFamily="34" charset="-122"/>
                <a:ea typeface="Arial Unicode MS" pitchFamily="34" charset="-122"/>
                <a:cs typeface="Arial Unicode MS" pitchFamily="34" charset="-122"/>
              </a:rPr>
              <a:t>ServletContextListener</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接口用于监听 </a:t>
            </a:r>
            <a:r>
              <a:rPr lang="en-US" altLang="zh-CN" sz="2400" dirty="0" err="1">
                <a:latin typeface="Arial Unicode MS" pitchFamily="34" charset="-122"/>
                <a:ea typeface="Arial Unicode MS" pitchFamily="34" charset="-122"/>
                <a:cs typeface="Arial Unicode MS" pitchFamily="34" charset="-122"/>
              </a:rPr>
              <a:t>ServletContext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对象的创建和销毁事件。</a:t>
            </a:r>
          </a:p>
          <a:p>
            <a:pPr eaLnBrk="1" hangingPunct="1"/>
            <a:r>
              <a:rPr lang="zh-CN" altLang="en-US" sz="2400" dirty="0">
                <a:latin typeface="Arial Unicode MS" pitchFamily="34" charset="-122"/>
                <a:ea typeface="Arial Unicode MS" pitchFamily="34" charset="-122"/>
                <a:cs typeface="Arial Unicode MS" pitchFamily="34" charset="-122"/>
              </a:rPr>
              <a:t>当 </a:t>
            </a:r>
            <a:r>
              <a:rPr lang="en-US" altLang="zh-CN" sz="2400" dirty="0" err="1">
                <a:latin typeface="Arial Unicode MS" pitchFamily="34" charset="-122"/>
                <a:ea typeface="Arial Unicode MS" pitchFamily="34" charset="-122"/>
                <a:cs typeface="Arial Unicode MS" pitchFamily="34" charset="-122"/>
              </a:rPr>
              <a:t>ServletContext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对象被创建时，激发</a:t>
            </a:r>
            <a:r>
              <a:rPr lang="en-US" altLang="zh-CN" sz="2400" dirty="0" err="1">
                <a:latin typeface="Arial Unicode MS" pitchFamily="34" charset="-122"/>
                <a:ea typeface="Arial Unicode MS" pitchFamily="34" charset="-122"/>
                <a:cs typeface="Arial Unicode MS" pitchFamily="34" charset="-122"/>
              </a:rPr>
              <a:t>contextInitialized</a:t>
            </a:r>
            <a:r>
              <a:rPr lang="en-US" altLang="zh-CN" sz="2400" dirty="0">
                <a:latin typeface="Arial Unicode MS" pitchFamily="34" charset="-122"/>
                <a:ea typeface="Arial Unicode MS" pitchFamily="34" charset="-122"/>
                <a:cs typeface="Arial Unicode MS" pitchFamily="34" charset="-122"/>
              </a:rPr>
              <a:t> (</a:t>
            </a:r>
            <a:r>
              <a:rPr lang="en-US" altLang="zh-CN" sz="2400" dirty="0" err="1">
                <a:latin typeface="Arial Unicode MS" pitchFamily="34" charset="-122"/>
                <a:ea typeface="Arial Unicode MS" pitchFamily="34" charset="-122"/>
                <a:cs typeface="Arial Unicode MS" pitchFamily="34" charset="-122"/>
              </a:rPr>
              <a:t>ServletContextEvent</a:t>
            </a:r>
            <a:r>
              <a:rPr lang="en-US" altLang="zh-CN" sz="2400" dirty="0">
                <a:latin typeface="Arial Unicode MS" pitchFamily="34" charset="-122"/>
                <a:ea typeface="Arial Unicode MS" pitchFamily="34" charset="-122"/>
                <a:cs typeface="Arial Unicode MS" pitchFamily="34" charset="-122"/>
              </a:rPr>
              <a:t> </a:t>
            </a:r>
            <a:r>
              <a:rPr lang="en-US" altLang="zh-CN" sz="2400" dirty="0" err="1">
                <a:latin typeface="Arial Unicode MS" pitchFamily="34" charset="-122"/>
                <a:ea typeface="Arial Unicode MS" pitchFamily="34" charset="-122"/>
                <a:cs typeface="Arial Unicode MS" pitchFamily="34" charset="-122"/>
              </a:rPr>
              <a:t>sce</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方法</a:t>
            </a:r>
          </a:p>
          <a:p>
            <a:pPr eaLnBrk="1" hangingPunct="1"/>
            <a:r>
              <a:rPr lang="zh-CN" altLang="en-US" sz="2400" dirty="0">
                <a:latin typeface="Arial Unicode MS" pitchFamily="34" charset="-122"/>
                <a:ea typeface="Arial Unicode MS" pitchFamily="34" charset="-122"/>
                <a:cs typeface="Arial Unicode MS" pitchFamily="34" charset="-122"/>
              </a:rPr>
              <a:t>当 </a:t>
            </a:r>
            <a:r>
              <a:rPr lang="en-US" altLang="zh-CN" sz="2400" dirty="0" err="1">
                <a:latin typeface="Arial Unicode MS" pitchFamily="34" charset="-122"/>
                <a:ea typeface="Arial Unicode MS" pitchFamily="34" charset="-122"/>
                <a:cs typeface="Arial Unicode MS" pitchFamily="34" charset="-122"/>
              </a:rPr>
              <a:t>ServletContext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对象被销毁时，激发</a:t>
            </a:r>
            <a:r>
              <a:rPr lang="en-US" altLang="zh-CN" sz="2400" dirty="0" err="1">
                <a:latin typeface="Arial Unicode MS" pitchFamily="34" charset="-122"/>
                <a:ea typeface="Arial Unicode MS" pitchFamily="34" charset="-122"/>
                <a:cs typeface="Arial Unicode MS" pitchFamily="34" charset="-122"/>
              </a:rPr>
              <a:t>contextDestroyed</a:t>
            </a:r>
            <a:r>
              <a:rPr lang="en-US" altLang="zh-CN" sz="2400" dirty="0">
                <a:latin typeface="Arial Unicode MS" pitchFamily="34" charset="-122"/>
                <a:ea typeface="Arial Unicode MS" pitchFamily="34" charset="-122"/>
                <a:cs typeface="Arial Unicode MS" pitchFamily="34" charset="-122"/>
              </a:rPr>
              <a:t>(</a:t>
            </a:r>
            <a:r>
              <a:rPr lang="en-US" altLang="zh-CN" sz="2400" dirty="0" err="1">
                <a:latin typeface="Arial Unicode MS" pitchFamily="34" charset="-122"/>
                <a:ea typeface="Arial Unicode MS" pitchFamily="34" charset="-122"/>
                <a:cs typeface="Arial Unicode MS" pitchFamily="34" charset="-122"/>
              </a:rPr>
              <a:t>ServletContextEvent</a:t>
            </a:r>
            <a:r>
              <a:rPr lang="en-US" altLang="zh-CN" sz="2400" dirty="0">
                <a:latin typeface="Arial Unicode MS" pitchFamily="34" charset="-122"/>
                <a:ea typeface="Arial Unicode MS" pitchFamily="34" charset="-122"/>
                <a:cs typeface="Arial Unicode MS" pitchFamily="34" charset="-122"/>
              </a:rPr>
              <a:t> </a:t>
            </a:r>
            <a:r>
              <a:rPr lang="en-US" altLang="zh-CN" sz="2400" dirty="0" err="1">
                <a:latin typeface="Arial Unicode MS" pitchFamily="34" charset="-122"/>
                <a:ea typeface="Arial Unicode MS" pitchFamily="34" charset="-122"/>
                <a:cs typeface="Arial Unicode MS" pitchFamily="34" charset="-122"/>
              </a:rPr>
              <a:t>sce</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方法</a:t>
            </a:r>
          </a:p>
        </p:txBody>
      </p:sp>
    </p:spTree>
    <p:extLst>
      <p:ext uri="{BB962C8B-B14F-4D97-AF65-F5344CB8AC3E}">
        <p14:creationId xmlns:p14="http://schemas.microsoft.com/office/powerpoint/2010/main" val="424316025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991544" y="692696"/>
            <a:ext cx="8229600" cy="857256"/>
          </a:xfrm>
        </p:spPr>
        <p:txBody>
          <a:bodyPr/>
          <a:lstStyle/>
          <a:p>
            <a:pPr eaLnBrk="1" hangingPunct="1"/>
            <a:r>
              <a:rPr lang="en-US" altLang="zh-CN" dirty="0" err="1" smtClean="0">
                <a:latin typeface="Arial Unicode MS" pitchFamily="34" charset="-122"/>
                <a:ea typeface="Arial Unicode MS" pitchFamily="34" charset="-122"/>
                <a:cs typeface="Arial Unicode MS" pitchFamily="34" charset="-122"/>
              </a:rPr>
              <a:t>HttpSessionListener</a:t>
            </a:r>
            <a:r>
              <a:rPr lang="en-US" altLang="zh-CN" dirty="0" smtClean="0">
                <a:latin typeface="Arial Unicode MS" pitchFamily="34" charset="-122"/>
                <a:ea typeface="Arial Unicode MS" pitchFamily="34" charset="-122"/>
                <a:cs typeface="Arial Unicode MS" pitchFamily="34" charset="-122"/>
              </a:rPr>
              <a:t> </a:t>
            </a:r>
            <a:r>
              <a:rPr lang="zh-CN" altLang="en-US" dirty="0" smtClean="0">
                <a:latin typeface="Arial Unicode MS" pitchFamily="34" charset="-122"/>
                <a:ea typeface="Arial Unicode MS" pitchFamily="34" charset="-122"/>
                <a:cs typeface="Arial Unicode MS" pitchFamily="34" charset="-122"/>
              </a:rPr>
              <a:t>接口</a:t>
            </a:r>
          </a:p>
        </p:txBody>
      </p:sp>
      <p:sp>
        <p:nvSpPr>
          <p:cNvPr id="9219" name="Rectangle 3"/>
          <p:cNvSpPr>
            <a:spLocks noGrp="1" noChangeArrowheads="1"/>
          </p:cNvSpPr>
          <p:nvPr>
            <p:ph type="body" idx="1"/>
          </p:nvPr>
        </p:nvSpPr>
        <p:spPr>
          <a:xfrm>
            <a:off x="1981200" y="1735065"/>
            <a:ext cx="8229600" cy="4525963"/>
          </a:xfrm>
        </p:spPr>
        <p:txBody>
          <a:bodyPr/>
          <a:lstStyle/>
          <a:p>
            <a:pPr eaLnBrk="1" hangingPunct="1"/>
            <a:r>
              <a:rPr lang="en-US" altLang="zh-CN" sz="2400" dirty="0" err="1">
                <a:latin typeface="Arial Unicode MS" pitchFamily="34" charset="-122"/>
                <a:ea typeface="Arial Unicode MS" pitchFamily="34" charset="-122"/>
                <a:cs typeface="Arial Unicode MS" pitchFamily="34" charset="-122"/>
              </a:rPr>
              <a:t>HttpSessionListener</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接口用于监听</a:t>
            </a:r>
            <a:r>
              <a:rPr lang="en-US" altLang="zh-CN" sz="2400" dirty="0" err="1">
                <a:latin typeface="Arial Unicode MS" pitchFamily="34" charset="-122"/>
                <a:ea typeface="Arial Unicode MS" pitchFamily="34" charset="-122"/>
                <a:cs typeface="Arial Unicode MS" pitchFamily="34" charset="-122"/>
              </a:rPr>
              <a:t>HttpSession</a:t>
            </a:r>
            <a:r>
              <a:rPr lang="zh-CN" altLang="en-US" sz="2400" dirty="0">
                <a:latin typeface="Arial Unicode MS" pitchFamily="34" charset="-122"/>
                <a:ea typeface="Arial Unicode MS" pitchFamily="34" charset="-122"/>
                <a:cs typeface="Arial Unicode MS" pitchFamily="34" charset="-122"/>
              </a:rPr>
              <a:t>对象的创建和销毁</a:t>
            </a:r>
          </a:p>
          <a:p>
            <a:pPr eaLnBrk="1" hangingPunct="1"/>
            <a:r>
              <a:rPr lang="zh-CN" altLang="en-US" sz="2400" dirty="0">
                <a:latin typeface="Arial Unicode MS" pitchFamily="34" charset="-122"/>
                <a:ea typeface="Arial Unicode MS" pitchFamily="34" charset="-122"/>
                <a:cs typeface="Arial Unicode MS" pitchFamily="34" charset="-122"/>
              </a:rPr>
              <a:t>创建一个</a:t>
            </a:r>
            <a:r>
              <a:rPr lang="en-US" altLang="zh-CN" sz="2400" dirty="0">
                <a:latin typeface="Arial Unicode MS" pitchFamily="34" charset="-122"/>
                <a:ea typeface="Arial Unicode MS" pitchFamily="34" charset="-122"/>
                <a:cs typeface="Arial Unicode MS" pitchFamily="34" charset="-122"/>
              </a:rPr>
              <a:t>Session</a:t>
            </a:r>
            <a:r>
              <a:rPr lang="zh-CN" altLang="en-US" sz="2400" dirty="0">
                <a:latin typeface="Arial Unicode MS" pitchFamily="34" charset="-122"/>
                <a:ea typeface="Arial Unicode MS" pitchFamily="34" charset="-122"/>
                <a:cs typeface="Arial Unicode MS" pitchFamily="34" charset="-122"/>
              </a:rPr>
              <a:t>时，激发</a:t>
            </a:r>
            <a:r>
              <a:rPr lang="en-US" altLang="zh-CN" sz="2400" dirty="0" err="1">
                <a:latin typeface="Arial Unicode MS" pitchFamily="34" charset="-122"/>
                <a:ea typeface="Arial Unicode MS" pitchFamily="34" charset="-122"/>
                <a:cs typeface="Arial Unicode MS" pitchFamily="34" charset="-122"/>
              </a:rPr>
              <a:t>sessionCreated</a:t>
            </a:r>
            <a:endParaRPr lang="en-US" altLang="zh-CN" sz="2400" dirty="0">
              <a:latin typeface="Arial Unicode MS" pitchFamily="34" charset="-122"/>
              <a:ea typeface="Arial Unicode MS" pitchFamily="34" charset="-122"/>
              <a:cs typeface="Arial Unicode MS" pitchFamily="34" charset="-122"/>
            </a:endParaRPr>
          </a:p>
          <a:p>
            <a:pPr eaLnBrk="1" hangingPunct="1">
              <a:buFont typeface="Wingdings" pitchFamily="2" charset="2"/>
              <a:buNone/>
            </a:pPr>
            <a:r>
              <a:rPr lang="en-US" altLang="zh-CN" sz="2400" dirty="0">
                <a:latin typeface="Arial Unicode MS" pitchFamily="34" charset="-122"/>
                <a:ea typeface="Arial Unicode MS" pitchFamily="34" charset="-122"/>
                <a:cs typeface="Arial Unicode MS" pitchFamily="34" charset="-122"/>
              </a:rPr>
              <a:t>    (</a:t>
            </a:r>
            <a:r>
              <a:rPr lang="en-US" altLang="zh-CN" sz="2400" dirty="0" err="1">
                <a:latin typeface="Arial Unicode MS" pitchFamily="34" charset="-122"/>
                <a:ea typeface="Arial Unicode MS" pitchFamily="34" charset="-122"/>
                <a:cs typeface="Arial Unicode MS" pitchFamily="34" charset="-122"/>
              </a:rPr>
              <a:t>HttpSessionEvent</a:t>
            </a:r>
            <a:r>
              <a:rPr lang="en-US" altLang="zh-CN" sz="2400" dirty="0">
                <a:latin typeface="Arial Unicode MS" pitchFamily="34" charset="-122"/>
                <a:ea typeface="Arial Unicode MS" pitchFamily="34" charset="-122"/>
                <a:cs typeface="Arial Unicode MS" pitchFamily="34" charset="-122"/>
              </a:rPr>
              <a:t> se) </a:t>
            </a:r>
            <a:r>
              <a:rPr lang="zh-CN" altLang="en-US" sz="2400" dirty="0">
                <a:latin typeface="Arial Unicode MS" pitchFamily="34" charset="-122"/>
                <a:ea typeface="Arial Unicode MS" pitchFamily="34" charset="-122"/>
                <a:cs typeface="Arial Unicode MS" pitchFamily="34" charset="-122"/>
              </a:rPr>
              <a:t>方法</a:t>
            </a:r>
          </a:p>
          <a:p>
            <a:pPr eaLnBrk="1" hangingPunct="1"/>
            <a:r>
              <a:rPr lang="zh-CN" altLang="en-US" sz="2400" dirty="0">
                <a:latin typeface="Arial Unicode MS" pitchFamily="34" charset="-122"/>
                <a:ea typeface="Arial Unicode MS" pitchFamily="34" charset="-122"/>
                <a:cs typeface="Arial Unicode MS" pitchFamily="34" charset="-122"/>
              </a:rPr>
              <a:t>销毁一个</a:t>
            </a:r>
            <a:r>
              <a:rPr lang="en-US" altLang="zh-CN" sz="2400" dirty="0">
                <a:latin typeface="Arial Unicode MS" pitchFamily="34" charset="-122"/>
                <a:ea typeface="Arial Unicode MS" pitchFamily="34" charset="-122"/>
                <a:cs typeface="Arial Unicode MS" pitchFamily="34" charset="-122"/>
              </a:rPr>
              <a:t>Session</a:t>
            </a:r>
            <a:r>
              <a:rPr lang="zh-CN" altLang="en-US" sz="2400" dirty="0">
                <a:latin typeface="Arial Unicode MS" pitchFamily="34" charset="-122"/>
                <a:ea typeface="Arial Unicode MS" pitchFamily="34" charset="-122"/>
                <a:cs typeface="Arial Unicode MS" pitchFamily="34" charset="-122"/>
              </a:rPr>
              <a:t>时，激发</a:t>
            </a:r>
            <a:r>
              <a:rPr lang="en-US" altLang="zh-CN" sz="2400" dirty="0" err="1">
                <a:latin typeface="Arial Unicode MS" pitchFamily="34" charset="-122"/>
                <a:ea typeface="Arial Unicode MS" pitchFamily="34" charset="-122"/>
                <a:cs typeface="Arial Unicode MS" pitchFamily="34" charset="-122"/>
              </a:rPr>
              <a:t>sessionDestroyed</a:t>
            </a:r>
            <a:r>
              <a:rPr lang="en-US" altLang="zh-CN" sz="2400" dirty="0">
                <a:latin typeface="Arial Unicode MS" pitchFamily="34" charset="-122"/>
                <a:ea typeface="Arial Unicode MS" pitchFamily="34" charset="-122"/>
                <a:cs typeface="Arial Unicode MS" pitchFamily="34" charset="-122"/>
              </a:rPr>
              <a:t> (</a:t>
            </a:r>
            <a:r>
              <a:rPr lang="en-US" altLang="zh-CN" sz="2400" dirty="0" err="1">
                <a:latin typeface="Arial Unicode MS" pitchFamily="34" charset="-122"/>
                <a:ea typeface="Arial Unicode MS" pitchFamily="34" charset="-122"/>
                <a:cs typeface="Arial Unicode MS" pitchFamily="34" charset="-122"/>
              </a:rPr>
              <a:t>HttpSessionEvent</a:t>
            </a:r>
            <a:r>
              <a:rPr lang="en-US" altLang="zh-CN" sz="2400" dirty="0">
                <a:latin typeface="Arial Unicode MS" pitchFamily="34" charset="-122"/>
                <a:ea typeface="Arial Unicode MS" pitchFamily="34" charset="-122"/>
                <a:cs typeface="Arial Unicode MS" pitchFamily="34" charset="-122"/>
              </a:rPr>
              <a:t> se) </a:t>
            </a:r>
            <a:r>
              <a:rPr lang="zh-CN" altLang="en-US" sz="2400" dirty="0">
                <a:latin typeface="Arial Unicode MS" pitchFamily="34" charset="-122"/>
                <a:ea typeface="Arial Unicode MS" pitchFamily="34" charset="-122"/>
                <a:cs typeface="Arial Unicode MS" pitchFamily="34" charset="-122"/>
              </a:rPr>
              <a:t>方法。 </a:t>
            </a:r>
          </a:p>
        </p:txBody>
      </p:sp>
    </p:spTree>
    <p:extLst>
      <p:ext uri="{BB962C8B-B14F-4D97-AF65-F5344CB8AC3E}">
        <p14:creationId xmlns:p14="http://schemas.microsoft.com/office/powerpoint/2010/main" val="263203290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258888" y="692696"/>
            <a:ext cx="8229600" cy="857256"/>
          </a:xfrm>
        </p:spPr>
        <p:txBody>
          <a:bodyPr/>
          <a:lstStyle/>
          <a:p>
            <a:pPr eaLnBrk="1" hangingPunct="1"/>
            <a:r>
              <a:rPr lang="en-US" altLang="zh-CN" dirty="0" err="1" smtClean="0">
                <a:latin typeface="Arial Unicode MS" pitchFamily="34" charset="-122"/>
                <a:ea typeface="Arial Unicode MS" pitchFamily="34" charset="-122"/>
                <a:cs typeface="Arial Unicode MS" pitchFamily="34" charset="-122"/>
              </a:rPr>
              <a:t>ServletRequestListener</a:t>
            </a:r>
            <a:r>
              <a:rPr lang="zh-CN" altLang="en-US" dirty="0" smtClean="0">
                <a:latin typeface="Arial Unicode MS" pitchFamily="34" charset="-122"/>
                <a:ea typeface="Arial Unicode MS" pitchFamily="34" charset="-122"/>
                <a:cs typeface="Arial Unicode MS" pitchFamily="34" charset="-122"/>
              </a:rPr>
              <a:t>接口 </a:t>
            </a:r>
          </a:p>
        </p:txBody>
      </p:sp>
      <p:sp>
        <p:nvSpPr>
          <p:cNvPr id="10243" name="Rectangle 3"/>
          <p:cNvSpPr>
            <a:spLocks noGrp="1" noChangeArrowheads="1"/>
          </p:cNvSpPr>
          <p:nvPr>
            <p:ph type="body" idx="1"/>
          </p:nvPr>
        </p:nvSpPr>
        <p:spPr>
          <a:xfrm>
            <a:off x="2207568" y="1844825"/>
            <a:ext cx="8064896" cy="4098925"/>
          </a:xfrm>
        </p:spPr>
        <p:txBody>
          <a:bodyPr/>
          <a:lstStyle/>
          <a:p>
            <a:pPr eaLnBrk="1" hangingPunct="1"/>
            <a:r>
              <a:rPr lang="en-US" altLang="zh-CN" sz="2400" dirty="0" err="1"/>
              <a:t>ServletRequestListener</a:t>
            </a:r>
            <a:r>
              <a:rPr lang="en-US" altLang="zh-CN" sz="2400" dirty="0"/>
              <a:t> </a:t>
            </a:r>
            <a:r>
              <a:rPr lang="zh-CN" altLang="en-US" sz="2400" dirty="0"/>
              <a:t>接口用于监听</a:t>
            </a:r>
            <a:r>
              <a:rPr lang="en-US" altLang="zh-CN" sz="2400" dirty="0" err="1"/>
              <a:t>ServletRequest</a:t>
            </a:r>
            <a:r>
              <a:rPr lang="en-US" altLang="zh-CN" sz="2400" dirty="0"/>
              <a:t> </a:t>
            </a:r>
            <a:r>
              <a:rPr lang="zh-CN" altLang="en-US" sz="2400" dirty="0"/>
              <a:t>对象的创建和销毁</a:t>
            </a:r>
          </a:p>
          <a:p>
            <a:pPr eaLnBrk="1" hangingPunct="1"/>
            <a:r>
              <a:rPr lang="zh-CN" altLang="en-US" sz="2400" dirty="0"/>
              <a:t>创建一个</a:t>
            </a:r>
            <a:r>
              <a:rPr lang="en-US" altLang="zh-CN" sz="2400" dirty="0" err="1"/>
              <a:t>ServletRequest</a:t>
            </a:r>
            <a:r>
              <a:rPr lang="en-US" altLang="zh-CN" sz="2400" dirty="0"/>
              <a:t> </a:t>
            </a:r>
            <a:r>
              <a:rPr lang="zh-CN" altLang="en-US" sz="2400" dirty="0"/>
              <a:t>对象时，激发</a:t>
            </a:r>
            <a:r>
              <a:rPr lang="en-US" altLang="zh-CN" sz="2400" dirty="0" err="1"/>
              <a:t>requestInitialized</a:t>
            </a:r>
            <a:r>
              <a:rPr lang="en-US" altLang="zh-CN" sz="2400" dirty="0"/>
              <a:t>(</a:t>
            </a:r>
            <a:r>
              <a:rPr lang="en-US" altLang="zh-CN" sz="2400" dirty="0" err="1"/>
              <a:t>ServletRequestEvent</a:t>
            </a:r>
            <a:r>
              <a:rPr lang="en-US" altLang="zh-CN" sz="2400" dirty="0"/>
              <a:t> </a:t>
            </a:r>
            <a:r>
              <a:rPr lang="en-US" altLang="zh-CN" sz="2400" dirty="0" err="1"/>
              <a:t>sre</a:t>
            </a:r>
            <a:r>
              <a:rPr lang="en-US" altLang="zh-CN" sz="2400" dirty="0"/>
              <a:t>)</a:t>
            </a:r>
            <a:r>
              <a:rPr lang="zh-CN" altLang="en-US" sz="2400" dirty="0"/>
              <a:t>方法</a:t>
            </a:r>
          </a:p>
          <a:p>
            <a:pPr eaLnBrk="1" hangingPunct="1"/>
            <a:r>
              <a:rPr lang="zh-CN" altLang="en-US" sz="2400" dirty="0"/>
              <a:t>销毁一个</a:t>
            </a:r>
            <a:r>
              <a:rPr lang="en-US" altLang="zh-CN" sz="2400" dirty="0"/>
              <a:t>Session</a:t>
            </a:r>
            <a:r>
              <a:rPr lang="zh-CN" altLang="en-US" sz="2400" dirty="0"/>
              <a:t>时，激发</a:t>
            </a:r>
            <a:r>
              <a:rPr lang="en-US" altLang="zh-CN" sz="2400" dirty="0" err="1"/>
              <a:t>requestDestroyed</a:t>
            </a:r>
            <a:r>
              <a:rPr lang="en-US" altLang="zh-CN" sz="2400" dirty="0"/>
              <a:t>(</a:t>
            </a:r>
            <a:r>
              <a:rPr lang="en-US" altLang="zh-CN" sz="2400" dirty="0" err="1"/>
              <a:t>ServletRequestEvent</a:t>
            </a:r>
            <a:r>
              <a:rPr lang="en-US" altLang="zh-CN" sz="2400" dirty="0"/>
              <a:t> </a:t>
            </a:r>
            <a:r>
              <a:rPr lang="en-US" altLang="zh-CN" sz="2400" dirty="0" err="1"/>
              <a:t>sre</a:t>
            </a:r>
            <a:r>
              <a:rPr lang="en-US" altLang="zh-CN" sz="2400" dirty="0"/>
              <a:t>)</a:t>
            </a:r>
            <a:r>
              <a:rPr lang="zh-CN" altLang="en-US" sz="2400" dirty="0"/>
              <a:t>方法。</a:t>
            </a:r>
          </a:p>
        </p:txBody>
      </p:sp>
    </p:spTree>
    <p:extLst>
      <p:ext uri="{BB962C8B-B14F-4D97-AF65-F5344CB8AC3E}">
        <p14:creationId xmlns:p14="http://schemas.microsoft.com/office/powerpoint/2010/main" val="273016557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2207568" y="692696"/>
            <a:ext cx="8229600" cy="857256"/>
          </a:xfrm>
        </p:spPr>
        <p:txBody>
          <a:bodyPr>
            <a:normAutofit fontScale="90000"/>
          </a:bodyPr>
          <a:lstStyle/>
          <a:p>
            <a:pPr eaLnBrk="1" hangingPunct="1"/>
            <a:r>
              <a:rPr lang="zh-CN" altLang="en-US" dirty="0" smtClean="0">
                <a:latin typeface="Arial Unicode MS" pitchFamily="34" charset="-122"/>
                <a:ea typeface="Arial Unicode MS" pitchFamily="34" charset="-122"/>
                <a:cs typeface="Arial Unicode MS" pitchFamily="34" charset="-122"/>
              </a:rPr>
              <a:t>域对象中属性的变更的事件监听器</a:t>
            </a:r>
          </a:p>
        </p:txBody>
      </p:sp>
      <p:sp>
        <p:nvSpPr>
          <p:cNvPr id="11267" name="Rectangle 3"/>
          <p:cNvSpPr>
            <a:spLocks noGrp="1" noChangeArrowheads="1"/>
          </p:cNvSpPr>
          <p:nvPr>
            <p:ph type="body" idx="1"/>
          </p:nvPr>
        </p:nvSpPr>
        <p:spPr>
          <a:xfrm>
            <a:off x="2279576" y="1700809"/>
            <a:ext cx="7929618" cy="4098925"/>
          </a:xfrm>
        </p:spPr>
        <p:txBody>
          <a:bodyPr/>
          <a:lstStyle/>
          <a:p>
            <a:pPr eaLnBrk="1" hangingPunct="1"/>
            <a:r>
              <a:rPr lang="zh-CN" altLang="en-US" sz="2400" dirty="0">
                <a:latin typeface="Arial Unicode MS" pitchFamily="34" charset="-122"/>
                <a:ea typeface="Arial Unicode MS" pitchFamily="34" charset="-122"/>
                <a:cs typeface="Arial Unicode MS" pitchFamily="34" charset="-122"/>
              </a:rPr>
              <a:t>域对象中属性的变更的事件监听器就是用来监听 </a:t>
            </a:r>
            <a:r>
              <a:rPr lang="en-US" altLang="zh-CN" sz="2400" dirty="0" err="1">
                <a:latin typeface="Arial Unicode MS" pitchFamily="34" charset="-122"/>
                <a:ea typeface="Arial Unicode MS" pitchFamily="34" charset="-122"/>
                <a:cs typeface="Arial Unicode MS" pitchFamily="34" charset="-122"/>
              </a:rPr>
              <a:t>ServletContext</a:t>
            </a:r>
            <a:r>
              <a:rPr lang="en-US" altLang="zh-CN" sz="2400" dirty="0">
                <a:latin typeface="Arial Unicode MS" pitchFamily="34" charset="-122"/>
                <a:ea typeface="Arial Unicode MS" pitchFamily="34" charset="-122"/>
                <a:cs typeface="Arial Unicode MS" pitchFamily="34" charset="-122"/>
              </a:rPr>
              <a:t>, </a:t>
            </a:r>
            <a:r>
              <a:rPr lang="en-US" altLang="zh-CN" sz="2400" dirty="0" err="1">
                <a:latin typeface="Arial Unicode MS" pitchFamily="34" charset="-122"/>
                <a:ea typeface="Arial Unicode MS" pitchFamily="34" charset="-122"/>
                <a:cs typeface="Arial Unicode MS" pitchFamily="34" charset="-122"/>
              </a:rPr>
              <a:t>HttpSession</a:t>
            </a:r>
            <a:r>
              <a:rPr lang="en-US" altLang="zh-CN" sz="2400" dirty="0">
                <a:latin typeface="Arial Unicode MS" pitchFamily="34" charset="-122"/>
                <a:ea typeface="Arial Unicode MS" pitchFamily="34" charset="-122"/>
                <a:cs typeface="Arial Unicode MS" pitchFamily="34" charset="-122"/>
              </a:rPr>
              <a:t>, </a:t>
            </a:r>
            <a:r>
              <a:rPr lang="en-US" altLang="zh-CN" sz="2400" dirty="0" err="1">
                <a:latin typeface="Arial Unicode MS" pitchFamily="34" charset="-122"/>
                <a:ea typeface="Arial Unicode MS" pitchFamily="34" charset="-122"/>
                <a:cs typeface="Arial Unicode MS" pitchFamily="34" charset="-122"/>
              </a:rPr>
              <a:t>HttpServletRequest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这三个对象中的属性变更信息事件的监听器。</a:t>
            </a:r>
          </a:p>
          <a:p>
            <a:pPr eaLnBrk="1" hangingPunct="1"/>
            <a:r>
              <a:rPr lang="zh-CN" altLang="en-US" sz="2400" dirty="0">
                <a:latin typeface="Arial Unicode MS" pitchFamily="34" charset="-122"/>
                <a:ea typeface="Arial Unicode MS" pitchFamily="34" charset="-122"/>
                <a:cs typeface="Arial Unicode MS" pitchFamily="34" charset="-122"/>
              </a:rPr>
              <a:t>这三个监听器接口分别是</a:t>
            </a:r>
            <a:r>
              <a:rPr lang="en-US" altLang="zh-CN" sz="2400" dirty="0" err="1">
                <a:latin typeface="Arial Unicode MS" pitchFamily="34" charset="-122"/>
                <a:ea typeface="Arial Unicode MS" pitchFamily="34" charset="-122"/>
                <a:cs typeface="Arial Unicode MS" pitchFamily="34" charset="-122"/>
              </a:rPr>
              <a:t>ServletContextAttributeListener</a:t>
            </a:r>
            <a:r>
              <a:rPr lang="en-US" altLang="zh-CN" sz="2400" dirty="0">
                <a:latin typeface="Arial Unicode MS" pitchFamily="34" charset="-122"/>
                <a:ea typeface="Arial Unicode MS" pitchFamily="34" charset="-122"/>
                <a:cs typeface="Arial Unicode MS" pitchFamily="34" charset="-122"/>
              </a:rPr>
              <a:t>, </a:t>
            </a:r>
            <a:r>
              <a:rPr lang="en-US" altLang="zh-CN" sz="2400" dirty="0" err="1">
                <a:latin typeface="Arial Unicode MS" pitchFamily="34" charset="-122"/>
                <a:ea typeface="Arial Unicode MS" pitchFamily="34" charset="-122"/>
                <a:cs typeface="Arial Unicode MS" pitchFamily="34" charset="-122"/>
              </a:rPr>
              <a:t>HttpSessionAttributeListener</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和</a:t>
            </a:r>
            <a:r>
              <a:rPr lang="en-US" altLang="zh-CN" sz="2400" dirty="0" err="1">
                <a:latin typeface="Arial Unicode MS" pitchFamily="34" charset="-122"/>
                <a:ea typeface="Arial Unicode MS" pitchFamily="34" charset="-122"/>
                <a:cs typeface="Arial Unicode MS" pitchFamily="34" charset="-122"/>
              </a:rPr>
              <a:t>ServletRequestAttributeListener</a:t>
            </a:r>
            <a:r>
              <a:rPr lang="zh-CN" altLang="en-US" sz="2400" dirty="0">
                <a:latin typeface="Arial Unicode MS" pitchFamily="34" charset="-122"/>
                <a:ea typeface="Arial Unicode MS" pitchFamily="34" charset="-122"/>
                <a:cs typeface="Arial Unicode MS" pitchFamily="34" charset="-122"/>
              </a:rPr>
              <a:t>，这三个接口中都定义了三个方法来处理被监听对象中的属性的增加，删除和替换的事件，同一个事件在这三个接口中对应的方法名称完全相同，只是接受的参数类型不同 </a:t>
            </a:r>
          </a:p>
        </p:txBody>
      </p:sp>
    </p:spTree>
    <p:extLst>
      <p:ext uri="{BB962C8B-B14F-4D97-AF65-F5344CB8AC3E}">
        <p14:creationId xmlns:p14="http://schemas.microsoft.com/office/powerpoint/2010/main" val="314131491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186880" y="692696"/>
            <a:ext cx="8229600" cy="857256"/>
          </a:xfrm>
        </p:spPr>
        <p:txBody>
          <a:bodyPr/>
          <a:lstStyle/>
          <a:p>
            <a:pPr eaLnBrk="1" hangingPunct="1"/>
            <a:r>
              <a:rPr lang="en-US" altLang="zh-CN" dirty="0" err="1" smtClean="0">
                <a:latin typeface="Arial Unicode MS" pitchFamily="34" charset="-122"/>
                <a:ea typeface="Arial Unicode MS" pitchFamily="34" charset="-122"/>
                <a:cs typeface="Arial Unicode MS" pitchFamily="34" charset="-122"/>
              </a:rPr>
              <a:t>attributeAdded</a:t>
            </a:r>
            <a:r>
              <a:rPr lang="en-US" altLang="zh-CN" dirty="0" smtClean="0">
                <a:latin typeface="Arial Unicode MS" pitchFamily="34" charset="-122"/>
                <a:ea typeface="Arial Unicode MS" pitchFamily="34" charset="-122"/>
                <a:cs typeface="Arial Unicode MS" pitchFamily="34" charset="-122"/>
              </a:rPr>
              <a:t> </a:t>
            </a:r>
            <a:r>
              <a:rPr lang="zh-CN" altLang="en-US" dirty="0" smtClean="0">
                <a:latin typeface="Arial Unicode MS" pitchFamily="34" charset="-122"/>
                <a:ea typeface="Arial Unicode MS" pitchFamily="34" charset="-122"/>
                <a:cs typeface="Arial Unicode MS" pitchFamily="34" charset="-122"/>
              </a:rPr>
              <a:t>方法</a:t>
            </a:r>
          </a:p>
        </p:txBody>
      </p:sp>
      <p:sp>
        <p:nvSpPr>
          <p:cNvPr id="12291" name="Rectangle 3"/>
          <p:cNvSpPr>
            <a:spLocks noGrp="1" noChangeArrowheads="1"/>
          </p:cNvSpPr>
          <p:nvPr>
            <p:ph type="body" idx="1"/>
          </p:nvPr>
        </p:nvSpPr>
        <p:spPr>
          <a:xfrm>
            <a:off x="2063552" y="1700809"/>
            <a:ext cx="8280920" cy="4098925"/>
          </a:xfrm>
        </p:spPr>
        <p:txBody>
          <a:bodyPr/>
          <a:lstStyle/>
          <a:p>
            <a:pPr eaLnBrk="1" hangingPunct="1"/>
            <a:r>
              <a:rPr lang="zh-CN" altLang="en-US" dirty="0">
                <a:latin typeface="Arial Unicode MS" pitchFamily="34" charset="-122"/>
                <a:ea typeface="Arial Unicode MS" pitchFamily="34" charset="-122"/>
                <a:cs typeface="Arial Unicode MS" pitchFamily="34" charset="-122"/>
              </a:rPr>
              <a:t>当向被监听器对象中增加一个属性时，</a:t>
            </a:r>
            <a:r>
              <a:rPr lang="en-US" altLang="zh-CN" dirty="0">
                <a:latin typeface="Arial Unicode MS" pitchFamily="34" charset="-122"/>
                <a:ea typeface="Arial Unicode MS" pitchFamily="34" charset="-122"/>
                <a:cs typeface="Arial Unicode MS" pitchFamily="34" charset="-122"/>
              </a:rPr>
              <a:t>web</a:t>
            </a:r>
            <a:r>
              <a:rPr lang="zh-CN" altLang="en-US" dirty="0">
                <a:latin typeface="Arial Unicode MS" pitchFamily="34" charset="-122"/>
                <a:ea typeface="Arial Unicode MS" pitchFamily="34" charset="-122"/>
                <a:cs typeface="Arial Unicode MS" pitchFamily="34" charset="-122"/>
              </a:rPr>
              <a:t>容器就调用事件监听器的 </a:t>
            </a:r>
            <a:r>
              <a:rPr lang="en-US" altLang="zh-CN" dirty="0" err="1">
                <a:latin typeface="Arial Unicode MS" pitchFamily="34" charset="-122"/>
                <a:ea typeface="Arial Unicode MS" pitchFamily="34" charset="-122"/>
                <a:cs typeface="Arial Unicode MS" pitchFamily="34" charset="-122"/>
              </a:rPr>
              <a:t>attributeAdded</a:t>
            </a:r>
            <a:r>
              <a:rPr lang="en-US" altLang="zh-CN" dirty="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方法进行相应，这个方法接受一个事件类型的参数，监听器可以通过这个参数来获得正在增加属性的域对象和被保存到域中的属性对象</a:t>
            </a:r>
          </a:p>
          <a:p>
            <a:pPr eaLnBrk="1" hangingPunct="1"/>
            <a:r>
              <a:rPr lang="zh-CN" altLang="en-US" dirty="0">
                <a:latin typeface="Arial Unicode MS" pitchFamily="34" charset="-122"/>
                <a:ea typeface="Arial Unicode MS" pitchFamily="34" charset="-122"/>
                <a:cs typeface="Arial Unicode MS" pitchFamily="34" charset="-122"/>
              </a:rPr>
              <a:t>各个域属性监听器中的完整语法定义为：</a:t>
            </a:r>
          </a:p>
          <a:p>
            <a:pPr lvl="1" eaLnBrk="1" hangingPunct="1"/>
            <a:r>
              <a:rPr lang="en-US" altLang="zh-CN" sz="2000" b="1" dirty="0">
                <a:latin typeface="Arial Unicode MS" pitchFamily="34" charset="-122"/>
                <a:ea typeface="Arial Unicode MS" pitchFamily="34" charset="-122"/>
                <a:cs typeface="Arial Unicode MS" pitchFamily="34" charset="-122"/>
              </a:rPr>
              <a:t>public void </a:t>
            </a:r>
            <a:r>
              <a:rPr lang="en-US" altLang="zh-CN" sz="2000" b="1" dirty="0" err="1">
                <a:latin typeface="Arial Unicode MS" pitchFamily="34" charset="-122"/>
                <a:ea typeface="Arial Unicode MS" pitchFamily="34" charset="-122"/>
                <a:cs typeface="Arial Unicode MS" pitchFamily="34" charset="-122"/>
              </a:rPr>
              <a:t>attributeAdded</a:t>
            </a:r>
            <a:r>
              <a:rPr lang="en-US" altLang="zh-CN" sz="2000" b="1" dirty="0">
                <a:latin typeface="Arial Unicode MS" pitchFamily="34" charset="-122"/>
                <a:ea typeface="Arial Unicode MS" pitchFamily="34" charset="-122"/>
                <a:cs typeface="Arial Unicode MS" pitchFamily="34" charset="-122"/>
              </a:rPr>
              <a:t>(</a:t>
            </a:r>
            <a:r>
              <a:rPr lang="en-US" altLang="zh-CN" sz="2000" b="1" dirty="0" err="1">
                <a:latin typeface="Arial Unicode MS" pitchFamily="34" charset="-122"/>
                <a:ea typeface="Arial Unicode MS" pitchFamily="34" charset="-122"/>
                <a:cs typeface="Arial Unicode MS" pitchFamily="34" charset="-122"/>
              </a:rPr>
              <a:t>ServletContextAttributeEvent</a:t>
            </a:r>
            <a:r>
              <a:rPr lang="en-US" altLang="zh-CN" sz="2000" b="1" dirty="0">
                <a:latin typeface="Arial Unicode MS" pitchFamily="34" charset="-122"/>
                <a:ea typeface="Arial Unicode MS" pitchFamily="34" charset="-122"/>
                <a:cs typeface="Arial Unicode MS" pitchFamily="34" charset="-122"/>
              </a:rPr>
              <a:t> </a:t>
            </a:r>
            <a:r>
              <a:rPr lang="en-US" altLang="zh-CN" sz="2000" b="1" dirty="0" err="1">
                <a:latin typeface="Arial Unicode MS" pitchFamily="34" charset="-122"/>
                <a:ea typeface="Arial Unicode MS" pitchFamily="34" charset="-122"/>
                <a:cs typeface="Arial Unicode MS" pitchFamily="34" charset="-122"/>
              </a:rPr>
              <a:t>scae</a:t>
            </a:r>
            <a:r>
              <a:rPr lang="en-US" altLang="zh-CN" sz="2000" b="1" dirty="0">
                <a:latin typeface="Arial Unicode MS" pitchFamily="34" charset="-122"/>
                <a:ea typeface="Arial Unicode MS" pitchFamily="34" charset="-122"/>
                <a:cs typeface="Arial Unicode MS" pitchFamily="34" charset="-122"/>
              </a:rPr>
              <a:t>)</a:t>
            </a:r>
            <a:r>
              <a:rPr lang="en-US" altLang="zh-CN" sz="2000" dirty="0">
                <a:latin typeface="Arial Unicode MS" pitchFamily="34" charset="-122"/>
                <a:ea typeface="Arial Unicode MS" pitchFamily="34" charset="-122"/>
                <a:cs typeface="Arial Unicode MS" pitchFamily="34" charset="-122"/>
              </a:rPr>
              <a:t> </a:t>
            </a:r>
          </a:p>
          <a:p>
            <a:pPr lvl="1" eaLnBrk="1" hangingPunct="1"/>
            <a:r>
              <a:rPr lang="en-US" altLang="zh-CN" sz="2000" b="1" dirty="0">
                <a:latin typeface="Arial Unicode MS" pitchFamily="34" charset="-122"/>
                <a:ea typeface="Arial Unicode MS" pitchFamily="34" charset="-122"/>
                <a:cs typeface="Arial Unicode MS" pitchFamily="34" charset="-122"/>
              </a:rPr>
              <a:t>public void </a:t>
            </a:r>
            <a:r>
              <a:rPr lang="en-US" altLang="zh-CN" sz="2000" b="1" dirty="0" err="1">
                <a:latin typeface="Arial Unicode MS" pitchFamily="34" charset="-122"/>
                <a:ea typeface="Arial Unicode MS" pitchFamily="34" charset="-122"/>
                <a:cs typeface="Arial Unicode MS" pitchFamily="34" charset="-122"/>
              </a:rPr>
              <a:t>attributeReplaced</a:t>
            </a:r>
            <a:r>
              <a:rPr lang="en-US" altLang="zh-CN" sz="2000" b="1" dirty="0">
                <a:latin typeface="Arial Unicode MS" pitchFamily="34" charset="-122"/>
                <a:ea typeface="Arial Unicode MS" pitchFamily="34" charset="-122"/>
                <a:cs typeface="Arial Unicode MS" pitchFamily="34" charset="-122"/>
              </a:rPr>
              <a:t>(</a:t>
            </a:r>
            <a:r>
              <a:rPr lang="en-US" altLang="zh-CN" sz="2000" b="1" dirty="0" err="1">
                <a:latin typeface="Arial Unicode MS" pitchFamily="34" charset="-122"/>
                <a:ea typeface="Arial Unicode MS" pitchFamily="34" charset="-122"/>
                <a:cs typeface="Arial Unicode MS" pitchFamily="34" charset="-122"/>
              </a:rPr>
              <a:t>HttpSessionBindingEvent</a:t>
            </a:r>
            <a:r>
              <a:rPr lang="en-US" altLang="zh-CN" sz="2000" dirty="0">
                <a:latin typeface="Arial Unicode MS" pitchFamily="34" charset="-122"/>
                <a:ea typeface="Arial Unicode MS" pitchFamily="34" charset="-122"/>
                <a:cs typeface="Arial Unicode MS" pitchFamily="34" charset="-122"/>
              </a:rPr>
              <a:t> </a:t>
            </a:r>
            <a:r>
              <a:rPr lang="en-US" altLang="zh-CN" sz="2000" b="1" dirty="0">
                <a:latin typeface="Arial Unicode MS" pitchFamily="34" charset="-122"/>
                <a:ea typeface="Arial Unicode MS" pitchFamily="34" charset="-122"/>
                <a:cs typeface="Arial Unicode MS" pitchFamily="34" charset="-122"/>
              </a:rPr>
              <a:t> </a:t>
            </a:r>
            <a:r>
              <a:rPr lang="en-US" altLang="zh-CN" sz="2000" b="1" dirty="0" err="1">
                <a:latin typeface="Arial Unicode MS" pitchFamily="34" charset="-122"/>
                <a:ea typeface="Arial Unicode MS" pitchFamily="34" charset="-122"/>
                <a:cs typeface="Arial Unicode MS" pitchFamily="34" charset="-122"/>
              </a:rPr>
              <a:t>hsbe</a:t>
            </a:r>
            <a:r>
              <a:rPr lang="en-US" altLang="zh-CN" sz="2000" b="1" dirty="0">
                <a:latin typeface="Arial Unicode MS" pitchFamily="34" charset="-122"/>
                <a:ea typeface="Arial Unicode MS" pitchFamily="34" charset="-122"/>
                <a:cs typeface="Arial Unicode MS" pitchFamily="34" charset="-122"/>
              </a:rPr>
              <a:t>)</a:t>
            </a:r>
            <a:r>
              <a:rPr lang="en-US" altLang="zh-CN" sz="2000" dirty="0">
                <a:latin typeface="Arial Unicode MS" pitchFamily="34" charset="-122"/>
                <a:ea typeface="Arial Unicode MS" pitchFamily="34" charset="-122"/>
                <a:cs typeface="Arial Unicode MS" pitchFamily="34" charset="-122"/>
              </a:rPr>
              <a:t> </a:t>
            </a:r>
          </a:p>
          <a:p>
            <a:pPr lvl="1" eaLnBrk="1" hangingPunct="1"/>
            <a:r>
              <a:rPr lang="en-US" altLang="zh-CN" sz="2000" b="1" dirty="0">
                <a:latin typeface="Arial Unicode MS" pitchFamily="34" charset="-122"/>
                <a:ea typeface="Arial Unicode MS" pitchFamily="34" charset="-122"/>
                <a:cs typeface="Arial Unicode MS" pitchFamily="34" charset="-122"/>
              </a:rPr>
              <a:t>public void </a:t>
            </a:r>
            <a:r>
              <a:rPr lang="en-US" altLang="zh-CN" sz="2000" b="1" dirty="0" err="1">
                <a:latin typeface="Arial Unicode MS" pitchFamily="34" charset="-122"/>
                <a:ea typeface="Arial Unicode MS" pitchFamily="34" charset="-122"/>
                <a:cs typeface="Arial Unicode MS" pitchFamily="34" charset="-122"/>
              </a:rPr>
              <a:t>attributeRmoved</a:t>
            </a:r>
            <a:r>
              <a:rPr lang="en-US" altLang="zh-CN" sz="2000" b="1" dirty="0">
                <a:latin typeface="Arial Unicode MS" pitchFamily="34" charset="-122"/>
                <a:ea typeface="Arial Unicode MS" pitchFamily="34" charset="-122"/>
                <a:cs typeface="Arial Unicode MS" pitchFamily="34" charset="-122"/>
              </a:rPr>
              <a:t>(</a:t>
            </a:r>
            <a:r>
              <a:rPr lang="en-US" altLang="zh-CN" sz="2000" b="1" dirty="0" err="1">
                <a:latin typeface="Arial Unicode MS" pitchFamily="34" charset="-122"/>
                <a:ea typeface="Arial Unicode MS" pitchFamily="34" charset="-122"/>
                <a:cs typeface="Arial Unicode MS" pitchFamily="34" charset="-122"/>
              </a:rPr>
              <a:t>ServletRequestAttributeEvent</a:t>
            </a:r>
            <a:r>
              <a:rPr lang="en-US" altLang="zh-CN" sz="2000" b="1" dirty="0">
                <a:latin typeface="Arial Unicode MS" pitchFamily="34" charset="-122"/>
                <a:ea typeface="Arial Unicode MS" pitchFamily="34" charset="-122"/>
                <a:cs typeface="Arial Unicode MS" pitchFamily="34" charset="-122"/>
              </a:rPr>
              <a:t> </a:t>
            </a:r>
            <a:r>
              <a:rPr lang="en-US" altLang="zh-CN" sz="2000" b="1" dirty="0" err="1">
                <a:latin typeface="Arial Unicode MS" pitchFamily="34" charset="-122"/>
                <a:ea typeface="Arial Unicode MS" pitchFamily="34" charset="-122"/>
                <a:cs typeface="Arial Unicode MS" pitchFamily="34" charset="-122"/>
              </a:rPr>
              <a:t>srae</a:t>
            </a:r>
            <a:r>
              <a:rPr lang="en-US" altLang="zh-CN" sz="2000" b="1"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50247693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Grp="1" noChangeArrowheads="1"/>
          </p:cNvSpPr>
          <p:nvPr>
            <p:ph type="title"/>
          </p:nvPr>
        </p:nvSpPr>
        <p:spPr>
          <a:xfrm>
            <a:off x="2567608" y="692696"/>
            <a:ext cx="8229600" cy="857256"/>
          </a:xfrm>
          <a:noFill/>
        </p:spPr>
        <p:txBody>
          <a:bodyPr/>
          <a:lstStyle/>
          <a:p>
            <a:pPr eaLnBrk="1" hangingPunct="1"/>
            <a:r>
              <a:rPr lang="en-US" altLang="zh-CN" dirty="0" err="1" smtClean="0"/>
              <a:t>attributeRemoved</a:t>
            </a:r>
            <a:r>
              <a:rPr lang="en-US" altLang="zh-CN" dirty="0" smtClean="0"/>
              <a:t> </a:t>
            </a:r>
            <a:r>
              <a:rPr lang="zh-CN" altLang="en-US" dirty="0" smtClean="0"/>
              <a:t>方法</a:t>
            </a:r>
          </a:p>
        </p:txBody>
      </p:sp>
      <p:sp>
        <p:nvSpPr>
          <p:cNvPr id="13315" name="Rectangle 5"/>
          <p:cNvSpPr>
            <a:spLocks noGrp="1" noChangeArrowheads="1"/>
          </p:cNvSpPr>
          <p:nvPr>
            <p:ph type="body" idx="1"/>
          </p:nvPr>
        </p:nvSpPr>
        <p:spPr>
          <a:xfrm>
            <a:off x="1919536" y="1714489"/>
            <a:ext cx="8391306" cy="4098925"/>
          </a:xfrm>
          <a:noFill/>
        </p:spPr>
        <p:txBody>
          <a:bodyPr>
            <a:normAutofit/>
          </a:bodyPr>
          <a:lstStyle/>
          <a:p>
            <a:pPr eaLnBrk="1" hangingPunct="1"/>
            <a:r>
              <a:rPr lang="zh-CN" altLang="en-US" dirty="0">
                <a:latin typeface="Arial Unicode MS" pitchFamily="34" charset="-122"/>
                <a:ea typeface="Arial Unicode MS" pitchFamily="34" charset="-122"/>
                <a:cs typeface="Arial Unicode MS" pitchFamily="34" charset="-122"/>
              </a:rPr>
              <a:t>当删除被监听对象中的一个属性时，</a:t>
            </a:r>
            <a:r>
              <a:rPr lang="en-US" altLang="zh-CN" dirty="0">
                <a:latin typeface="Arial Unicode MS" pitchFamily="34" charset="-122"/>
                <a:ea typeface="Arial Unicode MS" pitchFamily="34" charset="-122"/>
                <a:cs typeface="Arial Unicode MS" pitchFamily="34" charset="-122"/>
              </a:rPr>
              <a:t>web </a:t>
            </a:r>
            <a:r>
              <a:rPr lang="zh-CN" altLang="en-US" dirty="0">
                <a:latin typeface="Arial Unicode MS" pitchFamily="34" charset="-122"/>
                <a:ea typeface="Arial Unicode MS" pitchFamily="34" charset="-122"/>
                <a:cs typeface="Arial Unicode MS" pitchFamily="34" charset="-122"/>
              </a:rPr>
              <a:t>容器调用事件监听器的这个方法进行相应</a:t>
            </a:r>
          </a:p>
          <a:p>
            <a:pPr eaLnBrk="1" hangingPunct="1"/>
            <a:r>
              <a:rPr lang="zh-CN" altLang="en-US" dirty="0">
                <a:latin typeface="Arial Unicode MS" pitchFamily="34" charset="-122"/>
                <a:ea typeface="Arial Unicode MS" pitchFamily="34" charset="-122"/>
                <a:cs typeface="Arial Unicode MS" pitchFamily="34" charset="-122"/>
              </a:rPr>
              <a:t>各个域属性监听器中的完整语法定义为：</a:t>
            </a:r>
          </a:p>
          <a:p>
            <a:pPr lvl="1" eaLnBrk="1" hangingPunct="1"/>
            <a:r>
              <a:rPr lang="en-US" altLang="zh-CN" sz="2000" b="1" dirty="0">
                <a:latin typeface="Arial Unicode MS" pitchFamily="34" charset="-122"/>
                <a:ea typeface="Arial Unicode MS" pitchFamily="34" charset="-122"/>
                <a:cs typeface="Arial Unicode MS" pitchFamily="34" charset="-122"/>
              </a:rPr>
              <a:t>public void </a:t>
            </a:r>
            <a:r>
              <a:rPr lang="en-US" altLang="zh-CN" sz="2000" b="1" dirty="0" err="1">
                <a:latin typeface="Arial Unicode MS" pitchFamily="34" charset="-122"/>
                <a:ea typeface="Arial Unicode MS" pitchFamily="34" charset="-122"/>
                <a:cs typeface="Arial Unicode MS" pitchFamily="34" charset="-122"/>
              </a:rPr>
              <a:t>attributeRemoved</a:t>
            </a:r>
            <a:r>
              <a:rPr lang="en-US" altLang="zh-CN" sz="2000" b="1" dirty="0">
                <a:latin typeface="Arial Unicode MS" pitchFamily="34" charset="-122"/>
                <a:ea typeface="Arial Unicode MS" pitchFamily="34" charset="-122"/>
                <a:cs typeface="Arial Unicode MS" pitchFamily="34" charset="-122"/>
              </a:rPr>
              <a:t>(</a:t>
            </a:r>
            <a:r>
              <a:rPr lang="en-US" altLang="zh-CN" sz="2000" b="1" dirty="0" err="1">
                <a:latin typeface="Arial Unicode MS" pitchFamily="34" charset="-122"/>
                <a:ea typeface="Arial Unicode MS" pitchFamily="34" charset="-122"/>
                <a:cs typeface="Arial Unicode MS" pitchFamily="34" charset="-122"/>
              </a:rPr>
              <a:t>ServletContextAttributeEvent</a:t>
            </a:r>
            <a:r>
              <a:rPr lang="en-US" altLang="zh-CN" sz="2000" b="1" dirty="0">
                <a:latin typeface="Arial Unicode MS" pitchFamily="34" charset="-122"/>
                <a:ea typeface="Arial Unicode MS" pitchFamily="34" charset="-122"/>
                <a:cs typeface="Arial Unicode MS" pitchFamily="34" charset="-122"/>
              </a:rPr>
              <a:t> </a:t>
            </a:r>
            <a:r>
              <a:rPr lang="en-US" altLang="zh-CN" sz="2000" b="1" dirty="0" err="1">
                <a:latin typeface="Arial Unicode MS" pitchFamily="34" charset="-122"/>
                <a:ea typeface="Arial Unicode MS" pitchFamily="34" charset="-122"/>
                <a:cs typeface="Arial Unicode MS" pitchFamily="34" charset="-122"/>
              </a:rPr>
              <a:t>scae</a:t>
            </a:r>
            <a:r>
              <a:rPr lang="en-US" altLang="zh-CN" sz="2000" b="1" dirty="0">
                <a:latin typeface="Arial Unicode MS" pitchFamily="34" charset="-122"/>
                <a:ea typeface="Arial Unicode MS" pitchFamily="34" charset="-122"/>
                <a:cs typeface="Arial Unicode MS" pitchFamily="34" charset="-122"/>
              </a:rPr>
              <a:t>)</a:t>
            </a:r>
            <a:r>
              <a:rPr lang="en-US" altLang="zh-CN" sz="2000" dirty="0">
                <a:latin typeface="Arial Unicode MS" pitchFamily="34" charset="-122"/>
                <a:ea typeface="Arial Unicode MS" pitchFamily="34" charset="-122"/>
                <a:cs typeface="Arial Unicode MS" pitchFamily="34" charset="-122"/>
              </a:rPr>
              <a:t> </a:t>
            </a:r>
          </a:p>
          <a:p>
            <a:pPr lvl="1" eaLnBrk="1" hangingPunct="1"/>
            <a:r>
              <a:rPr lang="en-US" altLang="zh-CN" sz="2000" b="1" dirty="0">
                <a:latin typeface="Arial Unicode MS" pitchFamily="34" charset="-122"/>
                <a:ea typeface="Arial Unicode MS" pitchFamily="34" charset="-122"/>
                <a:cs typeface="Arial Unicode MS" pitchFamily="34" charset="-122"/>
              </a:rPr>
              <a:t>public void </a:t>
            </a:r>
            <a:r>
              <a:rPr lang="en-US" altLang="zh-CN" sz="2000" b="1" dirty="0" err="1">
                <a:latin typeface="Arial Unicode MS" pitchFamily="34" charset="-122"/>
                <a:ea typeface="Arial Unicode MS" pitchFamily="34" charset="-122"/>
                <a:cs typeface="Arial Unicode MS" pitchFamily="34" charset="-122"/>
              </a:rPr>
              <a:t>attributeRemoved</a:t>
            </a:r>
            <a:r>
              <a:rPr lang="en-US" altLang="zh-CN" sz="2000" b="1" dirty="0">
                <a:latin typeface="Arial Unicode MS" pitchFamily="34" charset="-122"/>
                <a:ea typeface="Arial Unicode MS" pitchFamily="34" charset="-122"/>
                <a:cs typeface="Arial Unicode MS" pitchFamily="34" charset="-122"/>
              </a:rPr>
              <a:t> (</a:t>
            </a:r>
            <a:r>
              <a:rPr lang="en-US" altLang="zh-CN" sz="2000" b="1" dirty="0" err="1">
                <a:latin typeface="Arial Unicode MS" pitchFamily="34" charset="-122"/>
                <a:ea typeface="Arial Unicode MS" pitchFamily="34" charset="-122"/>
                <a:cs typeface="Arial Unicode MS" pitchFamily="34" charset="-122"/>
              </a:rPr>
              <a:t>HttpSessionBindingEvent</a:t>
            </a:r>
            <a:r>
              <a:rPr lang="en-US" altLang="zh-CN" sz="2000" dirty="0">
                <a:latin typeface="Arial Unicode MS" pitchFamily="34" charset="-122"/>
                <a:ea typeface="Arial Unicode MS" pitchFamily="34" charset="-122"/>
                <a:cs typeface="Arial Unicode MS" pitchFamily="34" charset="-122"/>
              </a:rPr>
              <a:t> </a:t>
            </a:r>
            <a:r>
              <a:rPr lang="en-US" altLang="zh-CN" sz="2000" b="1" dirty="0">
                <a:latin typeface="Arial Unicode MS" pitchFamily="34" charset="-122"/>
                <a:ea typeface="Arial Unicode MS" pitchFamily="34" charset="-122"/>
                <a:cs typeface="Arial Unicode MS" pitchFamily="34" charset="-122"/>
              </a:rPr>
              <a:t> </a:t>
            </a:r>
            <a:r>
              <a:rPr lang="en-US" altLang="zh-CN" sz="2000" b="1" dirty="0" err="1">
                <a:latin typeface="Arial Unicode MS" pitchFamily="34" charset="-122"/>
                <a:ea typeface="Arial Unicode MS" pitchFamily="34" charset="-122"/>
                <a:cs typeface="Arial Unicode MS" pitchFamily="34" charset="-122"/>
              </a:rPr>
              <a:t>hsbe</a:t>
            </a:r>
            <a:r>
              <a:rPr lang="en-US" altLang="zh-CN" sz="2000" b="1" dirty="0">
                <a:latin typeface="Arial Unicode MS" pitchFamily="34" charset="-122"/>
                <a:ea typeface="Arial Unicode MS" pitchFamily="34" charset="-122"/>
                <a:cs typeface="Arial Unicode MS" pitchFamily="34" charset="-122"/>
              </a:rPr>
              <a:t>)</a:t>
            </a:r>
            <a:r>
              <a:rPr lang="en-US" altLang="zh-CN" sz="2000" dirty="0">
                <a:latin typeface="Arial Unicode MS" pitchFamily="34" charset="-122"/>
                <a:ea typeface="Arial Unicode MS" pitchFamily="34" charset="-122"/>
                <a:cs typeface="Arial Unicode MS" pitchFamily="34" charset="-122"/>
              </a:rPr>
              <a:t> </a:t>
            </a:r>
          </a:p>
          <a:p>
            <a:pPr lvl="1" eaLnBrk="1" hangingPunct="1"/>
            <a:r>
              <a:rPr lang="en-US" altLang="zh-CN" sz="2000" b="1" dirty="0">
                <a:latin typeface="Arial Unicode MS" pitchFamily="34" charset="-122"/>
                <a:ea typeface="Arial Unicode MS" pitchFamily="34" charset="-122"/>
                <a:cs typeface="Arial Unicode MS" pitchFamily="34" charset="-122"/>
              </a:rPr>
              <a:t>public void </a:t>
            </a:r>
            <a:r>
              <a:rPr lang="en-US" altLang="zh-CN" sz="2000" b="1" dirty="0" err="1">
                <a:latin typeface="Arial Unicode MS" pitchFamily="34" charset="-122"/>
                <a:ea typeface="Arial Unicode MS" pitchFamily="34" charset="-122"/>
                <a:cs typeface="Arial Unicode MS" pitchFamily="34" charset="-122"/>
              </a:rPr>
              <a:t>attributeRemoved</a:t>
            </a:r>
            <a:r>
              <a:rPr lang="en-US" altLang="zh-CN" sz="2000" b="1" dirty="0">
                <a:latin typeface="Arial Unicode MS" pitchFamily="34" charset="-122"/>
                <a:ea typeface="Arial Unicode MS" pitchFamily="34" charset="-122"/>
                <a:cs typeface="Arial Unicode MS" pitchFamily="34" charset="-122"/>
              </a:rPr>
              <a:t> (</a:t>
            </a:r>
            <a:r>
              <a:rPr lang="en-US" altLang="zh-CN" sz="2000" b="1" dirty="0" err="1">
                <a:latin typeface="Arial Unicode MS" pitchFamily="34" charset="-122"/>
                <a:ea typeface="Arial Unicode MS" pitchFamily="34" charset="-122"/>
                <a:cs typeface="Arial Unicode MS" pitchFamily="34" charset="-122"/>
              </a:rPr>
              <a:t>ServletRequestAttributeEvent</a:t>
            </a:r>
            <a:r>
              <a:rPr lang="en-US" altLang="zh-CN" sz="2000" b="1" dirty="0">
                <a:latin typeface="Arial Unicode MS" pitchFamily="34" charset="-122"/>
                <a:ea typeface="Arial Unicode MS" pitchFamily="34" charset="-122"/>
                <a:cs typeface="Arial Unicode MS" pitchFamily="34" charset="-122"/>
              </a:rPr>
              <a:t> </a:t>
            </a:r>
            <a:r>
              <a:rPr lang="en-US" altLang="zh-CN" sz="2000" b="1" dirty="0" err="1">
                <a:latin typeface="Arial Unicode MS" pitchFamily="34" charset="-122"/>
                <a:ea typeface="Arial Unicode MS" pitchFamily="34" charset="-122"/>
                <a:cs typeface="Arial Unicode MS" pitchFamily="34" charset="-122"/>
              </a:rPr>
              <a:t>srae</a:t>
            </a:r>
            <a:r>
              <a:rPr lang="en-US" altLang="zh-CN" sz="2000" b="1"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120898958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a:xfrm>
            <a:off x="2351584" y="692696"/>
            <a:ext cx="8229600" cy="857256"/>
          </a:xfrm>
          <a:noFill/>
        </p:spPr>
        <p:txBody>
          <a:bodyPr/>
          <a:lstStyle/>
          <a:p>
            <a:pPr eaLnBrk="1" hangingPunct="1"/>
            <a:r>
              <a:rPr lang="en-US" altLang="zh-CN" dirty="0" err="1" smtClean="0">
                <a:latin typeface="Arial Unicode MS" pitchFamily="34" charset="-122"/>
                <a:ea typeface="Arial Unicode MS" pitchFamily="34" charset="-122"/>
                <a:cs typeface="Arial Unicode MS" pitchFamily="34" charset="-122"/>
              </a:rPr>
              <a:t>attributeReplaced</a:t>
            </a:r>
            <a:r>
              <a:rPr lang="en-US" altLang="zh-CN" dirty="0" smtClean="0">
                <a:latin typeface="Arial Unicode MS" pitchFamily="34" charset="-122"/>
                <a:ea typeface="Arial Unicode MS" pitchFamily="34" charset="-122"/>
                <a:cs typeface="Arial Unicode MS" pitchFamily="34" charset="-122"/>
              </a:rPr>
              <a:t> </a:t>
            </a:r>
            <a:r>
              <a:rPr lang="zh-CN" altLang="en-US" dirty="0" smtClean="0">
                <a:latin typeface="Arial Unicode MS" pitchFamily="34" charset="-122"/>
                <a:ea typeface="Arial Unicode MS" pitchFamily="34" charset="-122"/>
                <a:cs typeface="Arial Unicode MS" pitchFamily="34" charset="-122"/>
              </a:rPr>
              <a:t>方法</a:t>
            </a:r>
          </a:p>
        </p:txBody>
      </p:sp>
      <p:sp>
        <p:nvSpPr>
          <p:cNvPr id="14339" name="Rectangle 5"/>
          <p:cNvSpPr>
            <a:spLocks noGrp="1" noChangeArrowheads="1"/>
          </p:cNvSpPr>
          <p:nvPr>
            <p:ph type="body" idx="1"/>
          </p:nvPr>
        </p:nvSpPr>
        <p:spPr>
          <a:xfrm>
            <a:off x="1959004" y="1785927"/>
            <a:ext cx="8351838" cy="4098925"/>
          </a:xfrm>
          <a:noFill/>
        </p:spPr>
        <p:txBody>
          <a:bodyPr/>
          <a:lstStyle/>
          <a:p>
            <a:pPr eaLnBrk="1" hangingPunct="1"/>
            <a:r>
              <a:rPr lang="zh-CN" altLang="en-US" sz="2700" dirty="0">
                <a:latin typeface="Arial Unicode MS" pitchFamily="34" charset="-122"/>
                <a:ea typeface="Arial Unicode MS" pitchFamily="34" charset="-122"/>
                <a:cs typeface="Arial Unicode MS" pitchFamily="34" charset="-122"/>
              </a:rPr>
              <a:t>当监听器的域对象中的某个属性被替换时，</a:t>
            </a:r>
            <a:r>
              <a:rPr lang="en-US" altLang="zh-CN" sz="2700" dirty="0">
                <a:latin typeface="Arial Unicode MS" pitchFamily="34" charset="-122"/>
                <a:ea typeface="Arial Unicode MS" pitchFamily="34" charset="-122"/>
                <a:cs typeface="Arial Unicode MS" pitchFamily="34" charset="-122"/>
              </a:rPr>
              <a:t>web</a:t>
            </a:r>
            <a:r>
              <a:rPr lang="zh-CN" altLang="en-US" sz="2700" dirty="0">
                <a:latin typeface="Arial Unicode MS" pitchFamily="34" charset="-122"/>
                <a:ea typeface="Arial Unicode MS" pitchFamily="34" charset="-122"/>
                <a:cs typeface="Arial Unicode MS" pitchFamily="34" charset="-122"/>
              </a:rPr>
              <a:t>容器调用事件监听器的这个方法进行相应</a:t>
            </a:r>
          </a:p>
          <a:p>
            <a:pPr eaLnBrk="1" hangingPunct="1"/>
            <a:r>
              <a:rPr lang="zh-CN" altLang="en-US" sz="2700" dirty="0">
                <a:latin typeface="Arial Unicode MS" pitchFamily="34" charset="-122"/>
                <a:ea typeface="Arial Unicode MS" pitchFamily="34" charset="-122"/>
                <a:cs typeface="Arial Unicode MS" pitchFamily="34" charset="-122"/>
              </a:rPr>
              <a:t>各个域属性监听器中的完整语法定义为：</a:t>
            </a:r>
          </a:p>
          <a:p>
            <a:pPr lvl="1" eaLnBrk="1" hangingPunct="1"/>
            <a:r>
              <a:rPr lang="en-US" altLang="zh-CN" sz="1800" b="1" dirty="0">
                <a:latin typeface="Arial Unicode MS" pitchFamily="34" charset="-122"/>
                <a:ea typeface="Arial Unicode MS" pitchFamily="34" charset="-122"/>
                <a:cs typeface="Arial Unicode MS" pitchFamily="34" charset="-122"/>
              </a:rPr>
              <a:t>public void </a:t>
            </a:r>
            <a:r>
              <a:rPr lang="en-US" altLang="zh-CN" sz="1800" b="1" dirty="0" err="1">
                <a:latin typeface="Arial Unicode MS" pitchFamily="34" charset="-122"/>
                <a:ea typeface="Arial Unicode MS" pitchFamily="34" charset="-122"/>
                <a:cs typeface="Arial Unicode MS" pitchFamily="34" charset="-122"/>
              </a:rPr>
              <a:t>attributeReplaced</a:t>
            </a:r>
            <a:r>
              <a:rPr lang="en-US" altLang="zh-CN" sz="1800" b="1" dirty="0">
                <a:latin typeface="Arial Unicode MS" pitchFamily="34" charset="-122"/>
                <a:ea typeface="Arial Unicode MS" pitchFamily="34" charset="-122"/>
                <a:cs typeface="Arial Unicode MS" pitchFamily="34" charset="-122"/>
              </a:rPr>
              <a:t>(</a:t>
            </a:r>
            <a:r>
              <a:rPr lang="en-US" altLang="zh-CN" sz="1800" b="1" dirty="0" err="1">
                <a:latin typeface="Arial Unicode MS" pitchFamily="34" charset="-122"/>
                <a:ea typeface="Arial Unicode MS" pitchFamily="34" charset="-122"/>
                <a:cs typeface="Arial Unicode MS" pitchFamily="34" charset="-122"/>
              </a:rPr>
              <a:t>ServletContextAttributeEvent</a:t>
            </a:r>
            <a:r>
              <a:rPr lang="en-US" altLang="zh-CN" sz="1800" b="1" dirty="0">
                <a:latin typeface="Arial Unicode MS" pitchFamily="34" charset="-122"/>
                <a:ea typeface="Arial Unicode MS" pitchFamily="34" charset="-122"/>
                <a:cs typeface="Arial Unicode MS" pitchFamily="34" charset="-122"/>
              </a:rPr>
              <a:t> </a:t>
            </a:r>
            <a:r>
              <a:rPr lang="en-US" altLang="zh-CN" sz="1800" b="1" dirty="0" err="1">
                <a:latin typeface="Arial Unicode MS" pitchFamily="34" charset="-122"/>
                <a:ea typeface="Arial Unicode MS" pitchFamily="34" charset="-122"/>
                <a:cs typeface="Arial Unicode MS" pitchFamily="34" charset="-122"/>
              </a:rPr>
              <a:t>scae</a:t>
            </a:r>
            <a:r>
              <a:rPr lang="en-US" altLang="zh-CN" sz="1800" b="1" dirty="0">
                <a:latin typeface="Arial Unicode MS" pitchFamily="34" charset="-122"/>
                <a:ea typeface="Arial Unicode MS" pitchFamily="34" charset="-122"/>
                <a:cs typeface="Arial Unicode MS" pitchFamily="34" charset="-122"/>
              </a:rPr>
              <a:t>)</a:t>
            </a:r>
            <a:r>
              <a:rPr lang="en-US" altLang="zh-CN" sz="1800" dirty="0">
                <a:latin typeface="Arial Unicode MS" pitchFamily="34" charset="-122"/>
                <a:ea typeface="Arial Unicode MS" pitchFamily="34" charset="-122"/>
                <a:cs typeface="Arial Unicode MS" pitchFamily="34" charset="-122"/>
              </a:rPr>
              <a:t> </a:t>
            </a:r>
          </a:p>
          <a:p>
            <a:pPr lvl="1" eaLnBrk="1" hangingPunct="1"/>
            <a:r>
              <a:rPr lang="en-US" altLang="zh-CN" sz="1800" b="1" dirty="0">
                <a:latin typeface="Arial Unicode MS" pitchFamily="34" charset="-122"/>
                <a:ea typeface="Arial Unicode MS" pitchFamily="34" charset="-122"/>
                <a:cs typeface="Arial Unicode MS" pitchFamily="34" charset="-122"/>
              </a:rPr>
              <a:t>public void </a:t>
            </a:r>
            <a:r>
              <a:rPr lang="en-US" altLang="zh-CN" sz="1800" b="1" dirty="0" err="1">
                <a:latin typeface="Arial Unicode MS" pitchFamily="34" charset="-122"/>
                <a:ea typeface="Arial Unicode MS" pitchFamily="34" charset="-122"/>
                <a:cs typeface="Arial Unicode MS" pitchFamily="34" charset="-122"/>
              </a:rPr>
              <a:t>attributeReplaced</a:t>
            </a:r>
            <a:r>
              <a:rPr lang="en-US" altLang="zh-CN" sz="1800" b="1" dirty="0">
                <a:latin typeface="Arial Unicode MS" pitchFamily="34" charset="-122"/>
                <a:ea typeface="Arial Unicode MS" pitchFamily="34" charset="-122"/>
                <a:cs typeface="Arial Unicode MS" pitchFamily="34" charset="-122"/>
              </a:rPr>
              <a:t> (</a:t>
            </a:r>
            <a:r>
              <a:rPr lang="en-US" altLang="zh-CN" sz="1800" b="1" dirty="0" err="1">
                <a:latin typeface="Arial Unicode MS" pitchFamily="34" charset="-122"/>
                <a:ea typeface="Arial Unicode MS" pitchFamily="34" charset="-122"/>
                <a:cs typeface="Arial Unicode MS" pitchFamily="34" charset="-122"/>
              </a:rPr>
              <a:t>HttpSessionBindingEvent</a:t>
            </a:r>
            <a:r>
              <a:rPr lang="en-US" altLang="zh-CN" sz="1800" dirty="0">
                <a:latin typeface="Arial Unicode MS" pitchFamily="34" charset="-122"/>
                <a:ea typeface="Arial Unicode MS" pitchFamily="34" charset="-122"/>
                <a:cs typeface="Arial Unicode MS" pitchFamily="34" charset="-122"/>
              </a:rPr>
              <a:t> </a:t>
            </a:r>
            <a:r>
              <a:rPr lang="en-US" altLang="zh-CN" sz="1800" b="1" dirty="0">
                <a:latin typeface="Arial Unicode MS" pitchFamily="34" charset="-122"/>
                <a:ea typeface="Arial Unicode MS" pitchFamily="34" charset="-122"/>
                <a:cs typeface="Arial Unicode MS" pitchFamily="34" charset="-122"/>
              </a:rPr>
              <a:t> </a:t>
            </a:r>
            <a:r>
              <a:rPr lang="en-US" altLang="zh-CN" sz="1800" b="1" dirty="0" err="1">
                <a:latin typeface="Arial Unicode MS" pitchFamily="34" charset="-122"/>
                <a:ea typeface="Arial Unicode MS" pitchFamily="34" charset="-122"/>
                <a:cs typeface="Arial Unicode MS" pitchFamily="34" charset="-122"/>
              </a:rPr>
              <a:t>hsbe</a:t>
            </a:r>
            <a:r>
              <a:rPr lang="en-US" altLang="zh-CN" sz="1800" b="1" dirty="0">
                <a:latin typeface="Arial Unicode MS" pitchFamily="34" charset="-122"/>
                <a:ea typeface="Arial Unicode MS" pitchFamily="34" charset="-122"/>
                <a:cs typeface="Arial Unicode MS" pitchFamily="34" charset="-122"/>
              </a:rPr>
              <a:t>)</a:t>
            </a:r>
            <a:r>
              <a:rPr lang="en-US" altLang="zh-CN" sz="1800" dirty="0">
                <a:latin typeface="Arial Unicode MS" pitchFamily="34" charset="-122"/>
                <a:ea typeface="Arial Unicode MS" pitchFamily="34" charset="-122"/>
                <a:cs typeface="Arial Unicode MS" pitchFamily="34" charset="-122"/>
              </a:rPr>
              <a:t> </a:t>
            </a:r>
          </a:p>
          <a:p>
            <a:pPr lvl="1" eaLnBrk="1" hangingPunct="1"/>
            <a:r>
              <a:rPr lang="en-US" altLang="zh-CN" sz="1800" b="1" dirty="0">
                <a:latin typeface="Arial Unicode MS" pitchFamily="34" charset="-122"/>
                <a:ea typeface="Arial Unicode MS" pitchFamily="34" charset="-122"/>
                <a:cs typeface="Arial Unicode MS" pitchFamily="34" charset="-122"/>
              </a:rPr>
              <a:t>public void </a:t>
            </a:r>
            <a:r>
              <a:rPr lang="en-US" altLang="zh-CN" sz="1800" b="1" dirty="0" err="1">
                <a:latin typeface="Arial Unicode MS" pitchFamily="34" charset="-122"/>
                <a:ea typeface="Arial Unicode MS" pitchFamily="34" charset="-122"/>
                <a:cs typeface="Arial Unicode MS" pitchFamily="34" charset="-122"/>
              </a:rPr>
              <a:t>attributeReplaced</a:t>
            </a:r>
            <a:r>
              <a:rPr lang="en-US" altLang="zh-CN" sz="1800" b="1" dirty="0">
                <a:latin typeface="Arial Unicode MS" pitchFamily="34" charset="-122"/>
                <a:ea typeface="Arial Unicode MS" pitchFamily="34" charset="-122"/>
                <a:cs typeface="Arial Unicode MS" pitchFamily="34" charset="-122"/>
              </a:rPr>
              <a:t> (</a:t>
            </a:r>
            <a:r>
              <a:rPr lang="en-US" altLang="zh-CN" sz="1800" b="1" dirty="0" err="1">
                <a:latin typeface="Arial Unicode MS" pitchFamily="34" charset="-122"/>
                <a:ea typeface="Arial Unicode MS" pitchFamily="34" charset="-122"/>
                <a:cs typeface="Arial Unicode MS" pitchFamily="34" charset="-122"/>
              </a:rPr>
              <a:t>ServletRequestAttributeEvent</a:t>
            </a:r>
            <a:r>
              <a:rPr lang="en-US" altLang="zh-CN" sz="1800" b="1" dirty="0">
                <a:latin typeface="Arial Unicode MS" pitchFamily="34" charset="-122"/>
                <a:ea typeface="Arial Unicode MS" pitchFamily="34" charset="-122"/>
                <a:cs typeface="Arial Unicode MS" pitchFamily="34" charset="-122"/>
              </a:rPr>
              <a:t> </a:t>
            </a:r>
            <a:r>
              <a:rPr lang="en-US" altLang="zh-CN" sz="1800" b="1" dirty="0" err="1">
                <a:latin typeface="Arial Unicode MS" pitchFamily="34" charset="-122"/>
                <a:ea typeface="Arial Unicode MS" pitchFamily="34" charset="-122"/>
                <a:cs typeface="Arial Unicode MS" pitchFamily="34" charset="-122"/>
              </a:rPr>
              <a:t>srae</a:t>
            </a:r>
            <a:r>
              <a:rPr lang="en-US" altLang="zh-CN" sz="1800" b="1"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61575459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2114872" y="692696"/>
            <a:ext cx="8229600" cy="857256"/>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感知 </a:t>
            </a:r>
            <a:r>
              <a:rPr lang="en-US" altLang="zh-CN" dirty="0" smtClean="0">
                <a:latin typeface="Arial Unicode MS" pitchFamily="34" charset="-122"/>
                <a:ea typeface="Arial Unicode MS" pitchFamily="34" charset="-122"/>
                <a:cs typeface="Arial Unicode MS" pitchFamily="34" charset="-122"/>
              </a:rPr>
              <a:t>Session </a:t>
            </a:r>
            <a:r>
              <a:rPr lang="zh-CN" altLang="en-US" dirty="0" smtClean="0">
                <a:latin typeface="Arial Unicode MS" pitchFamily="34" charset="-122"/>
                <a:ea typeface="Arial Unicode MS" pitchFamily="34" charset="-122"/>
                <a:cs typeface="Arial Unicode MS" pitchFamily="34" charset="-122"/>
              </a:rPr>
              <a:t>绑定的事件监听器</a:t>
            </a:r>
          </a:p>
        </p:txBody>
      </p:sp>
      <p:sp>
        <p:nvSpPr>
          <p:cNvPr id="15363" name="Rectangle 3"/>
          <p:cNvSpPr>
            <a:spLocks noGrp="1" noChangeArrowheads="1"/>
          </p:cNvSpPr>
          <p:nvPr>
            <p:ph type="body" idx="1"/>
          </p:nvPr>
        </p:nvSpPr>
        <p:spPr>
          <a:xfrm>
            <a:off x="2063552" y="1700808"/>
            <a:ext cx="8136904" cy="4214812"/>
          </a:xfrm>
        </p:spPr>
        <p:txBody>
          <a:bodyPr/>
          <a:lstStyle/>
          <a:p>
            <a:pPr eaLnBrk="1" hangingPunct="1"/>
            <a:r>
              <a:rPr lang="zh-CN" altLang="en-US" sz="2400" dirty="0">
                <a:latin typeface="Arial Unicode MS" pitchFamily="34" charset="-122"/>
                <a:ea typeface="Arial Unicode MS" pitchFamily="34" charset="-122"/>
                <a:cs typeface="Arial Unicode MS" pitchFamily="34" charset="-122"/>
              </a:rPr>
              <a:t>保存在 </a:t>
            </a:r>
            <a:r>
              <a:rPr lang="en-US" altLang="zh-CN" sz="2400" dirty="0">
                <a:latin typeface="Arial Unicode MS" pitchFamily="34" charset="-122"/>
                <a:ea typeface="Arial Unicode MS" pitchFamily="34" charset="-122"/>
                <a:cs typeface="Arial Unicode MS" pitchFamily="34" charset="-122"/>
              </a:rPr>
              <a:t>Session </a:t>
            </a:r>
            <a:r>
              <a:rPr lang="zh-CN" altLang="en-US" sz="2400" dirty="0">
                <a:latin typeface="Arial Unicode MS" pitchFamily="34" charset="-122"/>
                <a:ea typeface="Arial Unicode MS" pitchFamily="34" charset="-122"/>
                <a:cs typeface="Arial Unicode MS" pitchFamily="34" charset="-122"/>
              </a:rPr>
              <a:t>域中的对象可以有多种状态：绑定到  </a:t>
            </a:r>
            <a:r>
              <a:rPr lang="en-US" altLang="zh-CN" sz="2400" dirty="0">
                <a:latin typeface="Arial Unicode MS" pitchFamily="34" charset="-122"/>
                <a:ea typeface="Arial Unicode MS" pitchFamily="34" charset="-122"/>
                <a:cs typeface="Arial Unicode MS" pitchFamily="34" charset="-122"/>
              </a:rPr>
              <a:t>Session </a:t>
            </a:r>
            <a:r>
              <a:rPr lang="zh-CN" altLang="en-US" sz="2400" dirty="0">
                <a:latin typeface="Arial Unicode MS" pitchFamily="34" charset="-122"/>
                <a:ea typeface="Arial Unicode MS" pitchFamily="34" charset="-122"/>
                <a:cs typeface="Arial Unicode MS" pitchFamily="34" charset="-122"/>
              </a:rPr>
              <a:t>中；从 </a:t>
            </a:r>
            <a:r>
              <a:rPr lang="en-US" altLang="zh-CN" sz="2400" dirty="0">
                <a:latin typeface="Arial Unicode MS" pitchFamily="34" charset="-122"/>
                <a:ea typeface="Arial Unicode MS" pitchFamily="34" charset="-122"/>
                <a:cs typeface="Arial Unicode MS" pitchFamily="34" charset="-122"/>
              </a:rPr>
              <a:t>Session </a:t>
            </a:r>
            <a:r>
              <a:rPr lang="zh-CN" altLang="en-US" sz="2400" dirty="0">
                <a:latin typeface="Arial Unicode MS" pitchFamily="34" charset="-122"/>
                <a:ea typeface="Arial Unicode MS" pitchFamily="34" charset="-122"/>
                <a:cs typeface="Arial Unicode MS" pitchFamily="34" charset="-122"/>
              </a:rPr>
              <a:t>域中解除绑定；随 </a:t>
            </a:r>
            <a:r>
              <a:rPr lang="en-US" altLang="zh-CN" sz="2400" dirty="0">
                <a:latin typeface="Arial Unicode MS" pitchFamily="34" charset="-122"/>
                <a:ea typeface="Arial Unicode MS" pitchFamily="34" charset="-122"/>
                <a:cs typeface="Arial Unicode MS" pitchFamily="34" charset="-122"/>
              </a:rPr>
              <a:t>Session </a:t>
            </a:r>
            <a:r>
              <a:rPr lang="zh-CN" altLang="en-US" sz="2400" dirty="0">
                <a:latin typeface="Arial Unicode MS" pitchFamily="34" charset="-122"/>
                <a:ea typeface="Arial Unicode MS" pitchFamily="34" charset="-122"/>
                <a:cs typeface="Arial Unicode MS" pitchFamily="34" charset="-122"/>
              </a:rPr>
              <a:t>对象</a:t>
            </a:r>
            <a:r>
              <a:rPr lang="zh-CN" altLang="en-US" sz="2400" b="1" dirty="0">
                <a:latin typeface="Arial Unicode MS" pitchFamily="34" charset="-122"/>
                <a:ea typeface="Arial Unicode MS" pitchFamily="34" charset="-122"/>
                <a:cs typeface="Arial Unicode MS" pitchFamily="34" charset="-122"/>
              </a:rPr>
              <a:t>持久化</a:t>
            </a:r>
            <a:r>
              <a:rPr lang="zh-CN" altLang="en-US" sz="2400" dirty="0">
                <a:latin typeface="Arial Unicode MS" pitchFamily="34" charset="-122"/>
                <a:ea typeface="Arial Unicode MS" pitchFamily="34" charset="-122"/>
                <a:cs typeface="Arial Unicode MS" pitchFamily="34" charset="-122"/>
              </a:rPr>
              <a:t>到一个存储设备中；随 </a:t>
            </a:r>
            <a:r>
              <a:rPr lang="en-US" altLang="zh-CN" sz="2400" dirty="0">
                <a:latin typeface="Arial Unicode MS" pitchFamily="34" charset="-122"/>
                <a:ea typeface="Arial Unicode MS" pitchFamily="34" charset="-122"/>
                <a:cs typeface="Arial Unicode MS" pitchFamily="34" charset="-122"/>
              </a:rPr>
              <a:t>Session </a:t>
            </a:r>
            <a:r>
              <a:rPr lang="zh-CN" altLang="en-US" sz="2400" dirty="0">
                <a:latin typeface="Arial Unicode MS" pitchFamily="34" charset="-122"/>
                <a:ea typeface="Arial Unicode MS" pitchFamily="34" charset="-122"/>
                <a:cs typeface="Arial Unicode MS" pitchFamily="34" charset="-122"/>
              </a:rPr>
              <a:t>对象从一个存储设备中</a:t>
            </a:r>
            <a:r>
              <a:rPr lang="zh-CN" altLang="en-US" sz="2400" b="1" dirty="0">
                <a:latin typeface="Arial Unicode MS" pitchFamily="34" charset="-122"/>
                <a:ea typeface="Arial Unicode MS" pitchFamily="34" charset="-122"/>
                <a:cs typeface="Arial Unicode MS" pitchFamily="34" charset="-122"/>
              </a:rPr>
              <a:t>恢复</a:t>
            </a:r>
          </a:p>
          <a:p>
            <a:pPr eaLnBrk="1" hangingPunct="1"/>
            <a:r>
              <a:rPr lang="en-US" altLang="zh-CN" sz="2400" dirty="0" err="1">
                <a:latin typeface="Arial Unicode MS" pitchFamily="34" charset="-122"/>
                <a:ea typeface="Arial Unicode MS" pitchFamily="34" charset="-122"/>
                <a:cs typeface="Arial Unicode MS" pitchFamily="34" charset="-122"/>
              </a:rPr>
              <a:t>Servlet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规范中定义了两个特殊的监听器接口来</a:t>
            </a:r>
            <a:r>
              <a:rPr lang="zh-CN" altLang="en-US" sz="2400" b="1" dirty="0">
                <a:latin typeface="Arial Unicode MS" pitchFamily="34" charset="-122"/>
                <a:ea typeface="Arial Unicode MS" pitchFamily="34" charset="-122"/>
                <a:cs typeface="Arial Unicode MS" pitchFamily="34" charset="-122"/>
              </a:rPr>
              <a:t>帮助 </a:t>
            </a:r>
            <a:r>
              <a:rPr lang="en-US" altLang="zh-CN" sz="2400" b="1" dirty="0" err="1">
                <a:latin typeface="Arial Unicode MS" pitchFamily="34" charset="-122"/>
                <a:ea typeface="Arial Unicode MS" pitchFamily="34" charset="-122"/>
                <a:cs typeface="Arial Unicode MS" pitchFamily="34" charset="-122"/>
              </a:rPr>
              <a:t>JavaBean</a:t>
            </a:r>
            <a:r>
              <a:rPr lang="en-US" altLang="zh-CN" sz="2400" b="1" dirty="0">
                <a:latin typeface="Arial Unicode MS" pitchFamily="34" charset="-122"/>
                <a:ea typeface="Arial Unicode MS" pitchFamily="34" charset="-122"/>
                <a:cs typeface="Arial Unicode MS" pitchFamily="34" charset="-122"/>
              </a:rPr>
              <a:t> </a:t>
            </a:r>
            <a:r>
              <a:rPr lang="zh-CN" altLang="en-US" sz="2400" b="1" dirty="0">
                <a:latin typeface="Arial Unicode MS" pitchFamily="34" charset="-122"/>
                <a:ea typeface="Arial Unicode MS" pitchFamily="34" charset="-122"/>
                <a:cs typeface="Arial Unicode MS" pitchFamily="34" charset="-122"/>
              </a:rPr>
              <a:t>对象了解自己在 </a:t>
            </a:r>
            <a:r>
              <a:rPr lang="en-US" altLang="zh-CN" sz="2400" b="1" dirty="0">
                <a:latin typeface="Arial Unicode MS" pitchFamily="34" charset="-122"/>
                <a:ea typeface="Arial Unicode MS" pitchFamily="34" charset="-122"/>
                <a:cs typeface="Arial Unicode MS" pitchFamily="34" charset="-122"/>
              </a:rPr>
              <a:t>Session </a:t>
            </a:r>
            <a:r>
              <a:rPr lang="zh-CN" altLang="en-US" sz="2400" b="1" dirty="0">
                <a:latin typeface="Arial Unicode MS" pitchFamily="34" charset="-122"/>
                <a:ea typeface="Arial Unicode MS" pitchFamily="34" charset="-122"/>
                <a:cs typeface="Arial Unicode MS" pitchFamily="34" charset="-122"/>
              </a:rPr>
              <a:t>域中的这些状态</a:t>
            </a:r>
            <a:r>
              <a:rPr lang="zh-CN" altLang="en-US" sz="2400" dirty="0">
                <a:latin typeface="Arial Unicode MS" pitchFamily="34" charset="-122"/>
                <a:ea typeface="Arial Unicode MS" pitchFamily="34" charset="-122"/>
                <a:cs typeface="Arial Unicode MS" pitchFamily="34" charset="-122"/>
              </a:rPr>
              <a:t>：</a:t>
            </a:r>
            <a:r>
              <a:rPr lang="en-US" altLang="zh-CN" sz="2400" dirty="0" err="1">
                <a:latin typeface="Arial Unicode MS" pitchFamily="34" charset="-122"/>
                <a:ea typeface="Arial Unicode MS" pitchFamily="34" charset="-122"/>
                <a:cs typeface="Arial Unicode MS" pitchFamily="34" charset="-122"/>
              </a:rPr>
              <a:t>HttpSessionBindingListener</a:t>
            </a:r>
            <a:r>
              <a:rPr lang="zh-CN" altLang="en-US" sz="2400" dirty="0">
                <a:latin typeface="Arial Unicode MS" pitchFamily="34" charset="-122"/>
                <a:ea typeface="Arial Unicode MS" pitchFamily="34" charset="-122"/>
                <a:cs typeface="Arial Unicode MS" pitchFamily="34" charset="-122"/>
              </a:rPr>
              <a:t>接口和</a:t>
            </a:r>
            <a:r>
              <a:rPr lang="en-US" altLang="zh-CN" sz="2400" dirty="0" err="1">
                <a:latin typeface="Arial Unicode MS" pitchFamily="34" charset="-122"/>
                <a:ea typeface="Arial Unicode MS" pitchFamily="34" charset="-122"/>
                <a:cs typeface="Arial Unicode MS" pitchFamily="34" charset="-122"/>
              </a:rPr>
              <a:t>HttpSessionActivationListener</a:t>
            </a:r>
            <a:r>
              <a:rPr lang="zh-CN" altLang="en-US" sz="2400" dirty="0">
                <a:latin typeface="Arial Unicode MS" pitchFamily="34" charset="-122"/>
                <a:ea typeface="Arial Unicode MS" pitchFamily="34" charset="-122"/>
                <a:cs typeface="Arial Unicode MS" pitchFamily="34" charset="-122"/>
              </a:rPr>
              <a:t>接口 ，实现这两个接口的类</a:t>
            </a:r>
            <a:r>
              <a:rPr lang="zh-CN" altLang="en-US" sz="2400" b="1" dirty="0">
                <a:latin typeface="Arial Unicode MS" pitchFamily="34" charset="-122"/>
                <a:ea typeface="Arial Unicode MS" pitchFamily="34" charset="-122"/>
                <a:cs typeface="Arial Unicode MS" pitchFamily="34" charset="-122"/>
              </a:rPr>
              <a:t>不需要 </a:t>
            </a:r>
            <a:r>
              <a:rPr lang="en-US" altLang="zh-CN" sz="2400" b="1" dirty="0">
                <a:latin typeface="Arial Unicode MS" pitchFamily="34" charset="-122"/>
                <a:ea typeface="Arial Unicode MS" pitchFamily="34" charset="-122"/>
                <a:cs typeface="Arial Unicode MS" pitchFamily="34" charset="-122"/>
              </a:rPr>
              <a:t>web.xml </a:t>
            </a:r>
            <a:r>
              <a:rPr lang="zh-CN" altLang="en-US" sz="2400" b="1" dirty="0">
                <a:latin typeface="Arial Unicode MS" pitchFamily="34" charset="-122"/>
                <a:ea typeface="Arial Unicode MS" pitchFamily="34" charset="-122"/>
                <a:cs typeface="Arial Unicode MS" pitchFamily="34" charset="-122"/>
              </a:rPr>
              <a:t>文件中进行注册</a:t>
            </a:r>
          </a:p>
        </p:txBody>
      </p:sp>
    </p:spTree>
    <p:extLst>
      <p:ext uri="{BB962C8B-B14F-4D97-AF65-F5344CB8AC3E}">
        <p14:creationId xmlns:p14="http://schemas.microsoft.com/office/powerpoint/2010/main" val="205058844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a:xfrm>
            <a:off x="2102882" y="548681"/>
            <a:ext cx="8241590" cy="1439863"/>
          </a:xfrm>
          <a:noFill/>
        </p:spPr>
        <p:txBody>
          <a:bodyPr/>
          <a:lstStyle/>
          <a:p>
            <a:pPr eaLnBrk="1" hangingPunct="1"/>
            <a:r>
              <a:rPr lang="en-US" altLang="zh-CN" dirty="0" err="1" smtClean="0">
                <a:latin typeface="Arial Unicode MS" pitchFamily="34" charset="-122"/>
                <a:ea typeface="Arial Unicode MS" pitchFamily="34" charset="-122"/>
                <a:cs typeface="Arial Unicode MS" pitchFamily="34" charset="-122"/>
              </a:rPr>
              <a:t>HttpSessionBindingListener</a:t>
            </a:r>
            <a:r>
              <a:rPr lang="zh-CN" altLang="en-US" dirty="0" smtClean="0">
                <a:latin typeface="Arial Unicode MS" pitchFamily="34" charset="-122"/>
                <a:ea typeface="Arial Unicode MS" pitchFamily="34" charset="-122"/>
                <a:cs typeface="Arial Unicode MS" pitchFamily="34" charset="-122"/>
              </a:rPr>
              <a:t>接口</a:t>
            </a:r>
          </a:p>
        </p:txBody>
      </p:sp>
      <p:sp>
        <p:nvSpPr>
          <p:cNvPr id="16387" name="Rectangle 6"/>
          <p:cNvSpPr>
            <a:spLocks noGrp="1" noChangeArrowheads="1"/>
          </p:cNvSpPr>
          <p:nvPr>
            <p:ph type="body" idx="1"/>
          </p:nvPr>
        </p:nvSpPr>
        <p:spPr>
          <a:xfrm>
            <a:off x="1991544" y="1844825"/>
            <a:ext cx="8229600" cy="4525963"/>
          </a:xfrm>
          <a:noFill/>
        </p:spPr>
        <p:txBody>
          <a:bodyPr/>
          <a:lstStyle/>
          <a:p>
            <a:pPr eaLnBrk="1" hangingPunct="1"/>
            <a:r>
              <a:rPr lang="zh-CN" altLang="en-US" sz="2500" dirty="0">
                <a:latin typeface="Arial Unicode MS" pitchFamily="34" charset="-122"/>
                <a:ea typeface="Arial Unicode MS" pitchFamily="34" charset="-122"/>
                <a:cs typeface="Arial Unicode MS" pitchFamily="34" charset="-122"/>
              </a:rPr>
              <a:t>实现了</a:t>
            </a:r>
            <a:r>
              <a:rPr lang="en-US" altLang="zh-CN" sz="2500" dirty="0" err="1">
                <a:latin typeface="Arial Unicode MS" pitchFamily="34" charset="-122"/>
                <a:ea typeface="Arial Unicode MS" pitchFamily="34" charset="-122"/>
                <a:cs typeface="Arial Unicode MS" pitchFamily="34" charset="-122"/>
              </a:rPr>
              <a:t>HttpSessionBindingListener</a:t>
            </a:r>
            <a:r>
              <a:rPr lang="zh-CN" altLang="en-US" sz="2500" dirty="0">
                <a:latin typeface="Arial Unicode MS" pitchFamily="34" charset="-122"/>
                <a:ea typeface="Arial Unicode MS" pitchFamily="34" charset="-122"/>
                <a:cs typeface="Arial Unicode MS" pitchFamily="34" charset="-122"/>
              </a:rPr>
              <a:t>接口的 </a:t>
            </a:r>
            <a:r>
              <a:rPr lang="en-US" altLang="zh-CN" sz="2500" dirty="0" err="1">
                <a:latin typeface="Arial Unicode MS" pitchFamily="34" charset="-122"/>
                <a:ea typeface="Arial Unicode MS" pitchFamily="34" charset="-122"/>
                <a:cs typeface="Arial Unicode MS" pitchFamily="34" charset="-122"/>
              </a:rPr>
              <a:t>JavaBean</a:t>
            </a:r>
            <a:r>
              <a:rPr lang="en-US" altLang="zh-CN" sz="2500" dirty="0">
                <a:latin typeface="Arial Unicode MS" pitchFamily="34" charset="-122"/>
                <a:ea typeface="Arial Unicode MS" pitchFamily="34" charset="-122"/>
                <a:cs typeface="Arial Unicode MS" pitchFamily="34" charset="-122"/>
              </a:rPr>
              <a:t> </a:t>
            </a:r>
            <a:r>
              <a:rPr lang="zh-CN" altLang="en-US" sz="2500" dirty="0">
                <a:latin typeface="Arial Unicode MS" pitchFamily="34" charset="-122"/>
                <a:ea typeface="Arial Unicode MS" pitchFamily="34" charset="-122"/>
                <a:cs typeface="Arial Unicode MS" pitchFamily="34" charset="-122"/>
              </a:rPr>
              <a:t>对象可以感知自己被绑定到 </a:t>
            </a:r>
            <a:r>
              <a:rPr lang="en-US" altLang="zh-CN" sz="2500" dirty="0">
                <a:latin typeface="Arial Unicode MS" pitchFamily="34" charset="-122"/>
                <a:ea typeface="Arial Unicode MS" pitchFamily="34" charset="-122"/>
                <a:cs typeface="Arial Unicode MS" pitchFamily="34" charset="-122"/>
              </a:rPr>
              <a:t>Session </a:t>
            </a:r>
            <a:r>
              <a:rPr lang="zh-CN" altLang="en-US" sz="2500" dirty="0">
                <a:latin typeface="Arial Unicode MS" pitchFamily="34" charset="-122"/>
                <a:ea typeface="Arial Unicode MS" pitchFamily="34" charset="-122"/>
                <a:cs typeface="Arial Unicode MS" pitchFamily="34" charset="-122"/>
              </a:rPr>
              <a:t>中和从 </a:t>
            </a:r>
            <a:r>
              <a:rPr lang="en-US" altLang="zh-CN" sz="2500" dirty="0">
                <a:latin typeface="Arial Unicode MS" pitchFamily="34" charset="-122"/>
                <a:ea typeface="Arial Unicode MS" pitchFamily="34" charset="-122"/>
                <a:cs typeface="Arial Unicode MS" pitchFamily="34" charset="-122"/>
              </a:rPr>
              <a:t>Session </a:t>
            </a:r>
            <a:r>
              <a:rPr lang="zh-CN" altLang="en-US" sz="2500" dirty="0">
                <a:latin typeface="Arial Unicode MS" pitchFamily="34" charset="-122"/>
                <a:ea typeface="Arial Unicode MS" pitchFamily="34" charset="-122"/>
                <a:cs typeface="Arial Unicode MS" pitchFamily="34" charset="-122"/>
              </a:rPr>
              <a:t>中删除的事件</a:t>
            </a:r>
          </a:p>
          <a:p>
            <a:pPr eaLnBrk="1" hangingPunct="1"/>
            <a:r>
              <a:rPr lang="zh-CN" altLang="en-US" sz="2500" dirty="0">
                <a:latin typeface="Arial Unicode MS" pitchFamily="34" charset="-122"/>
                <a:ea typeface="Arial Unicode MS" pitchFamily="34" charset="-122"/>
                <a:cs typeface="Arial Unicode MS" pitchFamily="34" charset="-122"/>
              </a:rPr>
              <a:t>当对象被绑定到 </a:t>
            </a:r>
            <a:r>
              <a:rPr lang="en-US" altLang="zh-CN" sz="2500" dirty="0" err="1">
                <a:latin typeface="Arial Unicode MS" pitchFamily="34" charset="-122"/>
                <a:ea typeface="Arial Unicode MS" pitchFamily="34" charset="-122"/>
                <a:cs typeface="Arial Unicode MS" pitchFamily="34" charset="-122"/>
              </a:rPr>
              <a:t>HttpSession</a:t>
            </a:r>
            <a:r>
              <a:rPr lang="en-US" altLang="zh-CN" sz="2500" dirty="0">
                <a:latin typeface="Arial Unicode MS" pitchFamily="34" charset="-122"/>
                <a:ea typeface="Arial Unicode MS" pitchFamily="34" charset="-122"/>
                <a:cs typeface="Arial Unicode MS" pitchFamily="34" charset="-122"/>
              </a:rPr>
              <a:t> </a:t>
            </a:r>
            <a:r>
              <a:rPr lang="zh-CN" altLang="en-US" sz="2500" dirty="0">
                <a:latin typeface="Arial Unicode MS" pitchFamily="34" charset="-122"/>
                <a:ea typeface="Arial Unicode MS" pitchFamily="34" charset="-122"/>
                <a:cs typeface="Arial Unicode MS" pitchFamily="34" charset="-122"/>
              </a:rPr>
              <a:t>对象中时，</a:t>
            </a:r>
            <a:r>
              <a:rPr lang="en-US" altLang="zh-CN" sz="2500" dirty="0">
                <a:latin typeface="Arial Unicode MS" pitchFamily="34" charset="-122"/>
                <a:ea typeface="Arial Unicode MS" pitchFamily="34" charset="-122"/>
                <a:cs typeface="Arial Unicode MS" pitchFamily="34" charset="-122"/>
              </a:rPr>
              <a:t>web </a:t>
            </a:r>
            <a:r>
              <a:rPr lang="zh-CN" altLang="en-US" sz="2500" dirty="0">
                <a:latin typeface="Arial Unicode MS" pitchFamily="34" charset="-122"/>
                <a:ea typeface="Arial Unicode MS" pitchFamily="34" charset="-122"/>
                <a:cs typeface="Arial Unicode MS" pitchFamily="34" charset="-122"/>
              </a:rPr>
              <a:t>服务器调用该对象的  </a:t>
            </a:r>
            <a:r>
              <a:rPr lang="en-US" altLang="zh-CN" sz="1800" b="1" dirty="0">
                <a:latin typeface="Arial Unicode MS" pitchFamily="34" charset="-122"/>
                <a:ea typeface="Arial Unicode MS" pitchFamily="34" charset="-122"/>
                <a:cs typeface="Arial Unicode MS" pitchFamily="34" charset="-122"/>
              </a:rPr>
              <a:t>void </a:t>
            </a:r>
            <a:r>
              <a:rPr lang="en-US" altLang="zh-CN" sz="1800" b="1" dirty="0" err="1">
                <a:latin typeface="Arial Unicode MS" pitchFamily="34" charset="-122"/>
                <a:ea typeface="Arial Unicode MS" pitchFamily="34" charset="-122"/>
                <a:cs typeface="Arial Unicode MS" pitchFamily="34" charset="-122"/>
              </a:rPr>
              <a:t>valueBound</a:t>
            </a:r>
            <a:r>
              <a:rPr lang="en-US" altLang="zh-CN" sz="1800" b="1" dirty="0">
                <a:latin typeface="Arial Unicode MS" pitchFamily="34" charset="-122"/>
                <a:ea typeface="Arial Unicode MS" pitchFamily="34" charset="-122"/>
                <a:cs typeface="Arial Unicode MS" pitchFamily="34" charset="-122"/>
              </a:rPr>
              <a:t>(</a:t>
            </a:r>
            <a:r>
              <a:rPr lang="en-US" altLang="zh-CN" sz="1800" b="1" dirty="0" err="1">
                <a:latin typeface="Arial Unicode MS" pitchFamily="34" charset="-122"/>
                <a:ea typeface="Arial Unicode MS" pitchFamily="34" charset="-122"/>
                <a:cs typeface="Arial Unicode MS" pitchFamily="34" charset="-122"/>
              </a:rPr>
              <a:t>HttpSessionBindingEvent</a:t>
            </a:r>
            <a:r>
              <a:rPr lang="en-US" altLang="zh-CN" sz="1800" b="1" dirty="0">
                <a:latin typeface="Arial Unicode MS" pitchFamily="34" charset="-122"/>
                <a:ea typeface="Arial Unicode MS" pitchFamily="34" charset="-122"/>
                <a:cs typeface="Arial Unicode MS" pitchFamily="34" charset="-122"/>
              </a:rPr>
              <a:t> event)</a:t>
            </a:r>
            <a:r>
              <a:rPr lang="en-US" altLang="zh-CN" sz="2500" b="1" dirty="0">
                <a:latin typeface="Arial Unicode MS" pitchFamily="34" charset="-122"/>
                <a:ea typeface="Arial Unicode MS" pitchFamily="34" charset="-122"/>
                <a:cs typeface="Arial Unicode MS" pitchFamily="34" charset="-122"/>
              </a:rPr>
              <a:t> </a:t>
            </a:r>
            <a:r>
              <a:rPr lang="zh-CN" altLang="en-US" sz="2500" dirty="0">
                <a:latin typeface="Arial Unicode MS" pitchFamily="34" charset="-122"/>
                <a:ea typeface="Arial Unicode MS" pitchFamily="34" charset="-122"/>
                <a:cs typeface="Arial Unicode MS" pitchFamily="34" charset="-122"/>
              </a:rPr>
              <a:t>方法</a:t>
            </a:r>
          </a:p>
          <a:p>
            <a:pPr eaLnBrk="1" hangingPunct="1"/>
            <a:r>
              <a:rPr lang="zh-CN" altLang="en-US" sz="2500" dirty="0">
                <a:latin typeface="Arial Unicode MS" pitchFamily="34" charset="-122"/>
                <a:ea typeface="Arial Unicode MS" pitchFamily="34" charset="-122"/>
                <a:cs typeface="Arial Unicode MS" pitchFamily="34" charset="-122"/>
              </a:rPr>
              <a:t>当对象从 </a:t>
            </a:r>
            <a:r>
              <a:rPr lang="en-US" altLang="zh-CN" sz="2500" dirty="0" err="1">
                <a:latin typeface="Arial Unicode MS" pitchFamily="34" charset="-122"/>
                <a:ea typeface="Arial Unicode MS" pitchFamily="34" charset="-122"/>
                <a:cs typeface="Arial Unicode MS" pitchFamily="34" charset="-122"/>
              </a:rPr>
              <a:t>HttpSession</a:t>
            </a:r>
            <a:r>
              <a:rPr lang="en-US" altLang="zh-CN" sz="2500" dirty="0">
                <a:latin typeface="Arial Unicode MS" pitchFamily="34" charset="-122"/>
                <a:ea typeface="Arial Unicode MS" pitchFamily="34" charset="-122"/>
                <a:cs typeface="Arial Unicode MS" pitchFamily="34" charset="-122"/>
              </a:rPr>
              <a:t> </a:t>
            </a:r>
            <a:r>
              <a:rPr lang="zh-CN" altLang="en-US" sz="2500" dirty="0">
                <a:latin typeface="Arial Unicode MS" pitchFamily="34" charset="-122"/>
                <a:ea typeface="Arial Unicode MS" pitchFamily="34" charset="-122"/>
                <a:cs typeface="Arial Unicode MS" pitchFamily="34" charset="-122"/>
              </a:rPr>
              <a:t>对象中解除绑定时，</a:t>
            </a:r>
            <a:r>
              <a:rPr lang="en-US" altLang="zh-CN" sz="2500" dirty="0">
                <a:latin typeface="Arial Unicode MS" pitchFamily="34" charset="-122"/>
                <a:ea typeface="Arial Unicode MS" pitchFamily="34" charset="-122"/>
                <a:cs typeface="Arial Unicode MS" pitchFamily="34" charset="-122"/>
              </a:rPr>
              <a:t>web </a:t>
            </a:r>
            <a:r>
              <a:rPr lang="zh-CN" altLang="en-US" sz="2500" dirty="0">
                <a:latin typeface="Arial Unicode MS" pitchFamily="34" charset="-122"/>
                <a:ea typeface="Arial Unicode MS" pitchFamily="34" charset="-122"/>
                <a:cs typeface="Arial Unicode MS" pitchFamily="34" charset="-122"/>
              </a:rPr>
              <a:t>服务器调用该对象的 </a:t>
            </a:r>
            <a:r>
              <a:rPr lang="en-US" altLang="zh-CN" sz="1800" b="1" dirty="0">
                <a:latin typeface="Arial Unicode MS" pitchFamily="34" charset="-122"/>
                <a:ea typeface="Arial Unicode MS" pitchFamily="34" charset="-122"/>
                <a:cs typeface="Arial Unicode MS" pitchFamily="34" charset="-122"/>
              </a:rPr>
              <a:t>void </a:t>
            </a:r>
            <a:r>
              <a:rPr lang="en-US" altLang="zh-CN" sz="1800" b="1" dirty="0" err="1">
                <a:latin typeface="Arial Unicode MS" pitchFamily="34" charset="-122"/>
                <a:ea typeface="Arial Unicode MS" pitchFamily="34" charset="-122"/>
                <a:cs typeface="Arial Unicode MS" pitchFamily="34" charset="-122"/>
              </a:rPr>
              <a:t>valueUnbound</a:t>
            </a:r>
            <a:r>
              <a:rPr lang="en-US" altLang="zh-CN" sz="1800" b="1" dirty="0">
                <a:latin typeface="Arial Unicode MS" pitchFamily="34" charset="-122"/>
                <a:ea typeface="Arial Unicode MS" pitchFamily="34" charset="-122"/>
                <a:cs typeface="Arial Unicode MS" pitchFamily="34" charset="-122"/>
              </a:rPr>
              <a:t>(</a:t>
            </a:r>
            <a:r>
              <a:rPr lang="en-US" altLang="zh-CN" sz="1800" b="1" dirty="0" err="1">
                <a:latin typeface="Arial Unicode MS" pitchFamily="34" charset="-122"/>
                <a:ea typeface="Arial Unicode MS" pitchFamily="34" charset="-122"/>
                <a:cs typeface="Arial Unicode MS" pitchFamily="34" charset="-122"/>
              </a:rPr>
              <a:t>HttpSessionBindingEvent</a:t>
            </a:r>
            <a:r>
              <a:rPr lang="en-US" altLang="zh-CN" sz="1800" b="1" dirty="0">
                <a:latin typeface="Arial Unicode MS" pitchFamily="34" charset="-122"/>
                <a:ea typeface="Arial Unicode MS" pitchFamily="34" charset="-122"/>
                <a:cs typeface="Arial Unicode MS" pitchFamily="34" charset="-122"/>
              </a:rPr>
              <a:t> event)</a:t>
            </a:r>
            <a:r>
              <a:rPr lang="zh-CN" altLang="en-US" sz="2500" dirty="0">
                <a:latin typeface="Arial Unicode MS" pitchFamily="34" charset="-122"/>
                <a:ea typeface="Arial Unicode MS" pitchFamily="34" charset="-122"/>
                <a:cs typeface="Arial Unicode MS" pitchFamily="34" charset="-122"/>
              </a:rPr>
              <a:t>方法</a:t>
            </a:r>
          </a:p>
        </p:txBody>
      </p:sp>
    </p:spTree>
    <p:extLst>
      <p:ext uri="{BB962C8B-B14F-4D97-AF65-F5344CB8AC3E}">
        <p14:creationId xmlns:p14="http://schemas.microsoft.com/office/powerpoint/2010/main" val="400514813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351584" y="692696"/>
            <a:ext cx="8229600" cy="857256"/>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典型应用：</a:t>
            </a:r>
          </a:p>
        </p:txBody>
      </p:sp>
      <p:sp>
        <p:nvSpPr>
          <p:cNvPr id="17411" name="Rectangle 3"/>
          <p:cNvSpPr>
            <a:spLocks noGrp="1" noChangeArrowheads="1"/>
          </p:cNvSpPr>
          <p:nvPr>
            <p:ph type="body" idx="1"/>
          </p:nvPr>
        </p:nvSpPr>
        <p:spPr>
          <a:xfrm>
            <a:off x="2135188" y="1916114"/>
            <a:ext cx="7993062" cy="865187"/>
          </a:xfrm>
        </p:spPr>
        <p:txBody>
          <a:bodyPr/>
          <a:lstStyle/>
          <a:p>
            <a:pPr eaLnBrk="1" hangingPunct="1"/>
            <a:r>
              <a:rPr lang="zh-CN" altLang="en-US">
                <a:latin typeface="Arial Unicode MS" pitchFamily="34" charset="-122"/>
                <a:ea typeface="Arial Unicode MS" pitchFamily="34" charset="-122"/>
                <a:cs typeface="Arial Unicode MS" pitchFamily="34" charset="-122"/>
              </a:rPr>
              <a:t>统计当前在线人数列表</a:t>
            </a:r>
          </a:p>
        </p:txBody>
      </p:sp>
    </p:spTree>
    <p:extLst>
      <p:ext uri="{BB962C8B-B14F-4D97-AF65-F5344CB8AC3E}">
        <p14:creationId xmlns:p14="http://schemas.microsoft.com/office/powerpoint/2010/main" val="1626417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Tomcat</a:t>
            </a:r>
            <a:r>
              <a:rPr lang="zh-CN" altLang="en-US" dirty="0" smtClean="0"/>
              <a:t>目录结构</a:t>
            </a:r>
            <a:endParaRPr lang="zh-CN" altLang="en-US" dirty="0"/>
          </a:p>
        </p:txBody>
      </p:sp>
      <p:pic>
        <p:nvPicPr>
          <p:cNvPr id="4" name="内容占位符 3"/>
          <p:cNvPicPr>
            <a:picLocks noGrp="1" noChangeAspect="1"/>
          </p:cNvPicPr>
          <p:nvPr>
            <p:ph idx="1"/>
          </p:nvPr>
        </p:nvPicPr>
        <p:blipFill>
          <a:blip r:embed="rId2"/>
          <a:stretch>
            <a:fillRect/>
          </a:stretch>
        </p:blipFill>
        <p:spPr>
          <a:xfrm>
            <a:off x="838199" y="1700904"/>
            <a:ext cx="4412756" cy="5074670"/>
          </a:xfrm>
          <a:prstGeom prst="rect">
            <a:avLst/>
          </a:prstGeom>
        </p:spPr>
      </p:pic>
      <p:sp>
        <p:nvSpPr>
          <p:cNvPr id="5" name="文本框 4"/>
          <p:cNvSpPr txBox="1"/>
          <p:nvPr/>
        </p:nvSpPr>
        <p:spPr>
          <a:xfrm>
            <a:off x="1617140" y="2002971"/>
            <a:ext cx="3633815" cy="369332"/>
          </a:xfrm>
          <a:prstGeom prst="rect">
            <a:avLst/>
          </a:prstGeom>
          <a:noFill/>
        </p:spPr>
        <p:txBody>
          <a:bodyPr wrap="none" rtlCol="0">
            <a:spAutoFit/>
          </a:bodyPr>
          <a:lstStyle/>
          <a:p>
            <a:r>
              <a:rPr lang="zh-CN" altLang="en-US" dirty="0" smtClean="0"/>
              <a:t>存放启动和关闭</a:t>
            </a:r>
            <a:r>
              <a:rPr lang="en-US" altLang="zh-CN" dirty="0" smtClean="0"/>
              <a:t>Tomcat</a:t>
            </a:r>
            <a:r>
              <a:rPr lang="zh-CN" altLang="en-US" dirty="0" smtClean="0"/>
              <a:t>的脚本文件</a:t>
            </a:r>
            <a:endParaRPr lang="zh-CN" altLang="en-US" dirty="0"/>
          </a:p>
        </p:txBody>
      </p:sp>
      <p:sp>
        <p:nvSpPr>
          <p:cNvPr id="6" name="文本框 5"/>
          <p:cNvSpPr txBox="1"/>
          <p:nvPr/>
        </p:nvSpPr>
        <p:spPr>
          <a:xfrm>
            <a:off x="1747769" y="2407278"/>
            <a:ext cx="2941318" cy="369332"/>
          </a:xfrm>
          <a:prstGeom prst="rect">
            <a:avLst/>
          </a:prstGeom>
          <a:noFill/>
        </p:spPr>
        <p:txBody>
          <a:bodyPr wrap="none" rtlCol="0">
            <a:spAutoFit/>
          </a:bodyPr>
          <a:lstStyle/>
          <a:p>
            <a:r>
              <a:rPr lang="zh-CN" altLang="en-US" dirty="0" smtClean="0"/>
              <a:t>存放</a:t>
            </a:r>
            <a:r>
              <a:rPr lang="en-US" altLang="zh-CN" dirty="0" smtClean="0"/>
              <a:t>Tomcat</a:t>
            </a:r>
            <a:r>
              <a:rPr lang="zh-CN" altLang="en-US" dirty="0" smtClean="0"/>
              <a:t>相关的配置文件</a:t>
            </a:r>
            <a:endParaRPr lang="zh-CN" altLang="en-US" dirty="0"/>
          </a:p>
        </p:txBody>
      </p:sp>
      <p:sp>
        <p:nvSpPr>
          <p:cNvPr id="7" name="文本框 6"/>
          <p:cNvSpPr txBox="1"/>
          <p:nvPr/>
        </p:nvSpPr>
        <p:spPr>
          <a:xfrm>
            <a:off x="1719943" y="2862943"/>
            <a:ext cx="4552336" cy="369332"/>
          </a:xfrm>
          <a:prstGeom prst="rect">
            <a:avLst/>
          </a:prstGeom>
          <a:noFill/>
        </p:spPr>
        <p:txBody>
          <a:bodyPr wrap="none" rtlCol="0">
            <a:spAutoFit/>
          </a:bodyPr>
          <a:lstStyle/>
          <a:p>
            <a:r>
              <a:rPr lang="zh-CN" altLang="en-US" dirty="0" smtClean="0"/>
              <a:t>存放</a:t>
            </a:r>
            <a:r>
              <a:rPr lang="en-US" altLang="zh-CN" dirty="0" smtClean="0"/>
              <a:t>Tomcat</a:t>
            </a:r>
            <a:r>
              <a:rPr lang="zh-CN" altLang="en-US" dirty="0" smtClean="0"/>
              <a:t>和</a:t>
            </a:r>
            <a:r>
              <a:rPr lang="en-US" altLang="zh-CN" dirty="0" smtClean="0"/>
              <a:t>WEB</a:t>
            </a:r>
            <a:r>
              <a:rPr lang="zh-CN" altLang="en-US" dirty="0" smtClean="0"/>
              <a:t>项目运行的依赖包（</a:t>
            </a:r>
            <a:r>
              <a:rPr lang="en-US" altLang="zh-CN" dirty="0" smtClean="0"/>
              <a:t>jar</a:t>
            </a:r>
            <a:r>
              <a:rPr lang="zh-CN" altLang="en-US" dirty="0" smtClean="0"/>
              <a:t>）</a:t>
            </a:r>
            <a:endParaRPr lang="zh-CN" altLang="en-US" dirty="0"/>
          </a:p>
        </p:txBody>
      </p:sp>
      <p:sp>
        <p:nvSpPr>
          <p:cNvPr id="8" name="文本框 7"/>
          <p:cNvSpPr txBox="1"/>
          <p:nvPr/>
        </p:nvSpPr>
        <p:spPr>
          <a:xfrm>
            <a:off x="1719943" y="3219854"/>
            <a:ext cx="2479653" cy="369332"/>
          </a:xfrm>
          <a:prstGeom prst="rect">
            <a:avLst/>
          </a:prstGeom>
          <a:noFill/>
        </p:spPr>
        <p:txBody>
          <a:bodyPr wrap="none" rtlCol="0">
            <a:spAutoFit/>
          </a:bodyPr>
          <a:lstStyle/>
          <a:p>
            <a:r>
              <a:rPr lang="zh-CN" altLang="en-US" dirty="0" smtClean="0"/>
              <a:t>存放</a:t>
            </a:r>
            <a:r>
              <a:rPr lang="en-US" altLang="zh-CN" dirty="0" smtClean="0"/>
              <a:t>Tomcat</a:t>
            </a:r>
            <a:r>
              <a:rPr lang="zh-CN" altLang="en-US" dirty="0" smtClean="0"/>
              <a:t>的日志文件</a:t>
            </a:r>
            <a:endParaRPr lang="zh-CN" altLang="en-US" dirty="0"/>
          </a:p>
        </p:txBody>
      </p:sp>
      <p:sp>
        <p:nvSpPr>
          <p:cNvPr id="9" name="文本框 8"/>
          <p:cNvSpPr txBox="1"/>
          <p:nvPr/>
        </p:nvSpPr>
        <p:spPr>
          <a:xfrm>
            <a:off x="1839686" y="3624466"/>
            <a:ext cx="2954655" cy="369332"/>
          </a:xfrm>
          <a:prstGeom prst="rect">
            <a:avLst/>
          </a:prstGeom>
          <a:noFill/>
        </p:spPr>
        <p:txBody>
          <a:bodyPr wrap="none" rtlCol="0">
            <a:spAutoFit/>
          </a:bodyPr>
          <a:lstStyle/>
          <a:p>
            <a:r>
              <a:rPr lang="zh-CN" altLang="en-US" dirty="0" smtClean="0"/>
              <a:t>存放运行时产生的临时文件</a:t>
            </a:r>
            <a:endParaRPr lang="zh-CN" altLang="en-US" dirty="0"/>
          </a:p>
        </p:txBody>
      </p:sp>
      <p:sp>
        <p:nvSpPr>
          <p:cNvPr id="10" name="文本框 9"/>
          <p:cNvSpPr txBox="1"/>
          <p:nvPr/>
        </p:nvSpPr>
        <p:spPr>
          <a:xfrm>
            <a:off x="2307771" y="4000499"/>
            <a:ext cx="7981672" cy="369332"/>
          </a:xfrm>
          <a:prstGeom prst="rect">
            <a:avLst/>
          </a:prstGeom>
          <a:noFill/>
        </p:spPr>
        <p:txBody>
          <a:bodyPr wrap="none" rtlCol="0">
            <a:spAutoFit/>
          </a:bodyPr>
          <a:lstStyle/>
          <a:p>
            <a:r>
              <a:rPr lang="zh-CN" altLang="en-US" dirty="0">
                <a:latin typeface="+mn-ea"/>
                <a:cs typeface="Arial Unicode MS" pitchFamily="34" charset="-122"/>
              </a:rPr>
              <a:t>当发布 </a:t>
            </a:r>
            <a:r>
              <a:rPr lang="en-US" altLang="zh-CN" dirty="0">
                <a:latin typeface="+mn-ea"/>
                <a:cs typeface="Arial Unicode MS" pitchFamily="34" charset="-122"/>
              </a:rPr>
              <a:t>web </a:t>
            </a:r>
            <a:r>
              <a:rPr lang="zh-CN" altLang="en-US" dirty="0">
                <a:latin typeface="+mn-ea"/>
                <a:cs typeface="Arial Unicode MS" pitchFamily="34" charset="-122"/>
              </a:rPr>
              <a:t>应用程序时，通常把 </a:t>
            </a:r>
            <a:r>
              <a:rPr lang="en-US" altLang="zh-CN" dirty="0">
                <a:latin typeface="+mn-ea"/>
                <a:cs typeface="Arial Unicode MS" pitchFamily="34" charset="-122"/>
              </a:rPr>
              <a:t>web </a:t>
            </a:r>
            <a:r>
              <a:rPr lang="zh-CN" altLang="en-US" dirty="0">
                <a:latin typeface="+mn-ea"/>
                <a:cs typeface="Arial Unicode MS" pitchFamily="34" charset="-122"/>
              </a:rPr>
              <a:t>应用程序的目录及文件放到这个目录</a:t>
            </a:r>
            <a:r>
              <a:rPr lang="zh-CN" altLang="en-US" dirty="0" smtClean="0">
                <a:latin typeface="+mn-ea"/>
                <a:cs typeface="Arial Unicode MS" pitchFamily="34" charset="-122"/>
              </a:rPr>
              <a:t>下</a:t>
            </a:r>
            <a:endParaRPr lang="zh-CN" altLang="en-US" dirty="0">
              <a:latin typeface="+mn-ea"/>
              <a:cs typeface="Arial Unicode MS" pitchFamily="34" charset="-122"/>
            </a:endParaRPr>
          </a:p>
        </p:txBody>
      </p:sp>
      <p:sp>
        <p:nvSpPr>
          <p:cNvPr id="11" name="文本框 10"/>
          <p:cNvSpPr txBox="1"/>
          <p:nvPr/>
        </p:nvSpPr>
        <p:spPr>
          <a:xfrm>
            <a:off x="2002971" y="4357410"/>
            <a:ext cx="7225055" cy="369332"/>
          </a:xfrm>
          <a:prstGeom prst="rect">
            <a:avLst/>
          </a:prstGeom>
          <a:noFill/>
        </p:spPr>
        <p:txBody>
          <a:bodyPr wrap="none" rtlCol="0">
            <a:spAutoFit/>
          </a:bodyPr>
          <a:lstStyle/>
          <a:p>
            <a:r>
              <a:rPr lang="en-US" altLang="zh-CN" dirty="0">
                <a:latin typeface="+mn-ea"/>
                <a:cs typeface="Arial Unicode MS" pitchFamily="34" charset="-122"/>
              </a:rPr>
              <a:t>Tomcat </a:t>
            </a:r>
            <a:r>
              <a:rPr lang="zh-CN" altLang="en-US" dirty="0">
                <a:latin typeface="+mn-ea"/>
                <a:cs typeface="Arial Unicode MS" pitchFamily="34" charset="-122"/>
              </a:rPr>
              <a:t>将 </a:t>
            </a:r>
            <a:r>
              <a:rPr lang="en-US" altLang="zh-CN" dirty="0">
                <a:latin typeface="+mn-ea"/>
                <a:cs typeface="Arial Unicode MS" pitchFamily="34" charset="-122"/>
              </a:rPr>
              <a:t>JSP </a:t>
            </a:r>
            <a:r>
              <a:rPr lang="zh-CN" altLang="en-US" dirty="0">
                <a:latin typeface="+mn-ea"/>
                <a:cs typeface="Arial Unicode MS" pitchFamily="34" charset="-122"/>
              </a:rPr>
              <a:t>生成的 </a:t>
            </a:r>
            <a:r>
              <a:rPr lang="en-US" altLang="zh-CN" dirty="0">
                <a:latin typeface="+mn-ea"/>
                <a:cs typeface="Arial Unicode MS" pitchFamily="34" charset="-122"/>
              </a:rPr>
              <a:t>Servlet </a:t>
            </a:r>
            <a:r>
              <a:rPr lang="zh-CN" altLang="en-US" dirty="0">
                <a:latin typeface="+mn-ea"/>
                <a:cs typeface="Arial Unicode MS" pitchFamily="34" charset="-122"/>
              </a:rPr>
              <a:t>源文件和字节码文件放到这个目录</a:t>
            </a:r>
            <a:r>
              <a:rPr lang="zh-CN" altLang="en-US" dirty="0" smtClean="0">
                <a:latin typeface="+mn-ea"/>
                <a:cs typeface="Arial Unicode MS" pitchFamily="34" charset="-122"/>
              </a:rPr>
              <a:t>下</a:t>
            </a:r>
            <a:endParaRPr lang="zh-CN" altLang="en-US" dirty="0">
              <a:latin typeface="+mn-ea"/>
              <a:cs typeface="Arial Unicode MS" pitchFamily="34" charset="-122"/>
            </a:endParaRPr>
          </a:p>
        </p:txBody>
      </p:sp>
    </p:spTree>
    <p:extLst>
      <p:ext uri="{BB962C8B-B14F-4D97-AF65-F5344CB8AC3E}">
        <p14:creationId xmlns:p14="http://schemas.microsoft.com/office/powerpoint/2010/main" val="33514374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360240" y="404665"/>
            <a:ext cx="7696200" cy="1439863"/>
          </a:xfrm>
        </p:spPr>
        <p:txBody>
          <a:bodyPr>
            <a:normAutofit/>
          </a:bodyPr>
          <a:lstStyle/>
          <a:p>
            <a:pPr eaLnBrk="1" hangingPunct="1"/>
            <a:r>
              <a:rPr lang="en-US" altLang="zh-CN" sz="2800" dirty="0" err="1">
                <a:latin typeface="Arial Unicode MS" pitchFamily="34" charset="-122"/>
                <a:ea typeface="Arial Unicode MS" pitchFamily="34" charset="-122"/>
                <a:cs typeface="Arial Unicode MS" pitchFamily="34" charset="-122"/>
              </a:rPr>
              <a:t>HttpSessionActivationListener</a:t>
            </a:r>
            <a:r>
              <a:rPr lang="zh-CN" altLang="en-US" sz="3600" dirty="0">
                <a:latin typeface="Arial Unicode MS" pitchFamily="34" charset="-122"/>
                <a:ea typeface="Arial Unicode MS" pitchFamily="34" charset="-122"/>
                <a:cs typeface="Arial Unicode MS" pitchFamily="34" charset="-122"/>
              </a:rPr>
              <a:t>接口</a:t>
            </a:r>
          </a:p>
        </p:txBody>
      </p:sp>
      <p:sp>
        <p:nvSpPr>
          <p:cNvPr id="18435" name="Rectangle 3"/>
          <p:cNvSpPr>
            <a:spLocks noGrp="1" noChangeArrowheads="1"/>
          </p:cNvSpPr>
          <p:nvPr>
            <p:ph type="body" idx="1"/>
          </p:nvPr>
        </p:nvSpPr>
        <p:spPr>
          <a:xfrm>
            <a:off x="1991544" y="1772817"/>
            <a:ext cx="8352928" cy="4098925"/>
          </a:xfrm>
        </p:spPr>
        <p:txBody>
          <a:bodyPr/>
          <a:lstStyle/>
          <a:p>
            <a:pPr eaLnBrk="1" hangingPunct="1"/>
            <a:r>
              <a:rPr lang="zh-CN" altLang="en-US" sz="2400" dirty="0">
                <a:latin typeface="Arial Unicode MS" pitchFamily="34" charset="-122"/>
                <a:ea typeface="Arial Unicode MS" pitchFamily="34" charset="-122"/>
                <a:cs typeface="Arial Unicode MS" pitchFamily="34" charset="-122"/>
              </a:rPr>
              <a:t>实现了</a:t>
            </a:r>
            <a:r>
              <a:rPr lang="en-US" altLang="zh-CN" sz="2400" dirty="0" err="1">
                <a:latin typeface="Arial Unicode MS" pitchFamily="34" charset="-122"/>
                <a:ea typeface="Arial Unicode MS" pitchFamily="34" charset="-122"/>
                <a:cs typeface="Arial Unicode MS" pitchFamily="34" charset="-122"/>
              </a:rPr>
              <a:t>HttpSessionBindingListener</a:t>
            </a:r>
            <a:r>
              <a:rPr lang="zh-CN" altLang="en-US" sz="2400" dirty="0">
                <a:latin typeface="Arial Unicode MS" pitchFamily="34" charset="-122"/>
                <a:ea typeface="Arial Unicode MS" pitchFamily="34" charset="-122"/>
                <a:cs typeface="Arial Unicode MS" pitchFamily="34" charset="-122"/>
              </a:rPr>
              <a:t>接口的 </a:t>
            </a:r>
            <a:r>
              <a:rPr lang="en-US" altLang="zh-CN" sz="2400" dirty="0" err="1">
                <a:latin typeface="Arial Unicode MS" pitchFamily="34" charset="-122"/>
                <a:ea typeface="Arial Unicode MS" pitchFamily="34" charset="-122"/>
                <a:cs typeface="Arial Unicode MS" pitchFamily="34" charset="-122"/>
              </a:rPr>
              <a:t>JavaBean</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对象可以感知自己被活化和钝化的事件</a:t>
            </a:r>
          </a:p>
          <a:p>
            <a:pPr eaLnBrk="1" hangingPunct="1"/>
            <a:r>
              <a:rPr lang="zh-CN" altLang="en-US" sz="2400" dirty="0">
                <a:latin typeface="Arial Unicode MS" pitchFamily="34" charset="-122"/>
                <a:ea typeface="Arial Unicode MS" pitchFamily="34" charset="-122"/>
                <a:cs typeface="Arial Unicode MS" pitchFamily="34" charset="-122"/>
              </a:rPr>
              <a:t>当绑定到 </a:t>
            </a:r>
            <a:r>
              <a:rPr lang="en-US" altLang="zh-CN" sz="2400" dirty="0" err="1">
                <a:latin typeface="Arial Unicode MS" pitchFamily="34" charset="-122"/>
                <a:ea typeface="Arial Unicode MS" pitchFamily="34" charset="-122"/>
                <a:cs typeface="Arial Unicode MS" pitchFamily="34" charset="-122"/>
              </a:rPr>
              <a:t>HttpSession</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对象中的对象将要随 </a:t>
            </a:r>
            <a:r>
              <a:rPr lang="en-US" altLang="zh-CN" sz="2400" dirty="0" err="1">
                <a:latin typeface="Arial Unicode MS" pitchFamily="34" charset="-122"/>
                <a:ea typeface="Arial Unicode MS" pitchFamily="34" charset="-122"/>
                <a:cs typeface="Arial Unicode MS" pitchFamily="34" charset="-122"/>
              </a:rPr>
              <a:t>HttpSession</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对象被钝化之前，</a:t>
            </a:r>
            <a:r>
              <a:rPr lang="en-US" altLang="zh-CN" sz="2400" dirty="0">
                <a:latin typeface="Arial Unicode MS" pitchFamily="34" charset="-122"/>
                <a:ea typeface="Arial Unicode MS" pitchFamily="34" charset="-122"/>
                <a:cs typeface="Arial Unicode MS" pitchFamily="34" charset="-122"/>
              </a:rPr>
              <a:t>web </a:t>
            </a:r>
            <a:r>
              <a:rPr lang="zh-CN" altLang="en-US" sz="2400" dirty="0">
                <a:latin typeface="Arial Unicode MS" pitchFamily="34" charset="-122"/>
                <a:ea typeface="Arial Unicode MS" pitchFamily="34" charset="-122"/>
                <a:cs typeface="Arial Unicode MS" pitchFamily="34" charset="-122"/>
              </a:rPr>
              <a:t>服务器调用该对象的</a:t>
            </a:r>
            <a:r>
              <a:rPr lang="zh-CN" altLang="en-US" dirty="0" smtClean="0">
                <a:latin typeface="Arial Unicode MS" pitchFamily="34" charset="-122"/>
                <a:ea typeface="Arial Unicode MS" pitchFamily="34" charset="-122"/>
                <a:cs typeface="Arial Unicode MS" pitchFamily="34" charset="-122"/>
              </a:rPr>
              <a:t>  </a:t>
            </a:r>
            <a:r>
              <a:rPr lang="en-US" altLang="zh-CN" sz="1800" b="1" dirty="0">
                <a:latin typeface="Arial Unicode MS" pitchFamily="34" charset="-122"/>
                <a:ea typeface="Arial Unicode MS" pitchFamily="34" charset="-122"/>
                <a:cs typeface="Arial Unicode MS" pitchFamily="34" charset="-122"/>
              </a:rPr>
              <a:t>void </a:t>
            </a:r>
            <a:r>
              <a:rPr lang="en-US" altLang="zh-CN" sz="1800" b="1" dirty="0" err="1">
                <a:latin typeface="Arial Unicode MS" pitchFamily="34" charset="-122"/>
                <a:ea typeface="Arial Unicode MS" pitchFamily="34" charset="-122"/>
                <a:cs typeface="Arial Unicode MS" pitchFamily="34" charset="-122"/>
              </a:rPr>
              <a:t>sessionWillPassivate</a:t>
            </a:r>
            <a:r>
              <a:rPr lang="en-US" altLang="zh-CN" sz="1800" b="1" dirty="0">
                <a:latin typeface="Arial Unicode MS" pitchFamily="34" charset="-122"/>
                <a:ea typeface="Arial Unicode MS" pitchFamily="34" charset="-122"/>
                <a:cs typeface="Arial Unicode MS" pitchFamily="34" charset="-122"/>
              </a:rPr>
              <a:t>(</a:t>
            </a:r>
            <a:r>
              <a:rPr lang="en-US" altLang="zh-CN" sz="1800" b="1" dirty="0" err="1">
                <a:latin typeface="Arial Unicode MS" pitchFamily="34" charset="-122"/>
                <a:ea typeface="Arial Unicode MS" pitchFamily="34" charset="-122"/>
                <a:cs typeface="Arial Unicode MS" pitchFamily="34" charset="-122"/>
              </a:rPr>
              <a:t>HttpSessionBindingEvent</a:t>
            </a:r>
            <a:r>
              <a:rPr lang="en-US" altLang="zh-CN" sz="1800" b="1" dirty="0">
                <a:latin typeface="Arial Unicode MS" pitchFamily="34" charset="-122"/>
                <a:ea typeface="Arial Unicode MS" pitchFamily="34" charset="-122"/>
                <a:cs typeface="Arial Unicode MS" pitchFamily="34" charset="-122"/>
              </a:rPr>
              <a:t> event)</a:t>
            </a:r>
            <a:r>
              <a:rPr lang="en-US" altLang="zh-CN" sz="2500" b="1"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方法</a:t>
            </a:r>
          </a:p>
          <a:p>
            <a:pPr eaLnBrk="1" hangingPunct="1"/>
            <a:r>
              <a:rPr lang="zh-CN" altLang="en-US" sz="2400" dirty="0">
                <a:latin typeface="Arial Unicode MS" pitchFamily="34" charset="-122"/>
                <a:ea typeface="Arial Unicode MS" pitchFamily="34" charset="-122"/>
                <a:cs typeface="Arial Unicode MS" pitchFamily="34" charset="-122"/>
              </a:rPr>
              <a:t>当绑定到 </a:t>
            </a:r>
            <a:r>
              <a:rPr lang="en-US" altLang="zh-CN" sz="2400" dirty="0" err="1">
                <a:latin typeface="Arial Unicode MS" pitchFamily="34" charset="-122"/>
                <a:ea typeface="Arial Unicode MS" pitchFamily="34" charset="-122"/>
                <a:cs typeface="Arial Unicode MS" pitchFamily="34" charset="-122"/>
              </a:rPr>
              <a:t>HttpSession</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对象中的对象将要随 </a:t>
            </a:r>
            <a:r>
              <a:rPr lang="en-US" altLang="zh-CN" sz="2400" dirty="0" err="1">
                <a:latin typeface="Arial Unicode MS" pitchFamily="34" charset="-122"/>
                <a:ea typeface="Arial Unicode MS" pitchFamily="34" charset="-122"/>
                <a:cs typeface="Arial Unicode MS" pitchFamily="34" charset="-122"/>
              </a:rPr>
              <a:t>HttpSession</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对象被活化之后，</a:t>
            </a:r>
            <a:r>
              <a:rPr lang="en-US" altLang="zh-CN" sz="2400" dirty="0">
                <a:latin typeface="Arial Unicode MS" pitchFamily="34" charset="-122"/>
                <a:ea typeface="Arial Unicode MS" pitchFamily="34" charset="-122"/>
                <a:cs typeface="Arial Unicode MS" pitchFamily="34" charset="-122"/>
              </a:rPr>
              <a:t>web </a:t>
            </a:r>
            <a:r>
              <a:rPr lang="zh-CN" altLang="en-US" sz="2400" dirty="0">
                <a:latin typeface="Arial Unicode MS" pitchFamily="34" charset="-122"/>
                <a:ea typeface="Arial Unicode MS" pitchFamily="34" charset="-122"/>
                <a:cs typeface="Arial Unicode MS" pitchFamily="34" charset="-122"/>
              </a:rPr>
              <a:t>服务器调用该对象的</a:t>
            </a:r>
            <a:r>
              <a:rPr lang="zh-CN" altLang="en-US" dirty="0" smtClean="0">
                <a:latin typeface="Arial Unicode MS" pitchFamily="34" charset="-122"/>
                <a:ea typeface="Arial Unicode MS" pitchFamily="34" charset="-122"/>
                <a:cs typeface="Arial Unicode MS" pitchFamily="34" charset="-122"/>
              </a:rPr>
              <a:t> </a:t>
            </a:r>
            <a:r>
              <a:rPr lang="en-US" altLang="zh-CN" sz="1800" b="1" dirty="0">
                <a:latin typeface="Arial Unicode MS" pitchFamily="34" charset="-122"/>
                <a:ea typeface="Arial Unicode MS" pitchFamily="34" charset="-122"/>
                <a:cs typeface="Arial Unicode MS" pitchFamily="34" charset="-122"/>
              </a:rPr>
              <a:t>void </a:t>
            </a:r>
            <a:r>
              <a:rPr lang="en-US" altLang="zh-CN" sz="1800" b="1" dirty="0" err="1">
                <a:latin typeface="Arial Unicode MS" pitchFamily="34" charset="-122"/>
                <a:ea typeface="Arial Unicode MS" pitchFamily="34" charset="-122"/>
                <a:cs typeface="Arial Unicode MS" pitchFamily="34" charset="-122"/>
              </a:rPr>
              <a:t>sessionDidActive</a:t>
            </a:r>
            <a:r>
              <a:rPr lang="en-US" altLang="zh-CN" sz="1800" b="1" dirty="0">
                <a:latin typeface="Arial Unicode MS" pitchFamily="34" charset="-122"/>
                <a:ea typeface="Arial Unicode MS" pitchFamily="34" charset="-122"/>
                <a:cs typeface="Arial Unicode MS" pitchFamily="34" charset="-122"/>
              </a:rPr>
              <a:t>(</a:t>
            </a:r>
            <a:r>
              <a:rPr lang="en-US" altLang="zh-CN" sz="1800" b="1" dirty="0" err="1">
                <a:latin typeface="Arial Unicode MS" pitchFamily="34" charset="-122"/>
                <a:ea typeface="Arial Unicode MS" pitchFamily="34" charset="-122"/>
                <a:cs typeface="Arial Unicode MS" pitchFamily="34" charset="-122"/>
              </a:rPr>
              <a:t>HttpSessionBindingEvent</a:t>
            </a:r>
            <a:r>
              <a:rPr lang="en-US" altLang="zh-CN" sz="1800" b="1" dirty="0">
                <a:latin typeface="Arial Unicode MS" pitchFamily="34" charset="-122"/>
                <a:ea typeface="Arial Unicode MS" pitchFamily="34" charset="-122"/>
                <a:cs typeface="Arial Unicode MS" pitchFamily="34" charset="-122"/>
              </a:rPr>
              <a:t> event</a:t>
            </a:r>
            <a:r>
              <a:rPr lang="en-US" altLang="zh-CN" sz="2500" b="1"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方法</a:t>
            </a:r>
          </a:p>
        </p:txBody>
      </p:sp>
    </p:spTree>
    <p:extLst>
      <p:ext uri="{BB962C8B-B14F-4D97-AF65-F5344CB8AC3E}">
        <p14:creationId xmlns:p14="http://schemas.microsoft.com/office/powerpoint/2010/main" val="4254926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Web</a:t>
            </a:r>
            <a:r>
              <a:rPr lang="zh-CN" altLang="en-US" dirty="0" smtClean="0"/>
              <a:t>程序结构</a:t>
            </a:r>
            <a:endParaRPr lang="zh-CN" altLang="en-US" dirty="0"/>
          </a:p>
        </p:txBody>
      </p:sp>
      <p:sp>
        <p:nvSpPr>
          <p:cNvPr id="3" name="内容占位符 2"/>
          <p:cNvSpPr>
            <a:spLocks noGrp="1"/>
          </p:cNvSpPr>
          <p:nvPr>
            <p:ph idx="1"/>
          </p:nvPr>
        </p:nvSpPr>
        <p:spPr/>
        <p:txBody>
          <a:bodyPr/>
          <a:lstStyle/>
          <a:p>
            <a:r>
              <a:rPr lang="zh-CN" altLang="en-US" dirty="0"/>
              <a:t>一个 </a:t>
            </a:r>
            <a:r>
              <a:rPr lang="en-US" altLang="zh-CN" dirty="0"/>
              <a:t>web </a:t>
            </a:r>
            <a:r>
              <a:rPr lang="zh-CN" altLang="en-US" dirty="0"/>
              <a:t>应用程序是由一组 </a:t>
            </a:r>
            <a:r>
              <a:rPr lang="en-US" altLang="zh-CN" dirty="0"/>
              <a:t>Servlet</a:t>
            </a:r>
            <a:r>
              <a:rPr lang="zh-CN" altLang="en-US" dirty="0"/>
              <a:t>，</a:t>
            </a:r>
            <a:r>
              <a:rPr lang="en-US" altLang="zh-CN" dirty="0"/>
              <a:t>HTML </a:t>
            </a:r>
            <a:r>
              <a:rPr lang="zh-CN" altLang="en-US" dirty="0"/>
              <a:t>页面，类，以及其它的资源组成的运行在 </a:t>
            </a:r>
            <a:r>
              <a:rPr lang="en-US" altLang="zh-CN" dirty="0"/>
              <a:t>web </a:t>
            </a:r>
            <a:r>
              <a:rPr lang="zh-CN" altLang="en-US" dirty="0"/>
              <a:t>服务器上的完整的应用程序，以一种结构化的有层次的目录形式存在</a:t>
            </a:r>
          </a:p>
          <a:p>
            <a:r>
              <a:rPr lang="zh-CN" altLang="en-US" dirty="0"/>
              <a:t>组成 </a:t>
            </a:r>
            <a:r>
              <a:rPr lang="en-US" altLang="zh-CN" dirty="0"/>
              <a:t>web </a:t>
            </a:r>
            <a:r>
              <a:rPr lang="zh-CN" altLang="en-US" dirty="0"/>
              <a:t>应用程序的这些文件要部署在相应的目录层次中，根目录代表整个 </a:t>
            </a:r>
            <a:r>
              <a:rPr lang="en-US" altLang="zh-CN" dirty="0"/>
              <a:t>web </a:t>
            </a:r>
            <a:r>
              <a:rPr lang="zh-CN" altLang="en-US" dirty="0"/>
              <a:t>应用程序的”根”</a:t>
            </a:r>
          </a:p>
          <a:p>
            <a:r>
              <a:rPr lang="zh-CN" altLang="en-US" dirty="0"/>
              <a:t>通常将 </a:t>
            </a:r>
            <a:r>
              <a:rPr lang="en-US" altLang="zh-CN" dirty="0"/>
              <a:t>web </a:t>
            </a:r>
            <a:r>
              <a:rPr lang="zh-CN" altLang="en-US" dirty="0"/>
              <a:t>应用程序的目录放在 </a:t>
            </a:r>
            <a:r>
              <a:rPr lang="en-US" altLang="zh-CN" dirty="0" err="1"/>
              <a:t>webapps</a:t>
            </a:r>
            <a:r>
              <a:rPr lang="en-US" altLang="zh-CN" dirty="0"/>
              <a:t> </a:t>
            </a:r>
            <a:r>
              <a:rPr lang="zh-CN" altLang="en-US" dirty="0"/>
              <a:t>目录下，在 </a:t>
            </a:r>
            <a:r>
              <a:rPr lang="en-US" altLang="zh-CN" dirty="0" err="1"/>
              <a:t>webapps</a:t>
            </a:r>
            <a:r>
              <a:rPr lang="en-US" altLang="zh-CN" dirty="0"/>
              <a:t> </a:t>
            </a:r>
            <a:r>
              <a:rPr lang="zh-CN" altLang="en-US" dirty="0"/>
              <a:t>目录下的每一个子目录都是一个独立的 </a:t>
            </a:r>
            <a:r>
              <a:rPr lang="en-US" altLang="zh-CN" dirty="0"/>
              <a:t>web </a:t>
            </a:r>
            <a:r>
              <a:rPr lang="zh-CN" altLang="en-US" dirty="0"/>
              <a:t>应用程序，子目录的名字就是 </a:t>
            </a:r>
            <a:r>
              <a:rPr lang="en-US" altLang="zh-CN" dirty="0"/>
              <a:t>web </a:t>
            </a:r>
            <a:r>
              <a:rPr lang="zh-CN" altLang="en-US" dirty="0"/>
              <a:t>应用程序的名字，也就是 </a:t>
            </a:r>
            <a:r>
              <a:rPr lang="en-US" altLang="zh-CN" dirty="0"/>
              <a:t>web </a:t>
            </a:r>
            <a:r>
              <a:rPr lang="zh-CN" altLang="en-US" dirty="0"/>
              <a:t>应用程序的“根”。用户通过 </a:t>
            </a:r>
            <a:r>
              <a:rPr lang="en-US" altLang="zh-CN" dirty="0"/>
              <a:t>web </a:t>
            </a:r>
            <a:r>
              <a:rPr lang="zh-CN" altLang="en-US" dirty="0"/>
              <a:t>应用程序的”根”来访问 </a:t>
            </a:r>
            <a:r>
              <a:rPr lang="en-US" altLang="zh-CN" dirty="0"/>
              <a:t>web </a:t>
            </a:r>
            <a:r>
              <a:rPr lang="zh-CN" altLang="en-US" dirty="0"/>
              <a:t>应用程序中的资源 </a:t>
            </a:r>
          </a:p>
        </p:txBody>
      </p:sp>
    </p:spTree>
    <p:extLst>
      <p:ext uri="{BB962C8B-B14F-4D97-AF65-F5344CB8AC3E}">
        <p14:creationId xmlns:p14="http://schemas.microsoft.com/office/powerpoint/2010/main" val="32224328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3925</TotalTime>
  <Words>6718</Words>
  <Application>Microsoft Office PowerPoint</Application>
  <PresentationFormat>宽屏</PresentationFormat>
  <Paragraphs>463</Paragraphs>
  <Slides>80</Slides>
  <Notes>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80</vt:i4>
      </vt:variant>
    </vt:vector>
  </HeadingPairs>
  <TitlesOfParts>
    <vt:vector size="87" baseType="lpstr">
      <vt:lpstr>Arial Unicode MS</vt:lpstr>
      <vt:lpstr>宋体</vt:lpstr>
      <vt:lpstr>Arial</vt:lpstr>
      <vt:lpstr>Calibri</vt:lpstr>
      <vt:lpstr>Calibri Light</vt:lpstr>
      <vt:lpstr>Wingdings</vt:lpstr>
      <vt:lpstr>Office 主题</vt:lpstr>
      <vt:lpstr>Java Web 开发基础</vt:lpstr>
      <vt:lpstr>PowerPoint 演示文稿</vt:lpstr>
      <vt:lpstr>PowerPoint 演示文稿</vt:lpstr>
      <vt:lpstr>Web应用是什么</vt:lpstr>
      <vt:lpstr>WEB结构图</vt:lpstr>
      <vt:lpstr>Servlet容器</vt:lpstr>
      <vt:lpstr>Tomcat</vt:lpstr>
      <vt:lpstr>Tomcat目录结构</vt:lpstr>
      <vt:lpstr>Web程序结构</vt:lpstr>
      <vt:lpstr>Web程序结构（IDE）</vt:lpstr>
      <vt:lpstr>Servlet</vt:lpstr>
      <vt:lpstr>PowerPoint 演示文稿</vt:lpstr>
      <vt:lpstr>Servlet响应请求的过程</vt:lpstr>
      <vt:lpstr>Servlet的注册与运行</vt:lpstr>
      <vt:lpstr>HttpServletRequest 简介</vt:lpstr>
      <vt:lpstr>获取请求行的相关信息 </vt:lpstr>
      <vt:lpstr>获取网络连接信息 </vt:lpstr>
      <vt:lpstr>获取请求头信息 </vt:lpstr>
      <vt:lpstr>获取请求参数 </vt:lpstr>
      <vt:lpstr>获取请求参数的编程实例</vt:lpstr>
      <vt:lpstr>请求域属性</vt:lpstr>
      <vt:lpstr>HttpServletResponse简介 </vt:lpstr>
      <vt:lpstr>请求重定向与请求转发 </vt:lpstr>
      <vt:lpstr>RequestDispatcher接口 </vt:lpstr>
      <vt:lpstr>用sendRedirect方法实现请求重定向 </vt:lpstr>
      <vt:lpstr>请求重定向与请求转发的比较 </vt:lpstr>
      <vt:lpstr>application域范围的属性 </vt:lpstr>
      <vt:lpstr>Jsp</vt:lpstr>
      <vt:lpstr>Jsp运行原理</vt:lpstr>
      <vt:lpstr>Jsp表达式</vt:lpstr>
      <vt:lpstr>Jsp脚本片段</vt:lpstr>
      <vt:lpstr>隐式对象</vt:lpstr>
      <vt:lpstr>PowerPoint 演示文稿</vt:lpstr>
      <vt:lpstr>PowerPoint 演示文稿</vt:lpstr>
      <vt:lpstr>PowerPoint 演示文稿</vt:lpstr>
      <vt:lpstr>四个作用域</vt:lpstr>
      <vt:lpstr>如何实现有状态的会话</vt:lpstr>
      <vt:lpstr>Cookie机制 </vt:lpstr>
      <vt:lpstr>在Servlet程序中使用Cookie </vt:lpstr>
      <vt:lpstr>Cookie的发送 </vt:lpstr>
      <vt:lpstr>会话cookie和持久cookie的区别 </vt:lpstr>
      <vt:lpstr>Cookie的读取 </vt:lpstr>
      <vt:lpstr>跟踪用户上次访问站点的时间</vt:lpstr>
      <vt:lpstr>session在不同环境下的不同含义 </vt:lpstr>
      <vt:lpstr>Session机制</vt:lpstr>
      <vt:lpstr>保存session id的几种方式 </vt:lpstr>
      <vt:lpstr>Session cookie</vt:lpstr>
      <vt:lpstr>Session的创建与删除 </vt:lpstr>
      <vt:lpstr>两个浏览器窗口访问应用程序会使用同一个session </vt:lpstr>
      <vt:lpstr>Session的超时管理 </vt:lpstr>
      <vt:lpstr>HttpSession接口中的方法 </vt:lpstr>
      <vt:lpstr>HttpServletRequest接口中的Session方法 </vt:lpstr>
      <vt:lpstr>Filter(过滤器)简介</vt:lpstr>
      <vt:lpstr>Filter 的基本工作原理</vt:lpstr>
      <vt:lpstr>Filter 接口</vt:lpstr>
      <vt:lpstr>Filter 接口</vt:lpstr>
      <vt:lpstr>FilterChain接口</vt:lpstr>
      <vt:lpstr>FilterConfig 接口</vt:lpstr>
      <vt:lpstr>过滤器的部署</vt:lpstr>
      <vt:lpstr>&lt;filter&gt; 元素（注册Filter）</vt:lpstr>
      <vt:lpstr>&lt;filter&gt; 元素（注册Filter）</vt:lpstr>
      <vt:lpstr>映射 Filter</vt:lpstr>
      <vt:lpstr>映射 Filter</vt:lpstr>
      <vt:lpstr>映射 Filter</vt:lpstr>
      <vt:lpstr>映射 Filter</vt:lpstr>
      <vt:lpstr>监听器简介</vt:lpstr>
      <vt:lpstr>Servlet 监听器的分类</vt:lpstr>
      <vt:lpstr>编写 Servlet 监听器</vt:lpstr>
      <vt:lpstr>监听域对象的创建和销毁</vt:lpstr>
      <vt:lpstr>ServletContextListener 接口</vt:lpstr>
      <vt:lpstr>HttpSessionListener 接口</vt:lpstr>
      <vt:lpstr>ServletRequestListener接口 </vt:lpstr>
      <vt:lpstr>域对象中属性的变更的事件监听器</vt:lpstr>
      <vt:lpstr>attributeAdded 方法</vt:lpstr>
      <vt:lpstr>attributeRemoved 方法</vt:lpstr>
      <vt:lpstr>attributeReplaced 方法</vt:lpstr>
      <vt:lpstr>感知 Session 绑定的事件监听器</vt:lpstr>
      <vt:lpstr>HttpSessionBindingListener接口</vt:lpstr>
      <vt:lpstr>典型应用：</vt:lpstr>
      <vt:lpstr>HttpSessionActivationListener接口</vt:lpstr>
    </vt:vector>
  </TitlesOfParts>
  <Company>NEUSOFT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chenxinyu</dc:creator>
  <cp:lastModifiedBy>chenxinyu</cp:lastModifiedBy>
  <cp:revision>48</cp:revision>
  <dcterms:created xsi:type="dcterms:W3CDTF">2019-08-09T02:31:11Z</dcterms:created>
  <dcterms:modified xsi:type="dcterms:W3CDTF">2019-09-05T11:57:27Z</dcterms:modified>
</cp:coreProperties>
</file>