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8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9" r:id="rId33"/>
    <p:sldId id="290" r:id="rId34"/>
    <p:sldId id="292" r:id="rId35"/>
    <p:sldId id="291" r:id="rId36"/>
    <p:sldId id="293" r:id="rId37"/>
    <p:sldId id="294" r:id="rId38"/>
    <p:sldId id="299" r:id="rId39"/>
    <p:sldId id="295" r:id="rId40"/>
    <p:sldId id="296" r:id="rId41"/>
    <p:sldId id="300" r:id="rId42"/>
    <p:sldId id="297" r:id="rId43"/>
    <p:sldId id="298" r:id="rId44"/>
    <p:sldId id="301" r:id="rId45"/>
    <p:sldId id="302" r:id="rId46"/>
    <p:sldId id="303" r:id="rId47"/>
    <p:sldId id="305" r:id="rId48"/>
    <p:sldId id="306" r:id="rId49"/>
    <p:sldId id="310" r:id="rId50"/>
    <p:sldId id="311" r:id="rId51"/>
    <p:sldId id="312" r:id="rId52"/>
    <p:sldId id="313" r:id="rId53"/>
    <p:sldId id="314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5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1" r:id="rId90"/>
    <p:sldId id="353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1CF67-FF64-4DC9-BBDA-B09DD420D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82A2E8-548D-4A1F-AEF0-C8833B67FB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41762" y="1534099"/>
            <a:ext cx="8915399" cy="2262781"/>
          </a:xfrm>
        </p:spPr>
        <p:txBody>
          <a:bodyPr/>
          <a:lstStyle/>
          <a:p>
            <a:pPr algn="ctr"/>
            <a:r>
              <a:rPr lang="en-US" altLang="zh-CN" b="1" dirty="0" smtClean="0"/>
              <a:t>Java </a:t>
            </a:r>
            <a:r>
              <a:rPr lang="zh-CN" altLang="en-US" b="1" dirty="0" smtClean="0"/>
              <a:t>多线程</a:t>
            </a:r>
            <a:endParaRPr lang="zh-CN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41762" y="4303655"/>
            <a:ext cx="8915399" cy="797156"/>
          </a:xfrm>
        </p:spPr>
        <p:txBody>
          <a:bodyPr/>
          <a:lstStyle/>
          <a:p>
            <a:pPr algn="r"/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进程与线程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5" y="2003981"/>
            <a:ext cx="9448512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 dirty="0" smtClean="0"/>
              <a:t>（</a:t>
            </a:r>
            <a:r>
              <a:rPr kumimoji="1" lang="en-US" altLang="zh-CN" sz="3600" dirty="0" smtClean="0"/>
              <a:t>3</a:t>
            </a:r>
            <a:r>
              <a:rPr kumimoji="1" lang="zh-CN" altLang="en-US" sz="3600" dirty="0" smtClean="0"/>
              <a:t>）单</a:t>
            </a:r>
            <a:r>
              <a:rPr kumimoji="1" lang="en-US" altLang="zh-CN" sz="3600" dirty="0" smtClean="0"/>
              <a:t>CPU</a:t>
            </a:r>
            <a:r>
              <a:rPr kumimoji="1" lang="zh-CN" altLang="en-US" sz="3600" dirty="0" smtClean="0"/>
              <a:t>（单核）系统上运行多线程程序，并不能真正做到多个线程的同时运行。</a:t>
            </a:r>
            <a:endParaRPr kumimoji="1" lang="en-US" altLang="zh-CN" sz="3600" dirty="0" smtClean="0"/>
          </a:p>
          <a:p>
            <a:pPr>
              <a:lnSpc>
                <a:spcPct val="110000"/>
              </a:lnSpc>
            </a:pPr>
            <a:endParaRPr kumimoji="1" lang="zh-CN" altLang="en-US" sz="3600" dirty="0" smtClean="0"/>
          </a:p>
          <a:p>
            <a:pPr>
              <a:lnSpc>
                <a:spcPct val="110000"/>
              </a:lnSpc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）单</a:t>
            </a:r>
            <a:r>
              <a:rPr lang="en-US" altLang="zh-CN" sz="3600" dirty="0" smtClean="0"/>
              <a:t>CPU</a:t>
            </a:r>
            <a:r>
              <a:rPr lang="zh-CN" altLang="en-US" sz="3600" dirty="0" smtClean="0"/>
              <a:t>（多核）或多</a:t>
            </a:r>
            <a:r>
              <a:rPr lang="en-US" altLang="zh-CN" sz="3600" dirty="0" smtClean="0"/>
              <a:t>CPU</a:t>
            </a:r>
            <a:r>
              <a:rPr lang="zh-CN" altLang="en-US" sz="3600" dirty="0" smtClean="0"/>
              <a:t>系统上</a:t>
            </a:r>
            <a:r>
              <a:rPr kumimoji="1" lang="zh-CN" altLang="en-US" sz="3600" dirty="0" smtClean="0"/>
              <a:t>运行多线程程序，可以做到多个线程的同时运行，可以大大增强多线程程序的效率。</a:t>
            </a:r>
            <a:endParaRPr kumimoji="1" lang="zh-CN" altLang="en-US" sz="3600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线程的状态与生命周期</a:t>
            </a:r>
            <a:endParaRPr lang="zh-CN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2925" y="2258458"/>
            <a:ext cx="92832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Tx/>
              <a:buFontTx/>
              <a:buNone/>
            </a:pPr>
            <a:r>
              <a:rPr kumimoji="1" lang="en-US" altLang="zh-CN" sz="3200" dirty="0" smtClean="0">
                <a:latin typeface="Times New Roman" panose="02020603050405020304" pitchFamily="18" charset="0"/>
              </a:rPr>
              <a:t>Java</a:t>
            </a:r>
            <a:r>
              <a:rPr kumimoji="1" lang="zh-CN" altLang="en-US" sz="3200" dirty="0" smtClean="0">
                <a:latin typeface="Times New Roman" panose="02020603050405020304" pitchFamily="18" charset="0"/>
              </a:rPr>
              <a:t>线程的生命周期中一共有</a:t>
            </a:r>
            <a:r>
              <a:rPr kumimoji="1" lang="zh-CN" altLang="en-US" sz="3200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五个状态</a:t>
            </a:r>
            <a:r>
              <a:rPr kumimoji="1" lang="zh-CN" altLang="en-US" sz="3200" dirty="0" smtClean="0">
                <a:latin typeface="Times New Roman" panose="02020603050405020304" pitchFamily="18" charset="0"/>
              </a:rPr>
              <a:t>：</a:t>
            </a:r>
            <a:endParaRPr kumimoji="1" lang="en-US" altLang="zh-CN" sz="3200" dirty="0" smtClean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buClrTx/>
              <a:buFontTx/>
              <a:buNone/>
            </a:pPr>
            <a:endParaRPr kumimoji="1" lang="zh-CN" altLang="en-US" sz="3200" dirty="0" smtClean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kumimoji="1"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①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新建状态</a:t>
            </a:r>
            <a:r>
              <a:rPr lang="en-US" altLang="zh-CN" sz="32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(New)  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②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就绪状态</a:t>
            </a:r>
            <a:r>
              <a:rPr lang="en-US" altLang="zh-CN" sz="32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Runable</a:t>
            </a:r>
            <a:r>
              <a:rPr lang="en-US" altLang="zh-CN" sz="32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endParaRPr lang="en-US" altLang="zh-CN" sz="320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kumimoji="1"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③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运行状态</a:t>
            </a:r>
            <a:r>
              <a:rPr lang="en-US" altLang="zh-CN" sz="32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(Running)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④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阻塞状态</a:t>
            </a:r>
            <a:r>
              <a:rPr lang="en-US" altLang="zh-CN" sz="32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(Blocked)</a:t>
            </a:r>
            <a:endParaRPr kumimoji="1"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kumimoji="1"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⑤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死亡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状态</a:t>
            </a:r>
            <a:r>
              <a:rPr lang="en-US" altLang="zh-CN" sz="32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(Dead)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线程的状态与生命周期</a:t>
            </a:r>
            <a:endParaRPr lang="zh-CN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2925" y="2258458"/>
            <a:ext cx="9283258" cy="70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Tx/>
              <a:buFontTx/>
              <a:buNone/>
            </a:pPr>
            <a:endParaRPr lang="zh-CN" altLang="en-US" sz="3200" dirty="0"/>
          </a:p>
        </p:txBody>
      </p:sp>
      <p:grpSp>
        <p:nvGrpSpPr>
          <p:cNvPr id="16" name="Group 22"/>
          <p:cNvGrpSpPr/>
          <p:nvPr/>
        </p:nvGrpSpPr>
        <p:grpSpPr bwMode="auto">
          <a:xfrm>
            <a:off x="2592925" y="1968595"/>
            <a:ext cx="7561260" cy="3022599"/>
            <a:chOff x="431" y="2160"/>
            <a:chExt cx="4763" cy="190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23" y="2659"/>
              <a:ext cx="725" cy="49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新建状态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793" y="2659"/>
              <a:ext cx="725" cy="49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就绪状态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108" y="2659"/>
              <a:ext cx="725" cy="49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运行状态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469" y="2659"/>
              <a:ext cx="725" cy="49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kumimoji="1" lang="zh-CN" altLang="en-US" sz="2000" dirty="0">
                  <a:latin typeface="Times New Roman" panose="02020603050405020304" pitchFamily="18" charset="0"/>
                </a:rPr>
                <a:t>死亡</a:t>
              </a:r>
              <a:r>
                <a:rPr kumimoji="1" lang="zh-CN" altLang="en-US" sz="2000" dirty="0" smtClean="0">
                  <a:latin typeface="Times New Roman" panose="02020603050405020304" pitchFamily="18" charset="0"/>
                </a:rPr>
                <a:t>状态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1294" y="2795"/>
              <a:ext cx="453" cy="272"/>
            </a:xfrm>
            <a:prstGeom prst="rightArrow">
              <a:avLst>
                <a:gd name="adj1" fmla="val 50000"/>
                <a:gd name="adj2" fmla="val 416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</a:pPr>
              <a:endParaRPr kumimoji="1" lang="zh-CN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2" name="AutoShape 12"/>
            <p:cNvSpPr>
              <a:spLocks noChangeArrowheads="1"/>
            </p:cNvSpPr>
            <p:nvPr/>
          </p:nvSpPr>
          <p:spPr bwMode="auto">
            <a:xfrm>
              <a:off x="2564" y="2795"/>
              <a:ext cx="453" cy="272"/>
            </a:xfrm>
            <a:prstGeom prst="rightArrow">
              <a:avLst>
                <a:gd name="adj1" fmla="val 50000"/>
                <a:gd name="adj2" fmla="val 416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</a:pPr>
              <a:endParaRPr kumimoji="1" lang="zh-CN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>
              <a:off x="3879" y="2795"/>
              <a:ext cx="453" cy="272"/>
            </a:xfrm>
            <a:prstGeom prst="rightArrow">
              <a:avLst>
                <a:gd name="adj1" fmla="val 50000"/>
                <a:gd name="adj2" fmla="val 416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</a:pPr>
              <a:endParaRPr kumimoji="1" lang="zh-CN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31" y="2160"/>
              <a:ext cx="19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buClrTx/>
                <a:buFontTx/>
                <a:buNone/>
              </a:pPr>
              <a:r>
                <a:rPr kumimoji="1" lang="zh-CN" altLang="en-US" sz="2800" dirty="0" smtClean="0">
                  <a:latin typeface="Times New Roman" panose="02020603050405020304" pitchFamily="18" charset="0"/>
                </a:rPr>
                <a:t>状态转换示意图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：</a:t>
              </a:r>
              <a:r>
                <a:rPr kumimoji="1" lang="zh-CN" altLang="en-US" sz="1400" b="0" dirty="0">
                  <a:latin typeface="Times New Roman" panose="02020603050405020304" pitchFamily="18" charset="0"/>
                </a:rPr>
                <a:t> </a:t>
              </a:r>
              <a:endParaRPr kumimoji="1" lang="zh-CN" altLang="en-US" sz="1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AutoShape 19"/>
            <p:cNvSpPr>
              <a:spLocks noChangeArrowheads="1"/>
            </p:cNvSpPr>
            <p:nvPr/>
          </p:nvSpPr>
          <p:spPr bwMode="auto">
            <a:xfrm rot="5400000">
              <a:off x="3243" y="3294"/>
              <a:ext cx="453" cy="272"/>
            </a:xfrm>
            <a:prstGeom prst="rightArrow">
              <a:avLst>
                <a:gd name="adj1" fmla="val 50000"/>
                <a:gd name="adj2" fmla="val 416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buClrTx/>
                <a:buFontTx/>
                <a:buNone/>
              </a:pPr>
              <a:endParaRPr kumimoji="1" lang="zh-CN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6" name="AutoShape 21"/>
            <p:cNvSpPr>
              <a:spLocks noChangeArrowheads="1"/>
            </p:cNvSpPr>
            <p:nvPr/>
          </p:nvSpPr>
          <p:spPr bwMode="auto">
            <a:xfrm rot="16200000">
              <a:off x="1997" y="3134"/>
              <a:ext cx="770" cy="1089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zh-CN"/>
            </a:p>
          </p:txBody>
        </p:sp>
      </p:grp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6842661" y="4594318"/>
            <a:ext cx="1150937" cy="792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阻塞状态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线程的状态与生命周期</a:t>
            </a:r>
            <a:endParaRPr lang="zh-CN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2925" y="2125337"/>
            <a:ext cx="928325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Tx/>
              <a:buFontTx/>
              <a:buNone/>
            </a:pPr>
            <a:r>
              <a:rPr lang="zh-CN" altLang="en-US" sz="3600" b="1" dirty="0"/>
              <a:t>新建状态（</a:t>
            </a:r>
            <a:r>
              <a:rPr lang="en-US" altLang="zh-CN" sz="3600" b="1" dirty="0"/>
              <a:t>New</a:t>
            </a:r>
            <a:r>
              <a:rPr lang="zh-CN" altLang="en-US" sz="3600" b="1" dirty="0"/>
              <a:t>）</a:t>
            </a:r>
            <a:r>
              <a:rPr lang="zh-CN" altLang="en-US" sz="3600" b="1" dirty="0" smtClean="0"/>
              <a:t>：</a:t>
            </a:r>
            <a:endParaRPr lang="en-US" altLang="zh-CN" sz="3600" b="1" dirty="0" smtClean="0"/>
          </a:p>
          <a:p>
            <a:pPr>
              <a:lnSpc>
                <a:spcPct val="140000"/>
              </a:lnSpc>
              <a:buClrTx/>
              <a:buFontTx/>
              <a:buNone/>
            </a:pPr>
            <a:r>
              <a:rPr lang="zh-CN" altLang="en-US" sz="3600" dirty="0" smtClean="0"/>
              <a:t>当线程对象被创</a:t>
            </a:r>
            <a:r>
              <a:rPr lang="zh-CN" altLang="en-US" sz="3600" dirty="0"/>
              <a:t>建后，即进入了新建状态，如：</a:t>
            </a:r>
            <a:r>
              <a:rPr lang="en-US" altLang="zh-CN" sz="3600" dirty="0"/>
              <a:t>Thread t = new </a:t>
            </a:r>
            <a:r>
              <a:rPr lang="en-US" altLang="zh-CN" sz="3600" dirty="0" err="1"/>
              <a:t>MyThread</a:t>
            </a:r>
            <a:r>
              <a:rPr lang="en-US" altLang="zh-CN" sz="3600" dirty="0"/>
              <a:t>()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>
              <a:lnSpc>
                <a:spcPct val="140000"/>
              </a:lnSpc>
              <a:buClrTx/>
              <a:buFontTx/>
              <a:buNone/>
            </a:pP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线程的状态与生命周期</a:t>
            </a:r>
            <a:endParaRPr lang="zh-CN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2925" y="2026185"/>
            <a:ext cx="9283258" cy="387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Tx/>
              <a:buFontTx/>
              <a:buNone/>
            </a:pPr>
            <a:r>
              <a:rPr lang="zh-CN" altLang="en-US" sz="3600" b="1" dirty="0"/>
              <a:t>就绪状态（</a:t>
            </a:r>
            <a:r>
              <a:rPr lang="en-US" altLang="zh-CN" sz="3600" b="1" dirty="0"/>
              <a:t>Runnable</a:t>
            </a:r>
            <a:r>
              <a:rPr lang="zh-CN" altLang="en-US" sz="3600" b="1" dirty="0"/>
              <a:t>）：</a:t>
            </a:r>
            <a:r>
              <a:rPr lang="zh-CN" altLang="en-US" sz="3600" dirty="0"/>
              <a:t>当调用线程对象的</a:t>
            </a:r>
            <a:r>
              <a:rPr lang="en-US" altLang="zh-CN" sz="3600" dirty="0"/>
              <a:t>start()</a:t>
            </a:r>
            <a:r>
              <a:rPr lang="zh-CN" altLang="en-US" sz="3600" dirty="0"/>
              <a:t>方法（</a:t>
            </a:r>
            <a:r>
              <a:rPr lang="en-US" altLang="zh-CN" sz="3600" dirty="0" err="1"/>
              <a:t>t.start</a:t>
            </a:r>
            <a:r>
              <a:rPr lang="en-US" altLang="zh-CN" sz="3600" dirty="0"/>
              <a:t>();</a:t>
            </a:r>
            <a:r>
              <a:rPr lang="zh-CN" altLang="en-US" sz="3600" dirty="0"/>
              <a:t>），线程即进入就绪状态。处于就绪状态的线程，只是说明此线程已经做好了准备，随时等待</a:t>
            </a:r>
            <a:r>
              <a:rPr lang="en-US" altLang="zh-CN" sz="3600" dirty="0"/>
              <a:t>CPU</a:t>
            </a:r>
            <a:r>
              <a:rPr lang="zh-CN" altLang="en-US" sz="3600" dirty="0"/>
              <a:t>调度执行，并不是说执行了</a:t>
            </a:r>
            <a:r>
              <a:rPr lang="en-US" altLang="zh-CN" sz="3600" dirty="0" err="1"/>
              <a:t>t.start</a:t>
            </a:r>
            <a:r>
              <a:rPr lang="en-US" altLang="zh-CN" sz="3600" dirty="0"/>
              <a:t>()</a:t>
            </a:r>
            <a:r>
              <a:rPr lang="zh-CN" altLang="en-US" sz="3600" dirty="0"/>
              <a:t>此线程立即就会执行。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线程的状态与生命周期</a:t>
            </a:r>
            <a:endParaRPr lang="zh-CN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2925" y="1772797"/>
            <a:ext cx="9283258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Tx/>
              <a:buFontTx/>
              <a:buNone/>
            </a:pPr>
            <a:r>
              <a:rPr lang="zh-CN" altLang="en-US" sz="2800" b="1" dirty="0"/>
              <a:t>运行状态（</a:t>
            </a:r>
            <a:r>
              <a:rPr lang="en-US" altLang="zh-CN" sz="2800" b="1" dirty="0"/>
              <a:t>Running</a:t>
            </a:r>
            <a:r>
              <a:rPr lang="zh-CN" altLang="en-US" sz="2800" b="1" dirty="0"/>
              <a:t>）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>
              <a:lnSpc>
                <a:spcPct val="140000"/>
              </a:lnSpc>
            </a:pPr>
            <a:r>
              <a:rPr kumimoji="1" lang="zh-CN" altLang="en-US" sz="2800" dirty="0" smtClean="0"/>
              <a:t>处于就绪状态的线程被调度并</a:t>
            </a:r>
            <a:r>
              <a:rPr kumimoji="1" lang="zh-CN" altLang="en-US" sz="2800" dirty="0"/>
              <a:t>获</a:t>
            </a:r>
            <a:r>
              <a:rPr kumimoji="1" lang="zh-CN" altLang="en-US" sz="2800" dirty="0" smtClean="0"/>
              <a:t>得</a:t>
            </a:r>
            <a:r>
              <a:rPr kumimoji="1" lang="en-US" altLang="zh-CN" sz="2800" dirty="0" smtClean="0"/>
              <a:t>CPU</a:t>
            </a:r>
            <a:r>
              <a:rPr kumimoji="1" lang="zh-CN" altLang="en-US" sz="2800" dirty="0" smtClean="0"/>
              <a:t>资源后即进运行状态，每一个</a:t>
            </a:r>
            <a:r>
              <a:rPr kumimoji="1" lang="en-US" altLang="zh-CN" sz="2800" dirty="0" smtClean="0"/>
              <a:t>Thread</a:t>
            </a:r>
            <a:r>
              <a:rPr kumimoji="1" lang="zh-CN" altLang="en-US" sz="2800" dirty="0" smtClean="0"/>
              <a:t>类及其子类的对象都有一个</a:t>
            </a:r>
            <a:r>
              <a:rPr kumimoji="1" lang="en-US" altLang="zh-CN" sz="2800" dirty="0" smtClean="0"/>
              <a:t>run()</a:t>
            </a:r>
            <a:r>
              <a:rPr kumimoji="1" lang="zh-CN" altLang="en-US" sz="2800" dirty="0" smtClean="0"/>
              <a:t>方法，当线程对象被调度执行的时候，它将自动调用本对象的</a:t>
            </a:r>
            <a:r>
              <a:rPr kumimoji="1" lang="en-US" altLang="zh-CN" sz="2800" dirty="0" smtClean="0"/>
              <a:t>run()</a:t>
            </a:r>
            <a:r>
              <a:rPr kumimoji="1" lang="zh-CN" altLang="en-US" sz="2800" dirty="0" smtClean="0"/>
              <a:t>方法。 </a:t>
            </a:r>
            <a:endParaRPr kumimoji="1" lang="zh-CN" altLang="en-US" sz="2800" dirty="0" smtClean="0"/>
          </a:p>
          <a:p>
            <a:pPr>
              <a:lnSpc>
                <a:spcPct val="140000"/>
              </a:lnSpc>
              <a:buClrTx/>
              <a:buFontTx/>
              <a:buNone/>
            </a:pPr>
            <a:r>
              <a:rPr lang="zh-CN" altLang="en-US" sz="2800" dirty="0"/>
              <a:t>注</a:t>
            </a:r>
            <a:r>
              <a:rPr lang="zh-CN" altLang="en-US" sz="2800" dirty="0" smtClean="0"/>
              <a:t>：就绪状态是进入到运行状态</a:t>
            </a:r>
            <a:r>
              <a:rPr lang="zh-CN" altLang="en-US" sz="2800" dirty="0"/>
              <a:t>的唯一入口，也就是说，线程要想进入运行状态执行，首先必须处于就绪状态中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40000"/>
              </a:lnSpc>
              <a:buClrTx/>
              <a:buFontTx/>
              <a:buNone/>
            </a:pPr>
            <a:r>
              <a:rPr kumimoji="1" lang="zh-CN" altLang="en-US" sz="2800" dirty="0" smtClean="0"/>
              <a:t>线程的操作应该写到</a:t>
            </a:r>
            <a:r>
              <a:rPr kumimoji="1" lang="en-US" altLang="zh-CN" sz="2800" dirty="0" smtClean="0"/>
              <a:t>run()</a:t>
            </a:r>
            <a:r>
              <a:rPr kumimoji="1" lang="zh-CN" altLang="en-US" sz="2800" dirty="0" smtClean="0"/>
              <a:t>方法中。</a:t>
            </a:r>
            <a:r>
              <a:rPr kumimoji="1" lang="zh-CN" altLang="en-US" sz="2600" dirty="0" smtClean="0"/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线程的状态与生命周期</a:t>
            </a:r>
            <a:endParaRPr lang="zh-CN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2925" y="1673645"/>
            <a:ext cx="9283258" cy="580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Tx/>
              <a:buFontTx/>
              <a:buNone/>
            </a:pPr>
            <a:r>
              <a:rPr lang="zh-CN" altLang="en-US" sz="3200" b="1" dirty="0"/>
              <a:t>阻塞状态（</a:t>
            </a:r>
            <a:r>
              <a:rPr lang="en-US" altLang="zh-CN" sz="3200" b="1" dirty="0"/>
              <a:t>Blocked</a:t>
            </a:r>
            <a:r>
              <a:rPr lang="zh-CN" altLang="en-US" sz="3200" b="1" dirty="0"/>
              <a:t>）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z="3200" dirty="0" smtClean="0"/>
              <a:t>一个正在执行的线程如果在某些特殊情况下，如被人为挂起或它的</a:t>
            </a:r>
            <a:r>
              <a:rPr kumimoji="1" lang="en-US" altLang="zh-CN" sz="3200" dirty="0" smtClean="0"/>
              <a:t>CPU</a:t>
            </a:r>
            <a:r>
              <a:rPr kumimoji="1" lang="zh-CN" altLang="en-US" sz="3200" dirty="0" smtClean="0"/>
              <a:t>时间片耗尽时，将让出</a:t>
            </a:r>
            <a:r>
              <a:rPr kumimoji="1" lang="en-US" altLang="zh-CN" sz="3200" dirty="0" smtClean="0"/>
              <a:t>CPU</a:t>
            </a:r>
            <a:r>
              <a:rPr kumimoji="1" lang="zh-CN" altLang="en-US" sz="3200" dirty="0" smtClean="0"/>
              <a:t>并暂时中止自己的执行，进入阻塞状态。</a:t>
            </a:r>
            <a:endParaRPr kumimoji="1" lang="en-US" altLang="zh-CN" sz="32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sz="32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z="3200" dirty="0" smtClean="0"/>
              <a:t>阻塞时它不能进入排列队列，只有当引起阻塞的原因被消除时，线程才可以转入就绪状态，重新进到线程队列中排队等待</a:t>
            </a:r>
            <a:r>
              <a:rPr kumimoji="1" lang="en-US" altLang="zh-CN" sz="3200" dirty="0" smtClean="0"/>
              <a:t>CPU</a:t>
            </a:r>
            <a:r>
              <a:rPr kumimoji="1" lang="zh-CN" altLang="en-US" sz="3200" dirty="0" smtClean="0"/>
              <a:t>资源，以便从原来终止处开始继续执行。 </a:t>
            </a:r>
            <a:endParaRPr kumimoji="1" lang="zh-CN" altLang="en-US" sz="3200" dirty="0" smtClean="0"/>
          </a:p>
          <a:p>
            <a:pPr>
              <a:lnSpc>
                <a:spcPct val="140000"/>
              </a:lnSpc>
              <a:buClrTx/>
              <a:buFontTx/>
              <a:buNone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线程的状态与生命周期</a:t>
            </a:r>
            <a:endParaRPr lang="zh-CN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2925" y="1673645"/>
            <a:ext cx="9283258" cy="586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根据阻塞产生的</a:t>
            </a:r>
            <a:r>
              <a:rPr lang="zh-CN" altLang="en-US" sz="2800" dirty="0"/>
              <a:t>原因不同，阻塞状态又可以分为三种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等待阻塞 </a:t>
            </a:r>
            <a:r>
              <a:rPr lang="en-US" altLang="zh-CN" sz="2800" dirty="0"/>
              <a:t>-- </a:t>
            </a:r>
            <a:r>
              <a:rPr lang="zh-CN" altLang="en-US" sz="2800" dirty="0"/>
              <a:t>运行状态中的线程执行</a:t>
            </a:r>
            <a:r>
              <a:rPr lang="en-US" altLang="zh-CN" sz="2800" dirty="0"/>
              <a:t>wait()</a:t>
            </a:r>
            <a:r>
              <a:rPr lang="zh-CN" altLang="en-US" sz="2800" dirty="0"/>
              <a:t>方法，使本线程进入到等待阻塞状态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同步阻塞 </a:t>
            </a:r>
            <a:r>
              <a:rPr lang="en-US" altLang="zh-CN" sz="2800" dirty="0"/>
              <a:t>-- </a:t>
            </a:r>
            <a:r>
              <a:rPr lang="zh-CN" altLang="en-US" sz="2800" dirty="0"/>
              <a:t>线程在获取</a:t>
            </a:r>
            <a:r>
              <a:rPr lang="en-US" altLang="zh-CN" sz="2800" dirty="0"/>
              <a:t>synchronized</a:t>
            </a:r>
            <a:r>
              <a:rPr lang="zh-CN" altLang="en-US" sz="2800" dirty="0"/>
              <a:t>同步锁失败</a:t>
            </a:r>
            <a:r>
              <a:rPr lang="en-US" altLang="zh-CN" sz="2800" dirty="0"/>
              <a:t>(</a:t>
            </a:r>
            <a:r>
              <a:rPr lang="zh-CN" altLang="en-US" sz="2800" dirty="0"/>
              <a:t>因为锁被其它线程所占用</a:t>
            </a:r>
            <a:r>
              <a:rPr lang="en-US" altLang="zh-CN" sz="2800" dirty="0"/>
              <a:t>)</a:t>
            </a:r>
            <a:r>
              <a:rPr lang="zh-CN" altLang="en-US" sz="2800" dirty="0"/>
              <a:t>，它会进入同步阻塞状态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其他阻塞 </a:t>
            </a:r>
            <a:r>
              <a:rPr lang="en-US" altLang="zh-CN" sz="2800" dirty="0"/>
              <a:t>-- </a:t>
            </a:r>
            <a:r>
              <a:rPr lang="zh-CN" altLang="en-US" sz="2800" dirty="0"/>
              <a:t>通过调用线程的</a:t>
            </a:r>
            <a:r>
              <a:rPr lang="en-US" altLang="zh-CN" sz="2800" dirty="0"/>
              <a:t>sleep()</a:t>
            </a:r>
            <a:r>
              <a:rPr lang="zh-CN" altLang="en-US" sz="2800" dirty="0"/>
              <a:t>或</a:t>
            </a:r>
            <a:r>
              <a:rPr lang="en-US" altLang="zh-CN" sz="2800" dirty="0"/>
              <a:t>join()</a:t>
            </a:r>
            <a:r>
              <a:rPr lang="zh-CN" altLang="en-US" sz="2800" dirty="0"/>
              <a:t>或发出了</a:t>
            </a:r>
            <a:r>
              <a:rPr lang="en-US" altLang="zh-CN" sz="2800" dirty="0"/>
              <a:t>I/O</a:t>
            </a:r>
            <a:r>
              <a:rPr lang="zh-CN" altLang="en-US" sz="2800" dirty="0"/>
              <a:t>请求时，线程会进入到阻塞状态。当</a:t>
            </a:r>
            <a:r>
              <a:rPr lang="en-US" altLang="zh-CN" sz="2800" dirty="0"/>
              <a:t>sleep()</a:t>
            </a:r>
            <a:r>
              <a:rPr lang="zh-CN" altLang="en-US" sz="2800" dirty="0"/>
              <a:t>状态超时、</a:t>
            </a:r>
            <a:r>
              <a:rPr lang="en-US" altLang="zh-CN" sz="2800" dirty="0"/>
              <a:t>join()</a:t>
            </a:r>
            <a:r>
              <a:rPr lang="zh-CN" altLang="en-US" sz="2800" dirty="0"/>
              <a:t>等待线程终止或者超时、或者</a:t>
            </a:r>
            <a:r>
              <a:rPr lang="en-US" altLang="zh-CN" sz="2800" dirty="0"/>
              <a:t>I/O</a:t>
            </a:r>
            <a:r>
              <a:rPr lang="zh-CN" altLang="en-US" sz="2800" dirty="0"/>
              <a:t>处理完毕时，线程重新转入就绪状态。</a:t>
            </a:r>
            <a:endParaRPr lang="zh-CN" altLang="en-US" sz="2800" dirty="0"/>
          </a:p>
          <a:p>
            <a:pPr>
              <a:lnSpc>
                <a:spcPct val="140000"/>
              </a:lnSpc>
              <a:buClrTx/>
              <a:buFontTx/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线程的状态与生命周期</a:t>
            </a:r>
            <a:endParaRPr lang="zh-CN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2925" y="1905000"/>
            <a:ext cx="9283258" cy="387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ClrTx/>
              <a:buFontTx/>
              <a:buNone/>
            </a:pPr>
            <a:r>
              <a:rPr lang="zh-CN" altLang="en-US" sz="3600" b="1" dirty="0"/>
              <a:t>死亡状态（</a:t>
            </a:r>
            <a:r>
              <a:rPr lang="en-US" altLang="zh-CN" sz="3600" b="1" dirty="0"/>
              <a:t>Dead</a:t>
            </a:r>
            <a:r>
              <a:rPr lang="zh-CN" altLang="en-US" sz="3600" b="1" dirty="0"/>
              <a:t>）</a:t>
            </a:r>
            <a:r>
              <a:rPr lang="zh-CN" altLang="en-US" sz="3600" b="1" dirty="0" smtClean="0"/>
              <a:t>：</a:t>
            </a:r>
            <a:endParaRPr lang="en-US" altLang="zh-CN" sz="3600" b="1" dirty="0" smtClean="0"/>
          </a:p>
          <a:p>
            <a:pPr>
              <a:lnSpc>
                <a:spcPct val="140000"/>
              </a:lnSpc>
              <a:buClrTx/>
              <a:buFontTx/>
              <a:buNone/>
            </a:pPr>
            <a:endParaRPr lang="en-US" altLang="zh-CN" sz="3600" b="1" dirty="0" smtClean="0"/>
          </a:p>
          <a:p>
            <a:pPr>
              <a:lnSpc>
                <a:spcPct val="140000"/>
              </a:lnSpc>
              <a:buClrTx/>
              <a:buFontTx/>
              <a:buNone/>
            </a:pPr>
            <a:r>
              <a:rPr kumimoji="1" lang="zh-CN" altLang="en-US" sz="3600" dirty="0" smtClean="0"/>
              <a:t>线程生命周期的最后一个阶段。</a:t>
            </a:r>
            <a:endParaRPr kumimoji="1" lang="en-US" altLang="zh-CN" sz="3600" dirty="0" smtClean="0"/>
          </a:p>
          <a:p>
            <a:pPr>
              <a:lnSpc>
                <a:spcPct val="140000"/>
              </a:lnSpc>
              <a:buClrTx/>
              <a:buFontTx/>
              <a:buNone/>
            </a:pPr>
            <a:r>
              <a:rPr lang="zh-CN" altLang="en-US" sz="3600" dirty="0" smtClean="0"/>
              <a:t>线程执</a:t>
            </a:r>
            <a:r>
              <a:rPr lang="zh-CN" altLang="en-US" sz="3600" dirty="0"/>
              <a:t>行完了或者因异常退出了</a:t>
            </a:r>
            <a:r>
              <a:rPr lang="en-US" altLang="zh-CN" sz="3600" dirty="0"/>
              <a:t>run()</a:t>
            </a:r>
            <a:r>
              <a:rPr lang="zh-CN" altLang="en-US" sz="3600" dirty="0"/>
              <a:t>方法，该线程结束生命周期。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2925" y="1681040"/>
            <a:ext cx="9283258" cy="77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</a:rPr>
              <a:t>、继承</a:t>
            </a:r>
            <a:r>
              <a:rPr lang="en-US" altLang="zh-CN" sz="3600" b="1" dirty="0">
                <a:solidFill>
                  <a:srgbClr val="FF0000"/>
                </a:solidFill>
              </a:rPr>
              <a:t>Thread</a:t>
            </a:r>
            <a:r>
              <a:rPr lang="zh-CN" altLang="en-US" sz="3600" b="1" dirty="0">
                <a:solidFill>
                  <a:srgbClr val="FF0000"/>
                </a:solidFill>
              </a:rPr>
              <a:t>类，重写该类的</a:t>
            </a:r>
            <a:r>
              <a:rPr lang="en-US" altLang="zh-CN" sz="3600" b="1" dirty="0">
                <a:solidFill>
                  <a:srgbClr val="FF0000"/>
                </a:solidFill>
              </a:rPr>
              <a:t>run()</a:t>
            </a:r>
            <a:r>
              <a:rPr lang="zh-CN" altLang="en-US" sz="3600" b="1" dirty="0">
                <a:solidFill>
                  <a:srgbClr val="FF0000"/>
                </a:solidFill>
              </a:rPr>
              <a:t>方法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。</a:t>
            </a:r>
            <a:endParaRPr lang="en-US" altLang="zh-CN" sz="3600" dirty="0" smtClean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592925" y="3068301"/>
            <a:ext cx="89116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 smtClean="0"/>
              <a:t> </a:t>
            </a:r>
            <a:r>
              <a:rPr kumimoji="1" lang="en-US" altLang="zh-CN" sz="3600" dirty="0" err="1" smtClean="0"/>
              <a:t>Java.lang</a:t>
            </a:r>
            <a:r>
              <a:rPr kumimoji="1" lang="zh-CN" altLang="en-US" sz="3600" dirty="0" smtClean="0"/>
              <a:t>包中的</a:t>
            </a:r>
            <a:r>
              <a:rPr kumimoji="1" lang="en-US" altLang="zh-CN" sz="3600" dirty="0" smtClean="0"/>
              <a:t>Thread</a:t>
            </a:r>
            <a:r>
              <a:rPr kumimoji="1" lang="zh-CN" altLang="en-US" sz="3600" dirty="0" smtClean="0"/>
              <a:t>类，是一个专门用来创建线程的类，该类中提供了线程所用到的属性和方法。我们通过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创建该类的子类来实现多线程</a:t>
            </a:r>
            <a:r>
              <a:rPr kumimoji="1" lang="zh-CN" altLang="en-US" sz="3600" dirty="0" smtClean="0"/>
              <a:t>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本讲目标</a:t>
            </a:r>
            <a:endParaRPr lang="zh-CN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7335" y="1708785"/>
            <a:ext cx="79375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1</a:t>
            </a:r>
            <a:r>
              <a:rPr lang="zh-CN" altLang="en-US" sz="3200" dirty="0" smtClean="0"/>
              <a:t>、线程与进程的概念、区别和联系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 2</a:t>
            </a:r>
            <a:r>
              <a:rPr lang="zh-CN" altLang="en-US" sz="3200" dirty="0" smtClean="0"/>
              <a:t>、线程的状态和生命周期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 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实现多线程的三种方式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 4</a:t>
            </a:r>
            <a:r>
              <a:rPr lang="zh-CN" altLang="en-US" sz="3200" dirty="0" smtClean="0"/>
              <a:t>、锁、互斥、同步等概念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 5</a:t>
            </a:r>
            <a:r>
              <a:rPr lang="zh-CN" altLang="en-US" sz="3200" dirty="0" smtClean="0"/>
              <a:t>、多线程的使用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36145" y="1718316"/>
            <a:ext cx="69256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MyThread</a:t>
            </a:r>
            <a:r>
              <a:rPr lang="en-US" altLang="zh-CN" sz="2000" dirty="0" smtClean="0"/>
              <a:t> extends Thread {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endParaRPr lang="en-US" altLang="zh-CN" sz="2000" dirty="0" smtClean="0"/>
          </a:p>
          <a:p>
            <a:r>
              <a:rPr lang="en-US" altLang="zh-CN" sz="2000" dirty="0" smtClean="0"/>
              <a:t>    private String name;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endParaRPr lang="en-US" altLang="zh-CN" sz="2000" dirty="0" smtClean="0"/>
          </a:p>
          <a:p>
            <a:r>
              <a:rPr lang="en-US" altLang="zh-CN" sz="2000" dirty="0" smtClean="0"/>
              <a:t>    public </a:t>
            </a:r>
            <a:r>
              <a:rPr lang="en-US" altLang="zh-CN" sz="2000" dirty="0" err="1" smtClean="0"/>
              <a:t>MyThread</a:t>
            </a:r>
            <a:r>
              <a:rPr lang="en-US" altLang="zh-CN" sz="2000" dirty="0" smtClean="0"/>
              <a:t>(String name){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this.name = name;</a:t>
            </a:r>
            <a:endParaRPr lang="en-US" altLang="zh-CN" sz="2000" dirty="0" smtClean="0"/>
          </a:p>
          <a:p>
            <a:r>
              <a:rPr lang="en-US" altLang="zh-CN" sz="2000" dirty="0" smtClean="0"/>
              <a:t>    }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@Override</a:t>
            </a:r>
            <a:endParaRPr lang="en-US" altLang="zh-CN" sz="2000" dirty="0" smtClean="0"/>
          </a:p>
          <a:p>
            <a:r>
              <a:rPr lang="en-US" altLang="zh-CN" sz="2000" dirty="0" smtClean="0"/>
              <a:t>    public void run() 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10;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 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(name + "</a:t>
            </a:r>
            <a:r>
              <a:rPr lang="zh-CN" altLang="en-US" sz="2000" dirty="0" smtClean="0"/>
              <a:t>运行  ：</a:t>
            </a:r>
            <a:r>
              <a:rPr lang="en-US" altLang="zh-CN" sz="2000" dirty="0" smtClean="0"/>
              <a:t>" +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r>
              <a:rPr lang="en-US" altLang="zh-CN" sz="2000" dirty="0" smtClean="0"/>
              <a:t>        }</a:t>
            </a:r>
            <a:endParaRPr lang="en-US" altLang="zh-CN" sz="2000" dirty="0" smtClean="0"/>
          </a:p>
          <a:p>
            <a:r>
              <a:rPr lang="en-US" altLang="zh-CN" sz="2000" dirty="0" smtClean="0"/>
              <a:t>    }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5465" y="1905000"/>
            <a:ext cx="79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ThreadTest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public static void main(String[]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 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Thread myThread1 = new </a:t>
            </a:r>
            <a:r>
              <a:rPr lang="en-US" altLang="zh-CN" sz="2000" dirty="0" err="1" smtClean="0"/>
              <a:t>MyThread</a:t>
            </a:r>
            <a:r>
              <a:rPr lang="en-US" altLang="zh-CN" sz="2000" dirty="0" smtClean="0"/>
              <a:t>("A");     // </a:t>
            </a:r>
            <a:r>
              <a:rPr lang="zh-CN" altLang="en-US" sz="2000" dirty="0" smtClean="0"/>
              <a:t>创建一个新的线程  </a:t>
            </a:r>
            <a:r>
              <a:rPr lang="en-US" altLang="zh-CN" sz="2000" dirty="0" smtClean="0"/>
              <a:t>myThread1  </a:t>
            </a:r>
            <a:r>
              <a:rPr lang="zh-CN" altLang="en-US" sz="2000" dirty="0" smtClean="0"/>
              <a:t>此线程进入新建状态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Thread myThread2 = new </a:t>
            </a:r>
            <a:r>
              <a:rPr lang="en-US" altLang="zh-CN" sz="2000" dirty="0" err="1" smtClean="0"/>
              <a:t>MyThread</a:t>
            </a:r>
            <a:r>
              <a:rPr lang="en-US" altLang="zh-CN" sz="2000" dirty="0" smtClean="0"/>
              <a:t>("B");     // </a:t>
            </a:r>
            <a:r>
              <a:rPr lang="zh-CN" altLang="en-US" sz="2000" dirty="0" smtClean="0"/>
              <a:t>创建一个新的线程 </a:t>
            </a:r>
            <a:r>
              <a:rPr lang="en-US" altLang="zh-CN" sz="2000" dirty="0" smtClean="0"/>
              <a:t>myThread2 </a:t>
            </a:r>
            <a:r>
              <a:rPr lang="zh-CN" altLang="en-US" sz="2000" dirty="0" smtClean="0"/>
              <a:t>此线程进入新建状态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myThread1.start();  // 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start()</a:t>
            </a:r>
            <a:r>
              <a:rPr lang="zh-CN" altLang="en-US" sz="2000" dirty="0" smtClean="0"/>
              <a:t>方法使得线程进入就绪状态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myThread2.start();  // 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start()</a:t>
            </a:r>
            <a:r>
              <a:rPr lang="zh-CN" altLang="en-US" sz="2000" dirty="0" smtClean="0"/>
              <a:t>方法使得线程进入就绪状态</a:t>
            </a:r>
            <a:endParaRPr lang="zh-CN" altLang="en-US" sz="2000" dirty="0" smtClean="0"/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139" y="1905000"/>
            <a:ext cx="9283258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/>
              <a:t>    如上所示，继承</a:t>
            </a:r>
            <a:r>
              <a:rPr lang="en-US" altLang="zh-CN" sz="2800" dirty="0"/>
              <a:t>Thread</a:t>
            </a:r>
            <a:r>
              <a:rPr lang="zh-CN" altLang="en-US" sz="2800" dirty="0"/>
              <a:t>类，通过重写</a:t>
            </a:r>
            <a:r>
              <a:rPr lang="en-US" altLang="zh-CN" sz="2800" dirty="0"/>
              <a:t>run()</a:t>
            </a:r>
            <a:r>
              <a:rPr lang="zh-CN" altLang="en-US" sz="2800" dirty="0"/>
              <a:t>方法定义了一个新的线程类</a:t>
            </a:r>
            <a:r>
              <a:rPr lang="en-US" altLang="zh-CN" sz="2800" dirty="0" err="1"/>
              <a:t>MyThread</a:t>
            </a:r>
            <a:r>
              <a:rPr lang="zh-CN" altLang="en-US" sz="2800" dirty="0"/>
              <a:t>，其中</a:t>
            </a:r>
            <a:r>
              <a:rPr lang="en-US" altLang="zh-CN" sz="2800" dirty="0"/>
              <a:t>run()</a:t>
            </a:r>
            <a:r>
              <a:rPr lang="zh-CN" altLang="en-US" sz="2800" dirty="0"/>
              <a:t>方法的方法体代表了线程需要完成的任务，称之为线程执行体。当创建此线程类对象时一个新的线程得以创建，并进入到线程新建状态。</a:t>
            </a:r>
            <a:r>
              <a:rPr lang="zh-CN" altLang="en-US" sz="2800" dirty="0">
                <a:solidFill>
                  <a:srgbClr val="FF0000"/>
                </a:solidFill>
              </a:rPr>
              <a:t>通过调用线程对象引用的</a:t>
            </a:r>
            <a:r>
              <a:rPr lang="en-US" altLang="zh-CN" sz="2800" dirty="0">
                <a:solidFill>
                  <a:srgbClr val="FF0000"/>
                </a:solidFill>
              </a:rPr>
              <a:t>start()</a:t>
            </a:r>
            <a:r>
              <a:rPr lang="zh-CN" altLang="en-US" sz="2800" dirty="0">
                <a:solidFill>
                  <a:srgbClr val="FF0000"/>
                </a:solidFill>
              </a:rPr>
              <a:t>方法，使得该线程进入到就绪状态，此时此线程并不一定会马上得以执行，这取决于</a:t>
            </a:r>
            <a:r>
              <a:rPr lang="en-US" altLang="zh-CN" sz="2800" dirty="0">
                <a:solidFill>
                  <a:srgbClr val="FF0000"/>
                </a:solidFill>
              </a:rPr>
              <a:t>CPU</a:t>
            </a:r>
            <a:r>
              <a:rPr lang="zh-CN" altLang="en-US" sz="2800" dirty="0">
                <a:solidFill>
                  <a:srgbClr val="FF0000"/>
                </a:solidFill>
              </a:rPr>
              <a:t>调度时机。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5" y="1556731"/>
            <a:ext cx="9283258" cy="69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</a:rPr>
              <a:t>、实现</a:t>
            </a:r>
            <a:r>
              <a:rPr lang="en-US" altLang="zh-CN" sz="3200" b="1" dirty="0" err="1">
                <a:solidFill>
                  <a:srgbClr val="FF0000"/>
                </a:solidFill>
              </a:rPr>
              <a:t>java.lang.Runnable</a:t>
            </a:r>
            <a:r>
              <a:rPr lang="zh-CN" altLang="en-US" sz="3200" b="1" dirty="0">
                <a:solidFill>
                  <a:srgbClr val="FF0000"/>
                </a:solidFill>
              </a:rPr>
              <a:t>接口 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92925" y="2837621"/>
            <a:ext cx="80824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具体做法：实现</a:t>
            </a:r>
            <a:r>
              <a:rPr lang="en-US" altLang="zh-CN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Runnable</a:t>
            </a:r>
            <a:r>
              <a:rPr lang="zh-CN" altLang="en-US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接口，并重写该接口的</a:t>
            </a:r>
            <a:r>
              <a:rPr lang="en-US" altLang="zh-CN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run()</a:t>
            </a:r>
            <a:r>
              <a:rPr lang="zh-CN" altLang="en-US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方法，该</a:t>
            </a:r>
            <a:r>
              <a:rPr lang="en-US" altLang="zh-CN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run()</a:t>
            </a:r>
            <a:r>
              <a:rPr lang="zh-CN" altLang="en-US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方法同样是线程执行体，创建</a:t>
            </a:r>
            <a:r>
              <a:rPr lang="en-US" altLang="zh-CN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Runnable</a:t>
            </a:r>
            <a:r>
              <a:rPr lang="zh-CN" altLang="en-US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实现类的实例，并以此实例作为</a:t>
            </a:r>
            <a:r>
              <a:rPr lang="en-US" altLang="zh-CN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Thread</a:t>
            </a:r>
            <a:r>
              <a:rPr lang="zh-CN" altLang="en-US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类的</a:t>
            </a:r>
            <a:r>
              <a:rPr lang="en-US" altLang="zh-CN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target</a:t>
            </a:r>
            <a:r>
              <a:rPr lang="zh-CN" altLang="en-US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来创建</a:t>
            </a:r>
            <a:r>
              <a:rPr lang="en-US" altLang="zh-CN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Thread</a:t>
            </a:r>
            <a:r>
              <a:rPr lang="zh-CN" altLang="en-US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对象，该</a:t>
            </a:r>
            <a:r>
              <a:rPr lang="en-US" altLang="zh-CN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Thread</a:t>
            </a:r>
            <a:r>
              <a:rPr lang="zh-CN" altLang="en-US" sz="3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对象才是真正的线程对象。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2592925" y="1768526"/>
            <a:ext cx="80824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MyRunnable</a:t>
            </a:r>
            <a:r>
              <a:rPr lang="en-US" altLang="zh-CN" sz="2000" dirty="0" smtClean="0"/>
              <a:t> implements Runnable{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private String name;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endParaRPr lang="en-US" altLang="zh-CN" sz="2000" dirty="0" smtClean="0"/>
          </a:p>
          <a:p>
            <a:r>
              <a:rPr lang="en-US" altLang="zh-CN" sz="2000" dirty="0" smtClean="0"/>
              <a:t>    public </a:t>
            </a:r>
            <a:r>
              <a:rPr lang="en-US" altLang="zh-CN" sz="2000" dirty="0" err="1" smtClean="0"/>
              <a:t>MyRunnable</a:t>
            </a:r>
            <a:r>
              <a:rPr lang="en-US" altLang="zh-CN" sz="2000" dirty="0" smtClean="0"/>
              <a:t>(String name){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this.name = name;</a:t>
            </a:r>
            <a:endParaRPr lang="en-US" altLang="zh-CN" sz="2000" dirty="0" smtClean="0"/>
          </a:p>
          <a:p>
            <a:r>
              <a:rPr lang="en-US" altLang="zh-CN" sz="2000" dirty="0" smtClean="0"/>
              <a:t>    }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@Override</a:t>
            </a:r>
            <a:endParaRPr lang="en-US" altLang="zh-CN" sz="2000" dirty="0" smtClean="0"/>
          </a:p>
          <a:p>
            <a:r>
              <a:rPr lang="en-US" altLang="zh-CN" sz="2000" dirty="0" smtClean="0"/>
              <a:t>    public void run() 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10;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 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(name + "</a:t>
            </a:r>
            <a:r>
              <a:rPr lang="zh-CN" altLang="en-US" sz="2000" dirty="0" smtClean="0"/>
              <a:t>运行  ：</a:t>
            </a:r>
            <a:r>
              <a:rPr lang="en-US" altLang="zh-CN" sz="2000" dirty="0" smtClean="0"/>
              <a:t>" +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r>
              <a:rPr lang="en-US" altLang="zh-CN" sz="2000" dirty="0" smtClean="0"/>
              <a:t>        }</a:t>
            </a:r>
            <a:endParaRPr lang="en-US" altLang="zh-CN" sz="2000" dirty="0" smtClean="0"/>
          </a:p>
          <a:p>
            <a:r>
              <a:rPr lang="en-US" altLang="zh-CN" sz="2000" dirty="0" smtClean="0"/>
              <a:t>    }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2592925" y="1768526"/>
            <a:ext cx="80824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ThreadTest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public static void main(String[]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 {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Runnable </a:t>
            </a:r>
            <a:r>
              <a:rPr lang="en-US" altLang="zh-CN" sz="2000" dirty="0" err="1" smtClean="0"/>
              <a:t>myRunnable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MyRunnable</a:t>
            </a:r>
            <a:r>
              <a:rPr lang="en-US" altLang="zh-CN" sz="2000" dirty="0" smtClean="0"/>
              <a:t>("A"); // </a:t>
            </a:r>
            <a:r>
              <a:rPr lang="zh-CN" altLang="en-US" sz="2000" dirty="0" smtClean="0"/>
              <a:t>创建一个</a:t>
            </a:r>
            <a:r>
              <a:rPr lang="en-US" altLang="zh-CN" sz="2000" dirty="0" smtClean="0"/>
              <a:t>Runnable</a:t>
            </a:r>
            <a:r>
              <a:rPr lang="zh-CN" altLang="en-US" sz="2000" dirty="0" smtClean="0"/>
              <a:t>实现类的对象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Thread thread1 = new Thread(</a:t>
            </a:r>
            <a:r>
              <a:rPr lang="en-US" altLang="zh-CN" sz="2000" dirty="0" err="1" smtClean="0"/>
              <a:t>myRunnable</a:t>
            </a:r>
            <a:r>
              <a:rPr lang="en-US" altLang="zh-CN" sz="2000" dirty="0" smtClean="0"/>
              <a:t>); // </a:t>
            </a:r>
            <a:r>
              <a:rPr lang="zh-CN" altLang="en-US" sz="2000" dirty="0" smtClean="0"/>
              <a:t>将</a:t>
            </a:r>
            <a:r>
              <a:rPr lang="en-US" altLang="zh-CN" sz="2000" dirty="0" err="1" smtClean="0"/>
              <a:t>myRunnable</a:t>
            </a:r>
            <a:r>
              <a:rPr lang="zh-CN" altLang="en-US" sz="2000" dirty="0" smtClean="0"/>
              <a:t>作为</a:t>
            </a:r>
            <a:r>
              <a:rPr lang="en-US" altLang="zh-CN" sz="2000" dirty="0" smtClean="0"/>
              <a:t>Thread target</a:t>
            </a:r>
            <a:r>
              <a:rPr lang="zh-CN" altLang="en-US" sz="2000" dirty="0" smtClean="0"/>
              <a:t>创建新的线程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Runnable myRunnable1 = new </a:t>
            </a:r>
            <a:r>
              <a:rPr lang="en-US" altLang="zh-CN" sz="2000" dirty="0" err="1" smtClean="0"/>
              <a:t>MyRunnable</a:t>
            </a:r>
            <a:r>
              <a:rPr lang="en-US" altLang="zh-CN" sz="2000" dirty="0" smtClean="0"/>
              <a:t>("B");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Thread thread2 = new Thread(myRunnable1);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thread1.start(); // 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start()</a:t>
            </a:r>
            <a:r>
              <a:rPr lang="zh-CN" altLang="en-US" sz="2000" dirty="0" smtClean="0"/>
              <a:t>方法使得线程进入就绪状态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thread2.start();</a:t>
            </a:r>
            <a:endParaRPr lang="en-US" altLang="zh-CN" sz="2000" dirty="0" smtClean="0"/>
          </a:p>
          <a:p>
            <a:r>
              <a:rPr lang="en-US" altLang="zh-CN" sz="2000" dirty="0" smtClean="0"/>
              <a:t>    }</a:t>
            </a:r>
            <a:endParaRPr lang="en-US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2592925" y="1581834"/>
            <a:ext cx="8434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</a:rPr>
              <a:t>、使用</a:t>
            </a:r>
            <a:r>
              <a:rPr lang="en-US" altLang="zh-CN" sz="3600" b="1" dirty="0">
                <a:solidFill>
                  <a:srgbClr val="FF0000"/>
                </a:solidFill>
              </a:rPr>
              <a:t>Callable</a:t>
            </a:r>
            <a:r>
              <a:rPr lang="zh-CN" altLang="en-US" sz="3600" b="1" dirty="0">
                <a:solidFill>
                  <a:srgbClr val="FF0000"/>
                </a:solidFill>
              </a:rPr>
              <a:t>和</a:t>
            </a:r>
            <a:r>
              <a:rPr lang="en-US" altLang="zh-CN" sz="3600" b="1" dirty="0">
                <a:solidFill>
                  <a:srgbClr val="FF0000"/>
                </a:solidFill>
              </a:rPr>
              <a:t>Future</a:t>
            </a:r>
            <a:r>
              <a:rPr lang="zh-CN" altLang="en-US" sz="3600" b="1" dirty="0">
                <a:solidFill>
                  <a:srgbClr val="FF0000"/>
                </a:solidFill>
              </a:rPr>
              <a:t>接口创建线程。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92925" y="2839029"/>
            <a:ext cx="84566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具体是创建</a:t>
            </a:r>
            <a:r>
              <a:rPr lang="en-US" altLang="zh-CN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Callable</a:t>
            </a:r>
            <a:r>
              <a:rPr lang="zh-CN" altLang="en-US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接口的实现类，并实现</a:t>
            </a:r>
            <a:r>
              <a:rPr lang="en-US" altLang="zh-CN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call()</a:t>
            </a:r>
            <a:r>
              <a:rPr lang="zh-CN" altLang="en-US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方法。并使用</a:t>
            </a:r>
            <a:r>
              <a:rPr lang="en-US" altLang="zh-CN" sz="360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FutureTask</a:t>
            </a:r>
            <a:r>
              <a:rPr lang="zh-CN" altLang="en-US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类来包装</a:t>
            </a:r>
            <a:r>
              <a:rPr lang="en-US" altLang="zh-CN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Callable</a:t>
            </a:r>
            <a:r>
              <a:rPr lang="zh-CN" altLang="en-US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实现类的对象，且以此</a:t>
            </a:r>
            <a:r>
              <a:rPr lang="en-US" altLang="zh-CN" sz="360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FutureTask</a:t>
            </a:r>
            <a:r>
              <a:rPr lang="zh-CN" altLang="en-US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对象作为</a:t>
            </a:r>
            <a:r>
              <a:rPr lang="en-US" altLang="zh-CN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Thread</a:t>
            </a:r>
            <a:r>
              <a:rPr lang="zh-CN" altLang="en-US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对象的</a:t>
            </a:r>
            <a:r>
              <a:rPr lang="en-US" altLang="zh-CN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target</a:t>
            </a:r>
            <a:r>
              <a:rPr lang="zh-CN" altLang="en-US" sz="36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来创建线程。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23413"/>
            <a:ext cx="7476491" cy="5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5" y="1773716"/>
            <a:ext cx="88205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在实现</a:t>
            </a:r>
            <a:r>
              <a:rPr lang="en-US" altLang="zh-CN" sz="2800" dirty="0"/>
              <a:t>Callable</a:t>
            </a:r>
            <a:r>
              <a:rPr lang="zh-CN" altLang="en-US" sz="2800" dirty="0"/>
              <a:t>接口中，此时不再是</a:t>
            </a:r>
            <a:r>
              <a:rPr lang="en-US" altLang="zh-CN" sz="2800" dirty="0"/>
              <a:t>run()</a:t>
            </a:r>
            <a:r>
              <a:rPr lang="zh-CN" altLang="en-US" sz="2800" dirty="0"/>
              <a:t>方法了，而是</a:t>
            </a:r>
            <a:r>
              <a:rPr lang="en-US" altLang="zh-CN" sz="2800" dirty="0"/>
              <a:t>call()</a:t>
            </a:r>
            <a:r>
              <a:rPr lang="zh-CN" altLang="en-US" sz="2800" dirty="0"/>
              <a:t>方法，此</a:t>
            </a:r>
            <a:r>
              <a:rPr lang="en-US" altLang="zh-CN" sz="2800" dirty="0"/>
              <a:t>call()</a:t>
            </a:r>
            <a:r>
              <a:rPr lang="zh-CN" altLang="en-US" sz="2800" dirty="0"/>
              <a:t>方法作为线程执行体，同时还具有返回值！在创建新的线程时，是通过</a:t>
            </a:r>
            <a:r>
              <a:rPr lang="en-US" altLang="zh-CN" sz="2800" dirty="0" err="1"/>
              <a:t>FutureTask</a:t>
            </a:r>
            <a:r>
              <a:rPr lang="zh-CN" altLang="en-US" sz="2800" dirty="0"/>
              <a:t>来包装</a:t>
            </a:r>
            <a:r>
              <a:rPr lang="en-US" altLang="zh-CN" sz="2800" dirty="0" err="1"/>
              <a:t>MyCallable</a:t>
            </a:r>
            <a:r>
              <a:rPr lang="zh-CN" altLang="en-US" sz="2800" dirty="0"/>
              <a:t>对象，同时作为了</a:t>
            </a:r>
            <a:r>
              <a:rPr lang="en-US" altLang="zh-CN" sz="2800" dirty="0"/>
              <a:t>Thread</a:t>
            </a:r>
            <a:r>
              <a:rPr lang="zh-CN" altLang="en-US" sz="2800" dirty="0"/>
              <a:t>对象的</a:t>
            </a:r>
            <a:r>
              <a:rPr lang="en-US" altLang="zh-CN" sz="2800" dirty="0"/>
              <a:t>target</a:t>
            </a:r>
            <a:r>
              <a:rPr lang="zh-CN" altLang="en-US" sz="2800" dirty="0"/>
              <a:t>。那么看下</a:t>
            </a:r>
            <a:r>
              <a:rPr lang="en-US" altLang="zh-CN" sz="2800" dirty="0" err="1"/>
              <a:t>FutureTask</a:t>
            </a:r>
            <a:r>
              <a:rPr lang="zh-CN" altLang="en-US" sz="2800" dirty="0"/>
              <a:t>类的定义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b="1" dirty="0"/>
          </a:p>
          <a:p>
            <a:r>
              <a:rPr lang="en-US" altLang="zh-CN" sz="2800" dirty="0" smtClean="0"/>
              <a:t>public class </a:t>
            </a:r>
            <a:r>
              <a:rPr lang="en-US" altLang="zh-CN" sz="2800" dirty="0" err="1" smtClean="0"/>
              <a:t>FutureTask</a:t>
            </a:r>
            <a:r>
              <a:rPr lang="en-US" altLang="zh-CN" sz="2800" dirty="0" smtClean="0"/>
              <a:t>&lt;V&gt; implements </a:t>
            </a:r>
            <a:r>
              <a:rPr lang="en-US" altLang="zh-CN" sz="2800" dirty="0" err="1" smtClean="0"/>
              <a:t>RunnableFuture</a:t>
            </a:r>
            <a:r>
              <a:rPr lang="en-US" altLang="zh-CN" sz="2800" dirty="0" smtClean="0"/>
              <a:t>&lt;V&gt;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5" y="1773716"/>
            <a:ext cx="882055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FutureTask</a:t>
            </a:r>
            <a:r>
              <a:rPr lang="zh-CN" altLang="en-US" sz="3200" dirty="0"/>
              <a:t>类实现了</a:t>
            </a:r>
            <a:r>
              <a:rPr lang="en-US" altLang="zh-CN" sz="3200" dirty="0" err="1"/>
              <a:t>RunnableFuture</a:t>
            </a:r>
            <a:r>
              <a:rPr lang="zh-CN" altLang="en-US" sz="3200" dirty="0"/>
              <a:t>接</a:t>
            </a:r>
            <a:r>
              <a:rPr lang="zh-CN" altLang="en-US" sz="3200" dirty="0" smtClean="0"/>
              <a:t>口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2000" b="1" dirty="0" smtClean="0"/>
              <a:t>public interface </a:t>
            </a:r>
            <a:r>
              <a:rPr lang="en-US" altLang="zh-CN" sz="2000" b="1" dirty="0" err="1" smtClean="0"/>
              <a:t>RunnableFuture</a:t>
            </a:r>
            <a:r>
              <a:rPr lang="en-US" altLang="zh-CN" sz="2000" b="1" dirty="0" smtClean="0"/>
              <a:t>&lt;V&gt; extends Runnable, Future&lt;V&gt; {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void run();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}</a:t>
            </a:r>
            <a:endParaRPr lang="en-US" altLang="zh-CN" sz="2000" b="1" dirty="0" smtClean="0"/>
          </a:p>
          <a:p>
            <a:endParaRPr lang="en-US" altLang="zh-CN" sz="3200" dirty="0"/>
          </a:p>
          <a:p>
            <a:r>
              <a:rPr lang="en-US" altLang="zh-CN" sz="2800" dirty="0" err="1"/>
              <a:t>FutureTask</a:t>
            </a:r>
            <a:r>
              <a:rPr lang="zh-CN" altLang="en-US" sz="2800" dirty="0"/>
              <a:t>类实际上是同时实现了</a:t>
            </a:r>
            <a:r>
              <a:rPr lang="en-US" altLang="zh-CN" sz="2800" dirty="0"/>
              <a:t>Runnable</a:t>
            </a:r>
            <a:r>
              <a:rPr lang="zh-CN" altLang="en-US" sz="2800" dirty="0"/>
              <a:t>和</a:t>
            </a:r>
            <a:r>
              <a:rPr lang="en-US" altLang="zh-CN" sz="2800" dirty="0"/>
              <a:t>Future</a:t>
            </a:r>
            <a:r>
              <a:rPr lang="zh-CN" altLang="en-US" sz="2800" dirty="0"/>
              <a:t>接口，由此才使得其具有</a:t>
            </a:r>
            <a:r>
              <a:rPr lang="en-US" altLang="zh-CN" sz="2800" dirty="0"/>
              <a:t>Future</a:t>
            </a:r>
            <a:r>
              <a:rPr lang="zh-CN" altLang="en-US" sz="2800" dirty="0"/>
              <a:t>和</a:t>
            </a:r>
            <a:r>
              <a:rPr lang="en-US" altLang="zh-CN" sz="2800" dirty="0"/>
              <a:t>Runnable</a:t>
            </a:r>
            <a:r>
              <a:rPr lang="zh-CN" altLang="en-US" sz="2800" dirty="0"/>
              <a:t>双重特性。通过</a:t>
            </a:r>
            <a:r>
              <a:rPr lang="en-US" altLang="zh-CN" sz="2800" dirty="0"/>
              <a:t>Runnable</a:t>
            </a:r>
            <a:r>
              <a:rPr lang="zh-CN" altLang="en-US" sz="2800" dirty="0"/>
              <a:t>特性，可以作为</a:t>
            </a:r>
            <a:r>
              <a:rPr lang="en-US" altLang="zh-CN" sz="2800" dirty="0"/>
              <a:t>Thread</a:t>
            </a:r>
            <a:r>
              <a:rPr lang="zh-CN" altLang="en-US" sz="2800" dirty="0"/>
              <a:t>对象的</a:t>
            </a:r>
            <a:r>
              <a:rPr lang="en-US" altLang="zh-CN" sz="2800" dirty="0"/>
              <a:t>target</a:t>
            </a:r>
            <a:r>
              <a:rPr lang="zh-CN" altLang="en-US" sz="2800" dirty="0"/>
              <a:t>，而</a:t>
            </a:r>
            <a:r>
              <a:rPr lang="en-US" altLang="zh-CN" sz="2800" dirty="0"/>
              <a:t>Future</a:t>
            </a:r>
            <a:r>
              <a:rPr lang="zh-CN" altLang="en-US" sz="2800" dirty="0"/>
              <a:t>特性，使得其可以取得新创建线程中的</a:t>
            </a:r>
            <a:r>
              <a:rPr lang="en-US" altLang="zh-CN" sz="2800" dirty="0"/>
              <a:t>call()</a:t>
            </a:r>
            <a:r>
              <a:rPr lang="zh-CN" altLang="en-US" sz="2800" dirty="0"/>
              <a:t>方法的返回值。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/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/>
              <a:t>进程与线程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3" y="1683745"/>
            <a:ext cx="9250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B0F0"/>
                </a:solidFill>
              </a:rPr>
              <a:t>线程</a:t>
            </a:r>
            <a:r>
              <a:rPr lang="zh-CN" altLang="en-US" sz="3600" dirty="0" smtClean="0"/>
              <a:t>是操作系统能够进行运算调度的最小单位。</a:t>
            </a:r>
            <a:endParaRPr lang="en-US" altLang="zh-CN" sz="3600" dirty="0" smtClean="0"/>
          </a:p>
          <a:p>
            <a:r>
              <a:rPr lang="zh-CN" altLang="en-US" sz="3600" dirty="0" smtClean="0"/>
              <a:t>它被包含在进程之中</a:t>
            </a:r>
            <a:r>
              <a:rPr lang="zh-CN" altLang="en-US" sz="3600" dirty="0"/>
              <a:t>，</a:t>
            </a:r>
            <a:r>
              <a:rPr lang="zh-CN" altLang="en-US" sz="3600" dirty="0" smtClean="0"/>
              <a:t>是</a:t>
            </a:r>
            <a:r>
              <a:rPr lang="zh-CN" altLang="en-US" sz="3600" dirty="0" smtClean="0"/>
              <a:t>进程</a:t>
            </a:r>
            <a:r>
              <a:rPr lang="zh-CN" altLang="en-US" sz="3600" dirty="0" smtClean="0"/>
              <a:t>中的实际运作单位。</a:t>
            </a:r>
            <a:endParaRPr lang="en-US" altLang="zh-CN" sz="3600" dirty="0" smtClean="0"/>
          </a:p>
          <a:p>
            <a:r>
              <a:rPr lang="zh-CN" altLang="en-US" sz="3600" dirty="0" smtClean="0"/>
              <a:t>一条线</a:t>
            </a:r>
            <a:r>
              <a:rPr lang="zh-CN" altLang="en-US" sz="3600" dirty="0"/>
              <a:t>程</a:t>
            </a:r>
            <a:r>
              <a:rPr lang="zh-CN" altLang="en-US" sz="3600" dirty="0" smtClean="0"/>
              <a:t>指的是</a:t>
            </a:r>
            <a:r>
              <a:rPr lang="zh-CN" altLang="en-US" sz="3600" dirty="0" smtClean="0"/>
              <a:t>进程</a:t>
            </a:r>
            <a:r>
              <a:rPr lang="zh-CN" altLang="en-US" sz="3600" dirty="0" smtClean="0"/>
              <a:t>中一个单一顺序</a:t>
            </a:r>
            <a:r>
              <a:rPr lang="zh-CN" altLang="en-US" sz="3600" dirty="0"/>
              <a:t>的控制流，一个进程中可以并发多个线程，每条线程并行执行不同的任务。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实现多线</a:t>
            </a:r>
            <a:r>
              <a:rPr lang="zh-CN" altLang="en-US" sz="4000" dirty="0" smtClean="0"/>
              <a:t>程的三种方式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5" y="1905000"/>
            <a:ext cx="8820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创建线程的三种方式的对比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latinLnBrk="1"/>
            <a:r>
              <a:rPr lang="en-US" altLang="zh-CN" sz="3200" dirty="0"/>
              <a:t>1. </a:t>
            </a:r>
            <a:r>
              <a:rPr lang="zh-CN" altLang="en-US" sz="3200" dirty="0"/>
              <a:t>采用实现 </a:t>
            </a:r>
            <a:r>
              <a:rPr lang="en-US" altLang="zh-CN" sz="3200" dirty="0"/>
              <a:t>Runnable</a:t>
            </a:r>
            <a:r>
              <a:rPr lang="zh-CN" altLang="en-US" sz="3200" dirty="0"/>
              <a:t>、</a:t>
            </a:r>
            <a:r>
              <a:rPr lang="en-US" altLang="zh-CN" sz="3200" dirty="0"/>
              <a:t>Callable </a:t>
            </a:r>
            <a:r>
              <a:rPr lang="zh-CN" altLang="en-US" sz="3200" dirty="0"/>
              <a:t>接口的方式创建多线程时，线程类只是实现了 </a:t>
            </a:r>
            <a:r>
              <a:rPr lang="en-US" altLang="zh-CN" sz="3200" dirty="0"/>
              <a:t>Runnable </a:t>
            </a:r>
            <a:r>
              <a:rPr lang="zh-CN" altLang="en-US" sz="3200" dirty="0"/>
              <a:t>接口或 </a:t>
            </a:r>
            <a:r>
              <a:rPr lang="en-US" altLang="zh-CN" sz="3200" dirty="0"/>
              <a:t>Callable </a:t>
            </a:r>
            <a:r>
              <a:rPr lang="zh-CN" altLang="en-US" sz="3200" dirty="0"/>
              <a:t>接口，还可以继承其他类。</a:t>
            </a:r>
            <a:endParaRPr lang="zh-CN" altLang="en-US" sz="3200" dirty="0"/>
          </a:p>
          <a:p>
            <a:pPr latinLnBrk="1"/>
            <a:r>
              <a:rPr lang="en-US" altLang="zh-CN" sz="3200" dirty="0"/>
              <a:t>2. </a:t>
            </a:r>
            <a:r>
              <a:rPr lang="zh-CN" altLang="en-US" sz="3200" dirty="0"/>
              <a:t>使用继承 </a:t>
            </a:r>
            <a:r>
              <a:rPr lang="en-US" altLang="zh-CN" sz="3200" dirty="0"/>
              <a:t>Thread </a:t>
            </a:r>
            <a:r>
              <a:rPr lang="zh-CN" altLang="en-US" sz="3200" dirty="0"/>
              <a:t>类的方式创建多线程时，编写简单，如果需要访问当前线程，则无需使用 </a:t>
            </a:r>
            <a:r>
              <a:rPr lang="en-US" altLang="zh-CN" sz="3200" dirty="0" err="1"/>
              <a:t>Thread.currentThread</a:t>
            </a:r>
            <a:r>
              <a:rPr lang="en-US" altLang="zh-CN" sz="3200" dirty="0"/>
              <a:t>() </a:t>
            </a:r>
            <a:r>
              <a:rPr lang="zh-CN" altLang="en-US" sz="3200" dirty="0"/>
              <a:t>方法，直接使用 </a:t>
            </a:r>
            <a:r>
              <a:rPr lang="en-US" altLang="zh-CN" sz="3200" dirty="0"/>
              <a:t>this </a:t>
            </a:r>
            <a:r>
              <a:rPr lang="zh-CN" altLang="en-US" sz="3200" dirty="0"/>
              <a:t>即可获得当前线程。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线程的优先级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4785" y="1905000"/>
            <a:ext cx="834136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Java线程的优先级是一个整数，其取值范围是1 （Thread.MIN_PRIORITY ） - 10 （Thread.MAX_PRIORITY ）。</a:t>
            </a:r>
            <a:r>
              <a:rPr lang="en-US" altLang="zh-CN" sz="3600"/>
              <a:t>+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线程默认的优先级</a:t>
            </a:r>
            <a:r>
              <a:rPr lang="zh-CN" altLang="en-US" sz="3600"/>
              <a:t>是</a:t>
            </a:r>
            <a:r>
              <a:rPr lang="en-US" altLang="zh-CN" sz="3600"/>
              <a:t>Thread.NORM_PRIORITY （数值为5）</a:t>
            </a:r>
            <a:endParaRPr lang="en-US" altLang="zh-CN"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线程的优先级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92070" y="1905000"/>
            <a:ext cx="891222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1</a:t>
            </a:r>
            <a:r>
              <a:rPr lang="zh-CN" altLang="en-US" sz="3200"/>
              <a:t>、当线程的优先级没有指定时，所有线程都携带普通优先级。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2</a:t>
            </a:r>
            <a:r>
              <a:rPr lang="zh-CN" altLang="en-US" sz="3200"/>
              <a:t>、优先级可以用从1到10的范围指定。10表示最高优先级，1表示最低优先级，5是普通优先级。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3</a:t>
            </a:r>
            <a:r>
              <a:rPr lang="zh-CN" altLang="en-US" sz="3200"/>
              <a:t>、优先级最高的线程在执行时被给予优先。但是不能保证线程在启动时就进入运行状态。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线程的优先级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92705" y="2136775"/>
            <a:ext cx="89122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ym typeface="+mn-ea"/>
              </a:rPr>
              <a:t>4</a:t>
            </a:r>
            <a:r>
              <a:rPr lang="zh-CN" altLang="en-US" sz="3200">
                <a:sym typeface="+mn-ea"/>
              </a:rPr>
              <a:t>、与在线程池中等待运行机会的线程相比，当前正在运行的线程可能总是拥有更高的优先级。</a:t>
            </a:r>
            <a:endParaRPr lang="zh-CN" altLang="en-US" sz="3200">
              <a:sym typeface="+mn-ea"/>
            </a:endParaRPr>
          </a:p>
          <a:p>
            <a:endParaRPr lang="zh-CN" altLang="en-US" sz="3200"/>
          </a:p>
          <a:p>
            <a:r>
              <a:rPr lang="en-US" altLang="zh-CN" sz="3200">
                <a:sym typeface="+mn-ea"/>
              </a:rPr>
              <a:t>5</a:t>
            </a:r>
            <a:r>
              <a:rPr lang="zh-CN" altLang="en-US" sz="3200">
                <a:sym typeface="+mn-ea"/>
              </a:rPr>
              <a:t>、由调度程序决定哪一个线程被执行。</a:t>
            </a:r>
            <a:endParaRPr lang="zh-CN" altLang="en-US" sz="3200">
              <a:sym typeface="+mn-ea"/>
            </a:endParaRPr>
          </a:p>
          <a:p>
            <a:endParaRPr lang="zh-CN" altLang="en-US" sz="3200"/>
          </a:p>
          <a:p>
            <a:r>
              <a:rPr lang="en-US" altLang="zh-CN" sz="3200">
                <a:sym typeface="+mn-ea"/>
              </a:rPr>
              <a:t>6</a:t>
            </a:r>
            <a:r>
              <a:rPr lang="zh-CN" altLang="en-US" sz="3200">
                <a:sym typeface="+mn-ea"/>
              </a:rPr>
              <a:t>、t.setPriority()用来设定线程的优先级。</a:t>
            </a:r>
            <a:endParaRPr lang="zh-CN" altLang="en-US"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线程的优先级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92070" y="1905000"/>
            <a:ext cx="89122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一个线程的优先级越高，该线程就会越先被执行？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solidFill>
                  <a:srgbClr val="FF0000"/>
                </a:solidFill>
              </a:rPr>
              <a:t>--</a:t>
            </a:r>
            <a:r>
              <a:rPr lang="zh-CN" altLang="en-US" sz="2800">
                <a:solidFill>
                  <a:srgbClr val="FF0000"/>
                </a:solidFill>
              </a:rPr>
              <a:t>仅仅是有较高几率！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线程的调度取决于操作系统和</a:t>
            </a:r>
            <a:r>
              <a:rPr lang="en-US" altLang="zh-CN" sz="2800">
                <a:solidFill>
                  <a:srgbClr val="FF0000"/>
                </a:solidFill>
              </a:rPr>
              <a:t>CPU</a:t>
            </a:r>
            <a:r>
              <a:rPr lang="zh-CN" altLang="en-US" sz="2800">
                <a:solidFill>
                  <a:srgbClr val="FF0000"/>
                </a:solidFill>
              </a:rPr>
              <a:t>，也就是说即使线程具有较高的优先级，也不一定会被优先处理。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线程控制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7955" y="1905000"/>
            <a:ext cx="423037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1、线程加入——join()</a:t>
            </a:r>
            <a:endParaRPr lang="zh-CN" altLang="en-US" sz="3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87955" y="2864485"/>
            <a:ext cx="88157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join —— 让一个线程等待另一个线程完成才继续执行。如A线程执行体中调用B线程的join()方法，则A线程被阻塞，直到B线程执行完为止，A才能得以继续执行。</a:t>
            </a:r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7160" y="3329305"/>
            <a:ext cx="89103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ym typeface="+mn-ea"/>
              </a:rPr>
              <a:t>join()方法，等待其他线程终止。在当前线程中调用另一个线程的join()方法，则当前线程转入阻塞状态，直到另一个线程运行结束，当前线程再由阻塞转为就绪状态。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2677160" y="1905000"/>
            <a:ext cx="4736465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1、线程加入——join()</a:t>
            </a:r>
            <a:endParaRPr lang="zh-CN" altLang="en-US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2565" y="3231515"/>
            <a:ext cx="89103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ym typeface="+mn-ea"/>
              </a:rPr>
              <a:t> </a:t>
            </a:r>
            <a:r>
              <a:rPr lang="zh-CN" altLang="en-US" sz="3600">
                <a:sym typeface="+mn-ea"/>
              </a:rPr>
              <a:t>join是Thread类的一个方法，若启动线程后直接调用，join() 的作用是让“主线程”等待“子线程”结束之后才能继续运行。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2677160" y="1690370"/>
            <a:ext cx="4736465" cy="64516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1、线程加入——join()</a:t>
            </a:r>
            <a:endParaRPr lang="zh-CN" altLang="en-US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3975" y="1524000"/>
            <a:ext cx="891032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FF0000"/>
                </a:solidFill>
                <a:sym typeface="+mn-ea"/>
              </a:rPr>
              <a:t>为什么要用join() 方法？</a:t>
            </a:r>
            <a:endParaRPr lang="zh-CN" altLang="en-US" sz="3600">
              <a:solidFill>
                <a:srgbClr val="FF0000"/>
              </a:solidFill>
              <a:sym typeface="+mn-ea"/>
            </a:endParaRPr>
          </a:p>
          <a:p>
            <a:endParaRPr lang="zh-CN" altLang="en-US" sz="3600">
              <a:solidFill>
                <a:srgbClr val="FF0000"/>
              </a:solidFill>
              <a:sym typeface="+mn-ea"/>
            </a:endParaRPr>
          </a:p>
          <a:p>
            <a:r>
              <a:rPr lang="zh-CN" altLang="en-US" sz="3600"/>
              <a:t>在很多情况下，主线程生成并起动了子线程，如果子线程里要进行大量的耗时的运算，主线程往往将于子线程之前结束。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若主线程需要等待子线程执行完成之后再结束</a:t>
            </a:r>
            <a:r>
              <a:rPr lang="en-US" altLang="zh-CN" sz="3600"/>
              <a:t>(</a:t>
            </a:r>
            <a:r>
              <a:rPr lang="zh-CN" altLang="en-US" sz="3600"/>
              <a:t>主线程</a:t>
            </a:r>
            <a:r>
              <a:rPr lang="zh-CN" altLang="en-US" sz="3600">
                <a:sym typeface="+mn-ea"/>
              </a:rPr>
              <a:t>需要用到子线程的处理结果</a:t>
            </a:r>
            <a:r>
              <a:rPr lang="en-US" altLang="zh-CN" sz="3600"/>
              <a:t>)</a:t>
            </a:r>
            <a:r>
              <a:rPr lang="zh-CN" altLang="en-US" sz="3600"/>
              <a:t>，这个时候就要用到join()方法了。</a:t>
            </a:r>
            <a:r>
              <a:rPr lang="zh-CN" altLang="en-US" sz="3600">
                <a:sym typeface="+mn-ea"/>
              </a:rPr>
              <a:t> </a:t>
            </a:r>
            <a:endParaRPr lang="zh-CN" altLang="en-US"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3975" y="1708785"/>
            <a:ext cx="89103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FF0000"/>
                </a:solidFill>
              </a:rPr>
              <a:t>2、线程睡眠——sleep()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2705" y="3293745"/>
            <a:ext cx="82765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sleep() 的作用是让当前线程休眠，即当前线程会从“运行状态”进入到“休眠(阻塞)状态”。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进程与线程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5" y="1811526"/>
            <a:ext cx="75425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什么是进程？</a:t>
            </a:r>
            <a:endParaRPr lang="en-US" altLang="zh-CN" sz="3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一个进程就是一个执行中的程序，而每一个进程都有自己独立的一块内存空间、一组系统资源。</a:t>
            </a:r>
            <a:endParaRPr lang="en-US" altLang="zh-CN" sz="3200" dirty="0" smtClean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r>
              <a:rPr kumimoji="1" lang="zh-CN" altLang="en-US" sz="3200" dirty="0" smtClean="0">
                <a:latin typeface="+mn-ea"/>
              </a:rPr>
              <a:t>进程是</a:t>
            </a:r>
            <a:r>
              <a:rPr kumimoji="1" lang="zh-CN" altLang="en-US" sz="3200" dirty="0" smtClean="0">
                <a:latin typeface="+mn-ea"/>
              </a:rPr>
              <a:t>程序独立运行</a:t>
            </a:r>
            <a:r>
              <a:rPr kumimoji="1" lang="zh-CN" altLang="en-US" sz="3200" dirty="0" smtClean="0">
                <a:latin typeface="+mn-ea"/>
              </a:rPr>
              <a:t>的基本单位。</a:t>
            </a:r>
            <a:endParaRPr kumimoji="1" lang="zh-CN" altLang="en-US" sz="3200" dirty="0" smtClean="0">
              <a:latin typeface="+mn-ea"/>
            </a:endParaRPr>
          </a:p>
          <a:p>
            <a:endParaRPr lang="zh-CN" altLang="en-US" sz="3200" dirty="0" smtClean="0"/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3975" y="1708785"/>
            <a:ext cx="89103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FF0000"/>
                </a:solidFill>
              </a:rPr>
              <a:t>2、线程睡眠——sleep()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3975" y="2694940"/>
            <a:ext cx="82765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sleep()会指定休眠时间，线程休眠的时间会大于/等于该休眠时间；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在线程重新被唤醒时，它会由“阻塞状态”变成“就绪状态”，从而等待cpu的调度执行。常用来暂停程序的运行。</a:t>
            </a:r>
            <a:endParaRPr lang="zh-CN" altLang="en-US"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2705" y="2945130"/>
            <a:ext cx="82765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yield()是Thread类的静态方法。它能让当前线程暂停，但不会阻塞该线程，而是由“运行状态”进入到“就绪状态”，从而让其它具有相同优先级的等待线程获取执行。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2699385" y="1716405"/>
            <a:ext cx="89103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FF0000"/>
                </a:solidFill>
              </a:rPr>
              <a:t>3、线程让步——yield()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2711450"/>
            <a:ext cx="90766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ym typeface="+mn-ea"/>
              </a:rPr>
              <a:t>因此，使用yield()的目的是让相同优先级的线程之间能适当的轮转执行。</a:t>
            </a:r>
            <a:endParaRPr lang="zh-CN" altLang="en-US" sz="3600">
              <a:sym typeface="+mn-ea"/>
            </a:endParaRPr>
          </a:p>
          <a:p>
            <a:endParaRPr lang="zh-CN" altLang="en-US" sz="3600">
              <a:solidFill>
                <a:srgbClr val="FF0000"/>
              </a:solidFill>
              <a:sym typeface="+mn-ea"/>
            </a:endParaRPr>
          </a:p>
          <a:p>
            <a:r>
              <a:rPr lang="zh-CN" altLang="en-US" sz="3600">
                <a:solidFill>
                  <a:srgbClr val="FF0000"/>
                </a:solidFill>
                <a:sym typeface="+mn-ea"/>
              </a:rPr>
              <a:t>但是，并不能保证在当前线程调用yield()之后，其它具有相同优先级的线程就一定能获得执行权，也有可能是当前线程又进入到“运行状态”继续运行！</a:t>
            </a:r>
            <a:endParaRPr lang="zh-CN" altLang="en-US" sz="36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2705" y="1665605"/>
            <a:ext cx="50126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rgbClr val="FF0000"/>
                </a:solidFill>
                <a:effectLst/>
                <a:sym typeface="+mn-ea"/>
              </a:rPr>
              <a:t>3、线程让步——yield()</a:t>
            </a:r>
            <a:endParaRPr lang="zh-CN" altLang="en-US" sz="3600">
              <a:solidFill>
                <a:srgbClr val="FF000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2711450"/>
            <a:ext cx="90766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chemeClr val="tx1"/>
                </a:solidFill>
                <a:sym typeface="+mn-ea"/>
              </a:rPr>
              <a:t>我们经常通过判断线程的中断标记来控制线程。　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 　</a:t>
            </a:r>
            <a:endParaRPr lang="zh-CN" altLang="en-US" sz="3600">
              <a:solidFill>
                <a:srgbClr val="FF0000"/>
              </a:solidFill>
              <a:sym typeface="+mn-ea"/>
            </a:endParaRPr>
          </a:p>
          <a:p>
            <a:endParaRPr lang="zh-CN" altLang="en-US" sz="3600">
              <a:solidFill>
                <a:srgbClr val="FF0000"/>
              </a:solidFill>
              <a:sym typeface="+mn-ea"/>
            </a:endParaRPr>
          </a:p>
          <a:p>
            <a:r>
              <a:rPr lang="zh-CN" altLang="en-US" sz="3600">
                <a:solidFill>
                  <a:schemeClr val="tx1"/>
                </a:solidFill>
                <a:sym typeface="+mn-ea"/>
              </a:rPr>
              <a:t>interrupt()是Thread类的一个实例方法，用于中断本线程。这个方法被调用时，会立即将线程的中断标志设置为“true”。</a:t>
            </a:r>
            <a:endParaRPr lang="zh-CN" altLang="en-US" sz="36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2705" y="1665605"/>
            <a:ext cx="58172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>
                <a:solidFill>
                  <a:srgbClr val="FF0000"/>
                </a:solidFill>
                <a:effectLst/>
                <a:sym typeface="+mn-ea"/>
              </a:rPr>
              <a:t>4、线程中断——interrupt()</a:t>
            </a:r>
            <a:endParaRPr lang="zh-CN" altLang="en-US" sz="3600">
              <a:solidFill>
                <a:srgbClr val="FF000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0155" y="3092450"/>
            <a:ext cx="90766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ym typeface="+mn-ea"/>
              </a:rPr>
              <a:t>当中断处于“阻塞状态”的线程时，由于处于阻塞状态，中断标记会被设置为“false”，抛出一个 InterruptedException。如果在捕获到了这个异常，则可以退出线程。</a:t>
            </a:r>
            <a:endParaRPr lang="zh-CN" altLang="en-US" sz="36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2705" y="1665605"/>
            <a:ext cx="58172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>
                <a:solidFill>
                  <a:srgbClr val="FF0000"/>
                </a:solidFill>
                <a:effectLst/>
                <a:sym typeface="+mn-ea"/>
              </a:rPr>
              <a:t>4、线程中断——interrupt()</a:t>
            </a:r>
            <a:endParaRPr lang="zh-CN" altLang="en-US" sz="3600">
              <a:solidFill>
                <a:srgbClr val="FF000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0155" y="2842260"/>
            <a:ext cx="90766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ym typeface="+mn-ea"/>
              </a:rPr>
              <a:t>interrupted()是Thread类的一个静态方法，它返回一个布尔类型指明当前线程是否已经被中断；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isInterrupted()是Thread类的实例方法，返回一个布尔类型来判断线程是否已经被中断。</a:t>
            </a:r>
            <a:endParaRPr lang="zh-CN" altLang="en-US" sz="36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2705" y="1665605"/>
            <a:ext cx="58172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>
                <a:solidFill>
                  <a:srgbClr val="FF0000"/>
                </a:solidFill>
                <a:effectLst/>
                <a:sym typeface="+mn-ea"/>
              </a:rPr>
              <a:t>4、线程中断——interrupt()</a:t>
            </a:r>
            <a:endParaRPr lang="zh-CN" altLang="en-US" sz="3600">
              <a:solidFill>
                <a:srgbClr val="FF000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3016250"/>
            <a:ext cx="90766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ym typeface="+mn-ea"/>
              </a:rPr>
              <a:t>interrupted()和</a:t>
            </a:r>
            <a:r>
              <a:rPr lang="en-US" altLang="zh-CN" sz="3600">
                <a:sym typeface="+mn-ea"/>
              </a:rPr>
              <a:t>isI</a:t>
            </a:r>
            <a:r>
              <a:rPr lang="zh-CN" altLang="en-US" sz="3600">
                <a:sym typeface="+mn-ea"/>
              </a:rPr>
              <a:t>nterrupted()</a:t>
            </a:r>
            <a:r>
              <a:rPr lang="zh-CN" altLang="en-US" sz="3600">
                <a:sym typeface="+mn-ea"/>
              </a:rPr>
              <a:t>都能够用于检测对象的“中断标记”。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区别是，interrupted()除了返回中断标记之外，它还会清除中断标记(即将中断标记设为false)；而isInterrupted()仅仅返回中断标记。</a:t>
            </a:r>
            <a:endParaRPr lang="zh-CN" altLang="en-US" sz="36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2705" y="1665605"/>
            <a:ext cx="58172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>
                <a:solidFill>
                  <a:srgbClr val="FF0000"/>
                </a:solidFill>
                <a:effectLst/>
                <a:sym typeface="+mn-ea"/>
              </a:rPr>
              <a:t>4、线程中断——interrupt()</a:t>
            </a:r>
            <a:endParaRPr lang="zh-CN" altLang="en-US" sz="3600">
              <a:solidFill>
                <a:srgbClr val="FF000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线程控制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2428875"/>
            <a:ext cx="907669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综合线程处于“阻塞状态”和“运行状态”的终止方式，比较通用的终止线程的形式如下：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2705" y="1665605"/>
            <a:ext cx="58172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>
                <a:solidFill>
                  <a:srgbClr val="FF0000"/>
                </a:solidFill>
                <a:effectLst/>
                <a:sym typeface="+mn-ea"/>
              </a:rPr>
              <a:t>4、线程中断——interrupt()</a:t>
            </a:r>
            <a:endParaRPr lang="zh-CN" altLang="en-US" sz="36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3975" y="3265170"/>
            <a:ext cx="90754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@Override</a:t>
            </a:r>
            <a:endParaRPr lang="zh-CN" altLang="en-US"/>
          </a:p>
          <a:p>
            <a:r>
              <a:rPr lang="zh-CN" altLang="en-US"/>
              <a:t>public void run() {</a:t>
            </a:r>
            <a:endParaRPr lang="zh-CN" altLang="en-US"/>
          </a:p>
          <a:p>
            <a:r>
              <a:rPr lang="zh-CN" altLang="en-US"/>
              <a:t>　　try {</a:t>
            </a:r>
            <a:endParaRPr lang="zh-CN" altLang="en-US"/>
          </a:p>
          <a:p>
            <a:r>
              <a:rPr lang="zh-CN" altLang="en-US"/>
              <a:t>    　　// 1. isInterrupted()保证，只要中断标记为true就终止线程。</a:t>
            </a:r>
            <a:endParaRPr lang="zh-CN" altLang="en-US"/>
          </a:p>
          <a:p>
            <a:r>
              <a:rPr lang="zh-CN" altLang="en-US"/>
              <a:t>    　　while (!isInterrupted()) {</a:t>
            </a:r>
            <a:endParaRPr lang="zh-CN" altLang="en-US"/>
          </a:p>
          <a:p>
            <a:r>
              <a:rPr lang="zh-CN" altLang="en-US"/>
              <a:t>    　　    // 执行任务...</a:t>
            </a:r>
            <a:endParaRPr lang="zh-CN" altLang="en-US"/>
          </a:p>
          <a:p>
            <a:r>
              <a:rPr lang="zh-CN" altLang="en-US"/>
              <a:t>　　    }</a:t>
            </a:r>
            <a:endParaRPr lang="zh-CN" altLang="en-US"/>
          </a:p>
          <a:p>
            <a:r>
              <a:rPr lang="zh-CN" altLang="en-US"/>
              <a:t>　　} catch (InterruptedException ie) {</a:t>
            </a:r>
            <a:endParaRPr lang="zh-CN" altLang="en-US"/>
          </a:p>
          <a:p>
            <a:r>
              <a:rPr lang="zh-CN" altLang="en-US"/>
              <a:t>　　    // 2. InterruptedException异常保证，当InterruptedException异常产生时，线程被终止。</a:t>
            </a:r>
            <a:endParaRPr lang="zh-CN" altLang="en-US"/>
          </a:p>
          <a:p>
            <a:r>
              <a:rPr lang="zh-CN" altLang="en-US"/>
              <a:t>　　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多线程中的临界资源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2069465"/>
            <a:ext cx="90766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如果多个线程同时访问一个资源，例如变量、文件等时如何保证访问安全的问题。在多线程编程中，这种会被多个线程同时访问的资源叫做临界资源 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多线程中的临界资源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7875" y="2437765"/>
            <a:ext cx="976122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9705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启动了两个线程类</a:t>
            </a:r>
            <a:r>
              <a:rPr lang="en-US" altLang="zh-CN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DataThread</a:t>
            </a:r>
            <a:r>
              <a:rPr lang="zh-CN" altLang="en-US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的对象，该线程每隔</a:t>
            </a:r>
            <a:r>
              <a:rPr lang="en-US" altLang="zh-CN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200</a:t>
            </a:r>
            <a:r>
              <a:rPr lang="zh-CN" altLang="en-US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毫秒输出一次变量</a:t>
            </a:r>
            <a:r>
              <a:rPr lang="en-US" altLang="zh-CN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</a:t>
            </a:r>
            <a:r>
              <a:rPr lang="zh-CN" altLang="en-US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的值，并将</a:t>
            </a:r>
            <a:r>
              <a:rPr lang="en-US" altLang="zh-CN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</a:t>
            </a:r>
            <a:r>
              <a:rPr lang="zh-CN" altLang="en-US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的值减少</a:t>
            </a:r>
            <a:r>
              <a:rPr lang="en-US" altLang="zh-CN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1</a:t>
            </a:r>
            <a:r>
              <a:rPr lang="zh-CN" altLang="en-US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。变量</a:t>
            </a:r>
            <a:r>
              <a:rPr lang="en-US" altLang="zh-CN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</a:t>
            </a:r>
            <a:r>
              <a:rPr lang="zh-CN" altLang="en-US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的值存储在模拟临界资源的</a:t>
            </a:r>
            <a:r>
              <a:rPr lang="en-US" altLang="zh-CN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Data</a:t>
            </a:r>
            <a:r>
              <a:rPr lang="zh-CN" altLang="en-US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类中，该示例的核心是两个线程类都使用同一个</a:t>
            </a:r>
            <a:r>
              <a:rPr lang="en-US" altLang="zh-CN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Data</a:t>
            </a:r>
            <a:r>
              <a:rPr lang="zh-CN" altLang="en-US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类的对象，这样</a:t>
            </a:r>
            <a:r>
              <a:rPr lang="en-US" altLang="zh-CN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Data</a:t>
            </a:r>
            <a:r>
              <a:rPr lang="zh-CN" altLang="en-US" sz="3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类的这个对象就是一个临界资源了。</a:t>
            </a:r>
            <a:endParaRPr lang="zh-CN" altLang="en-US" sz="32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3315" y="1792605"/>
            <a:ext cx="32543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例：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进程与线程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3" y="4193613"/>
            <a:ext cx="9415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什么是多线程？</a:t>
            </a:r>
            <a:endParaRPr lang="en-US" altLang="zh-CN" sz="3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36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3600" dirty="0" smtClean="0">
                <a:latin typeface="宋体" panose="02010600030101010101" pitchFamily="2" charset="-122"/>
              </a:rPr>
              <a:t>在同一应用程序中有多个顺序流（同时）执行。</a:t>
            </a:r>
            <a:endParaRPr kumimoji="1" lang="zh-CN" altLang="en-US" sz="3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2923" y="1770027"/>
            <a:ext cx="9415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宋体" panose="02010600030101010101" pitchFamily="2" charset="-122"/>
              </a:rPr>
              <a:t>多进程</a:t>
            </a:r>
            <a:r>
              <a:rPr lang="zh-CN" altLang="en-US" sz="3600" dirty="0" smtClean="0">
                <a:latin typeface="宋体" panose="02010600030101010101" pitchFamily="2" charset="-122"/>
              </a:rPr>
              <a:t>：</a:t>
            </a:r>
            <a:endParaRPr lang="en-US" altLang="zh-CN" sz="3600" dirty="0" smtClean="0">
              <a:latin typeface="宋体" panose="02010600030101010101" pitchFamily="2" charset="-122"/>
            </a:endParaRPr>
          </a:p>
          <a:p>
            <a:pPr>
              <a:defRPr/>
            </a:pPr>
            <a:endParaRPr lang="en-US" altLang="zh-CN" sz="3600" dirty="0" smtClean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3600" dirty="0" smtClean="0">
                <a:latin typeface="宋体" panose="02010600030101010101" pitchFamily="2" charset="-122"/>
              </a:rPr>
              <a:t>在操作系统中</a:t>
            </a:r>
            <a:r>
              <a:rPr lang="zh-CN" altLang="en-US" sz="3600" dirty="0">
                <a:latin typeface="宋体" panose="02010600030101010101" pitchFamily="2" charset="-122"/>
              </a:rPr>
              <a:t>能（同时）运行多个任务</a:t>
            </a:r>
            <a:r>
              <a:rPr lang="en-US" altLang="zh-CN" sz="3600" dirty="0">
                <a:latin typeface="宋体" panose="02010600030101010101" pitchFamily="2" charset="-122"/>
              </a:rPr>
              <a:t>(</a:t>
            </a:r>
            <a:r>
              <a:rPr lang="zh-CN" altLang="en-US" sz="3600" dirty="0">
                <a:latin typeface="宋体" panose="02010600030101010101" pitchFamily="2" charset="-122"/>
              </a:rPr>
              <a:t>程序</a:t>
            </a:r>
            <a:r>
              <a:rPr lang="en-US" altLang="zh-CN" sz="3600" dirty="0">
                <a:latin typeface="宋体" panose="02010600030101010101" pitchFamily="2" charset="-122"/>
              </a:rPr>
              <a:t>)</a:t>
            </a:r>
            <a:endParaRPr lang="en-US" altLang="zh-CN" sz="3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多线程中的临界资源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8590" y="2557780"/>
            <a:ext cx="7641590" cy="36360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创建临界资源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创建二个自定义线程：同时访问临界资源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系统线程中启动二个线程。</a:t>
            </a:r>
            <a:endParaRPr lang="zh-CN" altLang="en-US" sz="36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8590" y="1663700"/>
            <a:ext cx="156781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步骤：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多线程中的临界资源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8590" y="1663700"/>
            <a:ext cx="7097395" cy="39693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模拟临界资源的类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class Data {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public int n;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public Data(){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n = 60;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}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}</a:t>
            </a:r>
            <a:endParaRPr lang="en-US" altLang="zh-CN" sz="3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19400" y="59690"/>
            <a:ext cx="7097395" cy="67392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启动两个线程，这个两处线程的访问了共同的资源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class TestMulThread1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访问数据的线程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class DataThread extends Thread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Data data;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String name;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DataThread(Data data,String name){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this.data = data;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this.name = name;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start();}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void run(){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try{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for(int i = 0;i &lt; 10;i++){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System.out.println(name </a:t>
            </a: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+ ":" + data.n);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data.n-</a:t>
            </a: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-;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         Thread.sleep(200); }}catch(Exception e){}}}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static void main(String[] args)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临界资源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Data data = new Data();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线程一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DataThread d1 = new DataThread(data,"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线程</a:t>
            </a: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1");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线程二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DataThread d2 = new DataThread(data,"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线程</a:t>
            </a: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2");}}</a:t>
            </a:r>
            <a:endParaRPr lang="en-US" altLang="zh-CN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多线程中的临界资源</a:t>
            </a:r>
            <a:b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2705" y="2040890"/>
            <a:ext cx="8624570" cy="4356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36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zh-CN" altLang="en-US" sz="3600" b="1" dirty="0">
                <a:sym typeface="+mn-ea"/>
              </a:rPr>
              <a:t>临界资源</a:t>
            </a:r>
            <a:r>
              <a:rPr lang="zh-CN" altLang="en-US" sz="36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可能出现的问题</a:t>
            </a:r>
            <a:r>
              <a:rPr lang="zh-CN" altLang="en-US" sz="3600" b="1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：</a:t>
            </a:r>
            <a:endParaRPr lang="zh-CN" altLang="en-US" sz="3600" b="1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sym typeface="+mn-ea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线程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1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改变了变量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n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的值以后，还没有来得及输出，这个变量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n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的值就被线程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2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给改变了，所以在输出时看的输出都是跳跃的，偶尔出现了连续</a:t>
            </a:r>
            <a:endParaRPr lang="zh-CN" altLang="en-US" sz="3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多线程中的临界资源</a:t>
            </a:r>
            <a:b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4740" y="1675130"/>
            <a:ext cx="8624570" cy="4879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实际应用中可能会产生的问题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：</a:t>
            </a:r>
            <a:endParaRPr lang="zh-CN" altLang="en-US" sz="2800" b="1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sym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这种结果在很多实际应用中是不能被接受的，例如银行的应用，两个人同时取一个账户的存款，一个使用存折、一个使用卡，这样访问账户的金额就会出现问题。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售票系统中，如果也这样就出现有人买到相同座位的票，而有些座位的票却未售出。</a:t>
            </a:r>
            <a:endParaRPr lang="zh-CN" altLang="en-US" sz="28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线程的互斥</a:t>
            </a:r>
            <a:b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1905000"/>
            <a:ext cx="86245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在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Java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语言中，为保证线程对共享资源操作的完整性，用关键字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sym typeface="+mn-ea"/>
              </a:rPr>
              <a:t>synchronized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sym typeface="+mn-ea"/>
              </a:rPr>
              <a:t>为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Verdana" panose="020B0604030504040204" pitchFamily="34" charset="0"/>
                <a:sym typeface="+mn-ea"/>
              </a:rPr>
              <a:t>共享资源加锁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来解决这个问题。这个锁使得共享资源对线程是互斥操作的，称为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sym typeface="+mn-ea"/>
              </a:rPr>
              <a:t>互斥锁（对象锁）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。</a:t>
            </a:r>
            <a:endParaRPr lang="zh-CN" altLang="en-US" sz="3600" b="1" noProof="0" dirty="0" smtClean="0">
              <a:ln/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Verdana" panose="020B0604030504040204" pitchFamily="34" charset="0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线程的互斥</a:t>
            </a:r>
            <a:b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1500505"/>
            <a:ext cx="8624570" cy="4719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32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Synchronized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是一个修饰符，修饰方法或代码块。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当多个线程同时调用同一个方法或代码块时，如果一个线程已经开始执行该段代码，则另外一个线程必须等待这个线程执行完这段代码才能开始执行。</a:t>
            </a:r>
            <a:endParaRPr lang="zh-CN" altLang="en-US" sz="32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线程的互斥</a:t>
            </a:r>
            <a:b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1905000"/>
            <a:ext cx="8624570" cy="3882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32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Synchronized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L="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如果一个对象有多个</a:t>
            </a:r>
            <a:r>
              <a:rPr lang="en-US" altLang="zh-CN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Synchronized</a:t>
            </a: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方法，某一时刻某个线程已经进入到了某</a:t>
            </a:r>
            <a:r>
              <a:rPr lang="en-US" altLang="zh-CN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Synchronized</a:t>
            </a: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方法，那么在该方法没有执行完毕前，其他线程无法访问该对象的任何</a:t>
            </a:r>
            <a:r>
              <a:rPr lang="en-US" altLang="zh-CN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Synchronized</a:t>
            </a: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方法。</a:t>
            </a:r>
            <a:endParaRPr lang="zh-CN" altLang="en-US" sz="32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线程的互斥</a:t>
            </a:r>
            <a:b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2275205"/>
            <a:ext cx="8624570" cy="3525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对象互斥锁（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mutual exclusive lock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，也简称为对象锁），用于保证共享数据操作的完整性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endParaRPr lang="zh-CN" altLang="en-US" sz="36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线程的互斥</a:t>
            </a:r>
            <a:b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4120" y="1720215"/>
            <a:ext cx="8624570" cy="4719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每个对象都对应于一个可称为“互斥锁”的标记，这个标记用来保证在任一时刻，只能有一个线程访问该对象。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某个对象用</a:t>
            </a:r>
            <a:r>
              <a:rPr lang="en-US" altLang="zh-CN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synchronized</a:t>
            </a: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修饰时，表明该对象在任一时刻只能由一个线程访问。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进程与线程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5" y="1739747"/>
            <a:ext cx="9151056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进程与线程的区别、联系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endParaRPr lang="en-US" altLang="zh-CN" sz="36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一个进程可以包含多个线程，一个线程对应进程中的一条执行路线 。</a:t>
            </a:r>
            <a:endParaRPr kumimoji="1" lang="zh-CN" altLang="en-US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即：进程包含线程、线程构成进程</a:t>
            </a:r>
            <a:endParaRPr kumimoji="1" lang="en-US" altLang="zh-C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如果一个进程只包含一条线程，那么这个线程就是进程本身。</a:t>
            </a:r>
            <a:endParaRPr kumimoji="1" lang="zh-CN" altLang="en-US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线程的互斥</a:t>
            </a:r>
            <a:b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2558415"/>
            <a:ext cx="8624570" cy="4274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创建临界资源确定某个方法需要上加上</a:t>
            </a:r>
            <a:r>
              <a:rPr lang="en-US" altLang="zh-CN" sz="3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Synchronized</a:t>
            </a:r>
            <a:endParaRPr lang="en-US" altLang="zh-CN" sz="3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3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创建二个自定义线程：同时访问临界资源</a:t>
            </a:r>
            <a:endParaRPr lang="zh-CN" altLang="en-US" sz="3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3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系统线程中启动二个线程。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2705" y="1708150"/>
            <a:ext cx="2884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2"/>
                </a:solidFill>
              </a:rPr>
              <a:t>例：</a:t>
            </a:r>
            <a:endParaRPr lang="zh-CN" altLang="en-US" sz="3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线程的互斥</a:t>
            </a:r>
            <a:b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2417445"/>
            <a:ext cx="862457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模拟临界资源的类，在相关需要访问的方法上加上互斥锁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class Data2 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public int n;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public Data2(){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n = 60;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互斥锁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synchronized void action(String name){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System.out.println(name + ":" + n);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n--;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8905" y="1555750"/>
            <a:ext cx="2884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2"/>
                </a:solidFill>
              </a:rPr>
              <a:t>例：</a:t>
            </a:r>
            <a:endParaRPr lang="zh-CN" altLang="en-US" sz="3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18080" y="244475"/>
            <a:ext cx="862457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自定义线程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class Data2Thread extends Thread 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Data2 data;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String name;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public Data2Thread(Data2 data,String name){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this.data = data;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this.name = name;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start();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}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void run(){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try{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for(int i = 0;i &lt; 10;i++){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//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当前线程访问某个共同方法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data.action(name);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Thread.sleep(200);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}catch(Exception e){}}}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18080" y="876300"/>
            <a:ext cx="8624570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系统线程：启动两个线程，这个两处线程的访问了共同的资源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sym typeface="+mn-ea"/>
              </a:rPr>
              <a:t>public class TestMulThread1 {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sym typeface="+mn-ea"/>
              </a:rPr>
              <a:t>public static void main(String[] args) {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临界资源</a:t>
            </a:r>
            <a:r>
              <a:rPr lang="zh-CN" altLang="en-US" sz="28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              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sym typeface="+mn-ea"/>
              </a:rPr>
              <a:t>Data data = new Data();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线程一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sym typeface="+mn-ea"/>
              </a:rPr>
              <a:t>DataThread d1 = new DataThread(data,"</a:t>
            </a:r>
            <a:r>
              <a:rPr lang="zh-CN" altLang="en-US" sz="28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sym typeface="+mn-ea"/>
              </a:rPr>
              <a:t>线程</a:t>
            </a:r>
            <a:r>
              <a:rPr lang="en-US" altLang="zh-CN" sz="28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sym typeface="+mn-ea"/>
              </a:rPr>
              <a:t>1");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线程二</a:t>
            </a:r>
            <a:r>
              <a:rPr lang="zh-CN" altLang="en-US" sz="28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          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sym typeface="+mn-ea"/>
              </a:rPr>
              <a:t>DataThread d2 = new DataThread(data,"</a:t>
            </a:r>
            <a:r>
              <a:rPr lang="zh-CN" altLang="en-US" sz="28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sym typeface="+mn-ea"/>
              </a:rPr>
              <a:t>线程</a:t>
            </a:r>
            <a:r>
              <a:rPr lang="en-US" altLang="zh-CN" sz="28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sym typeface="+mn-ea"/>
              </a:rPr>
              <a:t>2");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sym typeface="+mn-ea"/>
              </a:rPr>
              <a:t>         }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sym typeface="+mn-ea"/>
              </a:rPr>
              <a:t>}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51100" y="2286635"/>
            <a:ext cx="8624570" cy="3531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互斥锁的不足：</a:t>
            </a:r>
            <a:endParaRPr lang="zh-CN" altLang="en-US" sz="36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当一个线程占有临界资源后，另一个线程只能等待。但仍然占有系统资源。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51100" y="2286635"/>
            <a:ext cx="8624570" cy="3531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互斥锁的不足：</a:t>
            </a:r>
            <a:endParaRPr lang="zh-CN" altLang="en-US" sz="36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当一个线程占有临界资源后，另一个线程只能等待。但仍然占有系统资源。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2068830"/>
            <a:ext cx="8624570" cy="4466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sym typeface="+mn-ea"/>
              </a:rPr>
              <a:t>线程同步：</a:t>
            </a:r>
            <a:endParaRPr lang="zh-CN" altLang="en-US" sz="3600" dirty="0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sym typeface="+mn-ea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隶属于同一进程的各线程协调一致地工作称为线程的同步。</a:t>
            </a:r>
            <a:endParaRPr lang="zh-CN" altLang="en-US" sz="3600" dirty="0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  <a:sym typeface="+mn-ea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同步是一种各线程间对共享资源使用的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sym typeface="+mn-ea"/>
              </a:rPr>
              <a:t>协调机制</a:t>
            </a: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705" y="2230755"/>
            <a:ext cx="86245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实现同步需要在这些线程之间相互通信。</a:t>
            </a:r>
            <a:r>
              <a:rPr lang="en-US" altLang="zh-CN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Java</a:t>
            </a: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提供了方法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sym typeface="+mn-ea"/>
              </a:rPr>
              <a:t>wait()</a:t>
            </a: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和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sym typeface="+mn-ea"/>
              </a:rPr>
              <a:t>notify()</a:t>
            </a: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等来使线程之间相互交谈。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3340" y="1544955"/>
            <a:ext cx="8624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rPr>
              <a:t>实际问题：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1765" y="2626995"/>
            <a:ext cx="84283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学生每月都需要生活费，家长和学生使用统一的一个帐号，在学生每次取帐号中一部分钱，直到帐号中没钱时通知家长存钱，而家长看到帐户还有钱则不存钱，直到帐户没钱时才存钱。</a:t>
            </a:r>
            <a:endParaRPr lang="zh-CN" altLang="en-US" sz="36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3340" y="1544955"/>
            <a:ext cx="8624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rPr>
              <a:t>问题分析：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1765" y="2626995"/>
            <a:ext cx="8428355" cy="4725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在这个例子中，这个帐号被学生和家长两个线程同时访问，则帐号就是临界资源，两个线程是同时执行的，当每个线程发现不符合要求时则等待，并释放分配给自己的</a:t>
            </a:r>
            <a:r>
              <a:rPr lang="en-US" altLang="zh-CN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CPU</a:t>
            </a:r>
            <a:r>
              <a:rPr lang="zh-CN" altLang="en-US" sz="32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执行时间，也就是不占用系统资源 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36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进程与线程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5" y="1717713"/>
            <a:ext cx="9011798" cy="640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为什么要使用多线程？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endParaRPr lang="en-US" altLang="zh-CN" sz="3600" dirty="0"/>
          </a:p>
          <a:p>
            <a:pPr algn="just">
              <a:lnSpc>
                <a:spcPct val="12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大多数程序只有一条执行路线，但现实世界中的很多过程都是同时发生的，</a:t>
            </a:r>
            <a:endParaRPr lang="en-US" altLang="zh-CN" sz="36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36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对应这种情况，可编写有多条执行路径的程序，使得程序能够同时执行多个任务（并行）。</a:t>
            </a:r>
            <a:endParaRPr lang="en-US" altLang="zh-CN" sz="36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483485" y="118110"/>
            <a:ext cx="8428355" cy="7367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银行账户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class Accout 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int money = 0;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取钱方法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synchronized void getMoney(){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System.out.println("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准备取钱！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");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try{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if(money == 0){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         wait();  //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等待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  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return;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//</a:t>
            </a:r>
            <a:r>
              <a:rPr lang="zh-CN" altLang="en-US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取所有钱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System.out.println("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剩余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:" + money);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money -= 50;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//</a:t>
            </a:r>
            <a:r>
              <a:rPr lang="zh-CN" altLang="en-US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提醒存钱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notify();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}catch(Exception e){}}</a:t>
            </a:r>
            <a:r>
              <a:rPr lang="en-US" altLang="zh-CN" sz="2400" b="1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24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483485" y="118110"/>
            <a:ext cx="8428355" cy="7367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存钱方法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public synchronized void saveMoney(){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System.out.println("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准备存钱！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");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try{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当帐上有钱的处于等待中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if(money != 0){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         wait();  </a:t>
            </a:r>
            <a:r>
              <a:rPr lang="en-US" altLang="zh-CN" sz="2400" b="1" noProof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//</a:t>
            </a:r>
            <a:r>
              <a:rPr lang="zh-CN" altLang="en-US" sz="2400" b="1" noProof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等待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  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return;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//</a:t>
            </a:r>
            <a:r>
              <a:rPr lang="zh-CN" altLang="en-US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取所有钱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money = 200;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System.out.println("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存入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:" + money);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//</a:t>
            </a:r>
            <a:r>
              <a:rPr lang="zh-CN" altLang="en-US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提醒存钱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  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notify();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          }catch(Exception e){}              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       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24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5710" y="2072005"/>
            <a:ext cx="8428355" cy="4466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“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生产者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——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消费者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”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模式：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就是生产者线程只负责生产，消费者线程只负责消费，在消费者发现无内容可消费时则释放资源。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2705" y="1669415"/>
            <a:ext cx="8428355" cy="5187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36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Object </a:t>
            </a:r>
            <a:r>
              <a:rPr lang="zh-CN" altLang="en-US" sz="36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类定义了 </a:t>
            </a:r>
            <a:r>
              <a:rPr lang="en-US" altLang="zh-CN" sz="3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wait()</a:t>
            </a:r>
            <a:r>
              <a:rPr lang="zh-CN" altLang="en-US" sz="3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notify() </a:t>
            </a:r>
            <a:r>
              <a:rPr lang="zh-CN" altLang="en-US" sz="3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和 </a:t>
            </a:r>
            <a:r>
              <a:rPr lang="en-US" altLang="zh-CN" sz="3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notifyAll() </a:t>
            </a:r>
            <a:r>
              <a:rPr lang="zh-CN" altLang="en-US" sz="36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方法。可以让线程相互通知事件的发生。要执行这些方法，必须拥有相关对象的锁。必须要和</a:t>
            </a:r>
            <a:r>
              <a:rPr lang="en-US" altLang="zh-CN" sz="3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Synchronized</a:t>
            </a:r>
            <a:r>
              <a:rPr lang="zh-CN" altLang="en-US" sz="36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一起使用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7300" y="2093595"/>
            <a:ext cx="8428355" cy="3525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wait</a:t>
            </a: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导致当前线程等待，直到其他线程调用此对象的 </a:t>
            </a:r>
            <a:r>
              <a:rPr lang="en-US" altLang="zh-CN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notify() </a:t>
            </a: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方法。</a:t>
            </a:r>
            <a:r>
              <a:rPr lang="zh-CN" altLang="en-US" sz="3600" dirty="0">
                <a:latin typeface="Verdana" panose="020B0604030504040204" pitchFamily="34" charset="0"/>
                <a:sym typeface="+mn-ea"/>
              </a:rPr>
              <a:t> </a:t>
            </a:r>
            <a:r>
              <a:rPr lang="en-US" altLang="zh-CN" sz="3600" dirty="0">
                <a:latin typeface="Verdana" panose="020B0604030504040204" pitchFamily="34" charset="0"/>
                <a:sym typeface="+mn-ea"/>
              </a:rPr>
              <a:t>wait</a:t>
            </a:r>
            <a:r>
              <a:rPr lang="zh-CN" altLang="en-US" sz="3600" dirty="0">
                <a:latin typeface="Verdana" panose="020B0604030504040204" pitchFamily="34" charset="0"/>
                <a:sym typeface="+mn-ea"/>
              </a:rPr>
              <a:t>只能由</a:t>
            </a:r>
            <a:r>
              <a:rPr lang="zh-CN" altLang="en-US" sz="3600" dirty="0">
                <a:solidFill>
                  <a:srgbClr val="FF0000"/>
                </a:solidFill>
                <a:latin typeface="Verdana" panose="020B0604030504040204" pitchFamily="34" charset="0"/>
                <a:sym typeface="+mn-ea"/>
              </a:rPr>
              <a:t>持有对象锁</a:t>
            </a:r>
            <a:r>
              <a:rPr lang="zh-CN" altLang="en-US" sz="3600" dirty="0">
                <a:latin typeface="Verdana" panose="020B0604030504040204" pitchFamily="34" charset="0"/>
                <a:sym typeface="+mn-ea"/>
              </a:rPr>
              <a:t>的</a:t>
            </a:r>
            <a:r>
              <a:rPr lang="zh-CN" altLang="en-US" sz="3600" dirty="0">
                <a:solidFill>
                  <a:srgbClr val="FF0000"/>
                </a:solidFill>
                <a:latin typeface="Verdana" panose="020B0604030504040204" pitchFamily="34" charset="0"/>
                <a:sym typeface="+mn-ea"/>
              </a:rPr>
              <a:t>线程</a:t>
            </a:r>
            <a:r>
              <a:rPr lang="zh-CN" altLang="en-US" sz="3600" dirty="0">
                <a:latin typeface="Verdana" panose="020B0604030504040204" pitchFamily="34" charset="0"/>
                <a:sym typeface="+mn-ea"/>
              </a:rPr>
              <a:t>来调用。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2705" y="1905000"/>
            <a:ext cx="84283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3600" dirty="0">
                <a:latin typeface="Verdana" panose="020B0604030504040204" pitchFamily="34" charset="0"/>
                <a:sym typeface="+mn-ea"/>
              </a:rPr>
              <a:t>notify</a:t>
            </a:r>
            <a:r>
              <a:rPr lang="zh-CN" altLang="en-US" sz="3600" dirty="0">
                <a:latin typeface="Verdana" panose="020B0604030504040204" pitchFamily="34" charset="0"/>
                <a:sym typeface="+mn-ea"/>
              </a:rPr>
              <a:t>唤醒在此</a:t>
            </a:r>
            <a:r>
              <a:rPr lang="zh-CN" altLang="en-US" sz="3600" dirty="0">
                <a:solidFill>
                  <a:srgbClr val="FF0000"/>
                </a:solidFill>
                <a:latin typeface="Verdana" panose="020B0604030504040204" pitchFamily="34" charset="0"/>
                <a:sym typeface="+mn-ea"/>
              </a:rPr>
              <a:t>对象监视器</a:t>
            </a:r>
            <a:r>
              <a:rPr lang="zh-CN" altLang="en-US" sz="3600" dirty="0">
                <a:latin typeface="Verdana" panose="020B0604030504040204" pitchFamily="34" charset="0"/>
                <a:sym typeface="+mn-ea"/>
              </a:rPr>
              <a:t>上等待的</a:t>
            </a:r>
            <a:r>
              <a:rPr lang="zh-CN" altLang="en-US" sz="3600" dirty="0">
                <a:solidFill>
                  <a:srgbClr val="FF0000"/>
                </a:solidFill>
                <a:latin typeface="Verdana" panose="020B0604030504040204" pitchFamily="34" charset="0"/>
                <a:sym typeface="+mn-ea"/>
              </a:rPr>
              <a:t>一个线程</a:t>
            </a:r>
            <a:r>
              <a:rPr lang="zh-CN" altLang="en-US" sz="3600" dirty="0">
                <a:latin typeface="Verdana" panose="020B0604030504040204" pitchFamily="34" charset="0"/>
                <a:sym typeface="+mn-ea"/>
              </a:rPr>
              <a:t>。如果有多个线程都在此对象上等待，则会选择唤醒其中一个线程</a:t>
            </a:r>
            <a:r>
              <a:rPr lang="en-US" altLang="zh-CN" sz="3600" dirty="0">
                <a:latin typeface="Verdana" panose="020B0604030504040204" pitchFamily="34" charset="0"/>
                <a:sym typeface="+mn-ea"/>
              </a:rPr>
              <a:t>(</a:t>
            </a:r>
            <a:r>
              <a:rPr lang="zh-CN" altLang="en-US" sz="3600" dirty="0">
                <a:latin typeface="Verdana" panose="020B0604030504040204" pitchFamily="34" charset="0"/>
                <a:sym typeface="+mn-ea"/>
              </a:rPr>
              <a:t>随机</a:t>
            </a:r>
            <a:r>
              <a:rPr lang="en-US" altLang="zh-CN" sz="3600" dirty="0">
                <a:latin typeface="Verdana" panose="020B0604030504040204" pitchFamily="34" charset="0"/>
                <a:sym typeface="+mn-ea"/>
              </a:rPr>
              <a:t>)</a:t>
            </a:r>
            <a:r>
              <a:rPr lang="zh-CN" altLang="en-US" sz="3600" dirty="0">
                <a:latin typeface="Verdana" panose="020B0604030504040204" pitchFamily="34" charset="0"/>
                <a:sym typeface="+mn-ea"/>
              </a:rPr>
              <a:t>。直到当前的线程放弃此对象上的锁，才能继续执行被唤醒的线程。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0495" y="2874010"/>
            <a:ext cx="8428355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40000"/>
              </a:lnSpc>
              <a:buClr>
                <a:srgbClr val="948A54"/>
              </a:buClr>
            </a:pPr>
            <a:r>
              <a:rPr lang="zh-CN" altLang="en-US" sz="36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当对某个对象调用 </a:t>
            </a:r>
            <a:r>
              <a:rPr lang="en-US" altLang="zh-CN" sz="36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notifyAll() </a:t>
            </a:r>
            <a:r>
              <a:rPr lang="zh-CN" altLang="en-US" sz="36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时，会唤醒所有正在等待该对象的线程。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线程的同步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2705" y="2101215"/>
            <a:ext cx="8428355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线程同步与互斥机制的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sym typeface="+mn-ea"/>
              </a:rPr>
              <a:t>总结</a:t>
            </a: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：</a:t>
            </a:r>
            <a:endParaRPr lang="zh-CN" altLang="en-US" sz="3600" dirty="0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（</a:t>
            </a:r>
            <a:r>
              <a:rPr lang="en-US" altLang="zh-CN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1</a:t>
            </a: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）多个线程之间在同步机制下进行交流与沟通，通过互斥机制实现对共享资源的访问。</a:t>
            </a:r>
            <a:endParaRPr lang="zh-CN" altLang="en-US" sz="3600" dirty="0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（</a:t>
            </a:r>
            <a:r>
              <a:rPr lang="en-US" altLang="zh-CN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2</a:t>
            </a: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）线程访问互斥资源时，必须先得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sym typeface="+mn-ea"/>
              </a:rPr>
              <a:t>对象锁</a:t>
            </a:r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34" charset="0"/>
                <a:sym typeface="+mn-ea"/>
              </a:rPr>
              <a:t>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线程生命周期经典图解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图片 3" descr="249993-20170923173252009-2466461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460" y="1905000"/>
            <a:ext cx="86918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ym typeface="+mn-ea"/>
              </a:rPr>
              <a:t>死锁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2705" y="1905000"/>
            <a:ext cx="890587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 dirty="0">
                <a:solidFill>
                  <a:schemeClr val="tx1"/>
                </a:solidFill>
                <a:sym typeface="+mn-ea"/>
              </a:rPr>
              <a:t>死锁是指两个或多个线程无休止地互相等待</a:t>
            </a:r>
            <a:endParaRPr lang="zh-CN" altLang="en-US" sz="3600" b="1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3600" b="1" dirty="0">
                <a:solidFill>
                  <a:schemeClr val="tx1"/>
                </a:solidFill>
                <a:sym typeface="+mn-ea"/>
              </a:rPr>
              <a:t>对方释放所占据资源的过程。</a:t>
            </a:r>
            <a:endParaRPr lang="zh-CN" altLang="en-US" sz="36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进程与线程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5" y="1905000"/>
            <a:ext cx="8710381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多线程最终目的就是要最大限度的使用</a:t>
            </a:r>
            <a:r>
              <a:rPr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CPU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。多线程的实现是利用了</a:t>
            </a:r>
            <a:r>
              <a:rPr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CPU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的分时操作，只有在多核</a:t>
            </a:r>
            <a:r>
              <a:rPr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CPU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中才能真正做到多线程。</a:t>
            </a:r>
            <a:endParaRPr lang="zh-CN" altLang="en-US" sz="36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优点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sz="3600" dirty="0">
                <a:latin typeface="宋体" panose="02010600030101010101" pitchFamily="2" charset="-122"/>
              </a:rPr>
              <a:t>·</a:t>
            </a:r>
            <a:r>
              <a:rPr lang="zh-CN" altLang="en-US" sz="3600" dirty="0" smtClean="0">
                <a:latin typeface="宋体" panose="02010600030101010101" pitchFamily="2" charset="-122"/>
              </a:rPr>
              <a:t>提高界面程序响应速度</a:t>
            </a:r>
            <a:endParaRPr lang="en-US" altLang="zh-CN" sz="3600" dirty="0" smtClean="0">
              <a:latin typeface="宋体" panose="02010600030101010101" pitchFamily="2" charset="-122"/>
            </a:endParaRPr>
          </a:p>
          <a:p>
            <a:pPr lvl="1">
              <a:defRPr/>
            </a:pPr>
            <a:endParaRPr lang="zh-CN" altLang="en-US" sz="3600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600" dirty="0">
                <a:latin typeface="宋体" panose="02010600030101010101" pitchFamily="2" charset="-122"/>
              </a:rPr>
              <a:t>·</a:t>
            </a:r>
            <a:r>
              <a:rPr lang="zh-CN" altLang="en-US" sz="3600" dirty="0" smtClean="0">
                <a:latin typeface="宋体" panose="02010600030101010101" pitchFamily="2" charset="-122"/>
              </a:rPr>
              <a:t>充分利用系统资源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endParaRPr lang="en-US" altLang="zh-CN" sz="36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ym typeface="+mn-ea"/>
              </a:rPr>
              <a:t>死锁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2705" y="1828165"/>
            <a:ext cx="54889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 b="1" dirty="0">
                <a:solidFill>
                  <a:schemeClr val="tx1"/>
                </a:solidFill>
                <a:sym typeface="+mn-ea"/>
              </a:rPr>
              <a:t>死锁产生的4个必要条件：</a:t>
            </a:r>
            <a:endParaRPr lang="zh-CN" altLang="en-US" sz="36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2705" y="2994025"/>
            <a:ext cx="79063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1、互斥使用，即当资源被一个线程使用(占有)时，别的线程不能使用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2、不可抢占，资源请求者不能强制从资源占有者手中夺取资源，资源只能由资源占有者主动释放。</a:t>
            </a:r>
            <a:endParaRPr lang="zh-CN" altLang="en-US" sz="36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ym typeface="+mn-ea"/>
              </a:rPr>
              <a:t>死锁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2705" y="1588770"/>
            <a:ext cx="54889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 b="1" dirty="0">
                <a:solidFill>
                  <a:schemeClr val="tx1"/>
                </a:solidFill>
                <a:sym typeface="+mn-ea"/>
              </a:rPr>
              <a:t>死锁产生的4个必要条件：</a:t>
            </a:r>
            <a:endParaRPr lang="zh-CN" altLang="en-US" sz="36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2705" y="2677795"/>
            <a:ext cx="85909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3、请求和保持，即当资源请求者在请求其他的资源的同时保持对原有资源的占有。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4、循环等待，即存在一个等待队列：P1占有P2的资源，P2占有P3的资源，P3占有P1的资源。这样就形成了一个等待环路。</a:t>
            </a:r>
            <a:endParaRPr lang="zh-CN" altLang="en-US" sz="36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ym typeface="+mn-ea"/>
              </a:rPr>
              <a:t>死锁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55900" y="1741805"/>
            <a:ext cx="24707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>
                <a:sym typeface="+mn-ea"/>
              </a:rPr>
              <a:t>预防死锁</a:t>
            </a:r>
            <a:r>
              <a:rPr lang="zh-CN" altLang="en-US" sz="3600" b="1" dirty="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36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0495" y="2764790"/>
            <a:ext cx="83616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资源一次性分配：一次性分配所有资源，这样就不会再有请求了：（破坏请求条件）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只要有一个资源得不到分配，也不给这个进程分配其他的资源：（破坏请保持条件）</a:t>
            </a:r>
            <a:endParaRPr lang="zh-CN" altLang="en-US" sz="36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ym typeface="+mn-ea"/>
              </a:rPr>
              <a:t>死锁</a:t>
            </a:r>
            <a:b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90495" y="1447800"/>
            <a:ext cx="24707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600">
                <a:sym typeface="+mn-ea"/>
              </a:rPr>
              <a:t>预防死锁</a:t>
            </a:r>
            <a:r>
              <a:rPr lang="zh-CN" altLang="en-US" sz="3600" b="1" dirty="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36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0495" y="2319020"/>
            <a:ext cx="810196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可抢占资源：即当某进程获得了部分资源，但得不到其它资源，则释放已占有的资源（破坏不可抢占条件）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资源有序分配法：系统给每类资源赋予一个编号，每一个进程按编号递增的顺序请求资源，释放则相反（破坏环路等待条件）</a:t>
            </a:r>
            <a:endParaRPr lang="zh-CN" altLang="en-US" sz="36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多线程编程注意事项</a:t>
            </a:r>
            <a:endParaRPr lang="zh-CN" altLang="en-US" sz="4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4090" y="1828165"/>
            <a:ext cx="9326245" cy="4465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如果两个或两个以上的线程都修改一个对象，那么把执行修改的方法定义为被同步的，如果对象更新影响到只读方法，那么只读方法也要定义成同步的。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不要滥用同步。如果在一个对象内的不同的方法访问的不是同一个数据，就不要将方法设置为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synchronized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的。</a:t>
            </a:r>
            <a:endParaRPr lang="zh-CN" altLang="en-US" sz="36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多线程编程注意事项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54885" y="1425575"/>
            <a:ext cx="9326245" cy="4981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如果一个线程必须等待一个对象状态发生变化，那么他应该在对象内部等待，而不是在外部。他可以通过调用一个被同步的方法，并让这个方法调用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wait()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每当一个方法返回某个对象的锁时，它应当调用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notifyAll()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来让等待队列中的其他线程有机会执行。</a:t>
            </a:r>
            <a:endParaRPr lang="zh-CN" altLang="en-US" sz="36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多线程编程注意事项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4090" y="1643380"/>
            <a:ext cx="9326245" cy="3856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wait()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和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notify()/notifyAll()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是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Object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类方法，而不是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Thread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类的方法。仔细查看每次调用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wait()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方法，都有相应的</a:t>
            </a:r>
            <a:r>
              <a:rPr lang="en-US" altLang="zh-CN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notify()/notifyAll()</a:t>
            </a: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方法，且它们均作用于同一个对象。</a:t>
            </a:r>
            <a:endParaRPr lang="zh-CN" altLang="en-US" sz="36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多线程编程注意事项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8050" y="1905000"/>
            <a:ext cx="9490075" cy="4355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按照固定的顺序获得多个对象锁，以避免死锁；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不要对上锁的对象改变它的引用；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36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sym typeface="+mn-ea"/>
              </a:rPr>
              <a:t>不要滥用同步机制，避免无谓的同步控制。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本讲重点</a:t>
            </a:r>
            <a:endParaRPr lang="zh-CN" alt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9640" y="1676400"/>
            <a:ext cx="9490075" cy="5407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、线程、进程、多线程等基本概念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   以及线程与进程的区别和联系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、线程的生命周期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3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Java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实现多线程的方式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继承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Thread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类和实现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Runnable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接口需要掌握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)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幼圆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2195414" y="29952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本讲完！谢谢聆听！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进程与线程</a:t>
            </a:r>
            <a:endParaRPr lang="zh-CN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2925" y="2014999"/>
            <a:ext cx="9448512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 dirty="0" smtClean="0"/>
              <a:t>（</a:t>
            </a:r>
            <a:r>
              <a:rPr kumimoji="1" lang="en-US" altLang="zh-CN" sz="3600" dirty="0" smtClean="0"/>
              <a:t>1</a:t>
            </a:r>
            <a:r>
              <a:rPr kumimoji="1" lang="zh-CN" altLang="en-US" sz="3600" dirty="0" smtClean="0"/>
              <a:t>）多线程需要操作系统的支持，不是所有类型的计算机都支持多线程应用。</a:t>
            </a:r>
            <a:endParaRPr kumimoji="1" lang="en-US" altLang="zh-CN" sz="3600" dirty="0" smtClean="0"/>
          </a:p>
          <a:p>
            <a:pPr>
              <a:lnSpc>
                <a:spcPct val="110000"/>
              </a:lnSpc>
            </a:pPr>
            <a:endParaRPr kumimoji="1" lang="zh-CN" altLang="en-US" sz="3600" dirty="0" smtClean="0"/>
          </a:p>
          <a:p>
            <a:pPr>
              <a:lnSpc>
                <a:spcPct val="110000"/>
              </a:lnSpc>
            </a:pPr>
            <a:r>
              <a:rPr kumimoji="1" lang="zh-CN" altLang="en-US" sz="3600" dirty="0" smtClean="0"/>
              <a:t>（</a:t>
            </a:r>
            <a:r>
              <a:rPr kumimoji="1" lang="en-US" altLang="zh-CN" sz="3600" dirty="0" smtClean="0"/>
              <a:t>2</a:t>
            </a:r>
            <a:r>
              <a:rPr kumimoji="1" lang="zh-CN" altLang="en-US" sz="3600" dirty="0" smtClean="0"/>
              <a:t>）在应用程序中使用多线程不会增加 </a:t>
            </a:r>
            <a:r>
              <a:rPr kumimoji="1" lang="en-US" altLang="zh-CN" sz="3600" dirty="0" smtClean="0"/>
              <a:t>CPU </a:t>
            </a:r>
            <a:r>
              <a:rPr kumimoji="1" lang="zh-CN" altLang="en-US" sz="3600" dirty="0" smtClean="0"/>
              <a:t>的数据处理能力，但可以增加</a:t>
            </a:r>
            <a:r>
              <a:rPr kumimoji="1" lang="en-US" altLang="zh-CN" sz="3600" dirty="0" smtClean="0"/>
              <a:t>CPU</a:t>
            </a:r>
            <a:r>
              <a:rPr kumimoji="1" lang="zh-CN" altLang="en-US" sz="3600" dirty="0" smtClean="0"/>
              <a:t>的利用率，改善程序的效率。 </a:t>
            </a:r>
            <a:endParaRPr kumimoji="1"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12096</Words>
  <Application>WPS 演示</Application>
  <PresentationFormat>ワイド画面</PresentationFormat>
  <Paragraphs>726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4" baseType="lpstr">
      <vt:lpstr>Arial</vt:lpstr>
      <vt:lpstr>宋体</vt:lpstr>
      <vt:lpstr>Wingdings</vt:lpstr>
      <vt:lpstr>Wingdings 3</vt:lpstr>
      <vt:lpstr>Arial</vt:lpstr>
      <vt:lpstr>幼圆</vt:lpstr>
      <vt:lpstr>Century Gothic</vt:lpstr>
      <vt:lpstr>微软雅黑</vt:lpstr>
      <vt:lpstr>Arial Unicode MS</vt:lpstr>
      <vt:lpstr>Meiryo</vt:lpstr>
      <vt:lpstr>Calibri</vt:lpstr>
      <vt:lpstr>Times New Roman</vt:lpstr>
      <vt:lpstr>MS PGothic</vt:lpstr>
      <vt:lpstr>Verdana</vt:lpstr>
      <vt:lpstr>ウィスプ</vt:lpstr>
      <vt:lpstr>Java 多线程</vt:lpstr>
      <vt:lpstr>本讲目标</vt:lpstr>
      <vt:lpstr>PowerPoint 演示文稿</vt:lpstr>
      <vt:lpstr>进程与线程 </vt:lpstr>
      <vt:lpstr>进程与线程</vt:lpstr>
      <vt:lpstr>进程与线程</vt:lpstr>
      <vt:lpstr>进程与线程</vt:lpstr>
      <vt:lpstr>进程与线程</vt:lpstr>
      <vt:lpstr>进程与线程</vt:lpstr>
      <vt:lpstr>进程与线程</vt:lpstr>
      <vt:lpstr>线程的状态与生命周期</vt:lpstr>
      <vt:lpstr>线程的状态与生命周期</vt:lpstr>
      <vt:lpstr>线程的状态与生命周期</vt:lpstr>
      <vt:lpstr>线程的状态与生命周期</vt:lpstr>
      <vt:lpstr>线程的状态与生命周期</vt:lpstr>
      <vt:lpstr>线程的状态与生命周期</vt:lpstr>
      <vt:lpstr>线程的状态与生命周期</vt:lpstr>
      <vt:lpstr>线程的状态与生命周期</vt:lpstr>
      <vt:lpstr>Java实现多线程的三种方式</vt:lpstr>
      <vt:lpstr>Java实现多线程的三种方式</vt:lpstr>
      <vt:lpstr>Java实现多线程的三种方式</vt:lpstr>
      <vt:lpstr>Java实现多线程的三种方式</vt:lpstr>
      <vt:lpstr>Java实现多线程的三种方式</vt:lpstr>
      <vt:lpstr>Java实现多线程的三种方式</vt:lpstr>
      <vt:lpstr>Java实现多线程的三种方式</vt:lpstr>
      <vt:lpstr>Java实现多线程的三种方式</vt:lpstr>
      <vt:lpstr>Java实现多线程的三种方式</vt:lpstr>
      <vt:lpstr>Java实现多线程的三种方式</vt:lpstr>
      <vt:lpstr>Java实现多线程的三种方式</vt:lpstr>
      <vt:lpstr>Java实现多线程的三种方式</vt:lpstr>
      <vt:lpstr>线程的优先级</vt:lpstr>
      <vt:lpstr>线程的优先级</vt:lpstr>
      <vt:lpstr>线程的优先级 </vt:lpstr>
      <vt:lpstr>线程的优先级</vt:lpstr>
      <vt:lpstr>线程控制</vt:lpstr>
      <vt:lpstr>线程控制</vt:lpstr>
      <vt:lpstr>线程控制</vt:lpstr>
      <vt:lpstr>线程控制</vt:lpstr>
      <vt:lpstr>线程控制</vt:lpstr>
      <vt:lpstr>线程控制</vt:lpstr>
      <vt:lpstr>线程控制</vt:lpstr>
      <vt:lpstr>线程控制 </vt:lpstr>
      <vt:lpstr>线程控制 </vt:lpstr>
      <vt:lpstr>线程控制 </vt:lpstr>
      <vt:lpstr>线程控制 </vt:lpstr>
      <vt:lpstr>线程控制 </vt:lpstr>
      <vt:lpstr>线程控制 </vt:lpstr>
      <vt:lpstr>线程控制 </vt:lpstr>
      <vt:lpstr>多线程中的临界资源 </vt:lpstr>
      <vt:lpstr>多线程中的临界资源 </vt:lpstr>
      <vt:lpstr>多线程中的临界资源 </vt:lpstr>
      <vt:lpstr>多线程中的临界资源 </vt:lpstr>
      <vt:lpstr>多线程中的临界资源 </vt:lpstr>
      <vt:lpstr>临界资源产生的问题  </vt:lpstr>
      <vt:lpstr>多线程中的临界资源  </vt:lpstr>
      <vt:lpstr>线程的互斥  </vt:lpstr>
      <vt:lpstr>线程的互斥  </vt:lpstr>
      <vt:lpstr>线程的互斥  </vt:lpstr>
      <vt:lpstr>线程的互斥  </vt:lpstr>
      <vt:lpstr>线程的互斥  </vt:lpstr>
      <vt:lpstr>线程的互斥  </vt:lpstr>
      <vt:lpstr>线程的互斥  </vt:lpstr>
      <vt:lpstr>PowerPoint 演示文稿</vt:lpstr>
      <vt:lpstr>线程的互斥  </vt:lpstr>
      <vt:lpstr>线程的同步 </vt:lpstr>
      <vt:lpstr>线程的同步 </vt:lpstr>
      <vt:lpstr>线程的同步 </vt:lpstr>
      <vt:lpstr>线程的同步 </vt:lpstr>
      <vt:lpstr>线程的同步 </vt:lpstr>
      <vt:lpstr>线程的同步 </vt:lpstr>
      <vt:lpstr>PowerPoint 演示文稿</vt:lpstr>
      <vt:lpstr>线程的同步 </vt:lpstr>
      <vt:lpstr>线程的同步 </vt:lpstr>
      <vt:lpstr>线程的同步 </vt:lpstr>
      <vt:lpstr>线程的同步 </vt:lpstr>
      <vt:lpstr>线程的同步 </vt:lpstr>
      <vt:lpstr>线程的同步 </vt:lpstr>
      <vt:lpstr>线程的同步 </vt:lpstr>
      <vt:lpstr>线程的同步 </vt:lpstr>
      <vt:lpstr>死锁 </vt:lpstr>
      <vt:lpstr>死锁 </vt:lpstr>
      <vt:lpstr>死锁 </vt:lpstr>
      <vt:lpstr>死锁 </vt:lpstr>
      <vt:lpstr>死锁 </vt:lpstr>
      <vt:lpstr>多线程编程注意事项</vt:lpstr>
      <vt:lpstr>多线程编程注意事项</vt:lpstr>
      <vt:lpstr>多线程编程注意事项</vt:lpstr>
      <vt:lpstr>多线程编程注意事项</vt:lpstr>
      <vt:lpstr>本讲完！谢谢聆听！</vt:lpstr>
    </vt:vector>
  </TitlesOfParts>
  <Company>Neusoft.com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ICT-daichao</dc:creator>
  <cp:lastModifiedBy>戴超</cp:lastModifiedBy>
  <cp:revision>23</cp:revision>
  <dcterms:created xsi:type="dcterms:W3CDTF">2019-08-09T04:02:00Z</dcterms:created>
  <dcterms:modified xsi:type="dcterms:W3CDTF">2019-08-10T14:56:16Z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