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935E-176A-4A4B-99BB-EC1A9FFFB4C1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02CB2-BBEA-402E-AED2-1E590E392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5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02CB2-BBEA-402E-AED2-1E590E39269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1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02CB2-BBEA-402E-AED2-1E590E39269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3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02CB2-BBEA-402E-AED2-1E590E39269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2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1851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2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6126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3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70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3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6159AF-4021-4BF2-AE95-36E24BF600E3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D4723-4C56-4356-9A55-6F347C46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8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泛型</a:t>
            </a:r>
            <a:endParaRPr lang="zh-CN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2019/8/12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7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为什么要使用泛型</a:t>
            </a:r>
            <a:r>
              <a:rPr lang="zh-CN" altLang="en-US" b="1" dirty="0"/>
              <a:t>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71599" y="1953673"/>
            <a:ext cx="908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 </a:t>
            </a:r>
            <a:r>
              <a:rPr lang="zh-CN" altLang="en-US" sz="2400" dirty="0" smtClean="0"/>
              <a:t>分析：由于没有进行类型检查，这样的写法使得可以向集合中添加任意对象， 例如一个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类的对象（</a:t>
            </a:r>
            <a:r>
              <a:rPr lang="en-US" altLang="zh-CN" sz="2400" dirty="0" err="1" smtClean="0"/>
              <a:t>files.add</a:t>
            </a:r>
            <a:r>
              <a:rPr lang="en-US" altLang="zh-CN" sz="2400" dirty="0" smtClean="0"/>
              <a:t>(new File(“....”))</a:t>
            </a:r>
            <a:r>
              <a:rPr lang="zh-CN" altLang="en-US" sz="2400" dirty="0" smtClean="0"/>
              <a:t>），但是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方法取出</a:t>
            </a:r>
            <a:r>
              <a:rPr lang="en-US" altLang="zh-CN" sz="2400" dirty="0" smtClean="0"/>
              <a:t>File </a:t>
            </a:r>
            <a:r>
              <a:rPr lang="zh-CN" altLang="en-US" sz="2400" dirty="0" smtClean="0"/>
              <a:t>对象转换成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时会产生错误</a:t>
            </a:r>
            <a:endParaRPr lang="en-US" altLang="zh-CN" sz="24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371904" y="3705957"/>
            <a:ext cx="758387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</a:t>
            </a:r>
            <a:r>
              <a:rPr lang="zh-CN" altLang="en-US" sz="2400" dirty="0" smtClean="0"/>
              <a:t> 解决方法：</a:t>
            </a:r>
            <a:endParaRPr lang="en-US" altLang="zh-CN" sz="2400" dirty="0" smtClean="0"/>
          </a:p>
          <a:p>
            <a:r>
              <a:rPr lang="zh-CN" altLang="en-US" sz="2400" dirty="0" smtClean="0"/>
              <a:t>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 files=new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(); </a:t>
            </a:r>
          </a:p>
          <a:p>
            <a:r>
              <a:rPr lang="en-US" altLang="zh-CN" sz="2400" dirty="0" smtClean="0"/>
              <a:t> ......... </a:t>
            </a:r>
          </a:p>
          <a:p>
            <a:r>
              <a:rPr lang="en-US" altLang="zh-CN" sz="2400" dirty="0" smtClean="0"/>
              <a:t> String </a:t>
            </a:r>
            <a:r>
              <a:rPr lang="en-US" altLang="zh-CN" sz="2400" dirty="0" err="1" smtClean="0"/>
              <a:t>fns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files.get</a:t>
            </a:r>
            <a:r>
              <a:rPr lang="en-US" altLang="zh-CN" sz="2400" dirty="0" smtClean="0"/>
              <a:t>(0); //</a:t>
            </a:r>
            <a:r>
              <a:rPr lang="zh-CN" altLang="en-US" sz="2400" dirty="0" smtClean="0"/>
              <a:t>无需执行类型转换 </a:t>
            </a:r>
            <a:endParaRPr lang="en-US" altLang="zh-CN" sz="2400" dirty="0" smtClean="0"/>
          </a:p>
          <a:p>
            <a:r>
              <a:rPr lang="zh-CN" altLang="en-US" sz="2400" dirty="0" smtClean="0"/>
              <a:t> </a:t>
            </a:r>
            <a:r>
              <a:rPr lang="en-US" altLang="zh-CN" sz="2400" dirty="0" smtClean="0"/>
              <a:t>......... </a:t>
            </a:r>
          </a:p>
          <a:p>
            <a:r>
              <a:rPr lang="en-US" altLang="zh-CN" sz="2400" dirty="0" smtClean="0"/>
              <a:t> </a:t>
            </a:r>
            <a:r>
              <a:rPr lang="en-US" altLang="zh-CN" sz="2400" dirty="0" err="1" smtClean="0"/>
              <a:t>files.add</a:t>
            </a:r>
            <a:r>
              <a:rPr lang="en-US" altLang="zh-CN" sz="2400" dirty="0" smtClean="0"/>
              <a:t>(new File(“...”)) ==&gt;</a:t>
            </a:r>
            <a:r>
              <a:rPr lang="zh-CN" altLang="en-US" sz="2400" dirty="0" smtClean="0"/>
              <a:t>编译的时候会检查到错误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452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为什么要使用泛型</a:t>
            </a:r>
            <a:r>
              <a:rPr lang="zh-CN" altLang="en-US" b="1" dirty="0"/>
              <a:t>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71599" y="1953673"/>
            <a:ext cx="9081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弱类型集合：传统的集合类的实例中可以存储任意类型数据，这种集合类型称 为弱类型集合。</a:t>
            </a:r>
            <a:endParaRPr lang="en-US" altLang="zh-CN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371598" y="3278951"/>
            <a:ext cx="90819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强类型集合：</a:t>
            </a:r>
            <a:r>
              <a:rPr lang="en-US" altLang="zh-CN" sz="2400" dirty="0" smtClean="0"/>
              <a:t>JDK1.5</a:t>
            </a:r>
            <a:r>
              <a:rPr lang="zh-CN" altLang="en-US" sz="2400" dirty="0" smtClean="0"/>
              <a:t>以后，引入了强类型集合类。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zh-CN" altLang="en-US" sz="2400" dirty="0" smtClean="0"/>
              <a:t> 强类型集合类中，只能存储指定类型的数据；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 在强类型集合类中取出数据时，无需进行类型转换处理。如果数据类型不匹配， 编译时会直接报错。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 与弱类型集合相比，强类型集合并没有引入新的类名，只需在定义原有集合对 象时，用尖括号指明其存储的数据类型名称即可。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093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泛型主要分类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371600" y="2725881"/>
            <a:ext cx="90819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泛型类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泛型方法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泛型接口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47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泛型类</a:t>
            </a:r>
            <a:endParaRPr lang="zh-CN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2171700"/>
            <a:ext cx="90819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[</a:t>
            </a:r>
            <a:r>
              <a:rPr lang="zh-CN" altLang="en-US" sz="2800" dirty="0" smtClean="0"/>
              <a:t>访问修饰符</a:t>
            </a:r>
            <a:r>
              <a:rPr lang="en-US" altLang="zh-CN" sz="2800" dirty="0" smtClean="0"/>
              <a:t>] class </a:t>
            </a:r>
            <a:r>
              <a:rPr lang="zh-CN" altLang="en-US" sz="2800" dirty="0" smtClean="0"/>
              <a:t>类名 </a:t>
            </a:r>
            <a:r>
              <a:rPr lang="en-US" altLang="zh-CN" sz="2800" dirty="0" smtClean="0"/>
              <a:t>{ </a:t>
            </a:r>
          </a:p>
          <a:p>
            <a:r>
              <a:rPr lang="zh-CN" altLang="en-US" sz="2800" dirty="0" smtClean="0"/>
              <a:t>泛型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成员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； </a:t>
            </a:r>
            <a:endParaRPr lang="en-US" altLang="zh-CN" sz="2800" dirty="0" smtClean="0"/>
          </a:p>
          <a:p>
            <a:r>
              <a:rPr lang="zh-CN" altLang="en-US" sz="2800" dirty="0" smtClean="0"/>
              <a:t>泛型</a:t>
            </a:r>
            <a:r>
              <a:rPr lang="en-US" altLang="zh-CN" sz="2800" dirty="0" smtClean="0"/>
              <a:t>2 </a:t>
            </a:r>
            <a:r>
              <a:rPr lang="zh-CN" altLang="en-US" sz="2800" dirty="0" smtClean="0"/>
              <a:t>成员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； </a:t>
            </a:r>
            <a:endParaRPr lang="en-US" altLang="zh-CN" sz="2800" dirty="0" smtClean="0"/>
          </a:p>
          <a:p>
            <a:r>
              <a:rPr lang="en-US" altLang="zh-CN" sz="2800" dirty="0" smtClean="0"/>
              <a:t>...... 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1371600" y="5003861"/>
            <a:ext cx="8519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 声明中的“泛型</a:t>
            </a:r>
            <a:r>
              <a:rPr lang="en-US" altLang="zh-CN" sz="2800" dirty="0" smtClean="0"/>
              <a:t>x” </a:t>
            </a:r>
            <a:r>
              <a:rPr lang="zh-CN" altLang="en-US" sz="2800" dirty="0" smtClean="0"/>
              <a:t>，可以是任何合法的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标识符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206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70364" y="426029"/>
            <a:ext cx="908191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class CE { </a:t>
            </a:r>
          </a:p>
          <a:p>
            <a:r>
              <a:rPr lang="en-US" altLang="zh-CN" sz="2000" dirty="0" smtClean="0"/>
              <a:t>public T1 x; </a:t>
            </a:r>
          </a:p>
          <a:p>
            <a:r>
              <a:rPr lang="en-US" altLang="zh-CN" sz="2000" dirty="0" smtClean="0"/>
              <a:t>public T2 y; </a:t>
            </a:r>
          </a:p>
          <a:p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toString</a:t>
            </a:r>
            <a:r>
              <a:rPr lang="en-US" altLang="zh-CN" sz="2000" dirty="0" smtClean="0"/>
              <a:t>(){ </a:t>
            </a:r>
          </a:p>
          <a:p>
            <a:r>
              <a:rPr lang="en-US" altLang="zh-CN" sz="2000" dirty="0" smtClean="0"/>
              <a:t>return(x+" , "+y); 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} </a:t>
            </a:r>
          </a:p>
          <a:p>
            <a:r>
              <a:rPr lang="en-US" altLang="zh-CN" sz="2000" dirty="0" smtClean="0"/>
              <a:t>class Test { </a:t>
            </a:r>
          </a:p>
          <a:p>
            <a:r>
              <a:rPr lang="en-US" altLang="zh-CN" sz="2000" dirty="0" smtClean="0"/>
              <a:t>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 { </a:t>
            </a:r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JDK 1.7</a:t>
            </a:r>
            <a:r>
              <a:rPr lang="zh-CN" altLang="en-US" sz="2000" dirty="0" smtClean="0"/>
              <a:t>之前，创建泛型对象时的写法 </a:t>
            </a:r>
            <a:endParaRPr lang="en-US" altLang="zh-CN" sz="2000" dirty="0" smtClean="0"/>
          </a:p>
          <a:p>
            <a:r>
              <a:rPr lang="en-US" altLang="zh-CN" sz="2000" dirty="0"/>
              <a:t>CE&lt;</a:t>
            </a:r>
            <a:r>
              <a:rPr lang="en-US" altLang="zh-CN" sz="2000" dirty="0" err="1"/>
              <a:t>Integer,Integer</a:t>
            </a:r>
            <a:r>
              <a:rPr lang="en-US" altLang="zh-CN" sz="2000" dirty="0"/>
              <a:t>&gt; c1=new CE&lt;</a:t>
            </a:r>
            <a:r>
              <a:rPr lang="en-US" altLang="zh-CN" sz="2000" dirty="0" err="1"/>
              <a:t>Integer,Integer</a:t>
            </a:r>
            <a:r>
              <a:rPr lang="en-US" altLang="zh-CN" sz="2000" dirty="0"/>
              <a:t>&gt;(); </a:t>
            </a:r>
            <a:endParaRPr lang="en-US" altLang="zh-CN" sz="2000" dirty="0" smtClean="0"/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JDK 1.7</a:t>
            </a:r>
            <a:r>
              <a:rPr lang="zh-CN" altLang="en-US" sz="2000" dirty="0" smtClean="0"/>
              <a:t>之后，创建泛型对象时，简化为如下写法 </a:t>
            </a:r>
            <a:endParaRPr lang="en-US" altLang="zh-CN" sz="2000" dirty="0" smtClean="0"/>
          </a:p>
          <a:p>
            <a:r>
              <a:rPr lang="en-US" altLang="zh-CN" sz="2000" dirty="0" smtClean="0"/>
              <a:t>CE&lt;</a:t>
            </a:r>
            <a:r>
              <a:rPr lang="en-US" altLang="zh-CN" sz="2000" dirty="0" err="1" smtClean="0"/>
              <a:t>Integer,Double</a:t>
            </a:r>
            <a:r>
              <a:rPr lang="en-US" altLang="zh-CN" sz="2000" dirty="0" smtClean="0"/>
              <a:t>&gt;</a:t>
            </a:r>
            <a:r>
              <a:rPr lang="en-US" altLang="zh-CN" sz="2000" dirty="0" smtClean="0"/>
              <a:t> c2 = </a:t>
            </a:r>
            <a:r>
              <a:rPr lang="en-US" altLang="zh-CN" sz="2000" dirty="0" smtClean="0"/>
              <a:t>new CE&lt;</a:t>
            </a:r>
            <a:r>
              <a:rPr lang="en-US" altLang="zh-CN" sz="2000" dirty="0" err="1" smtClean="0"/>
              <a:t>Integer,Double</a:t>
            </a:r>
            <a:r>
              <a:rPr lang="en-US" altLang="zh-CN" sz="2000" dirty="0" smtClean="0"/>
              <a:t>&gt;(); </a:t>
            </a:r>
            <a:endParaRPr lang="en-US" altLang="zh-CN" sz="2000" dirty="0" smtClean="0"/>
          </a:p>
          <a:p>
            <a:r>
              <a:rPr lang="en-US" altLang="zh-CN" sz="2000" dirty="0" smtClean="0"/>
              <a:t>c1.x=5; </a:t>
            </a:r>
          </a:p>
          <a:p>
            <a:r>
              <a:rPr lang="en-US" altLang="zh-CN" sz="2000" dirty="0" smtClean="0"/>
              <a:t>c1.y=10;</a:t>
            </a:r>
          </a:p>
          <a:p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(c1.toString()); </a:t>
            </a:r>
          </a:p>
          <a:p>
            <a:r>
              <a:rPr lang="en-US" altLang="zh-CN" sz="2000" dirty="0" smtClean="0"/>
              <a:t>c2.x=15; </a:t>
            </a:r>
          </a:p>
          <a:p>
            <a:r>
              <a:rPr lang="en-US" altLang="zh-CN" sz="2000" dirty="0" smtClean="0"/>
              <a:t>c2.y=110.5; </a:t>
            </a:r>
          </a:p>
          <a:p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(c2.toString());</a:t>
            </a:r>
          </a:p>
          <a:p>
            <a:r>
              <a:rPr lang="en-US" altLang="zh-CN" sz="2000" dirty="0" smtClean="0"/>
              <a:t>} 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20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泛型类</a:t>
            </a:r>
            <a:endParaRPr lang="zh-CN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2171700"/>
            <a:ext cx="9081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泛型类中的泛型成员不能直接实例化。 </a:t>
            </a:r>
            <a:endParaRPr lang="en-US" altLang="zh-CN" sz="2800" dirty="0" smtClean="0"/>
          </a:p>
          <a:p>
            <a:r>
              <a:rPr lang="zh-CN" altLang="en-US" sz="2800" dirty="0" smtClean="0"/>
              <a:t> 它们的实例化必须通过相关方法的参数传递给它们。</a:t>
            </a:r>
            <a:endParaRPr lang="zh-CN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1371600" y="3235286"/>
            <a:ext cx="101415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由于泛型类型只有在泛型类实例化后才能确定</a:t>
            </a:r>
            <a:r>
              <a:rPr lang="en-US" altLang="zh-CN" sz="2800" dirty="0" smtClean="0"/>
              <a:t>==&gt;</a:t>
            </a:r>
            <a:r>
              <a:rPr lang="zh-CN" altLang="en-US" sz="2800" dirty="0" smtClean="0"/>
              <a:t>类中的泛型成员只能使用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类型中的方法（如</a:t>
            </a:r>
            <a:r>
              <a:rPr lang="en-US" altLang="zh-CN" sz="2800" dirty="0" err="1" smtClean="0"/>
              <a:t>getClass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toString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）。</a:t>
            </a:r>
            <a:endParaRPr lang="zh-CN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371600" y="4384106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</a:t>
            </a:r>
            <a:r>
              <a:rPr lang="zh-CN" altLang="en-US" sz="2800" dirty="0" smtClean="0"/>
              <a:t>同一个泛型类，如果实例化时给予的实际具体类型不一样，那么 这些实例类型是不兼容的，不能相互赋值。</a:t>
            </a:r>
            <a:endParaRPr lang="zh-CN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1371600" y="5532926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 </a:t>
            </a:r>
            <a:r>
              <a:rPr lang="en-US" altLang="zh-CN" sz="2800" dirty="0" smtClean="0">
                <a:solidFill>
                  <a:srgbClr val="FF0000"/>
                </a:solidFill>
              </a:rPr>
              <a:t>Java</a:t>
            </a:r>
            <a:r>
              <a:rPr lang="zh-CN" altLang="en-US" sz="2800" dirty="0" smtClean="0">
                <a:solidFill>
                  <a:srgbClr val="FF0000"/>
                </a:solidFill>
              </a:rPr>
              <a:t>不支持泛型数组的实例化。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Test&lt;String&gt;[] t = new Test&lt;String&gt;[2];//</a:t>
            </a:r>
            <a:r>
              <a:rPr lang="zh-CN" altLang="en-US" sz="2800" dirty="0" smtClean="0">
                <a:solidFill>
                  <a:srgbClr val="FF0000"/>
                </a:solidFill>
              </a:rPr>
              <a:t>这句话是错误的！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8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泛型类</a:t>
            </a:r>
            <a:endParaRPr lang="zh-CN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1658871"/>
            <a:ext cx="9081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限制泛型的上限。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71600" y="2653395"/>
            <a:ext cx="101415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使用</a:t>
            </a:r>
            <a:r>
              <a:rPr lang="en-US" altLang="zh-CN" sz="2800" dirty="0" smtClean="0"/>
              <a:t>extends</a:t>
            </a:r>
            <a:r>
              <a:rPr lang="zh-CN" altLang="en-US" sz="2800" dirty="0" smtClean="0"/>
              <a:t>关键字。 </a:t>
            </a:r>
            <a:endParaRPr lang="en-US" altLang="zh-CN" sz="2800" dirty="0" smtClean="0"/>
          </a:p>
          <a:p>
            <a:r>
              <a:rPr lang="zh-CN" altLang="en-US" sz="2800" dirty="0" smtClean="0"/>
              <a:t> 在限定泛型的上限时，不论限定的是接口还是类，都要使用 </a:t>
            </a:r>
            <a:r>
              <a:rPr lang="en-US" altLang="zh-CN" sz="2800" dirty="0" smtClean="0"/>
              <a:t>extends</a:t>
            </a:r>
            <a:r>
              <a:rPr lang="zh-CN" altLang="en-US" sz="2800" dirty="0" smtClean="0"/>
              <a:t>关键字 </a:t>
            </a:r>
            <a:endParaRPr lang="en-US" altLang="zh-CN" sz="2800" dirty="0" smtClean="0"/>
          </a:p>
          <a:p>
            <a:r>
              <a:rPr lang="zh-CN" altLang="en-US" sz="2800" dirty="0" smtClean="0"/>
              <a:t> 用</a:t>
            </a:r>
            <a:r>
              <a:rPr lang="en-US" altLang="zh-CN" sz="2800" dirty="0" smtClean="0"/>
              <a:t>extends</a:t>
            </a:r>
            <a:r>
              <a:rPr lang="zh-CN" altLang="en-US" sz="2800" dirty="0" smtClean="0"/>
              <a:t>指定泛型的上限后，在实例化泛型类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接口时，指定的 实际类型必须是指定上限类的子类或指定上限接口的子接口  泛型类型的上限一经限定，泛型类中的泛型成员就可以使用上限 类型中的方法和其它可用成员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79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496291" y="284268"/>
            <a:ext cx="1014152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import </a:t>
            </a:r>
            <a:r>
              <a:rPr lang="en-US" altLang="zh-CN" sz="2400" b="1" dirty="0" err="1"/>
              <a:t>java.util.ArrayList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/>
              <a:t>import </a:t>
            </a:r>
            <a:r>
              <a:rPr lang="en-US" altLang="zh-CN" sz="2400" b="1" dirty="0" err="1"/>
              <a:t>java.util.List</a:t>
            </a:r>
            <a:r>
              <a:rPr lang="en-US" altLang="zh-CN" sz="2400" b="1" dirty="0"/>
              <a:t>;</a:t>
            </a:r>
          </a:p>
          <a:p>
            <a:endParaRPr lang="zh-CN" altLang="en-US" sz="2400" dirty="0"/>
          </a:p>
          <a:p>
            <a:r>
              <a:rPr lang="en-US" altLang="zh-CN" sz="2400" b="1" dirty="0"/>
              <a:t>class Generic&lt;T extends List&lt;String&gt;&gt; {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private T object;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public void </a:t>
            </a:r>
            <a:r>
              <a:rPr lang="en-US" altLang="zh-CN" sz="2400" b="1" dirty="0" err="1"/>
              <a:t>setObject</a:t>
            </a:r>
            <a:r>
              <a:rPr lang="en-US" altLang="zh-CN" sz="2400" b="1" dirty="0"/>
              <a:t>(T t)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b="1" dirty="0" err="1"/>
              <a:t>this.object</a:t>
            </a:r>
            <a:r>
              <a:rPr lang="en-US" altLang="zh-CN" sz="2400" b="1" dirty="0"/>
              <a:t> = t;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public T </a:t>
            </a:r>
            <a:r>
              <a:rPr lang="en-US" altLang="zh-CN" sz="2400" b="1" dirty="0" err="1"/>
              <a:t>getObject</a:t>
            </a:r>
            <a:r>
              <a:rPr lang="en-US" altLang="zh-CN" sz="2400" b="1" dirty="0"/>
              <a:t>()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b="1" u="sng" dirty="0"/>
              <a:t>return </a:t>
            </a:r>
            <a:r>
              <a:rPr lang="en-US" altLang="zh-CN" sz="2400" b="1" u="sng" dirty="0" err="1"/>
              <a:t>this.object</a:t>
            </a:r>
            <a:r>
              <a:rPr lang="en-US" altLang="zh-CN" sz="2400" b="1" u="sng" dirty="0"/>
              <a:t>;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FanXing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dirty="0"/>
              <a:t>        Generic&lt;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&lt;String&gt;&gt; </a:t>
            </a:r>
            <a:r>
              <a:rPr lang="en-US" altLang="zh-CN" sz="2400" b="1" u="sng" dirty="0"/>
              <a:t>gen = new Generic&lt;</a:t>
            </a:r>
            <a:r>
              <a:rPr lang="en-US" altLang="zh-CN" sz="2400" b="1" u="sng" dirty="0" err="1"/>
              <a:t>ArrayList</a:t>
            </a:r>
            <a:r>
              <a:rPr lang="en-US" altLang="zh-CN" sz="2400" b="1" u="sng" dirty="0"/>
              <a:t>&lt;String&gt;&gt;();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698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泛型类</a:t>
            </a:r>
            <a:endParaRPr lang="zh-CN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1658871"/>
            <a:ext cx="9081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限制泛型的下限。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71600" y="2653395"/>
            <a:ext cx="101415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&lt;? </a:t>
            </a:r>
            <a:r>
              <a:rPr lang="en-US" altLang="zh-CN" sz="2800" dirty="0"/>
              <a:t>e</a:t>
            </a:r>
            <a:r>
              <a:rPr lang="en-US" altLang="zh-CN" sz="2800" dirty="0" smtClean="0"/>
              <a:t>xtends T&gt;</a:t>
            </a:r>
            <a:r>
              <a:rPr lang="zh-CN" altLang="en-US" sz="2800" dirty="0" smtClean="0"/>
              <a:t>表示类型的上界，表示参数化类型的可能是</a:t>
            </a:r>
            <a:r>
              <a:rPr lang="en-US" altLang="zh-CN" sz="2800" dirty="0" smtClean="0"/>
              <a:t>T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的子类。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&lt;? super T&gt;</a:t>
            </a:r>
            <a:r>
              <a:rPr lang="zh-CN" altLang="en-US" sz="2800" dirty="0" smtClean="0"/>
              <a:t>表示类型下界（</a:t>
            </a:r>
            <a:r>
              <a:rPr lang="en-US" altLang="zh-CN" sz="2800" dirty="0" smtClean="0"/>
              <a:t>Java Core</a:t>
            </a:r>
            <a:r>
              <a:rPr lang="zh-CN" altLang="en-US" sz="2800" dirty="0" smtClean="0"/>
              <a:t>中叫超类型限定），表 示参数化类型是此类型的超类型（父类型），直至</a:t>
            </a:r>
            <a:r>
              <a:rPr lang="en-US" altLang="zh-CN" sz="2800" dirty="0" smtClean="0"/>
              <a:t>Object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02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911928" y="1039090"/>
            <a:ext cx="101415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class Info&lt;T&gt;{</a:t>
            </a:r>
          </a:p>
          <a:p>
            <a:r>
              <a:rPr lang="en-US" altLang="zh-CN" sz="2400" dirty="0" smtClean="0"/>
              <a:t>    private T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public void </a:t>
            </a:r>
            <a:r>
              <a:rPr lang="en-US" altLang="zh-CN" sz="2400" dirty="0" err="1" smtClean="0"/>
              <a:t>setVar</a:t>
            </a:r>
            <a:r>
              <a:rPr lang="en-US" altLang="zh-CN" sz="2400" dirty="0" smtClean="0"/>
              <a:t>(T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this.var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;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    public T </a:t>
            </a:r>
            <a:r>
              <a:rPr lang="en-US" altLang="zh-CN" sz="2400" dirty="0" err="1" smtClean="0"/>
              <a:t>getVar</a:t>
            </a:r>
            <a:r>
              <a:rPr lang="en-US" altLang="zh-CN" sz="2400" dirty="0" smtClean="0"/>
              <a:t>(){</a:t>
            </a:r>
          </a:p>
          <a:p>
            <a:r>
              <a:rPr lang="en-US" altLang="zh-CN" sz="2400" dirty="0" smtClean="0"/>
              <a:t>        return </a:t>
            </a:r>
            <a:r>
              <a:rPr lang="en-US" altLang="zh-CN" sz="2400" dirty="0" err="1" smtClean="0"/>
              <a:t>this.var</a:t>
            </a:r>
            <a:r>
              <a:rPr lang="en-US" altLang="zh-CN" sz="2400" dirty="0" smtClean="0"/>
              <a:t> ;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    public String </a:t>
            </a:r>
            <a:r>
              <a:rPr lang="en-US" altLang="zh-CN" sz="2400" dirty="0" err="1" smtClean="0"/>
              <a:t>toString</a:t>
            </a:r>
            <a:r>
              <a:rPr lang="en-US" altLang="zh-CN" sz="2400" dirty="0" smtClean="0"/>
              <a:t>(){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return </a:t>
            </a:r>
            <a:r>
              <a:rPr lang="en-US" altLang="zh-CN" sz="2400" dirty="0" err="1" smtClean="0"/>
              <a:t>this.var.toString</a:t>
            </a:r>
            <a:r>
              <a:rPr lang="en-US" altLang="zh-CN" sz="2400" dirty="0" smtClean="0"/>
              <a:t>() ;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259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本讲内容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什么是泛型</a:t>
            </a:r>
            <a:r>
              <a:rPr lang="zh-CN" altLang="en-US" sz="2800" dirty="0"/>
              <a:t>？ </a:t>
            </a:r>
            <a:endParaRPr lang="en-US" altLang="zh-CN" sz="2800" dirty="0" smtClean="0"/>
          </a:p>
          <a:p>
            <a:r>
              <a:rPr lang="zh-CN" altLang="en-US" sz="2800" dirty="0" smtClean="0"/>
              <a:t>泛型类 </a:t>
            </a:r>
            <a:endParaRPr lang="en-US" altLang="zh-CN" sz="2800" dirty="0" smtClean="0"/>
          </a:p>
          <a:p>
            <a:r>
              <a:rPr lang="zh-CN" altLang="en-US" sz="2800" dirty="0" smtClean="0"/>
              <a:t>泛型</a:t>
            </a:r>
            <a:r>
              <a:rPr lang="zh-CN" altLang="en-US" sz="2800" dirty="0"/>
              <a:t>方法 </a:t>
            </a:r>
            <a:endParaRPr lang="en-US" altLang="zh-CN" sz="2800" dirty="0" smtClean="0"/>
          </a:p>
          <a:p>
            <a:r>
              <a:rPr lang="zh-CN" altLang="en-US" sz="2800" dirty="0" smtClean="0"/>
              <a:t>泛型接</a:t>
            </a:r>
            <a:r>
              <a:rPr lang="zh-CN" altLang="en-US" sz="2800" dirty="0"/>
              <a:t>口</a:t>
            </a:r>
          </a:p>
        </p:txBody>
      </p:sp>
    </p:spTree>
    <p:extLst>
      <p:ext uri="{BB962C8B-B14F-4D97-AF65-F5344CB8AC3E}">
        <p14:creationId xmlns:p14="http://schemas.microsoft.com/office/powerpoint/2010/main" val="223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593274" y="166254"/>
            <a:ext cx="1014152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public </a:t>
            </a:r>
            <a:r>
              <a:rPr lang="en-US" altLang="zh-CN" b="1" dirty="0"/>
              <a:t>class </a:t>
            </a:r>
            <a:r>
              <a:rPr lang="en-US" altLang="zh-CN" b="1" dirty="0" err="1"/>
              <a:t>FanXing</a:t>
            </a:r>
            <a:r>
              <a:rPr lang="en-US" altLang="zh-CN" b="1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</a:p>
          <a:p>
            <a:r>
              <a:rPr lang="en-US" altLang="zh-CN" dirty="0"/>
              <a:t>        Info&lt;String&gt; </a:t>
            </a:r>
            <a:r>
              <a:rPr lang="en-US" altLang="zh-CN" b="1" dirty="0"/>
              <a:t>i1 = new Info&lt;String&gt;() ; </a:t>
            </a:r>
          </a:p>
          <a:p>
            <a:r>
              <a:rPr lang="en-US" altLang="zh-CN" dirty="0"/>
              <a:t>        Info&lt;Object&gt; </a:t>
            </a:r>
            <a:r>
              <a:rPr lang="en-US" altLang="zh-CN" b="1" dirty="0"/>
              <a:t>i2 = new Info&lt;Object&gt;() ;     </a:t>
            </a:r>
          </a:p>
          <a:p>
            <a:r>
              <a:rPr lang="en-US" altLang="zh-CN" dirty="0"/>
              <a:t>        Info&lt;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&lt;String&gt;&gt; </a:t>
            </a:r>
            <a:r>
              <a:rPr lang="en-US" altLang="zh-CN" b="1" dirty="0"/>
              <a:t>i3 = new Info&lt;</a:t>
            </a:r>
            <a:r>
              <a:rPr lang="en-US" altLang="zh-CN" b="1" dirty="0" err="1"/>
              <a:t>ArrayList</a:t>
            </a:r>
            <a:r>
              <a:rPr lang="en-US" altLang="zh-CN" b="1" dirty="0"/>
              <a:t>&lt;String&gt;&gt;() ; </a:t>
            </a:r>
          </a:p>
          <a:p>
            <a:r>
              <a:rPr lang="en-US" altLang="zh-CN" dirty="0"/>
              <a:t>        i1.setVar("hello") 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 </a:t>
            </a:r>
            <a:r>
              <a:rPr lang="en-US" altLang="zh-CN" b="1" dirty="0"/>
              <a:t>list = new </a:t>
            </a:r>
            <a:r>
              <a:rPr lang="en-US" altLang="zh-CN" b="1" dirty="0" err="1"/>
              <a:t>ArrayList</a:t>
            </a:r>
            <a:r>
              <a:rPr lang="en-US" altLang="zh-CN" b="1" dirty="0"/>
              <a:t>&lt;&gt;();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list.add</a:t>
            </a:r>
            <a:r>
              <a:rPr lang="en-US" altLang="zh-CN" dirty="0"/>
              <a:t>("123");</a:t>
            </a:r>
          </a:p>
          <a:p>
            <a:r>
              <a:rPr lang="en-US" altLang="zh-CN" dirty="0"/>
              <a:t>        i2.setVar(</a:t>
            </a:r>
            <a:r>
              <a:rPr lang="en-US" altLang="zh-CN" b="1" dirty="0"/>
              <a:t>new Object()) ;</a:t>
            </a:r>
          </a:p>
          <a:p>
            <a:r>
              <a:rPr lang="en-US" altLang="zh-CN" dirty="0"/>
              <a:t>        i3.setVar(list);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fun(i1) ;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fun(i2) ;</a:t>
            </a:r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func</a:t>
            </a:r>
            <a:r>
              <a:rPr lang="en-US" altLang="zh-CN" b="1" dirty="0"/>
              <a:t>(i3);</a:t>
            </a:r>
          </a:p>
          <a:p>
            <a:r>
              <a:rPr lang="zh-CN" altLang="en-US" dirty="0"/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b="1" dirty="0" smtClean="0"/>
              <a:t>    // </a:t>
            </a:r>
            <a:r>
              <a:rPr lang="zh-CN" altLang="en-US" b="1" dirty="0" smtClean="0"/>
              <a:t>只能接收</a:t>
            </a:r>
            <a:r>
              <a:rPr lang="en-US" altLang="zh-CN" b="1" dirty="0" smtClean="0"/>
              <a:t>String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Object</a:t>
            </a:r>
            <a:r>
              <a:rPr lang="zh-CN" altLang="en-US" b="1" dirty="0" smtClean="0"/>
              <a:t>类型的泛型，</a:t>
            </a:r>
            <a:r>
              <a:rPr lang="en-US" altLang="zh-CN" b="1" dirty="0" smtClean="0"/>
              <a:t>String</a:t>
            </a:r>
            <a:r>
              <a:rPr lang="zh-CN" altLang="en-US" b="1" dirty="0" smtClean="0"/>
              <a:t>类的父类只有</a:t>
            </a:r>
            <a:r>
              <a:rPr lang="en-US" altLang="zh-CN" b="1" dirty="0" smtClean="0"/>
              <a:t>Object</a:t>
            </a:r>
            <a:r>
              <a:rPr lang="zh-CN" altLang="en-US" b="1" dirty="0" smtClean="0"/>
              <a:t>类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public static void fun(Info&lt;? super String&gt; temp</a:t>
            </a:r>
            <a:r>
              <a:rPr lang="en-US" altLang="zh-CN" b="1" dirty="0" smtClean="0"/>
              <a:t>){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en-US" altLang="zh-CN" dirty="0" err="1" smtClean="0"/>
              <a:t>System.</a:t>
            </a:r>
            <a:r>
              <a:rPr lang="en-US" altLang="zh-CN" b="1" dirty="0" err="1" smtClean="0"/>
              <a:t>out.print</a:t>
            </a:r>
            <a:r>
              <a:rPr lang="en-US" altLang="zh-CN" b="1" dirty="0" smtClean="0"/>
              <a:t>(temp </a:t>
            </a:r>
            <a:r>
              <a:rPr lang="en-US" altLang="zh-CN" b="1" dirty="0"/>
              <a:t>+ "</a:t>
            </a:r>
            <a:r>
              <a:rPr lang="zh-CN" altLang="en-US" b="1" dirty="0"/>
              <a:t>、</a:t>
            </a:r>
            <a:r>
              <a:rPr lang="en-US" altLang="zh-CN" b="1" dirty="0"/>
              <a:t>") 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b="1" dirty="0" err="1"/>
              <a:t>func</a:t>
            </a:r>
            <a:r>
              <a:rPr lang="en-US" altLang="zh-CN" b="1" dirty="0"/>
              <a:t>(Info&lt;? extends List&lt;String&gt;&gt; temp){    // </a:t>
            </a:r>
            <a:r>
              <a:rPr lang="zh-CN" altLang="en-US" b="1" dirty="0"/>
              <a:t>只能接</a:t>
            </a:r>
            <a:r>
              <a:rPr lang="zh-CN" altLang="en-US" b="1" dirty="0" smtClean="0"/>
              <a:t>收</a:t>
            </a:r>
            <a:r>
              <a:rPr lang="en-US" altLang="zh-CN" b="1" dirty="0" smtClean="0"/>
              <a:t>List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List</a:t>
            </a:r>
            <a:r>
              <a:rPr lang="zh-CN" altLang="en-US" b="1" dirty="0" smtClean="0"/>
              <a:t>子类或</a:t>
            </a:r>
            <a:r>
              <a:rPr lang="en-US" altLang="zh-CN" b="1" dirty="0"/>
              <a:t>Object</a:t>
            </a:r>
            <a:r>
              <a:rPr lang="zh-CN" altLang="en-US" b="1" dirty="0"/>
              <a:t>类</a:t>
            </a:r>
            <a:r>
              <a:rPr lang="zh-CN" altLang="en-US" b="1" dirty="0" smtClean="0"/>
              <a:t>型的泛型</a:t>
            </a:r>
            <a:endParaRPr lang="en-US" altLang="zh-CN" b="1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System.</a:t>
            </a:r>
            <a:r>
              <a:rPr lang="en-US" altLang="zh-CN" b="1" dirty="0" err="1"/>
              <a:t>out.print</a:t>
            </a:r>
            <a:r>
              <a:rPr lang="en-US" altLang="zh-CN" b="1" dirty="0"/>
              <a:t>(temp + "</a:t>
            </a:r>
            <a:r>
              <a:rPr lang="zh-CN" altLang="en-US" b="1" dirty="0"/>
              <a:t>、</a:t>
            </a:r>
            <a:r>
              <a:rPr lang="en-US" altLang="zh-CN" b="1" dirty="0"/>
              <a:t>") 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681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泛型方法</a:t>
            </a:r>
            <a:endParaRPr lang="zh-CN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1658871"/>
            <a:ext cx="9081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类中的方法也可以声明仅用于自身的泛型</a:t>
            </a:r>
            <a:r>
              <a:rPr lang="en-US" altLang="zh-CN" sz="2800" dirty="0" smtClean="0"/>
              <a:t>==&gt;</a:t>
            </a:r>
            <a:r>
              <a:rPr lang="zh-CN" altLang="en-US" sz="2800" dirty="0" smtClean="0"/>
              <a:t>泛型方法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71600" y="2653395"/>
            <a:ext cx="101415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访问修饰符 返回类型 方法名（参数列表） </a:t>
            </a:r>
            <a:r>
              <a:rPr lang="en-US" altLang="zh-CN" sz="2800" dirty="0" smtClean="0"/>
              <a:t>{ </a:t>
            </a:r>
          </a:p>
          <a:p>
            <a:r>
              <a:rPr lang="zh-CN" altLang="en-US" sz="2800" dirty="0" smtClean="0"/>
              <a:t>    函数体 </a:t>
            </a:r>
            <a:endParaRPr lang="en-US" altLang="zh-CN" sz="2800" dirty="0" smtClean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371599" y="4520085"/>
            <a:ext cx="90819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泛型列表中声明的泛型，可以用于该方法的</a:t>
            </a:r>
            <a:r>
              <a:rPr lang="en-US" altLang="zh-CN" sz="2800" dirty="0" smtClean="0"/>
              <a:t>【</a:t>
            </a:r>
            <a:r>
              <a:rPr lang="zh-CN" altLang="en-US" sz="2800" dirty="0" smtClean="0"/>
              <a:t>返回类型声明、参 数类型声明、该方法的函数体中的局部变量的类型声明</a:t>
            </a:r>
            <a:r>
              <a:rPr lang="en-US" altLang="zh-CN" sz="2800" dirty="0" smtClean="0"/>
              <a:t>】</a:t>
            </a:r>
          </a:p>
          <a:p>
            <a:r>
              <a:rPr lang="en-US" altLang="zh-CN" sz="2800" dirty="0" smtClean="0"/>
              <a:t> </a:t>
            </a:r>
            <a:r>
              <a:rPr lang="zh-CN" altLang="en-US" sz="2800" dirty="0" smtClean="0"/>
              <a:t>类中其它方法不能使用当前方法声明的泛型。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573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840182" y="332509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class M{</a:t>
            </a:r>
          </a:p>
          <a:p>
            <a:r>
              <a:rPr lang="fr-FR" altLang="zh-CN" sz="2000" b="1" dirty="0"/>
              <a:t>public static&lt;T&gt; void aToC(T[] a, </a:t>
            </a:r>
            <a:r>
              <a:rPr lang="en-US" altLang="zh-CN" sz="2000" b="1" dirty="0" smtClean="0"/>
              <a:t>List</a:t>
            </a:r>
            <a:r>
              <a:rPr lang="fr-FR" altLang="zh-CN" sz="2000" b="1" dirty="0" smtClean="0"/>
              <a:t>&lt;T</a:t>
            </a:r>
            <a:r>
              <a:rPr lang="fr-FR" altLang="zh-CN" sz="2000" b="1" dirty="0"/>
              <a:t>&gt; c){</a:t>
            </a:r>
          </a:p>
          <a:p>
            <a:r>
              <a:rPr lang="en-US" altLang="zh-CN" sz="2000" b="1" dirty="0"/>
              <a:t>for(T t:a)</a:t>
            </a:r>
          </a:p>
          <a:p>
            <a:r>
              <a:rPr lang="en-US" altLang="zh-CN" sz="2000" dirty="0" err="1"/>
              <a:t>c.add</a:t>
            </a:r>
            <a:r>
              <a:rPr lang="en-US" altLang="zh-CN" sz="2000" dirty="0"/>
              <a:t>(t);</a:t>
            </a:r>
          </a:p>
          <a:p>
            <a:r>
              <a:rPr lang="en-US" altLang="zh-CN" sz="2000" dirty="0" err="1"/>
              <a:t>System.</a:t>
            </a:r>
            <a:r>
              <a:rPr lang="en-US" altLang="zh-CN" sz="2000" b="1" dirty="0" err="1"/>
              <a:t>out.println</a:t>
            </a:r>
            <a:r>
              <a:rPr lang="en-US" altLang="zh-CN" sz="2000" b="1" dirty="0"/>
              <a:t>(c);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b="1" dirty="0"/>
              <a:t>class REG{</a:t>
            </a:r>
          </a:p>
          <a:p>
            <a:r>
              <a:rPr lang="en-US" altLang="zh-CN" sz="2000" b="1" dirty="0"/>
              <a:t>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){</a:t>
            </a:r>
          </a:p>
          <a:p>
            <a:r>
              <a:rPr lang="en-US" altLang="zh-CN" sz="2000" dirty="0"/>
              <a:t>String[] </a:t>
            </a:r>
            <a:r>
              <a:rPr lang="en-US" altLang="zh-CN" sz="2000" dirty="0" err="1"/>
              <a:t>ss</a:t>
            </a:r>
            <a:r>
              <a:rPr lang="en-US" altLang="zh-CN" sz="2000" dirty="0"/>
              <a:t>=</a:t>
            </a:r>
            <a:r>
              <a:rPr lang="en-US" altLang="zh-CN" sz="2000" b="1" dirty="0"/>
              <a:t>new String[5];</a:t>
            </a:r>
          </a:p>
          <a:p>
            <a:r>
              <a:rPr lang="en-US" altLang="zh-CN" sz="2000" b="1" dirty="0"/>
              <a:t>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=0;i&lt;5;i++){</a:t>
            </a:r>
          </a:p>
          <a:p>
            <a:r>
              <a:rPr lang="en-US" altLang="zh-CN" sz="2000" dirty="0" err="1"/>
              <a:t>ss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]="</a:t>
            </a:r>
            <a:r>
              <a:rPr lang="en-US" altLang="zh-CN" sz="2000" dirty="0" err="1"/>
              <a:t>aaa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smtClean="0"/>
              <a:t>List&lt;String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cs</a:t>
            </a:r>
            <a:r>
              <a:rPr lang="en-US" altLang="zh-CN" sz="2000" dirty="0"/>
              <a:t>=</a:t>
            </a:r>
            <a:r>
              <a:rPr lang="en-US" altLang="zh-CN" sz="2000" b="1" dirty="0"/>
              <a:t>new </a:t>
            </a:r>
            <a:r>
              <a:rPr lang="en-US" altLang="zh-CN" sz="2000" b="1" dirty="0" err="1" smtClean="0"/>
              <a:t>ArrayList</a:t>
            </a:r>
            <a:r>
              <a:rPr lang="en-US" altLang="zh-CN" sz="2000" b="1" dirty="0" smtClean="0"/>
              <a:t>&lt;String</a:t>
            </a:r>
            <a:r>
              <a:rPr lang="en-US" altLang="zh-CN" sz="2000" b="1" dirty="0"/>
              <a:t>&gt;();</a:t>
            </a:r>
          </a:p>
          <a:p>
            <a:r>
              <a:rPr lang="en-US" altLang="zh-CN" sz="2000" dirty="0" err="1"/>
              <a:t>M.aToC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cs</a:t>
            </a:r>
            <a:r>
              <a:rPr lang="en-US" altLang="zh-CN" sz="2000" dirty="0"/>
              <a:t>); //</a:t>
            </a:r>
            <a:r>
              <a:rPr lang="zh-CN" altLang="en-US" sz="2000" dirty="0"/>
              <a:t>此时泛型函数中的</a:t>
            </a:r>
            <a:r>
              <a:rPr lang="en-US" altLang="zh-CN" sz="2000" dirty="0"/>
              <a:t>T</a:t>
            </a:r>
            <a:r>
              <a:rPr lang="zh-CN" altLang="en-US" sz="2000" dirty="0"/>
              <a:t>的匹配类型为</a:t>
            </a:r>
            <a:r>
              <a:rPr lang="en-US" altLang="zh-CN" sz="2000" dirty="0"/>
              <a:t>String</a:t>
            </a:r>
          </a:p>
          <a:p>
            <a:r>
              <a:rPr lang="en-US" altLang="zh-CN" sz="2000" dirty="0"/>
              <a:t>Collection&lt;Object&gt; </a:t>
            </a:r>
            <a:r>
              <a:rPr lang="en-US" altLang="zh-CN" sz="2000" dirty="0" err="1"/>
              <a:t>cb</a:t>
            </a:r>
            <a:r>
              <a:rPr lang="en-US" altLang="zh-CN" sz="2000" dirty="0"/>
              <a:t>=</a:t>
            </a:r>
            <a:r>
              <a:rPr lang="en-US" altLang="zh-CN" sz="2000" b="1" dirty="0"/>
              <a:t>new </a:t>
            </a:r>
            <a:r>
              <a:rPr lang="en-US" altLang="zh-CN" sz="2000" b="1" dirty="0" err="1" smtClean="0"/>
              <a:t>ArrayList</a:t>
            </a:r>
            <a:r>
              <a:rPr lang="en-US" altLang="zh-CN" sz="2000" b="1" dirty="0" smtClean="0"/>
              <a:t>&lt;Object</a:t>
            </a:r>
            <a:r>
              <a:rPr lang="en-US" altLang="zh-CN" sz="2000" b="1" dirty="0"/>
              <a:t>&gt;();</a:t>
            </a:r>
          </a:p>
          <a:p>
            <a:r>
              <a:rPr lang="en-US" altLang="zh-CN" sz="2000" dirty="0" err="1"/>
              <a:t>M.aToC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cb</a:t>
            </a:r>
            <a:r>
              <a:rPr lang="en-US" altLang="zh-CN" sz="2000" dirty="0"/>
              <a:t>); //</a:t>
            </a:r>
            <a:r>
              <a:rPr lang="zh-CN" altLang="en-US" sz="2000" dirty="0"/>
              <a:t>此时泛型函数中的</a:t>
            </a:r>
            <a:r>
              <a:rPr lang="en-US" altLang="zh-CN" sz="2000" dirty="0"/>
              <a:t>T</a:t>
            </a:r>
            <a:r>
              <a:rPr lang="zh-CN" altLang="en-US" sz="2000" dirty="0"/>
              <a:t>的匹配类型为</a:t>
            </a:r>
            <a:r>
              <a:rPr lang="en-US" altLang="zh-CN" sz="2000" dirty="0"/>
              <a:t>Object</a:t>
            </a:r>
          </a:p>
          <a:p>
            <a:r>
              <a:rPr lang="en-US" altLang="zh-CN" sz="2000" u="sng" dirty="0"/>
              <a:t>}</a:t>
            </a:r>
            <a:endParaRPr lang="zh-CN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54292" y="2327564"/>
            <a:ext cx="332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[aaa0, aaa1, aaa2, aaa3, aaa4]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28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泛型方法</a:t>
            </a:r>
            <a:endParaRPr lang="zh-CN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1371599" y="1673311"/>
            <a:ext cx="9081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泛型列表中声明的泛型，同样可以使用</a:t>
            </a:r>
            <a:r>
              <a:rPr lang="en-US" altLang="zh-CN" sz="2800" dirty="0" smtClean="0"/>
              <a:t>extends</a:t>
            </a:r>
            <a:r>
              <a:rPr lang="zh-CN" altLang="en-US" sz="2800" dirty="0" smtClean="0"/>
              <a:t>关键字限定其类 型的上限，用</a:t>
            </a:r>
            <a:r>
              <a:rPr lang="en-US" altLang="zh-CN" sz="2800" dirty="0" smtClean="0"/>
              <a:t>super</a:t>
            </a:r>
            <a:r>
              <a:rPr lang="zh-CN" altLang="en-US" sz="2800" dirty="0" smtClean="0"/>
              <a:t>来指定下限。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71599" y="3126556"/>
            <a:ext cx="10141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public static &lt;T extends List&gt; void fun1(T[] a, Collection&lt;T&gt; c) { }</a:t>
            </a:r>
            <a:endParaRPr lang="zh-CN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371599" y="4520085"/>
            <a:ext cx="106125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public static List&lt;? super </a:t>
            </a:r>
            <a:r>
              <a:rPr lang="en-US" altLang="zh-CN" sz="2800" dirty="0" err="1" smtClean="0"/>
              <a:t>ArrayList</a:t>
            </a:r>
            <a:r>
              <a:rPr lang="en-US" altLang="zh-CN" sz="2800" dirty="0" smtClean="0"/>
              <a:t>&gt; fun1(List</a:t>
            </a:r>
            <a:r>
              <a:rPr lang="en-US" altLang="zh-CN" sz="2800" dirty="0" smtClean="0"/>
              <a:t> &lt;? super </a:t>
            </a:r>
            <a:r>
              <a:rPr lang="en-US" altLang="zh-CN" sz="2800" dirty="0" err="1" smtClean="0"/>
              <a:t>ArrayList</a:t>
            </a:r>
            <a:r>
              <a:rPr lang="en-US" altLang="zh-CN" sz="2800" dirty="0" smtClean="0"/>
              <a:t>&gt; </a:t>
            </a:r>
            <a:r>
              <a:rPr lang="en-US" altLang="zh-CN" sz="2800" dirty="0" smtClean="0"/>
              <a:t>a) { </a:t>
            </a:r>
          </a:p>
          <a:p>
            <a:r>
              <a:rPr lang="en-US" altLang="zh-CN" sz="2800" dirty="0" smtClean="0"/>
              <a:t>return a[0]; 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349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82435" y="675783"/>
            <a:ext cx="9601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继承时如需保留父类泛型，需要在声明时加入父类泛型。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563092" y="1225689"/>
            <a:ext cx="60128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class G&lt;T1, T2&gt;{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T1 </a:t>
            </a:r>
            <a:r>
              <a:rPr lang="en-US" altLang="zh-CN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t1</a:t>
            </a:r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T2 </a:t>
            </a:r>
            <a:r>
              <a:rPr lang="en-US" altLang="zh-CN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t2</a:t>
            </a:r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public void set(T1 </a:t>
            </a:r>
            <a:r>
              <a:rPr lang="en-US" altLang="zh-CN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t1</a:t>
            </a:r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, T2 t2){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this.t1 = t1 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this.t2 = t2;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public T1 getT1(){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return this.t1;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public T2 getT2(){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return this.t2;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class SG&lt;T1, T2, T3&gt; extends G&lt;T1, T2&gt; 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T3 </a:t>
            </a:r>
            <a:r>
              <a:rPr lang="en-US" altLang="zh-CN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t3</a:t>
            </a:r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public void setT3(T3 t3) 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this.t3 = t3;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16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泛型方法</a:t>
            </a:r>
            <a:endParaRPr lang="zh-CN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1371599" y="1673311"/>
            <a:ext cx="9081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如果不保留父类中的泛型声明，则继承下来的</a:t>
            </a:r>
            <a:r>
              <a:rPr lang="en-US" altLang="zh-CN" sz="2800" dirty="0" smtClean="0"/>
              <a:t>T1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T2</a:t>
            </a:r>
            <a:r>
              <a:rPr lang="zh-CN" altLang="en-US" sz="2800" dirty="0" smtClean="0"/>
              <a:t>会自动变成 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71599" y="3353319"/>
            <a:ext cx="10612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建议在子类中保留父类的泛型。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5289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82435" y="495674"/>
            <a:ext cx="9601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 如果既不想保留父类中的泛型声明，也不想使用默认的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 型</a:t>
            </a:r>
            <a:r>
              <a:rPr lang="en-US" altLang="zh-CN" sz="2800" dirty="0" smtClean="0"/>
              <a:t>==&gt;</a:t>
            </a:r>
            <a:r>
              <a:rPr lang="zh-CN" altLang="en-US" sz="2800" dirty="0" smtClean="0"/>
              <a:t>此时可以直接指定父类中的泛型（即直接给出具体类型）。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79965" y="2060778"/>
            <a:ext cx="6012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class G&lt;T1, T2&gt;{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T1 </a:t>
            </a:r>
            <a:r>
              <a:rPr lang="en-US" altLang="zh-CN" sz="20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t1</a:t>
            </a:r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T2 </a:t>
            </a:r>
            <a:r>
              <a:rPr lang="en-US" altLang="zh-CN" sz="20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t2</a:t>
            </a:r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public void set(T1 </a:t>
            </a:r>
            <a:r>
              <a:rPr lang="en-US" altLang="zh-CN" sz="20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t1</a:t>
            </a:r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, T2 t2){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this.t1 = t1 ;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this.t2 = t2;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class SG&lt;T3&gt; extends G&lt;Integer, String&gt; {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T3 </a:t>
            </a:r>
            <a:r>
              <a:rPr lang="en-US" altLang="zh-CN" sz="20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t3</a:t>
            </a:r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public void setT3(T3 t3) {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this.t3 = t3;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US" altLang="zh-CN" sz="2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88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</a:t>
            </a:r>
            <a:r>
              <a:rPr lang="zh-CN" altLang="en-US" dirty="0"/>
              <a:t>接口</a:t>
            </a:r>
            <a:endParaRPr lang="zh-CN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1371600" y="1428750"/>
            <a:ext cx="1061258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2000" b="1" dirty="0"/>
              <a:t>interface IT&lt;T1,T2&gt;{ T1 getT1(); T2 getT2(); </a:t>
            </a:r>
            <a:r>
              <a:rPr lang="de-DE" altLang="zh-CN" sz="2000" b="1" dirty="0" smtClean="0"/>
              <a:t>}</a:t>
            </a:r>
          </a:p>
          <a:p>
            <a:endParaRPr lang="de-DE" altLang="zh-CN" sz="2000" b="1" dirty="0"/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实现泛型接口时，如果不声明泛型接口中的类型，则泛型则自动变为</a:t>
            </a:r>
            <a:r>
              <a:rPr lang="en-US" altLang="zh-CN" sz="2000" dirty="0"/>
              <a:t>Object</a:t>
            </a:r>
          </a:p>
          <a:p>
            <a:r>
              <a:rPr lang="en-US" altLang="zh-CN" sz="2000" b="1" dirty="0"/>
              <a:t>class C1 implements </a:t>
            </a:r>
            <a:r>
              <a:rPr lang="en-US" altLang="zh-CN" sz="2000" b="1" u="sng" dirty="0"/>
              <a:t>IT {</a:t>
            </a:r>
          </a:p>
          <a:p>
            <a:endParaRPr lang="zh-CN" altLang="en-US" sz="2000" dirty="0"/>
          </a:p>
          <a:p>
            <a:r>
              <a:rPr lang="en-US" altLang="zh-CN" sz="2000" dirty="0"/>
              <a:t>@Override</a:t>
            </a:r>
          </a:p>
          <a:p>
            <a:r>
              <a:rPr lang="en-US" altLang="zh-CN" sz="2000" b="1" dirty="0"/>
              <a:t>public Object getT1() {</a:t>
            </a:r>
          </a:p>
          <a:p>
            <a:r>
              <a:rPr lang="en-US" altLang="ja-JP" sz="2000" dirty="0"/>
              <a:t>// </a:t>
            </a:r>
            <a:r>
              <a:rPr lang="en-US" altLang="ja-JP" sz="2000" b="1" dirty="0"/>
              <a:t>TODO</a:t>
            </a:r>
            <a:r>
              <a:rPr lang="ja-JP" altLang="en-US" sz="2000" b="1" dirty="0"/>
              <a:t> 自動生成されたメソッド・スタブ</a:t>
            </a:r>
          </a:p>
          <a:p>
            <a:r>
              <a:rPr lang="en-US" altLang="zh-CN" sz="2000" b="1" u="sng" dirty="0"/>
              <a:t>return null;</a:t>
            </a:r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  <a:p>
            <a:r>
              <a:rPr lang="en-US" altLang="zh-CN" sz="2000" dirty="0"/>
              <a:t>@Override</a:t>
            </a:r>
          </a:p>
          <a:p>
            <a:r>
              <a:rPr lang="en-US" altLang="zh-CN" sz="2000" b="1" dirty="0"/>
              <a:t>public Object getT2() {</a:t>
            </a:r>
          </a:p>
          <a:p>
            <a:r>
              <a:rPr lang="en-US" altLang="ja-JP" sz="2000" dirty="0"/>
              <a:t>// </a:t>
            </a:r>
            <a:r>
              <a:rPr lang="en-US" altLang="ja-JP" sz="2000" b="1" dirty="0"/>
              <a:t>TODO</a:t>
            </a:r>
            <a:r>
              <a:rPr lang="ja-JP" altLang="en-US" sz="2000" b="1" dirty="0"/>
              <a:t> 自動生成されたメソッド・スタブ</a:t>
            </a:r>
          </a:p>
          <a:p>
            <a:r>
              <a:rPr lang="en-US" altLang="zh-CN" sz="2000" b="1" u="sng" dirty="0"/>
              <a:t>return null;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738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</a:t>
            </a:r>
            <a:r>
              <a:rPr lang="zh-CN" altLang="en-US" dirty="0"/>
              <a:t>接口</a:t>
            </a:r>
            <a:endParaRPr lang="zh-CN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1371600" y="1428750"/>
            <a:ext cx="106125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如果想保留泛型接口中的泛型，则实现类声明时必须保留泛型接口中的泛型声明</a:t>
            </a:r>
            <a:endParaRPr lang="fr-FR" altLang="zh-CN" sz="2000" b="1" dirty="0" smtClean="0"/>
          </a:p>
          <a:p>
            <a:r>
              <a:rPr lang="fr-FR" altLang="zh-CN" sz="2000" b="1" dirty="0" smtClean="0"/>
              <a:t>class </a:t>
            </a:r>
            <a:r>
              <a:rPr lang="fr-FR" altLang="zh-CN" sz="2000" b="1" dirty="0"/>
              <a:t>C1&lt;T1, T2&gt; implements IT&lt;T1, T2&gt; {</a:t>
            </a:r>
          </a:p>
          <a:p>
            <a:r>
              <a:rPr lang="en-US" altLang="zh-CN" sz="2000" dirty="0" smtClean="0"/>
              <a:t>T1 </a:t>
            </a:r>
            <a:r>
              <a:rPr lang="en-US" altLang="zh-CN" sz="2000" dirty="0" err="1" smtClean="0"/>
              <a:t>t1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 smtClean="0"/>
              <a:t>T2 </a:t>
            </a:r>
            <a:r>
              <a:rPr lang="en-US" altLang="zh-CN" sz="2000" dirty="0" err="1" smtClean="0"/>
              <a:t>t2</a:t>
            </a:r>
            <a:r>
              <a:rPr lang="en-US" altLang="zh-CN" sz="2000" dirty="0" smtClean="0"/>
              <a:t>;</a:t>
            </a:r>
            <a:endParaRPr lang="zh-CN" altLang="en-US" sz="2000" dirty="0"/>
          </a:p>
          <a:p>
            <a:r>
              <a:rPr lang="en-US" altLang="zh-CN" sz="2000" dirty="0"/>
              <a:t>@Override</a:t>
            </a:r>
          </a:p>
          <a:p>
            <a:r>
              <a:rPr lang="en-US" altLang="zh-CN" sz="2000" b="1" dirty="0"/>
              <a:t>public T1 getT1() </a:t>
            </a:r>
            <a:r>
              <a:rPr lang="en-US" altLang="zh-CN" sz="2000" b="1" dirty="0" smtClean="0"/>
              <a:t>{</a:t>
            </a:r>
          </a:p>
          <a:p>
            <a:r>
              <a:rPr lang="en-US" altLang="zh-CN" sz="2000" b="1" u="sng" dirty="0" smtClean="0"/>
              <a:t>return t1;</a:t>
            </a:r>
            <a:endParaRPr lang="en-US" altLang="zh-CN" sz="2000" b="1" u="sng" dirty="0"/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  <a:p>
            <a:r>
              <a:rPr lang="en-US" altLang="zh-CN" sz="2000" dirty="0"/>
              <a:t>@Override</a:t>
            </a:r>
          </a:p>
          <a:p>
            <a:r>
              <a:rPr lang="en-US" altLang="zh-CN" sz="2000" b="1" dirty="0"/>
              <a:t>public T2 getT2() {</a:t>
            </a:r>
          </a:p>
          <a:p>
            <a:r>
              <a:rPr lang="en-US" altLang="zh-CN" sz="2000" b="1" u="sng" dirty="0" smtClean="0"/>
              <a:t>return t2;</a:t>
            </a:r>
            <a:endParaRPr lang="en-US" altLang="zh-CN" sz="2000" b="1" u="sng" dirty="0"/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051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泛型</a:t>
            </a:r>
            <a:r>
              <a:rPr lang="zh-CN" altLang="en-US" dirty="0"/>
              <a:t>接口</a:t>
            </a:r>
            <a:endParaRPr lang="zh-CN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1371600" y="1719695"/>
            <a:ext cx="10612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//</a:t>
            </a:r>
            <a:r>
              <a:rPr lang="zh-CN" altLang="en-US" sz="2400" dirty="0" smtClean="0"/>
              <a:t>也可以在实现的时候，直接给定接口中的泛型的具体类型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class </a:t>
            </a:r>
            <a:r>
              <a:rPr lang="en-US" altLang="zh-CN" sz="2400" b="1" dirty="0"/>
              <a:t>C3 implements IT&lt;</a:t>
            </a:r>
            <a:r>
              <a:rPr lang="en-US" altLang="zh-CN" sz="2400" b="1" dirty="0" err="1"/>
              <a:t>String,Double</a:t>
            </a:r>
            <a:r>
              <a:rPr lang="en-US" altLang="zh-CN" sz="2400" b="1" dirty="0"/>
              <a:t>&gt;{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必须注意对应，</a:t>
            </a:r>
            <a:r>
              <a:rPr lang="en-US" altLang="zh-CN" sz="2400" dirty="0"/>
              <a:t>T1</a:t>
            </a:r>
            <a:r>
              <a:rPr lang="zh-CN" altLang="en-US" sz="2400" dirty="0"/>
              <a:t>变成了</a:t>
            </a:r>
            <a:r>
              <a:rPr lang="en-US" altLang="zh-CN" sz="2400" dirty="0"/>
              <a:t>String</a:t>
            </a:r>
            <a:r>
              <a:rPr lang="zh-CN" altLang="en-US" sz="2400" dirty="0"/>
              <a:t>，</a:t>
            </a:r>
            <a:r>
              <a:rPr lang="en-US" altLang="zh-CN" sz="2400" dirty="0"/>
              <a:t>T2</a:t>
            </a:r>
            <a:r>
              <a:rPr lang="zh-CN" altLang="en-US" sz="2400" dirty="0"/>
              <a:t>变成了</a:t>
            </a:r>
            <a:r>
              <a:rPr lang="en-US" altLang="zh-CN" sz="2400" dirty="0"/>
              <a:t>Double</a:t>
            </a:r>
          </a:p>
          <a:p>
            <a:r>
              <a:rPr lang="en-US" altLang="zh-CN" sz="2400" b="1" dirty="0"/>
              <a:t>public String getT1() {</a:t>
            </a:r>
            <a:r>
              <a:rPr lang="en-US" altLang="zh-CN" sz="2400" b="1" u="sng" dirty="0"/>
              <a:t>return new String("123");}</a:t>
            </a:r>
          </a:p>
          <a:p>
            <a:r>
              <a:rPr lang="en-US" altLang="zh-CN" sz="2400" b="1" dirty="0"/>
              <a:t>public Double getT2() {</a:t>
            </a:r>
            <a:r>
              <a:rPr lang="en-US" altLang="zh-CN" sz="2400" b="1" u="sng" dirty="0"/>
              <a:t>return new Double("123");}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53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何为泛型？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71600" y="2171700"/>
            <a:ext cx="83012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◇官方定义：泛型是</a:t>
            </a:r>
            <a:r>
              <a:rPr lang="en-US" altLang="zh-CN" sz="2400" dirty="0" smtClean="0"/>
              <a:t>Java SE 1.5</a:t>
            </a:r>
            <a:r>
              <a:rPr lang="zh-CN" altLang="en-US" sz="2400" dirty="0" smtClean="0"/>
              <a:t>的新特性，泛型的本质是参数化 类型，也就是说所操作的数据类型被指定为一个参数。这种参 数类型可以用在类、接口和方法的创建中，分别称为泛型类、 泛型接口、泛型方法。</a:t>
            </a:r>
            <a:endParaRPr lang="zh-CN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4648196"/>
            <a:ext cx="8301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□泛型相当于类中一种特殊的类型。这种类型的特点是，可以 在实例化该类的时候指定为某种具体的实际类型。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9942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泛型通配字符（</a:t>
            </a:r>
            <a:r>
              <a:rPr lang="en-US" altLang="zh-CN" dirty="0"/>
              <a:t>Wildcard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1371600" y="1468702"/>
            <a:ext cx="1061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泛型类实例之间的不兼容性会带来使用的不便</a:t>
            </a:r>
            <a:r>
              <a:rPr lang="en-US" altLang="zh-CN" sz="2400" dirty="0" smtClean="0"/>
              <a:t>==&gt;</a:t>
            </a:r>
            <a:r>
              <a:rPr lang="zh-CN" altLang="en-US" sz="2400" dirty="0" smtClean="0"/>
              <a:t>使用泛型通配 符（？）声明泛型类的变量可以解决这个问题。</a:t>
            </a:r>
            <a:endParaRPr lang="zh-CN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2369128" y="221641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class G&lt;T&gt; 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T </a:t>
            </a:r>
            <a:r>
              <a:rPr lang="en-US" altLang="zh-CN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t</a:t>
            </a:r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public void </a:t>
            </a:r>
            <a:r>
              <a:rPr lang="en-US" altLang="zh-CN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setT</a:t>
            </a:r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(T t) 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this.t = t;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public T </a:t>
            </a:r>
            <a:r>
              <a:rPr lang="en-US" altLang="zh-CN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getT</a:t>
            </a:r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return this.t;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public class Test 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public static void main(String </a:t>
            </a:r>
            <a:r>
              <a:rPr lang="en-US" altLang="zh-CN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args</a:t>
            </a:r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[]){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G&lt;String&gt; g1 = new G&lt;&gt;();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G&lt;Integer&gt; g2 = new G&lt;&gt;();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G&lt;?&gt; g3 = g2;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G&lt;?&gt; g4 = g1;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980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泛型通配字符（</a:t>
            </a:r>
            <a:r>
              <a:rPr lang="en-US" altLang="zh-CN" dirty="0"/>
              <a:t>Wildcard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1371600" y="1844676"/>
            <a:ext cx="10612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可以为泛型通配符（？）指定上限。</a:t>
            </a:r>
            <a:endParaRPr lang="zh-CN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2954602"/>
            <a:ext cx="913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还可以使用</a:t>
            </a:r>
            <a:r>
              <a:rPr lang="en-US" altLang="zh-CN" sz="2400" dirty="0" smtClean="0"/>
              <a:t>super</a:t>
            </a:r>
            <a:r>
              <a:rPr lang="zh-CN" altLang="en-US" sz="2400" dirty="0" smtClean="0"/>
              <a:t>关键词，将泛型通配符（？）限定为某个类型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5790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泛型通配字符（</a:t>
            </a:r>
            <a:r>
              <a:rPr lang="en-US" altLang="zh-CN" dirty="0"/>
              <a:t>Wildcard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2189017" y="1533465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class G&lt;T&gt; {</a:t>
            </a:r>
          </a:p>
          <a:p>
            <a:r>
              <a:rPr lang="en-US" altLang="zh-CN" sz="2000" dirty="0"/>
              <a:t>T </a:t>
            </a:r>
            <a:r>
              <a:rPr lang="en-US" altLang="zh-CN" sz="2000" dirty="0" err="1"/>
              <a:t>t</a:t>
            </a:r>
            <a:r>
              <a:rPr lang="en-US" altLang="zh-CN" sz="2000" dirty="0"/>
              <a:t>;</a:t>
            </a:r>
          </a:p>
          <a:p>
            <a:r>
              <a:rPr lang="en-US" altLang="zh-CN" sz="2000" b="1" dirty="0"/>
              <a:t>public void </a:t>
            </a:r>
            <a:r>
              <a:rPr lang="en-US" altLang="zh-CN" sz="2000" b="1" dirty="0" err="1"/>
              <a:t>setT</a:t>
            </a:r>
            <a:r>
              <a:rPr lang="en-US" altLang="zh-CN" sz="2000" b="1" dirty="0"/>
              <a:t>(T t) {</a:t>
            </a:r>
          </a:p>
          <a:p>
            <a:r>
              <a:rPr lang="en-US" altLang="zh-CN" sz="2000" b="1" dirty="0"/>
              <a:t>this.t = t;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b="1" dirty="0"/>
              <a:t>public T </a:t>
            </a:r>
            <a:r>
              <a:rPr lang="en-US" altLang="zh-CN" sz="2000" b="1" dirty="0" err="1"/>
              <a:t>getT</a:t>
            </a:r>
            <a:r>
              <a:rPr lang="en-US" altLang="zh-CN" sz="2000" b="1" dirty="0"/>
              <a:t>() {</a:t>
            </a:r>
          </a:p>
          <a:p>
            <a:r>
              <a:rPr lang="en-US" altLang="zh-CN" sz="2000" b="1" u="sng" dirty="0"/>
              <a:t>return this.t;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public class </a:t>
            </a:r>
            <a:r>
              <a:rPr lang="en-US" altLang="zh-CN" sz="2000" b="1" u="sng" dirty="0"/>
              <a:t>Test {</a:t>
            </a:r>
          </a:p>
          <a:p>
            <a:r>
              <a:rPr lang="en-US" altLang="zh-CN" sz="2000" dirty="0"/>
              <a:t>    </a:t>
            </a:r>
            <a:r>
              <a:rPr lang="en-US" altLang="zh-CN" sz="2000" b="1" dirty="0"/>
              <a:t>public static void main(String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[]){</a:t>
            </a:r>
          </a:p>
          <a:p>
            <a:r>
              <a:rPr lang="en-US" altLang="zh-CN" sz="2000" dirty="0"/>
              <a:t>    G&lt;? </a:t>
            </a:r>
            <a:r>
              <a:rPr lang="en-US" altLang="zh-CN" sz="2000" b="1" dirty="0"/>
              <a:t>extends </a:t>
            </a:r>
            <a:r>
              <a:rPr lang="en-US" altLang="zh-CN" sz="2000" b="1" u="sng" dirty="0"/>
              <a:t>List&gt; g = null;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g </a:t>
            </a:r>
            <a:r>
              <a:rPr lang="en-US" altLang="zh-CN" sz="2000" dirty="0"/>
              <a:t>= new G&lt;String</a:t>
            </a:r>
            <a:r>
              <a:rPr lang="en-US" altLang="zh-CN" sz="2000" dirty="0" smtClean="0"/>
              <a:t>&gt;; // </a:t>
            </a:r>
            <a:r>
              <a:rPr lang="zh-CN" altLang="en-US" sz="2000" dirty="0" smtClean="0"/>
              <a:t>错，类型不匹配</a:t>
            </a:r>
            <a:endParaRPr lang="en-US" altLang="zh-CN" sz="2000" dirty="0"/>
          </a:p>
          <a:p>
            <a:r>
              <a:rPr lang="en-US" altLang="zh-CN" sz="2000" dirty="0"/>
              <a:t>    g = </a:t>
            </a:r>
            <a:r>
              <a:rPr lang="en-US" altLang="zh-CN" sz="2000" b="1" dirty="0"/>
              <a:t>new G&lt;</a:t>
            </a:r>
            <a:r>
              <a:rPr lang="en-US" altLang="zh-CN" sz="2000" b="1" u="sng" dirty="0" err="1"/>
              <a:t>ArrayList</a:t>
            </a:r>
            <a:r>
              <a:rPr lang="en-US" altLang="zh-CN" sz="2000" b="1" u="sng" dirty="0"/>
              <a:t>&gt;();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3179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泛型通配字符（</a:t>
            </a:r>
            <a:r>
              <a:rPr lang="en-US" altLang="zh-CN" dirty="0"/>
              <a:t>Wildcard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2189017" y="1428750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class G&lt;T&gt; {</a:t>
            </a:r>
          </a:p>
          <a:p>
            <a:r>
              <a:rPr lang="en-US" altLang="zh-CN" sz="2000" dirty="0"/>
              <a:t>T </a:t>
            </a:r>
            <a:r>
              <a:rPr lang="en-US" altLang="zh-CN" sz="2000" dirty="0" err="1"/>
              <a:t>t</a:t>
            </a:r>
            <a:r>
              <a:rPr lang="en-US" altLang="zh-CN" sz="2000" dirty="0"/>
              <a:t>;</a:t>
            </a:r>
          </a:p>
          <a:p>
            <a:r>
              <a:rPr lang="en-US" altLang="zh-CN" sz="2000" b="1" dirty="0"/>
              <a:t>public void </a:t>
            </a:r>
            <a:r>
              <a:rPr lang="en-US" altLang="zh-CN" sz="2000" b="1" dirty="0" err="1"/>
              <a:t>setT</a:t>
            </a:r>
            <a:r>
              <a:rPr lang="en-US" altLang="zh-CN" sz="2000" b="1" dirty="0"/>
              <a:t>(T t) {</a:t>
            </a:r>
          </a:p>
          <a:p>
            <a:r>
              <a:rPr lang="en-US" altLang="zh-CN" sz="2000" b="1" dirty="0"/>
              <a:t>this.t = t;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b="1" dirty="0"/>
              <a:t>public T </a:t>
            </a:r>
            <a:r>
              <a:rPr lang="en-US" altLang="zh-CN" sz="2000" b="1" dirty="0" err="1"/>
              <a:t>getT</a:t>
            </a:r>
            <a:r>
              <a:rPr lang="en-US" altLang="zh-CN" sz="2000" b="1" dirty="0"/>
              <a:t>() {</a:t>
            </a:r>
          </a:p>
          <a:p>
            <a:r>
              <a:rPr lang="en-US" altLang="zh-CN" sz="2000" b="1" u="sng" dirty="0"/>
              <a:t>return this.t;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public class </a:t>
            </a:r>
            <a:r>
              <a:rPr lang="en-US" altLang="zh-CN" sz="2000" b="1" u="sng" dirty="0"/>
              <a:t>Test {</a:t>
            </a:r>
          </a:p>
          <a:p>
            <a:r>
              <a:rPr lang="en-US" altLang="zh-CN" sz="2000" dirty="0"/>
              <a:t>    </a:t>
            </a:r>
            <a:r>
              <a:rPr lang="en-US" altLang="zh-CN" sz="2000" b="1" dirty="0"/>
              <a:t>public static void main(String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[]){</a:t>
            </a:r>
          </a:p>
          <a:p>
            <a:r>
              <a:rPr lang="sv-SE" altLang="zh-CN" sz="2000" dirty="0"/>
              <a:t>    G&lt;? </a:t>
            </a:r>
            <a:r>
              <a:rPr lang="sv-SE" altLang="zh-CN" sz="2000" b="1" dirty="0"/>
              <a:t>super </a:t>
            </a:r>
            <a:r>
              <a:rPr lang="sv-SE" altLang="zh-CN" sz="2000" b="1" u="sng" dirty="0"/>
              <a:t>ArrayList&gt; g = null;</a:t>
            </a:r>
          </a:p>
          <a:p>
            <a:r>
              <a:rPr lang="en-US" altLang="zh-CN" sz="2000" dirty="0"/>
              <a:t>    g = </a:t>
            </a:r>
            <a:r>
              <a:rPr lang="en-US" altLang="zh-CN" sz="2000" b="1" u="sng" dirty="0"/>
              <a:t>new G&lt;Set</a:t>
            </a:r>
            <a:r>
              <a:rPr lang="en-US" altLang="zh-CN" sz="2000" b="1" u="sng" dirty="0" smtClean="0"/>
              <a:t>&gt;;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错，类型不匹配</a:t>
            </a:r>
            <a:endParaRPr lang="en-US" altLang="zh-CN" sz="2000" b="1" u="sng" dirty="0"/>
          </a:p>
          <a:p>
            <a:r>
              <a:rPr lang="en-US" altLang="zh-CN" sz="2000" dirty="0"/>
              <a:t>    g = </a:t>
            </a:r>
            <a:r>
              <a:rPr lang="en-US" altLang="zh-CN" sz="2000" b="1" dirty="0"/>
              <a:t>new G&lt;</a:t>
            </a:r>
            <a:r>
              <a:rPr lang="en-US" altLang="zh-CN" sz="2000" b="1" u="sng" dirty="0" err="1"/>
              <a:t>ArrayList</a:t>
            </a:r>
            <a:r>
              <a:rPr lang="en-US" altLang="zh-CN" sz="2000" b="1" u="sng" dirty="0"/>
              <a:t>&gt;();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4200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类型擦除</a:t>
            </a:r>
            <a:endParaRPr lang="zh-CN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557384" y="14287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源码</a:t>
            </a:r>
            <a:endParaRPr lang="zh-CN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557384" y="182886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public class Test {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public static void main(String[]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args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US" altLang="zh-CN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List&lt;String&gt; 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names=new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ArrayList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&lt;String&gt;();</a:t>
            </a:r>
          </a:p>
          <a:p>
            <a:r>
              <a:rPr lang="en-US" altLang="zh-CN" sz="2400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names.add</a:t>
            </a:r>
            <a:r>
              <a:rPr lang="en-US" altLang="zh-CN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("Jack");</a:t>
            </a:r>
          </a:p>
          <a:p>
            <a:r>
              <a:rPr lang="en-US" altLang="zh-CN" sz="2400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names.add</a:t>
            </a:r>
            <a:r>
              <a:rPr lang="en-US" altLang="zh-CN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("Tom");</a:t>
            </a:r>
          </a:p>
          <a:p>
            <a:r>
              <a:rPr lang="en-US" altLang="zh-CN" sz="2400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names.add</a:t>
            </a:r>
            <a:r>
              <a:rPr lang="en-US" altLang="zh-CN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("peter");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for(String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name:names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){</a:t>
            </a:r>
          </a:p>
          <a:p>
            <a:r>
              <a:rPr lang="en-US" altLang="zh-CN" sz="2400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System.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out.println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wellcome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:"+name);</a:t>
            </a:r>
          </a:p>
          <a:p>
            <a:r>
              <a:rPr lang="en-US" altLang="zh-CN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6281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类型擦除</a:t>
            </a:r>
            <a:endParaRPr lang="zh-CN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557384" y="14287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反编译</a:t>
            </a:r>
            <a:endParaRPr lang="zh-CN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2989577" y="142875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public class Test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public static void main(String[]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args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{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List names = new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ArrayList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names.add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("Jack");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names.add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("Tom");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names.add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("peter");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for (String name : names)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System.out.println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US" altLang="zh-CN" sz="2400" b="1" dirty="0" err="1" smtClean="0">
                <a:latin typeface="MS Gothic" panose="020B0609070205080204" pitchFamily="49" charset="-128"/>
                <a:ea typeface="MS Gothic" panose="020B0609070205080204" pitchFamily="49" charset="-128"/>
              </a:rPr>
              <a:t>wellcome</a:t>
            </a:r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:" + name);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US" altLang="zh-CN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1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853" y="410379"/>
            <a:ext cx="9601200" cy="1485900"/>
          </a:xfrm>
        </p:spPr>
        <p:txBody>
          <a:bodyPr/>
          <a:lstStyle/>
          <a:p>
            <a:r>
              <a:rPr lang="zh-CN" altLang="en-US" b="1" dirty="0" smtClean="0"/>
              <a:t>类型擦除</a:t>
            </a:r>
            <a:endParaRPr lang="zh-CN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624988" y="2326457"/>
            <a:ext cx="8159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泛型信息只存在于代码编译阶段，在进入 </a:t>
            </a:r>
            <a:r>
              <a:rPr lang="en-US" altLang="zh-CN" sz="2400" b="1" dirty="0"/>
              <a:t>JVM </a:t>
            </a:r>
            <a:r>
              <a:rPr lang="zh-CN" altLang="en-US" sz="2400" b="1" dirty="0"/>
              <a:t>之前，与泛型相关的信息会被擦除掉，专业术语叫做类型擦除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通俗地讲，泛型类和普通类在 </a:t>
            </a:r>
            <a:r>
              <a:rPr lang="en-US" altLang="zh-CN" sz="2400" dirty="0"/>
              <a:t>java </a:t>
            </a:r>
            <a:r>
              <a:rPr lang="zh-CN" altLang="en-US" sz="2400" dirty="0"/>
              <a:t>虚拟机内是没有什么特别的地方。</a:t>
            </a:r>
          </a:p>
        </p:txBody>
      </p:sp>
    </p:spTree>
    <p:extLst>
      <p:ext uri="{BB962C8B-B14F-4D97-AF65-F5344CB8AC3E}">
        <p14:creationId xmlns:p14="http://schemas.microsoft.com/office/powerpoint/2010/main" val="676175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853" y="410379"/>
            <a:ext cx="9601200" cy="1485900"/>
          </a:xfrm>
        </p:spPr>
        <p:txBody>
          <a:bodyPr/>
          <a:lstStyle/>
          <a:p>
            <a:r>
              <a:rPr lang="zh-CN" altLang="en-US" b="1" dirty="0" smtClean="0"/>
              <a:t>为什么不能实例化泛型数组</a:t>
            </a:r>
            <a:endParaRPr lang="zh-CN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536853" y="1434614"/>
            <a:ext cx="8455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假设在 </a:t>
            </a:r>
            <a:r>
              <a:rPr lang="en-US" altLang="zh-CN" sz="2400" dirty="0"/>
              <a:t>Java </a:t>
            </a:r>
            <a:r>
              <a:rPr lang="zh-CN" altLang="en-US" sz="2400" dirty="0"/>
              <a:t>中可以创建泛型数组，看看可能会发生什么情况：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536853" y="2429706"/>
            <a:ext cx="102622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// 假设可以创建泛型数组</a:t>
            </a:r>
          </a:p>
          <a:p>
            <a:r>
              <a:rPr lang="zh-CN" altLang="en-US" sz="2400" dirty="0" smtClean="0"/>
              <a:t>List&lt;String&gt;[] stringLists = new ArrayList&lt;String&gt;[1];</a:t>
            </a:r>
          </a:p>
          <a:p>
            <a:r>
              <a:rPr lang="zh-CN" altLang="en-US" sz="2400" dirty="0" smtClean="0"/>
              <a:t>List&lt;Integer&gt; intList = Arrays.asList(42);</a:t>
            </a:r>
          </a:p>
          <a:p>
            <a:r>
              <a:rPr lang="zh-CN" altLang="en-US" sz="2400" dirty="0" smtClean="0"/>
              <a:t>// 泛型擦除，List 继承自 Object，所以可以如此赋值</a:t>
            </a:r>
          </a:p>
          <a:p>
            <a:r>
              <a:rPr lang="zh-CN" altLang="en-US" sz="2400" dirty="0" smtClean="0"/>
              <a:t>// 在数组中，子类数组 是 父类数组 的子类，Object[] o = new ArrayList[1];</a:t>
            </a:r>
          </a:p>
          <a:p>
            <a:r>
              <a:rPr lang="zh-CN" altLang="en-US" sz="2400" dirty="0" smtClean="0"/>
              <a:t>Object[] objects = stringLists;</a:t>
            </a:r>
          </a:p>
          <a:p>
            <a:r>
              <a:rPr lang="zh-CN" altLang="en-US" sz="2400" dirty="0" smtClean="0"/>
              <a:t>// 同理，泛型擦除后，List 类型变量赋值给 Object 类型变量</a:t>
            </a:r>
          </a:p>
          <a:p>
            <a:r>
              <a:rPr lang="zh-CN" altLang="en-US" sz="2400" dirty="0" smtClean="0"/>
              <a:t>// 但此时出现问题了，**** List&lt;Integer&gt; 实例添加到了声明为 List&lt;String&gt;[] 类型的数组中了 ******</a:t>
            </a:r>
          </a:p>
          <a:p>
            <a:r>
              <a:rPr lang="zh-CN" altLang="en-US" sz="2400" dirty="0" smtClean="0"/>
              <a:t>objects[0] = intList;</a:t>
            </a:r>
          </a:p>
          <a:p>
            <a:r>
              <a:rPr lang="zh-CN" altLang="en-US" sz="2400" dirty="0" smtClean="0"/>
              <a:t>String s = stringLists[0].get(0);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259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853" y="410379"/>
            <a:ext cx="9601200" cy="1485900"/>
          </a:xfrm>
        </p:spPr>
        <p:txBody>
          <a:bodyPr/>
          <a:lstStyle/>
          <a:p>
            <a:r>
              <a:rPr lang="zh-CN" altLang="en-US" b="1" dirty="0" smtClean="0"/>
              <a:t>为什么不能实例化泛型数组</a:t>
            </a:r>
            <a:endParaRPr lang="zh-CN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1536853" y="2400786"/>
            <a:ext cx="10262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由于泛型擦除，结果就是泛型的检查作用失效，可以将 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List&lt;Integer&gt; </a:t>
            </a:r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类型的值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实际上还可以是任何类型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添加到 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List&lt;String&gt;[] </a:t>
            </a:r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类型的数组中。</a:t>
            </a:r>
            <a:endParaRPr lang="en-US" altLang="zh-CN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这极易造成类型转换错误，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并且</a:t>
            </a:r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这类问题在编译时无法发现，只能在运行时出现问题，所以如果禁止创建泛型数组，就可以避免此类问题</a:t>
            </a:r>
            <a:endParaRPr lang="zh-CN" alt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77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41913" y="3469423"/>
            <a:ext cx="3475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谢谢观看！</a:t>
            </a:r>
            <a:endParaRPr lang="zh-CN" altLang="en-US" sz="6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41913" y="2354884"/>
            <a:ext cx="3475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本讲完！</a:t>
            </a:r>
            <a:endParaRPr lang="zh-CN" altLang="en-US" sz="6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1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何为泛型？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71600" y="2171700"/>
            <a:ext cx="8301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泛型的原理就是参数化类型。即把类型看作参数，也就是说把所要操作的数据类型看作参数。</a:t>
            </a:r>
            <a:endParaRPr lang="zh-CN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1600" y="3808915"/>
            <a:ext cx="8301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□ </a:t>
            </a:r>
            <a:r>
              <a:rPr lang="zh-CN" altLang="en-US" sz="2400" dirty="0" smtClean="0"/>
              <a:t>泛型的好处是在编译的时候检查类型安全，并且所有的强制转换 都是自动和隐式的，提供代码的重用率。</a:t>
            </a:r>
            <a:endParaRPr lang="zh-CN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371600" y="5446131"/>
            <a:ext cx="8301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泛型要求能包容的是对象类型，不能是基本类型。因为基本类型 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里不属于对象。但是基本类型都有其包装类型。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252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为什么要使用泛型</a:t>
            </a:r>
            <a:r>
              <a:rPr lang="zh-CN" altLang="en-US" b="1" dirty="0"/>
              <a:t>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71600" y="2171700"/>
            <a:ext cx="8301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→没有泛型的时候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b="1" dirty="0" smtClean="0"/>
              <a:t>· </a:t>
            </a:r>
            <a:r>
              <a:rPr lang="zh-CN" altLang="en-US" sz="2400" dirty="0" smtClean="0"/>
              <a:t>我们需要一个箱子，可以放入一个对象，也可以取出对象。</a:t>
            </a:r>
            <a:endParaRPr lang="zh-CN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702106" y="34637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public class Box {</a:t>
            </a:r>
          </a:p>
          <a:p>
            <a:r>
              <a:rPr lang="en-US" altLang="zh-CN" sz="2000" dirty="0" smtClean="0"/>
              <a:t>private Object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setObject</a:t>
            </a:r>
            <a:r>
              <a:rPr lang="en-US" altLang="zh-CN" sz="2000" dirty="0" smtClean="0"/>
              <a:t>(Object object) {</a:t>
            </a:r>
          </a:p>
          <a:p>
            <a:r>
              <a:rPr lang="en-US" altLang="zh-CN" sz="2000" dirty="0" smtClean="0"/>
              <a:t>    this.obj = object;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public Object </a:t>
            </a:r>
            <a:r>
              <a:rPr lang="en-US" altLang="zh-CN" sz="2000" dirty="0" err="1" smtClean="0"/>
              <a:t>getObject</a:t>
            </a:r>
            <a:r>
              <a:rPr lang="en-US" altLang="zh-CN" sz="2000" dirty="0" smtClean="0"/>
              <a:t>() {</a:t>
            </a:r>
          </a:p>
          <a:p>
            <a:r>
              <a:rPr lang="en-US" altLang="zh-CN" sz="2000" dirty="0" smtClean="0"/>
              <a:t>    return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9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为什么要使用泛型</a:t>
            </a:r>
            <a:r>
              <a:rPr lang="zh-CN" altLang="en-US" b="1" dirty="0"/>
              <a:t>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71600" y="2171700"/>
            <a:ext cx="8301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在使用中，每次取出的东西都必须强制类型转换，不但麻烦，而且容易出现类型转换异常。</a:t>
            </a:r>
            <a:endParaRPr lang="zh-CN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713123" y="3380125"/>
            <a:ext cx="8785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Box box1 = new Box();</a:t>
            </a:r>
          </a:p>
          <a:p>
            <a:r>
              <a:rPr lang="en-US" altLang="zh-CN" sz="2000" dirty="0"/>
              <a:t>b</a:t>
            </a:r>
            <a:r>
              <a:rPr lang="en-US" altLang="zh-CN" sz="2000" dirty="0" smtClean="0"/>
              <a:t>ox1.setObject(“hello”);</a:t>
            </a:r>
          </a:p>
          <a:p>
            <a:r>
              <a:rPr lang="en-US" altLang="zh-CN" sz="2000" dirty="0" smtClean="0"/>
              <a:t>String s = (String) box1.getObject();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Box box2 = new Box();</a:t>
            </a:r>
          </a:p>
          <a:p>
            <a:r>
              <a:rPr lang="en-US" altLang="zh-CN" sz="2000" dirty="0" smtClean="0"/>
              <a:t>box2.setObject(</a:t>
            </a:r>
            <a:r>
              <a:rPr lang="en-US" altLang="zh-CN" sz="2000" dirty="0" err="1" smtClean="0"/>
              <a:t>Integer.valueOf</a:t>
            </a:r>
            <a:r>
              <a:rPr lang="en-US" altLang="zh-CN" sz="2000" dirty="0" smtClean="0"/>
              <a:t>(1));</a:t>
            </a:r>
          </a:p>
          <a:p>
            <a:r>
              <a:rPr lang="en-US" altLang="zh-CN" sz="2000" dirty="0" smtClean="0"/>
              <a:t>Integer I = (Integer) box2.getObject();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errStr</a:t>
            </a:r>
            <a:r>
              <a:rPr lang="en-US" altLang="zh-CN" sz="2000" dirty="0" smtClean="0"/>
              <a:t> = </a:t>
            </a:r>
            <a:r>
              <a:rPr lang="en-US" altLang="zh-CN" sz="2000" dirty="0" smtClean="0"/>
              <a:t>(String) box2.getObject();//</a:t>
            </a:r>
            <a:r>
              <a:rPr lang="zh-CN" altLang="en-US" sz="2000" dirty="0" smtClean="0"/>
              <a:t>编译器无法判断此处的类型转换异常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579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为什么要使用泛型</a:t>
            </a:r>
            <a:r>
              <a:rPr lang="zh-CN" altLang="en-US" b="1" dirty="0"/>
              <a:t>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448718" y="1940867"/>
            <a:ext cx="8301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有人或许会想到这么写，</a:t>
            </a:r>
            <a:endParaRPr lang="zh-CN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525836" y="2653012"/>
            <a:ext cx="60097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class </a:t>
            </a:r>
            <a:r>
              <a:rPr lang="en-US" altLang="zh-CN" sz="2000" dirty="0" err="1"/>
              <a:t>BoxString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private String object;</a:t>
            </a:r>
          </a:p>
          <a:p>
            <a:r>
              <a:rPr lang="en-US" altLang="zh-CN" sz="2000" dirty="0"/>
              <a:t>public void </a:t>
            </a:r>
            <a:r>
              <a:rPr lang="en-US" altLang="zh-CN" sz="2000" dirty="0" err="1"/>
              <a:t>setObject</a:t>
            </a:r>
            <a:r>
              <a:rPr lang="en-US" altLang="zh-CN" sz="2000" dirty="0"/>
              <a:t>(String object) { </a:t>
            </a:r>
            <a:r>
              <a:rPr lang="en-US" altLang="zh-CN" sz="2000" dirty="0" err="1"/>
              <a:t>this.object</a:t>
            </a:r>
            <a:r>
              <a:rPr lang="en-US" altLang="zh-CN" sz="2000" dirty="0"/>
              <a:t> = object; }</a:t>
            </a:r>
          </a:p>
          <a:p>
            <a:r>
              <a:rPr lang="en-US" altLang="zh-CN" sz="2000" dirty="0"/>
              <a:t>public String </a:t>
            </a:r>
            <a:r>
              <a:rPr lang="en-US" altLang="zh-CN" sz="2000" dirty="0" err="1"/>
              <a:t>getObject</a:t>
            </a:r>
            <a:r>
              <a:rPr lang="en-US" altLang="zh-CN" sz="2000" dirty="0"/>
              <a:t>() { </a:t>
            </a:r>
            <a:r>
              <a:rPr lang="en-US" altLang="zh-CN" sz="2000" u="sng" dirty="0"/>
              <a:t>return object; 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class </a:t>
            </a:r>
            <a:r>
              <a:rPr lang="en-US" altLang="zh-CN" sz="2000" dirty="0" err="1"/>
              <a:t>BoxInteger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private Integer object;</a:t>
            </a:r>
          </a:p>
          <a:p>
            <a:r>
              <a:rPr lang="en-US" altLang="zh-CN" sz="2000" dirty="0"/>
              <a:t>public void </a:t>
            </a:r>
            <a:r>
              <a:rPr lang="en-US" altLang="zh-CN" sz="2000" dirty="0" err="1"/>
              <a:t>setObject</a:t>
            </a:r>
            <a:r>
              <a:rPr lang="en-US" altLang="zh-CN" sz="2000" dirty="0"/>
              <a:t>(Integer object) { </a:t>
            </a:r>
            <a:r>
              <a:rPr lang="en-US" altLang="zh-CN" sz="2000" dirty="0" err="1"/>
              <a:t>this.object</a:t>
            </a:r>
            <a:r>
              <a:rPr lang="en-US" altLang="zh-CN" sz="2000" dirty="0"/>
              <a:t> = object; }</a:t>
            </a:r>
          </a:p>
          <a:p>
            <a:r>
              <a:rPr lang="en-US" altLang="zh-CN" sz="2000" dirty="0"/>
              <a:t>public Integer </a:t>
            </a:r>
            <a:r>
              <a:rPr lang="en-US" altLang="zh-CN" sz="2000" dirty="0" err="1"/>
              <a:t>getObject</a:t>
            </a:r>
            <a:r>
              <a:rPr lang="en-US" altLang="zh-CN" sz="2000" dirty="0"/>
              <a:t>() { </a:t>
            </a:r>
            <a:r>
              <a:rPr lang="en-US" altLang="zh-CN" sz="2000" u="sng" dirty="0"/>
              <a:t>return object; }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7888077" y="2992511"/>
            <a:ext cx="39113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BoxString</a:t>
            </a:r>
            <a:r>
              <a:rPr lang="en-US" altLang="zh-CN" sz="2000" dirty="0" smtClean="0"/>
              <a:t> box1 = new </a:t>
            </a:r>
            <a:r>
              <a:rPr lang="en-US" altLang="zh-CN" sz="2000" dirty="0" err="1" smtClean="0"/>
              <a:t>BoxString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box1.setObject("hello");</a:t>
            </a:r>
          </a:p>
          <a:p>
            <a:r>
              <a:rPr lang="en-US" altLang="zh-CN" sz="2000" dirty="0" smtClean="0"/>
              <a:t>String </a:t>
            </a:r>
            <a:r>
              <a:rPr lang="en-US" altLang="zh-CN" sz="2000" u="sng" dirty="0" smtClean="0"/>
              <a:t>s = box1.getObject();</a:t>
            </a:r>
            <a:endParaRPr lang="zh-CN" altLang="en-US" sz="2000" dirty="0" smtClean="0"/>
          </a:p>
          <a:p>
            <a:r>
              <a:rPr lang="en-US" altLang="zh-CN" sz="2000" dirty="0" err="1" smtClean="0"/>
              <a:t>BoxInteger</a:t>
            </a:r>
            <a:r>
              <a:rPr lang="en-US" altLang="zh-CN" sz="2000" dirty="0" smtClean="0"/>
              <a:t> box2 = new </a:t>
            </a:r>
            <a:r>
              <a:rPr lang="en-US" altLang="zh-CN" sz="2000" dirty="0" err="1" smtClean="0"/>
              <a:t>BoxInteger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box2.setObject(</a:t>
            </a:r>
            <a:r>
              <a:rPr lang="en-US" altLang="zh-CN" sz="2000" dirty="0" err="1" smtClean="0"/>
              <a:t>Integer.valueOf</a:t>
            </a:r>
            <a:r>
              <a:rPr lang="en-US" altLang="zh-CN" sz="2000" dirty="0" smtClean="0"/>
              <a:t>(1));</a:t>
            </a:r>
          </a:p>
          <a:p>
            <a:r>
              <a:rPr lang="en-US" altLang="zh-CN" sz="2000" dirty="0" smtClean="0"/>
              <a:t>Integer </a:t>
            </a:r>
            <a:r>
              <a:rPr lang="en-US" altLang="zh-CN" sz="2000" u="sng" dirty="0" smtClean="0"/>
              <a:t>I = box2.getObject();</a:t>
            </a:r>
            <a:endParaRPr lang="zh-CN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 rot="1202231">
            <a:off x="4904556" y="266721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代码重复，得不到复用！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1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为什么要使用泛型</a:t>
            </a:r>
            <a:r>
              <a:rPr lang="zh-CN" altLang="en-US" b="1" dirty="0"/>
              <a:t>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71600" y="2171700"/>
            <a:ext cx="8301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→使用泛型后</a:t>
            </a:r>
            <a:endParaRPr lang="en-US" altLang="zh-CN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00409" y="2934904"/>
            <a:ext cx="81910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public class </a:t>
            </a:r>
            <a:r>
              <a:rPr lang="en-US" altLang="zh-CN" sz="2000" b="1" dirty="0" smtClean="0"/>
              <a:t>Box&lt;T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b="1" dirty="0"/>
              <a:t>private T </a:t>
            </a:r>
            <a:r>
              <a:rPr lang="en-US" altLang="zh-CN" sz="2000" b="1" dirty="0" err="1"/>
              <a:t>obj</a:t>
            </a:r>
            <a:r>
              <a:rPr lang="en-US" altLang="zh-CN" sz="2000" b="1" dirty="0"/>
              <a:t>;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public void </a:t>
            </a:r>
            <a:r>
              <a:rPr lang="en-US" altLang="zh-CN" sz="2000" b="1" dirty="0" err="1"/>
              <a:t>setObject</a:t>
            </a:r>
            <a:r>
              <a:rPr lang="en-US" altLang="zh-CN" sz="2000" b="1" dirty="0"/>
              <a:t>(T object) {</a:t>
            </a:r>
          </a:p>
          <a:p>
            <a:r>
              <a:rPr lang="en-US" altLang="zh-CN" sz="2000" dirty="0"/>
              <a:t>    </a:t>
            </a:r>
            <a:r>
              <a:rPr lang="en-US" altLang="zh-CN" sz="2000" b="1" dirty="0"/>
              <a:t>this.obj = object;</a:t>
            </a:r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public T </a:t>
            </a:r>
            <a:r>
              <a:rPr lang="en-US" altLang="zh-CN" sz="2000" b="1" dirty="0" err="1"/>
              <a:t>getObject</a:t>
            </a:r>
            <a:r>
              <a:rPr lang="en-US" altLang="zh-CN" sz="2000" b="1" dirty="0"/>
              <a:t>() {</a:t>
            </a:r>
          </a:p>
          <a:p>
            <a:r>
              <a:rPr lang="en-US" altLang="zh-CN" sz="2000" dirty="0"/>
              <a:t>    </a:t>
            </a:r>
            <a:r>
              <a:rPr lang="en-US" altLang="zh-CN" sz="2000" b="1" u="sng" dirty="0"/>
              <a:t>return </a:t>
            </a:r>
            <a:r>
              <a:rPr lang="en-US" altLang="zh-CN" sz="2000" b="1" u="sng" dirty="0" err="1"/>
              <a:t>obj</a:t>
            </a:r>
            <a:r>
              <a:rPr lang="en-US" altLang="zh-CN" sz="2000" b="1" u="sng" dirty="0"/>
              <a:t>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2834" y="3074039"/>
            <a:ext cx="48173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Box&lt;String&gt; </a:t>
            </a:r>
            <a:r>
              <a:rPr lang="en-US" altLang="zh-CN" sz="2000" dirty="0" err="1" smtClean="0"/>
              <a:t>strBox</a:t>
            </a:r>
            <a:r>
              <a:rPr lang="en-US" altLang="zh-CN" sz="2000" dirty="0" smtClean="0"/>
              <a:t> = new Box&lt;String&gt;();</a:t>
            </a:r>
          </a:p>
          <a:p>
            <a:r>
              <a:rPr lang="en-US" altLang="zh-CN" sz="2000" dirty="0" smtClean="0"/>
              <a:t>Box&lt;Integer&gt; </a:t>
            </a:r>
            <a:r>
              <a:rPr lang="en-US" altLang="zh-CN" sz="2000" dirty="0" err="1" smtClean="0"/>
              <a:t>intBox</a:t>
            </a:r>
            <a:r>
              <a:rPr lang="en-US" altLang="zh-CN" sz="2000" dirty="0" smtClean="0"/>
              <a:t> = new Box&lt;Integer&gt;();</a:t>
            </a:r>
          </a:p>
          <a:p>
            <a:r>
              <a:rPr lang="en-US" altLang="zh-CN" sz="2000" dirty="0" err="1" smtClean="0"/>
              <a:t>strBox.setObject</a:t>
            </a:r>
            <a:r>
              <a:rPr lang="en-US" altLang="zh-CN" sz="2000" dirty="0" smtClean="0"/>
              <a:t>(“hello”);</a:t>
            </a:r>
          </a:p>
          <a:p>
            <a:r>
              <a:rPr lang="en-US" altLang="zh-CN" sz="2000" dirty="0" err="1" smtClean="0"/>
              <a:t>intBox.setObject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Integer.valueOf</a:t>
            </a:r>
            <a:r>
              <a:rPr lang="en-US" altLang="zh-CN" sz="2000" dirty="0" smtClean="0"/>
              <a:t>(1));</a:t>
            </a:r>
          </a:p>
          <a:p>
            <a:r>
              <a:rPr lang="en-US" altLang="zh-CN" sz="2000" dirty="0" smtClean="0"/>
              <a:t>String s = </a:t>
            </a:r>
            <a:r>
              <a:rPr lang="en-US" altLang="zh-CN" sz="2000" dirty="0" err="1" smtClean="0"/>
              <a:t>strBox.getObject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 smtClean="0"/>
              <a:t>Integer I = </a:t>
            </a:r>
            <a:r>
              <a:rPr lang="en-US" altLang="zh-CN" sz="2000" dirty="0" err="1" smtClean="0"/>
              <a:t>intBox.getObject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// </a:t>
            </a:r>
            <a:r>
              <a:rPr lang="zh-CN" altLang="en-US" sz="2000" dirty="0" smtClean="0"/>
              <a:t>编译器提示类型错误</a:t>
            </a:r>
            <a:endParaRPr lang="en-US" altLang="zh-CN" sz="2000" dirty="0"/>
          </a:p>
          <a:p>
            <a:r>
              <a:rPr lang="en-US" altLang="zh-CN" sz="2000" dirty="0" err="1" smtClean="0"/>
              <a:t>intBox.setObject</a:t>
            </a:r>
            <a:r>
              <a:rPr lang="en-US" altLang="zh-CN" sz="2000" dirty="0" smtClean="0"/>
              <a:t>(“hello”);</a:t>
            </a:r>
            <a:endParaRPr lang="en-US" altLang="zh-CN" sz="2000" dirty="0"/>
          </a:p>
          <a:p>
            <a:r>
              <a:rPr lang="en-US" altLang="zh-CN" sz="2000" dirty="0" smtClean="0"/>
              <a:t>String err = </a:t>
            </a:r>
            <a:r>
              <a:rPr lang="en-US" altLang="zh-CN" sz="2000" dirty="0" err="1" smtClean="0"/>
              <a:t>intBox.getObject</a:t>
            </a:r>
            <a:r>
              <a:rPr lang="en-US" altLang="zh-CN" sz="2000" dirty="0" smtClean="0"/>
              <a:t>();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515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为什么要使用泛型</a:t>
            </a:r>
            <a:r>
              <a:rPr lang="zh-CN" altLang="en-US" b="1" dirty="0"/>
              <a:t>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71600" y="2171700"/>
            <a:ext cx="8896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在</a:t>
            </a:r>
            <a:r>
              <a:rPr lang="en-US" altLang="zh-CN" sz="2400" dirty="0" smtClean="0"/>
              <a:t>JavaSE1.5(5.0)</a:t>
            </a:r>
            <a:r>
              <a:rPr lang="zh-CN" altLang="en-US" sz="2400" dirty="0" smtClean="0"/>
              <a:t>以前操作集合的缺点：从集合中取出对象，需要执行类型转换操作。</a:t>
            </a:r>
            <a:endParaRPr lang="en-US" altLang="zh-CN" sz="24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371600" y="3288268"/>
            <a:ext cx="4447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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 files=new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();</a:t>
            </a:r>
            <a:endParaRPr lang="zh-CN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371600" y="4179591"/>
            <a:ext cx="3376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 </a:t>
            </a:r>
            <a:r>
              <a:rPr lang="en-US" altLang="zh-CN" sz="2400" dirty="0" smtClean="0"/>
              <a:t>.........</a:t>
            </a:r>
            <a:endParaRPr lang="zh-CN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403852" y="5070914"/>
            <a:ext cx="4383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 String </a:t>
            </a:r>
            <a:r>
              <a:rPr lang="en-US" altLang="zh-CN" sz="2400" dirty="0" err="1" smtClean="0"/>
              <a:t>fns</a:t>
            </a:r>
            <a:r>
              <a:rPr lang="en-US" altLang="zh-CN" sz="2400" dirty="0" smtClean="0"/>
              <a:t>=(String)</a:t>
            </a:r>
            <a:r>
              <a:rPr lang="en-US" altLang="zh-CN" sz="2400" dirty="0" err="1" smtClean="0"/>
              <a:t>files.get</a:t>
            </a:r>
            <a:r>
              <a:rPr lang="en-US" altLang="zh-CN" sz="2400" dirty="0" smtClean="0"/>
              <a:t>(0);</a:t>
            </a:r>
            <a:endParaRPr lang="zh-CN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19356" y="3002697"/>
            <a:ext cx="6440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这种转换是要求开发者对实际参数类型可以预知的情况下进行的。</a:t>
            </a:r>
            <a:endParaRPr lang="en-US" altLang="zh-CN" sz="2400" dirty="0" smtClean="0"/>
          </a:p>
          <a:p>
            <a:r>
              <a:rPr lang="zh-CN" altLang="en-US" sz="2400" dirty="0" smtClean="0"/>
              <a:t>对于强制类型转换错误的情况下，编译器可能不提示错误，</a:t>
            </a:r>
            <a:endParaRPr lang="en-US" altLang="zh-CN" sz="2400" dirty="0" smtClean="0"/>
          </a:p>
          <a:p>
            <a:r>
              <a:rPr lang="zh-CN" altLang="en-US" sz="2400" dirty="0" smtClean="0"/>
              <a:t>但在运行的时候可能会出现异常，这是一种安全隐患。</a:t>
            </a:r>
            <a:endParaRPr lang="en-US" altLang="zh-CN" sz="2400" dirty="0" smtClean="0"/>
          </a:p>
          <a:p>
            <a:r>
              <a:rPr lang="zh-CN" altLang="en-US" sz="2400" dirty="0" smtClean="0"/>
              <a:t>泛型的引入很好的解决了这个问题。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65647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435</TotalTime>
  <Words>2246</Words>
  <Application>Microsoft Office PowerPoint</Application>
  <PresentationFormat>ワイド画面</PresentationFormat>
  <Paragraphs>430</Paragraphs>
  <Slides>39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8" baseType="lpstr">
      <vt:lpstr>Meiryo</vt:lpstr>
      <vt:lpstr>MS Gothic</vt:lpstr>
      <vt:lpstr>MS PGothic</vt:lpstr>
      <vt:lpstr>华文楷体</vt:lpstr>
      <vt:lpstr>宋体</vt:lpstr>
      <vt:lpstr>Calibri</vt:lpstr>
      <vt:lpstr>Franklin Gothic Book</vt:lpstr>
      <vt:lpstr>Verdana</vt:lpstr>
      <vt:lpstr>Crop</vt:lpstr>
      <vt:lpstr>Java泛型</vt:lpstr>
      <vt:lpstr>本讲内容</vt:lpstr>
      <vt:lpstr>何为泛型？</vt:lpstr>
      <vt:lpstr>何为泛型？</vt:lpstr>
      <vt:lpstr>为什么要使用泛型？</vt:lpstr>
      <vt:lpstr>为什么要使用泛型？</vt:lpstr>
      <vt:lpstr>为什么要使用泛型？</vt:lpstr>
      <vt:lpstr>为什么要使用泛型？</vt:lpstr>
      <vt:lpstr>为什么要使用泛型？</vt:lpstr>
      <vt:lpstr>为什么要使用泛型？</vt:lpstr>
      <vt:lpstr>为什么要使用泛型？</vt:lpstr>
      <vt:lpstr>泛型主要分类</vt:lpstr>
      <vt:lpstr>泛型类</vt:lpstr>
      <vt:lpstr>PowerPoint プレゼンテーション</vt:lpstr>
      <vt:lpstr>泛型类</vt:lpstr>
      <vt:lpstr>泛型类</vt:lpstr>
      <vt:lpstr>PowerPoint プレゼンテーション</vt:lpstr>
      <vt:lpstr>泛型类</vt:lpstr>
      <vt:lpstr>PowerPoint プレゼンテーション</vt:lpstr>
      <vt:lpstr>PowerPoint プレゼンテーション</vt:lpstr>
      <vt:lpstr>泛型方法</vt:lpstr>
      <vt:lpstr>PowerPoint プレゼンテーション</vt:lpstr>
      <vt:lpstr>泛型方法</vt:lpstr>
      <vt:lpstr>PowerPoint プレゼンテーション</vt:lpstr>
      <vt:lpstr>泛型方法</vt:lpstr>
      <vt:lpstr>PowerPoint プレゼンテーション</vt:lpstr>
      <vt:lpstr>泛型接口</vt:lpstr>
      <vt:lpstr>泛型接口</vt:lpstr>
      <vt:lpstr>泛型接口</vt:lpstr>
      <vt:lpstr>泛型通配字符（Wildcard）</vt:lpstr>
      <vt:lpstr>泛型通配字符（Wildcard）</vt:lpstr>
      <vt:lpstr>泛型通配字符（Wildcard）</vt:lpstr>
      <vt:lpstr>泛型通配字符（Wildcard）</vt:lpstr>
      <vt:lpstr>类型擦除</vt:lpstr>
      <vt:lpstr>类型擦除</vt:lpstr>
      <vt:lpstr>类型擦除</vt:lpstr>
      <vt:lpstr>为什么不能实例化泛型数组</vt:lpstr>
      <vt:lpstr>为什么不能实例化泛型数组</vt:lpstr>
      <vt:lpstr>PowerPoint プレゼンテーション</vt:lpstr>
    </vt:vector>
  </TitlesOfParts>
  <Company>Neusoft.com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Java泛型</dc:title>
  <dc:creator>ICT-daichao</dc:creator>
  <cp:lastModifiedBy>ICT-daichao</cp:lastModifiedBy>
  <cp:revision>28</cp:revision>
  <dcterms:created xsi:type="dcterms:W3CDTF">2019-08-12T02:38:26Z</dcterms:created>
  <dcterms:modified xsi:type="dcterms:W3CDTF">2019-08-12T09:54:18Z</dcterms:modified>
</cp:coreProperties>
</file>