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70" r:id="rId15"/>
    <p:sldId id="271" r:id="rId16"/>
    <p:sldId id="272" r:id="rId17"/>
    <p:sldId id="273" r:id="rId18"/>
    <p:sldId id="274" r:id="rId19"/>
    <p:sldId id="275" r:id="rId20"/>
    <p:sldId id="276" r:id="rId21"/>
    <p:sldId id="277" r:id="rId22"/>
    <p:sldId id="278" r:id="rId23"/>
    <p:sldId id="281" r:id="rId24"/>
    <p:sldId id="280" r:id="rId25"/>
    <p:sldId id="282" r:id="rId26"/>
    <p:sldId id="283" r:id="rId27"/>
    <p:sldId id="284" r:id="rId28"/>
    <p:sldId id="279"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1FDA6-C13A-4A76-BDA0-213B0B7567E9}" type="datetimeFigureOut">
              <a:rPr lang="zh-CN" altLang="en-US" smtClean="0"/>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9DB50-8788-463E-AFFB-ACCB068621D9}" type="slidenum">
              <a:rPr lang="zh-CN" altLang="en-US" smtClean="0"/>
              <a:t>‹#›</a:t>
            </a:fld>
            <a:endParaRPr lang="zh-CN" altLang="en-US"/>
          </a:p>
        </p:txBody>
      </p:sp>
    </p:spTree>
    <p:extLst>
      <p:ext uri="{BB962C8B-B14F-4D97-AF65-F5344CB8AC3E}">
        <p14:creationId xmlns:p14="http://schemas.microsoft.com/office/powerpoint/2010/main" val="246699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45</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4045087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124</a:t>
            </a:fld>
            <a:endParaRPr lang="en-US" altLang="zh-CN"/>
          </a:p>
        </p:txBody>
      </p:sp>
      <p:sp>
        <p:nvSpPr>
          <p:cNvPr id="777218" name="Rectangle 2"/>
          <p:cNvSpPr>
            <a:spLocks noGrp="1" noRot="1" noChangeAspect="1" noChangeArrowheads="1" noTextEdit="1"/>
          </p:cNvSpPr>
          <p:nvPr>
            <p:ph type="sldImg"/>
          </p:nvPr>
        </p:nvSpPr>
        <p:spPr>
          <a:xfrm>
            <a:off x="381000" y="685800"/>
            <a:ext cx="6096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extLst>
      <p:ext uri="{BB962C8B-B14F-4D97-AF65-F5344CB8AC3E}">
        <p14:creationId xmlns:p14="http://schemas.microsoft.com/office/powerpoint/2010/main" val="605015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125</a:t>
            </a:fld>
            <a:endParaRPr lang="en-US" altLang="zh-CN"/>
          </a:p>
        </p:txBody>
      </p:sp>
      <p:sp>
        <p:nvSpPr>
          <p:cNvPr id="779266" name="Rectangle 2"/>
          <p:cNvSpPr>
            <a:spLocks noGrp="1" noRot="1" noChangeAspect="1" noChangeArrowheads="1" noTextEdit="1"/>
          </p:cNvSpPr>
          <p:nvPr>
            <p:ph type="sldImg"/>
          </p:nvPr>
        </p:nvSpPr>
        <p:spPr>
          <a:xfrm>
            <a:off x="381000" y="685800"/>
            <a:ext cx="6096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6640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131</a:t>
            </a:fld>
            <a:endParaRPr lang="en-US" altLang="zh-CN"/>
          </a:p>
        </p:txBody>
      </p:sp>
      <p:sp>
        <p:nvSpPr>
          <p:cNvPr id="780290" name="Rectangle 2"/>
          <p:cNvSpPr>
            <a:spLocks noGrp="1" noRot="1" noChangeAspect="1" noChangeArrowheads="1" noTextEdit="1"/>
          </p:cNvSpPr>
          <p:nvPr>
            <p:ph type="sldImg"/>
          </p:nvPr>
        </p:nvSpPr>
        <p:spPr>
          <a:xfrm>
            <a:off x="381000" y="685800"/>
            <a:ext cx="6096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707395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132</a:t>
            </a:fld>
            <a:endParaRPr lang="zh-CN" altLang="en-US"/>
          </a:p>
        </p:txBody>
      </p:sp>
    </p:spTree>
    <p:extLst>
      <p:ext uri="{BB962C8B-B14F-4D97-AF65-F5344CB8AC3E}">
        <p14:creationId xmlns:p14="http://schemas.microsoft.com/office/powerpoint/2010/main" val="328062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140</a:t>
            </a:fld>
            <a:endParaRPr lang="en-US" altLang="zh-CN"/>
          </a:p>
        </p:txBody>
      </p:sp>
      <p:sp>
        <p:nvSpPr>
          <p:cNvPr id="805890" name="Rectangle 2"/>
          <p:cNvSpPr>
            <a:spLocks noGrp="1" noRot="1" noChangeAspect="1" noChangeArrowheads="1" noTextEdit="1"/>
          </p:cNvSpPr>
          <p:nvPr>
            <p:ph type="sldImg"/>
          </p:nvPr>
        </p:nvSpPr>
        <p:spPr>
          <a:xfrm>
            <a:off x="381000" y="685800"/>
            <a:ext cx="6096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225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46</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3051829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47</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152820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48</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114921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50</a:t>
            </a:fld>
            <a:endParaRPr lang="en-US" altLang="zh-CN"/>
          </a:p>
        </p:txBody>
      </p:sp>
      <p:sp>
        <p:nvSpPr>
          <p:cNvPr id="756738" name="Rectangle 2"/>
          <p:cNvSpPr>
            <a:spLocks noGrp="1" noRot="1" noChangeAspect="1" noChangeArrowheads="1" noTextEdit="1"/>
          </p:cNvSpPr>
          <p:nvPr>
            <p:ph type="sldImg"/>
          </p:nvPr>
        </p:nvSpPr>
        <p:spPr>
          <a:xfrm>
            <a:off x="381000" y="685800"/>
            <a:ext cx="6096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81913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52</a:t>
            </a:fld>
            <a:endParaRPr lang="en-US" altLang="zh-CN"/>
          </a:p>
        </p:txBody>
      </p:sp>
      <p:sp>
        <p:nvSpPr>
          <p:cNvPr id="756738" name="Rectangle 2"/>
          <p:cNvSpPr>
            <a:spLocks noGrp="1" noRot="1" noChangeAspect="1" noChangeArrowheads="1" noTextEdit="1"/>
          </p:cNvSpPr>
          <p:nvPr>
            <p:ph type="sldImg"/>
          </p:nvPr>
        </p:nvSpPr>
        <p:spPr>
          <a:xfrm>
            <a:off x="381000" y="685800"/>
            <a:ext cx="6096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100146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78</a:t>
            </a:fld>
            <a:endParaRPr lang="en-US" altLang="zh-CN"/>
          </a:p>
        </p:txBody>
      </p:sp>
      <p:sp>
        <p:nvSpPr>
          <p:cNvPr id="770050" name="Rectangle 2"/>
          <p:cNvSpPr>
            <a:spLocks noGrp="1" noRot="1" noChangeAspect="1" noChangeArrowheads="1" noTextEdit="1"/>
          </p:cNvSpPr>
          <p:nvPr>
            <p:ph type="sldImg"/>
          </p:nvPr>
        </p:nvSpPr>
        <p:spPr>
          <a:xfrm>
            <a:off x="381000" y="685800"/>
            <a:ext cx="6096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1277923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104</a:t>
            </a:fld>
            <a:endParaRPr lang="en-US" altLang="zh-CN"/>
          </a:p>
        </p:txBody>
      </p:sp>
      <p:sp>
        <p:nvSpPr>
          <p:cNvPr id="774146" name="Rectangle 2"/>
          <p:cNvSpPr>
            <a:spLocks noGrp="1" noRot="1" noChangeAspect="1" noChangeArrowheads="1" noTextEdit="1"/>
          </p:cNvSpPr>
          <p:nvPr>
            <p:ph type="sldImg"/>
          </p:nvPr>
        </p:nvSpPr>
        <p:spPr>
          <a:xfrm>
            <a:off x="381000" y="685800"/>
            <a:ext cx="6096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315983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115</a:t>
            </a:fld>
            <a:endParaRPr lang="en-US" altLang="zh-CN"/>
          </a:p>
        </p:txBody>
      </p:sp>
      <p:sp>
        <p:nvSpPr>
          <p:cNvPr id="776194" name="Rectangle 2"/>
          <p:cNvSpPr>
            <a:spLocks noGrp="1" noRot="1" noChangeAspect="1" noChangeArrowheads="1" noTextEdit="1"/>
          </p:cNvSpPr>
          <p:nvPr>
            <p:ph type="sldImg"/>
          </p:nvPr>
        </p:nvSpPr>
        <p:spPr>
          <a:xfrm>
            <a:off x="381000" y="685800"/>
            <a:ext cx="6096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05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62916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273394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74820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73740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24361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75055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207588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166933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299870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169341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B9E8C1-FDA7-438B-859A-20B8CA7F1FCE}"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363839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E8C1-FDA7-438B-859A-20B8CA7F1FCE}" type="datetimeFigureOut">
              <a:rPr lang="zh-CN" altLang="en-US" smtClean="0"/>
              <a:t>2019/8/21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9FC57-4C53-4DA0-A4B2-C44F05BBDC64}" type="slidenum">
              <a:rPr lang="zh-CN" altLang="en-US" smtClean="0"/>
              <a:t>‹#›</a:t>
            </a:fld>
            <a:endParaRPr lang="zh-CN" altLang="en-US"/>
          </a:p>
        </p:txBody>
      </p:sp>
    </p:spTree>
    <p:extLst>
      <p:ext uri="{BB962C8B-B14F-4D97-AF65-F5344CB8AC3E}">
        <p14:creationId xmlns:p14="http://schemas.microsoft.com/office/powerpoint/2010/main" val="403838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1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28691" y="2591180"/>
            <a:ext cx="4182218" cy="1261981"/>
          </a:xfrm>
          <a:prstGeom prst="rect">
            <a:avLst/>
          </a:prstGeom>
        </p:spPr>
      </p:pic>
    </p:spTree>
    <p:extLst>
      <p:ext uri="{BB962C8B-B14F-4D97-AF65-F5344CB8AC3E}">
        <p14:creationId xmlns:p14="http://schemas.microsoft.com/office/powerpoint/2010/main" val="3732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HelloWorld</a:t>
            </a:r>
            <a:r>
              <a:rPr lang="zh-CN" altLang="en-US" dirty="0" smtClean="0"/>
              <a:t>类</a:t>
            </a:r>
            <a:endParaRPr lang="zh-CN" altLang="en-US" dirty="0"/>
          </a:p>
        </p:txBody>
      </p:sp>
      <p:sp>
        <p:nvSpPr>
          <p:cNvPr id="4" name="Rectangle 1"/>
          <p:cNvSpPr>
            <a:spLocks noGrp="1" noChangeArrowheads="1"/>
          </p:cNvSpPr>
          <p:nvPr>
            <p:ph idx="1"/>
          </p:nvPr>
        </p:nvSpPr>
        <p:spPr bwMode="auto">
          <a:xfrm>
            <a:off x="838200" y="1954580"/>
            <a:ext cx="5057795"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package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com.taozhiyaoyao.helloword</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HelloWorld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word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getWord</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2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word</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setWord</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word)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word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word</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87337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2207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1631505" y="1196752"/>
            <a:ext cx="8882131" cy="3888432"/>
          </a:xfrm>
          <a:prstGeom prst="rect">
            <a:avLst/>
          </a:prstGeom>
          <a:noFill/>
        </p:spPr>
      </p:pic>
    </p:spTree>
    <p:extLst>
      <p:ext uri="{BB962C8B-B14F-4D97-AF65-F5344CB8AC3E}">
        <p14:creationId xmlns:p14="http://schemas.microsoft.com/office/powerpoint/2010/main" val="422545527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2063552" y="128495"/>
            <a:ext cx="8229600" cy="857256"/>
          </a:xfrm>
        </p:spPr>
        <p:txBody>
          <a:bodyPr/>
          <a:lstStyle/>
          <a:p>
            <a:r>
              <a:rPr lang="zh-CN" altLang="en-US" b="1" dirty="0" smtClean="0">
                <a:latin typeface="宋体" panose="02010600030101010101" pitchFamily="2" charset="-122"/>
                <a:ea typeface="宋体" panose="02010600030101010101" pitchFamily="2" charset="-122"/>
                <a:cs typeface="Arial Unicode MS" pitchFamily="34" charset="-122"/>
              </a:rPr>
              <a:t>指定</a:t>
            </a:r>
            <a:r>
              <a:rPr lang="zh-CN" altLang="en-US" b="1" dirty="0">
                <a:latin typeface="宋体" panose="02010600030101010101" pitchFamily="2" charset="-122"/>
                <a:ea typeface="宋体" panose="02010600030101010101" pitchFamily="2" charset="-122"/>
                <a:cs typeface="Arial Unicode MS" pitchFamily="34" charset="-122"/>
              </a:rPr>
              <a:t>切面的优先级</a:t>
            </a:r>
          </a:p>
        </p:txBody>
      </p:sp>
      <p:sp>
        <p:nvSpPr>
          <p:cNvPr id="695299" name="Rectangle 3"/>
          <p:cNvSpPr>
            <a:spLocks noGrp="1" noChangeArrowheads="1"/>
          </p:cNvSpPr>
          <p:nvPr>
            <p:ph idx="1"/>
          </p:nvPr>
        </p:nvSpPr>
        <p:spPr>
          <a:xfrm>
            <a:off x="1991544" y="1124744"/>
            <a:ext cx="7984306" cy="2973388"/>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在同一个连接点上应用不止一个切面时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除非明确指定</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否则它们的优先级是不确定的</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切面的优先级可以通过实现 </a:t>
            </a:r>
            <a:r>
              <a:rPr lang="en-US" altLang="zh-CN" sz="2400" dirty="0">
                <a:latin typeface="宋体" panose="02010600030101010101" pitchFamily="2" charset="-122"/>
                <a:ea typeface="宋体" panose="02010600030101010101" pitchFamily="2" charset="-122"/>
                <a:cs typeface="Arial Unicode MS" pitchFamily="34" charset="-122"/>
              </a:rPr>
              <a:t>Ordered </a:t>
            </a:r>
            <a:r>
              <a:rPr lang="zh-CN" altLang="en-US" sz="2400" dirty="0">
                <a:latin typeface="宋体" panose="02010600030101010101" pitchFamily="2" charset="-122"/>
                <a:ea typeface="宋体" panose="02010600030101010101" pitchFamily="2" charset="-122"/>
                <a:cs typeface="Arial Unicode MS" pitchFamily="34" charset="-122"/>
              </a:rPr>
              <a:t>接口或利用 </a:t>
            </a:r>
            <a:r>
              <a:rPr lang="en-US" altLang="zh-CN" sz="2400" dirty="0">
                <a:latin typeface="宋体" panose="02010600030101010101" pitchFamily="2" charset="-122"/>
                <a:ea typeface="宋体" panose="02010600030101010101" pitchFamily="2" charset="-122"/>
                <a:cs typeface="Arial Unicode MS" pitchFamily="34" charset="-122"/>
              </a:rPr>
              <a:t>@Order </a:t>
            </a:r>
            <a:r>
              <a:rPr lang="zh-CN" altLang="en-US" sz="2400" dirty="0">
                <a:latin typeface="宋体" panose="02010600030101010101" pitchFamily="2" charset="-122"/>
                <a:ea typeface="宋体" panose="02010600030101010101" pitchFamily="2" charset="-122"/>
                <a:cs typeface="Arial Unicode MS" pitchFamily="34" charset="-122"/>
              </a:rPr>
              <a:t>注解指定</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实现 </a:t>
            </a:r>
            <a:r>
              <a:rPr lang="en-US" altLang="zh-CN" sz="2400" dirty="0">
                <a:latin typeface="宋体" panose="02010600030101010101" pitchFamily="2" charset="-122"/>
                <a:ea typeface="宋体" panose="02010600030101010101" pitchFamily="2" charset="-122"/>
                <a:cs typeface="Arial Unicode MS" pitchFamily="34" charset="-122"/>
              </a:rPr>
              <a:t>Ordered </a:t>
            </a:r>
            <a:r>
              <a:rPr lang="zh-CN" altLang="en-US" sz="2400" dirty="0">
                <a:latin typeface="宋体" panose="02010600030101010101" pitchFamily="2" charset="-122"/>
                <a:ea typeface="宋体" panose="02010600030101010101" pitchFamily="2" charset="-122"/>
                <a:cs typeface="Arial Unicode MS" pitchFamily="34" charset="-122"/>
              </a:rPr>
              <a:t>接口</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dirty="0" err="1">
                <a:latin typeface="宋体" panose="02010600030101010101" pitchFamily="2" charset="-122"/>
                <a:ea typeface="宋体" panose="02010600030101010101" pitchFamily="2" charset="-122"/>
                <a:cs typeface="Arial Unicode MS" pitchFamily="34" charset="-122"/>
              </a:rPr>
              <a:t>getOrder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方法的返回值越小</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优先级越高</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若使用 </a:t>
            </a:r>
            <a:r>
              <a:rPr lang="en-US" altLang="zh-CN" sz="2400" dirty="0">
                <a:latin typeface="宋体" panose="02010600030101010101" pitchFamily="2" charset="-122"/>
                <a:ea typeface="宋体" panose="02010600030101010101" pitchFamily="2" charset="-122"/>
                <a:cs typeface="Arial Unicode MS" pitchFamily="34" charset="-122"/>
              </a:rPr>
              <a:t>@Order </a:t>
            </a:r>
            <a:r>
              <a:rPr lang="zh-CN" altLang="en-US" sz="2400" dirty="0">
                <a:latin typeface="宋体" panose="02010600030101010101" pitchFamily="2" charset="-122"/>
                <a:ea typeface="宋体" panose="02010600030101010101" pitchFamily="2" charset="-122"/>
                <a:cs typeface="Arial Unicode MS" pitchFamily="34" charset="-122"/>
              </a:rPr>
              <a:t>注解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2495600" y="4077073"/>
            <a:ext cx="5760640" cy="895847"/>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2478734" y="5013177"/>
            <a:ext cx="5777506" cy="957415"/>
          </a:xfrm>
          <a:prstGeom prst="rect">
            <a:avLst/>
          </a:prstGeom>
          <a:noFill/>
        </p:spPr>
      </p:pic>
    </p:spTree>
    <p:extLst>
      <p:ext uri="{BB962C8B-B14F-4D97-AF65-F5344CB8AC3E}">
        <p14:creationId xmlns:p14="http://schemas.microsoft.com/office/powerpoint/2010/main" val="7806302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213556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重用切入点定义</a:t>
            </a:r>
          </a:p>
        </p:txBody>
      </p:sp>
      <p:sp>
        <p:nvSpPr>
          <p:cNvPr id="694275" name="Rectangle 3"/>
          <p:cNvSpPr>
            <a:spLocks noGrp="1" noChangeArrowheads="1"/>
          </p:cNvSpPr>
          <p:nvPr>
            <p:ph idx="1"/>
          </p:nvPr>
        </p:nvSpPr>
        <p:spPr>
          <a:xfrm>
            <a:off x="1960838" y="1196752"/>
            <a:ext cx="8424936" cy="4286280"/>
          </a:xfrm>
        </p:spPr>
        <p:txBody>
          <a:bodyPr/>
          <a:lstStyle/>
          <a:p>
            <a:r>
              <a:rPr lang="zh-CN" altLang="en-US" sz="2200" dirty="0">
                <a:latin typeface="宋体" panose="02010600030101010101" pitchFamily="2" charset="-122"/>
                <a:ea typeface="宋体" panose="02010600030101010101" pitchFamily="2" charset="-122"/>
                <a:cs typeface="Arial Unicode MS" pitchFamily="34" charset="-122"/>
              </a:rPr>
              <a:t>在编写 </a:t>
            </a:r>
            <a:r>
              <a:rPr lang="en-US" altLang="zh-CN" sz="2200" dirty="0" err="1">
                <a:latin typeface="宋体" panose="02010600030101010101" pitchFamily="2" charset="-122"/>
                <a:ea typeface="宋体" panose="02010600030101010101" pitchFamily="2" charset="-122"/>
                <a:cs typeface="Arial Unicode MS" pitchFamily="34" charset="-122"/>
              </a:rPr>
              <a:t>AspectJ</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切面时</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可以直接在通知注解中书写切入点表达式</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但同一个切点表达式可能会在多个通知中重复出现</a:t>
            </a:r>
            <a:r>
              <a:rPr lang="en-US" altLang="zh-CN" sz="2200" dirty="0">
                <a:latin typeface="宋体" panose="02010600030101010101" pitchFamily="2" charset="-122"/>
                <a:ea typeface="宋体" panose="02010600030101010101" pitchFamily="2" charset="-122"/>
                <a:cs typeface="Arial Unicode MS" pitchFamily="34" charset="-122"/>
              </a:rPr>
              <a:t>.</a:t>
            </a:r>
          </a:p>
          <a:p>
            <a:r>
              <a:rPr lang="zh-CN" altLang="en-US" sz="2200" dirty="0">
                <a:latin typeface="宋体" panose="02010600030101010101" pitchFamily="2" charset="-122"/>
                <a:ea typeface="宋体" panose="02010600030101010101" pitchFamily="2" charset="-122"/>
                <a:cs typeface="Arial Unicode MS" pitchFamily="34" charset="-122"/>
              </a:rPr>
              <a:t>在 </a:t>
            </a:r>
            <a:r>
              <a:rPr lang="en-US" altLang="zh-CN" sz="2200" dirty="0" err="1">
                <a:latin typeface="宋体" panose="02010600030101010101" pitchFamily="2" charset="-122"/>
                <a:ea typeface="宋体" panose="02010600030101010101" pitchFamily="2" charset="-122"/>
                <a:cs typeface="Arial Unicode MS" pitchFamily="34" charset="-122"/>
              </a:rPr>
              <a:t>AspectJ</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切面中</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可以</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通过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200" b="1" dirty="0" err="1">
                <a:solidFill>
                  <a:srgbClr val="0000FF"/>
                </a:solidFill>
                <a:latin typeface="宋体" panose="02010600030101010101" pitchFamily="2" charset="-122"/>
                <a:ea typeface="宋体" panose="02010600030101010101" pitchFamily="2" charset="-122"/>
                <a:cs typeface="Arial Unicode MS" pitchFamily="34" charset="-122"/>
              </a:rPr>
              <a:t>Pointcut</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注解将一个切入点声明成</a:t>
            </a:r>
            <a:r>
              <a:rPr lang="zh-CN" altLang="en-US" sz="2200" b="1" dirty="0">
                <a:solidFill>
                  <a:srgbClr val="FF0000"/>
                </a:solidFill>
                <a:latin typeface="宋体" panose="02010600030101010101" pitchFamily="2" charset="-122"/>
                <a:ea typeface="宋体" panose="02010600030101010101" pitchFamily="2" charset="-122"/>
                <a:cs typeface="Arial Unicode MS" pitchFamily="34" charset="-122"/>
              </a:rPr>
              <a:t>简单的方法</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切入点的方法体通常是空的</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因为将切入点定义与应用程序逻辑混在一起是不合理的</a:t>
            </a:r>
            <a:r>
              <a:rPr lang="en-US" altLang="zh-CN" sz="2200" dirty="0">
                <a:latin typeface="宋体" panose="02010600030101010101" pitchFamily="2" charset="-122"/>
                <a:ea typeface="宋体" panose="02010600030101010101" pitchFamily="2" charset="-122"/>
                <a:cs typeface="Arial Unicode MS" pitchFamily="34" charset="-122"/>
              </a:rPr>
              <a:t>. </a:t>
            </a:r>
          </a:p>
          <a:p>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切入点方法的访问控制符同时也控制着这个切入点的可见性</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如果切入点要在多个切面中共用</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最好将它们集中在一个公共的类中</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在这种情况下</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它们必须被声明为 </a:t>
            </a:r>
            <a:r>
              <a:rPr lang="en-US" altLang="zh-CN" sz="2200" dirty="0">
                <a:latin typeface="宋体" panose="02010600030101010101" pitchFamily="2" charset="-122"/>
                <a:ea typeface="宋体" panose="02010600030101010101" pitchFamily="2" charset="-122"/>
                <a:cs typeface="Arial Unicode MS" pitchFamily="34" charset="-122"/>
              </a:rPr>
              <a:t>public. </a:t>
            </a:r>
            <a:r>
              <a:rPr lang="zh-CN" altLang="en-US" sz="2200" dirty="0">
                <a:latin typeface="宋体" panose="02010600030101010101" pitchFamily="2" charset="-122"/>
                <a:ea typeface="宋体" panose="02010600030101010101" pitchFamily="2" charset="-122"/>
                <a:cs typeface="Arial Unicode MS" pitchFamily="34" charset="-122"/>
              </a:rPr>
              <a:t>在引入这个切入点时</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必须将类名也包括在内</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如果类没有与这个切面放在同一个包中</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还必须包含包名</a:t>
            </a:r>
            <a:r>
              <a:rPr lang="en-US" altLang="zh-CN" sz="2200" dirty="0">
                <a:latin typeface="宋体" panose="02010600030101010101" pitchFamily="2" charset="-122"/>
                <a:ea typeface="宋体" panose="02010600030101010101" pitchFamily="2" charset="-122"/>
                <a:cs typeface="Arial Unicode MS" pitchFamily="34" charset="-122"/>
              </a:rPr>
              <a:t>.</a:t>
            </a:r>
          </a:p>
          <a:p>
            <a:r>
              <a:rPr lang="zh-CN" altLang="en-US" sz="2200" dirty="0">
                <a:latin typeface="宋体" panose="02010600030101010101" pitchFamily="2" charset="-122"/>
                <a:ea typeface="宋体" panose="02010600030101010101" pitchFamily="2" charset="-122"/>
                <a:cs typeface="Arial Unicode MS" pitchFamily="34" charset="-122"/>
              </a:rPr>
              <a:t>其他通知可以通过方法名称引入该切入点</a:t>
            </a:r>
            <a:r>
              <a:rPr lang="en-US" altLang="zh-CN" sz="22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9252105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2125663" y="49210"/>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1919536" y="1196752"/>
            <a:ext cx="8496944" cy="4915254"/>
          </a:xfrm>
          <a:prstGeom prst="rect">
            <a:avLst/>
          </a:prstGeom>
          <a:noFill/>
        </p:spPr>
      </p:pic>
      <p:sp>
        <p:nvSpPr>
          <p:cNvPr id="701445" name="Line 5"/>
          <p:cNvSpPr>
            <a:spLocks noChangeShapeType="1"/>
          </p:cNvSpPr>
          <p:nvPr/>
        </p:nvSpPr>
        <p:spPr bwMode="auto">
          <a:xfrm>
            <a:off x="2999657" y="2204864"/>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5046170" y="3654379"/>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4943873" y="5085184"/>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1430475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2092215" y="216454"/>
            <a:ext cx="7696200" cy="720725"/>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引入通知</a:t>
            </a:r>
          </a:p>
        </p:txBody>
      </p:sp>
      <p:sp>
        <p:nvSpPr>
          <p:cNvPr id="698371" name="Rectangle 3"/>
          <p:cNvSpPr>
            <a:spLocks noGrp="1" noChangeArrowheads="1"/>
          </p:cNvSpPr>
          <p:nvPr>
            <p:ph idx="1"/>
          </p:nvPr>
        </p:nvSpPr>
        <p:spPr>
          <a:xfrm>
            <a:off x="2094138" y="1196752"/>
            <a:ext cx="7696200" cy="1263650"/>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引入通知是一种特殊的通知类型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它通过为接口提供实现类</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允许对象动态地实现接口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就像对象已经在运行时扩展了实现类一样</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1631505" y="2414153"/>
            <a:ext cx="8921095" cy="3391111"/>
          </a:xfrm>
          <a:prstGeom prst="rect">
            <a:avLst/>
          </a:prstGeom>
          <a:noFill/>
        </p:spPr>
      </p:pic>
      <p:sp>
        <p:nvSpPr>
          <p:cNvPr id="698375" name="Line 7"/>
          <p:cNvSpPr>
            <a:spLocks noChangeShapeType="1"/>
          </p:cNvSpPr>
          <p:nvPr/>
        </p:nvSpPr>
        <p:spPr bwMode="auto">
          <a:xfrm flipH="1">
            <a:off x="3935760" y="4940945"/>
            <a:ext cx="287338" cy="360363"/>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98376" name="Line 8"/>
          <p:cNvSpPr>
            <a:spLocks noChangeShapeType="1"/>
          </p:cNvSpPr>
          <p:nvPr/>
        </p:nvSpPr>
        <p:spPr bwMode="auto">
          <a:xfrm>
            <a:off x="3902028" y="4940944"/>
            <a:ext cx="287338" cy="215900"/>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98377" name="Line 9"/>
          <p:cNvSpPr>
            <a:spLocks noChangeShapeType="1"/>
          </p:cNvSpPr>
          <p:nvPr/>
        </p:nvSpPr>
        <p:spPr bwMode="auto">
          <a:xfrm flipH="1">
            <a:off x="7824192" y="4940945"/>
            <a:ext cx="287338" cy="360363"/>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98378" name="Line 10"/>
          <p:cNvSpPr>
            <a:spLocks noChangeShapeType="1"/>
          </p:cNvSpPr>
          <p:nvPr/>
        </p:nvSpPr>
        <p:spPr bwMode="auto">
          <a:xfrm>
            <a:off x="7751763" y="4957262"/>
            <a:ext cx="287338" cy="215900"/>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25496833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1789839"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引入通知</a:t>
            </a:r>
          </a:p>
        </p:txBody>
      </p:sp>
      <p:sp>
        <p:nvSpPr>
          <p:cNvPr id="707587" name="Rectangle 3"/>
          <p:cNvSpPr>
            <a:spLocks noGrp="1" noChangeArrowheads="1"/>
          </p:cNvSpPr>
          <p:nvPr>
            <p:ph idx="1"/>
          </p:nvPr>
        </p:nvSpPr>
        <p:spPr>
          <a:xfrm>
            <a:off x="1703512" y="1196752"/>
            <a:ext cx="8572528" cy="4929882"/>
          </a:xfrm>
          <a:solidFill>
            <a:schemeClr val="bg1"/>
          </a:solidFill>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引入通知可以使用两个实现类 </a:t>
            </a:r>
            <a:r>
              <a:rPr lang="en-US" altLang="zh-CN" sz="2400" dirty="0" err="1">
                <a:latin typeface="宋体" panose="02010600030101010101" pitchFamily="2" charset="-122"/>
                <a:ea typeface="宋体" panose="02010600030101010101" pitchFamily="2" charset="-122"/>
                <a:cs typeface="Arial Unicode MS" pitchFamily="34" charset="-122"/>
              </a:rPr>
              <a:t>MaxCalculatorImpl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err="1">
                <a:latin typeface="宋体" panose="02010600030101010101" pitchFamily="2" charset="-122"/>
                <a:ea typeface="宋体" panose="02010600030101010101" pitchFamily="2" charset="-122"/>
                <a:cs typeface="Arial Unicode MS" pitchFamily="34" charset="-122"/>
              </a:rPr>
              <a:t>MinCalculatorImpl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让 </a:t>
            </a:r>
            <a:r>
              <a:rPr lang="en-US" altLang="zh-CN" sz="2400" dirty="0" err="1">
                <a:latin typeface="宋体" panose="02010600030101010101" pitchFamily="2" charset="-122"/>
                <a:ea typeface="宋体" panose="02010600030101010101" pitchFamily="2" charset="-122"/>
                <a:cs typeface="Arial Unicode MS" pitchFamily="34" charset="-122"/>
              </a:rPr>
              <a:t>ArithmeticCalculatorImpl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动态地实现 </a:t>
            </a:r>
            <a:r>
              <a:rPr lang="en-US" altLang="zh-CN" sz="2400" dirty="0" err="1">
                <a:latin typeface="宋体" panose="02010600030101010101" pitchFamily="2" charset="-122"/>
                <a:ea typeface="宋体" panose="02010600030101010101" pitchFamily="2" charset="-122"/>
                <a:cs typeface="Arial Unicode MS" pitchFamily="34" charset="-122"/>
              </a:rPr>
              <a:t>MaxCalculator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err="1">
                <a:latin typeface="宋体" panose="02010600030101010101" pitchFamily="2" charset="-122"/>
                <a:ea typeface="宋体" panose="02010600030101010101" pitchFamily="2" charset="-122"/>
                <a:cs typeface="Arial Unicode MS" pitchFamily="34" charset="-122"/>
              </a:rPr>
              <a:t>MinCalculator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接口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而这与从 </a:t>
            </a:r>
            <a:r>
              <a:rPr lang="en-US" altLang="zh-CN" sz="2400" dirty="0" err="1">
                <a:latin typeface="宋体" panose="02010600030101010101" pitchFamily="2" charset="-122"/>
                <a:ea typeface="宋体" panose="02010600030101010101" pitchFamily="2" charset="-122"/>
                <a:cs typeface="Arial Unicode MS" pitchFamily="34" charset="-122"/>
              </a:rPr>
              <a:t>MaxCalculatorImpl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err="1">
                <a:latin typeface="宋体" panose="02010600030101010101" pitchFamily="2" charset="-122"/>
                <a:ea typeface="宋体" panose="02010600030101010101" pitchFamily="2" charset="-122"/>
                <a:cs typeface="Arial Unicode MS" pitchFamily="34" charset="-122"/>
              </a:rPr>
              <a:t>MinCalculatorImpl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中实现多继承的效果相同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但却不需要修改 </a:t>
            </a:r>
            <a:r>
              <a:rPr lang="en-US" altLang="zh-CN" sz="2400" dirty="0" err="1">
                <a:latin typeface="宋体" panose="02010600030101010101" pitchFamily="2" charset="-122"/>
                <a:ea typeface="宋体" panose="02010600030101010101" pitchFamily="2" charset="-122"/>
                <a:cs typeface="Arial Unicode MS" pitchFamily="34" charset="-122"/>
              </a:rPr>
              <a:t>ArithmeticCalculatorImpl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的源代码</a:t>
            </a:r>
          </a:p>
          <a:p>
            <a:r>
              <a:rPr lang="zh-CN" altLang="en-US" sz="2400" dirty="0">
                <a:latin typeface="宋体" panose="02010600030101010101" pitchFamily="2" charset="-122"/>
                <a:ea typeface="宋体" panose="02010600030101010101" pitchFamily="2" charset="-122"/>
                <a:cs typeface="Arial Unicode MS" pitchFamily="34" charset="-122"/>
              </a:rPr>
              <a:t>引入通知也必须在切面中声明</a:t>
            </a:r>
          </a:p>
          <a:p>
            <a:r>
              <a:rPr lang="zh-CN" altLang="en-US" sz="2400" dirty="0">
                <a:latin typeface="宋体" panose="02010600030101010101" pitchFamily="2" charset="-122"/>
                <a:ea typeface="宋体" panose="02010600030101010101" pitchFamily="2" charset="-122"/>
                <a:cs typeface="Arial Unicode MS" pitchFamily="34" charset="-122"/>
              </a:rPr>
              <a:t>在切面中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通过为</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任意字段</a:t>
            </a:r>
            <a:r>
              <a:rPr lang="zh-CN" altLang="en-US" sz="2400" dirty="0">
                <a:latin typeface="宋体" panose="02010600030101010101" pitchFamily="2" charset="-122"/>
                <a:ea typeface="宋体" panose="02010600030101010101" pitchFamily="2" charset="-122"/>
                <a:cs typeface="Arial Unicode MS" pitchFamily="34" charset="-122"/>
              </a:rPr>
              <a:t>添加</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DeclareParents</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注解来引入声明</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注解类型的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value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属性表示哪些类是当前引入通知的目标</a:t>
            </a:r>
            <a:r>
              <a:rPr lang="en-US" altLang="zh-CN" sz="2400" dirty="0">
                <a:latin typeface="宋体" panose="02010600030101010101" pitchFamily="2" charset="-122"/>
                <a:ea typeface="宋体" panose="02010600030101010101" pitchFamily="2" charset="-122"/>
                <a:cs typeface="Arial Unicode MS" pitchFamily="34" charset="-122"/>
              </a:rPr>
              <a:t>. value </a:t>
            </a:r>
            <a:r>
              <a:rPr lang="zh-CN" altLang="en-US" sz="2400" dirty="0">
                <a:latin typeface="宋体" panose="02010600030101010101" pitchFamily="2" charset="-122"/>
                <a:ea typeface="宋体" panose="02010600030101010101" pitchFamily="2" charset="-122"/>
                <a:cs typeface="Arial Unicode MS" pitchFamily="34" charset="-122"/>
              </a:rPr>
              <a:t>属性值也可以是一个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类型的表达式</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以将一个即可引入到多个类中</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defaultImpl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属性中指定这个接口使用的实现类</a:t>
            </a:r>
          </a:p>
        </p:txBody>
      </p:sp>
    </p:spTree>
    <p:extLst>
      <p:ext uri="{BB962C8B-B14F-4D97-AF65-F5344CB8AC3E}">
        <p14:creationId xmlns:p14="http://schemas.microsoft.com/office/powerpoint/2010/main" val="130102534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2319695"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1775521" y="1124744"/>
            <a:ext cx="8695989" cy="2160240"/>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1775986" y="3477708"/>
            <a:ext cx="7085696" cy="1031412"/>
          </a:xfrm>
          <a:prstGeom prst="rect">
            <a:avLst/>
          </a:prstGeom>
          <a:noFill/>
        </p:spPr>
      </p:pic>
    </p:spTree>
    <p:extLst>
      <p:ext uri="{BB962C8B-B14F-4D97-AF65-F5344CB8AC3E}">
        <p14:creationId xmlns:p14="http://schemas.microsoft.com/office/powerpoint/2010/main" val="259502462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2423592" y="116632"/>
            <a:ext cx="7696200" cy="792088"/>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用基于 </a:t>
            </a:r>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的配置声明切面</a:t>
            </a:r>
          </a:p>
        </p:txBody>
      </p:sp>
      <p:sp>
        <p:nvSpPr>
          <p:cNvPr id="705539" name="Rectangle 3"/>
          <p:cNvSpPr>
            <a:spLocks noGrp="1" noChangeArrowheads="1"/>
          </p:cNvSpPr>
          <p:nvPr>
            <p:ph idx="1"/>
          </p:nvPr>
        </p:nvSpPr>
        <p:spPr>
          <a:xfrm>
            <a:off x="1793443" y="1196753"/>
            <a:ext cx="8352928"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除了使用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注解声明切面</a:t>
            </a:r>
            <a:r>
              <a:rPr lang="en-US" altLang="zh-CN" sz="2400" dirty="0">
                <a:latin typeface="宋体" panose="02010600030101010101" pitchFamily="2" charset="-122"/>
                <a:ea typeface="宋体" panose="02010600030101010101" pitchFamily="2" charset="-122"/>
                <a:cs typeface="Arial Unicode MS" pitchFamily="34" charset="-122"/>
              </a:rPr>
              <a:t>, Spring </a:t>
            </a:r>
            <a:r>
              <a:rPr lang="zh-CN" altLang="en-US" sz="2400" dirty="0">
                <a:latin typeface="宋体" panose="02010600030101010101" pitchFamily="2" charset="-122"/>
                <a:ea typeface="宋体" panose="02010600030101010101" pitchFamily="2" charset="-122"/>
                <a:cs typeface="Arial Unicode MS" pitchFamily="34" charset="-122"/>
              </a:rPr>
              <a:t>也支持在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配置文件中声明切面</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这种声明是通过 </a:t>
            </a:r>
            <a:r>
              <a:rPr lang="en-US" altLang="zh-CN" sz="2400" dirty="0" err="1">
                <a:latin typeface="宋体" panose="02010600030101010101" pitchFamily="2" charset="-122"/>
                <a:ea typeface="宋体" panose="02010600030101010101" pitchFamily="2" charset="-122"/>
                <a:cs typeface="Arial Unicode MS" pitchFamily="34" charset="-122"/>
              </a:rPr>
              <a:t>aop</a:t>
            </a:r>
            <a:r>
              <a:rPr lang="en-US" altLang="zh-CN" sz="2400" dirty="0">
                <a:latin typeface="宋体" panose="02010600030101010101" pitchFamily="2" charset="-122"/>
                <a:ea typeface="宋体" panose="02010600030101010101" pitchFamily="2" charset="-122"/>
                <a:cs typeface="Arial Unicode MS" pitchFamily="34" charset="-122"/>
              </a:rPr>
              <a:t> schema </a:t>
            </a:r>
            <a:r>
              <a:rPr lang="zh-CN" altLang="en-US" sz="2400" dirty="0">
                <a:latin typeface="宋体" panose="02010600030101010101" pitchFamily="2" charset="-122"/>
                <a:ea typeface="宋体" panose="02010600030101010101" pitchFamily="2" charset="-122"/>
                <a:cs typeface="Arial Unicode MS" pitchFamily="34" charset="-122"/>
              </a:rPr>
              <a:t>中的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元素完成的</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正常情况下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基于注解的声明要优先于基于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XML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的声明</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切面可以与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兼容</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而基于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的配置则是 </a:t>
            </a:r>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专有的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由于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得到越来越多的 </a:t>
            </a:r>
            <a:r>
              <a:rPr lang="en-US" altLang="zh-CN" sz="2400" dirty="0">
                <a:latin typeface="宋体" panose="02010600030101010101" pitchFamily="2" charset="-122"/>
                <a:ea typeface="宋体" panose="02010600030101010101" pitchFamily="2" charset="-122"/>
                <a:cs typeface="Arial Unicode MS" pitchFamily="34" charset="-122"/>
              </a:rPr>
              <a:t>AOP </a:t>
            </a:r>
            <a:r>
              <a:rPr lang="zh-CN" altLang="en-US" sz="2400" dirty="0">
                <a:latin typeface="宋体" panose="02010600030101010101" pitchFamily="2" charset="-122"/>
                <a:ea typeface="宋体" panose="02010600030101010101" pitchFamily="2" charset="-122"/>
                <a:cs typeface="Arial Unicode MS" pitchFamily="34" charset="-122"/>
              </a:rPr>
              <a:t>框架支持</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所以以注解风格编写的切面将会有更多重用的机会</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45646336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220756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基于 </a:t>
            </a:r>
            <a:r>
              <a:rPr lang="en-US" altLang="zh-CN" dirty="0">
                <a:latin typeface="宋体" panose="02010600030101010101" pitchFamily="2" charset="-122"/>
                <a:ea typeface="宋体" panose="02010600030101010101" pitchFamily="2" charset="-122"/>
                <a:cs typeface="Arial Unicode MS" pitchFamily="34" charset="-122"/>
              </a:rPr>
              <a:t>XML ---- </a:t>
            </a:r>
            <a:r>
              <a:rPr lang="zh-CN" altLang="en-US" dirty="0">
                <a:latin typeface="宋体" panose="02010600030101010101" pitchFamily="2" charset="-122"/>
                <a:ea typeface="宋体" panose="02010600030101010101" pitchFamily="2" charset="-122"/>
                <a:cs typeface="Arial Unicode MS" pitchFamily="34" charset="-122"/>
              </a:rPr>
              <a:t>声明切面</a:t>
            </a:r>
          </a:p>
        </p:txBody>
      </p:sp>
      <p:sp>
        <p:nvSpPr>
          <p:cNvPr id="704515" name="Rectangle 3"/>
          <p:cNvSpPr>
            <a:spLocks noGrp="1" noChangeArrowheads="1"/>
          </p:cNvSpPr>
          <p:nvPr>
            <p:ph idx="1"/>
          </p:nvPr>
        </p:nvSpPr>
        <p:spPr>
          <a:xfrm>
            <a:off x="1919536" y="1196753"/>
            <a:ext cx="8319868"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当使用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声明切面时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需要在 </a:t>
            </a:r>
            <a:r>
              <a:rPr lang="en-US" altLang="zh-CN" sz="2400" dirty="0">
                <a:latin typeface="宋体" panose="02010600030101010101" pitchFamily="2" charset="-122"/>
                <a:ea typeface="宋体" panose="02010600030101010101" pitchFamily="2" charset="-122"/>
                <a:cs typeface="Arial Unicode MS" pitchFamily="34" charset="-122"/>
              </a:rPr>
              <a:t>&lt;beans&gt; </a:t>
            </a:r>
            <a:r>
              <a:rPr lang="zh-CN" altLang="en-US" sz="2400" dirty="0">
                <a:latin typeface="宋体" panose="02010600030101010101" pitchFamily="2" charset="-122"/>
                <a:ea typeface="宋体" panose="02010600030101010101" pitchFamily="2" charset="-122"/>
                <a:cs typeface="Arial Unicode MS" pitchFamily="34" charset="-122"/>
              </a:rPr>
              <a:t>根元素中导入 </a:t>
            </a:r>
            <a:r>
              <a:rPr lang="en-US" altLang="zh-CN" sz="2400" dirty="0" err="1">
                <a:latin typeface="宋体" panose="02010600030101010101" pitchFamily="2" charset="-122"/>
                <a:ea typeface="宋体" panose="02010600030101010101" pitchFamily="2" charset="-122"/>
                <a:cs typeface="Arial Unicode MS" pitchFamily="34" charset="-122"/>
              </a:rPr>
              <a:t>aop</a:t>
            </a:r>
            <a:r>
              <a:rPr lang="en-US" altLang="zh-CN" sz="2400" dirty="0">
                <a:latin typeface="宋体" panose="02010600030101010101" pitchFamily="2" charset="-122"/>
                <a:ea typeface="宋体" panose="02010600030101010101" pitchFamily="2" charset="-122"/>
                <a:cs typeface="Arial Unicode MS" pitchFamily="34" charset="-122"/>
              </a:rPr>
              <a:t> Schema</a:t>
            </a:r>
          </a:p>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所有的 </a:t>
            </a:r>
            <a:r>
              <a:rPr lang="en-US" altLang="zh-CN" sz="2400" dirty="0">
                <a:latin typeface="宋体" panose="02010600030101010101" pitchFamily="2" charset="-122"/>
                <a:ea typeface="宋体" panose="02010600030101010101" pitchFamily="2" charset="-122"/>
                <a:cs typeface="Arial Unicode MS" pitchFamily="34" charset="-122"/>
              </a:rPr>
              <a:t>Spring AOP </a:t>
            </a:r>
            <a:r>
              <a:rPr lang="zh-CN" altLang="en-US" sz="2400" dirty="0">
                <a:latin typeface="宋体" panose="02010600030101010101" pitchFamily="2" charset="-122"/>
                <a:ea typeface="宋体" panose="02010600030101010101" pitchFamily="2" charset="-122"/>
                <a:cs typeface="Arial Unicode MS" pitchFamily="34" charset="-122"/>
              </a:rPr>
              <a:t>配置都必须定义在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aop:config</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元素内部</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对于每个切面而言</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都要创建一个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aop:aspect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元素来为具体的切面实现引用后端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实例</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切面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必须有一个标示符</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供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aop:aspect</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元素引用</a:t>
            </a:r>
          </a:p>
        </p:txBody>
      </p:sp>
    </p:spTree>
    <p:extLst>
      <p:ext uri="{BB962C8B-B14F-4D97-AF65-F5344CB8AC3E}">
        <p14:creationId xmlns:p14="http://schemas.microsoft.com/office/powerpoint/2010/main" val="30257575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2279576" y="56336"/>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1847529" y="1412776"/>
            <a:ext cx="8524561" cy="3888432"/>
          </a:xfrm>
          <a:prstGeom prst="rect">
            <a:avLst/>
          </a:prstGeom>
          <a:noFill/>
        </p:spPr>
      </p:pic>
      <p:sp>
        <p:nvSpPr>
          <p:cNvPr id="703493" name="Rectangle 5"/>
          <p:cNvSpPr>
            <a:spLocks noChangeArrowheads="1"/>
          </p:cNvSpPr>
          <p:nvPr/>
        </p:nvSpPr>
        <p:spPr bwMode="auto">
          <a:xfrm>
            <a:off x="2415802" y="3509731"/>
            <a:ext cx="6992566" cy="633744"/>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2423592" y="4378714"/>
            <a:ext cx="6984776" cy="635744"/>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4223792" y="2564905"/>
            <a:ext cx="1440160" cy="2267083"/>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40424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bean.xml</a:t>
            </a:r>
            <a:endParaRPr lang="zh-CN" altLang="en-US" dirty="0"/>
          </a:p>
        </p:txBody>
      </p:sp>
      <p:pic>
        <p:nvPicPr>
          <p:cNvPr id="4" name="图片 3"/>
          <p:cNvPicPr>
            <a:picLocks noChangeAspect="1"/>
          </p:cNvPicPr>
          <p:nvPr/>
        </p:nvPicPr>
        <p:blipFill>
          <a:blip r:embed="rId2"/>
          <a:stretch>
            <a:fillRect/>
          </a:stretch>
        </p:blipFill>
        <p:spPr>
          <a:xfrm>
            <a:off x="4287610" y="494789"/>
            <a:ext cx="5551765" cy="1066233"/>
          </a:xfrm>
          <a:prstGeom prst="rect">
            <a:avLst/>
          </a:prstGeom>
        </p:spPr>
      </p:pic>
      <p:sp>
        <p:nvSpPr>
          <p:cNvPr id="5" name="Rectangle 1"/>
          <p:cNvSpPr>
            <a:spLocks noGrp="1" noChangeArrowheads="1"/>
          </p:cNvSpPr>
          <p:nvPr>
            <p:ph idx="1"/>
          </p:nvPr>
        </p:nvSpPr>
        <p:spPr bwMode="auto">
          <a:xfrm>
            <a:off x="838200" y="2293134"/>
            <a:ext cx="8494633"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xml version</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="1.0"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encoding</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="UTF-8"</a:t>
            </a: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&lt;beans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xmlns</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="http://www.springframework.org/schema/beans"</a:t>
            </a:r>
            <a:b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xmlns:</a:t>
            </a:r>
            <a:r>
              <a:rPr kumimoji="0" lang="zh-CN" altLang="zh-CN" sz="18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xsi</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="http://www.w3.org/2001/XMLSchema-instance"</a:t>
            </a:r>
            <a:b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xsi</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:schemaLocation</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="http://www.springframework.org/schema/beans</a:t>
            </a:r>
            <a:b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http://www.springframework.org/schema/beans/spring-beans-3.0.xsd"</a:t>
            </a: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&lt;bean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id</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="helloWorld"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class</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="com.taozhiyaoyao.helloword.HelloWorld"</a:t>
            </a: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&lt;property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name</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="word" </a:t>
            </a:r>
            <a:r>
              <a:rPr kumimoji="0" lang="zh-CN" altLang="zh-CN" sz="1800"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value</a:t>
            </a:r>
            <a:r>
              <a:rPr kumimoji="0" lang="zh-CN" altLang="zh-CN" sz="18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="Hello World!"</a:t>
            </a: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&lt;/bean&gt;</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a:r>
            <a:b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&lt;/beans&gt;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387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189884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基于 </a:t>
            </a:r>
            <a:r>
              <a:rPr lang="en-US" altLang="zh-CN" dirty="0">
                <a:latin typeface="宋体" panose="02010600030101010101" pitchFamily="2" charset="-122"/>
                <a:ea typeface="宋体" panose="02010600030101010101" pitchFamily="2" charset="-122"/>
                <a:cs typeface="Arial Unicode MS" pitchFamily="34" charset="-122"/>
              </a:rPr>
              <a:t>XML ---- </a:t>
            </a:r>
            <a:r>
              <a:rPr lang="zh-CN" altLang="en-US" dirty="0">
                <a:latin typeface="宋体" panose="02010600030101010101" pitchFamily="2" charset="-122"/>
                <a:ea typeface="宋体" panose="02010600030101010101" pitchFamily="2" charset="-122"/>
                <a:cs typeface="Arial Unicode MS" pitchFamily="34" charset="-122"/>
              </a:rPr>
              <a:t>声明切入点</a:t>
            </a:r>
          </a:p>
        </p:txBody>
      </p:sp>
      <p:sp>
        <p:nvSpPr>
          <p:cNvPr id="712707" name="Rectangle 3"/>
          <p:cNvSpPr>
            <a:spLocks noGrp="1" noChangeArrowheads="1"/>
          </p:cNvSpPr>
          <p:nvPr>
            <p:ph idx="1"/>
          </p:nvPr>
        </p:nvSpPr>
        <p:spPr>
          <a:xfrm>
            <a:off x="1991544" y="1340768"/>
            <a:ext cx="8064896" cy="3054350"/>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切入点使用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aop:pointcut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元素声明</a:t>
            </a:r>
          </a:p>
          <a:p>
            <a:r>
              <a:rPr lang="zh-CN" altLang="en-US" sz="2400" dirty="0">
                <a:latin typeface="宋体" panose="02010600030101010101" pitchFamily="2" charset="-122"/>
                <a:ea typeface="宋体" panose="02010600030101010101" pitchFamily="2" charset="-122"/>
                <a:cs typeface="Arial Unicode MS" pitchFamily="34" charset="-122"/>
              </a:rPr>
              <a:t>切入点必须定义在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aop:aspect</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或者直接定义在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aop:config</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元素下</a:t>
            </a:r>
            <a:r>
              <a:rPr lang="en-US" altLang="zh-CN" sz="24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定义在 </a:t>
            </a:r>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aop:aspect</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元素下</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只对当前切面有效</a:t>
            </a:r>
          </a:p>
          <a:p>
            <a:pPr lvl="1"/>
            <a:r>
              <a:rPr lang="zh-CN" altLang="en-US" sz="2000" dirty="0">
                <a:latin typeface="宋体" panose="02010600030101010101" pitchFamily="2" charset="-122"/>
                <a:ea typeface="宋体" panose="02010600030101010101" pitchFamily="2" charset="-122"/>
                <a:cs typeface="Arial Unicode MS" pitchFamily="34" charset="-122"/>
              </a:rPr>
              <a:t>定义在 </a:t>
            </a:r>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aop:config</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元素下</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对所有切面都有效</a:t>
            </a:r>
          </a:p>
          <a:p>
            <a:r>
              <a:rPr lang="zh-CN" altLang="en-US" sz="2500" dirty="0">
                <a:latin typeface="宋体" panose="02010600030101010101" pitchFamily="2" charset="-122"/>
                <a:ea typeface="宋体" panose="02010600030101010101" pitchFamily="2" charset="-122"/>
                <a:cs typeface="Arial Unicode MS" pitchFamily="34" charset="-122"/>
              </a:rPr>
              <a:t>基于 </a:t>
            </a:r>
            <a:r>
              <a:rPr lang="en-US" altLang="zh-CN" sz="2500" dirty="0">
                <a:latin typeface="宋体" panose="02010600030101010101" pitchFamily="2" charset="-122"/>
                <a:ea typeface="宋体" panose="02010600030101010101" pitchFamily="2" charset="-122"/>
                <a:cs typeface="Arial Unicode MS" pitchFamily="34" charset="-122"/>
              </a:rPr>
              <a:t>XML </a:t>
            </a:r>
            <a:r>
              <a:rPr lang="zh-CN" altLang="en-US" sz="2500" dirty="0">
                <a:latin typeface="宋体" panose="02010600030101010101" pitchFamily="2" charset="-122"/>
                <a:ea typeface="宋体" panose="02010600030101010101" pitchFamily="2" charset="-122"/>
                <a:cs typeface="Arial Unicode MS" pitchFamily="34" charset="-122"/>
              </a:rPr>
              <a:t>的 </a:t>
            </a:r>
            <a:r>
              <a:rPr lang="en-US" altLang="zh-CN" sz="2500" dirty="0">
                <a:latin typeface="宋体" panose="02010600030101010101" pitchFamily="2" charset="-122"/>
                <a:ea typeface="宋体" panose="02010600030101010101" pitchFamily="2" charset="-122"/>
                <a:cs typeface="Arial Unicode MS" pitchFamily="34" charset="-122"/>
              </a:rPr>
              <a:t>AOP </a:t>
            </a:r>
            <a:r>
              <a:rPr lang="zh-CN" altLang="en-US" sz="2500" dirty="0">
                <a:latin typeface="宋体" panose="02010600030101010101" pitchFamily="2" charset="-122"/>
                <a:ea typeface="宋体" panose="02010600030101010101" pitchFamily="2" charset="-122"/>
                <a:cs typeface="Arial Unicode MS" pitchFamily="34" charset="-122"/>
              </a:rPr>
              <a:t>配置不允许在切入点表达式中用名称引用其他切入点</a:t>
            </a:r>
            <a:r>
              <a:rPr lang="en-US" altLang="zh-CN" sz="2500" dirty="0">
                <a:latin typeface="宋体" panose="02010600030101010101" pitchFamily="2" charset="-122"/>
                <a:ea typeface="宋体" panose="02010600030101010101" pitchFamily="2" charset="-122"/>
                <a:cs typeface="Arial Unicode MS" pitchFamily="34" charset="-122"/>
              </a:rPr>
              <a:t>. </a:t>
            </a:r>
          </a:p>
        </p:txBody>
      </p:sp>
    </p:spTree>
    <p:extLst>
      <p:ext uri="{BB962C8B-B14F-4D97-AF65-F5344CB8AC3E}">
        <p14:creationId xmlns:p14="http://schemas.microsoft.com/office/powerpoint/2010/main" val="283893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213556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1703512" y="1340768"/>
            <a:ext cx="8714530" cy="3096344"/>
          </a:xfrm>
          <a:prstGeom prst="rect">
            <a:avLst/>
          </a:prstGeom>
          <a:noFill/>
        </p:spPr>
      </p:pic>
      <p:sp>
        <p:nvSpPr>
          <p:cNvPr id="711686" name="Rectangle 6"/>
          <p:cNvSpPr>
            <a:spLocks noChangeArrowheads="1"/>
          </p:cNvSpPr>
          <p:nvPr/>
        </p:nvSpPr>
        <p:spPr bwMode="auto">
          <a:xfrm>
            <a:off x="2207568" y="1628800"/>
            <a:ext cx="8157592"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3711964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204455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基于 </a:t>
            </a:r>
            <a:r>
              <a:rPr lang="en-US" altLang="zh-CN" dirty="0">
                <a:latin typeface="宋体" panose="02010600030101010101" pitchFamily="2" charset="-122"/>
                <a:ea typeface="宋体" panose="02010600030101010101" pitchFamily="2" charset="-122"/>
                <a:cs typeface="Arial Unicode MS" pitchFamily="34" charset="-122"/>
              </a:rPr>
              <a:t>XML ---- </a:t>
            </a:r>
            <a:r>
              <a:rPr lang="zh-CN" altLang="en-US" dirty="0">
                <a:latin typeface="宋体" panose="02010600030101010101" pitchFamily="2" charset="-122"/>
                <a:ea typeface="宋体" panose="02010600030101010101" pitchFamily="2" charset="-122"/>
                <a:cs typeface="Arial Unicode MS" pitchFamily="34" charset="-122"/>
              </a:rPr>
              <a:t>声明通知</a:t>
            </a:r>
          </a:p>
        </p:txBody>
      </p:sp>
      <p:sp>
        <p:nvSpPr>
          <p:cNvPr id="710659" name="Rectangle 3"/>
          <p:cNvSpPr>
            <a:spLocks noGrp="1" noChangeArrowheads="1"/>
          </p:cNvSpPr>
          <p:nvPr>
            <p:ph idx="1"/>
          </p:nvPr>
        </p:nvSpPr>
        <p:spPr>
          <a:xfrm>
            <a:off x="1903699" y="1268761"/>
            <a:ext cx="8352928" cy="2402383"/>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err="1">
                <a:latin typeface="宋体" panose="02010600030101010101" pitchFamily="2" charset="-122"/>
                <a:ea typeface="宋体" panose="02010600030101010101" pitchFamily="2" charset="-122"/>
                <a:cs typeface="Arial Unicode MS" pitchFamily="34" charset="-122"/>
              </a:rPr>
              <a:t>aop</a:t>
            </a:r>
            <a:r>
              <a:rPr lang="en-US" altLang="zh-CN" sz="2400" dirty="0">
                <a:latin typeface="宋体" panose="02010600030101010101" pitchFamily="2" charset="-122"/>
                <a:ea typeface="宋体" panose="02010600030101010101" pitchFamily="2" charset="-122"/>
                <a:cs typeface="Arial Unicode MS" pitchFamily="34" charset="-122"/>
              </a:rPr>
              <a:t> Schema </a:t>
            </a:r>
            <a:r>
              <a:rPr lang="zh-CN" altLang="en-US" sz="2400" dirty="0">
                <a:latin typeface="宋体" panose="02010600030101010101" pitchFamily="2" charset="-122"/>
                <a:ea typeface="宋体" panose="02010600030101010101" pitchFamily="2" charset="-122"/>
                <a:cs typeface="Arial Unicode MS" pitchFamily="34" charset="-122"/>
              </a:rPr>
              <a:t>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每种通知类型都对应一个特定的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元素</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通知元素需要使用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pointcut</a:t>
            </a:r>
            <a:r>
              <a:rPr lang="en-US" altLang="zh-CN" sz="2400" dirty="0">
                <a:latin typeface="宋体" panose="02010600030101010101" pitchFamily="2" charset="-122"/>
                <a:ea typeface="宋体" panose="02010600030101010101" pitchFamily="2" charset="-122"/>
                <a:cs typeface="Arial Unicode MS" pitchFamily="34" charset="-122"/>
              </a:rPr>
              <a:t>-ref&gt; </a:t>
            </a:r>
            <a:r>
              <a:rPr lang="zh-CN" altLang="en-US" sz="2400" dirty="0">
                <a:latin typeface="宋体" panose="02010600030101010101" pitchFamily="2" charset="-122"/>
                <a:ea typeface="宋体" panose="02010600030101010101" pitchFamily="2" charset="-122"/>
                <a:cs typeface="Arial Unicode MS" pitchFamily="34" charset="-122"/>
              </a:rPr>
              <a:t>来引用切入点</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或用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pointcut</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直接嵌入切入点表达式</a:t>
            </a:r>
            <a:r>
              <a:rPr lang="en-US" altLang="zh-CN" sz="2400" dirty="0">
                <a:latin typeface="宋体" panose="02010600030101010101" pitchFamily="2" charset="-122"/>
                <a:ea typeface="宋体" panose="02010600030101010101" pitchFamily="2" charset="-122"/>
                <a:cs typeface="Arial Unicode MS" pitchFamily="34" charset="-122"/>
              </a:rPr>
              <a:t>.  method </a:t>
            </a:r>
            <a:r>
              <a:rPr lang="zh-CN" altLang="en-US" sz="2400" dirty="0">
                <a:latin typeface="宋体" panose="02010600030101010101" pitchFamily="2" charset="-122"/>
                <a:ea typeface="宋体" panose="02010600030101010101" pitchFamily="2" charset="-122"/>
                <a:cs typeface="Arial Unicode MS" pitchFamily="34" charset="-122"/>
              </a:rPr>
              <a:t>属性指定切面类中通知方法的名称</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5162903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2063552"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1703512" y="1340768"/>
            <a:ext cx="8822436" cy="4176464"/>
          </a:xfrm>
          <a:prstGeom prst="rect">
            <a:avLst/>
          </a:prstGeom>
          <a:noFill/>
        </p:spPr>
      </p:pic>
      <p:sp>
        <p:nvSpPr>
          <p:cNvPr id="709637" name="Rectangle 5"/>
          <p:cNvSpPr>
            <a:spLocks noChangeArrowheads="1"/>
          </p:cNvSpPr>
          <p:nvPr/>
        </p:nvSpPr>
        <p:spPr bwMode="auto">
          <a:xfrm>
            <a:off x="2711624" y="2924944"/>
            <a:ext cx="4248472" cy="504056"/>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2699596" y="4509120"/>
            <a:ext cx="4476524" cy="504056"/>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89598318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991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声明引入</a:t>
            </a:r>
          </a:p>
        </p:txBody>
      </p:sp>
      <p:sp>
        <p:nvSpPr>
          <p:cNvPr id="708611" name="Rectangle 3"/>
          <p:cNvSpPr>
            <a:spLocks noGrp="1" noChangeArrowheads="1"/>
          </p:cNvSpPr>
          <p:nvPr>
            <p:ph idx="1"/>
          </p:nvPr>
        </p:nvSpPr>
        <p:spPr>
          <a:xfrm>
            <a:off x="1991544" y="1268761"/>
            <a:ext cx="7696200" cy="969963"/>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可以利用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aop:declare-parents</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2063553" y="2238724"/>
            <a:ext cx="8275445" cy="3119947"/>
          </a:xfrm>
          <a:prstGeom prst="rect">
            <a:avLst/>
          </a:prstGeom>
          <a:noFill/>
        </p:spPr>
      </p:pic>
      <p:sp>
        <p:nvSpPr>
          <p:cNvPr id="708613" name="Rectangle 5"/>
          <p:cNvSpPr>
            <a:spLocks noChangeArrowheads="1"/>
          </p:cNvSpPr>
          <p:nvPr/>
        </p:nvSpPr>
        <p:spPr bwMode="auto">
          <a:xfrm>
            <a:off x="2567608" y="3645024"/>
            <a:ext cx="7704856" cy="115212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7051239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2139950" y="2176080"/>
            <a:ext cx="8064500" cy="936625"/>
          </a:xfrm>
          <a:noFill/>
          <a:ln/>
        </p:spPr>
        <p:txBody>
          <a:bodyPr vert="horz" lIns="92075" tIns="46038" rIns="92075" bIns="46038" rtlCol="0" anchor="b" anchorCtr="0">
            <a:normAutofit/>
          </a:bodyPr>
          <a:lstStyle/>
          <a:p>
            <a:r>
              <a:rPr lang="en-US" altLang="zh-CN" sz="4400" b="1" dirty="0">
                <a:latin typeface="宋体" panose="02010600030101010101" pitchFamily="2" charset="-122"/>
                <a:ea typeface="宋体" panose="02010600030101010101" pitchFamily="2" charset="-122"/>
                <a:cs typeface="Arial Unicode MS" pitchFamily="34" charset="-122"/>
              </a:rPr>
              <a:t>Spring </a:t>
            </a:r>
            <a:r>
              <a:rPr lang="zh-CN" altLang="en-US" sz="4400" b="1" dirty="0">
                <a:latin typeface="宋体" panose="02010600030101010101" pitchFamily="2" charset="-122"/>
                <a:ea typeface="宋体" panose="02010600030101010101" pitchFamily="2" charset="-122"/>
                <a:cs typeface="Arial Unicode MS" pitchFamily="34" charset="-122"/>
              </a:rPr>
              <a:t>对 </a:t>
            </a:r>
            <a:r>
              <a:rPr lang="en-US" altLang="zh-CN" sz="4400" b="1" dirty="0">
                <a:latin typeface="宋体" panose="02010600030101010101" pitchFamily="2" charset="-122"/>
                <a:ea typeface="宋体" panose="02010600030101010101" pitchFamily="2" charset="-122"/>
                <a:cs typeface="Arial Unicode MS" pitchFamily="34" charset="-122"/>
              </a:rPr>
              <a:t>JDBC </a:t>
            </a:r>
            <a:r>
              <a:rPr lang="zh-CN" altLang="en-US" sz="4400" b="1" dirty="0">
                <a:latin typeface="宋体" panose="02010600030101010101" pitchFamily="2" charset="-122"/>
                <a:ea typeface="宋体" panose="02010600030101010101" pitchFamily="2" charset="-122"/>
                <a:cs typeface="Arial Unicode MS" pitchFamily="34" charset="-122"/>
              </a:rPr>
              <a:t>的支持</a:t>
            </a:r>
          </a:p>
        </p:txBody>
      </p:sp>
    </p:spTree>
    <p:extLst>
      <p:ext uri="{BB962C8B-B14F-4D97-AF65-F5344CB8AC3E}">
        <p14:creationId xmlns:p14="http://schemas.microsoft.com/office/powerpoint/2010/main" val="2768628086"/>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2279576" y="116632"/>
            <a:ext cx="8229600" cy="857256"/>
          </a:xfrm>
        </p:spPr>
        <p:txBody>
          <a:bodyPr/>
          <a:lstStyle/>
          <a:p>
            <a:r>
              <a:rPr lang="en-US" altLang="zh-CN" dirty="0" err="1">
                <a:latin typeface="宋体" panose="02010600030101010101" pitchFamily="2" charset="-122"/>
                <a:ea typeface="宋体" panose="02010600030101010101" pitchFamily="2" charset="-122"/>
                <a:cs typeface="Arial Unicode MS" pitchFamily="34" charset="-122"/>
              </a:rPr>
              <a:t>JdbcTemplate</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简介</a:t>
            </a:r>
          </a:p>
        </p:txBody>
      </p:sp>
      <p:sp>
        <p:nvSpPr>
          <p:cNvPr id="716803" name="Rectangle 3"/>
          <p:cNvSpPr>
            <a:spLocks noGrp="1" noChangeArrowheads="1"/>
          </p:cNvSpPr>
          <p:nvPr>
            <p:ph idx="1"/>
          </p:nvPr>
        </p:nvSpPr>
        <p:spPr>
          <a:xfrm>
            <a:off x="2135560" y="1412777"/>
            <a:ext cx="8064896" cy="2829669"/>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为了使 </a:t>
            </a:r>
            <a:r>
              <a:rPr lang="en-US" altLang="zh-CN" sz="2400" dirty="0">
                <a:latin typeface="宋体" panose="02010600030101010101" pitchFamily="2" charset="-122"/>
                <a:ea typeface="宋体" panose="02010600030101010101" pitchFamily="2" charset="-122"/>
                <a:cs typeface="Arial Unicode MS" pitchFamily="34" charset="-122"/>
              </a:rPr>
              <a:t>JDBC </a:t>
            </a:r>
            <a:r>
              <a:rPr lang="zh-CN" altLang="en-US" sz="2400" dirty="0">
                <a:latin typeface="宋体" panose="02010600030101010101" pitchFamily="2" charset="-122"/>
                <a:ea typeface="宋体" panose="02010600030101010101" pitchFamily="2" charset="-122"/>
                <a:cs typeface="Arial Unicode MS" pitchFamily="34" charset="-122"/>
              </a:rPr>
              <a:t>更加易于使用</a:t>
            </a:r>
            <a:r>
              <a:rPr lang="en-US" altLang="zh-CN" sz="2400" dirty="0">
                <a:latin typeface="宋体" panose="02010600030101010101" pitchFamily="2" charset="-122"/>
                <a:ea typeface="宋体" panose="02010600030101010101" pitchFamily="2" charset="-122"/>
                <a:cs typeface="Arial Unicode MS" pitchFamily="34" charset="-122"/>
              </a:rPr>
              <a:t>, Spring </a:t>
            </a:r>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JDBC API </a:t>
            </a:r>
            <a:r>
              <a:rPr lang="zh-CN" altLang="en-US" sz="2400" dirty="0">
                <a:latin typeface="宋体" panose="02010600030101010101" pitchFamily="2" charset="-122"/>
                <a:ea typeface="宋体" panose="02010600030101010101" pitchFamily="2" charset="-122"/>
                <a:cs typeface="Arial Unicode MS" pitchFamily="34" charset="-122"/>
              </a:rPr>
              <a:t>上定义了一个抽象层</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以此建立一个 </a:t>
            </a:r>
            <a:r>
              <a:rPr lang="en-US" altLang="zh-CN" sz="2400" dirty="0">
                <a:latin typeface="宋体" panose="02010600030101010101" pitchFamily="2" charset="-122"/>
                <a:ea typeface="宋体" panose="02010600030101010101" pitchFamily="2" charset="-122"/>
                <a:cs typeface="Arial Unicode MS" pitchFamily="34" charset="-122"/>
              </a:rPr>
              <a:t>JDBC </a:t>
            </a:r>
            <a:r>
              <a:rPr lang="zh-CN" altLang="en-US" sz="2400" dirty="0">
                <a:latin typeface="宋体" panose="02010600030101010101" pitchFamily="2" charset="-122"/>
                <a:ea typeface="宋体" panose="02010600030101010101" pitchFamily="2" charset="-122"/>
                <a:cs typeface="Arial Unicode MS" pitchFamily="34" charset="-122"/>
              </a:rPr>
              <a:t>存取框架</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作为 </a:t>
            </a:r>
            <a:r>
              <a:rPr lang="en-US" altLang="zh-CN" sz="2400" dirty="0">
                <a:latin typeface="宋体" panose="02010600030101010101" pitchFamily="2" charset="-122"/>
                <a:ea typeface="宋体" panose="02010600030101010101" pitchFamily="2" charset="-122"/>
                <a:cs typeface="Arial Unicode MS" pitchFamily="34" charset="-122"/>
              </a:rPr>
              <a:t>Spring JDBC </a:t>
            </a:r>
            <a:r>
              <a:rPr lang="zh-CN" altLang="en-US" sz="2400" dirty="0">
                <a:latin typeface="宋体" panose="02010600030101010101" pitchFamily="2" charset="-122"/>
                <a:ea typeface="宋体" panose="02010600030101010101" pitchFamily="2" charset="-122"/>
                <a:cs typeface="Arial Unicode MS" pitchFamily="34" charset="-122"/>
              </a:rPr>
              <a:t>框架的核心</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JDBC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模板</a:t>
            </a:r>
            <a:r>
              <a:rPr lang="zh-CN" altLang="en-US" sz="2400" dirty="0">
                <a:latin typeface="宋体" panose="02010600030101010101" pitchFamily="2" charset="-122"/>
                <a:ea typeface="宋体" panose="02010600030101010101" pitchFamily="2" charset="-122"/>
                <a:cs typeface="Arial Unicode MS" pitchFamily="34" charset="-122"/>
              </a:rPr>
              <a:t>的设计目的是为不同类型的 </a:t>
            </a:r>
            <a:r>
              <a:rPr lang="en-US" altLang="zh-CN" sz="2400" dirty="0">
                <a:latin typeface="宋体" panose="02010600030101010101" pitchFamily="2" charset="-122"/>
                <a:ea typeface="宋体" panose="02010600030101010101" pitchFamily="2" charset="-122"/>
                <a:cs typeface="Arial Unicode MS" pitchFamily="34" charset="-122"/>
              </a:rPr>
              <a:t>JDBC </a:t>
            </a:r>
            <a:r>
              <a:rPr lang="zh-CN" altLang="en-US" sz="2400" dirty="0">
                <a:latin typeface="宋体" panose="02010600030101010101" pitchFamily="2" charset="-122"/>
                <a:ea typeface="宋体" panose="02010600030101010101" pitchFamily="2" charset="-122"/>
                <a:cs typeface="Arial Unicode MS" pitchFamily="34" charset="-122"/>
              </a:rPr>
              <a:t>操作提供</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模板方法</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每个模板方法都能控制整个过程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并允许覆盖过程中的特定任务</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通过这种方式</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可以在尽可能保留灵活性的情况下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将数据库存取的工作量降到最低</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73423924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631504" y="116632"/>
            <a:ext cx="897932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使用 </a:t>
            </a:r>
            <a:r>
              <a:rPr lang="en-US" altLang="zh-CN" dirty="0" err="1" smtClean="0">
                <a:latin typeface="宋体" panose="02010600030101010101" pitchFamily="2" charset="-122"/>
                <a:ea typeface="宋体" panose="02010600030101010101" pitchFamily="2" charset="-122"/>
                <a:cs typeface="Arial Unicode MS" pitchFamily="34" charset="-122"/>
              </a:rPr>
              <a:t>JdbcTemplate</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更新数据库</a:t>
            </a:r>
          </a:p>
        </p:txBody>
      </p:sp>
      <p:sp>
        <p:nvSpPr>
          <p:cNvPr id="723971" name="Rectangle 3"/>
          <p:cNvSpPr>
            <a:spLocks noGrp="1" noChangeArrowheads="1"/>
          </p:cNvSpPr>
          <p:nvPr>
            <p:ph idx="1"/>
          </p:nvPr>
        </p:nvSpPr>
        <p:spPr>
          <a:xfrm>
            <a:off x="2063552" y="1412777"/>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用 </a:t>
            </a:r>
            <a:r>
              <a:rPr lang="en-US" altLang="zh-CN" sz="2400" dirty="0" err="1">
                <a:latin typeface="宋体" panose="02010600030101010101" pitchFamily="2" charset="-122"/>
                <a:ea typeface="宋体" panose="02010600030101010101" pitchFamily="2" charset="-122"/>
                <a:cs typeface="Arial Unicode MS" pitchFamily="34" charset="-122"/>
              </a:rPr>
              <a:t>sql</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语句和参数更新数据库</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r>
              <a:rPr lang="zh-CN" altLang="en-US" sz="2400" dirty="0">
                <a:latin typeface="宋体" panose="02010600030101010101" pitchFamily="2" charset="-122"/>
                <a:ea typeface="宋体" panose="02010600030101010101" pitchFamily="2" charset="-122"/>
                <a:cs typeface="Arial Unicode MS" pitchFamily="34" charset="-122"/>
              </a:rPr>
              <a:t>批量更新数据库</a:t>
            </a:r>
            <a:r>
              <a:rPr lang="en-US" altLang="zh-CN" sz="2400" dirty="0">
                <a:latin typeface="宋体" panose="02010600030101010101" pitchFamily="2" charset="-122"/>
                <a:ea typeface="宋体" panose="02010600030101010101" pitchFamily="2"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2351584" y="1988840"/>
            <a:ext cx="5184981" cy="1584176"/>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2351154" y="4255517"/>
            <a:ext cx="6162678" cy="1273298"/>
          </a:xfrm>
          <a:prstGeom prst="rect">
            <a:avLst/>
          </a:prstGeom>
          <a:noFill/>
        </p:spPr>
      </p:pic>
    </p:spTree>
    <p:extLst>
      <p:ext uri="{BB962C8B-B14F-4D97-AF65-F5344CB8AC3E}">
        <p14:creationId xmlns:p14="http://schemas.microsoft.com/office/powerpoint/2010/main" val="6394792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1620057" y="116632"/>
            <a:ext cx="9015386"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使用 </a:t>
            </a:r>
            <a:r>
              <a:rPr lang="en-US" altLang="zh-CN" dirty="0" err="1" smtClean="0">
                <a:latin typeface="宋体" panose="02010600030101010101" pitchFamily="2" charset="-122"/>
                <a:ea typeface="宋体" panose="02010600030101010101" pitchFamily="2" charset="-122"/>
                <a:cs typeface="Arial Unicode MS" pitchFamily="34" charset="-122"/>
              </a:rPr>
              <a:t>JdbcTemplate</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查询数据库</a:t>
            </a:r>
          </a:p>
        </p:txBody>
      </p:sp>
      <p:sp>
        <p:nvSpPr>
          <p:cNvPr id="722947" name="Rectangle 3"/>
          <p:cNvSpPr>
            <a:spLocks noGrp="1" noChangeArrowheads="1"/>
          </p:cNvSpPr>
          <p:nvPr>
            <p:ph idx="1"/>
          </p:nvPr>
        </p:nvSpPr>
        <p:spPr>
          <a:xfrm>
            <a:off x="2063552" y="1280320"/>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查询单行</a:t>
            </a:r>
            <a:r>
              <a:rPr lang="en-US" altLang="zh-CN" sz="2400" dirty="0">
                <a:latin typeface="宋体" panose="02010600030101010101" pitchFamily="2" charset="-122"/>
                <a:ea typeface="宋体" panose="02010600030101010101" pitchFamily="2" charset="-122"/>
                <a:cs typeface="Arial Unicode MS" pitchFamily="34" charset="-122"/>
              </a:rPr>
              <a:t>: </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r>
              <a:rPr lang="zh-CN" altLang="en-US" sz="2400" dirty="0">
                <a:latin typeface="宋体" panose="02010600030101010101" pitchFamily="2" charset="-122"/>
                <a:ea typeface="宋体" panose="02010600030101010101" pitchFamily="2" charset="-122"/>
                <a:cs typeface="Arial Unicode MS" pitchFamily="34" charset="-122"/>
              </a:rPr>
              <a:t>便利的 </a:t>
            </a:r>
            <a:r>
              <a:rPr lang="en-US" altLang="en-US" sz="2400" dirty="0" err="1">
                <a:latin typeface="宋体" panose="02010600030101010101" pitchFamily="2" charset="-122"/>
                <a:ea typeface="宋体" panose="02010600030101010101" pitchFamily="2" charset="-122"/>
                <a:cs typeface="Arial Unicode MS" pitchFamily="34" charset="-122"/>
              </a:rPr>
              <a:t>BeanPropertyRowMapper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2207568" y="1787922"/>
            <a:ext cx="7009100" cy="1713086"/>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980416" y="4221089"/>
            <a:ext cx="8294669" cy="1508621"/>
          </a:xfrm>
          <a:prstGeom prst="rect">
            <a:avLst/>
          </a:prstGeom>
          <a:noFill/>
        </p:spPr>
      </p:pic>
    </p:spTree>
    <p:extLst>
      <p:ext uri="{BB962C8B-B14F-4D97-AF65-F5344CB8AC3E}">
        <p14:creationId xmlns:p14="http://schemas.microsoft.com/office/powerpoint/2010/main" val="8971844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03512" y="138104"/>
            <a:ext cx="8784976"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使用 </a:t>
            </a:r>
            <a:r>
              <a:rPr lang="en-US" altLang="zh-CN" dirty="0" err="1" smtClean="0">
                <a:latin typeface="宋体" panose="02010600030101010101" pitchFamily="2" charset="-122"/>
                <a:ea typeface="宋体" panose="02010600030101010101" pitchFamily="2" charset="-122"/>
                <a:cs typeface="Arial Unicode MS" pitchFamily="34" charset="-122"/>
              </a:rPr>
              <a:t>JdbcTemplate</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查询数据库</a:t>
            </a:r>
          </a:p>
        </p:txBody>
      </p:sp>
      <p:sp>
        <p:nvSpPr>
          <p:cNvPr id="721923" name="Rectangle 3"/>
          <p:cNvSpPr>
            <a:spLocks noGrp="1" noChangeArrowheads="1"/>
          </p:cNvSpPr>
          <p:nvPr>
            <p:ph idx="1"/>
          </p:nvPr>
        </p:nvSpPr>
        <p:spPr>
          <a:xfrm>
            <a:off x="1919536" y="1164432"/>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查询多行</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r>
              <a:rPr lang="zh-CN" altLang="en-US" sz="2400" dirty="0">
                <a:latin typeface="宋体" panose="02010600030101010101" pitchFamily="2" charset="-122"/>
                <a:ea typeface="宋体" panose="02010600030101010101" pitchFamily="2" charset="-122"/>
                <a:cs typeface="Arial Unicode MS" pitchFamily="34" charset="-122"/>
              </a:rPr>
              <a:t>单值查询</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2179423" y="1628800"/>
            <a:ext cx="6620503" cy="1656184"/>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2191585" y="3861049"/>
            <a:ext cx="6608340" cy="1867627"/>
          </a:xfrm>
          <a:prstGeom prst="rect">
            <a:avLst/>
          </a:prstGeom>
          <a:noFill/>
        </p:spPr>
      </p:pic>
    </p:spTree>
    <p:extLst>
      <p:ext uri="{BB962C8B-B14F-4D97-AF65-F5344CB8AC3E}">
        <p14:creationId xmlns:p14="http://schemas.microsoft.com/office/powerpoint/2010/main" val="1298905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1" y="2738211"/>
            <a:ext cx="6302828" cy="1325563"/>
          </a:xfrm>
        </p:spPr>
        <p:txBody>
          <a:bodyPr/>
          <a:lstStyle/>
          <a:p>
            <a:r>
              <a:rPr lang="en-US" altLang="zh-CN" dirty="0">
                <a:latin typeface="宋体" panose="02010600030101010101" pitchFamily="2" charset="-122"/>
                <a:cs typeface="Arial Unicode MS" pitchFamily="34" charset="-122"/>
              </a:rPr>
              <a:t>Spring </a:t>
            </a:r>
            <a:r>
              <a:rPr lang="zh-CN" altLang="en-US" dirty="0">
                <a:latin typeface="宋体" panose="02010600030101010101" pitchFamily="2" charset="-122"/>
                <a:cs typeface="Arial Unicode MS" pitchFamily="34" charset="-122"/>
              </a:rPr>
              <a:t>中的 </a:t>
            </a:r>
            <a:r>
              <a:rPr lang="en-US" altLang="zh-CN" dirty="0">
                <a:latin typeface="宋体" panose="02010600030101010101" pitchFamily="2" charset="-122"/>
                <a:cs typeface="Arial Unicode MS" pitchFamily="34" charset="-122"/>
              </a:rPr>
              <a:t>Bean </a:t>
            </a:r>
            <a:r>
              <a:rPr lang="zh-CN" altLang="en-US" dirty="0">
                <a:latin typeface="宋体" panose="02010600030101010101" pitchFamily="2" charset="-122"/>
                <a:cs typeface="Arial Unicode MS" pitchFamily="34" charset="-122"/>
              </a:rPr>
              <a:t>配置</a:t>
            </a:r>
            <a:endParaRPr lang="zh-CN" altLang="en-US" dirty="0"/>
          </a:p>
        </p:txBody>
      </p:sp>
    </p:spTree>
    <p:extLst>
      <p:ext uri="{BB962C8B-B14F-4D97-AF65-F5344CB8AC3E}">
        <p14:creationId xmlns:p14="http://schemas.microsoft.com/office/powerpoint/2010/main" val="387879485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2577293" y="116632"/>
            <a:ext cx="7696200" cy="86409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简化 </a:t>
            </a:r>
            <a:r>
              <a:rPr lang="en-US" altLang="zh-CN" dirty="0">
                <a:latin typeface="宋体" panose="02010600030101010101" pitchFamily="2" charset="-122"/>
                <a:ea typeface="宋体" panose="02010600030101010101" pitchFamily="2" charset="-122"/>
                <a:cs typeface="Arial Unicode MS" pitchFamily="34" charset="-122"/>
              </a:rPr>
              <a:t>JDBC </a:t>
            </a:r>
            <a:r>
              <a:rPr lang="zh-CN" altLang="en-US" dirty="0">
                <a:latin typeface="宋体" panose="02010600030101010101" pitchFamily="2" charset="-122"/>
                <a:ea typeface="宋体" panose="02010600030101010101" pitchFamily="2" charset="-122"/>
                <a:cs typeface="Arial Unicode MS" pitchFamily="34" charset="-122"/>
              </a:rPr>
              <a:t>模板查询</a:t>
            </a:r>
          </a:p>
        </p:txBody>
      </p:sp>
      <p:sp>
        <p:nvSpPr>
          <p:cNvPr id="717827" name="Rectangle 3"/>
          <p:cNvSpPr>
            <a:spLocks noGrp="1" noChangeArrowheads="1"/>
          </p:cNvSpPr>
          <p:nvPr>
            <p:ph idx="1"/>
          </p:nvPr>
        </p:nvSpPr>
        <p:spPr>
          <a:xfrm>
            <a:off x="1920565" y="1340768"/>
            <a:ext cx="8352928" cy="4954872"/>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每次使用都创建一个 </a:t>
            </a:r>
            <a:r>
              <a:rPr lang="en-US" altLang="zh-CN" sz="2400" dirty="0" err="1">
                <a:latin typeface="宋体" panose="02010600030101010101" pitchFamily="2" charset="-122"/>
                <a:ea typeface="宋体" panose="02010600030101010101" pitchFamily="2" charset="-122"/>
                <a:cs typeface="Arial Unicode MS" pitchFamily="34" charset="-122"/>
              </a:rPr>
              <a:t>JdbcTemplate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的新实例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这种做法效率很低下</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JdbcTemplate</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类被设计成为线程安全的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所以可以再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容器中声明它的单个实例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并将这个实例注入到所有的 </a:t>
            </a:r>
            <a:r>
              <a:rPr lang="en-US" altLang="zh-CN" sz="2400" dirty="0">
                <a:latin typeface="宋体" panose="02010600030101010101" pitchFamily="2" charset="-122"/>
                <a:ea typeface="宋体" panose="02010600030101010101" pitchFamily="2" charset="-122"/>
                <a:cs typeface="Arial Unicode MS" pitchFamily="34" charset="-122"/>
              </a:rPr>
              <a:t>DAO </a:t>
            </a:r>
            <a:r>
              <a:rPr lang="zh-CN" altLang="en-US" sz="2400" dirty="0">
                <a:latin typeface="宋体" panose="02010600030101010101" pitchFamily="2" charset="-122"/>
                <a:ea typeface="宋体" panose="02010600030101010101" pitchFamily="2" charset="-122"/>
                <a:cs typeface="Arial Unicode MS" pitchFamily="34" charset="-122"/>
              </a:rPr>
              <a:t>实例中</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err="1">
                <a:latin typeface="宋体" panose="02010600030101010101" pitchFamily="2" charset="-122"/>
                <a:ea typeface="宋体" panose="02010600030101010101" pitchFamily="2" charset="-122"/>
                <a:cs typeface="Arial Unicode MS" pitchFamily="34" charset="-122"/>
              </a:rPr>
              <a:t>JdbcTemplate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也利用了 </a:t>
            </a:r>
            <a:r>
              <a:rPr lang="en-US" altLang="zh-CN" sz="2400" dirty="0">
                <a:latin typeface="宋体" panose="02010600030101010101" pitchFamily="2" charset="-122"/>
                <a:ea typeface="宋体" panose="02010600030101010101" pitchFamily="2" charset="-122"/>
                <a:cs typeface="Arial Unicode MS" pitchFamily="34" charset="-122"/>
              </a:rPr>
              <a:t>Java 1.5 </a:t>
            </a:r>
            <a:r>
              <a:rPr lang="zh-CN" altLang="en-US" sz="2400" dirty="0">
                <a:latin typeface="宋体" panose="02010600030101010101" pitchFamily="2" charset="-122"/>
                <a:ea typeface="宋体" panose="02010600030101010101" pitchFamily="2" charset="-122"/>
                <a:cs typeface="Arial Unicode MS" pitchFamily="34" charset="-122"/>
              </a:rPr>
              <a:t>的特定</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自动装箱</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泛型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可变长度等</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来简化开发</a:t>
            </a:r>
            <a:endParaRPr lang="en-US" altLang="zh-CN" sz="2400" dirty="0">
              <a:latin typeface="宋体" panose="02010600030101010101" pitchFamily="2" charset="-122"/>
              <a:ea typeface="宋体" panose="02010600030101010101" pitchFamily="2" charset="-122"/>
              <a:cs typeface="Arial Unicode MS" pitchFamily="34" charset="-122"/>
            </a:endParaRPr>
          </a:p>
          <a:p>
            <a:r>
              <a:rPr lang="en-US" altLang="zh-CN" sz="2400" dirty="0">
                <a:latin typeface="宋体" panose="02010600030101010101" pitchFamily="2" charset="-122"/>
                <a:ea typeface="宋体" panose="02010600030101010101" pitchFamily="2" charset="-122"/>
                <a:cs typeface="Arial Unicode MS" pitchFamily="34" charset="-122"/>
              </a:rPr>
              <a:t>Spring JDBC </a:t>
            </a:r>
            <a:r>
              <a:rPr lang="zh-CN" altLang="en-US" sz="2400" dirty="0">
                <a:latin typeface="宋体" panose="02010600030101010101" pitchFamily="2" charset="-122"/>
                <a:ea typeface="宋体" panose="02010600030101010101" pitchFamily="2" charset="-122"/>
                <a:cs typeface="Arial Unicode MS" pitchFamily="34" charset="-122"/>
              </a:rPr>
              <a:t>框架还提供了一个 </a:t>
            </a:r>
            <a:r>
              <a:rPr lang="en-US" altLang="zh-CN" sz="2400" dirty="0" err="1">
                <a:latin typeface="宋体" panose="02010600030101010101" pitchFamily="2" charset="-122"/>
                <a:ea typeface="宋体" panose="02010600030101010101" pitchFamily="2" charset="-122"/>
                <a:cs typeface="Arial Unicode MS" pitchFamily="34" charset="-122"/>
              </a:rPr>
              <a:t>JdbcDaoSupport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类来简化 </a:t>
            </a:r>
            <a:r>
              <a:rPr lang="en-US" altLang="zh-CN" sz="2400" dirty="0">
                <a:latin typeface="宋体" panose="02010600030101010101" pitchFamily="2" charset="-122"/>
                <a:ea typeface="宋体" panose="02010600030101010101" pitchFamily="2" charset="-122"/>
                <a:cs typeface="Arial Unicode MS" pitchFamily="34" charset="-122"/>
              </a:rPr>
              <a:t>DAO </a:t>
            </a:r>
            <a:r>
              <a:rPr lang="zh-CN" altLang="en-US" sz="2400" dirty="0">
                <a:latin typeface="宋体" panose="02010600030101010101" pitchFamily="2" charset="-122"/>
                <a:ea typeface="宋体" panose="02010600030101010101" pitchFamily="2" charset="-122"/>
                <a:cs typeface="Arial Unicode MS" pitchFamily="34" charset="-122"/>
              </a:rPr>
              <a:t>实现</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该类声明了 </a:t>
            </a:r>
            <a:r>
              <a:rPr lang="en-US" altLang="zh-CN" sz="2400" dirty="0" err="1">
                <a:latin typeface="宋体" panose="02010600030101010101" pitchFamily="2" charset="-122"/>
                <a:ea typeface="宋体" panose="02010600030101010101" pitchFamily="2" charset="-122"/>
                <a:cs typeface="Arial Unicode MS" pitchFamily="34" charset="-122"/>
              </a:rPr>
              <a:t>jdbcTemplate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它可以从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容器中注入</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或者自动从数据源中创建</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zh-CN" altLang="en-US"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7274540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2359772"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注入 </a:t>
            </a:r>
            <a:r>
              <a:rPr lang="en-US" altLang="zh-CN" dirty="0">
                <a:latin typeface="宋体" panose="02010600030101010101" pitchFamily="2" charset="-122"/>
                <a:ea typeface="宋体" panose="02010600030101010101" pitchFamily="2" charset="-122"/>
                <a:cs typeface="Arial Unicode MS" pitchFamily="34" charset="-122"/>
              </a:rPr>
              <a:t>JDBC </a:t>
            </a:r>
            <a:r>
              <a:rPr lang="zh-CN" altLang="en-US" dirty="0">
                <a:latin typeface="宋体" panose="02010600030101010101" pitchFamily="2" charset="-122"/>
                <a:ea typeface="宋体" panose="02010600030101010101" pitchFamily="2"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1703513" y="1772816"/>
            <a:ext cx="8742039" cy="2664296"/>
          </a:xfrm>
          <a:prstGeom prst="rect">
            <a:avLst/>
          </a:prstGeom>
          <a:noFill/>
        </p:spPr>
      </p:pic>
    </p:spTree>
    <p:extLst>
      <p:ext uri="{BB962C8B-B14F-4D97-AF65-F5344CB8AC3E}">
        <p14:creationId xmlns:p14="http://schemas.microsoft.com/office/powerpoint/2010/main" val="107149454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2063552" y="116632"/>
            <a:ext cx="822960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扩展 </a:t>
            </a:r>
            <a:r>
              <a:rPr lang="en-US" altLang="en-US" dirty="0" err="1">
                <a:latin typeface="宋体" panose="02010600030101010101" pitchFamily="2" charset="-122"/>
                <a:ea typeface="宋体" panose="02010600030101010101" pitchFamily="2" charset="-122"/>
                <a:cs typeface="Arial Unicode MS" pitchFamily="34" charset="-122"/>
              </a:rPr>
              <a:t>JdbcDaoSupport</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1690607" y="2132856"/>
            <a:ext cx="8466887" cy="1512168"/>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1690608" y="1628801"/>
            <a:ext cx="8977393" cy="324283"/>
          </a:xfrm>
          <a:prstGeom prst="rect">
            <a:avLst/>
          </a:prstGeom>
          <a:noFill/>
        </p:spPr>
      </p:pic>
    </p:spTree>
    <p:extLst>
      <p:ext uri="{BB962C8B-B14F-4D97-AF65-F5344CB8AC3E}">
        <p14:creationId xmlns:p14="http://schemas.microsoft.com/office/powerpoint/2010/main" val="1857322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351584" y="188641"/>
            <a:ext cx="7696200" cy="802083"/>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a:latin typeface="宋体" panose="02010600030101010101" pitchFamily="2" charset="-122"/>
                <a:ea typeface="宋体" panose="02010600030101010101" pitchFamily="2" charset="-122"/>
                <a:cs typeface="Arial Unicode MS" pitchFamily="34" charset="-122"/>
              </a:rPr>
              <a:t>JDBC </a:t>
            </a:r>
            <a:r>
              <a:rPr lang="zh-CN" altLang="en-US" dirty="0">
                <a:latin typeface="宋体" panose="02010600030101010101" pitchFamily="2" charset="-122"/>
                <a:ea typeface="宋体" panose="02010600030101010101" pitchFamily="2" charset="-122"/>
                <a:cs typeface="Arial Unicode MS" pitchFamily="34" charset="-122"/>
              </a:rPr>
              <a:t>模板中使用具名参数</a:t>
            </a:r>
          </a:p>
        </p:txBody>
      </p:sp>
      <p:sp>
        <p:nvSpPr>
          <p:cNvPr id="720899" name="Rectangle 3"/>
          <p:cNvSpPr>
            <a:spLocks noGrp="1" noChangeArrowheads="1"/>
          </p:cNvSpPr>
          <p:nvPr>
            <p:ph idx="1"/>
          </p:nvPr>
        </p:nvSpPr>
        <p:spPr>
          <a:xfrm>
            <a:off x="1847528" y="1340768"/>
            <a:ext cx="8368612" cy="4248472"/>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在经典的 </a:t>
            </a:r>
            <a:r>
              <a:rPr lang="en-US" altLang="zh-CN" sz="2400" dirty="0">
                <a:latin typeface="宋体" panose="02010600030101010101" pitchFamily="2" charset="-122"/>
                <a:ea typeface="宋体" panose="02010600030101010101" pitchFamily="2" charset="-122"/>
                <a:cs typeface="Arial Unicode MS" pitchFamily="34" charset="-122"/>
              </a:rPr>
              <a:t>JDBC </a:t>
            </a:r>
            <a:r>
              <a:rPr lang="zh-CN" altLang="en-US" sz="2400" dirty="0">
                <a:latin typeface="宋体" panose="02010600030101010101" pitchFamily="2" charset="-122"/>
                <a:ea typeface="宋体" panose="02010600030101010101" pitchFamily="2" charset="-122"/>
                <a:cs typeface="Arial Unicode MS" pitchFamily="34" charset="-122"/>
              </a:rPr>
              <a:t>用法中</a:t>
            </a:r>
            <a:r>
              <a:rPr lang="en-US" altLang="zh-CN" sz="2400" dirty="0">
                <a:latin typeface="宋体" panose="02010600030101010101" pitchFamily="2" charset="-122"/>
                <a:ea typeface="宋体" panose="02010600030101010101" pitchFamily="2" charset="-122"/>
                <a:cs typeface="Arial Unicode MS" pitchFamily="34" charset="-122"/>
              </a:rPr>
              <a:t>, SQL </a:t>
            </a:r>
            <a:r>
              <a:rPr lang="zh-CN" altLang="en-US" sz="2400" dirty="0">
                <a:latin typeface="宋体" panose="02010600030101010101" pitchFamily="2" charset="-122"/>
                <a:ea typeface="宋体" panose="02010600030101010101" pitchFamily="2" charset="-122"/>
                <a:cs typeface="Arial Unicode MS" pitchFamily="34" charset="-122"/>
              </a:rPr>
              <a:t>参数是用占位符 </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表示</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并且受到位置的限制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定位参数的问题在于</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一旦参数的顺序发生变化</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就必须改变参数绑定</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Spring JDBC </a:t>
            </a:r>
            <a:r>
              <a:rPr lang="zh-CN" altLang="en-US" sz="2400" dirty="0">
                <a:latin typeface="宋体" panose="02010600030101010101" pitchFamily="2" charset="-122"/>
                <a:ea typeface="宋体" panose="02010600030101010101" pitchFamily="2" charset="-122"/>
                <a:cs typeface="Arial Unicode MS" pitchFamily="34" charset="-122"/>
              </a:rPr>
              <a:t>框架中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绑定 </a:t>
            </a:r>
            <a:r>
              <a:rPr lang="en-US" altLang="zh-CN" sz="2400" dirty="0">
                <a:latin typeface="宋体" panose="02010600030101010101" pitchFamily="2" charset="-122"/>
                <a:ea typeface="宋体" panose="02010600030101010101" pitchFamily="2" charset="-122"/>
                <a:cs typeface="Arial Unicode MS" pitchFamily="34" charset="-122"/>
              </a:rPr>
              <a:t>SQL </a:t>
            </a:r>
            <a:r>
              <a:rPr lang="zh-CN" altLang="en-US" sz="2400" dirty="0">
                <a:latin typeface="宋体" panose="02010600030101010101" pitchFamily="2" charset="-122"/>
                <a:ea typeface="宋体" panose="02010600030101010101" pitchFamily="2" charset="-122"/>
                <a:cs typeface="Arial Unicode MS" pitchFamily="34" charset="-122"/>
              </a:rPr>
              <a:t>参数的另一种选择是使用具名参数</a:t>
            </a:r>
            <a:r>
              <a:rPr lang="en-US" altLang="zh-CN" sz="2400" dirty="0">
                <a:latin typeface="宋体" panose="02010600030101010101" pitchFamily="2" charset="-122"/>
                <a:ea typeface="宋体" panose="02010600030101010101" pitchFamily="2" charset="-122"/>
                <a:cs typeface="Arial Unicode MS" pitchFamily="34" charset="-122"/>
              </a:rPr>
              <a:t>(named parameter). </a:t>
            </a:r>
          </a:p>
          <a:p>
            <a:r>
              <a:rPr lang="zh-CN" altLang="en-US" sz="2400" dirty="0">
                <a:latin typeface="宋体" panose="02010600030101010101" pitchFamily="2" charset="-122"/>
                <a:ea typeface="宋体" panose="02010600030101010101" pitchFamily="2" charset="-122"/>
                <a:cs typeface="Arial Unicode MS" pitchFamily="34" charset="-122"/>
              </a:rPr>
              <a:t>具名参数</a:t>
            </a:r>
            <a:r>
              <a:rPr lang="en-US" altLang="zh-CN" sz="2400" dirty="0">
                <a:latin typeface="宋体" panose="02010600030101010101" pitchFamily="2" charset="-122"/>
                <a:ea typeface="宋体" panose="02010600030101010101" pitchFamily="2" charset="-122"/>
                <a:cs typeface="Arial Unicode MS" pitchFamily="34" charset="-122"/>
              </a:rPr>
              <a:t>: SQL </a:t>
            </a:r>
            <a:r>
              <a:rPr lang="zh-CN" altLang="en-US" sz="2400" dirty="0">
                <a:latin typeface="宋体" panose="02010600030101010101" pitchFamily="2" charset="-122"/>
                <a:ea typeface="宋体" panose="02010600030101010101" pitchFamily="2" charset="-122"/>
                <a:cs typeface="Arial Unicode MS" pitchFamily="34" charset="-122"/>
              </a:rPr>
              <a:t>按名称</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以冒号开头</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而不是按位置进行指定</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具名参数更易于维护</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也提升了可读性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具名参数由框架类在运行时用占位符取代</a:t>
            </a:r>
          </a:p>
          <a:p>
            <a:r>
              <a:rPr lang="zh-CN" altLang="en-US" sz="2400" dirty="0">
                <a:latin typeface="宋体" panose="02010600030101010101" pitchFamily="2" charset="-122"/>
                <a:ea typeface="宋体" panose="02010600030101010101" pitchFamily="2" charset="-122"/>
                <a:cs typeface="Arial Unicode MS" pitchFamily="34" charset="-122"/>
              </a:rPr>
              <a:t>具名参数只在 </a:t>
            </a:r>
            <a:r>
              <a:rPr lang="en-US" altLang="zh-CN" sz="2400" dirty="0" err="1">
                <a:latin typeface="宋体" panose="02010600030101010101" pitchFamily="2" charset="-122"/>
                <a:ea typeface="宋体" panose="02010600030101010101" pitchFamily="2" charset="-122"/>
                <a:cs typeface="Arial Unicode MS" pitchFamily="34" charset="-122"/>
              </a:rPr>
              <a:t>NamedParameterJdbcTemplate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中得到支持 </a:t>
            </a:r>
          </a:p>
        </p:txBody>
      </p:sp>
    </p:spTree>
    <p:extLst>
      <p:ext uri="{BB962C8B-B14F-4D97-AF65-F5344CB8AC3E}">
        <p14:creationId xmlns:p14="http://schemas.microsoft.com/office/powerpoint/2010/main" val="3613869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2124076"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a:latin typeface="宋体" panose="02010600030101010101" pitchFamily="2" charset="-122"/>
                <a:ea typeface="宋体" panose="02010600030101010101" pitchFamily="2" charset="-122"/>
                <a:cs typeface="Arial Unicode MS" pitchFamily="34" charset="-122"/>
              </a:rPr>
              <a:t>JDBC </a:t>
            </a:r>
            <a:r>
              <a:rPr lang="zh-CN" altLang="en-US" dirty="0">
                <a:latin typeface="宋体" panose="02010600030101010101" pitchFamily="2" charset="-122"/>
                <a:ea typeface="宋体" panose="02010600030101010101" pitchFamily="2" charset="-122"/>
                <a:cs typeface="Arial Unicode MS" pitchFamily="34" charset="-122"/>
              </a:rPr>
              <a:t>模板中使用具名参数</a:t>
            </a:r>
          </a:p>
        </p:txBody>
      </p:sp>
      <p:sp>
        <p:nvSpPr>
          <p:cNvPr id="730115" name="Rectangle 3"/>
          <p:cNvSpPr>
            <a:spLocks noGrp="1" noChangeArrowheads="1"/>
          </p:cNvSpPr>
          <p:nvPr>
            <p:ph idx="1"/>
          </p:nvPr>
        </p:nvSpPr>
        <p:spPr>
          <a:xfrm>
            <a:off x="1943050" y="1194550"/>
            <a:ext cx="8410626" cy="1928826"/>
          </a:xfrm>
          <a:solidFill>
            <a:schemeClr val="bg1"/>
          </a:solidFill>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SQL </a:t>
            </a:r>
            <a:r>
              <a:rPr lang="zh-CN" altLang="en-US" sz="2400" dirty="0">
                <a:latin typeface="宋体" panose="02010600030101010101" pitchFamily="2" charset="-122"/>
                <a:ea typeface="宋体" panose="02010600030101010101" pitchFamily="2" charset="-122"/>
                <a:cs typeface="Arial Unicode MS" pitchFamily="34" charset="-122"/>
              </a:rPr>
              <a:t>语句中使用具名参数时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可以在一个 </a:t>
            </a:r>
            <a:r>
              <a:rPr lang="en-US" altLang="zh-CN" sz="2400" dirty="0">
                <a:latin typeface="宋体" panose="02010600030101010101" pitchFamily="2" charset="-122"/>
                <a:ea typeface="宋体" panose="02010600030101010101" pitchFamily="2" charset="-122"/>
                <a:cs typeface="Arial Unicode MS" pitchFamily="34" charset="-122"/>
              </a:rPr>
              <a:t>Map </a:t>
            </a:r>
            <a:r>
              <a:rPr lang="zh-CN" altLang="en-US" sz="2400" dirty="0">
                <a:latin typeface="宋体" panose="02010600030101010101" pitchFamily="2" charset="-122"/>
                <a:ea typeface="宋体" panose="02010600030101010101" pitchFamily="2" charset="-122"/>
                <a:cs typeface="Arial Unicode MS" pitchFamily="34" charset="-122"/>
              </a:rPr>
              <a:t>中提供参数值</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参数名为键</a:t>
            </a:r>
          </a:p>
          <a:p>
            <a:r>
              <a:rPr lang="zh-CN" altLang="en-US" sz="2400" dirty="0">
                <a:latin typeface="宋体" panose="02010600030101010101" pitchFamily="2" charset="-122"/>
                <a:ea typeface="宋体" panose="02010600030101010101" pitchFamily="2" charset="-122"/>
                <a:cs typeface="Arial Unicode MS" pitchFamily="34" charset="-122"/>
              </a:rPr>
              <a:t>也可以使用 </a:t>
            </a:r>
            <a:r>
              <a:rPr lang="en-US" altLang="zh-CN" sz="2400" dirty="0" err="1">
                <a:latin typeface="宋体" panose="02010600030101010101" pitchFamily="2" charset="-122"/>
                <a:ea typeface="宋体" panose="02010600030101010101" pitchFamily="2" charset="-122"/>
                <a:cs typeface="Arial Unicode MS" pitchFamily="34" charset="-122"/>
              </a:rPr>
              <a:t>SqlParameterSource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参数</a:t>
            </a:r>
          </a:p>
          <a:p>
            <a:r>
              <a:rPr lang="zh-CN" altLang="en-US" sz="2400" dirty="0">
                <a:latin typeface="宋体" panose="02010600030101010101" pitchFamily="2" charset="-122"/>
                <a:ea typeface="宋体" panose="02010600030101010101" pitchFamily="2" charset="-122"/>
                <a:cs typeface="Arial Unicode MS" pitchFamily="34" charset="-122"/>
              </a:rPr>
              <a:t>批量更新时可以提供 </a:t>
            </a:r>
            <a:r>
              <a:rPr lang="en-US" altLang="zh-CN" sz="2400" dirty="0">
                <a:latin typeface="宋体" panose="02010600030101010101" pitchFamily="2" charset="-122"/>
                <a:ea typeface="宋体" panose="02010600030101010101" pitchFamily="2" charset="-122"/>
                <a:cs typeface="Arial Unicode MS" pitchFamily="34" charset="-122"/>
              </a:rPr>
              <a:t>Map </a:t>
            </a:r>
            <a:r>
              <a:rPr lang="zh-CN" altLang="en-US" sz="2400" dirty="0">
                <a:latin typeface="宋体" panose="02010600030101010101" pitchFamily="2" charset="-122"/>
                <a:ea typeface="宋体" panose="02010600030101010101" pitchFamily="2" charset="-122"/>
                <a:cs typeface="Arial Unicode MS" pitchFamily="34" charset="-122"/>
              </a:rPr>
              <a:t>或 </a:t>
            </a:r>
            <a:r>
              <a:rPr lang="en-US" altLang="zh-CN" sz="2400" dirty="0" err="1">
                <a:latin typeface="宋体" panose="02010600030101010101" pitchFamily="2" charset="-122"/>
                <a:ea typeface="宋体" panose="02010600030101010101" pitchFamily="2" charset="-122"/>
                <a:cs typeface="Arial Unicode MS" pitchFamily="34" charset="-122"/>
              </a:rPr>
              <a:t>SqlParameterSource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1972446" y="3320990"/>
            <a:ext cx="3473419" cy="1044114"/>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5591945" y="3307054"/>
            <a:ext cx="3866755" cy="105805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1763771" y="4729360"/>
            <a:ext cx="3843387" cy="931888"/>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5735961" y="4729360"/>
            <a:ext cx="4883587" cy="931888"/>
          </a:xfrm>
          <a:prstGeom prst="rect">
            <a:avLst/>
          </a:prstGeom>
          <a:noFill/>
        </p:spPr>
      </p:pic>
    </p:spTree>
    <p:extLst>
      <p:ext uri="{BB962C8B-B14F-4D97-AF65-F5344CB8AC3E}">
        <p14:creationId xmlns:p14="http://schemas.microsoft.com/office/powerpoint/2010/main" val="508862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2063750" y="1916114"/>
            <a:ext cx="8064500" cy="936625"/>
          </a:xfrm>
          <a:noFill/>
          <a:ln/>
        </p:spPr>
        <p:txBody>
          <a:bodyPr vert="horz" lIns="92075" tIns="46038" rIns="92075" bIns="46038" rtlCol="0" anchor="b" anchorCtr="0">
            <a:normAutofit/>
          </a:bodyPr>
          <a:lstStyle/>
          <a:p>
            <a:r>
              <a:rPr lang="en-US" altLang="zh-CN" sz="4800" b="1" dirty="0">
                <a:latin typeface="宋体" panose="02010600030101010101" pitchFamily="2" charset="-122"/>
                <a:ea typeface="宋体" panose="02010600030101010101" pitchFamily="2" charset="-122"/>
                <a:cs typeface="Arial Unicode MS" pitchFamily="34" charset="-122"/>
              </a:rPr>
              <a:t>Spring  </a:t>
            </a:r>
            <a:r>
              <a:rPr lang="zh-CN" altLang="en-US" sz="4800" b="1" dirty="0">
                <a:latin typeface="宋体" panose="02010600030101010101" pitchFamily="2" charset="-122"/>
                <a:ea typeface="宋体" panose="02010600030101010101" pitchFamily="2"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2927648" y="2060848"/>
            <a:ext cx="1943100" cy="842962"/>
          </a:xfrm>
          <a:prstGeom prst="rect">
            <a:avLst/>
          </a:prstGeom>
          <a:noFill/>
        </p:spPr>
      </p:pic>
    </p:spTree>
    <p:extLst>
      <p:ext uri="{BB962C8B-B14F-4D97-AF65-F5344CB8AC3E}">
        <p14:creationId xmlns:p14="http://schemas.microsoft.com/office/powerpoint/2010/main" val="781663334"/>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2063552"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事务简介</a:t>
            </a:r>
          </a:p>
        </p:txBody>
      </p:sp>
      <p:sp>
        <p:nvSpPr>
          <p:cNvPr id="728067" name="Rectangle 3"/>
          <p:cNvSpPr>
            <a:spLocks noGrp="1" noChangeArrowheads="1"/>
          </p:cNvSpPr>
          <p:nvPr>
            <p:ph idx="1"/>
          </p:nvPr>
        </p:nvSpPr>
        <p:spPr>
          <a:xfrm>
            <a:off x="1775520" y="1124744"/>
            <a:ext cx="8577120" cy="5000660"/>
          </a:xfrm>
          <a:solidFill>
            <a:schemeClr val="bg1"/>
          </a:solidFill>
        </p:spPr>
        <p:txBody>
          <a:bodyPr>
            <a:normAutofit fontScale="92500"/>
          </a:bodyPr>
          <a:lstStyle/>
          <a:p>
            <a:pPr>
              <a:lnSpc>
                <a:spcPct val="110000"/>
              </a:lnSpc>
            </a:pPr>
            <a:r>
              <a:rPr lang="zh-CN" altLang="en-US" sz="2400" dirty="0">
                <a:latin typeface="宋体" panose="02010600030101010101" pitchFamily="2" charset="-122"/>
                <a:ea typeface="宋体" panose="02010600030101010101" pitchFamily="2" charset="-122"/>
                <a:cs typeface="Arial Unicode MS" pitchFamily="34" charset="-122"/>
              </a:rPr>
              <a:t>事务管理是企业级应用程序开发中必不可少的技术</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用来确保数据的完整性和一致性</a:t>
            </a:r>
            <a:r>
              <a:rPr lang="en-US" altLang="zh-CN" sz="2400" dirty="0">
                <a:latin typeface="宋体" panose="02010600030101010101" pitchFamily="2" charset="-122"/>
                <a:ea typeface="宋体" panose="02010600030101010101" pitchFamily="2" charset="-122"/>
                <a:cs typeface="Arial Unicode MS" pitchFamily="34" charset="-122"/>
              </a:rPr>
              <a:t>. </a:t>
            </a:r>
          </a:p>
          <a:p>
            <a:pPr>
              <a:lnSpc>
                <a:spcPct val="110000"/>
              </a:lnSpc>
            </a:pPr>
            <a:r>
              <a:rPr lang="zh-CN" altLang="en-US" sz="2400" dirty="0">
                <a:latin typeface="宋体" panose="02010600030101010101" pitchFamily="2" charset="-122"/>
                <a:ea typeface="宋体" panose="02010600030101010101" pitchFamily="2" charset="-122"/>
                <a:cs typeface="Arial Unicode MS" pitchFamily="34" charset="-122"/>
              </a:rPr>
              <a:t>事务就是一系列的动作</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它们被当做一个单独的工作单元</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这些动作要么全部完成</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要么全部不起作用</a:t>
            </a:r>
          </a:p>
          <a:p>
            <a:pPr>
              <a:lnSpc>
                <a:spcPct val="110000"/>
              </a:lnSpc>
            </a:pPr>
            <a:r>
              <a:rPr lang="zh-CN" altLang="en-US" sz="2400" dirty="0">
                <a:latin typeface="宋体" panose="02010600030101010101" pitchFamily="2" charset="-122"/>
                <a:ea typeface="宋体" panose="02010600030101010101" pitchFamily="2" charset="-122"/>
                <a:cs typeface="Arial Unicode MS" pitchFamily="34" charset="-122"/>
              </a:rPr>
              <a:t>事务的四个关键属性</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ACID</a:t>
            </a:r>
            <a:r>
              <a:rPr lang="en-US" altLang="zh-CN" sz="2400" dirty="0">
                <a:latin typeface="宋体" panose="02010600030101010101" pitchFamily="2" charset="-122"/>
                <a:ea typeface="宋体" panose="02010600030101010101" pitchFamily="2" charset="-122"/>
                <a:cs typeface="Arial Unicode MS"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itchFamily="34" charset="-122"/>
              </a:rPr>
              <a:t>原子性</a:t>
            </a:r>
            <a:r>
              <a:rPr lang="en-US" altLang="zh-CN" sz="2000" b="1" dirty="0">
                <a:latin typeface="宋体" panose="02010600030101010101" pitchFamily="2" charset="-122"/>
                <a:ea typeface="宋体" panose="02010600030101010101" pitchFamily="2" charset="-122"/>
                <a:cs typeface="Arial Unicode MS" pitchFamily="34" charset="-122"/>
              </a:rPr>
              <a:t>(atomicity): </a:t>
            </a:r>
            <a:r>
              <a:rPr lang="zh-CN" altLang="en-US" sz="2000" dirty="0">
                <a:latin typeface="宋体" panose="02010600030101010101" pitchFamily="2" charset="-122"/>
                <a:ea typeface="宋体" panose="02010600030101010101" pitchFamily="2" charset="-122"/>
                <a:cs typeface="Arial Unicode MS" pitchFamily="34" charset="-122"/>
              </a:rPr>
              <a:t>事务是一个原子操作</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由一系列动作组成</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事务的原子性确保动作要么全部完成要么完全不起作用</a:t>
            </a:r>
            <a:r>
              <a:rPr lang="en-US" altLang="zh-CN" sz="2000" dirty="0">
                <a:latin typeface="宋体" panose="02010600030101010101" pitchFamily="2" charset="-122"/>
                <a:ea typeface="宋体" panose="02010600030101010101" pitchFamily="2" charset="-122"/>
                <a:cs typeface="Arial Unicode MS"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itchFamily="34" charset="-122"/>
              </a:rPr>
              <a:t>一致性</a:t>
            </a:r>
            <a:r>
              <a:rPr lang="en-US" altLang="zh-CN" sz="2000" b="1" dirty="0">
                <a:latin typeface="宋体" panose="02010600030101010101" pitchFamily="2" charset="-122"/>
                <a:ea typeface="宋体" panose="02010600030101010101" pitchFamily="2" charset="-122"/>
                <a:cs typeface="Arial Unicode MS" pitchFamily="34" charset="-122"/>
              </a:rPr>
              <a:t>(consistency): </a:t>
            </a:r>
            <a:r>
              <a:rPr lang="zh-CN" altLang="en-US" sz="2000" dirty="0">
                <a:latin typeface="宋体" panose="02010600030101010101" pitchFamily="2" charset="-122"/>
                <a:ea typeface="宋体" panose="02010600030101010101" pitchFamily="2" charset="-122"/>
                <a:cs typeface="Arial Unicode MS" pitchFamily="34" charset="-122"/>
              </a:rPr>
              <a:t>一旦所有事务动作完成</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事务就被提交</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数据和资源就处于一种满足业务规则的一致性状态中</a:t>
            </a:r>
            <a:r>
              <a:rPr lang="en-US" altLang="zh-CN" sz="2000" dirty="0">
                <a:latin typeface="宋体" panose="02010600030101010101" pitchFamily="2" charset="-122"/>
                <a:ea typeface="宋体" panose="02010600030101010101" pitchFamily="2" charset="-122"/>
                <a:cs typeface="Arial Unicode MS"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itchFamily="34" charset="-122"/>
              </a:rPr>
              <a:t>隔离性</a:t>
            </a:r>
            <a:r>
              <a:rPr lang="en-US" altLang="zh-CN" sz="2000" b="1" dirty="0">
                <a:latin typeface="宋体" panose="02010600030101010101" pitchFamily="2" charset="-122"/>
                <a:ea typeface="宋体" panose="02010600030101010101" pitchFamily="2" charset="-122"/>
                <a:cs typeface="Arial Unicode MS" pitchFamily="34" charset="-122"/>
              </a:rPr>
              <a:t>(isolation): </a:t>
            </a:r>
            <a:r>
              <a:rPr lang="zh-CN" altLang="en-US" sz="2000" dirty="0">
                <a:latin typeface="宋体" panose="02010600030101010101" pitchFamily="2" charset="-122"/>
                <a:ea typeface="宋体" panose="02010600030101010101" pitchFamily="2" charset="-122"/>
                <a:cs typeface="Arial Unicode MS" pitchFamily="34" charset="-122"/>
              </a:rPr>
              <a:t>可能有许多事务会同时处理相同的数据</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因此每个事物都应该与其他事务隔离开来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防止数据损坏</a:t>
            </a:r>
            <a:r>
              <a:rPr lang="en-US" altLang="zh-CN" sz="2000" dirty="0">
                <a:latin typeface="宋体" panose="02010600030101010101" pitchFamily="2" charset="-122"/>
                <a:ea typeface="宋体" panose="02010600030101010101" pitchFamily="2" charset="-122"/>
                <a:cs typeface="Arial Unicode MS"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itchFamily="34" charset="-122"/>
              </a:rPr>
              <a:t>持久性</a:t>
            </a:r>
            <a:r>
              <a:rPr lang="en-US" altLang="zh-CN" sz="2000" b="1" dirty="0">
                <a:latin typeface="宋体" panose="02010600030101010101" pitchFamily="2" charset="-122"/>
                <a:ea typeface="宋体" panose="02010600030101010101" pitchFamily="2" charset="-122"/>
                <a:cs typeface="Arial Unicode MS" pitchFamily="34" charset="-122"/>
              </a:rPr>
              <a:t>(durability): </a:t>
            </a:r>
            <a:r>
              <a:rPr lang="zh-CN" altLang="en-US" sz="2000" dirty="0">
                <a:latin typeface="宋体" panose="02010600030101010101" pitchFamily="2" charset="-122"/>
                <a:ea typeface="宋体" panose="02010600030101010101" pitchFamily="2" charset="-122"/>
                <a:cs typeface="Arial Unicode MS" pitchFamily="34" charset="-122"/>
              </a:rPr>
              <a:t>一旦事务完成</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无论发生什么系统错误</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它的结果都不应该受到影响</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通常情况下</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事务的结果被写到持久化存储器中</a:t>
            </a:r>
            <a:r>
              <a:rPr lang="en-US" altLang="zh-CN" sz="20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35303352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1343472" y="-105332"/>
            <a:ext cx="4629200" cy="1143000"/>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事务管理的问题</a:t>
            </a:r>
          </a:p>
        </p:txBody>
      </p:sp>
      <p:sp>
        <p:nvSpPr>
          <p:cNvPr id="727045" name="Rectangle 5"/>
          <p:cNvSpPr>
            <a:spLocks noGrp="1" noChangeArrowheads="1"/>
          </p:cNvSpPr>
          <p:nvPr>
            <p:ph idx="1"/>
          </p:nvPr>
        </p:nvSpPr>
        <p:spPr>
          <a:xfrm>
            <a:off x="1631504" y="1196752"/>
            <a:ext cx="3598862" cy="3201988"/>
          </a:xfrm>
          <a:noFill/>
          <a:ln/>
        </p:spPr>
        <p:txBody>
          <a:bodyPr/>
          <a:lstStyle/>
          <a:p>
            <a:r>
              <a:rPr lang="zh-CN" altLang="en-US" dirty="0">
                <a:latin typeface="宋体" panose="02010600030101010101" pitchFamily="2" charset="-122"/>
                <a:ea typeface="宋体" panose="02010600030101010101" pitchFamily="2" charset="-122"/>
                <a:cs typeface="Arial Unicode MS" pitchFamily="34" charset="-122"/>
              </a:rPr>
              <a:t>问题</a:t>
            </a:r>
            <a:r>
              <a:rPr lang="en-US" altLang="zh-CN" dirty="0">
                <a:latin typeface="宋体" panose="02010600030101010101" pitchFamily="2" charset="-122"/>
                <a:ea typeface="宋体" panose="02010600030101010101" pitchFamily="2" charset="-122"/>
                <a:cs typeface="Arial Unicode MS" pitchFamily="34" charset="-122"/>
              </a:rPr>
              <a:t>: </a:t>
            </a:r>
          </a:p>
          <a:p>
            <a:pPr lvl="1"/>
            <a:r>
              <a:rPr lang="zh-CN" altLang="en-US" sz="2300" dirty="0">
                <a:latin typeface="宋体" panose="02010600030101010101" pitchFamily="2" charset="-122"/>
                <a:ea typeface="宋体" panose="02010600030101010101" pitchFamily="2" charset="-122"/>
                <a:cs typeface="Arial Unicode MS" pitchFamily="34" charset="-122"/>
              </a:rPr>
              <a:t>必须为不同的方法重写类似的样板代码</a:t>
            </a:r>
          </a:p>
          <a:p>
            <a:pPr lvl="1"/>
            <a:r>
              <a:rPr lang="zh-CN" altLang="en-US" sz="2300" dirty="0">
                <a:latin typeface="宋体" panose="02010600030101010101" pitchFamily="2" charset="-122"/>
                <a:ea typeface="宋体" panose="02010600030101010101" pitchFamily="2" charset="-122"/>
                <a:cs typeface="Arial Unicode MS" pitchFamily="34" charset="-122"/>
              </a:rPr>
              <a:t>这段代码是特定于 </a:t>
            </a:r>
            <a:r>
              <a:rPr lang="en-US" altLang="zh-CN" sz="2300" dirty="0">
                <a:latin typeface="宋体" panose="02010600030101010101" pitchFamily="2" charset="-122"/>
                <a:ea typeface="宋体" panose="02010600030101010101" pitchFamily="2" charset="-122"/>
                <a:cs typeface="Arial Unicode MS" pitchFamily="34" charset="-122"/>
              </a:rPr>
              <a:t>JDBC </a:t>
            </a:r>
            <a:r>
              <a:rPr lang="zh-CN" altLang="en-US" sz="2300" dirty="0">
                <a:latin typeface="宋体" panose="02010600030101010101" pitchFamily="2" charset="-122"/>
                <a:ea typeface="宋体" panose="02010600030101010101" pitchFamily="2" charset="-122"/>
                <a:cs typeface="Arial Unicode MS" pitchFamily="34" charset="-122"/>
              </a:rPr>
              <a:t>的</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一旦选择类其它数据库存取技术</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代码需要作出相应的修改</a:t>
            </a:r>
          </a:p>
        </p:txBody>
      </p:sp>
      <p:pic>
        <p:nvPicPr>
          <p:cNvPr id="727044" name="Picture 4"/>
          <p:cNvPicPr>
            <a:picLocks noChangeAspect="1" noChangeArrowheads="1"/>
          </p:cNvPicPr>
          <p:nvPr/>
        </p:nvPicPr>
        <p:blipFill>
          <a:blip r:embed="rId2"/>
          <a:srcRect/>
          <a:stretch>
            <a:fillRect/>
          </a:stretch>
        </p:blipFill>
        <p:spPr bwMode="auto">
          <a:xfrm>
            <a:off x="5605909" y="476672"/>
            <a:ext cx="5061160" cy="6381328"/>
          </a:xfrm>
          <a:prstGeom prst="rect">
            <a:avLst/>
          </a:prstGeom>
          <a:noFill/>
        </p:spPr>
      </p:pic>
    </p:spTree>
    <p:extLst>
      <p:ext uri="{BB962C8B-B14F-4D97-AF65-F5344CB8AC3E}">
        <p14:creationId xmlns:p14="http://schemas.microsoft.com/office/powerpoint/2010/main" val="20308983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2135560"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zh-CN" altLang="en-US" dirty="0">
                <a:latin typeface="宋体" panose="02010600030101010101" pitchFamily="2" charset="-122"/>
                <a:ea typeface="宋体" panose="02010600030101010101" pitchFamily="2" charset="-122"/>
                <a:cs typeface="Arial Unicode MS" pitchFamily="34" charset="-122"/>
              </a:rPr>
              <a:t>中的事务管理</a:t>
            </a:r>
          </a:p>
        </p:txBody>
      </p:sp>
      <p:sp>
        <p:nvSpPr>
          <p:cNvPr id="726019" name="Rectangle 3"/>
          <p:cNvSpPr>
            <a:spLocks noGrp="1" noChangeArrowheads="1"/>
          </p:cNvSpPr>
          <p:nvPr>
            <p:ph idx="1"/>
          </p:nvPr>
        </p:nvSpPr>
        <p:spPr>
          <a:xfrm>
            <a:off x="1775520" y="1124744"/>
            <a:ext cx="8429684" cy="4643470"/>
          </a:xfrm>
          <a:solidFill>
            <a:schemeClr val="bg1"/>
          </a:solidFill>
        </p:spPr>
        <p:txBody>
          <a:bodyPr>
            <a:normAutofit/>
          </a:bodyPr>
          <a:lstStyle/>
          <a:p>
            <a:r>
              <a:rPr lang="zh-CN" altLang="en-US" sz="2300" dirty="0">
                <a:latin typeface="宋体" panose="02010600030101010101" pitchFamily="2" charset="-122"/>
                <a:ea typeface="宋体" panose="02010600030101010101" pitchFamily="2" charset="-122"/>
                <a:cs typeface="Arial Unicode MS" pitchFamily="34" charset="-122"/>
              </a:rPr>
              <a:t>作为企业级应用程序框架</a:t>
            </a:r>
            <a:r>
              <a:rPr lang="en-US" altLang="zh-CN" sz="2300" dirty="0">
                <a:latin typeface="宋体" panose="02010600030101010101" pitchFamily="2" charset="-122"/>
                <a:ea typeface="宋体" panose="02010600030101010101" pitchFamily="2" charset="-122"/>
                <a:cs typeface="Arial Unicode MS" pitchFamily="34" charset="-122"/>
              </a:rPr>
              <a:t>, </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在不同的事务管理 </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API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之上定义了一个抽象层</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而应用程序开发人员不必了解底层的事务管理 </a:t>
            </a:r>
            <a:r>
              <a:rPr lang="en-US" altLang="zh-CN" sz="2300" dirty="0">
                <a:latin typeface="宋体" panose="02010600030101010101" pitchFamily="2" charset="-122"/>
                <a:ea typeface="宋体" panose="02010600030101010101" pitchFamily="2" charset="-122"/>
                <a:cs typeface="Arial Unicode MS" pitchFamily="34" charset="-122"/>
              </a:rPr>
              <a:t>API, </a:t>
            </a:r>
            <a:r>
              <a:rPr lang="zh-CN" altLang="en-US" sz="2300" dirty="0">
                <a:latin typeface="宋体" panose="02010600030101010101" pitchFamily="2" charset="-122"/>
                <a:ea typeface="宋体" panose="02010600030101010101" pitchFamily="2" charset="-122"/>
                <a:cs typeface="Arial Unicode MS" pitchFamily="34" charset="-122"/>
              </a:rPr>
              <a:t>就可以使用 </a:t>
            </a:r>
            <a:r>
              <a:rPr lang="en-US" altLang="zh-CN" sz="2300" dirty="0">
                <a:latin typeface="宋体" panose="02010600030101010101" pitchFamily="2" charset="-122"/>
                <a:ea typeface="宋体" panose="02010600030101010101" pitchFamily="2" charset="-122"/>
                <a:cs typeface="Arial Unicode MS" pitchFamily="34" charset="-122"/>
              </a:rPr>
              <a:t>Spring </a:t>
            </a:r>
            <a:r>
              <a:rPr lang="zh-CN" altLang="en-US" sz="2300" dirty="0">
                <a:latin typeface="宋体" panose="02010600030101010101" pitchFamily="2" charset="-122"/>
                <a:ea typeface="宋体" panose="02010600030101010101" pitchFamily="2" charset="-122"/>
                <a:cs typeface="Arial Unicode MS" pitchFamily="34" charset="-122"/>
              </a:rPr>
              <a:t>的事务管理机制</a:t>
            </a:r>
            <a:r>
              <a:rPr lang="en-US" altLang="zh-CN" sz="2300" dirty="0">
                <a:latin typeface="宋体" panose="02010600030101010101" pitchFamily="2" charset="-122"/>
                <a:ea typeface="宋体" panose="02010600030101010101" pitchFamily="2" charset="-122"/>
                <a:cs typeface="Arial Unicode MS" pitchFamily="34" charset="-122"/>
              </a:rPr>
              <a:t>.</a:t>
            </a:r>
          </a:p>
          <a:p>
            <a:r>
              <a:rPr lang="en-US" altLang="zh-CN" sz="2300" dirty="0">
                <a:latin typeface="宋体" panose="02010600030101010101" pitchFamily="2" charset="-122"/>
                <a:ea typeface="宋体" panose="02010600030101010101" pitchFamily="2" charset="-122"/>
                <a:cs typeface="Arial Unicode MS" pitchFamily="34" charset="-122"/>
              </a:rPr>
              <a:t>Spring </a:t>
            </a:r>
            <a:r>
              <a:rPr lang="zh-CN" altLang="en-US" sz="2300" dirty="0">
                <a:latin typeface="宋体" panose="02010600030101010101" pitchFamily="2" charset="-122"/>
                <a:ea typeface="宋体" panose="02010600030101010101" pitchFamily="2" charset="-122"/>
                <a:cs typeface="Arial Unicode MS" pitchFamily="34" charset="-122"/>
              </a:rPr>
              <a:t>既支持编程式事务管理</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也支持声明式的事务管理</a:t>
            </a:r>
            <a:r>
              <a:rPr lang="en-US" altLang="zh-CN" sz="2300" dirty="0">
                <a:latin typeface="宋体" panose="02010600030101010101" pitchFamily="2" charset="-122"/>
                <a:ea typeface="宋体" panose="02010600030101010101" pitchFamily="2" charset="-122"/>
                <a:cs typeface="Arial Unicode MS" pitchFamily="34" charset="-122"/>
              </a:rPr>
              <a:t>. </a:t>
            </a:r>
          </a:p>
          <a:p>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编程式事务管理</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将事务管理代码嵌入到业务方法中来控制事务的提交和回滚</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在编程式管理事务时</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必须在每个事务操作中包含额外的事务管理代码</a:t>
            </a:r>
            <a:r>
              <a:rPr lang="en-US" altLang="zh-CN" sz="2300" dirty="0">
                <a:latin typeface="宋体" panose="02010600030101010101" pitchFamily="2" charset="-122"/>
                <a:ea typeface="宋体" panose="02010600030101010101" pitchFamily="2" charset="-122"/>
                <a:cs typeface="Arial Unicode MS" pitchFamily="34" charset="-122"/>
              </a:rPr>
              <a:t>. </a:t>
            </a:r>
          </a:p>
          <a:p>
            <a:r>
              <a:rPr lang="zh-CN" altLang="en-US" sz="2300" b="1" dirty="0">
                <a:solidFill>
                  <a:srgbClr val="FF0000"/>
                </a:solidFill>
                <a:latin typeface="宋体" panose="02010600030101010101" pitchFamily="2" charset="-122"/>
                <a:ea typeface="宋体" panose="02010600030101010101" pitchFamily="2" charset="-122"/>
                <a:cs typeface="Arial Unicode MS" pitchFamily="34" charset="-122"/>
              </a:rPr>
              <a:t>声明式事务管理</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大多数情况下比编程式事务管理更好用</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它</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将事务管理代码从业务方法中分离出来</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以声明的方式来实现事务管理</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事务管理作为一种横切关注点</a:t>
            </a:r>
            <a:r>
              <a:rPr lang="en-US" altLang="zh-CN" sz="2300" dirty="0">
                <a:latin typeface="宋体" panose="02010600030101010101" pitchFamily="2" charset="-122"/>
                <a:ea typeface="宋体" panose="02010600030101010101" pitchFamily="2" charset="-122"/>
                <a:cs typeface="Arial Unicode MS" pitchFamily="34" charset="-122"/>
              </a:rPr>
              <a:t>, </a:t>
            </a:r>
            <a:r>
              <a:rPr lang="zh-CN" altLang="en-US" sz="2300" dirty="0">
                <a:latin typeface="宋体" panose="02010600030101010101" pitchFamily="2" charset="-122"/>
                <a:ea typeface="宋体" panose="02010600030101010101" pitchFamily="2" charset="-122"/>
                <a:cs typeface="Arial Unicode MS" pitchFamily="34" charset="-122"/>
              </a:rPr>
              <a:t>可以通过 </a:t>
            </a:r>
            <a:r>
              <a:rPr lang="en-US" altLang="zh-CN" sz="2300" dirty="0">
                <a:latin typeface="宋体" panose="02010600030101010101" pitchFamily="2" charset="-122"/>
                <a:ea typeface="宋体" panose="02010600030101010101" pitchFamily="2" charset="-122"/>
                <a:cs typeface="Arial Unicode MS" pitchFamily="34" charset="-122"/>
              </a:rPr>
              <a:t>AOP </a:t>
            </a:r>
            <a:r>
              <a:rPr lang="zh-CN" altLang="en-US" sz="2300" dirty="0">
                <a:latin typeface="宋体" panose="02010600030101010101" pitchFamily="2" charset="-122"/>
                <a:ea typeface="宋体" panose="02010600030101010101" pitchFamily="2" charset="-122"/>
                <a:cs typeface="Arial Unicode MS" pitchFamily="34" charset="-122"/>
              </a:rPr>
              <a:t>方法模块化</a:t>
            </a:r>
            <a:r>
              <a:rPr lang="en-US" altLang="zh-CN" sz="2300" dirty="0">
                <a:latin typeface="宋体" panose="02010600030101010101" pitchFamily="2" charset="-122"/>
                <a:ea typeface="宋体" panose="02010600030101010101" pitchFamily="2" charset="-122"/>
                <a:cs typeface="Arial Unicode MS" pitchFamily="34" charset="-122"/>
              </a:rPr>
              <a:t>. </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通过 </a:t>
            </a:r>
            <a:r>
              <a:rPr lang="en-US" altLang="zh-CN" sz="2300" b="1" dirty="0">
                <a:solidFill>
                  <a:srgbClr val="0000FF"/>
                </a:solidFill>
                <a:latin typeface="宋体" panose="02010600030101010101" pitchFamily="2" charset="-122"/>
                <a:ea typeface="宋体" panose="02010600030101010101" pitchFamily="2" charset="-122"/>
                <a:cs typeface="Arial Unicode MS" pitchFamily="34" charset="-122"/>
              </a:rPr>
              <a:t>Spring AOP </a:t>
            </a:r>
            <a:r>
              <a:rPr lang="zh-CN" altLang="en-US" sz="2300" b="1" dirty="0">
                <a:solidFill>
                  <a:srgbClr val="0000FF"/>
                </a:solidFill>
                <a:latin typeface="宋体" panose="02010600030101010101" pitchFamily="2" charset="-122"/>
                <a:ea typeface="宋体" panose="02010600030101010101" pitchFamily="2" charset="-122"/>
                <a:cs typeface="Arial Unicode MS" pitchFamily="34" charset="-122"/>
              </a:rPr>
              <a:t>框架支持声明式事务管理</a:t>
            </a:r>
            <a:r>
              <a:rPr lang="en-US" altLang="zh-CN" sz="23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2413119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2351584"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zh-CN" altLang="en-US" dirty="0">
                <a:latin typeface="宋体" panose="02010600030101010101" pitchFamily="2" charset="-122"/>
                <a:ea typeface="宋体" panose="02010600030101010101" pitchFamily="2" charset="-122"/>
                <a:cs typeface="Arial Unicode MS" pitchFamily="34" charset="-122"/>
              </a:rPr>
              <a:t>中的事务管理器</a:t>
            </a:r>
          </a:p>
        </p:txBody>
      </p:sp>
      <p:sp>
        <p:nvSpPr>
          <p:cNvPr id="731139" name="Rectangle 3"/>
          <p:cNvSpPr>
            <a:spLocks noGrp="1" noChangeArrowheads="1"/>
          </p:cNvSpPr>
          <p:nvPr>
            <p:ph idx="1"/>
          </p:nvPr>
        </p:nvSpPr>
        <p:spPr>
          <a:xfrm>
            <a:off x="2135560" y="1268761"/>
            <a:ext cx="7696200" cy="4098925"/>
          </a:xfrm>
        </p:spPr>
        <p:txBody>
          <a:bodyPr/>
          <a:lstStyle/>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从不同的事务管理 </a:t>
            </a:r>
            <a:r>
              <a:rPr lang="en-US" altLang="zh-CN" sz="2400" dirty="0">
                <a:latin typeface="宋体" panose="02010600030101010101" pitchFamily="2" charset="-122"/>
                <a:ea typeface="宋体" panose="02010600030101010101" pitchFamily="2" charset="-122"/>
                <a:cs typeface="Arial Unicode MS" pitchFamily="34" charset="-122"/>
              </a:rPr>
              <a:t>API </a:t>
            </a:r>
            <a:r>
              <a:rPr lang="zh-CN" altLang="en-US" sz="2400" dirty="0">
                <a:latin typeface="宋体" panose="02010600030101010101" pitchFamily="2" charset="-122"/>
                <a:ea typeface="宋体" panose="02010600030101010101" pitchFamily="2" charset="-122"/>
                <a:cs typeface="Arial Unicode MS" pitchFamily="34" charset="-122"/>
              </a:rPr>
              <a:t>中抽象了一整套的事务机制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开发人员不必了解底层的事务 </a:t>
            </a:r>
            <a:r>
              <a:rPr lang="en-US" altLang="zh-CN" sz="2400" dirty="0">
                <a:latin typeface="宋体" panose="02010600030101010101" pitchFamily="2" charset="-122"/>
                <a:ea typeface="宋体" panose="02010600030101010101" pitchFamily="2" charset="-122"/>
                <a:cs typeface="Arial Unicode MS" pitchFamily="34" charset="-122"/>
              </a:rPr>
              <a:t>API, </a:t>
            </a:r>
            <a:r>
              <a:rPr lang="zh-CN" altLang="en-US" sz="2400" dirty="0">
                <a:latin typeface="宋体" panose="02010600030101010101" pitchFamily="2" charset="-122"/>
                <a:ea typeface="宋体" panose="02010600030101010101" pitchFamily="2" charset="-122"/>
                <a:cs typeface="Arial Unicode MS" pitchFamily="34" charset="-122"/>
              </a:rPr>
              <a:t>就可以利用这些事务机制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有了这些事务机制</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事务管理代码就能独立于特定的事务技术了</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的核心事务管理抽象是                     它为事务管理封装了一组独立于技术的方法</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无论使用 </a:t>
            </a:r>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的哪种事务管理策略</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编程式或声明式</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事务管理器都是必须的</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6744072" y="2852937"/>
            <a:ext cx="3524250" cy="390525"/>
          </a:xfrm>
          <a:prstGeom prst="rect">
            <a:avLst/>
          </a:prstGeom>
          <a:noFill/>
        </p:spPr>
      </p:pic>
    </p:spTree>
    <p:extLst>
      <p:ext uri="{BB962C8B-B14F-4D97-AF65-F5344CB8AC3E}">
        <p14:creationId xmlns:p14="http://schemas.microsoft.com/office/powerpoint/2010/main" val="300774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1954884"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IOC </a:t>
            </a:r>
            <a:r>
              <a:rPr lang="zh-CN" altLang="en-US" dirty="0">
                <a:latin typeface="宋体" panose="02010600030101010101" pitchFamily="2" charset="-122"/>
                <a:ea typeface="宋体" panose="02010600030101010101" pitchFamily="2" charset="-122"/>
                <a:cs typeface="Arial Unicode MS" pitchFamily="34" charset="-122"/>
              </a:rPr>
              <a:t>和 </a:t>
            </a:r>
            <a:r>
              <a:rPr lang="en-US" altLang="zh-CN" dirty="0">
                <a:latin typeface="宋体" panose="02010600030101010101" pitchFamily="2" charset="-122"/>
                <a:ea typeface="宋体" panose="02010600030101010101" pitchFamily="2" charset="-122"/>
                <a:cs typeface="Arial Unicode MS" pitchFamily="34" charset="-122"/>
              </a:rPr>
              <a:t>DI</a:t>
            </a:r>
          </a:p>
        </p:txBody>
      </p:sp>
      <p:sp>
        <p:nvSpPr>
          <p:cNvPr id="626691" name="Rectangle 3"/>
          <p:cNvSpPr>
            <a:spLocks noGrp="1" noChangeArrowheads="1"/>
          </p:cNvSpPr>
          <p:nvPr>
            <p:ph idx="1"/>
          </p:nvPr>
        </p:nvSpPr>
        <p:spPr>
          <a:xfrm>
            <a:off x="1903564" y="1340768"/>
            <a:ext cx="8280920" cy="3944480"/>
          </a:xfrm>
        </p:spPr>
        <p:txBody>
          <a:bodyPr>
            <a:normAutofit/>
          </a:bodyPr>
          <a:lstStyle/>
          <a:p>
            <a:r>
              <a:rPr lang="en-US" altLang="zh-CN" sz="2400" dirty="0">
                <a:latin typeface="宋体" panose="02010600030101010101" pitchFamily="2" charset="-122"/>
                <a:ea typeface="宋体" panose="02010600030101010101" pitchFamily="2" charset="-122"/>
                <a:cs typeface="Arial Unicode MS" pitchFamily="34" charset="-122"/>
              </a:rPr>
              <a:t>IOC(Inversion of Control)</a:t>
            </a:r>
            <a:r>
              <a:rPr lang="zh-CN" altLang="en-US" sz="2400" dirty="0">
                <a:latin typeface="宋体" panose="02010600030101010101" pitchFamily="2" charset="-122"/>
                <a:ea typeface="宋体" panose="02010600030101010101" pitchFamily="2" charset="-122"/>
                <a:cs typeface="Arial Unicode MS" pitchFamily="34" charset="-122"/>
              </a:rPr>
              <a:t>：其思想是</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反转资源获取的方向</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传统的资源查找方式要求组件向容器发起请求查找资源</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作为回应</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容器适时的返回资源</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而应用了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之后</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则是</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容器主动地将资源推送给它所管理的组件</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组件所要做的仅是选择一种合适的方式来接受资源</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这种行为也被称为查找的被动形式</a:t>
            </a:r>
          </a:p>
          <a:p>
            <a:r>
              <a:rPr lang="en-US" altLang="zh-CN" sz="2400" dirty="0">
                <a:latin typeface="宋体" panose="02010600030101010101" pitchFamily="2" charset="-122"/>
                <a:ea typeface="宋体" panose="02010600030101010101" pitchFamily="2" charset="-122"/>
                <a:cs typeface="Arial Unicode MS" pitchFamily="34" charset="-122"/>
              </a:rPr>
              <a:t>DI(Dependency Injection)</a:t>
            </a:r>
            <a:r>
              <a:rPr lang="zh-CN" altLang="en-US" sz="2400" dirty="0">
                <a:latin typeface="宋体" panose="02010600030101010101" pitchFamily="2" charset="-122"/>
                <a:ea typeface="宋体" panose="02010600030101010101" pitchFamily="2" charset="-122"/>
                <a:cs typeface="Arial Unicode MS" pitchFamily="34" charset="-122"/>
              </a:rPr>
              <a:t> </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的另一种表述方式：即</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组件以一些预先定义好的方式</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例如</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setter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方法</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接受来自如容器的资源注入</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相对于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而言，这种表述更直接</a:t>
            </a:r>
            <a:endParaRPr lang="en-US" altLang="zh-CN"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70627761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1960164" y="119094"/>
            <a:ext cx="8229600" cy="857256"/>
          </a:xfrm>
        </p:spPr>
        <p:txBody>
          <a:bodyPr>
            <a:normAutofit/>
          </a:bodyPr>
          <a:lstStyle/>
          <a:p>
            <a:r>
              <a:rPr lang="en-US" altLang="zh-CN" sz="4000" dirty="0">
                <a:latin typeface="宋体" panose="02010600030101010101" pitchFamily="2" charset="-122"/>
                <a:ea typeface="宋体" panose="02010600030101010101" pitchFamily="2" charset="-122"/>
                <a:cs typeface="Arial Unicode MS" pitchFamily="34" charset="-122"/>
              </a:rPr>
              <a:t>Spring </a:t>
            </a:r>
            <a:r>
              <a:rPr lang="zh-CN" altLang="en-US" sz="4000" dirty="0">
                <a:latin typeface="宋体" panose="02010600030101010101" pitchFamily="2" charset="-122"/>
                <a:ea typeface="宋体" panose="02010600030101010101" pitchFamily="2" charset="-122"/>
                <a:cs typeface="Arial Unicode MS" pitchFamily="34" charset="-122"/>
              </a:rPr>
              <a:t>中的事务管理器的不同实现</a:t>
            </a:r>
          </a:p>
        </p:txBody>
      </p:sp>
      <p:sp>
        <p:nvSpPr>
          <p:cNvPr id="732163" name="Rectangle 3"/>
          <p:cNvSpPr>
            <a:spLocks noGrp="1" noChangeArrowheads="1"/>
          </p:cNvSpPr>
          <p:nvPr>
            <p:ph idx="1"/>
          </p:nvPr>
        </p:nvSpPr>
        <p:spPr>
          <a:xfrm>
            <a:off x="1960164" y="1340768"/>
            <a:ext cx="7920038" cy="4418012"/>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在应用程序中只需要处理一个数据源</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而且通过 </a:t>
            </a:r>
            <a:r>
              <a:rPr lang="en-US" altLang="zh-CN" dirty="0">
                <a:latin typeface="宋体" panose="02010600030101010101" pitchFamily="2" charset="-122"/>
                <a:ea typeface="宋体" panose="02010600030101010101" pitchFamily="2" charset="-122"/>
                <a:cs typeface="Arial Unicode MS" pitchFamily="34" charset="-122"/>
              </a:rPr>
              <a:t>JDBC </a:t>
            </a:r>
            <a:r>
              <a:rPr lang="zh-CN" altLang="en-US" dirty="0">
                <a:latin typeface="宋体" panose="02010600030101010101" pitchFamily="2" charset="-122"/>
                <a:ea typeface="宋体" panose="02010600030101010101" pitchFamily="2" charset="-122"/>
                <a:cs typeface="Arial Unicode MS" pitchFamily="34" charset="-122"/>
              </a:rPr>
              <a:t>存取</a:t>
            </a:r>
          </a:p>
          <a:p>
            <a:r>
              <a:rPr lang="zh-CN" altLang="en-US" dirty="0">
                <a:latin typeface="宋体" panose="02010600030101010101" pitchFamily="2" charset="-122"/>
                <a:ea typeface="宋体" panose="02010600030101010101" pitchFamily="2" charset="-122"/>
                <a:cs typeface="Arial Unicode MS" pitchFamily="34" charset="-122"/>
              </a:rPr>
              <a:t>                </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JavaEE</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应用服务器上用 </a:t>
            </a:r>
            <a:r>
              <a:rPr lang="en-US" altLang="zh-CN" dirty="0">
                <a:latin typeface="宋体" panose="02010600030101010101" pitchFamily="2" charset="-122"/>
                <a:ea typeface="宋体" panose="02010600030101010101" pitchFamily="2" charset="-122"/>
                <a:cs typeface="Arial Unicode MS" pitchFamily="34" charset="-122"/>
              </a:rPr>
              <a:t>JTA(Java Transaction API) </a:t>
            </a:r>
            <a:r>
              <a:rPr lang="zh-CN" altLang="en-US" dirty="0">
                <a:latin typeface="宋体" panose="02010600030101010101" pitchFamily="2" charset="-122"/>
                <a:ea typeface="宋体" panose="02010600030101010101" pitchFamily="2" charset="-122"/>
                <a:cs typeface="Arial Unicode MS" pitchFamily="34" charset="-122"/>
              </a:rPr>
              <a:t>进行事务管理</a:t>
            </a:r>
          </a:p>
          <a:p>
            <a:r>
              <a:rPr lang="zh-CN" altLang="en-US" dirty="0">
                <a:latin typeface="宋体" panose="02010600030101010101" pitchFamily="2" charset="-122"/>
                <a:ea typeface="宋体" panose="02010600030101010101" pitchFamily="2" charset="-122"/>
                <a:cs typeface="Arial Unicode MS" pitchFamily="34" charset="-122"/>
              </a:rPr>
              <a:t>                   ：用 </a:t>
            </a:r>
            <a:r>
              <a:rPr lang="en-US" altLang="zh-CN" dirty="0">
                <a:latin typeface="宋体" panose="02010600030101010101" pitchFamily="2" charset="-122"/>
                <a:ea typeface="宋体" panose="02010600030101010101" pitchFamily="2" charset="-122"/>
                <a:cs typeface="Arial Unicode MS" pitchFamily="34" charset="-122"/>
              </a:rPr>
              <a:t>Hibernate </a:t>
            </a:r>
            <a:r>
              <a:rPr lang="zh-CN" altLang="en-US" dirty="0">
                <a:latin typeface="宋体" panose="02010600030101010101" pitchFamily="2" charset="-122"/>
                <a:ea typeface="宋体" panose="02010600030101010101" pitchFamily="2" charset="-122"/>
                <a:cs typeface="Arial Unicode MS" pitchFamily="34" charset="-122"/>
              </a:rPr>
              <a:t>框架存取数据库</a:t>
            </a:r>
          </a:p>
          <a:p>
            <a:r>
              <a:rPr lang="en-US" altLang="zh-CN" dirty="0">
                <a:latin typeface="宋体" panose="02010600030101010101" pitchFamily="2" charset="-122"/>
                <a:ea typeface="宋体" panose="02010600030101010101" pitchFamily="2" charset="-122"/>
                <a:cs typeface="Arial Unicode MS" pitchFamily="34" charset="-122"/>
              </a:rPr>
              <a:t>……</a:t>
            </a:r>
          </a:p>
          <a:p>
            <a:r>
              <a:rPr lang="zh-CN" altLang="en-US" dirty="0">
                <a:latin typeface="宋体" panose="02010600030101010101" pitchFamily="2" charset="-122"/>
                <a:ea typeface="宋体" panose="02010600030101010101" pitchFamily="2" charset="-122"/>
                <a:cs typeface="Arial Unicode MS" pitchFamily="34" charset="-122"/>
              </a:rPr>
              <a:t>事务管理器以普通的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dirty="0">
                <a:latin typeface="宋体" panose="02010600030101010101" pitchFamily="2" charset="-122"/>
                <a:ea typeface="宋体" panose="02010600030101010101" pitchFamily="2" charset="-122"/>
                <a:cs typeface="Arial Unicode MS" pitchFamily="34" charset="-122"/>
              </a:rPr>
              <a:t>形式声明在 </a:t>
            </a:r>
            <a:r>
              <a:rPr lang="en-US" altLang="zh-CN" dirty="0">
                <a:latin typeface="宋体" panose="02010600030101010101" pitchFamily="2" charset="-122"/>
                <a:ea typeface="宋体" panose="02010600030101010101" pitchFamily="2" charset="-122"/>
                <a:cs typeface="Arial Unicode MS" pitchFamily="34" charset="-122"/>
              </a:rPr>
              <a:t>Spring IOC </a:t>
            </a:r>
            <a:r>
              <a:rPr lang="zh-CN" altLang="en-US" dirty="0">
                <a:latin typeface="宋体" panose="02010600030101010101" pitchFamily="2" charset="-122"/>
                <a:ea typeface="宋体" panose="02010600030101010101" pitchFamily="2" charset="-122"/>
                <a:cs typeface="Arial Unicode MS" pitchFamily="34" charset="-122"/>
              </a:rPr>
              <a:t>容器中</a:t>
            </a:r>
          </a:p>
          <a:p>
            <a:endParaRPr lang="en-US" altLang="zh-CN" dirty="0">
              <a:latin typeface="宋体" panose="02010600030101010101" pitchFamily="2" charset="-122"/>
              <a:ea typeface="宋体" panose="02010600030101010101" pitchFamily="2"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2374503" y="132708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2450703" y="2335201"/>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2463402" y="3271304"/>
            <a:ext cx="3295650" cy="361950"/>
          </a:xfrm>
          <a:prstGeom prst="rect">
            <a:avLst/>
          </a:prstGeom>
          <a:noFill/>
        </p:spPr>
      </p:pic>
    </p:spTree>
    <p:extLst>
      <p:ext uri="{BB962C8B-B14F-4D97-AF65-F5344CB8AC3E}">
        <p14:creationId xmlns:p14="http://schemas.microsoft.com/office/powerpoint/2010/main" val="267373329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198120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1775520" y="1412776"/>
            <a:ext cx="8684093" cy="3528392"/>
          </a:xfrm>
          <a:prstGeom prst="rect">
            <a:avLst/>
          </a:prstGeom>
          <a:noFill/>
        </p:spPr>
      </p:pic>
    </p:spTree>
    <p:extLst>
      <p:ext uri="{BB962C8B-B14F-4D97-AF65-F5344CB8AC3E}">
        <p14:creationId xmlns:p14="http://schemas.microsoft.com/office/powerpoint/2010/main" val="41983282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2063552" y="9049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数据表中的数据</a:t>
            </a:r>
          </a:p>
        </p:txBody>
      </p:sp>
      <p:sp>
        <p:nvSpPr>
          <p:cNvPr id="781316" name="Text Box 4"/>
          <p:cNvSpPr txBox="1">
            <a:spLocks noChangeArrowheads="1"/>
          </p:cNvSpPr>
          <p:nvPr/>
        </p:nvSpPr>
        <p:spPr bwMode="auto">
          <a:xfrm>
            <a:off x="2258082" y="1268080"/>
            <a:ext cx="2303462" cy="46166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dirty="0">
                <a:latin typeface="宋体" panose="02010600030101010101" pitchFamily="2" charset="-122"/>
                <a:ea typeface="宋体" panose="02010600030101010101" pitchFamily="2" charset="-122"/>
                <a:cs typeface="Arial Unicode MS" pitchFamily="34" charset="-122"/>
              </a:rPr>
              <a:t>Account </a:t>
            </a:r>
            <a:r>
              <a:rPr lang="zh-CN" altLang="en-US" sz="2400" dirty="0">
                <a:latin typeface="宋体" panose="02010600030101010101" pitchFamily="2" charset="-122"/>
                <a:ea typeface="宋体" panose="02010600030101010101" pitchFamily="2"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2351584" y="1825937"/>
            <a:ext cx="3600401" cy="841433"/>
          </a:xfrm>
          <a:prstGeom prst="rect">
            <a:avLst/>
          </a:prstGeom>
          <a:noFill/>
        </p:spPr>
      </p:pic>
      <p:sp>
        <p:nvSpPr>
          <p:cNvPr id="781318" name="Text Box 6"/>
          <p:cNvSpPr txBox="1">
            <a:spLocks noChangeArrowheads="1"/>
          </p:cNvSpPr>
          <p:nvPr/>
        </p:nvSpPr>
        <p:spPr bwMode="auto">
          <a:xfrm>
            <a:off x="2279651" y="2912782"/>
            <a:ext cx="2303463" cy="46166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dirty="0">
                <a:latin typeface="宋体" panose="02010600030101010101" pitchFamily="2" charset="-122"/>
                <a:ea typeface="宋体" panose="02010600030101010101" pitchFamily="2" charset="-122"/>
                <a:cs typeface="Arial Unicode MS" pitchFamily="34" charset="-122"/>
              </a:rPr>
              <a:t>Book </a:t>
            </a:r>
            <a:r>
              <a:rPr lang="zh-CN" altLang="en-US" sz="2400" dirty="0">
                <a:latin typeface="宋体" panose="02010600030101010101" pitchFamily="2" charset="-122"/>
                <a:ea typeface="宋体" panose="02010600030101010101" pitchFamily="2"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2423593" y="3423242"/>
            <a:ext cx="5036617" cy="836037"/>
          </a:xfrm>
          <a:prstGeom prst="rect">
            <a:avLst/>
          </a:prstGeom>
          <a:noFill/>
        </p:spPr>
      </p:pic>
      <p:sp>
        <p:nvSpPr>
          <p:cNvPr id="781320" name="Text Box 8"/>
          <p:cNvSpPr txBox="1">
            <a:spLocks noChangeArrowheads="1"/>
          </p:cNvSpPr>
          <p:nvPr/>
        </p:nvSpPr>
        <p:spPr bwMode="auto">
          <a:xfrm>
            <a:off x="2258083" y="4326651"/>
            <a:ext cx="3095625" cy="46166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dirty="0" err="1">
                <a:latin typeface="宋体" panose="02010600030101010101" pitchFamily="2" charset="-122"/>
                <a:ea typeface="宋体" panose="02010600030101010101" pitchFamily="2" charset="-122"/>
                <a:cs typeface="Arial Unicode MS" pitchFamily="34" charset="-122"/>
              </a:rPr>
              <a:t>Book_STOCK</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2423592" y="4925516"/>
            <a:ext cx="3096344" cy="854235"/>
          </a:xfrm>
          <a:prstGeom prst="rect">
            <a:avLst/>
          </a:prstGeom>
          <a:noFill/>
        </p:spPr>
      </p:pic>
    </p:spTree>
    <p:extLst>
      <p:ext uri="{BB962C8B-B14F-4D97-AF65-F5344CB8AC3E}">
        <p14:creationId xmlns:p14="http://schemas.microsoft.com/office/powerpoint/2010/main" val="72039684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2135560"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用事务通知声明式地管理事务</a:t>
            </a:r>
          </a:p>
        </p:txBody>
      </p:sp>
      <p:sp>
        <p:nvSpPr>
          <p:cNvPr id="733187" name="Rectangle 3"/>
          <p:cNvSpPr>
            <a:spLocks noGrp="1" noChangeArrowheads="1"/>
          </p:cNvSpPr>
          <p:nvPr>
            <p:ph idx="1"/>
          </p:nvPr>
        </p:nvSpPr>
        <p:spPr>
          <a:xfrm>
            <a:off x="1919536" y="1196753"/>
            <a:ext cx="8319868" cy="4138613"/>
          </a:xfrm>
          <a:solidFill>
            <a:schemeClr val="bg1"/>
          </a:solidFill>
        </p:spPr>
        <p:txBody>
          <a:bodyPr/>
          <a:lstStyle/>
          <a:p>
            <a:r>
              <a:rPr lang="zh-CN" altLang="en-US" sz="2200" dirty="0">
                <a:latin typeface="宋体" panose="02010600030101010101" pitchFamily="2" charset="-122"/>
                <a:ea typeface="宋体" panose="02010600030101010101" pitchFamily="2" charset="-122"/>
                <a:cs typeface="Arial Unicode MS" pitchFamily="34" charset="-122"/>
              </a:rPr>
              <a:t>事务管理是一种横切关注点</a:t>
            </a:r>
          </a:p>
          <a:p>
            <a:r>
              <a:rPr lang="zh-CN" altLang="en-US" sz="2200" dirty="0">
                <a:latin typeface="宋体" panose="02010600030101010101" pitchFamily="2" charset="-122"/>
                <a:ea typeface="宋体" panose="02010600030101010101" pitchFamily="2" charset="-122"/>
                <a:cs typeface="Arial Unicode MS" pitchFamily="34" charset="-122"/>
              </a:rPr>
              <a:t>为了在 </a:t>
            </a:r>
            <a:r>
              <a:rPr lang="en-US" altLang="zh-CN" sz="2200" dirty="0">
                <a:latin typeface="宋体" panose="02010600030101010101" pitchFamily="2" charset="-122"/>
                <a:ea typeface="宋体" panose="02010600030101010101" pitchFamily="2" charset="-122"/>
                <a:cs typeface="Arial Unicode MS" pitchFamily="34" charset="-122"/>
              </a:rPr>
              <a:t>Spring 2.x </a:t>
            </a:r>
            <a:r>
              <a:rPr lang="zh-CN" altLang="en-US" sz="2200" dirty="0">
                <a:latin typeface="宋体" panose="02010600030101010101" pitchFamily="2" charset="-122"/>
                <a:ea typeface="宋体" panose="02010600030101010101" pitchFamily="2" charset="-122"/>
                <a:cs typeface="Arial Unicode MS" pitchFamily="34" charset="-122"/>
              </a:rPr>
              <a:t>中启用声明式事务管理</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可以通过 </a:t>
            </a:r>
            <a:r>
              <a:rPr lang="en-US" altLang="zh-CN" sz="2200" dirty="0" err="1">
                <a:latin typeface="宋体" panose="02010600030101010101" pitchFamily="2" charset="-122"/>
                <a:ea typeface="宋体" panose="02010600030101010101" pitchFamily="2" charset="-122"/>
                <a:cs typeface="Arial Unicode MS" pitchFamily="34" charset="-122"/>
              </a:rPr>
              <a:t>tx</a:t>
            </a:r>
            <a:r>
              <a:rPr lang="en-US" altLang="zh-CN" sz="2200" dirty="0">
                <a:latin typeface="宋体" panose="02010600030101010101" pitchFamily="2" charset="-122"/>
                <a:ea typeface="宋体" panose="02010600030101010101" pitchFamily="2" charset="-122"/>
                <a:cs typeface="Arial Unicode MS" pitchFamily="34" charset="-122"/>
              </a:rPr>
              <a:t> Schema </a:t>
            </a:r>
            <a:r>
              <a:rPr lang="zh-CN" altLang="en-US" sz="2200" dirty="0">
                <a:latin typeface="宋体" panose="02010600030101010101" pitchFamily="2" charset="-122"/>
                <a:ea typeface="宋体" panose="02010600030101010101" pitchFamily="2" charset="-122"/>
                <a:cs typeface="Arial Unicode MS" pitchFamily="34" charset="-122"/>
              </a:rPr>
              <a:t>中定义的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200" b="1" dirty="0" err="1">
                <a:solidFill>
                  <a:srgbClr val="0000FF"/>
                </a:solidFill>
                <a:latin typeface="宋体" panose="02010600030101010101" pitchFamily="2" charset="-122"/>
                <a:ea typeface="宋体" panose="02010600030101010101" pitchFamily="2" charset="-122"/>
                <a:cs typeface="Arial Unicode MS" pitchFamily="34" charset="-122"/>
              </a:rPr>
              <a:t>tx:advice</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&gt;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元素声明事务通知</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为此必须事先将这个 </a:t>
            </a:r>
            <a:r>
              <a:rPr lang="en-US" altLang="zh-CN" sz="2200" dirty="0">
                <a:latin typeface="宋体" panose="02010600030101010101" pitchFamily="2" charset="-122"/>
                <a:ea typeface="宋体" panose="02010600030101010101" pitchFamily="2" charset="-122"/>
                <a:cs typeface="Arial Unicode MS" pitchFamily="34" charset="-122"/>
              </a:rPr>
              <a:t>Schema </a:t>
            </a:r>
            <a:r>
              <a:rPr lang="zh-CN" altLang="en-US" sz="2200" dirty="0">
                <a:latin typeface="宋体" panose="02010600030101010101" pitchFamily="2" charset="-122"/>
                <a:ea typeface="宋体" panose="02010600030101010101" pitchFamily="2" charset="-122"/>
                <a:cs typeface="Arial Unicode MS" pitchFamily="34" charset="-122"/>
              </a:rPr>
              <a:t>定义添加到 </a:t>
            </a:r>
            <a:r>
              <a:rPr lang="en-US" altLang="zh-CN" sz="2200" dirty="0">
                <a:latin typeface="宋体" panose="02010600030101010101" pitchFamily="2" charset="-122"/>
                <a:ea typeface="宋体" panose="02010600030101010101" pitchFamily="2" charset="-122"/>
                <a:cs typeface="Arial Unicode MS" pitchFamily="34" charset="-122"/>
              </a:rPr>
              <a:t>&lt;beans&gt; </a:t>
            </a:r>
            <a:r>
              <a:rPr lang="zh-CN" altLang="en-US" sz="2200" dirty="0">
                <a:latin typeface="宋体" panose="02010600030101010101" pitchFamily="2" charset="-122"/>
                <a:ea typeface="宋体" panose="02010600030101010101" pitchFamily="2" charset="-122"/>
                <a:cs typeface="Arial Unicode MS" pitchFamily="34" charset="-122"/>
              </a:rPr>
              <a:t>根元素中去</a:t>
            </a:r>
            <a:r>
              <a:rPr lang="en-US" altLang="zh-CN" sz="2200" dirty="0">
                <a:latin typeface="宋体" panose="02010600030101010101" pitchFamily="2" charset="-122"/>
                <a:ea typeface="宋体" panose="02010600030101010101" pitchFamily="2" charset="-122"/>
                <a:cs typeface="Arial Unicode MS" pitchFamily="34" charset="-122"/>
              </a:rPr>
              <a:t>.</a:t>
            </a:r>
          </a:p>
          <a:p>
            <a:r>
              <a:rPr lang="zh-CN" altLang="en-US" sz="2200" dirty="0">
                <a:latin typeface="宋体" panose="02010600030101010101" pitchFamily="2" charset="-122"/>
                <a:ea typeface="宋体" panose="02010600030101010101" pitchFamily="2" charset="-122"/>
                <a:cs typeface="Arial Unicode MS" pitchFamily="34" charset="-122"/>
              </a:rPr>
              <a:t>声明了事务通知后</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就需要将它与切入点关联起来</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由于事务通知是在 </a:t>
            </a:r>
            <a:r>
              <a:rPr lang="en-US" altLang="zh-CN" sz="2200" dirty="0">
                <a:latin typeface="宋体" panose="02010600030101010101" pitchFamily="2" charset="-122"/>
                <a:ea typeface="宋体" panose="02010600030101010101" pitchFamily="2" charset="-122"/>
                <a:cs typeface="Arial Unicode MS" pitchFamily="34" charset="-122"/>
              </a:rPr>
              <a:t>&lt;</a:t>
            </a:r>
            <a:r>
              <a:rPr lang="en-US" altLang="zh-CN" sz="2200" dirty="0" err="1">
                <a:latin typeface="宋体" panose="02010600030101010101" pitchFamily="2" charset="-122"/>
                <a:ea typeface="宋体" panose="02010600030101010101" pitchFamily="2" charset="-122"/>
                <a:cs typeface="Arial Unicode MS" pitchFamily="34" charset="-122"/>
              </a:rPr>
              <a:t>aop:config</a:t>
            </a:r>
            <a:r>
              <a:rPr lang="en-US" altLang="zh-CN" sz="2200" dirty="0">
                <a:latin typeface="宋体" panose="02010600030101010101" pitchFamily="2" charset="-122"/>
                <a:ea typeface="宋体" panose="02010600030101010101" pitchFamily="2" charset="-122"/>
                <a:cs typeface="Arial Unicode MS" pitchFamily="34" charset="-122"/>
              </a:rPr>
              <a:t>&gt; </a:t>
            </a:r>
            <a:r>
              <a:rPr lang="zh-CN" altLang="en-US" sz="2200" dirty="0">
                <a:latin typeface="宋体" panose="02010600030101010101" pitchFamily="2" charset="-122"/>
                <a:ea typeface="宋体" panose="02010600030101010101" pitchFamily="2" charset="-122"/>
                <a:cs typeface="Arial Unicode MS" pitchFamily="34" charset="-122"/>
              </a:rPr>
              <a:t>元素外部声明的</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所以它无法直接与切入点产生关联</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所以必须</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200" b="1" dirty="0" err="1">
                <a:solidFill>
                  <a:srgbClr val="0000FF"/>
                </a:solidFill>
                <a:latin typeface="宋体" panose="02010600030101010101" pitchFamily="2" charset="-122"/>
                <a:ea typeface="宋体" panose="02010600030101010101" pitchFamily="2" charset="-122"/>
                <a:cs typeface="Arial Unicode MS" pitchFamily="34" charset="-122"/>
              </a:rPr>
              <a:t>aop:config</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&gt;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元素中声明一个</a:t>
            </a:r>
            <a:r>
              <a:rPr lang="zh-CN" altLang="en-US" sz="2200" b="1" dirty="0">
                <a:solidFill>
                  <a:srgbClr val="FF0000"/>
                </a:solidFill>
                <a:latin typeface="宋体" panose="02010600030101010101" pitchFamily="2" charset="-122"/>
                <a:ea typeface="宋体" panose="02010600030101010101" pitchFamily="2" charset="-122"/>
                <a:cs typeface="Arial Unicode MS" pitchFamily="34" charset="-122"/>
              </a:rPr>
              <a:t>增强器</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通知与切入点关联起来</a:t>
            </a:r>
            <a:r>
              <a:rPr lang="en-US" altLang="zh-CN" sz="2200" dirty="0">
                <a:latin typeface="宋体" panose="02010600030101010101" pitchFamily="2" charset="-122"/>
                <a:ea typeface="宋体" panose="02010600030101010101" pitchFamily="2" charset="-122"/>
                <a:cs typeface="Arial Unicode MS" pitchFamily="34" charset="-122"/>
              </a:rPr>
              <a:t>.</a:t>
            </a:r>
          </a:p>
          <a:p>
            <a:r>
              <a:rPr lang="zh-CN" altLang="en-US" sz="2200" dirty="0">
                <a:latin typeface="宋体" panose="02010600030101010101" pitchFamily="2" charset="-122"/>
                <a:ea typeface="宋体" panose="02010600030101010101" pitchFamily="2" charset="-122"/>
                <a:cs typeface="Arial Unicode MS" pitchFamily="34" charset="-122"/>
              </a:rPr>
              <a:t>由于 </a:t>
            </a:r>
            <a:r>
              <a:rPr lang="en-US" altLang="zh-CN" sz="2200" dirty="0">
                <a:latin typeface="宋体" panose="02010600030101010101" pitchFamily="2" charset="-122"/>
                <a:ea typeface="宋体" panose="02010600030101010101" pitchFamily="2" charset="-122"/>
                <a:cs typeface="Arial Unicode MS" pitchFamily="34" charset="-122"/>
              </a:rPr>
              <a:t>Spring AOP </a:t>
            </a:r>
            <a:r>
              <a:rPr lang="zh-CN" altLang="en-US" sz="2200" dirty="0">
                <a:latin typeface="宋体" panose="02010600030101010101" pitchFamily="2" charset="-122"/>
                <a:ea typeface="宋体" panose="02010600030101010101" pitchFamily="2" charset="-122"/>
                <a:cs typeface="Arial Unicode MS" pitchFamily="34" charset="-122"/>
              </a:rPr>
              <a:t>是基于代理的方法</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所以只能增强公共方法</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因此</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只有公有方法才能通过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Spring AOP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进行事务管理</a:t>
            </a:r>
            <a:r>
              <a:rPr lang="en-US" altLang="zh-CN" sz="22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6954587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1631504" y="1125349"/>
            <a:ext cx="8784976" cy="4950569"/>
          </a:xfrm>
          <a:prstGeom prst="rect">
            <a:avLst/>
          </a:prstGeom>
          <a:noFill/>
        </p:spPr>
      </p:pic>
      <p:sp>
        <p:nvSpPr>
          <p:cNvPr id="735234" name="Rectangle 2"/>
          <p:cNvSpPr>
            <a:spLocks noGrp="1" noChangeArrowheads="1"/>
          </p:cNvSpPr>
          <p:nvPr>
            <p:ph type="title"/>
          </p:nvPr>
        </p:nvSpPr>
        <p:spPr>
          <a:xfrm>
            <a:off x="1715505" y="118974"/>
            <a:ext cx="8978180" cy="857256"/>
          </a:xfrm>
        </p:spPr>
        <p:txBody>
          <a:bodyPr>
            <a:normAutofit fontScale="90000"/>
          </a:bodyPr>
          <a:lstStyle/>
          <a:p>
            <a:r>
              <a:rPr lang="zh-CN" altLang="en-US" dirty="0">
                <a:latin typeface="宋体" panose="02010600030101010101" pitchFamily="2" charset="-122"/>
                <a:ea typeface="宋体" panose="02010600030101010101" pitchFamily="2"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5089277" y="2196291"/>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声明事务管理器</a:t>
            </a:r>
          </a:p>
        </p:txBody>
      </p:sp>
      <p:sp>
        <p:nvSpPr>
          <p:cNvPr id="735238" name="Text Box 6"/>
          <p:cNvSpPr txBox="1">
            <a:spLocks noChangeArrowheads="1"/>
          </p:cNvSpPr>
          <p:nvPr/>
        </p:nvSpPr>
        <p:spPr bwMode="auto">
          <a:xfrm>
            <a:off x="5375027" y="3429000"/>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声明事务通知</a:t>
            </a:r>
          </a:p>
        </p:txBody>
      </p:sp>
      <p:sp>
        <p:nvSpPr>
          <p:cNvPr id="735240" name="Text Box 8"/>
          <p:cNvSpPr txBox="1">
            <a:spLocks noChangeArrowheads="1"/>
          </p:cNvSpPr>
          <p:nvPr/>
        </p:nvSpPr>
        <p:spPr bwMode="auto">
          <a:xfrm>
            <a:off x="3228727" y="438312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声明 事务通知需要通知方法</a:t>
            </a:r>
            <a:r>
              <a:rPr lang="en-US" altLang="zh-CN" dirty="0">
                <a:latin typeface="宋体" panose="02010600030101010101" pitchFamily="2" charset="-122"/>
                <a:ea typeface="宋体" panose="02010600030101010101" pitchFamily="2" charset="-122"/>
                <a:cs typeface="Arial Unicode MS" pitchFamily="34" charset="-122"/>
              </a:rPr>
              <a:t>(</a:t>
            </a:r>
            <a:r>
              <a:rPr lang="zh-CN" altLang="en-US" dirty="0">
                <a:latin typeface="宋体" panose="02010600030101010101" pitchFamily="2" charset="-122"/>
                <a:ea typeface="宋体" panose="02010600030101010101" pitchFamily="2" charset="-122"/>
                <a:cs typeface="Arial Unicode MS" pitchFamily="34" charset="-122"/>
              </a:rPr>
              <a:t>即需要进行事务管理的方法</a:t>
            </a:r>
            <a:r>
              <a:rPr lang="en-US" altLang="zh-CN"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41563052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613756" y="116633"/>
            <a:ext cx="8964488" cy="791791"/>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用 </a:t>
            </a:r>
            <a:r>
              <a:rPr lang="en-US" altLang="zh-CN" sz="3600" dirty="0">
                <a:latin typeface="宋体" panose="02010600030101010101" pitchFamily="2" charset="-122"/>
                <a:ea typeface="宋体" panose="02010600030101010101" pitchFamily="2" charset="-122"/>
                <a:cs typeface="Arial Unicode MS" pitchFamily="34" charset="-122"/>
              </a:rPr>
              <a:t>@Transactional </a:t>
            </a:r>
            <a:r>
              <a:rPr lang="zh-CN" altLang="en-US" sz="3600" dirty="0">
                <a:latin typeface="宋体" panose="02010600030101010101" pitchFamily="2" charset="-122"/>
                <a:ea typeface="宋体" panose="02010600030101010101" pitchFamily="2" charset="-122"/>
                <a:cs typeface="Arial Unicode MS" pitchFamily="34" charset="-122"/>
              </a:rPr>
              <a:t>注解声明式地管理事务</a:t>
            </a:r>
          </a:p>
        </p:txBody>
      </p:sp>
      <p:sp>
        <p:nvSpPr>
          <p:cNvPr id="736259" name="Rectangle 3"/>
          <p:cNvSpPr>
            <a:spLocks noGrp="1" noChangeArrowheads="1"/>
          </p:cNvSpPr>
          <p:nvPr>
            <p:ph idx="1"/>
          </p:nvPr>
        </p:nvSpPr>
        <p:spPr>
          <a:xfrm>
            <a:off x="1919536" y="1196753"/>
            <a:ext cx="8496944" cy="4875213"/>
          </a:xfrm>
          <a:solidFill>
            <a:schemeClr val="bg1"/>
          </a:solidFill>
        </p:spPr>
        <p:txBody>
          <a:bodyPr/>
          <a:lstStyle/>
          <a:p>
            <a:pPr>
              <a:lnSpc>
                <a:spcPct val="90000"/>
              </a:lnSpc>
            </a:pPr>
            <a:r>
              <a:rPr lang="zh-CN" altLang="en-US" sz="2200" dirty="0">
                <a:latin typeface="宋体" panose="02010600030101010101" pitchFamily="2" charset="-122"/>
                <a:ea typeface="宋体" panose="02010600030101010101" pitchFamily="2" charset="-122"/>
                <a:cs typeface="Arial Unicode MS" pitchFamily="34" charset="-122"/>
              </a:rPr>
              <a:t>除了在带有切入点</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通知和增强器的 </a:t>
            </a:r>
            <a:r>
              <a:rPr lang="en-US" altLang="zh-CN" sz="2200" dirty="0">
                <a:latin typeface="宋体" panose="02010600030101010101" pitchFamily="2" charset="-122"/>
                <a:ea typeface="宋体" panose="02010600030101010101" pitchFamily="2" charset="-122"/>
                <a:cs typeface="Arial Unicode MS" pitchFamily="34" charset="-122"/>
              </a:rPr>
              <a:t>Bean </a:t>
            </a:r>
            <a:r>
              <a:rPr lang="zh-CN" altLang="en-US" sz="2200" dirty="0">
                <a:latin typeface="宋体" panose="02010600030101010101" pitchFamily="2" charset="-122"/>
                <a:ea typeface="宋体" panose="02010600030101010101" pitchFamily="2" charset="-122"/>
                <a:cs typeface="Arial Unicode MS" pitchFamily="34" charset="-122"/>
              </a:rPr>
              <a:t>配置文件中声明事务外</a:t>
            </a:r>
            <a:r>
              <a:rPr lang="en-US" altLang="zh-CN" sz="2200" dirty="0">
                <a:latin typeface="宋体" panose="02010600030101010101" pitchFamily="2" charset="-122"/>
                <a:ea typeface="宋体" panose="02010600030101010101" pitchFamily="2" charset="-122"/>
                <a:cs typeface="Arial Unicode MS" pitchFamily="34" charset="-122"/>
              </a:rPr>
              <a:t>, Spring </a:t>
            </a:r>
            <a:r>
              <a:rPr lang="zh-CN" altLang="en-US" sz="2200" dirty="0">
                <a:latin typeface="宋体" panose="02010600030101010101" pitchFamily="2" charset="-122"/>
                <a:ea typeface="宋体" panose="02010600030101010101" pitchFamily="2" charset="-122"/>
                <a:cs typeface="Arial Unicode MS" pitchFamily="34" charset="-122"/>
              </a:rPr>
              <a:t>还允许简单地用 </a:t>
            </a:r>
            <a:r>
              <a:rPr lang="en-US" altLang="zh-CN" sz="2200" dirty="0">
                <a:latin typeface="宋体" panose="02010600030101010101" pitchFamily="2" charset="-122"/>
                <a:ea typeface="宋体" panose="02010600030101010101" pitchFamily="2" charset="-122"/>
                <a:cs typeface="Arial Unicode MS" pitchFamily="34" charset="-122"/>
              </a:rPr>
              <a:t>@Transactional </a:t>
            </a:r>
            <a:r>
              <a:rPr lang="zh-CN" altLang="en-US" sz="2200" dirty="0">
                <a:latin typeface="宋体" panose="02010600030101010101" pitchFamily="2" charset="-122"/>
                <a:ea typeface="宋体" panose="02010600030101010101" pitchFamily="2" charset="-122"/>
                <a:cs typeface="Arial Unicode MS" pitchFamily="34" charset="-122"/>
              </a:rPr>
              <a:t>注解来</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标注事务方法</a:t>
            </a:r>
            <a:r>
              <a:rPr lang="en-US" altLang="zh-CN" sz="22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为了将方法定义为支持事务处理的</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可以为方法添加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@Transactional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注解</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根据 </a:t>
            </a:r>
            <a:r>
              <a:rPr lang="en-US" altLang="zh-CN" sz="2200" dirty="0">
                <a:latin typeface="宋体" panose="02010600030101010101" pitchFamily="2" charset="-122"/>
                <a:ea typeface="宋体" panose="02010600030101010101" pitchFamily="2" charset="-122"/>
                <a:cs typeface="Arial Unicode MS" pitchFamily="34" charset="-122"/>
              </a:rPr>
              <a:t>Spring AOP </a:t>
            </a:r>
            <a:r>
              <a:rPr lang="zh-CN" altLang="en-US" sz="2200" dirty="0">
                <a:latin typeface="宋体" panose="02010600030101010101" pitchFamily="2" charset="-122"/>
                <a:ea typeface="宋体" panose="02010600030101010101" pitchFamily="2" charset="-122"/>
                <a:cs typeface="Arial Unicode MS" pitchFamily="34" charset="-122"/>
              </a:rPr>
              <a:t>基于代理机制</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只能标注公有方法</a:t>
            </a:r>
            <a:r>
              <a:rPr lang="en-US" altLang="zh-CN" sz="2200" dirty="0">
                <a:latin typeface="宋体" panose="02010600030101010101" pitchFamily="2" charset="-122"/>
                <a:ea typeface="宋体" panose="02010600030101010101" pitchFamily="2" charset="-122"/>
                <a:cs typeface="Arial Unicode MS" pitchFamily="34" charset="-122"/>
              </a:rPr>
              <a:t>.</a:t>
            </a:r>
          </a:p>
          <a:p>
            <a:pPr>
              <a:lnSpc>
                <a:spcPct val="90000"/>
              </a:lnSpc>
            </a:pPr>
            <a:r>
              <a:rPr lang="zh-CN" altLang="en-US" sz="2200" dirty="0">
                <a:latin typeface="宋体" panose="02010600030101010101" pitchFamily="2" charset="-122"/>
                <a:ea typeface="宋体" panose="02010600030101010101" pitchFamily="2" charset="-122"/>
                <a:cs typeface="Arial Unicode MS" pitchFamily="34" charset="-122"/>
              </a:rPr>
              <a:t>可以在方法或者</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类级别上</a:t>
            </a:r>
            <a:r>
              <a:rPr lang="zh-CN" altLang="en-US" sz="2200" dirty="0">
                <a:latin typeface="宋体" panose="02010600030101010101" pitchFamily="2" charset="-122"/>
                <a:ea typeface="宋体" panose="02010600030101010101" pitchFamily="2" charset="-122"/>
                <a:cs typeface="Arial Unicode MS" pitchFamily="34" charset="-122"/>
              </a:rPr>
              <a:t>添加 </a:t>
            </a:r>
            <a:r>
              <a:rPr lang="en-US" altLang="zh-CN" sz="2200" dirty="0">
                <a:latin typeface="宋体" panose="02010600030101010101" pitchFamily="2" charset="-122"/>
                <a:ea typeface="宋体" panose="02010600030101010101" pitchFamily="2" charset="-122"/>
                <a:cs typeface="Arial Unicode MS" pitchFamily="34" charset="-122"/>
              </a:rPr>
              <a:t>@Transactional </a:t>
            </a:r>
            <a:r>
              <a:rPr lang="zh-CN" altLang="en-US" sz="2200" dirty="0">
                <a:latin typeface="宋体" panose="02010600030101010101" pitchFamily="2" charset="-122"/>
                <a:ea typeface="宋体" panose="02010600030101010101" pitchFamily="2" charset="-122"/>
                <a:cs typeface="Arial Unicode MS" pitchFamily="34" charset="-122"/>
              </a:rPr>
              <a:t>注解</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当把这个注解应用到类上时</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这个类中的所有公共方法都会被定义成支持事务处理的</a:t>
            </a:r>
            <a:r>
              <a:rPr lang="en-US" altLang="zh-CN" sz="22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200" dirty="0">
                <a:latin typeface="宋体" panose="02010600030101010101" pitchFamily="2" charset="-122"/>
                <a:ea typeface="宋体" panose="02010600030101010101" pitchFamily="2" charset="-122"/>
                <a:cs typeface="Arial Unicode MS" pitchFamily="34" charset="-122"/>
              </a:rPr>
              <a:t>在 </a:t>
            </a:r>
            <a:r>
              <a:rPr lang="en-US" altLang="zh-CN" sz="2200" dirty="0">
                <a:latin typeface="宋体" panose="02010600030101010101" pitchFamily="2" charset="-122"/>
                <a:ea typeface="宋体" panose="02010600030101010101" pitchFamily="2" charset="-122"/>
                <a:cs typeface="Arial Unicode MS" pitchFamily="34" charset="-122"/>
              </a:rPr>
              <a:t>Bean </a:t>
            </a:r>
            <a:r>
              <a:rPr lang="zh-CN" altLang="en-US" sz="2200" dirty="0">
                <a:latin typeface="宋体" panose="02010600030101010101" pitchFamily="2" charset="-122"/>
                <a:ea typeface="宋体" panose="02010600030101010101" pitchFamily="2" charset="-122"/>
                <a:cs typeface="Arial Unicode MS" pitchFamily="34" charset="-122"/>
              </a:rPr>
              <a:t>配置文件中只需要启用 </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200" b="1" dirty="0" err="1">
                <a:solidFill>
                  <a:srgbClr val="0000FF"/>
                </a:solidFill>
                <a:latin typeface="宋体" panose="02010600030101010101" pitchFamily="2" charset="-122"/>
                <a:ea typeface="宋体" panose="02010600030101010101" pitchFamily="2" charset="-122"/>
                <a:cs typeface="Arial Unicode MS" pitchFamily="34" charset="-122"/>
              </a:rPr>
              <a:t>tx:annotation-driven</a:t>
            </a:r>
            <a:r>
              <a:rPr lang="en-US" altLang="zh-CN" sz="2200" b="1" dirty="0">
                <a:solidFill>
                  <a:srgbClr val="0000FF"/>
                </a:solidFill>
                <a:latin typeface="宋体" panose="02010600030101010101" pitchFamily="2" charset="-122"/>
                <a:ea typeface="宋体" panose="02010600030101010101" pitchFamily="2" charset="-122"/>
                <a:cs typeface="Arial Unicode MS" pitchFamily="34" charset="-122"/>
              </a:rPr>
              <a:t>&gt;</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元素</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并为之指定事务管理器就可以了</a:t>
            </a:r>
            <a:r>
              <a:rPr lang="en-US" altLang="zh-CN" sz="22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200" dirty="0">
                <a:latin typeface="宋体" panose="02010600030101010101" pitchFamily="2" charset="-122"/>
                <a:ea typeface="宋体" panose="02010600030101010101" pitchFamily="2" charset="-122"/>
                <a:cs typeface="Arial Unicode MS" pitchFamily="34" charset="-122"/>
              </a:rPr>
              <a:t>如果事务处理器的名称是 </a:t>
            </a:r>
            <a:r>
              <a:rPr lang="en-US" altLang="zh-CN" sz="2200" b="1" dirty="0" err="1">
                <a:solidFill>
                  <a:srgbClr val="0000FF"/>
                </a:solidFill>
                <a:latin typeface="宋体" panose="02010600030101010101" pitchFamily="2" charset="-122"/>
                <a:ea typeface="宋体" panose="02010600030101010101" pitchFamily="2" charset="-122"/>
                <a:cs typeface="Arial Unicode MS" pitchFamily="34" charset="-122"/>
              </a:rPr>
              <a:t>transactionManager</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就可以在</a:t>
            </a:r>
            <a:r>
              <a:rPr lang="en-US" altLang="zh-CN" sz="2200" dirty="0">
                <a:latin typeface="宋体" panose="02010600030101010101" pitchFamily="2" charset="-122"/>
                <a:ea typeface="宋体" panose="02010600030101010101" pitchFamily="2" charset="-122"/>
                <a:cs typeface="Arial Unicode MS" pitchFamily="34" charset="-122"/>
              </a:rPr>
              <a:t>&lt;</a:t>
            </a:r>
            <a:r>
              <a:rPr lang="en-US" altLang="zh-CN" sz="2200" dirty="0" err="1">
                <a:latin typeface="宋体" panose="02010600030101010101" pitchFamily="2" charset="-122"/>
                <a:ea typeface="宋体" panose="02010600030101010101" pitchFamily="2" charset="-122"/>
                <a:cs typeface="Arial Unicode MS" pitchFamily="34" charset="-122"/>
              </a:rPr>
              <a:t>tx:annotation-driven</a:t>
            </a:r>
            <a:r>
              <a:rPr lang="en-US" altLang="zh-CN" sz="2200" dirty="0">
                <a:latin typeface="宋体" panose="02010600030101010101" pitchFamily="2" charset="-122"/>
                <a:ea typeface="宋体" panose="02010600030101010101" pitchFamily="2" charset="-122"/>
                <a:cs typeface="Arial Unicode MS" pitchFamily="34" charset="-122"/>
              </a:rPr>
              <a:t>&gt; </a:t>
            </a:r>
            <a:r>
              <a:rPr lang="zh-CN" altLang="en-US" sz="2200" dirty="0">
                <a:latin typeface="宋体" panose="02010600030101010101" pitchFamily="2" charset="-122"/>
                <a:ea typeface="宋体" panose="02010600030101010101" pitchFamily="2" charset="-122"/>
                <a:cs typeface="Arial Unicode MS" pitchFamily="34" charset="-122"/>
              </a:rPr>
              <a:t>元素中省略 </a:t>
            </a:r>
            <a:r>
              <a:rPr lang="en-US" altLang="zh-CN" sz="2200" dirty="0">
                <a:latin typeface="宋体" panose="02010600030101010101" pitchFamily="2" charset="-122"/>
                <a:ea typeface="宋体" panose="02010600030101010101" pitchFamily="2" charset="-122"/>
                <a:cs typeface="Arial Unicode MS" pitchFamily="34" charset="-122"/>
              </a:rPr>
              <a:t>transaction-manager </a:t>
            </a:r>
            <a:r>
              <a:rPr lang="zh-CN" altLang="en-US" sz="2200" dirty="0">
                <a:latin typeface="宋体" panose="02010600030101010101" pitchFamily="2" charset="-122"/>
                <a:ea typeface="宋体" panose="02010600030101010101" pitchFamily="2" charset="-122"/>
                <a:cs typeface="Arial Unicode MS" pitchFamily="34" charset="-122"/>
              </a:rPr>
              <a:t>属性</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这个元素会自动检测该名称的事务处理器</a:t>
            </a:r>
            <a:r>
              <a:rPr lang="en-US" altLang="zh-CN" sz="22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7774070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1524000" y="0"/>
            <a:ext cx="8892480" cy="1008112"/>
          </a:xfrm>
        </p:spPr>
        <p:txBody>
          <a:bodyPr/>
          <a:lstStyle/>
          <a:p>
            <a:r>
              <a:rPr lang="zh-CN" altLang="en-US" sz="2800" dirty="0">
                <a:latin typeface="宋体" panose="02010600030101010101" pitchFamily="2" charset="-122"/>
                <a:ea typeface="宋体" panose="02010600030101010101" pitchFamily="2" charset="-122"/>
                <a:cs typeface="Arial Unicode MS" pitchFamily="34" charset="-122"/>
              </a:rPr>
              <a:t>用 </a:t>
            </a:r>
            <a:r>
              <a:rPr lang="en-US" altLang="zh-CN" sz="2800" dirty="0">
                <a:latin typeface="宋体" panose="02010600030101010101" pitchFamily="2" charset="-122"/>
                <a:ea typeface="宋体" panose="02010600030101010101" pitchFamily="2" charset="-122"/>
                <a:cs typeface="Arial Unicode MS" pitchFamily="34" charset="-122"/>
              </a:rPr>
              <a:t>@Transactional </a:t>
            </a:r>
            <a:r>
              <a:rPr lang="zh-CN" altLang="en-US" sz="2800" dirty="0">
                <a:latin typeface="宋体" panose="02010600030101010101" pitchFamily="2" charset="-122"/>
                <a:ea typeface="宋体" panose="02010600030101010101" pitchFamily="2"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1703512" y="1556792"/>
            <a:ext cx="8838822" cy="3240360"/>
          </a:xfrm>
          <a:prstGeom prst="rect">
            <a:avLst/>
          </a:prstGeom>
          <a:noFill/>
        </p:spPr>
      </p:pic>
    </p:spTree>
    <p:extLst>
      <p:ext uri="{BB962C8B-B14F-4D97-AF65-F5344CB8AC3E}">
        <p14:creationId xmlns:p14="http://schemas.microsoft.com/office/powerpoint/2010/main" val="338956899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1991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事务传播属性</a:t>
            </a:r>
          </a:p>
        </p:txBody>
      </p:sp>
      <p:sp>
        <p:nvSpPr>
          <p:cNvPr id="738307" name="Rectangle 3"/>
          <p:cNvSpPr>
            <a:spLocks noGrp="1" noChangeArrowheads="1"/>
          </p:cNvSpPr>
          <p:nvPr>
            <p:ph idx="1"/>
          </p:nvPr>
        </p:nvSpPr>
        <p:spPr>
          <a:xfrm>
            <a:off x="1821868" y="1484784"/>
            <a:ext cx="8568952" cy="2271712"/>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当事务方法被另一个事务方法调用时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必须指定事务应该如何传播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例如</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方法可能继续在现有事务中运行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也可能开启一个新事务</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并在自己的事务中运行</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事务的传播行为可以由传播属性指定</a:t>
            </a:r>
            <a:r>
              <a:rPr lang="en-US" altLang="zh-CN" sz="2400" dirty="0">
                <a:latin typeface="宋体" panose="02010600030101010101" pitchFamily="2" charset="-122"/>
                <a:ea typeface="宋体" panose="02010600030101010101" pitchFamily="2" charset="-122"/>
                <a:cs typeface="Arial Unicode MS" pitchFamily="34" charset="-122"/>
              </a:rPr>
              <a:t>. Spring </a:t>
            </a:r>
            <a:r>
              <a:rPr lang="zh-CN" altLang="en-US" sz="2400" dirty="0">
                <a:latin typeface="宋体" panose="02010600030101010101" pitchFamily="2" charset="-122"/>
                <a:ea typeface="宋体" panose="02010600030101010101" pitchFamily="2" charset="-122"/>
                <a:cs typeface="Arial Unicode MS" pitchFamily="34" charset="-122"/>
              </a:rPr>
              <a:t>定义了 </a:t>
            </a:r>
            <a:r>
              <a:rPr lang="en-US" altLang="zh-CN" sz="2400" dirty="0">
                <a:latin typeface="宋体" panose="02010600030101010101" pitchFamily="2" charset="-122"/>
                <a:ea typeface="宋体" panose="02010600030101010101" pitchFamily="2" charset="-122"/>
                <a:cs typeface="Arial Unicode MS" pitchFamily="34" charset="-122"/>
              </a:rPr>
              <a:t>7  </a:t>
            </a:r>
            <a:r>
              <a:rPr lang="zh-CN" altLang="en-US" sz="2400" dirty="0">
                <a:latin typeface="宋体" panose="02010600030101010101" pitchFamily="2" charset="-122"/>
                <a:ea typeface="宋体" panose="02010600030101010101" pitchFamily="2" charset="-122"/>
                <a:cs typeface="Arial Unicode MS" pitchFamily="34" charset="-122"/>
              </a:rPr>
              <a:t>种类传播行为</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2730748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1992313"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zh-CN" altLang="en-US" dirty="0">
                <a:latin typeface="宋体" panose="02010600030101010101" pitchFamily="2" charset="-122"/>
                <a:ea typeface="宋体" panose="02010600030101010101" pitchFamily="2"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2063552" y="1124745"/>
            <a:ext cx="8435486" cy="4917178"/>
          </a:xfrm>
          <a:prstGeom prst="rect">
            <a:avLst/>
          </a:prstGeom>
          <a:noFill/>
        </p:spPr>
      </p:pic>
      <p:sp>
        <p:nvSpPr>
          <p:cNvPr id="739334" name="Oval 6"/>
          <p:cNvSpPr>
            <a:spLocks noChangeArrowheads="1"/>
          </p:cNvSpPr>
          <p:nvPr/>
        </p:nvSpPr>
        <p:spPr bwMode="auto">
          <a:xfrm>
            <a:off x="1703984" y="1844824"/>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1703984" y="2636912"/>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545689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1559496" y="1024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需求</a:t>
            </a:r>
          </a:p>
        </p:txBody>
      </p:sp>
      <p:sp>
        <p:nvSpPr>
          <p:cNvPr id="740355" name="Rectangle 3"/>
          <p:cNvSpPr>
            <a:spLocks noGrp="1" noChangeArrowheads="1"/>
          </p:cNvSpPr>
          <p:nvPr>
            <p:ph idx="1"/>
          </p:nvPr>
        </p:nvSpPr>
        <p:spPr>
          <a:xfrm>
            <a:off x="1919288" y="1145526"/>
            <a:ext cx="8280920" cy="2547938"/>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新定义 </a:t>
            </a:r>
            <a:r>
              <a:rPr lang="en-US" altLang="zh-CN" sz="2400" dirty="0">
                <a:latin typeface="宋体" panose="02010600030101010101" pitchFamily="2" charset="-122"/>
                <a:ea typeface="宋体" panose="02010600030101010101" pitchFamily="2" charset="-122"/>
                <a:cs typeface="Arial Unicode MS" pitchFamily="34" charset="-122"/>
              </a:rPr>
              <a:t>Cashier </a:t>
            </a:r>
            <a:r>
              <a:rPr lang="zh-CN" altLang="en-US" sz="2400" dirty="0">
                <a:latin typeface="宋体" panose="02010600030101010101" pitchFamily="2" charset="-122"/>
                <a:ea typeface="宋体" panose="02010600030101010101" pitchFamily="2" charset="-122"/>
                <a:cs typeface="Arial Unicode MS" pitchFamily="34" charset="-122"/>
              </a:rPr>
              <a:t>接口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表示客户的结账操作</a:t>
            </a:r>
          </a:p>
          <a:p>
            <a:r>
              <a:rPr lang="zh-CN" altLang="en-US" sz="2400" dirty="0">
                <a:latin typeface="宋体" panose="02010600030101010101" pitchFamily="2" charset="-122"/>
                <a:ea typeface="宋体" panose="02010600030101010101" pitchFamily="2" charset="-122"/>
                <a:cs typeface="Arial Unicode MS" pitchFamily="34" charset="-122"/>
              </a:rPr>
              <a:t>修改数据表信息如下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目的是用户 </a:t>
            </a:r>
            <a:r>
              <a:rPr lang="en-US" altLang="zh-CN" sz="2400" dirty="0">
                <a:latin typeface="宋体" panose="02010600030101010101" pitchFamily="2" charset="-122"/>
                <a:ea typeface="宋体" panose="02010600030101010101" pitchFamily="2" charset="-122"/>
                <a:cs typeface="Arial Unicode MS" pitchFamily="34" charset="-122"/>
              </a:rPr>
              <a:t>Tom </a:t>
            </a:r>
            <a:r>
              <a:rPr lang="zh-CN" altLang="en-US" sz="2400" dirty="0">
                <a:latin typeface="宋体" panose="02010600030101010101" pitchFamily="2" charset="-122"/>
                <a:ea typeface="宋体" panose="02010600030101010101" pitchFamily="2" charset="-122"/>
                <a:cs typeface="Arial Unicode MS" pitchFamily="34" charset="-122"/>
              </a:rPr>
              <a:t>在结账时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余额只能支付第一本书</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1703512" y="2561983"/>
            <a:ext cx="2650142" cy="582629"/>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1703512" y="3389722"/>
            <a:ext cx="3765556" cy="763002"/>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1703513" y="4414596"/>
            <a:ext cx="2542549" cy="818249"/>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5519936" y="2415405"/>
            <a:ext cx="5148064" cy="4266178"/>
          </a:xfrm>
          <a:prstGeom prst="rect">
            <a:avLst/>
          </a:prstGeom>
          <a:noFill/>
        </p:spPr>
      </p:pic>
    </p:spTree>
    <p:extLst>
      <p:ext uri="{BB962C8B-B14F-4D97-AF65-F5344CB8AC3E}">
        <p14:creationId xmlns:p14="http://schemas.microsoft.com/office/powerpoint/2010/main" val="3440989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36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65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6" name="椭圆 5"/>
          <p:cNvSpPr/>
          <p:nvPr/>
        </p:nvSpPr>
        <p:spPr>
          <a:xfrm>
            <a:off x="7908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7" name="TextBox 6"/>
          <p:cNvSpPr txBox="1"/>
          <p:nvPr/>
        </p:nvSpPr>
        <p:spPr>
          <a:xfrm>
            <a:off x="1835940" y="1437114"/>
            <a:ext cx="3357586" cy="2308324"/>
          </a:xfrm>
          <a:prstGeom prst="rect">
            <a:avLst/>
          </a:prstGeom>
          <a:noFill/>
        </p:spPr>
        <p:txBody>
          <a:bodyPr wrap="square" rtlCol="0">
            <a:spAutoFit/>
          </a:bodyPr>
          <a:lstStyle/>
          <a:p>
            <a:r>
              <a:rPr lang="en-US" altLang="zh-CN" dirty="0"/>
              <a:t>class A{}</a:t>
            </a:r>
          </a:p>
          <a:p>
            <a:endParaRPr lang="en-US" altLang="zh-CN" dirty="0"/>
          </a:p>
          <a:p>
            <a:r>
              <a:rPr lang="en-US" altLang="zh-CN" dirty="0"/>
              <a:t>class B{</a:t>
            </a:r>
          </a:p>
          <a:p>
            <a:r>
              <a:rPr lang="en-US" altLang="zh-CN" dirty="0"/>
              <a:t>  	private A </a:t>
            </a:r>
            <a:r>
              <a:rPr lang="en-US" altLang="zh-CN" dirty="0" err="1"/>
              <a:t>a</a:t>
            </a:r>
            <a:r>
              <a:rPr lang="en-US" altLang="zh-CN" dirty="0"/>
              <a:t>;</a:t>
            </a:r>
          </a:p>
          <a:p>
            <a:r>
              <a:rPr lang="en-US" altLang="zh-CN" dirty="0"/>
              <a:t>	public void </a:t>
            </a:r>
            <a:r>
              <a:rPr lang="en-US" altLang="zh-CN" dirty="0" err="1"/>
              <a:t>setA</a:t>
            </a:r>
            <a:r>
              <a:rPr lang="en-US" altLang="zh-CN" dirty="0"/>
              <a:t>(A </a:t>
            </a:r>
            <a:r>
              <a:rPr lang="en-US" altLang="zh-CN" dirty="0" err="1"/>
              <a:t>a</a:t>
            </a:r>
            <a:r>
              <a:rPr lang="en-US" altLang="zh-CN" dirty="0"/>
              <a:t>){</a:t>
            </a:r>
          </a:p>
          <a:p>
            <a:r>
              <a:rPr lang="en-US" altLang="zh-CN" dirty="0"/>
              <a:t>		</a:t>
            </a:r>
            <a:r>
              <a:rPr lang="en-US" altLang="zh-CN" dirty="0" err="1"/>
              <a:t>this.a</a:t>
            </a:r>
            <a:r>
              <a:rPr lang="en-US" altLang="zh-CN" dirty="0"/>
              <a:t> = a;</a:t>
            </a:r>
          </a:p>
          <a:p>
            <a:r>
              <a:rPr lang="en-US" altLang="zh-CN" dirty="0"/>
              <a:t>	}</a:t>
            </a:r>
          </a:p>
          <a:p>
            <a:r>
              <a:rPr lang="en-US" altLang="zh-CN" dirty="0"/>
              <a:t>}</a:t>
            </a:r>
            <a:endParaRPr lang="zh-CN" altLang="en-US" dirty="0"/>
          </a:p>
        </p:txBody>
      </p:sp>
      <p:sp>
        <p:nvSpPr>
          <p:cNvPr id="8" name="TextBox 7"/>
          <p:cNvSpPr txBox="1"/>
          <p:nvPr/>
        </p:nvSpPr>
        <p:spPr>
          <a:xfrm>
            <a:off x="8693988" y="1008486"/>
            <a:ext cx="714380" cy="338554"/>
          </a:xfrm>
          <a:prstGeom prst="rect">
            <a:avLst/>
          </a:prstGeom>
          <a:noFill/>
        </p:spPr>
        <p:txBody>
          <a:bodyPr wrap="square" rtlCol="0">
            <a:spAutoFit/>
          </a:bodyPr>
          <a:lstStyle/>
          <a:p>
            <a:r>
              <a:rPr lang="zh-CN" altLang="en-US" sz="1600" dirty="0"/>
              <a:t>容器</a:t>
            </a:r>
          </a:p>
        </p:txBody>
      </p:sp>
      <p:sp>
        <p:nvSpPr>
          <p:cNvPr id="17" name="TextBox 16"/>
          <p:cNvSpPr txBox="1"/>
          <p:nvPr/>
        </p:nvSpPr>
        <p:spPr>
          <a:xfrm>
            <a:off x="1978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a:t>需求：从容器中获取 </a:t>
            </a:r>
            <a:r>
              <a:rPr lang="en-US" altLang="zh-CN" dirty="0"/>
              <a:t>B</a:t>
            </a:r>
            <a:r>
              <a:rPr lang="zh-CN" altLang="en-US" dirty="0"/>
              <a:t> 对象，并使 </a:t>
            </a:r>
            <a:r>
              <a:rPr lang="en-US" altLang="zh-CN" dirty="0"/>
              <a:t>B </a:t>
            </a:r>
            <a:r>
              <a:rPr lang="zh-CN" altLang="en-US" dirty="0"/>
              <a:t>对象的 </a:t>
            </a:r>
            <a:r>
              <a:rPr lang="en-US" altLang="zh-CN" dirty="0"/>
              <a:t>a </a:t>
            </a:r>
            <a:r>
              <a:rPr lang="zh-CN" altLang="en-US" dirty="0"/>
              <a:t>属性被赋值为容器中 </a:t>
            </a:r>
            <a:r>
              <a:rPr lang="en-US" altLang="zh-CN" dirty="0"/>
              <a:t>A </a:t>
            </a:r>
            <a:r>
              <a:rPr lang="zh-CN" altLang="en-US" dirty="0"/>
              <a:t>对象的引用</a:t>
            </a:r>
            <a:endParaRPr lang="en-US" altLang="zh-CN" dirty="0"/>
          </a:p>
        </p:txBody>
      </p:sp>
      <p:sp>
        <p:nvSpPr>
          <p:cNvPr id="18" name="TextBox 17"/>
          <p:cNvSpPr txBox="1"/>
          <p:nvPr/>
        </p:nvSpPr>
        <p:spPr>
          <a:xfrm>
            <a:off x="6336534" y="2651560"/>
            <a:ext cx="3071834" cy="923330"/>
          </a:xfrm>
          <a:prstGeom prst="rect">
            <a:avLst/>
          </a:prstGeom>
          <a:noFill/>
        </p:spPr>
        <p:txBody>
          <a:bodyPr wrap="square" rtlCol="0">
            <a:spAutoFit/>
          </a:bodyPr>
          <a:lstStyle/>
          <a:p>
            <a:r>
              <a:rPr lang="en-US" altLang="zh-CN" dirty="0"/>
              <a:t>A </a:t>
            </a:r>
            <a:r>
              <a:rPr lang="en-US" altLang="zh-CN" dirty="0" err="1"/>
              <a:t>a</a:t>
            </a:r>
            <a:r>
              <a:rPr lang="en-US" altLang="zh-CN" dirty="0"/>
              <a:t> = </a:t>
            </a:r>
            <a:r>
              <a:rPr lang="en-US" altLang="zh-CN" dirty="0" err="1"/>
              <a:t>getA</a:t>
            </a:r>
            <a:r>
              <a:rPr lang="en-US" altLang="zh-CN" dirty="0"/>
              <a:t>();</a:t>
            </a:r>
          </a:p>
          <a:p>
            <a:r>
              <a:rPr lang="en-US" altLang="zh-CN" dirty="0"/>
              <a:t>B </a:t>
            </a:r>
            <a:r>
              <a:rPr lang="en-US" altLang="zh-CN" dirty="0" err="1"/>
              <a:t>b</a:t>
            </a:r>
            <a:r>
              <a:rPr lang="en-US" altLang="zh-CN" dirty="0"/>
              <a:t> = </a:t>
            </a:r>
            <a:r>
              <a:rPr lang="en-US" altLang="zh-CN" dirty="0" err="1"/>
              <a:t>getB</a:t>
            </a:r>
            <a:r>
              <a:rPr lang="en-US" altLang="zh-CN" dirty="0"/>
              <a:t>();</a:t>
            </a:r>
          </a:p>
          <a:p>
            <a:r>
              <a:rPr lang="en-US" altLang="zh-CN" dirty="0" err="1"/>
              <a:t>b.setA</a:t>
            </a:r>
            <a:r>
              <a:rPr lang="en-US" altLang="zh-CN" dirty="0"/>
              <a:t>(a);</a:t>
            </a:r>
            <a:endParaRPr lang="zh-CN" altLang="en-US" dirty="0"/>
          </a:p>
        </p:txBody>
      </p:sp>
      <p:sp>
        <p:nvSpPr>
          <p:cNvPr id="19" name="矩形 18"/>
          <p:cNvSpPr/>
          <p:nvPr/>
        </p:nvSpPr>
        <p:spPr>
          <a:xfrm>
            <a:off x="6336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765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21" name="椭圆 20"/>
          <p:cNvSpPr/>
          <p:nvPr/>
        </p:nvSpPr>
        <p:spPr>
          <a:xfrm>
            <a:off x="7908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22" name="TextBox 21"/>
          <p:cNvSpPr txBox="1"/>
          <p:nvPr/>
        </p:nvSpPr>
        <p:spPr>
          <a:xfrm>
            <a:off x="8479674" y="4008882"/>
            <a:ext cx="928694" cy="338554"/>
          </a:xfrm>
          <a:prstGeom prst="rect">
            <a:avLst/>
          </a:prstGeom>
          <a:noFill/>
        </p:spPr>
        <p:txBody>
          <a:bodyPr wrap="square" rtlCol="0">
            <a:spAutoFit/>
          </a:bodyPr>
          <a:lstStyle/>
          <a:p>
            <a:r>
              <a:rPr lang="en-US" altLang="zh-CN" sz="1600" dirty="0"/>
              <a:t>IOC</a:t>
            </a:r>
            <a:r>
              <a:rPr lang="zh-CN" altLang="en-US" sz="1600" dirty="0"/>
              <a:t>容器</a:t>
            </a:r>
          </a:p>
        </p:txBody>
      </p:sp>
      <p:sp>
        <p:nvSpPr>
          <p:cNvPr id="23" name="TextBox 22"/>
          <p:cNvSpPr txBox="1"/>
          <p:nvPr/>
        </p:nvSpPr>
        <p:spPr>
          <a:xfrm>
            <a:off x="6336534" y="5651956"/>
            <a:ext cx="3071834" cy="369332"/>
          </a:xfrm>
          <a:prstGeom prst="rect">
            <a:avLst/>
          </a:prstGeom>
          <a:noFill/>
        </p:spPr>
        <p:txBody>
          <a:bodyPr wrap="square" rtlCol="0">
            <a:spAutoFit/>
          </a:bodyPr>
          <a:lstStyle/>
          <a:p>
            <a:r>
              <a:rPr lang="en-US" altLang="zh-CN" dirty="0"/>
              <a:t>B </a:t>
            </a:r>
            <a:r>
              <a:rPr lang="en-US" altLang="zh-CN" dirty="0" err="1"/>
              <a:t>b</a:t>
            </a:r>
            <a:r>
              <a:rPr lang="en-US" altLang="zh-CN" dirty="0"/>
              <a:t> = </a:t>
            </a:r>
            <a:r>
              <a:rPr lang="en-US" altLang="zh-CN" dirty="0" err="1"/>
              <a:t>getB</a:t>
            </a:r>
            <a:r>
              <a:rPr lang="en-US" altLang="zh-CN" dirty="0"/>
              <a:t>();</a:t>
            </a:r>
          </a:p>
        </p:txBody>
      </p:sp>
      <p:cxnSp>
        <p:nvCxnSpPr>
          <p:cNvPr id="25" name="直接箭头连接符 24"/>
          <p:cNvCxnSpPr>
            <a:stCxn id="21" idx="2"/>
            <a:endCxn id="20" idx="6"/>
          </p:cNvCxnSpPr>
          <p:nvPr/>
        </p:nvCxnSpPr>
        <p:spPr>
          <a:xfrm rot="10800000">
            <a:off x="7622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1907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08506102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2207568" y="89525"/>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REQUIRED </a:t>
            </a:r>
            <a:r>
              <a:rPr lang="zh-CN" altLang="en-US" dirty="0">
                <a:latin typeface="宋体" panose="02010600030101010101" pitchFamily="2" charset="-122"/>
                <a:ea typeface="宋体" panose="02010600030101010101" pitchFamily="2" charset="-122"/>
                <a:cs typeface="Arial Unicode MS" pitchFamily="34" charset="-122"/>
              </a:rPr>
              <a:t>传播行为</a:t>
            </a:r>
          </a:p>
        </p:txBody>
      </p:sp>
      <p:sp>
        <p:nvSpPr>
          <p:cNvPr id="782339" name="Rectangle 3"/>
          <p:cNvSpPr>
            <a:spLocks noGrp="1" noChangeArrowheads="1"/>
          </p:cNvSpPr>
          <p:nvPr>
            <p:ph idx="1"/>
          </p:nvPr>
        </p:nvSpPr>
        <p:spPr>
          <a:xfrm>
            <a:off x="1703512" y="1124745"/>
            <a:ext cx="8424936" cy="4098925"/>
          </a:xfrm>
        </p:spPr>
        <p:txBody>
          <a:bodyPr/>
          <a:lstStyle/>
          <a:p>
            <a:r>
              <a:rPr lang="zh-CN" altLang="en-US" sz="2000" dirty="0">
                <a:latin typeface="宋体" panose="02010600030101010101" pitchFamily="2" charset="-122"/>
                <a:ea typeface="宋体" panose="02010600030101010101" pitchFamily="2" charset="-122"/>
                <a:cs typeface="Arial Unicode MS" pitchFamily="34" charset="-122"/>
              </a:rPr>
              <a:t>当 </a:t>
            </a:r>
            <a:r>
              <a:rPr lang="en-US" altLang="zh-CN" sz="2000" dirty="0" err="1">
                <a:latin typeface="宋体" panose="02010600030101010101" pitchFamily="2" charset="-122"/>
                <a:ea typeface="宋体" panose="02010600030101010101" pitchFamily="2" charset="-122"/>
                <a:cs typeface="Arial Unicode MS" pitchFamily="34" charset="-122"/>
              </a:rPr>
              <a:t>bookService</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的 </a:t>
            </a:r>
            <a:r>
              <a:rPr lang="en-US" altLang="zh-CN" sz="2000" dirty="0">
                <a:latin typeface="宋体" panose="02010600030101010101" pitchFamily="2" charset="-122"/>
                <a:ea typeface="宋体" panose="02010600030101010101" pitchFamily="2" charset="-122"/>
                <a:cs typeface="Arial Unicode MS" pitchFamily="34" charset="-122"/>
              </a:rPr>
              <a:t>purchase() </a:t>
            </a:r>
            <a:r>
              <a:rPr lang="zh-CN" altLang="en-US" sz="2000" dirty="0">
                <a:latin typeface="宋体" panose="02010600030101010101" pitchFamily="2" charset="-122"/>
                <a:ea typeface="宋体" panose="02010600030101010101" pitchFamily="2" charset="-122"/>
                <a:cs typeface="Arial Unicode MS" pitchFamily="34" charset="-122"/>
              </a:rPr>
              <a:t>方法被另一个事务方法 </a:t>
            </a:r>
            <a:r>
              <a:rPr lang="en-US" altLang="zh-CN" sz="2000" dirty="0">
                <a:latin typeface="宋体" panose="02010600030101010101" pitchFamily="2" charset="-122"/>
                <a:ea typeface="宋体" panose="02010600030101010101" pitchFamily="2" charset="-122"/>
                <a:cs typeface="Arial Unicode MS" pitchFamily="34" charset="-122"/>
              </a:rPr>
              <a:t>checkout() </a:t>
            </a:r>
            <a:r>
              <a:rPr lang="zh-CN" altLang="en-US" sz="2000" dirty="0">
                <a:latin typeface="宋体" panose="02010600030101010101" pitchFamily="2" charset="-122"/>
                <a:ea typeface="宋体" panose="02010600030101010101" pitchFamily="2" charset="-122"/>
                <a:cs typeface="Arial Unicode MS" pitchFamily="34" charset="-122"/>
              </a:rPr>
              <a:t>调用时</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它默认会在现有的事务内运行</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这个默认的传播行为就是 </a:t>
            </a:r>
            <a:r>
              <a:rPr lang="en-US" altLang="zh-CN" sz="2000" dirty="0">
                <a:latin typeface="宋体" panose="02010600030101010101" pitchFamily="2" charset="-122"/>
                <a:ea typeface="宋体" panose="02010600030101010101" pitchFamily="2" charset="-122"/>
                <a:cs typeface="Arial Unicode MS" pitchFamily="34" charset="-122"/>
              </a:rPr>
              <a:t>REQUIRED. </a:t>
            </a:r>
            <a:r>
              <a:rPr lang="zh-CN" altLang="en-US" sz="2000" dirty="0">
                <a:latin typeface="宋体" panose="02010600030101010101" pitchFamily="2" charset="-122"/>
                <a:ea typeface="宋体" panose="02010600030101010101" pitchFamily="2" charset="-122"/>
                <a:cs typeface="Arial Unicode MS" pitchFamily="34" charset="-122"/>
              </a:rPr>
              <a:t>因此在 </a:t>
            </a:r>
            <a:r>
              <a:rPr lang="en-US" altLang="zh-CN" sz="2000" dirty="0">
                <a:latin typeface="宋体" panose="02010600030101010101" pitchFamily="2" charset="-122"/>
                <a:ea typeface="宋体" panose="02010600030101010101" pitchFamily="2" charset="-122"/>
                <a:cs typeface="Arial Unicode MS" pitchFamily="34" charset="-122"/>
              </a:rPr>
              <a:t>checkout() </a:t>
            </a:r>
            <a:r>
              <a:rPr lang="zh-CN" altLang="en-US" sz="2000" dirty="0">
                <a:latin typeface="宋体" panose="02010600030101010101" pitchFamily="2" charset="-122"/>
                <a:ea typeface="宋体" panose="02010600030101010101" pitchFamily="2" charset="-122"/>
                <a:cs typeface="Arial Unicode MS" pitchFamily="34" charset="-122"/>
              </a:rPr>
              <a:t>方法的开始和终止边界内只有一个事务</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这个事务只在 </a:t>
            </a:r>
            <a:r>
              <a:rPr lang="en-US" altLang="zh-CN" sz="2000" dirty="0">
                <a:latin typeface="宋体" panose="02010600030101010101" pitchFamily="2" charset="-122"/>
                <a:ea typeface="宋体" panose="02010600030101010101" pitchFamily="2" charset="-122"/>
                <a:cs typeface="Arial Unicode MS" pitchFamily="34" charset="-122"/>
              </a:rPr>
              <a:t>checkout() </a:t>
            </a:r>
            <a:r>
              <a:rPr lang="zh-CN" altLang="en-US" sz="2000" dirty="0">
                <a:latin typeface="宋体" panose="02010600030101010101" pitchFamily="2" charset="-122"/>
                <a:ea typeface="宋体" panose="02010600030101010101" pitchFamily="2" charset="-122"/>
                <a:cs typeface="Arial Unicode MS" pitchFamily="34" charset="-122"/>
              </a:rPr>
              <a:t>方法结束的时候被提交</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结果用户一本书都买不了</a:t>
            </a:r>
          </a:p>
          <a:p>
            <a:r>
              <a:rPr lang="zh-CN" altLang="en-US" sz="2000" dirty="0">
                <a:latin typeface="宋体" panose="02010600030101010101" pitchFamily="2" charset="-122"/>
                <a:ea typeface="宋体" panose="02010600030101010101" pitchFamily="2" charset="-122"/>
                <a:cs typeface="Arial Unicode MS" pitchFamily="34" charset="-122"/>
              </a:rPr>
              <a:t>事务传播属性可以在 </a:t>
            </a:r>
            <a:r>
              <a:rPr lang="en-US" altLang="zh-CN" sz="2000" dirty="0">
                <a:latin typeface="宋体" panose="02010600030101010101" pitchFamily="2" charset="-122"/>
                <a:ea typeface="宋体" panose="02010600030101010101" pitchFamily="2" charset="-122"/>
                <a:cs typeface="Arial Unicode MS" pitchFamily="34" charset="-122"/>
              </a:rPr>
              <a:t>@Transactional </a:t>
            </a:r>
            <a:r>
              <a:rPr lang="zh-CN" altLang="en-US" sz="2000" dirty="0">
                <a:latin typeface="宋体" panose="02010600030101010101" pitchFamily="2" charset="-122"/>
                <a:ea typeface="宋体" panose="02010600030101010101" pitchFamily="2" charset="-122"/>
                <a:cs typeface="Arial Unicode MS" pitchFamily="34" charset="-122"/>
              </a:rPr>
              <a:t>注解的 </a:t>
            </a:r>
            <a:r>
              <a:rPr lang="en-US" altLang="zh-CN" sz="2000" dirty="0">
                <a:latin typeface="宋体" panose="02010600030101010101" pitchFamily="2" charset="-122"/>
                <a:ea typeface="宋体" panose="02010600030101010101" pitchFamily="2" charset="-122"/>
                <a:cs typeface="Arial Unicode MS" pitchFamily="34" charset="-122"/>
              </a:rPr>
              <a:t>propagation </a:t>
            </a:r>
            <a:r>
              <a:rPr lang="zh-CN" altLang="en-US" sz="2000" dirty="0">
                <a:latin typeface="宋体" panose="02010600030101010101" pitchFamily="2" charset="-122"/>
                <a:ea typeface="宋体" panose="02010600030101010101" pitchFamily="2" charset="-122"/>
                <a:cs typeface="Arial Unicode MS" pitchFamily="34" charset="-122"/>
              </a:rPr>
              <a:t>属性中定义</a:t>
            </a:r>
          </a:p>
        </p:txBody>
      </p:sp>
      <p:sp>
        <p:nvSpPr>
          <p:cNvPr id="782341" name="Rectangle 5"/>
          <p:cNvSpPr>
            <a:spLocks noChangeArrowheads="1"/>
          </p:cNvSpPr>
          <p:nvPr/>
        </p:nvSpPr>
        <p:spPr bwMode="auto">
          <a:xfrm>
            <a:off x="2360614" y="4340981"/>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2360613" y="3837744"/>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1736725" y="341546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开始</a:t>
            </a:r>
          </a:p>
        </p:txBody>
      </p:sp>
      <p:sp>
        <p:nvSpPr>
          <p:cNvPr id="782344" name="Line 8"/>
          <p:cNvSpPr>
            <a:spLocks noChangeShapeType="1"/>
          </p:cNvSpPr>
          <p:nvPr/>
        </p:nvSpPr>
        <p:spPr bwMode="auto">
          <a:xfrm>
            <a:off x="9394825" y="3886956"/>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8758238" y="3405944"/>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Tx1 </a:t>
            </a:r>
            <a:r>
              <a:rPr lang="zh-CN" altLang="en-US" b="1" dirty="0"/>
              <a:t>结束</a:t>
            </a:r>
          </a:p>
        </p:txBody>
      </p:sp>
      <p:sp>
        <p:nvSpPr>
          <p:cNvPr id="782346" name="Rectangle 10"/>
          <p:cNvSpPr>
            <a:spLocks noChangeArrowheads="1"/>
          </p:cNvSpPr>
          <p:nvPr/>
        </p:nvSpPr>
        <p:spPr bwMode="auto">
          <a:xfrm>
            <a:off x="3800476" y="4340981"/>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6608763" y="4340981"/>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5775326" y="1953382"/>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5159375" y="5733219"/>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checkout()</a:t>
            </a:r>
          </a:p>
        </p:txBody>
      </p:sp>
      <p:sp>
        <p:nvSpPr>
          <p:cNvPr id="782350" name="AutoShape 14"/>
          <p:cNvSpPr>
            <a:spLocks/>
          </p:cNvSpPr>
          <p:nvPr/>
        </p:nvSpPr>
        <p:spPr bwMode="auto">
          <a:xfrm rot="-16200000">
            <a:off x="4425951" y="419810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7224713" y="422033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3792539" y="5060119"/>
            <a:ext cx="1512887"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purchase()</a:t>
            </a:r>
          </a:p>
        </p:txBody>
      </p:sp>
      <p:sp>
        <p:nvSpPr>
          <p:cNvPr id="782353" name="Text Box 17"/>
          <p:cNvSpPr txBox="1">
            <a:spLocks noChangeArrowheads="1"/>
          </p:cNvSpPr>
          <p:nvPr/>
        </p:nvSpPr>
        <p:spPr bwMode="auto">
          <a:xfrm>
            <a:off x="6600825" y="5060119"/>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purchase()</a:t>
            </a:r>
          </a:p>
        </p:txBody>
      </p:sp>
    </p:spTree>
    <p:extLst>
      <p:ext uri="{BB962C8B-B14F-4D97-AF65-F5344CB8AC3E}">
        <p14:creationId xmlns:p14="http://schemas.microsoft.com/office/powerpoint/2010/main" val="147950620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1970856" y="8417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REQUIRES_NEW </a:t>
            </a:r>
            <a:r>
              <a:rPr lang="zh-CN" altLang="en-US" dirty="0">
                <a:latin typeface="宋体" panose="02010600030101010101" pitchFamily="2" charset="-122"/>
                <a:ea typeface="宋体" panose="02010600030101010101" pitchFamily="2" charset="-122"/>
                <a:cs typeface="Arial Unicode MS" pitchFamily="34" charset="-122"/>
              </a:rPr>
              <a:t>传播行为</a:t>
            </a:r>
          </a:p>
        </p:txBody>
      </p:sp>
      <p:sp>
        <p:nvSpPr>
          <p:cNvPr id="783363" name="Rectangle 3"/>
          <p:cNvSpPr>
            <a:spLocks noGrp="1" noChangeArrowheads="1"/>
          </p:cNvSpPr>
          <p:nvPr>
            <p:ph idx="1"/>
          </p:nvPr>
        </p:nvSpPr>
        <p:spPr>
          <a:xfrm>
            <a:off x="1970856" y="1124745"/>
            <a:ext cx="8208912" cy="1322387"/>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另一种常见的传播行为是 </a:t>
            </a:r>
            <a:r>
              <a:rPr lang="en-US" altLang="zh-CN" sz="2400" dirty="0">
                <a:latin typeface="宋体" panose="02010600030101010101" pitchFamily="2" charset="-122"/>
                <a:ea typeface="宋体" panose="02010600030101010101" pitchFamily="2" charset="-122"/>
                <a:cs typeface="Arial Unicode MS" pitchFamily="34" charset="-122"/>
              </a:rPr>
              <a:t>REQUIRES_NEW. </a:t>
            </a:r>
            <a:r>
              <a:rPr lang="zh-CN" altLang="en-US" sz="2400" dirty="0">
                <a:latin typeface="宋体" panose="02010600030101010101" pitchFamily="2" charset="-122"/>
                <a:ea typeface="宋体" panose="02010600030101010101" pitchFamily="2" charset="-122"/>
                <a:cs typeface="Arial Unicode MS" pitchFamily="34" charset="-122"/>
              </a:rPr>
              <a:t>它表示该方法必须启动一个新事务</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并在自己的事务内运行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如果有事务在运行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就应该先挂起它</a:t>
            </a:r>
            <a:r>
              <a:rPr lang="en-US" altLang="zh-CN" sz="2400" dirty="0">
                <a:latin typeface="宋体" panose="02010600030101010101" pitchFamily="2" charset="-122"/>
                <a:ea typeface="宋体" panose="02010600030101010101" pitchFamily="2" charset="-122"/>
                <a:cs typeface="Arial Unicode MS" pitchFamily="34" charset="-122"/>
              </a:rPr>
              <a:t>.</a:t>
            </a:r>
          </a:p>
        </p:txBody>
      </p:sp>
      <p:sp>
        <p:nvSpPr>
          <p:cNvPr id="783364" name="Rectangle 4"/>
          <p:cNvSpPr>
            <a:spLocks noChangeArrowheads="1"/>
          </p:cNvSpPr>
          <p:nvPr/>
        </p:nvSpPr>
        <p:spPr bwMode="auto">
          <a:xfrm>
            <a:off x="2339926" y="4329869"/>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2339925" y="3826631"/>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1706512" y="33583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开始</a:t>
            </a:r>
          </a:p>
        </p:txBody>
      </p:sp>
      <p:sp>
        <p:nvSpPr>
          <p:cNvPr id="783367" name="Line 7"/>
          <p:cNvSpPr>
            <a:spLocks noChangeShapeType="1"/>
          </p:cNvSpPr>
          <p:nvPr/>
        </p:nvSpPr>
        <p:spPr bwMode="auto">
          <a:xfrm>
            <a:off x="9374137" y="3875844"/>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8737550" y="3394831"/>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结束</a:t>
            </a:r>
          </a:p>
        </p:txBody>
      </p:sp>
      <p:sp>
        <p:nvSpPr>
          <p:cNvPr id="783369" name="Rectangle 9"/>
          <p:cNvSpPr>
            <a:spLocks noChangeArrowheads="1"/>
          </p:cNvSpPr>
          <p:nvPr/>
        </p:nvSpPr>
        <p:spPr bwMode="auto">
          <a:xfrm>
            <a:off x="3779788" y="4329869"/>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6588075" y="4329869"/>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5754637" y="1942269"/>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5138687" y="5722106"/>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checkout()</a:t>
            </a:r>
          </a:p>
        </p:txBody>
      </p:sp>
      <p:sp>
        <p:nvSpPr>
          <p:cNvPr id="783373" name="AutoShape 13"/>
          <p:cNvSpPr>
            <a:spLocks/>
          </p:cNvSpPr>
          <p:nvPr/>
        </p:nvSpPr>
        <p:spPr bwMode="auto">
          <a:xfrm rot="-16200000">
            <a:off x="4405263" y="418699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7204025" y="420921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3771851" y="5049006"/>
            <a:ext cx="1512887"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purchase()</a:t>
            </a:r>
          </a:p>
        </p:txBody>
      </p:sp>
      <p:sp>
        <p:nvSpPr>
          <p:cNvPr id="783376" name="Text Box 16"/>
          <p:cNvSpPr txBox="1">
            <a:spLocks noChangeArrowheads="1"/>
          </p:cNvSpPr>
          <p:nvPr/>
        </p:nvSpPr>
        <p:spPr bwMode="auto">
          <a:xfrm>
            <a:off x="6580137" y="5049006"/>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purchase()</a:t>
            </a:r>
          </a:p>
        </p:txBody>
      </p:sp>
      <p:sp>
        <p:nvSpPr>
          <p:cNvPr id="783377" name="Line 17"/>
          <p:cNvSpPr>
            <a:spLocks noChangeShapeType="1"/>
          </p:cNvSpPr>
          <p:nvPr/>
        </p:nvSpPr>
        <p:spPr bwMode="auto">
          <a:xfrm>
            <a:off x="3784550" y="3828219"/>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3122562" y="29646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Tx1 </a:t>
            </a:r>
            <a:r>
              <a:rPr lang="zh-CN" altLang="en-US" b="1" dirty="0"/>
              <a:t>挂起</a:t>
            </a:r>
          </a:p>
        </p:txBody>
      </p:sp>
      <p:sp>
        <p:nvSpPr>
          <p:cNvPr id="783379" name="Text Box 19"/>
          <p:cNvSpPr txBox="1">
            <a:spLocks noChangeArrowheads="1"/>
          </p:cNvSpPr>
          <p:nvPr/>
        </p:nvSpPr>
        <p:spPr bwMode="auto">
          <a:xfrm>
            <a:off x="3122562" y="33964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Tx2 </a:t>
            </a:r>
            <a:r>
              <a:rPr lang="zh-CN" altLang="en-US" b="1" dirty="0"/>
              <a:t>开始</a:t>
            </a:r>
          </a:p>
        </p:txBody>
      </p:sp>
      <p:sp>
        <p:nvSpPr>
          <p:cNvPr id="783380" name="Line 20"/>
          <p:cNvSpPr>
            <a:spLocks noChangeShapeType="1"/>
          </p:cNvSpPr>
          <p:nvPr/>
        </p:nvSpPr>
        <p:spPr bwMode="auto">
          <a:xfrm>
            <a:off x="5224412" y="3828219"/>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4562425" y="29646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继续</a:t>
            </a:r>
          </a:p>
        </p:txBody>
      </p:sp>
      <p:sp>
        <p:nvSpPr>
          <p:cNvPr id="783382" name="Text Box 22"/>
          <p:cNvSpPr txBox="1">
            <a:spLocks noChangeArrowheads="1"/>
          </p:cNvSpPr>
          <p:nvPr/>
        </p:nvSpPr>
        <p:spPr bwMode="auto">
          <a:xfrm>
            <a:off x="4562425" y="33964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dirty="0"/>
              <a:t>Tx2 </a:t>
            </a:r>
            <a:r>
              <a:rPr lang="zh-CN" altLang="en-US" b="1" dirty="0"/>
              <a:t>结束</a:t>
            </a:r>
          </a:p>
        </p:txBody>
      </p:sp>
      <p:sp>
        <p:nvSpPr>
          <p:cNvPr id="783383" name="Line 23"/>
          <p:cNvSpPr>
            <a:spLocks noChangeShapeType="1"/>
          </p:cNvSpPr>
          <p:nvPr/>
        </p:nvSpPr>
        <p:spPr bwMode="auto">
          <a:xfrm>
            <a:off x="6592837" y="3828219"/>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5930850" y="29646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挂起</a:t>
            </a:r>
          </a:p>
        </p:txBody>
      </p:sp>
      <p:sp>
        <p:nvSpPr>
          <p:cNvPr id="783385" name="Text Box 25"/>
          <p:cNvSpPr txBox="1">
            <a:spLocks noChangeArrowheads="1"/>
          </p:cNvSpPr>
          <p:nvPr/>
        </p:nvSpPr>
        <p:spPr bwMode="auto">
          <a:xfrm>
            <a:off x="5930850" y="33964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Tx3</a:t>
            </a:r>
            <a:r>
              <a:rPr lang="zh-CN" altLang="en-US" b="1"/>
              <a:t>开始</a:t>
            </a:r>
          </a:p>
        </p:txBody>
      </p:sp>
      <p:sp>
        <p:nvSpPr>
          <p:cNvPr id="783386" name="Line 26"/>
          <p:cNvSpPr>
            <a:spLocks noChangeShapeType="1"/>
          </p:cNvSpPr>
          <p:nvPr/>
        </p:nvSpPr>
        <p:spPr bwMode="auto">
          <a:xfrm>
            <a:off x="8020000" y="3828219"/>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7358012" y="29646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Tx1 </a:t>
            </a:r>
            <a:r>
              <a:rPr lang="zh-CN" altLang="en-US" b="1"/>
              <a:t>继续</a:t>
            </a:r>
          </a:p>
        </p:txBody>
      </p:sp>
      <p:sp>
        <p:nvSpPr>
          <p:cNvPr id="783388" name="Text Box 28"/>
          <p:cNvSpPr txBox="1">
            <a:spLocks noChangeArrowheads="1"/>
          </p:cNvSpPr>
          <p:nvPr/>
        </p:nvSpPr>
        <p:spPr bwMode="auto">
          <a:xfrm>
            <a:off x="7358012" y="3396419"/>
            <a:ext cx="12255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spcBef>
                <a:spcPct val="50000"/>
              </a:spcBef>
            </a:pPr>
            <a:r>
              <a:rPr lang="en-US" altLang="zh-CN" b="1"/>
              <a:t>Tx3 </a:t>
            </a:r>
            <a:r>
              <a:rPr lang="zh-CN" altLang="en-US" b="1"/>
              <a:t>结束</a:t>
            </a:r>
          </a:p>
        </p:txBody>
      </p:sp>
      <p:pic>
        <p:nvPicPr>
          <p:cNvPr id="783389" name="Picture 29"/>
          <p:cNvPicPr>
            <a:picLocks noChangeAspect="1" noChangeArrowheads="1"/>
          </p:cNvPicPr>
          <p:nvPr/>
        </p:nvPicPr>
        <p:blipFill>
          <a:blip r:embed="rId2"/>
          <a:srcRect/>
          <a:stretch>
            <a:fillRect/>
          </a:stretch>
        </p:blipFill>
        <p:spPr bwMode="auto">
          <a:xfrm>
            <a:off x="2762201" y="2316919"/>
            <a:ext cx="4943475" cy="442228"/>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4178251" y="2558219"/>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21309401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1847529" y="116731"/>
            <a:ext cx="8424935" cy="864096"/>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在 </a:t>
            </a:r>
            <a:r>
              <a:rPr lang="en-US" altLang="zh-CN" sz="3600" dirty="0">
                <a:latin typeface="宋体" panose="02010600030101010101" pitchFamily="2" charset="-122"/>
                <a:ea typeface="宋体" panose="02010600030101010101" pitchFamily="2" charset="-122"/>
                <a:cs typeface="Arial Unicode MS" pitchFamily="34" charset="-122"/>
              </a:rPr>
              <a:t>Spring 2.x </a:t>
            </a:r>
            <a:r>
              <a:rPr lang="zh-CN" altLang="en-US" sz="3600" dirty="0">
                <a:latin typeface="宋体" panose="02010600030101010101" pitchFamily="2" charset="-122"/>
                <a:ea typeface="宋体" panose="02010600030101010101" pitchFamily="2" charset="-122"/>
                <a:cs typeface="Arial Unicode MS" pitchFamily="34" charset="-122"/>
              </a:rPr>
              <a:t>事务通知中配置传播属性</a:t>
            </a:r>
          </a:p>
        </p:txBody>
      </p:sp>
      <p:sp>
        <p:nvSpPr>
          <p:cNvPr id="787459" name="Rectangle 3"/>
          <p:cNvSpPr>
            <a:spLocks noGrp="1" noChangeArrowheads="1"/>
          </p:cNvSpPr>
          <p:nvPr>
            <p:ph idx="1"/>
          </p:nvPr>
        </p:nvSpPr>
        <p:spPr>
          <a:xfrm>
            <a:off x="1919536" y="1268761"/>
            <a:ext cx="8568952" cy="4098925"/>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a:latin typeface="宋体" panose="02010600030101010101" pitchFamily="2" charset="-122"/>
                <a:ea typeface="宋体" panose="02010600030101010101" pitchFamily="2" charset="-122"/>
                <a:cs typeface="Arial Unicode MS" pitchFamily="34" charset="-122"/>
              </a:rPr>
              <a:t>Spring 2.x </a:t>
            </a:r>
            <a:r>
              <a:rPr lang="zh-CN" altLang="en-US" dirty="0">
                <a:latin typeface="宋体" panose="02010600030101010101" pitchFamily="2" charset="-122"/>
                <a:ea typeface="宋体" panose="02010600030101010101" pitchFamily="2" charset="-122"/>
                <a:cs typeface="Arial Unicode MS" pitchFamily="34" charset="-122"/>
              </a:rPr>
              <a:t>事务通知中</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可以像下面这样在 </a:t>
            </a:r>
            <a:r>
              <a:rPr lang="en-US" altLang="zh-CN" dirty="0">
                <a:latin typeface="宋体" panose="02010600030101010101" pitchFamily="2" charset="-122"/>
                <a:ea typeface="宋体" panose="02010600030101010101" pitchFamily="2" charset="-122"/>
                <a:cs typeface="Arial Unicode MS" pitchFamily="34" charset="-122"/>
              </a:rPr>
              <a:t>&lt;</a:t>
            </a:r>
            <a:r>
              <a:rPr lang="en-US" altLang="zh-CN" dirty="0" err="1">
                <a:latin typeface="宋体" panose="02010600030101010101" pitchFamily="2" charset="-122"/>
                <a:ea typeface="宋体" panose="02010600030101010101" pitchFamily="2" charset="-122"/>
                <a:cs typeface="Arial Unicode MS" pitchFamily="34" charset="-122"/>
              </a:rPr>
              <a:t>tx:method</a:t>
            </a:r>
            <a:r>
              <a:rPr lang="en-US" altLang="zh-CN" dirty="0">
                <a:latin typeface="宋体" panose="02010600030101010101" pitchFamily="2" charset="-122"/>
                <a:ea typeface="宋体" panose="02010600030101010101" pitchFamily="2" charset="-122"/>
                <a:cs typeface="Arial Unicode MS" pitchFamily="34" charset="-122"/>
              </a:rPr>
              <a:t>&gt; </a:t>
            </a:r>
            <a:r>
              <a:rPr lang="zh-CN" altLang="en-US" dirty="0">
                <a:latin typeface="宋体" panose="02010600030101010101" pitchFamily="2" charset="-122"/>
                <a:ea typeface="宋体" panose="02010600030101010101" pitchFamily="2"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775521" y="2468106"/>
            <a:ext cx="8419769" cy="1690142"/>
          </a:xfrm>
          <a:prstGeom prst="rect">
            <a:avLst/>
          </a:prstGeom>
          <a:noFill/>
        </p:spPr>
      </p:pic>
      <p:sp>
        <p:nvSpPr>
          <p:cNvPr id="787461" name="Line 5"/>
          <p:cNvSpPr>
            <a:spLocks noChangeShapeType="1"/>
          </p:cNvSpPr>
          <p:nvPr/>
        </p:nvSpPr>
        <p:spPr bwMode="auto">
          <a:xfrm>
            <a:off x="2927648" y="3573016"/>
            <a:ext cx="7128792" cy="0"/>
          </a:xfrm>
          <a:prstGeom prst="line">
            <a:avLst/>
          </a:prstGeom>
          <a:noFill/>
          <a:ln w="19050">
            <a:solidFill>
              <a:srgbClr val="FF0000"/>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1076706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2279576" y="116632"/>
            <a:ext cx="822960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并发事务所导致的问题</a:t>
            </a:r>
          </a:p>
        </p:txBody>
      </p:sp>
      <p:sp>
        <p:nvSpPr>
          <p:cNvPr id="786435" name="Rectangle 3"/>
          <p:cNvSpPr>
            <a:spLocks noGrp="1" noChangeArrowheads="1"/>
          </p:cNvSpPr>
          <p:nvPr>
            <p:ph idx="1"/>
          </p:nvPr>
        </p:nvSpPr>
        <p:spPr>
          <a:xfrm>
            <a:off x="1847528" y="1340768"/>
            <a:ext cx="8424936" cy="4494212"/>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当同一个应用程序或者不同应用程序中的多个事务在同一个数据集上并发执行时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可能会出现许多意外的问题</a:t>
            </a:r>
          </a:p>
          <a:p>
            <a:r>
              <a:rPr lang="zh-CN" altLang="en-US" sz="2400" dirty="0">
                <a:latin typeface="宋体" panose="02010600030101010101" pitchFamily="2" charset="-122"/>
                <a:ea typeface="宋体" panose="02010600030101010101" pitchFamily="2" charset="-122"/>
                <a:cs typeface="Arial Unicode MS" pitchFamily="34" charset="-122"/>
              </a:rPr>
              <a:t>并发事务所导致的问题可以分为下面三种类型</a:t>
            </a:r>
            <a:r>
              <a:rPr lang="en-US" altLang="zh-CN" sz="24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脏读</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对于两个事物 </a:t>
            </a:r>
            <a:r>
              <a:rPr lang="en-US" altLang="zh-CN" sz="2000" dirty="0">
                <a:latin typeface="宋体" panose="02010600030101010101" pitchFamily="2" charset="-122"/>
                <a:ea typeface="宋体" panose="02010600030101010101" pitchFamily="2" charset="-122"/>
                <a:cs typeface="Arial Unicode MS" pitchFamily="34" charset="-122"/>
              </a:rPr>
              <a:t>T1, T2, T1  </a:t>
            </a:r>
            <a:r>
              <a:rPr lang="zh-CN" altLang="en-US" sz="2000" dirty="0">
                <a:latin typeface="宋体" panose="02010600030101010101" pitchFamily="2" charset="-122"/>
                <a:ea typeface="宋体" panose="02010600030101010101" pitchFamily="2" charset="-122"/>
                <a:cs typeface="Arial Unicode MS" pitchFamily="34" charset="-122"/>
              </a:rPr>
              <a:t>读取了已经被 </a:t>
            </a:r>
            <a:r>
              <a:rPr lang="en-US" altLang="zh-CN" sz="2000" dirty="0">
                <a:latin typeface="宋体" panose="02010600030101010101" pitchFamily="2" charset="-122"/>
                <a:ea typeface="宋体" panose="02010600030101010101" pitchFamily="2" charset="-122"/>
                <a:cs typeface="Arial Unicode MS" pitchFamily="34" charset="-122"/>
              </a:rPr>
              <a:t>T2 </a:t>
            </a:r>
            <a:r>
              <a:rPr lang="zh-CN" altLang="en-US" sz="2000" dirty="0">
                <a:latin typeface="宋体" panose="02010600030101010101" pitchFamily="2" charset="-122"/>
                <a:ea typeface="宋体" panose="02010600030101010101" pitchFamily="2" charset="-122"/>
                <a:cs typeface="Arial Unicode MS" pitchFamily="34" charset="-122"/>
              </a:rPr>
              <a:t>更新但 还没有被提交的字段</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之后</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若 </a:t>
            </a:r>
            <a:r>
              <a:rPr lang="en-US" altLang="zh-CN" sz="2000" dirty="0">
                <a:latin typeface="宋体" panose="02010600030101010101" pitchFamily="2" charset="-122"/>
                <a:ea typeface="宋体" panose="02010600030101010101" pitchFamily="2" charset="-122"/>
                <a:cs typeface="Arial Unicode MS" pitchFamily="34" charset="-122"/>
              </a:rPr>
              <a:t>T2 </a:t>
            </a:r>
            <a:r>
              <a:rPr lang="zh-CN" altLang="en-US" sz="2000" dirty="0">
                <a:latin typeface="宋体" panose="02010600030101010101" pitchFamily="2" charset="-122"/>
                <a:ea typeface="宋体" panose="02010600030101010101" pitchFamily="2" charset="-122"/>
                <a:cs typeface="Arial Unicode MS" pitchFamily="34" charset="-122"/>
              </a:rPr>
              <a:t>回滚</a:t>
            </a:r>
            <a:r>
              <a:rPr lang="en-US" altLang="zh-CN" sz="2000" dirty="0">
                <a:latin typeface="宋体" panose="02010600030101010101" pitchFamily="2" charset="-122"/>
                <a:ea typeface="宋体" panose="02010600030101010101" pitchFamily="2" charset="-122"/>
                <a:cs typeface="Arial Unicode MS" pitchFamily="34" charset="-122"/>
              </a:rPr>
              <a:t>, T1</a:t>
            </a:r>
            <a:r>
              <a:rPr lang="zh-CN" altLang="en-US" sz="2000" dirty="0">
                <a:latin typeface="宋体" panose="02010600030101010101" pitchFamily="2" charset="-122"/>
                <a:ea typeface="宋体" panose="02010600030101010101" pitchFamily="2" charset="-122"/>
                <a:cs typeface="Arial Unicode MS" pitchFamily="34" charset="-122"/>
              </a:rPr>
              <a:t>读取的内容就是临时且无效的</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不可重复读</a:t>
            </a:r>
            <a:r>
              <a:rPr lang="en-US" altLang="zh-CN" sz="2000" dirty="0">
                <a:latin typeface="宋体" panose="02010600030101010101" pitchFamily="2" charset="-122"/>
                <a:ea typeface="宋体" panose="02010600030101010101" pitchFamily="2" charset="-122"/>
                <a:cs typeface="Arial Unicode MS" pitchFamily="34" charset="-122"/>
              </a:rPr>
              <a:t>:</a:t>
            </a:r>
            <a:r>
              <a:rPr lang="zh-CN" altLang="en-US" sz="2000" dirty="0">
                <a:latin typeface="宋体" panose="02010600030101010101" pitchFamily="2" charset="-122"/>
                <a:ea typeface="宋体" panose="02010600030101010101" pitchFamily="2" charset="-122"/>
                <a:cs typeface="Arial Unicode MS" pitchFamily="34" charset="-122"/>
              </a:rPr>
              <a:t>对于两个事物 </a:t>
            </a:r>
            <a:r>
              <a:rPr lang="en-US" altLang="zh-CN" sz="2000" dirty="0">
                <a:latin typeface="宋体" panose="02010600030101010101" pitchFamily="2" charset="-122"/>
                <a:ea typeface="宋体" panose="02010600030101010101" pitchFamily="2" charset="-122"/>
                <a:cs typeface="Arial Unicode MS" pitchFamily="34" charset="-122"/>
              </a:rPr>
              <a:t>T1, T2, T1  </a:t>
            </a:r>
            <a:r>
              <a:rPr lang="zh-CN" altLang="en-US" sz="2000" dirty="0">
                <a:latin typeface="宋体" panose="02010600030101010101" pitchFamily="2" charset="-122"/>
                <a:ea typeface="宋体" panose="02010600030101010101" pitchFamily="2" charset="-122"/>
                <a:cs typeface="Arial Unicode MS" pitchFamily="34" charset="-122"/>
              </a:rPr>
              <a:t>读取了一个字段</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然后 </a:t>
            </a:r>
            <a:r>
              <a:rPr lang="en-US" altLang="zh-CN" sz="2000" dirty="0">
                <a:latin typeface="宋体" panose="02010600030101010101" pitchFamily="2" charset="-122"/>
                <a:ea typeface="宋体" panose="02010600030101010101" pitchFamily="2" charset="-122"/>
                <a:cs typeface="Arial Unicode MS" pitchFamily="34" charset="-122"/>
              </a:rPr>
              <a:t>T2 </a:t>
            </a:r>
            <a:r>
              <a:rPr lang="zh-CN" altLang="en-US" sz="2000" dirty="0">
                <a:latin typeface="宋体" panose="02010600030101010101" pitchFamily="2" charset="-122"/>
                <a:ea typeface="宋体" panose="02010600030101010101" pitchFamily="2" charset="-122"/>
                <a:cs typeface="Arial Unicode MS" pitchFamily="34" charset="-122"/>
              </a:rPr>
              <a:t>更新了该字段</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之后</a:t>
            </a:r>
            <a:r>
              <a:rPr lang="en-US" altLang="zh-CN" sz="2000" dirty="0">
                <a:latin typeface="宋体" panose="02010600030101010101" pitchFamily="2" charset="-122"/>
                <a:ea typeface="宋体" panose="02010600030101010101" pitchFamily="2" charset="-122"/>
                <a:cs typeface="Arial Unicode MS" pitchFamily="34" charset="-122"/>
              </a:rPr>
              <a:t>, T1</a:t>
            </a:r>
            <a:r>
              <a:rPr lang="zh-CN" altLang="en-US" sz="2000" dirty="0">
                <a:latin typeface="宋体" panose="02010600030101010101" pitchFamily="2" charset="-122"/>
                <a:ea typeface="宋体" panose="02010600030101010101" pitchFamily="2" charset="-122"/>
                <a:cs typeface="Arial Unicode MS" pitchFamily="34" charset="-122"/>
              </a:rPr>
              <a:t>再次读取同一个字段</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值就不同了</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幻读</a:t>
            </a:r>
            <a:r>
              <a:rPr lang="en-US" altLang="zh-CN" sz="2000" dirty="0">
                <a:latin typeface="宋体" panose="02010600030101010101" pitchFamily="2" charset="-122"/>
                <a:ea typeface="宋体" panose="02010600030101010101" pitchFamily="2" charset="-122"/>
                <a:cs typeface="Arial Unicode MS" pitchFamily="34" charset="-122"/>
              </a:rPr>
              <a:t>:</a:t>
            </a:r>
            <a:r>
              <a:rPr lang="zh-CN" altLang="en-US" sz="2000" dirty="0">
                <a:latin typeface="宋体" panose="02010600030101010101" pitchFamily="2" charset="-122"/>
                <a:ea typeface="宋体" panose="02010600030101010101" pitchFamily="2" charset="-122"/>
                <a:cs typeface="Arial Unicode MS" pitchFamily="34" charset="-122"/>
              </a:rPr>
              <a:t>对于两个事物 </a:t>
            </a:r>
            <a:r>
              <a:rPr lang="en-US" altLang="zh-CN" sz="2000" dirty="0">
                <a:latin typeface="宋体" panose="02010600030101010101" pitchFamily="2" charset="-122"/>
                <a:ea typeface="宋体" panose="02010600030101010101" pitchFamily="2" charset="-122"/>
                <a:cs typeface="Arial Unicode MS" pitchFamily="34" charset="-122"/>
              </a:rPr>
              <a:t>T1, T2, T1  </a:t>
            </a:r>
            <a:r>
              <a:rPr lang="zh-CN" altLang="en-US" sz="2000" dirty="0">
                <a:latin typeface="宋体" panose="02010600030101010101" pitchFamily="2" charset="-122"/>
                <a:ea typeface="宋体" panose="02010600030101010101" pitchFamily="2" charset="-122"/>
                <a:cs typeface="Arial Unicode MS" pitchFamily="34" charset="-122"/>
              </a:rPr>
              <a:t>从一个表中读取了一个字段</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然后 </a:t>
            </a:r>
            <a:r>
              <a:rPr lang="en-US" altLang="zh-CN" sz="2000" dirty="0">
                <a:latin typeface="宋体" panose="02010600030101010101" pitchFamily="2" charset="-122"/>
                <a:ea typeface="宋体" panose="02010600030101010101" pitchFamily="2" charset="-122"/>
                <a:cs typeface="Arial Unicode MS" pitchFamily="34" charset="-122"/>
              </a:rPr>
              <a:t>T2 </a:t>
            </a:r>
            <a:r>
              <a:rPr lang="zh-CN" altLang="en-US" sz="2000" dirty="0">
                <a:latin typeface="宋体" panose="02010600030101010101" pitchFamily="2" charset="-122"/>
                <a:ea typeface="宋体" panose="02010600030101010101" pitchFamily="2" charset="-122"/>
                <a:cs typeface="Arial Unicode MS" pitchFamily="34" charset="-122"/>
              </a:rPr>
              <a:t>在该表中插入了一些新的行</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之后</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如果 </a:t>
            </a:r>
            <a:r>
              <a:rPr lang="en-US" altLang="zh-CN" sz="2000" dirty="0">
                <a:latin typeface="宋体" panose="02010600030101010101" pitchFamily="2" charset="-122"/>
                <a:ea typeface="宋体" panose="02010600030101010101" pitchFamily="2" charset="-122"/>
                <a:cs typeface="Arial Unicode MS" pitchFamily="34" charset="-122"/>
              </a:rPr>
              <a:t>T1 </a:t>
            </a:r>
            <a:r>
              <a:rPr lang="zh-CN" altLang="en-US" sz="2000" dirty="0">
                <a:latin typeface="宋体" panose="02010600030101010101" pitchFamily="2" charset="-122"/>
                <a:ea typeface="宋体" panose="02010600030101010101" pitchFamily="2" charset="-122"/>
                <a:cs typeface="Arial Unicode MS" pitchFamily="34" charset="-122"/>
              </a:rPr>
              <a:t>再次读取同一个表</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就会多出几行</a:t>
            </a:r>
            <a:r>
              <a:rPr lang="en-US" altLang="zh-CN" sz="20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230441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190619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事务的隔离级别</a:t>
            </a:r>
          </a:p>
        </p:txBody>
      </p:sp>
      <p:sp>
        <p:nvSpPr>
          <p:cNvPr id="785411" name="Rectangle 3"/>
          <p:cNvSpPr>
            <a:spLocks noGrp="1" noChangeArrowheads="1"/>
          </p:cNvSpPr>
          <p:nvPr>
            <p:ph idx="1"/>
          </p:nvPr>
        </p:nvSpPr>
        <p:spPr>
          <a:xfrm>
            <a:off x="1929388" y="1196753"/>
            <a:ext cx="8001056"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从理论上来说</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事务应该彼此完全隔离</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以避免并发事务所导致的问题</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然而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那样会对性能产生极大的影响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因为事务必须按顺序运行</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在实际开发中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为了提升性能</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事务会以较低的隔离级别运行</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88831368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1919536"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zh-CN" altLang="en-US" dirty="0">
                <a:latin typeface="宋体" panose="02010600030101010101" pitchFamily="2" charset="-122"/>
                <a:ea typeface="宋体" panose="02010600030101010101" pitchFamily="2" charset="-122"/>
                <a:cs typeface="Arial Unicode MS" pitchFamily="34" charset="-122"/>
              </a:rPr>
              <a:t>支持的事务隔离级别</a:t>
            </a:r>
          </a:p>
        </p:txBody>
      </p:sp>
      <p:sp>
        <p:nvSpPr>
          <p:cNvPr id="784389" name="Rectangle 5"/>
          <p:cNvSpPr>
            <a:spLocks noGrp="1" noChangeArrowheads="1"/>
          </p:cNvSpPr>
          <p:nvPr>
            <p:ph idx="1"/>
          </p:nvPr>
        </p:nvSpPr>
        <p:spPr>
          <a:xfrm>
            <a:off x="1868604" y="4509121"/>
            <a:ext cx="8496944" cy="1584176"/>
          </a:xfrm>
          <a:solidFill>
            <a:schemeClr val="bg1"/>
          </a:solidFill>
          <a:ln/>
        </p:spPr>
        <p:txBody>
          <a:bodyPr/>
          <a:lstStyle/>
          <a:p>
            <a:r>
              <a:rPr lang="zh-CN" altLang="en-US" sz="2000" dirty="0">
                <a:latin typeface="宋体" panose="02010600030101010101" pitchFamily="2" charset="-122"/>
                <a:ea typeface="宋体" panose="02010600030101010101" pitchFamily="2" charset="-122"/>
                <a:cs typeface="Arial Unicode MS" pitchFamily="34" charset="-122"/>
              </a:rPr>
              <a:t>事务的隔离级别要得到底层数据库引擎的支持</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而不是应用程序或者框架的支持</a:t>
            </a:r>
            <a:r>
              <a:rPr lang="en-US" altLang="zh-CN" sz="2000" dirty="0">
                <a:latin typeface="宋体" panose="02010600030101010101" pitchFamily="2" charset="-122"/>
                <a:ea typeface="宋体" panose="02010600030101010101" pitchFamily="2" charset="-122"/>
                <a:cs typeface="Arial Unicode MS" pitchFamily="34" charset="-122"/>
              </a:rPr>
              <a:t>.</a:t>
            </a:r>
          </a:p>
          <a:p>
            <a:r>
              <a:rPr lang="en-US" altLang="zh-CN" sz="2000" dirty="0">
                <a:latin typeface="宋体" panose="02010600030101010101" pitchFamily="2" charset="-122"/>
                <a:ea typeface="宋体" panose="02010600030101010101" pitchFamily="2" charset="-122"/>
                <a:cs typeface="Arial Unicode MS" pitchFamily="34" charset="-122"/>
              </a:rPr>
              <a:t>Oracle </a:t>
            </a:r>
            <a:r>
              <a:rPr lang="zh-CN" altLang="en-US" sz="2000" dirty="0">
                <a:latin typeface="宋体" panose="02010600030101010101" pitchFamily="2" charset="-122"/>
                <a:ea typeface="宋体" panose="02010600030101010101" pitchFamily="2" charset="-122"/>
                <a:cs typeface="Arial Unicode MS" pitchFamily="34" charset="-122"/>
              </a:rPr>
              <a:t>支持的 </a:t>
            </a:r>
            <a:r>
              <a:rPr lang="en-US" altLang="zh-CN" sz="2000" dirty="0">
                <a:latin typeface="宋体" panose="02010600030101010101" pitchFamily="2" charset="-122"/>
                <a:ea typeface="宋体" panose="02010600030101010101" pitchFamily="2" charset="-122"/>
                <a:cs typeface="Arial Unicode MS" pitchFamily="34" charset="-122"/>
              </a:rPr>
              <a:t>2 </a:t>
            </a:r>
            <a:r>
              <a:rPr lang="zh-CN" altLang="en-US" sz="2000" dirty="0">
                <a:latin typeface="宋体" panose="02010600030101010101" pitchFamily="2" charset="-122"/>
                <a:ea typeface="宋体" panose="02010600030101010101" pitchFamily="2" charset="-122"/>
                <a:cs typeface="Arial Unicode MS" pitchFamily="34" charset="-122"/>
              </a:rPr>
              <a:t>种事务隔离级别：</a:t>
            </a:r>
            <a:r>
              <a:rPr lang="en-US" altLang="zh-CN" sz="2000" dirty="0">
                <a:latin typeface="宋体" panose="02010600030101010101" pitchFamily="2" charset="-122"/>
                <a:ea typeface="宋体" panose="02010600030101010101" pitchFamily="2" charset="-122"/>
                <a:cs typeface="Arial Unicode MS" pitchFamily="34" charset="-122"/>
              </a:rPr>
              <a:t>READ_COMMITED , SERIALIZABLE</a:t>
            </a:r>
          </a:p>
          <a:p>
            <a:r>
              <a:rPr lang="en-US" altLang="zh-CN" sz="2000" dirty="0" err="1">
                <a:latin typeface="宋体" panose="02010600030101010101" pitchFamily="2" charset="-122"/>
                <a:ea typeface="宋体" panose="02010600030101010101" pitchFamily="2" charset="-122"/>
                <a:cs typeface="Arial Unicode MS" pitchFamily="34" charset="-122"/>
              </a:rPr>
              <a:t>Mysql</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支持 </a:t>
            </a:r>
            <a:r>
              <a:rPr lang="en-US" altLang="zh-CN" sz="2000" dirty="0">
                <a:latin typeface="宋体" panose="02010600030101010101" pitchFamily="2" charset="-122"/>
                <a:ea typeface="宋体" panose="02010600030101010101" pitchFamily="2" charset="-122"/>
                <a:cs typeface="Arial Unicode MS" pitchFamily="34" charset="-122"/>
              </a:rPr>
              <a:t>4 </a:t>
            </a:r>
            <a:r>
              <a:rPr lang="zh-CN" altLang="en-US" sz="2000" dirty="0">
                <a:latin typeface="宋体" panose="02010600030101010101" pitchFamily="2" charset="-122"/>
                <a:ea typeface="宋体" panose="02010600030101010101" pitchFamily="2" charset="-122"/>
                <a:cs typeface="Arial Unicode MS" pitchFamily="34" charset="-122"/>
              </a:rPr>
              <a:t>中事务隔离级别</a:t>
            </a:r>
            <a:r>
              <a:rPr lang="en-US" altLang="zh-CN" sz="2000" dirty="0">
                <a:latin typeface="宋体" panose="02010600030101010101" pitchFamily="2" charset="-122"/>
                <a:ea typeface="宋体" panose="02010600030101010101" pitchFamily="2" charset="-122"/>
                <a:cs typeface="Arial Unicode MS" pitchFamily="34" charset="-122"/>
              </a:rPr>
              <a:t>.</a:t>
            </a:r>
          </a:p>
        </p:txBody>
      </p:sp>
      <p:pic>
        <p:nvPicPr>
          <p:cNvPr id="784388" name="Picture 4"/>
          <p:cNvPicPr>
            <a:picLocks noChangeAspect="1" noChangeArrowheads="1"/>
          </p:cNvPicPr>
          <p:nvPr/>
        </p:nvPicPr>
        <p:blipFill>
          <a:blip r:embed="rId2"/>
          <a:srcRect/>
          <a:stretch>
            <a:fillRect/>
          </a:stretch>
        </p:blipFill>
        <p:spPr bwMode="auto">
          <a:xfrm>
            <a:off x="1775520" y="1124744"/>
            <a:ext cx="8683112" cy="3384376"/>
          </a:xfrm>
          <a:prstGeom prst="rect">
            <a:avLst/>
          </a:prstGeom>
          <a:noFill/>
        </p:spPr>
      </p:pic>
    </p:spTree>
    <p:extLst>
      <p:ext uri="{BB962C8B-B14F-4D97-AF65-F5344CB8AC3E}">
        <p14:creationId xmlns:p14="http://schemas.microsoft.com/office/powerpoint/2010/main" val="326489094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2063552" y="136810"/>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设置隔离事务属性</a:t>
            </a:r>
          </a:p>
        </p:txBody>
      </p:sp>
      <p:sp>
        <p:nvSpPr>
          <p:cNvPr id="792579" name="Rectangle 3"/>
          <p:cNvSpPr>
            <a:spLocks noGrp="1" noChangeArrowheads="1"/>
          </p:cNvSpPr>
          <p:nvPr>
            <p:ph idx="1"/>
          </p:nvPr>
        </p:nvSpPr>
        <p:spPr>
          <a:xfrm>
            <a:off x="1775520" y="1182184"/>
            <a:ext cx="8517632" cy="4911112"/>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用 </a:t>
            </a:r>
            <a:r>
              <a:rPr lang="en-US" altLang="zh-CN" sz="2400" dirty="0">
                <a:latin typeface="宋体" panose="02010600030101010101" pitchFamily="2" charset="-122"/>
                <a:ea typeface="宋体" panose="02010600030101010101" pitchFamily="2" charset="-122"/>
                <a:cs typeface="Arial Unicode MS" pitchFamily="34" charset="-122"/>
              </a:rPr>
              <a:t>@Transactional </a:t>
            </a:r>
            <a:r>
              <a:rPr lang="zh-CN" altLang="en-US" sz="2400" dirty="0">
                <a:latin typeface="宋体" panose="02010600030101010101" pitchFamily="2" charset="-122"/>
                <a:ea typeface="宋体" panose="02010600030101010101" pitchFamily="2" charset="-122"/>
                <a:cs typeface="Arial Unicode MS" pitchFamily="34" charset="-122"/>
              </a:rPr>
              <a:t>注解声明式地管理事务时可以在 </a:t>
            </a:r>
            <a:r>
              <a:rPr lang="en-US" altLang="zh-CN" sz="2400" dirty="0">
                <a:latin typeface="宋体" panose="02010600030101010101" pitchFamily="2" charset="-122"/>
                <a:ea typeface="宋体" panose="02010600030101010101" pitchFamily="2" charset="-122"/>
                <a:cs typeface="Arial Unicode MS" pitchFamily="34" charset="-122"/>
              </a:rPr>
              <a:t>@Transactional </a:t>
            </a:r>
            <a:r>
              <a:rPr lang="zh-CN" altLang="en-US" sz="2400" dirty="0">
                <a:latin typeface="宋体" panose="02010600030101010101" pitchFamily="2" charset="-122"/>
                <a:ea typeface="宋体" panose="02010600030101010101" pitchFamily="2" charset="-122"/>
                <a:cs typeface="Arial Unicode MS" pitchFamily="34" charset="-122"/>
              </a:rPr>
              <a:t>的 </a:t>
            </a:r>
            <a:r>
              <a:rPr lang="en-US" altLang="zh-CN" sz="2400" dirty="0">
                <a:latin typeface="宋体" panose="02010600030101010101" pitchFamily="2" charset="-122"/>
                <a:ea typeface="宋体" panose="02010600030101010101" pitchFamily="2" charset="-122"/>
                <a:cs typeface="Arial Unicode MS" pitchFamily="34" charset="-122"/>
              </a:rPr>
              <a:t>isolation </a:t>
            </a:r>
            <a:r>
              <a:rPr lang="zh-CN" altLang="en-US" sz="2400" dirty="0">
                <a:latin typeface="宋体" panose="02010600030101010101" pitchFamily="2" charset="-122"/>
                <a:ea typeface="宋体" panose="02010600030101010101" pitchFamily="2" charset="-122"/>
                <a:cs typeface="Arial Unicode MS" pitchFamily="34" charset="-122"/>
              </a:rPr>
              <a:t>属性中设置隔离级别</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Spring 2.x </a:t>
            </a:r>
            <a:r>
              <a:rPr lang="zh-CN" altLang="en-US" sz="2400" dirty="0">
                <a:latin typeface="宋体" panose="02010600030101010101" pitchFamily="2" charset="-122"/>
                <a:ea typeface="宋体" panose="02010600030101010101" pitchFamily="2" charset="-122"/>
                <a:cs typeface="Arial Unicode MS" pitchFamily="34" charset="-122"/>
              </a:rPr>
              <a:t>事务通知中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tx:method</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2135560" y="2099041"/>
            <a:ext cx="6400706" cy="80937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2063552" y="3705913"/>
            <a:ext cx="6048672" cy="2334390"/>
          </a:xfrm>
          <a:prstGeom prst="rect">
            <a:avLst/>
          </a:prstGeom>
          <a:noFill/>
        </p:spPr>
      </p:pic>
      <p:sp>
        <p:nvSpPr>
          <p:cNvPr id="792582" name="Line 6"/>
          <p:cNvSpPr>
            <a:spLocks noChangeShapeType="1"/>
          </p:cNvSpPr>
          <p:nvPr/>
        </p:nvSpPr>
        <p:spPr bwMode="auto">
          <a:xfrm>
            <a:off x="3143672" y="2636912"/>
            <a:ext cx="4320480" cy="0"/>
          </a:xfrm>
          <a:prstGeom prst="line">
            <a:avLst/>
          </a:prstGeom>
          <a:noFill/>
          <a:ln w="19050">
            <a:solidFill>
              <a:srgbClr val="FF0000"/>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792583" name="Line 7"/>
          <p:cNvSpPr>
            <a:spLocks noChangeShapeType="1"/>
          </p:cNvSpPr>
          <p:nvPr/>
        </p:nvSpPr>
        <p:spPr bwMode="auto">
          <a:xfrm>
            <a:off x="3719736" y="5445224"/>
            <a:ext cx="3672408" cy="0"/>
          </a:xfrm>
          <a:prstGeom prst="line">
            <a:avLst/>
          </a:prstGeom>
          <a:noFill/>
          <a:ln w="19050">
            <a:solidFill>
              <a:srgbClr val="FF0000"/>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20565431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227965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设置回滚事务属性</a:t>
            </a:r>
          </a:p>
        </p:txBody>
      </p:sp>
      <p:sp>
        <p:nvSpPr>
          <p:cNvPr id="791555" name="Rectangle 3"/>
          <p:cNvSpPr>
            <a:spLocks noGrp="1" noChangeArrowheads="1"/>
          </p:cNvSpPr>
          <p:nvPr>
            <p:ph idx="1"/>
          </p:nvPr>
        </p:nvSpPr>
        <p:spPr>
          <a:xfrm>
            <a:off x="1847528" y="1196753"/>
            <a:ext cx="7696200" cy="4098925"/>
          </a:xfrm>
        </p:spPr>
        <p:txBody>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默认情况下只有未检查异常</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dirty="0" err="1">
                <a:latin typeface="宋体" panose="02010600030101010101" pitchFamily="2" charset="-122"/>
                <a:ea typeface="宋体" panose="02010600030101010101" pitchFamily="2" charset="-122"/>
                <a:cs typeface="Arial Unicode MS" pitchFamily="34" charset="-122"/>
              </a:rPr>
              <a:t>RuntimeException</a:t>
            </a:r>
            <a:r>
              <a:rPr lang="zh-CN" altLang="en-US" sz="2400" dirty="0">
                <a:latin typeface="宋体" panose="02010600030101010101" pitchFamily="2" charset="-122"/>
                <a:ea typeface="宋体" panose="02010600030101010101" pitchFamily="2" charset="-122"/>
                <a:cs typeface="Arial Unicode MS" pitchFamily="34" charset="-122"/>
              </a:rPr>
              <a:t>和</a:t>
            </a:r>
            <a:r>
              <a:rPr lang="en-US" altLang="zh-CN" sz="2400" dirty="0">
                <a:latin typeface="宋体" panose="02010600030101010101" pitchFamily="2" charset="-122"/>
                <a:ea typeface="宋体" panose="02010600030101010101" pitchFamily="2" charset="-122"/>
                <a:cs typeface="Arial Unicode MS" pitchFamily="34" charset="-122"/>
              </a:rPr>
              <a:t>Error</a:t>
            </a:r>
            <a:r>
              <a:rPr lang="zh-CN" altLang="en-US" sz="2400" dirty="0">
                <a:latin typeface="宋体" panose="02010600030101010101" pitchFamily="2" charset="-122"/>
                <a:ea typeface="宋体" panose="02010600030101010101" pitchFamily="2" charset="-122"/>
                <a:cs typeface="Arial Unicode MS" pitchFamily="34" charset="-122"/>
              </a:rPr>
              <a:t>类型的异常</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会导致事务回滚</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而受检查异常不会</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事务的回滚规则可以通过 </a:t>
            </a:r>
            <a:r>
              <a:rPr lang="en-US" altLang="zh-CN" sz="2400" dirty="0">
                <a:latin typeface="宋体" panose="02010600030101010101" pitchFamily="2" charset="-122"/>
                <a:ea typeface="宋体" panose="02010600030101010101" pitchFamily="2" charset="-122"/>
                <a:cs typeface="Arial Unicode MS" pitchFamily="34" charset="-122"/>
              </a:rPr>
              <a:t>@Transactional </a:t>
            </a:r>
            <a:r>
              <a:rPr lang="zh-CN" altLang="en-US" sz="2400" dirty="0">
                <a:latin typeface="宋体" panose="02010600030101010101" pitchFamily="2" charset="-122"/>
                <a:ea typeface="宋体" panose="02010600030101010101" pitchFamily="2" charset="-122"/>
                <a:cs typeface="Arial Unicode MS" pitchFamily="34" charset="-122"/>
              </a:rPr>
              <a:t>注解的 </a:t>
            </a:r>
            <a:r>
              <a:rPr lang="en-US" altLang="zh-CN" sz="2400" dirty="0" err="1">
                <a:latin typeface="宋体" panose="02010600030101010101" pitchFamily="2" charset="-122"/>
                <a:ea typeface="宋体" panose="02010600030101010101" pitchFamily="2" charset="-122"/>
                <a:cs typeface="Arial Unicode MS" pitchFamily="34" charset="-122"/>
              </a:rPr>
              <a:t>rollbackFor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err="1">
                <a:latin typeface="宋体" panose="02010600030101010101" pitchFamily="2" charset="-122"/>
                <a:ea typeface="宋体" panose="02010600030101010101" pitchFamily="2" charset="-122"/>
                <a:cs typeface="Arial Unicode MS" pitchFamily="34" charset="-122"/>
              </a:rPr>
              <a:t>noRollbackFor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属性来定义</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这两个属性被声明为 </a:t>
            </a:r>
            <a:r>
              <a:rPr lang="en-US" altLang="zh-CN" sz="2400" dirty="0">
                <a:latin typeface="宋体" panose="02010600030101010101" pitchFamily="2" charset="-122"/>
                <a:ea typeface="宋体" panose="02010600030101010101" pitchFamily="2" charset="-122"/>
                <a:cs typeface="Arial Unicode MS" pitchFamily="34" charset="-122"/>
              </a:rPr>
              <a:t>Class[] </a:t>
            </a:r>
            <a:r>
              <a:rPr lang="zh-CN" altLang="en-US" sz="2400" dirty="0">
                <a:latin typeface="宋体" panose="02010600030101010101" pitchFamily="2" charset="-122"/>
                <a:ea typeface="宋体" panose="02010600030101010101" pitchFamily="2" charset="-122"/>
                <a:cs typeface="Arial Unicode MS" pitchFamily="34" charset="-122"/>
              </a:rPr>
              <a:t>类型的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因此可以为这两个属性指定多个异常类</a:t>
            </a:r>
            <a:r>
              <a:rPr lang="en-US" altLang="zh-CN" sz="2400" dirty="0">
                <a:latin typeface="宋体" panose="02010600030101010101" pitchFamily="2" charset="-122"/>
                <a:ea typeface="宋体" panose="02010600030101010101" pitchFamily="2" charset="-122"/>
                <a:cs typeface="Arial Unicode MS" pitchFamily="34" charset="-122"/>
              </a:rPr>
              <a:t>.</a:t>
            </a:r>
          </a:p>
          <a:p>
            <a:pPr lvl="1"/>
            <a:r>
              <a:rPr lang="en-US" altLang="zh-CN" sz="2000" dirty="0" err="1">
                <a:latin typeface="宋体" panose="02010600030101010101" pitchFamily="2" charset="-122"/>
                <a:ea typeface="宋体" panose="02010600030101010101" pitchFamily="2" charset="-122"/>
                <a:cs typeface="Arial Unicode MS" pitchFamily="34" charset="-122"/>
              </a:rPr>
              <a:t>rollbackFor</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遇到时必须进行回滚</a:t>
            </a:r>
          </a:p>
          <a:p>
            <a:pPr lvl="1"/>
            <a:r>
              <a:rPr lang="en-US" altLang="zh-CN" sz="2000" dirty="0" err="1">
                <a:latin typeface="宋体" panose="02010600030101010101" pitchFamily="2" charset="-122"/>
                <a:ea typeface="宋体" panose="02010600030101010101" pitchFamily="2" charset="-122"/>
                <a:cs typeface="Arial Unicode MS" pitchFamily="34" charset="-122"/>
              </a:rPr>
              <a:t>noRollbackFor</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2063553" y="4725144"/>
            <a:ext cx="7917519" cy="1386942"/>
          </a:xfrm>
          <a:prstGeom prst="rect">
            <a:avLst/>
          </a:prstGeom>
          <a:noFill/>
        </p:spPr>
      </p:pic>
      <p:sp>
        <p:nvSpPr>
          <p:cNvPr id="791557" name="Rectangle 5"/>
          <p:cNvSpPr>
            <a:spLocks noChangeArrowheads="1"/>
          </p:cNvSpPr>
          <p:nvPr/>
        </p:nvSpPr>
        <p:spPr bwMode="auto">
          <a:xfrm>
            <a:off x="3141793" y="5266129"/>
            <a:ext cx="6839279" cy="504825"/>
          </a:xfrm>
          <a:prstGeom prst="rect">
            <a:avLst/>
          </a:prstGeom>
          <a:noFill/>
          <a:ln w="19050" algn="ctr">
            <a:solidFill>
              <a:srgbClr val="FF0000"/>
            </a:solidFill>
            <a:prstDash val="dash"/>
            <a:miter lim="800000"/>
            <a:headEnd/>
            <a:tailE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76886005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184752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设置回滚事务属性</a:t>
            </a:r>
          </a:p>
        </p:txBody>
      </p:sp>
      <p:sp>
        <p:nvSpPr>
          <p:cNvPr id="790531" name="Rectangle 3"/>
          <p:cNvSpPr>
            <a:spLocks noGrp="1" noChangeArrowheads="1"/>
          </p:cNvSpPr>
          <p:nvPr>
            <p:ph idx="1"/>
          </p:nvPr>
        </p:nvSpPr>
        <p:spPr>
          <a:xfrm>
            <a:off x="1919536" y="1124745"/>
            <a:ext cx="8424936" cy="898525"/>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Spring 2.x </a:t>
            </a:r>
            <a:r>
              <a:rPr lang="zh-CN" altLang="en-US" sz="2400" dirty="0">
                <a:latin typeface="宋体" panose="02010600030101010101" pitchFamily="2" charset="-122"/>
                <a:ea typeface="宋体" panose="02010600030101010101" pitchFamily="2" charset="-122"/>
                <a:cs typeface="Arial Unicode MS" pitchFamily="34" charset="-122"/>
              </a:rPr>
              <a:t>事务通知中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可以在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tx:method</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元素中指定回滚规则</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如果有不止一种异常</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用逗号分隔</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1847528" y="2051982"/>
            <a:ext cx="8663620" cy="2723134"/>
          </a:xfrm>
          <a:prstGeom prst="rect">
            <a:avLst/>
          </a:prstGeom>
          <a:noFill/>
        </p:spPr>
      </p:pic>
      <p:sp>
        <p:nvSpPr>
          <p:cNvPr id="790533" name="Rectangle 5"/>
          <p:cNvSpPr>
            <a:spLocks noChangeArrowheads="1"/>
          </p:cNvSpPr>
          <p:nvPr/>
        </p:nvSpPr>
        <p:spPr bwMode="auto">
          <a:xfrm>
            <a:off x="3298820" y="3645024"/>
            <a:ext cx="7212329" cy="576064"/>
          </a:xfrm>
          <a:prstGeom prst="rect">
            <a:avLst/>
          </a:prstGeom>
          <a:noFill/>
          <a:ln w="19050" algn="ctr">
            <a:solidFill>
              <a:srgbClr val="FF0000"/>
            </a:solidFill>
            <a:prstDash val="dash"/>
            <a:miter lim="800000"/>
            <a:headEnd/>
            <a:tailE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07755893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208595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超时和只读属性</a:t>
            </a:r>
          </a:p>
        </p:txBody>
      </p:sp>
      <p:sp>
        <p:nvSpPr>
          <p:cNvPr id="789507" name="Rectangle 3"/>
          <p:cNvSpPr>
            <a:spLocks noGrp="1" noChangeArrowheads="1"/>
          </p:cNvSpPr>
          <p:nvPr>
            <p:ph idx="1"/>
          </p:nvPr>
        </p:nvSpPr>
        <p:spPr>
          <a:xfrm>
            <a:off x="1919536" y="1196753"/>
            <a:ext cx="8064896"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由于事务可以在行和表上获得锁</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因此长事务会占用资源</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并对整体性能产生影响</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如果一个事物只读取数据但不做修改</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数据库引擎可以对这个事务进行优化</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超时事务属性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事务在强制回滚之前可以保持多久</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这样可以防止长期运行的事务占用资源</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只读事务属性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表示这个事务只读取数据但不更新数据</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这样可以帮助数据库引擎优化事务</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053992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2135560" y="116632"/>
            <a:ext cx="8229600" cy="857256"/>
          </a:xfrm>
        </p:spPr>
        <p:txBody>
          <a:bodyPr/>
          <a:lstStyle/>
          <a:p>
            <a:r>
              <a:rPr lang="en-US" altLang="zh-CN" dirty="0" smtClean="0">
                <a:latin typeface="宋体" panose="02010600030101010101" pitchFamily="2" charset="-122"/>
                <a:ea typeface="宋体" panose="02010600030101010101" pitchFamily="2" charset="-122"/>
                <a:cs typeface="Arial Unicode MS" pitchFamily="34" charset="-122"/>
              </a:rPr>
              <a:t>IOC </a:t>
            </a:r>
            <a:r>
              <a:rPr lang="zh-CN" altLang="en-US" dirty="0" smtClean="0">
                <a:latin typeface="宋体" panose="02010600030101010101" pitchFamily="2" charset="-122"/>
                <a:ea typeface="宋体" panose="02010600030101010101" pitchFamily="2" charset="-122"/>
                <a:cs typeface="Arial Unicode MS" pitchFamily="34" charset="-122"/>
              </a:rPr>
              <a:t>前身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分离接口与实现</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27715" name="Rectangle 3"/>
          <p:cNvSpPr>
            <a:spLocks noGrp="1" noChangeArrowheads="1"/>
          </p:cNvSpPr>
          <p:nvPr>
            <p:ph idx="1"/>
          </p:nvPr>
        </p:nvSpPr>
        <p:spPr>
          <a:xfrm>
            <a:off x="1775520" y="1124744"/>
            <a:ext cx="8174068" cy="714380"/>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需求</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生成 </a:t>
            </a:r>
            <a:r>
              <a:rPr lang="en-US" altLang="zh-CN" dirty="0">
                <a:latin typeface="宋体" panose="02010600030101010101" pitchFamily="2" charset="-122"/>
                <a:ea typeface="宋体" panose="02010600030101010101" pitchFamily="2" charset="-122"/>
                <a:cs typeface="Arial Unicode MS" pitchFamily="34" charset="-122"/>
              </a:rPr>
              <a:t>HTML </a:t>
            </a:r>
            <a:r>
              <a:rPr lang="zh-CN" altLang="en-US" dirty="0">
                <a:latin typeface="宋体" panose="02010600030101010101" pitchFamily="2" charset="-122"/>
                <a:ea typeface="宋体" panose="02010600030101010101" pitchFamily="2" charset="-122"/>
                <a:cs typeface="Arial Unicode MS" pitchFamily="34" charset="-122"/>
              </a:rPr>
              <a:t>或 </a:t>
            </a:r>
            <a:r>
              <a:rPr lang="en-US" altLang="zh-CN" dirty="0">
                <a:latin typeface="宋体" panose="02010600030101010101" pitchFamily="2" charset="-122"/>
                <a:ea typeface="宋体" panose="02010600030101010101" pitchFamily="2" charset="-122"/>
                <a:cs typeface="Arial Unicode MS" pitchFamily="34" charset="-122"/>
              </a:rPr>
              <a:t>PDF </a:t>
            </a:r>
            <a:r>
              <a:rPr lang="zh-CN" altLang="en-US" dirty="0">
                <a:latin typeface="宋体" panose="02010600030101010101" pitchFamily="2" charset="-122"/>
                <a:ea typeface="宋体" panose="02010600030101010101" pitchFamily="2" charset="-122"/>
                <a:cs typeface="Arial Unicode MS" pitchFamily="34" charset="-122"/>
              </a:rPr>
              <a:t>格式的不同类型的报表</a:t>
            </a:r>
            <a:r>
              <a:rPr lang="en-US" altLang="zh-CN" dirty="0">
                <a:latin typeface="宋体" panose="02010600030101010101" pitchFamily="2" charset="-122"/>
                <a:ea typeface="宋体" panose="02010600030101010101" pitchFamily="2"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1475847" y="2204864"/>
            <a:ext cx="9170510" cy="2304256"/>
          </a:xfrm>
          <a:prstGeom prst="rect">
            <a:avLst/>
          </a:prstGeom>
          <a:noFill/>
        </p:spPr>
      </p:pic>
      <p:sp>
        <p:nvSpPr>
          <p:cNvPr id="2" name="文本框 1"/>
          <p:cNvSpPr txBox="1"/>
          <p:nvPr/>
        </p:nvSpPr>
        <p:spPr>
          <a:xfrm>
            <a:off x="3215680" y="5013177"/>
            <a:ext cx="5400600" cy="646331"/>
          </a:xfrm>
          <a:prstGeom prst="rect">
            <a:avLst/>
          </a:prstGeom>
          <a:noFill/>
        </p:spPr>
        <p:txBody>
          <a:bodyPr wrap="square" rtlCol="0">
            <a:spAutoFit/>
          </a:bodyPr>
          <a:lstStyle/>
          <a:p>
            <a:r>
              <a:rPr lang="zh-CN" altLang="en-US" dirty="0"/>
              <a:t>这种方式的耦合度较高，</a:t>
            </a:r>
            <a:r>
              <a:rPr lang="en-US" altLang="zh-CN" dirty="0" err="1"/>
              <a:t>ReportService</a:t>
            </a:r>
            <a:r>
              <a:rPr lang="zh-CN" altLang="en-US" dirty="0"/>
              <a:t>类不仅要知道要创建的具体类是谁，还要知道创建的细节。</a:t>
            </a:r>
          </a:p>
        </p:txBody>
      </p:sp>
    </p:spTree>
    <p:extLst>
      <p:ext uri="{BB962C8B-B14F-4D97-AF65-F5344CB8AC3E}">
        <p14:creationId xmlns:p14="http://schemas.microsoft.com/office/powerpoint/2010/main" val="290543039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1919536" y="90751"/>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设置超时和只读事务属性</a:t>
            </a:r>
          </a:p>
        </p:txBody>
      </p:sp>
      <p:sp>
        <p:nvSpPr>
          <p:cNvPr id="788483" name="Rectangle 3"/>
          <p:cNvSpPr>
            <a:spLocks noGrp="1" noChangeArrowheads="1"/>
          </p:cNvSpPr>
          <p:nvPr>
            <p:ph idx="1"/>
          </p:nvPr>
        </p:nvSpPr>
        <p:spPr>
          <a:xfrm>
            <a:off x="2207568" y="1124745"/>
            <a:ext cx="7696200" cy="4098925"/>
          </a:xfrm>
        </p:spPr>
        <p:txBody>
          <a:bodyPr/>
          <a:lstStyle/>
          <a:p>
            <a:r>
              <a:rPr lang="zh-CN" altLang="en-US" sz="2000" dirty="0">
                <a:latin typeface="宋体" panose="02010600030101010101" pitchFamily="2" charset="-122"/>
                <a:ea typeface="宋体" panose="02010600030101010101" pitchFamily="2" charset="-122"/>
                <a:cs typeface="Arial Unicode MS" pitchFamily="34" charset="-122"/>
              </a:rPr>
              <a:t>超时和只读属性可以在 </a:t>
            </a:r>
            <a:r>
              <a:rPr lang="en-US" altLang="zh-CN" sz="2000" dirty="0">
                <a:latin typeface="宋体" panose="02010600030101010101" pitchFamily="2" charset="-122"/>
                <a:ea typeface="宋体" panose="02010600030101010101" pitchFamily="2" charset="-122"/>
                <a:cs typeface="Arial Unicode MS" pitchFamily="34" charset="-122"/>
              </a:rPr>
              <a:t>@Transactional </a:t>
            </a:r>
            <a:r>
              <a:rPr lang="zh-CN" altLang="en-US" sz="2000" dirty="0">
                <a:latin typeface="宋体" panose="02010600030101010101" pitchFamily="2" charset="-122"/>
                <a:ea typeface="宋体" panose="02010600030101010101" pitchFamily="2" charset="-122"/>
                <a:cs typeface="Arial Unicode MS" pitchFamily="34" charset="-122"/>
              </a:rPr>
              <a:t>注解中定义</a:t>
            </a:r>
            <a:r>
              <a:rPr lang="en-US" altLang="zh-CN" sz="2000" dirty="0">
                <a:latin typeface="宋体" panose="02010600030101010101" pitchFamily="2" charset="-122"/>
                <a:ea typeface="宋体" panose="02010600030101010101" pitchFamily="2" charset="-122"/>
                <a:cs typeface="Arial Unicode MS" pitchFamily="34" charset="-122"/>
              </a:rPr>
              <a:t>.</a:t>
            </a:r>
            <a:r>
              <a:rPr lang="zh-CN" altLang="en-US" sz="2000" dirty="0">
                <a:latin typeface="宋体" panose="02010600030101010101" pitchFamily="2" charset="-122"/>
                <a:ea typeface="宋体" panose="02010600030101010101" pitchFamily="2" charset="-122"/>
                <a:cs typeface="Arial Unicode MS" pitchFamily="34" charset="-122"/>
              </a:rPr>
              <a:t>超时属性以秒为单位来计算</a:t>
            </a:r>
            <a:r>
              <a:rPr lang="en-US" altLang="zh-CN" sz="2000" dirty="0">
                <a:latin typeface="宋体" panose="02010600030101010101" pitchFamily="2" charset="-122"/>
                <a:ea typeface="宋体" panose="02010600030101010101" pitchFamily="2" charset="-122"/>
                <a:cs typeface="Arial Unicode MS" pitchFamily="34" charset="-122"/>
              </a:rPr>
              <a:t>.</a:t>
            </a:r>
          </a:p>
          <a:p>
            <a:endParaRPr lang="en-US" altLang="zh-CN" sz="2000" dirty="0">
              <a:latin typeface="宋体" panose="02010600030101010101" pitchFamily="2" charset="-122"/>
              <a:ea typeface="宋体" panose="02010600030101010101" pitchFamily="2" charset="-122"/>
              <a:cs typeface="Arial Unicode MS" pitchFamily="34" charset="-122"/>
            </a:endParaRPr>
          </a:p>
          <a:p>
            <a:endParaRPr lang="en-US" altLang="zh-CN" sz="2000" dirty="0">
              <a:latin typeface="宋体" panose="02010600030101010101" pitchFamily="2" charset="-122"/>
              <a:ea typeface="宋体" panose="02010600030101010101" pitchFamily="2" charset="-122"/>
              <a:cs typeface="Arial Unicode MS" pitchFamily="34" charset="-122"/>
            </a:endParaRPr>
          </a:p>
          <a:p>
            <a:endParaRPr lang="en-US" altLang="zh-CN" sz="2000" dirty="0">
              <a:latin typeface="宋体" panose="02010600030101010101" pitchFamily="2" charset="-122"/>
              <a:ea typeface="宋体" panose="02010600030101010101" pitchFamily="2" charset="-122"/>
              <a:cs typeface="Arial Unicode MS" pitchFamily="34" charset="-122"/>
            </a:endParaRPr>
          </a:p>
          <a:p>
            <a:endParaRPr lang="en-US" altLang="zh-CN" sz="2000" dirty="0">
              <a:latin typeface="宋体" panose="02010600030101010101" pitchFamily="2" charset="-122"/>
              <a:ea typeface="宋体" panose="02010600030101010101" pitchFamily="2" charset="-122"/>
              <a:cs typeface="Arial Unicode MS" pitchFamily="34" charset="-122"/>
            </a:endParaRPr>
          </a:p>
          <a:p>
            <a:r>
              <a:rPr lang="zh-CN" altLang="en-US" sz="2000" dirty="0">
                <a:latin typeface="宋体" panose="02010600030101010101" pitchFamily="2" charset="-122"/>
                <a:ea typeface="宋体" panose="02010600030101010101" pitchFamily="2" charset="-122"/>
                <a:cs typeface="Arial Unicode MS" pitchFamily="34" charset="-122"/>
              </a:rPr>
              <a:t>在 </a:t>
            </a:r>
            <a:r>
              <a:rPr lang="en-US" altLang="zh-CN" sz="2000" dirty="0">
                <a:latin typeface="宋体" panose="02010600030101010101" pitchFamily="2" charset="-122"/>
                <a:ea typeface="宋体" panose="02010600030101010101" pitchFamily="2" charset="-122"/>
                <a:cs typeface="Arial Unicode MS" pitchFamily="34" charset="-122"/>
              </a:rPr>
              <a:t>Spring 2.x </a:t>
            </a:r>
            <a:r>
              <a:rPr lang="zh-CN" altLang="en-US" sz="2000" dirty="0">
                <a:latin typeface="宋体" panose="02010600030101010101" pitchFamily="2" charset="-122"/>
                <a:ea typeface="宋体" panose="02010600030101010101" pitchFamily="2" charset="-122"/>
                <a:cs typeface="Arial Unicode MS" pitchFamily="34" charset="-122"/>
              </a:rPr>
              <a:t>事务通知中</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超时和只读属性可以在 </a:t>
            </a:r>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tx:method</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元素中进行指定</a:t>
            </a:r>
            <a:r>
              <a:rPr lang="en-US" altLang="zh-CN" sz="2000" dirty="0">
                <a:latin typeface="宋体" panose="02010600030101010101" pitchFamily="2" charset="-122"/>
                <a:ea typeface="宋体" panose="02010600030101010101" pitchFamily="2"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2639368" y="1864520"/>
            <a:ext cx="5545138" cy="1382713"/>
          </a:xfrm>
          <a:prstGeom prst="rect">
            <a:avLst/>
          </a:prstGeom>
          <a:noFill/>
        </p:spPr>
      </p:pic>
      <p:sp>
        <p:nvSpPr>
          <p:cNvPr id="788485" name="Rectangle 5"/>
          <p:cNvSpPr>
            <a:spLocks noChangeArrowheads="1"/>
          </p:cNvSpPr>
          <p:nvPr/>
        </p:nvSpPr>
        <p:spPr bwMode="auto">
          <a:xfrm>
            <a:off x="3342632" y="263604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2710806" y="3894933"/>
            <a:ext cx="5905500" cy="2198687"/>
          </a:xfrm>
          <a:prstGeom prst="rect">
            <a:avLst/>
          </a:prstGeom>
          <a:noFill/>
        </p:spPr>
      </p:pic>
      <p:sp>
        <p:nvSpPr>
          <p:cNvPr id="788487" name="Rectangle 7"/>
          <p:cNvSpPr>
            <a:spLocks noChangeArrowheads="1"/>
          </p:cNvSpPr>
          <p:nvPr/>
        </p:nvSpPr>
        <p:spPr bwMode="auto">
          <a:xfrm>
            <a:off x="3682357" y="534749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528198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1991544" y="116632"/>
            <a:ext cx="8424936"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IOC </a:t>
            </a:r>
            <a:r>
              <a:rPr lang="zh-CN" altLang="en-US" dirty="0">
                <a:latin typeface="宋体" panose="02010600030101010101" pitchFamily="2" charset="-122"/>
                <a:ea typeface="宋体" panose="02010600030101010101" pitchFamily="2" charset="-122"/>
                <a:cs typeface="Arial Unicode MS" pitchFamily="34" charset="-122"/>
              </a:rPr>
              <a:t>前生 </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1604612" y="1326394"/>
            <a:ext cx="8883876" cy="3194590"/>
          </a:xfrm>
          <a:prstGeom prst="rect">
            <a:avLst/>
          </a:prstGeom>
          <a:noFill/>
        </p:spPr>
      </p:pic>
      <p:sp>
        <p:nvSpPr>
          <p:cNvPr id="2" name="文本框 1"/>
          <p:cNvSpPr txBox="1"/>
          <p:nvPr/>
        </p:nvSpPr>
        <p:spPr>
          <a:xfrm>
            <a:off x="1847528" y="4797153"/>
            <a:ext cx="7776864" cy="1200329"/>
          </a:xfrm>
          <a:prstGeom prst="rect">
            <a:avLst/>
          </a:prstGeom>
          <a:noFill/>
        </p:spPr>
        <p:txBody>
          <a:bodyPr wrap="square" rtlCol="0">
            <a:spAutoFit/>
          </a:bodyPr>
          <a:lstStyle/>
          <a:p>
            <a:r>
              <a:rPr lang="zh-CN" altLang="en-US" dirty="0"/>
              <a:t>改进：由工厂负责创建具体的实现类，</a:t>
            </a:r>
            <a:r>
              <a:rPr lang="en-US" altLang="zh-CN" dirty="0" err="1"/>
              <a:t>ReportService</a:t>
            </a:r>
            <a:r>
              <a:rPr lang="zh-CN" altLang="en-US" dirty="0"/>
              <a:t>类无需知道实现类的创建细节以及实现类是谁就能拿到实现类，虽然耦合度一定程度上降低了（此时</a:t>
            </a:r>
            <a:r>
              <a:rPr lang="en-US" altLang="zh-CN" dirty="0" err="1"/>
              <a:t>ReportService</a:t>
            </a:r>
            <a:r>
              <a:rPr lang="zh-CN" altLang="en-US" dirty="0"/>
              <a:t>类仍需要自己去取得实现类的实例），但是代码的复杂程度却增加了。</a:t>
            </a:r>
          </a:p>
        </p:txBody>
      </p:sp>
    </p:spTree>
    <p:extLst>
      <p:ext uri="{BB962C8B-B14F-4D97-AF65-F5344CB8AC3E}">
        <p14:creationId xmlns:p14="http://schemas.microsoft.com/office/powerpoint/2010/main" val="3899201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2135560"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IOC --- </a:t>
            </a:r>
            <a:r>
              <a:rPr lang="zh-CN" altLang="en-US" dirty="0">
                <a:latin typeface="宋体" panose="02010600030101010101" pitchFamily="2" charset="-122"/>
                <a:ea typeface="宋体" panose="02010600030101010101" pitchFamily="2"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1631504" y="1268760"/>
            <a:ext cx="9021627" cy="3240360"/>
          </a:xfrm>
          <a:prstGeom prst="rect">
            <a:avLst/>
          </a:prstGeom>
          <a:noFill/>
        </p:spPr>
      </p:pic>
      <p:sp>
        <p:nvSpPr>
          <p:cNvPr id="2" name="文本框 1"/>
          <p:cNvSpPr txBox="1"/>
          <p:nvPr/>
        </p:nvSpPr>
        <p:spPr>
          <a:xfrm>
            <a:off x="2063552" y="4869161"/>
            <a:ext cx="7848872" cy="646331"/>
          </a:xfrm>
          <a:prstGeom prst="rect">
            <a:avLst/>
          </a:prstGeom>
          <a:noFill/>
        </p:spPr>
        <p:txBody>
          <a:bodyPr wrap="square" rtlCol="0">
            <a:spAutoFit/>
          </a:bodyPr>
          <a:lstStyle/>
          <a:p>
            <a:r>
              <a:rPr lang="zh-CN" altLang="en-US" dirty="0"/>
              <a:t>采用</a:t>
            </a:r>
            <a:r>
              <a:rPr lang="en-US" altLang="zh-CN" dirty="0" err="1"/>
              <a:t>IoC</a:t>
            </a:r>
            <a:r>
              <a:rPr lang="zh-CN" altLang="en-US" dirty="0"/>
              <a:t>方式：</a:t>
            </a:r>
            <a:r>
              <a:rPr lang="en-US" altLang="zh-CN" dirty="0"/>
              <a:t> </a:t>
            </a:r>
            <a:r>
              <a:rPr lang="en-US" altLang="zh-CN" dirty="0" err="1"/>
              <a:t>ReportService</a:t>
            </a:r>
            <a:r>
              <a:rPr lang="zh-CN" altLang="en-US" dirty="0"/>
              <a:t>类无需自己去获取实现类的实例，这个实例由容器负责注入。</a:t>
            </a:r>
          </a:p>
        </p:txBody>
      </p:sp>
    </p:spTree>
    <p:extLst>
      <p:ext uri="{BB962C8B-B14F-4D97-AF65-F5344CB8AC3E}">
        <p14:creationId xmlns:p14="http://schemas.microsoft.com/office/powerpoint/2010/main" val="26474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3990"/>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itchFamily="34" charset="-122"/>
              </a:rPr>
              <a:t>内容提要</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991544" y="1484784"/>
            <a:ext cx="8064896" cy="4564216"/>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配置 </a:t>
            </a:r>
            <a:r>
              <a:rPr lang="en-US" altLang="zh-CN" dirty="0">
                <a:latin typeface="宋体" panose="02010600030101010101" pitchFamily="2" charset="-122"/>
                <a:ea typeface="宋体" panose="02010600030101010101" pitchFamily="2" charset="-122"/>
                <a:cs typeface="Arial Unicode MS" pitchFamily="34" charset="-122"/>
              </a:rPr>
              <a:t>bean</a:t>
            </a:r>
          </a:p>
          <a:p>
            <a:pPr lvl="1"/>
            <a:r>
              <a:rPr lang="zh-CN" altLang="en-US" dirty="0">
                <a:latin typeface="宋体" panose="02010600030101010101" pitchFamily="2" charset="-122"/>
                <a:ea typeface="宋体" panose="02010600030101010101" pitchFamily="2" charset="-122"/>
                <a:cs typeface="Arial Unicode MS" pitchFamily="34" charset="-122"/>
              </a:rPr>
              <a:t>配置形式：基于 </a:t>
            </a:r>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文件的方式；</a:t>
            </a:r>
            <a:endParaRPr lang="en-US" altLang="zh-CN" dirty="0">
              <a:latin typeface="宋体" panose="02010600030101010101" pitchFamily="2" charset="-122"/>
              <a:ea typeface="宋体" panose="02010600030101010101" pitchFamily="2" charset="-122"/>
              <a:cs typeface="Arial Unicode MS" pitchFamily="34" charset="-122"/>
            </a:endParaRPr>
          </a:p>
          <a:p>
            <a:pPr lvl="1"/>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dirty="0">
                <a:latin typeface="宋体" panose="02010600030101010101" pitchFamily="2" charset="-122"/>
                <a:ea typeface="宋体" panose="02010600030101010101" pitchFamily="2" charset="-122"/>
                <a:cs typeface="Arial Unicode MS" pitchFamily="34" charset="-122"/>
              </a:rPr>
              <a:t>的配置方式：通过全类名（反射</a:t>
            </a:r>
            <a:r>
              <a:rPr lang="zh-CN" altLang="en-US" dirty="0" smtClean="0">
                <a:latin typeface="宋体" panose="02010600030101010101" pitchFamily="2" charset="-122"/>
                <a:ea typeface="宋体" panose="02010600030101010101" pitchFamily="2" charset="-122"/>
                <a:cs typeface="Arial Unicode MS" pitchFamily="34" charset="-122"/>
              </a:rPr>
              <a:t>）</a:t>
            </a:r>
            <a:endParaRPr lang="en-US" altLang="zh-CN" dirty="0">
              <a:latin typeface="宋体" panose="02010600030101010101" pitchFamily="2" charset="-122"/>
              <a:ea typeface="宋体" panose="02010600030101010101" pitchFamily="2" charset="-122"/>
              <a:cs typeface="Arial Unicode MS" pitchFamily="34" charset="-122"/>
            </a:endParaRPr>
          </a:p>
          <a:p>
            <a:pPr lvl="1"/>
            <a:r>
              <a:rPr lang="en-US" altLang="zh-CN" dirty="0">
                <a:latin typeface="宋体" panose="02010600030101010101" pitchFamily="2" charset="-122"/>
                <a:ea typeface="宋体" panose="02010600030101010101" pitchFamily="2" charset="-122"/>
                <a:cs typeface="Arial Unicode MS" pitchFamily="34" charset="-122"/>
              </a:rPr>
              <a:t>IOC </a:t>
            </a:r>
            <a:r>
              <a:rPr lang="zh-CN" altLang="en-US" dirty="0">
                <a:latin typeface="宋体" panose="02010600030101010101" pitchFamily="2" charset="-122"/>
                <a:ea typeface="宋体" panose="02010600030101010101" pitchFamily="2" charset="-122"/>
                <a:cs typeface="Arial Unicode MS" pitchFamily="34" charset="-122"/>
              </a:rPr>
              <a:t>容器 </a:t>
            </a:r>
            <a:r>
              <a:rPr lang="en-US" altLang="zh-CN" dirty="0" err="1">
                <a:latin typeface="宋体" panose="02010600030101010101" pitchFamily="2" charset="-122"/>
                <a:ea typeface="宋体" panose="02010600030101010101" pitchFamily="2" charset="-122"/>
                <a:cs typeface="Arial Unicode MS" pitchFamily="34" charset="-122"/>
              </a:rPr>
              <a:t>BeanFactory</a:t>
            </a:r>
            <a:r>
              <a:rPr lang="en-US" altLang="zh-CN" dirty="0">
                <a:latin typeface="宋体" panose="02010600030101010101" pitchFamily="2" charset="-122"/>
                <a:ea typeface="宋体" panose="02010600030101010101" pitchFamily="2" charset="-122"/>
                <a:cs typeface="Arial Unicode MS" pitchFamily="34" charset="-122"/>
              </a:rPr>
              <a:t> &amp; </a:t>
            </a:r>
            <a:r>
              <a:rPr lang="en-US" altLang="zh-CN" dirty="0" err="1">
                <a:latin typeface="宋体" panose="02010600030101010101" pitchFamily="2" charset="-122"/>
                <a:ea typeface="宋体" panose="02010600030101010101" pitchFamily="2" charset="-122"/>
                <a:cs typeface="Arial Unicode MS" pitchFamily="34" charset="-122"/>
              </a:rPr>
              <a:t>ApplicationContext</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概述</a:t>
            </a:r>
            <a:endParaRPr lang="en-US" altLang="zh-CN" dirty="0">
              <a:latin typeface="宋体" panose="02010600030101010101" pitchFamily="2" charset="-122"/>
              <a:ea typeface="宋体" panose="02010600030101010101" pitchFamily="2" charset="-122"/>
              <a:cs typeface="Arial Unicode MS" pitchFamily="34" charset="-122"/>
            </a:endParaRPr>
          </a:p>
          <a:p>
            <a:pPr lvl="1"/>
            <a:r>
              <a:rPr lang="zh-CN" altLang="en-US" dirty="0">
                <a:latin typeface="宋体" panose="02010600030101010101" pitchFamily="2" charset="-122"/>
                <a:ea typeface="宋体" panose="02010600030101010101" pitchFamily="2" charset="-122"/>
                <a:cs typeface="Arial Unicode MS" pitchFamily="34" charset="-122"/>
              </a:rPr>
              <a:t>依赖注入的方式：属性注入；构造器注入</a:t>
            </a:r>
            <a:endParaRPr lang="en-US" altLang="zh-CN" dirty="0">
              <a:latin typeface="宋体" panose="02010600030101010101" pitchFamily="2" charset="-122"/>
              <a:ea typeface="宋体" panose="02010600030101010101" pitchFamily="2" charset="-122"/>
              <a:cs typeface="Arial Unicode MS" pitchFamily="34" charset="-122"/>
            </a:endParaRPr>
          </a:p>
          <a:p>
            <a:pPr lvl="1"/>
            <a:r>
              <a:rPr lang="zh-CN" altLang="en-US" dirty="0">
                <a:latin typeface="宋体" panose="02010600030101010101" pitchFamily="2" charset="-122"/>
                <a:ea typeface="宋体" panose="02010600030101010101" pitchFamily="2" charset="-122"/>
                <a:cs typeface="Arial Unicode MS" pitchFamily="34" charset="-122"/>
              </a:rPr>
              <a:t>注入属性值细节</a:t>
            </a:r>
            <a:endParaRPr lang="en-US" altLang="zh-CN"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708217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536" y="-28180"/>
            <a:ext cx="8229600" cy="1143000"/>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在 </a:t>
            </a:r>
            <a:r>
              <a:rPr lang="en-US" altLang="zh-CN" sz="3600" dirty="0">
                <a:latin typeface="宋体" panose="02010600030101010101" pitchFamily="2" charset="-122"/>
                <a:ea typeface="宋体" panose="02010600030101010101" pitchFamily="2" charset="-122"/>
                <a:cs typeface="Arial Unicode MS" pitchFamily="34" charset="-122"/>
              </a:rPr>
              <a:t>Spring </a:t>
            </a:r>
            <a:r>
              <a:rPr lang="zh-CN" altLang="en-US" sz="3600" dirty="0">
                <a:latin typeface="宋体" panose="02010600030101010101" pitchFamily="2" charset="-122"/>
                <a:ea typeface="宋体" panose="02010600030101010101" pitchFamily="2" charset="-122"/>
                <a:cs typeface="Arial Unicode MS" pitchFamily="34" charset="-122"/>
              </a:rPr>
              <a:t>的 </a:t>
            </a:r>
            <a:r>
              <a:rPr lang="en-US" altLang="zh-CN" sz="3600" dirty="0">
                <a:latin typeface="宋体" panose="02010600030101010101" pitchFamily="2" charset="-122"/>
                <a:ea typeface="宋体" panose="02010600030101010101" pitchFamily="2" charset="-122"/>
                <a:cs typeface="Arial Unicode MS" pitchFamily="34" charset="-122"/>
              </a:rPr>
              <a:t>IOC </a:t>
            </a:r>
            <a:r>
              <a:rPr lang="zh-CN" altLang="en-US" sz="3600" dirty="0">
                <a:latin typeface="宋体" panose="02010600030101010101" pitchFamily="2" charset="-122"/>
                <a:ea typeface="宋体" panose="02010600030101010101" pitchFamily="2" charset="-122"/>
                <a:cs typeface="Arial Unicode MS" pitchFamily="34" charset="-122"/>
              </a:rPr>
              <a:t>容器里配置 </a:t>
            </a:r>
            <a:r>
              <a:rPr lang="en-US" altLang="zh-CN" sz="3600" dirty="0">
                <a:latin typeface="宋体" panose="02010600030101010101" pitchFamily="2" charset="-122"/>
                <a:ea typeface="宋体" panose="02010600030101010101" pitchFamily="2" charset="-122"/>
                <a:cs typeface="Arial Unicode MS" pitchFamily="34" charset="-122"/>
              </a:rPr>
              <a:t>Bean</a:t>
            </a:r>
            <a:endParaRPr lang="zh-CN" altLang="en-US" sz="3600"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775520" y="1268760"/>
            <a:ext cx="8568952" cy="3384376"/>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文件中通过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节点来配置 </a:t>
            </a:r>
            <a:r>
              <a:rPr lang="en-US" altLang="zh-CN" sz="2400" dirty="0">
                <a:latin typeface="宋体" panose="02010600030101010101" pitchFamily="2" charset="-122"/>
                <a:ea typeface="宋体" panose="02010600030101010101" pitchFamily="2" charset="-122"/>
                <a:cs typeface="Arial Unicode MS" pitchFamily="34" charset="-122"/>
              </a:rPr>
              <a:t>bean</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pPr marL="0" indent="0">
              <a:buNone/>
            </a:pPr>
            <a:endParaRPr lang="en-US" altLang="zh-CN" sz="2400" dirty="0">
              <a:latin typeface="宋体" panose="02010600030101010101" pitchFamily="2" charset="-122"/>
              <a:ea typeface="宋体" panose="02010600030101010101" pitchFamily="2" charset="-122"/>
              <a:cs typeface="Arial Unicode MS" pitchFamily="34" charset="-122"/>
            </a:endParaRPr>
          </a:p>
          <a:p>
            <a:r>
              <a:rPr lang="en-US" altLang="zh-CN" sz="2400" dirty="0">
                <a:latin typeface="宋体" panose="02010600030101010101" pitchFamily="2" charset="-122"/>
                <a:ea typeface="宋体" panose="02010600030101010101" pitchFamily="2" charset="-122"/>
                <a:cs typeface="Arial Unicode MS" pitchFamily="34" charset="-122"/>
              </a:rPr>
              <a:t>id</a:t>
            </a:r>
            <a:r>
              <a:rPr lang="zh-CN" altLang="en-US" sz="2400" dirty="0">
                <a:latin typeface="宋体" panose="02010600030101010101" pitchFamily="2" charset="-122"/>
                <a:ea typeface="宋体" panose="02010600030101010101" pitchFamily="2" charset="-122"/>
                <a:cs typeface="Arial Unicode MS" pitchFamily="34" charset="-122"/>
              </a:rPr>
              <a:t>：</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的名称。</a:t>
            </a:r>
            <a:endParaRPr lang="en-US" altLang="zh-CN" sz="2400" dirty="0">
              <a:latin typeface="宋体" panose="02010600030101010101" pitchFamily="2" charset="-122"/>
              <a:ea typeface="宋体" panose="02010600030101010101" pitchFamily="2" charset="-122"/>
              <a:cs typeface="Arial Unicode MS" pitchFamily="34" charset="-122"/>
            </a:endParaRPr>
          </a:p>
          <a:p>
            <a:pPr lvl="1"/>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IOC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容器中必须是唯一的</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若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id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没有指定，</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自动将权限定性类名作为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的名字</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en-US" altLang="zh-CN" sz="2000" dirty="0">
                <a:latin typeface="宋体" panose="02010600030101010101" pitchFamily="2" charset="-122"/>
                <a:ea typeface="宋体" panose="02010600030101010101" pitchFamily="2" charset="-122"/>
                <a:cs typeface="Arial Unicode MS" pitchFamily="34" charset="-122"/>
              </a:rPr>
              <a:t>id </a:t>
            </a:r>
            <a:r>
              <a:rPr lang="zh-CN" altLang="en-US" sz="2000" dirty="0">
                <a:latin typeface="宋体" panose="02010600030101010101" pitchFamily="2" charset="-122"/>
                <a:ea typeface="宋体" panose="02010600030101010101" pitchFamily="2" charset="-122"/>
                <a:cs typeface="Arial Unicode MS" pitchFamily="34" charset="-122"/>
              </a:rPr>
              <a:t>可以指定多个名字，名字之间可用逗号、分号、或空格分隔</a:t>
            </a:r>
            <a:endParaRPr lang="en-US" altLang="zh-CN" sz="2000" dirty="0">
              <a:latin typeface="宋体" panose="02010600030101010101" pitchFamily="2" charset="-122"/>
              <a:ea typeface="宋体" panose="02010600030101010101" pitchFamily="2" charset="-122"/>
              <a:cs typeface="Arial Unicode MS" pitchFamily="34" charset="-122"/>
            </a:endParaRPr>
          </a:p>
        </p:txBody>
      </p:sp>
      <p:sp>
        <p:nvSpPr>
          <p:cNvPr id="6" name="Rectangle 1"/>
          <p:cNvSpPr>
            <a:spLocks noChangeArrowheads="1"/>
          </p:cNvSpPr>
          <p:nvPr/>
        </p:nvSpPr>
        <p:spPr bwMode="auto">
          <a:xfrm>
            <a:off x="2017508" y="1623535"/>
            <a:ext cx="549728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&lt;bean </a:t>
            </a:r>
            <a:r>
              <a:rPr kumimoji="0" lang="zh-CN" altLang="zh-CN"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id</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="helloWorld" </a:t>
            </a:r>
            <a:r>
              <a:rPr kumimoji="0" lang="zh-CN" altLang="zh-CN"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class</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="com.taozhiyaoyao.helloword.HelloWorld"</a:t>
            </a:r>
            <a: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&lt;property </a:t>
            </a:r>
            <a:r>
              <a:rPr kumimoji="0" lang="zh-CN" altLang="zh-CN"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name</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="word" </a:t>
            </a:r>
            <a:r>
              <a:rPr kumimoji="0" lang="zh-CN" altLang="zh-CN" b="0" i="0" u="none" strike="noStrike" cap="none" normalizeH="0" baseline="0" dirty="0" smtClean="0">
                <a:ln>
                  <a:noFill/>
                </a:ln>
                <a:solidFill>
                  <a:srgbClr val="BABABA"/>
                </a:solidFill>
                <a:effectLst/>
                <a:latin typeface="宋体" panose="02010600030101010101" pitchFamily="2" charset="-122"/>
                <a:ea typeface="宋体" panose="02010600030101010101" pitchFamily="2" charset="-122"/>
              </a:rPr>
              <a:t>value</a:t>
            </a:r>
            <a:r>
              <a:rPr kumimoji="0" lang="zh-CN" altLang="zh-CN"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="Hello World!"</a:t>
            </a:r>
            <a: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&lt;/bean&gt;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85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是什么</a:t>
            </a:r>
            <a:endParaRPr lang="en-US" altLang="zh-CN" dirty="0" smtClean="0"/>
          </a:p>
          <a:p>
            <a:pPr lvl="1"/>
            <a:r>
              <a:rPr lang="zh-CN" altLang="en-US" dirty="0" smtClean="0"/>
              <a:t>开源框架：</a:t>
            </a:r>
            <a:endParaRPr lang="en-US" altLang="zh-CN" dirty="0" smtClean="0"/>
          </a:p>
          <a:p>
            <a:r>
              <a:rPr lang="zh-CN" altLang="en-US" dirty="0" smtClean="0"/>
              <a:t>提供什么</a:t>
            </a:r>
            <a:endParaRPr lang="en-US" altLang="zh-CN" dirty="0" smtClean="0"/>
          </a:p>
          <a:p>
            <a:pPr lvl="1"/>
            <a:r>
              <a:rPr lang="zh-CN" altLang="en-US" dirty="0" smtClean="0"/>
              <a:t>轻量级开发：</a:t>
            </a:r>
            <a:r>
              <a:rPr lang="en-US" altLang="zh-CN" dirty="0" smtClean="0"/>
              <a:t>Spring </a:t>
            </a:r>
            <a:r>
              <a:rPr lang="zh-CN" altLang="en-US" dirty="0" smtClean="0"/>
              <a:t>是非侵入性的 </a:t>
            </a:r>
            <a:r>
              <a:rPr lang="en-US" altLang="zh-CN" dirty="0" smtClean="0"/>
              <a:t>- </a:t>
            </a:r>
            <a:r>
              <a:rPr lang="zh-CN" altLang="en-US" dirty="0" smtClean="0"/>
              <a:t>基于 </a:t>
            </a:r>
            <a:r>
              <a:rPr lang="en-US" altLang="zh-CN" dirty="0" smtClean="0"/>
              <a:t>Spring </a:t>
            </a:r>
            <a:r>
              <a:rPr lang="zh-CN" altLang="en-US" dirty="0" smtClean="0"/>
              <a:t>开发的应用中的对象可以不依赖于 </a:t>
            </a:r>
            <a:r>
              <a:rPr lang="en-US" altLang="zh-CN" dirty="0" smtClean="0"/>
              <a:t>Spring </a:t>
            </a:r>
            <a:r>
              <a:rPr lang="zh-CN" altLang="en-US" dirty="0" smtClean="0"/>
              <a:t>的 </a:t>
            </a:r>
            <a:r>
              <a:rPr lang="en-US" altLang="zh-CN" dirty="0" smtClean="0"/>
              <a:t>API</a:t>
            </a:r>
          </a:p>
          <a:p>
            <a:pPr lvl="1"/>
            <a:r>
              <a:rPr lang="zh-CN" altLang="en-US" dirty="0" smtClean="0"/>
              <a:t>依赖注入</a:t>
            </a:r>
            <a:r>
              <a:rPr lang="en-US" altLang="zh-CN" dirty="0" smtClean="0"/>
              <a:t>(DI --- dependency injection</a:t>
            </a:r>
            <a:r>
              <a:rPr lang="zh-CN" altLang="en-US" dirty="0" smtClean="0"/>
              <a:t>、</a:t>
            </a:r>
            <a:r>
              <a:rPr lang="en-US" altLang="zh-CN" dirty="0" smtClean="0"/>
              <a:t>IOC)</a:t>
            </a:r>
          </a:p>
          <a:p>
            <a:pPr lvl="1"/>
            <a:r>
              <a:rPr lang="zh-CN" altLang="en-US" dirty="0" smtClean="0"/>
              <a:t>面向切面编程</a:t>
            </a:r>
            <a:r>
              <a:rPr lang="en-US" altLang="zh-CN" dirty="0" smtClean="0"/>
              <a:t>(AOP --- aspect oriented programming)</a:t>
            </a:r>
          </a:p>
          <a:p>
            <a:pPr lvl="1"/>
            <a:r>
              <a:rPr lang="zh-CN" altLang="en-US" dirty="0" smtClean="0"/>
              <a:t>容器</a:t>
            </a:r>
            <a:r>
              <a:rPr lang="en-US" altLang="zh-CN" dirty="0" smtClean="0"/>
              <a:t>: Spring </a:t>
            </a:r>
            <a:r>
              <a:rPr lang="zh-CN" altLang="en-US" dirty="0" smtClean="0"/>
              <a:t>是一个容器</a:t>
            </a:r>
            <a:r>
              <a:rPr lang="en-US" altLang="zh-CN" dirty="0" smtClean="0"/>
              <a:t>, </a:t>
            </a:r>
            <a:r>
              <a:rPr lang="zh-CN" altLang="en-US" dirty="0" smtClean="0"/>
              <a:t>因为它包含并且管理应用对象的生命周期</a:t>
            </a:r>
          </a:p>
          <a:p>
            <a:pPr lvl="1"/>
            <a:r>
              <a:rPr lang="zh-CN" altLang="en-US" dirty="0" smtClean="0"/>
              <a:t>框架</a:t>
            </a:r>
            <a:r>
              <a:rPr lang="en-US" altLang="zh-CN" dirty="0" smtClean="0"/>
              <a:t>: Spring </a:t>
            </a:r>
            <a:r>
              <a:rPr lang="zh-CN" altLang="en-US" dirty="0" smtClean="0"/>
              <a:t>实现了使用简单的组件配置组合成一个复杂的应用</a:t>
            </a:r>
            <a:r>
              <a:rPr lang="en-US" altLang="zh-CN" dirty="0" smtClean="0"/>
              <a:t>. </a:t>
            </a:r>
            <a:r>
              <a:rPr lang="zh-CN" altLang="en-US" dirty="0" smtClean="0"/>
              <a:t>在 </a:t>
            </a:r>
            <a:r>
              <a:rPr lang="en-US" altLang="zh-CN" dirty="0" smtClean="0"/>
              <a:t>Spring </a:t>
            </a:r>
            <a:r>
              <a:rPr lang="zh-CN" altLang="en-US" dirty="0" smtClean="0"/>
              <a:t>中可以使用 </a:t>
            </a:r>
            <a:r>
              <a:rPr lang="en-US" altLang="zh-CN" dirty="0" smtClean="0"/>
              <a:t>XML </a:t>
            </a:r>
            <a:r>
              <a:rPr lang="zh-CN" altLang="en-US" dirty="0" smtClean="0"/>
              <a:t>和 </a:t>
            </a:r>
            <a:r>
              <a:rPr lang="en-US" altLang="zh-CN" dirty="0" smtClean="0"/>
              <a:t>Java </a:t>
            </a:r>
            <a:r>
              <a:rPr lang="zh-CN" altLang="en-US" dirty="0" smtClean="0"/>
              <a:t>注解组合这些对象</a:t>
            </a:r>
          </a:p>
          <a:p>
            <a:pPr lvl="1"/>
            <a:r>
              <a:rPr lang="zh-CN" altLang="en-US" dirty="0" smtClean="0"/>
              <a:t>一站式：在 </a:t>
            </a:r>
            <a:r>
              <a:rPr lang="en-US" altLang="zh-CN" dirty="0" smtClean="0"/>
              <a:t>IOC </a:t>
            </a:r>
            <a:r>
              <a:rPr lang="zh-CN" altLang="en-US" dirty="0" smtClean="0"/>
              <a:t>和 </a:t>
            </a:r>
            <a:r>
              <a:rPr lang="en-US" altLang="zh-CN" dirty="0" smtClean="0"/>
              <a:t>AOP </a:t>
            </a:r>
            <a:r>
              <a:rPr lang="zh-CN" altLang="en-US" dirty="0" smtClean="0"/>
              <a:t>的基础上可以整合各种企业应用的开源框架和优秀的第三方类库 （实际上 </a:t>
            </a:r>
            <a:r>
              <a:rPr lang="en-US" altLang="zh-CN" dirty="0" smtClean="0"/>
              <a:t>Spring </a:t>
            </a:r>
            <a:r>
              <a:rPr lang="zh-CN" altLang="en-US" dirty="0" smtClean="0"/>
              <a:t>自身也提供了展现层的 </a:t>
            </a:r>
            <a:r>
              <a:rPr lang="en-US" altLang="zh-CN" dirty="0" err="1" smtClean="0"/>
              <a:t>SpringMVC</a:t>
            </a:r>
            <a:r>
              <a:rPr lang="en-US" altLang="zh-CN" dirty="0" smtClean="0"/>
              <a:t> </a:t>
            </a:r>
            <a:r>
              <a:rPr lang="zh-CN" altLang="en-US" dirty="0" smtClean="0"/>
              <a:t>和 持久层的 </a:t>
            </a:r>
            <a:r>
              <a:rPr lang="en-US" altLang="zh-CN" dirty="0" smtClean="0"/>
              <a:t>Spring JDBC</a:t>
            </a:r>
            <a:r>
              <a:rPr lang="zh-CN" altLang="en-US" dirty="0" smtClean="0"/>
              <a:t>）</a:t>
            </a:r>
            <a:endParaRPr lang="zh-CN" altLang="en-US" dirty="0"/>
          </a:p>
        </p:txBody>
      </p:sp>
    </p:spTree>
    <p:extLst>
      <p:ext uri="{BB962C8B-B14F-4D97-AF65-F5344CB8AC3E}">
        <p14:creationId xmlns:p14="http://schemas.microsoft.com/office/powerpoint/2010/main" val="2339978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2045546"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zh-CN" altLang="en-US" dirty="0">
                <a:latin typeface="宋体" panose="02010600030101010101" pitchFamily="2" charset="-122"/>
                <a:ea typeface="宋体" panose="02010600030101010101" pitchFamily="2" charset="-122"/>
                <a:cs typeface="Arial Unicode MS" pitchFamily="34" charset="-122"/>
              </a:rPr>
              <a:t>容器</a:t>
            </a:r>
          </a:p>
        </p:txBody>
      </p:sp>
      <p:sp>
        <p:nvSpPr>
          <p:cNvPr id="634883" name="Rectangle 3"/>
          <p:cNvSpPr>
            <a:spLocks noGrp="1" noChangeArrowheads="1"/>
          </p:cNvSpPr>
          <p:nvPr>
            <p:ph idx="1"/>
          </p:nvPr>
        </p:nvSpPr>
        <p:spPr>
          <a:xfrm>
            <a:off x="1775520" y="1196752"/>
            <a:ext cx="8352928" cy="4388512"/>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Spring IOC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容器</a:t>
            </a:r>
            <a:r>
              <a:rPr lang="zh-CN" altLang="en-US" sz="2400" dirty="0">
                <a:latin typeface="宋体" panose="02010600030101010101" pitchFamily="2" charset="-122"/>
                <a:ea typeface="宋体" panose="02010600030101010101" pitchFamily="2" charset="-122"/>
                <a:cs typeface="Arial Unicode MS" pitchFamily="34" charset="-122"/>
              </a:rPr>
              <a:t>读取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配置创建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实例之前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必须对它进行实例化</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只有在容器实例化后</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才可以从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容器里获取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实例并使用</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提供了两种类型的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容器实现</a:t>
            </a:r>
            <a:r>
              <a:rPr lang="en-US" altLang="zh-CN" sz="2400" dirty="0">
                <a:latin typeface="宋体" panose="02010600030101010101" pitchFamily="2" charset="-122"/>
                <a:ea typeface="宋体" panose="02010600030101010101" pitchFamily="2" charset="-122"/>
                <a:cs typeface="Arial Unicode MS" pitchFamily="34" charset="-122"/>
              </a:rPr>
              <a:t>. </a:t>
            </a:r>
          </a:p>
          <a:p>
            <a:pPr lvl="1"/>
            <a:r>
              <a:rPr lang="en-US" altLang="zh-CN" sz="2000" b="1" dirty="0" err="1">
                <a:latin typeface="宋体" panose="02010600030101010101" pitchFamily="2" charset="-122"/>
                <a:ea typeface="宋体" panose="02010600030101010101" pitchFamily="2" charset="-122"/>
                <a:cs typeface="Arial Unicode MS" pitchFamily="34" charset="-122"/>
              </a:rPr>
              <a:t>BeanFactory</a:t>
            </a:r>
            <a:r>
              <a:rPr lang="en-US" altLang="zh-CN" sz="2000" dirty="0">
                <a:latin typeface="宋体" panose="02010600030101010101" pitchFamily="2" charset="-122"/>
                <a:ea typeface="宋体" panose="02010600030101010101" pitchFamily="2" charset="-122"/>
                <a:cs typeface="Arial Unicode MS" pitchFamily="34" charset="-122"/>
              </a:rPr>
              <a:t>: IOC </a:t>
            </a:r>
            <a:r>
              <a:rPr lang="zh-CN" altLang="en-US" sz="2000" dirty="0">
                <a:latin typeface="宋体" panose="02010600030101010101" pitchFamily="2" charset="-122"/>
                <a:ea typeface="宋体" panose="02010600030101010101" pitchFamily="2" charset="-122"/>
                <a:cs typeface="Arial Unicode MS" pitchFamily="34" charset="-122"/>
              </a:rPr>
              <a:t>容器的基本实现</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en-US" altLang="zh-CN" sz="2000" b="1" dirty="0" err="1">
                <a:solidFill>
                  <a:srgbClr val="FF0000"/>
                </a:solidFill>
                <a:latin typeface="宋体" panose="02010600030101010101" pitchFamily="2" charset="-122"/>
                <a:ea typeface="宋体" panose="02010600030101010101" pitchFamily="2" charset="-122"/>
                <a:cs typeface="Arial Unicode MS" pitchFamily="34" charset="-122"/>
              </a:rPr>
              <a:t>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提供了更多的高级特性</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是 </a:t>
            </a:r>
            <a:r>
              <a:rPr lang="en-US" altLang="zh-CN" sz="2000" dirty="0" err="1">
                <a:latin typeface="宋体" panose="02010600030101010101" pitchFamily="2" charset="-122"/>
                <a:ea typeface="宋体" panose="02010600030101010101" pitchFamily="2" charset="-122"/>
                <a:cs typeface="Arial Unicode MS" pitchFamily="34" charset="-122"/>
              </a:rPr>
              <a:t>BeanFactory</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的子接口</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en-US" altLang="zh-CN" sz="2000" dirty="0" err="1">
                <a:latin typeface="宋体" panose="02010600030101010101" pitchFamily="2" charset="-122"/>
                <a:ea typeface="宋体" panose="02010600030101010101" pitchFamily="2" charset="-122"/>
                <a:cs typeface="Arial Unicode MS" pitchFamily="34" charset="-122"/>
              </a:rPr>
              <a:t>BeanFactory</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是 </a:t>
            </a:r>
            <a:r>
              <a:rPr lang="en-US" altLang="zh-CN" sz="2000" dirty="0">
                <a:latin typeface="宋体" panose="02010600030101010101" pitchFamily="2" charset="-122"/>
                <a:ea typeface="宋体" panose="02010600030101010101" pitchFamily="2" charset="-122"/>
                <a:cs typeface="Arial Unicode MS" pitchFamily="34" charset="-122"/>
              </a:rPr>
              <a:t>Spring </a:t>
            </a:r>
            <a:r>
              <a:rPr lang="zh-CN" altLang="en-US" sz="2000" dirty="0">
                <a:latin typeface="宋体" panose="02010600030101010101" pitchFamily="2" charset="-122"/>
                <a:ea typeface="宋体" panose="02010600030101010101" pitchFamily="2" charset="-122"/>
                <a:cs typeface="Arial Unicode MS" pitchFamily="34" charset="-122"/>
              </a:rPr>
              <a:t>框架的基础设施，面向 </a:t>
            </a:r>
            <a:r>
              <a:rPr lang="en-US" altLang="zh-CN" sz="2000" dirty="0">
                <a:latin typeface="宋体" panose="02010600030101010101" pitchFamily="2" charset="-122"/>
                <a:ea typeface="宋体" panose="02010600030101010101" pitchFamily="2" charset="-122"/>
                <a:cs typeface="Arial Unicode MS" pitchFamily="34" charset="-122"/>
              </a:rPr>
              <a:t>Spring </a:t>
            </a:r>
            <a:r>
              <a:rPr lang="zh-CN" altLang="en-US" sz="2000" dirty="0">
                <a:latin typeface="宋体" panose="02010600030101010101" pitchFamily="2" charset="-122"/>
                <a:ea typeface="宋体" panose="02010600030101010101" pitchFamily="2" charset="-122"/>
                <a:cs typeface="Arial Unicode MS" pitchFamily="34" charset="-122"/>
              </a:rPr>
              <a:t>本身；</a:t>
            </a:r>
            <a:r>
              <a:rPr lang="en-US" altLang="zh-CN" sz="2000" dirty="0" err="1">
                <a:latin typeface="宋体" panose="02010600030101010101" pitchFamily="2" charset="-122"/>
                <a:ea typeface="宋体" panose="02010600030101010101" pitchFamily="2" charset="-122"/>
                <a:cs typeface="Arial Unicode MS" pitchFamily="34" charset="-122"/>
              </a:rPr>
              <a:t>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面向使用 </a:t>
            </a:r>
            <a:r>
              <a:rPr lang="en-US" altLang="zh-CN" sz="2000" dirty="0">
                <a:latin typeface="宋体" panose="02010600030101010101" pitchFamily="2" charset="-122"/>
                <a:ea typeface="宋体" panose="02010600030101010101" pitchFamily="2" charset="-122"/>
                <a:cs typeface="Arial Unicode MS" pitchFamily="34" charset="-122"/>
              </a:rPr>
              <a:t>Spring </a:t>
            </a:r>
            <a:r>
              <a:rPr lang="zh-CN" altLang="en-US" sz="2000" dirty="0">
                <a:latin typeface="宋体" panose="02010600030101010101" pitchFamily="2" charset="-122"/>
                <a:ea typeface="宋体" panose="02010600030101010101" pitchFamily="2" charset="-122"/>
                <a:cs typeface="Arial Unicode MS" pitchFamily="34" charset="-122"/>
              </a:rPr>
              <a:t>框架的开发者，</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几乎所有的应用场合都直接使用 </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ApplicationContext</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而非底层的 </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BeanFactory</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zh-CN" altLang="en-US" sz="2000" dirty="0">
                <a:latin typeface="宋体" panose="02010600030101010101" pitchFamily="2" charset="-122"/>
                <a:ea typeface="宋体" panose="02010600030101010101" pitchFamily="2" charset="-122"/>
                <a:cs typeface="Arial Unicode MS" pitchFamily="34" charset="-122"/>
              </a:rPr>
              <a:t>无论使用何种方式</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配置文件时相同的</a:t>
            </a:r>
            <a:r>
              <a:rPr lang="en-US" altLang="zh-CN" sz="20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201765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958" y="3761656"/>
            <a:ext cx="508204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2135560" y="116632"/>
            <a:ext cx="8229600" cy="857256"/>
          </a:xfrm>
        </p:spPr>
        <p:txBody>
          <a:bodyPr/>
          <a:lstStyle/>
          <a:p>
            <a:r>
              <a:rPr lang="en-US" altLang="en-US" dirty="0" err="1" smtClean="0">
                <a:latin typeface="宋体" panose="02010600030101010101" pitchFamily="2" charset="-122"/>
                <a:ea typeface="宋体" panose="02010600030101010101" pitchFamily="2" charset="-122"/>
                <a:cs typeface="Arial Unicode MS" pitchFamily="34" charset="-122"/>
              </a:rPr>
              <a:t>ApplicationContext</a:t>
            </a:r>
            <a:endParaRPr lang="en-US" altLang="zh-CN" dirty="0">
              <a:latin typeface="宋体" panose="02010600030101010101" pitchFamily="2" charset="-122"/>
              <a:ea typeface="宋体" panose="02010600030101010101" pitchFamily="2" charset="-122"/>
              <a:cs typeface="Arial Unicode MS" pitchFamily="34" charset="-122"/>
            </a:endParaRPr>
          </a:p>
        </p:txBody>
      </p:sp>
      <p:sp>
        <p:nvSpPr>
          <p:cNvPr id="635907" name="Rectangle 3"/>
          <p:cNvSpPr>
            <a:spLocks noGrp="1" noChangeArrowheads="1"/>
          </p:cNvSpPr>
          <p:nvPr>
            <p:ph idx="1"/>
          </p:nvPr>
        </p:nvSpPr>
        <p:spPr>
          <a:xfrm>
            <a:off x="1631504" y="1196752"/>
            <a:ext cx="8733656" cy="4608512"/>
          </a:xfrm>
        </p:spPr>
        <p:txBody>
          <a:bodyPr>
            <a:normAutofit/>
          </a:bodyPr>
          <a:lstStyle/>
          <a:p>
            <a:r>
              <a:rPr lang="en-US" altLang="zh-CN" sz="2000" dirty="0" err="1">
                <a:latin typeface="宋体" panose="02010600030101010101" pitchFamily="2" charset="-122"/>
                <a:ea typeface="宋体" panose="02010600030101010101" pitchFamily="2" charset="-122"/>
                <a:cs typeface="Arial Unicode MS" pitchFamily="34" charset="-122"/>
              </a:rPr>
              <a:t>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的主要实现类：</a:t>
            </a:r>
          </a:p>
          <a:p>
            <a:pPr lvl="1"/>
            <a:r>
              <a:rPr lang="en-US" altLang="zh-CN" sz="1800" b="1" dirty="0" err="1">
                <a:solidFill>
                  <a:srgbClr val="0000FF"/>
                </a:solidFill>
                <a:latin typeface="宋体" panose="02010600030101010101" pitchFamily="2" charset="-122"/>
                <a:ea typeface="宋体" panose="02010600030101010101" pitchFamily="2" charset="-122"/>
                <a:cs typeface="Arial Unicode MS" pitchFamily="34" charset="-122"/>
              </a:rPr>
              <a:t>ClassPathXmlApplicationContext</a:t>
            </a:r>
            <a:r>
              <a:rPr lang="zh-CN" altLang="en-US" sz="1800" dirty="0">
                <a:latin typeface="宋体" panose="02010600030101010101" pitchFamily="2" charset="-122"/>
                <a:ea typeface="宋体" panose="02010600030101010101" pitchFamily="2" charset="-122"/>
                <a:cs typeface="Arial Unicode MS" pitchFamily="34" charset="-122"/>
              </a:rPr>
              <a:t>：从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类路径下</a:t>
            </a:r>
            <a:r>
              <a:rPr lang="zh-CN" altLang="en-US" sz="1800" dirty="0">
                <a:latin typeface="宋体" panose="02010600030101010101" pitchFamily="2" charset="-122"/>
                <a:ea typeface="宋体" panose="02010600030101010101" pitchFamily="2" charset="-122"/>
                <a:cs typeface="Arial Unicode MS" pitchFamily="34" charset="-122"/>
              </a:rPr>
              <a:t>加载配置文件</a:t>
            </a:r>
          </a:p>
          <a:p>
            <a:pPr lvl="1"/>
            <a:r>
              <a:rPr lang="en-US" altLang="zh-CN" sz="1800" dirty="0" err="1">
                <a:latin typeface="宋体" panose="02010600030101010101" pitchFamily="2" charset="-122"/>
                <a:ea typeface="宋体" panose="02010600030101010101" pitchFamily="2" charset="-122"/>
                <a:cs typeface="Arial Unicode MS" pitchFamily="34" charset="-122"/>
              </a:rPr>
              <a:t>FileSystemXmlApplicationContext</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从文件系统中加载配置文件</a:t>
            </a:r>
            <a:endParaRPr lang="en-US" altLang="zh-CN" sz="1800" dirty="0">
              <a:latin typeface="宋体" panose="02010600030101010101" pitchFamily="2" charset="-122"/>
              <a:ea typeface="宋体" panose="02010600030101010101" pitchFamily="2" charset="-122"/>
              <a:cs typeface="Arial Unicode MS" pitchFamily="34" charset="-122"/>
            </a:endParaRPr>
          </a:p>
          <a:p>
            <a:r>
              <a:rPr lang="en-US" altLang="zh-CN" sz="2000" dirty="0" err="1">
                <a:latin typeface="宋体" panose="02010600030101010101" pitchFamily="2" charset="-122"/>
                <a:ea typeface="宋体" panose="02010600030101010101" pitchFamily="2" charset="-122"/>
                <a:cs typeface="Arial Unicode MS" pitchFamily="34" charset="-122"/>
              </a:rPr>
              <a:t>ConfigurableApplicationContext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扩展于 </a:t>
            </a:r>
            <a:r>
              <a:rPr lang="en-US" altLang="zh-CN" sz="2000" dirty="0" err="1">
                <a:latin typeface="宋体" panose="02010600030101010101" pitchFamily="2" charset="-122"/>
                <a:ea typeface="宋体" panose="02010600030101010101" pitchFamily="2" charset="-122"/>
                <a:cs typeface="Arial Unicode MS" pitchFamily="34" charset="-122"/>
              </a:rPr>
              <a:t>ApplicationContext</a:t>
            </a:r>
            <a:r>
              <a:rPr lang="zh-CN" altLang="en-US" sz="2000" dirty="0">
                <a:latin typeface="宋体" panose="02010600030101010101" pitchFamily="2" charset="-122"/>
                <a:ea typeface="宋体" panose="02010600030101010101" pitchFamily="2" charset="-122"/>
                <a:cs typeface="Arial Unicode MS" pitchFamily="34" charset="-122"/>
              </a:rPr>
              <a:t>，新增加两个主要方法：</a:t>
            </a:r>
            <a:r>
              <a:rPr lang="en-US" altLang="zh-CN" sz="2000" dirty="0">
                <a:latin typeface="宋体" panose="02010600030101010101" pitchFamily="2" charset="-122"/>
                <a:ea typeface="宋体" panose="02010600030101010101" pitchFamily="2" charset="-122"/>
                <a:cs typeface="Arial Unicode MS" pitchFamily="34" charset="-122"/>
              </a:rPr>
              <a:t>refresh() </a:t>
            </a:r>
            <a:r>
              <a:rPr lang="zh-CN" altLang="en-US" sz="2000" dirty="0">
                <a:latin typeface="宋体" panose="02010600030101010101" pitchFamily="2" charset="-122"/>
                <a:ea typeface="宋体" panose="02010600030101010101" pitchFamily="2" charset="-122"/>
                <a:cs typeface="Arial Unicode MS" pitchFamily="34" charset="-122"/>
              </a:rPr>
              <a:t>和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close()</a:t>
            </a:r>
            <a:r>
              <a:rPr lang="zh-CN" altLang="en-US" sz="2000" dirty="0">
                <a:latin typeface="宋体" panose="02010600030101010101" pitchFamily="2" charset="-122"/>
                <a:ea typeface="宋体" panose="02010600030101010101" pitchFamily="2" charset="-122"/>
                <a:cs typeface="Arial Unicode MS" pitchFamily="34" charset="-122"/>
              </a:rPr>
              <a:t>， 让 </a:t>
            </a:r>
            <a:r>
              <a:rPr lang="en-US" altLang="zh-CN" sz="2000" dirty="0" err="1">
                <a:latin typeface="宋体" panose="02010600030101010101" pitchFamily="2" charset="-122"/>
                <a:ea typeface="宋体" panose="02010600030101010101" pitchFamily="2" charset="-122"/>
                <a:cs typeface="Arial Unicode MS" pitchFamily="34" charset="-122"/>
              </a:rPr>
              <a:t>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具有启动、刷新和关闭上下文的能力</a:t>
            </a:r>
            <a:endParaRPr lang="en-US" altLang="zh-CN" sz="2000" dirty="0">
              <a:latin typeface="宋体" panose="02010600030101010101" pitchFamily="2" charset="-122"/>
              <a:ea typeface="宋体" panose="02010600030101010101" pitchFamily="2" charset="-122"/>
              <a:cs typeface="Arial Unicode MS" pitchFamily="34" charset="-122"/>
            </a:endParaRPr>
          </a:p>
          <a:p>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ApplicationContext</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在初始化上下文时就实例化所有单例的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Bean</a:t>
            </a:r>
            <a:r>
              <a:rPr lang="zh-CN" altLang="en-US" sz="2000" dirty="0">
                <a:latin typeface="宋体" panose="02010600030101010101" pitchFamily="2" charset="-122"/>
                <a:ea typeface="宋体" panose="02010600030101010101" pitchFamily="2" charset="-122"/>
                <a:cs typeface="Arial Unicode MS" pitchFamily="34" charset="-122"/>
              </a:rPr>
              <a:t>。</a:t>
            </a:r>
            <a:endParaRPr lang="en-US" altLang="zh-CN" sz="2000" dirty="0">
              <a:latin typeface="宋体" panose="02010600030101010101" pitchFamily="2" charset="-122"/>
              <a:ea typeface="宋体" panose="02010600030101010101" pitchFamily="2" charset="-122"/>
              <a:cs typeface="Arial Unicode MS" pitchFamily="34" charset="-122"/>
            </a:endParaRPr>
          </a:p>
          <a:p>
            <a:r>
              <a:rPr lang="en-US" altLang="zh-CN" sz="2000" dirty="0" err="1">
                <a:latin typeface="宋体" panose="02010600030101010101" pitchFamily="2" charset="-122"/>
                <a:ea typeface="宋体" panose="02010600030101010101" pitchFamily="2" charset="-122"/>
                <a:cs typeface="Arial Unicode MS" pitchFamily="34" charset="-122"/>
              </a:rPr>
              <a:t>WebApplicationContext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是专门为 </a:t>
            </a:r>
            <a:r>
              <a:rPr lang="en-US" altLang="zh-CN" sz="2000" dirty="0">
                <a:latin typeface="宋体" panose="02010600030101010101" pitchFamily="2" charset="-122"/>
                <a:ea typeface="宋体" panose="02010600030101010101" pitchFamily="2" charset="-122"/>
                <a:cs typeface="Arial Unicode MS" pitchFamily="34" charset="-122"/>
              </a:rPr>
              <a:t>WEB </a:t>
            </a:r>
            <a:r>
              <a:rPr lang="zh-CN" altLang="en-US" sz="2000" dirty="0">
                <a:latin typeface="宋体" panose="02010600030101010101" pitchFamily="2" charset="-122"/>
                <a:ea typeface="宋体" panose="02010600030101010101" pitchFamily="2" charset="-122"/>
                <a:cs typeface="Arial Unicode MS" pitchFamily="34" charset="-122"/>
              </a:rPr>
              <a:t>应用而准备的，它允许从相对于 </a:t>
            </a:r>
            <a:r>
              <a:rPr lang="en-US" altLang="zh-CN" sz="2000" dirty="0">
                <a:latin typeface="宋体" panose="02010600030101010101" pitchFamily="2" charset="-122"/>
                <a:ea typeface="宋体" panose="02010600030101010101" pitchFamily="2" charset="-122"/>
                <a:cs typeface="Arial Unicode MS" pitchFamily="34" charset="-122"/>
              </a:rPr>
              <a:t>WEB </a:t>
            </a:r>
            <a:r>
              <a:rPr lang="zh-CN" altLang="en-US" sz="2000" dirty="0">
                <a:latin typeface="宋体" panose="02010600030101010101" pitchFamily="2" charset="-122"/>
                <a:ea typeface="宋体" panose="02010600030101010101" pitchFamily="2" charset="-122"/>
                <a:cs typeface="Arial Unicode MS" pitchFamily="34" charset="-122"/>
              </a:rPr>
              <a:t>根目录的路径中完成初始化工作</a:t>
            </a:r>
          </a:p>
        </p:txBody>
      </p:sp>
    </p:spTree>
    <p:extLst>
      <p:ext uri="{BB962C8B-B14F-4D97-AF65-F5344CB8AC3E}">
        <p14:creationId xmlns:p14="http://schemas.microsoft.com/office/powerpoint/2010/main" val="4094629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03512" y="1667300"/>
            <a:ext cx="5480632" cy="4371055"/>
          </a:xfrm>
          <a:prstGeom prst="rect">
            <a:avLst/>
          </a:prstGeom>
        </p:spPr>
      </p:pic>
      <p:sp>
        <p:nvSpPr>
          <p:cNvPr id="636930" name="Rectangle 2"/>
          <p:cNvSpPr>
            <a:spLocks noGrp="1" noChangeArrowheads="1"/>
          </p:cNvSpPr>
          <p:nvPr>
            <p:ph type="title"/>
          </p:nvPr>
        </p:nvSpPr>
        <p:spPr>
          <a:xfrm>
            <a:off x="1919536" y="47433"/>
            <a:ext cx="8229600" cy="936104"/>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从 </a:t>
            </a:r>
            <a:r>
              <a:rPr lang="en-US" altLang="zh-CN" dirty="0">
                <a:latin typeface="宋体" panose="02010600030101010101" pitchFamily="2" charset="-122"/>
                <a:ea typeface="宋体" panose="02010600030101010101" pitchFamily="2" charset="-122"/>
                <a:cs typeface="Arial Unicode MS" pitchFamily="34" charset="-122"/>
              </a:rPr>
              <a:t>IOC </a:t>
            </a:r>
            <a:r>
              <a:rPr lang="zh-CN" altLang="en-US" dirty="0">
                <a:latin typeface="宋体" panose="02010600030101010101" pitchFamily="2" charset="-122"/>
                <a:ea typeface="宋体" panose="02010600030101010101" pitchFamily="2" charset="-122"/>
                <a:cs typeface="Arial Unicode MS" pitchFamily="34" charset="-122"/>
              </a:rPr>
              <a:t>容器中获取 </a:t>
            </a:r>
            <a:r>
              <a:rPr lang="en-US" altLang="zh-CN" dirty="0">
                <a:latin typeface="宋体" panose="02010600030101010101" pitchFamily="2" charset="-122"/>
                <a:ea typeface="宋体" panose="02010600030101010101" pitchFamily="2" charset="-122"/>
                <a:cs typeface="Arial Unicode MS" pitchFamily="34" charset="-122"/>
              </a:rPr>
              <a:t>Bean</a:t>
            </a:r>
          </a:p>
        </p:txBody>
      </p:sp>
      <p:sp>
        <p:nvSpPr>
          <p:cNvPr id="636931" name="Rectangle 3"/>
          <p:cNvSpPr>
            <a:spLocks noGrp="1" noChangeArrowheads="1"/>
          </p:cNvSpPr>
          <p:nvPr>
            <p:ph idx="1"/>
          </p:nvPr>
        </p:nvSpPr>
        <p:spPr>
          <a:xfrm>
            <a:off x="1911513" y="1185197"/>
            <a:ext cx="8237623" cy="962025"/>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调用 </a:t>
            </a:r>
            <a:r>
              <a:rPr lang="en-US" altLang="zh-CN" dirty="0" err="1">
                <a:latin typeface="宋体" panose="02010600030101010101" pitchFamily="2" charset="-122"/>
                <a:ea typeface="宋体" panose="02010600030101010101" pitchFamily="2" charset="-122"/>
                <a:cs typeface="Arial Unicode MS" pitchFamily="34" charset="-122"/>
              </a:rPr>
              <a:t>ApplicationContext</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的 </a:t>
            </a:r>
            <a:r>
              <a:rPr lang="en-US" altLang="zh-CN" dirty="0" err="1">
                <a:latin typeface="宋体" panose="02010600030101010101" pitchFamily="2" charset="-122"/>
                <a:ea typeface="宋体" panose="02010600030101010101" pitchFamily="2" charset="-122"/>
                <a:cs typeface="Arial Unicode MS" pitchFamily="34" charset="-122"/>
              </a:rPr>
              <a:t>getBean</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方法</a:t>
            </a:r>
          </a:p>
        </p:txBody>
      </p:sp>
      <p:sp>
        <p:nvSpPr>
          <p:cNvPr id="2" name="文本框 1"/>
          <p:cNvSpPr txBox="1"/>
          <p:nvPr/>
        </p:nvSpPr>
        <p:spPr>
          <a:xfrm>
            <a:off x="7464152" y="2564905"/>
            <a:ext cx="2952328" cy="1200329"/>
          </a:xfrm>
          <a:prstGeom prst="rect">
            <a:avLst/>
          </a:prstGeom>
          <a:noFill/>
        </p:spPr>
        <p:txBody>
          <a:bodyPr wrap="square" rtlCol="0">
            <a:spAutoFit/>
          </a:bodyPr>
          <a:lstStyle/>
          <a:p>
            <a:r>
              <a:rPr lang="zh-CN" altLang="en-US" dirty="0"/>
              <a:t>如果只指定要返回的</a:t>
            </a:r>
            <a:r>
              <a:rPr lang="en-US" altLang="zh-CN" dirty="0"/>
              <a:t>Bean</a:t>
            </a:r>
            <a:r>
              <a:rPr lang="zh-CN" altLang="en-US" dirty="0"/>
              <a:t>的类型就想从</a:t>
            </a:r>
            <a:r>
              <a:rPr lang="en-US" altLang="zh-CN" dirty="0" err="1"/>
              <a:t>IoC</a:t>
            </a:r>
            <a:r>
              <a:rPr lang="zh-CN" altLang="en-US" dirty="0"/>
              <a:t>容器中取得</a:t>
            </a:r>
            <a:r>
              <a:rPr lang="en-US" altLang="zh-CN" dirty="0"/>
              <a:t>Bean</a:t>
            </a:r>
            <a:r>
              <a:rPr lang="zh-CN" altLang="en-US" dirty="0"/>
              <a:t>的前提是该类型的</a:t>
            </a:r>
            <a:r>
              <a:rPr lang="en-US" altLang="zh-CN" dirty="0"/>
              <a:t>Bean</a:t>
            </a:r>
            <a:r>
              <a:rPr lang="zh-CN" altLang="en-US" dirty="0"/>
              <a:t>在</a:t>
            </a:r>
            <a:r>
              <a:rPr lang="en-US" altLang="zh-CN" dirty="0" err="1"/>
              <a:t>IoC</a:t>
            </a:r>
            <a:r>
              <a:rPr lang="zh-CN" altLang="en-US" dirty="0"/>
              <a:t>容器中只有一个。</a:t>
            </a:r>
          </a:p>
        </p:txBody>
      </p:sp>
      <p:cxnSp>
        <p:nvCxnSpPr>
          <p:cNvPr id="4" name="直接箭头连接符 3"/>
          <p:cNvCxnSpPr/>
          <p:nvPr/>
        </p:nvCxnSpPr>
        <p:spPr bwMode="auto">
          <a:xfrm flipH="1" flipV="1">
            <a:off x="5303912" y="3068960"/>
            <a:ext cx="2088232"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1157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Grp="1" noChangeArrowheads="1"/>
          </p:cNvSpPr>
          <p:nvPr>
            <p:ph idx="1"/>
          </p:nvPr>
        </p:nvSpPr>
        <p:spPr bwMode="auto">
          <a:xfrm>
            <a:off x="838200" y="2427130"/>
            <a:ext cx="8905002"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Main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static final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XmlBeanFactory </a:t>
            </a:r>
            <a:r>
              <a:rPr kumimoji="0" lang="zh-CN" altLang="zh-CN" sz="2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context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XmlBeanFactory(</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ClassPathResource(</a:t>
            </a:r>
            <a:r>
              <a:rPr kumimoji="0" lang="zh-CN" altLang="zh-CN" sz="2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"bean.xml"</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static void </a:t>
            </a:r>
            <a:r>
              <a:rPr kumimoji="0" lang="zh-CN" altLang="zh-CN" sz="20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main</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args){</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HelloWorld obj = (HelloWorld) </a:t>
            </a:r>
            <a:r>
              <a:rPr kumimoji="0" lang="zh-CN" altLang="zh-CN" sz="2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context</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.getBean(</a:t>
            </a:r>
            <a:r>
              <a:rPr kumimoji="0" lang="zh-CN" altLang="zh-CN" sz="2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"helloWorld"</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2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.println(obj.getWord())</a:t>
            </a: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8847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Spring Bean </a:t>
            </a:r>
            <a:r>
              <a:rPr lang="zh-CN" altLang="en-US" b="1" dirty="0" smtClean="0"/>
              <a:t>定义</a:t>
            </a:r>
            <a:endParaRPr lang="zh-CN" altLang="en-US" dirty="0"/>
          </a:p>
        </p:txBody>
      </p:sp>
      <p:sp>
        <p:nvSpPr>
          <p:cNvPr id="3" name="内容占位符 2"/>
          <p:cNvSpPr>
            <a:spLocks noGrp="1"/>
          </p:cNvSpPr>
          <p:nvPr>
            <p:ph idx="1"/>
          </p:nvPr>
        </p:nvSpPr>
        <p:spPr/>
        <p:txBody>
          <a:bodyPr/>
          <a:lstStyle/>
          <a:p>
            <a:r>
              <a:rPr lang="zh-CN" altLang="en-US" dirty="0"/>
              <a:t>被称作 </a:t>
            </a:r>
            <a:r>
              <a:rPr lang="en-US" altLang="zh-CN" dirty="0"/>
              <a:t>bean </a:t>
            </a:r>
            <a:r>
              <a:rPr lang="zh-CN" altLang="en-US" dirty="0"/>
              <a:t>的对象是构成应用程序的支柱也是由 </a:t>
            </a:r>
            <a:r>
              <a:rPr lang="en-US" altLang="zh-CN" dirty="0"/>
              <a:t>Spring </a:t>
            </a:r>
            <a:r>
              <a:rPr lang="en-US" altLang="zh-CN" dirty="0" err="1"/>
              <a:t>IoC</a:t>
            </a:r>
            <a:r>
              <a:rPr lang="en-US" altLang="zh-CN" dirty="0"/>
              <a:t> </a:t>
            </a:r>
            <a:r>
              <a:rPr lang="zh-CN" altLang="en-US" dirty="0"/>
              <a:t>容器管理的。</a:t>
            </a:r>
            <a:r>
              <a:rPr lang="en-US" altLang="zh-CN" dirty="0"/>
              <a:t>bean </a:t>
            </a:r>
            <a:r>
              <a:rPr lang="zh-CN" altLang="en-US" dirty="0"/>
              <a:t>是一个被实例化，组装，并通过 </a:t>
            </a:r>
            <a:r>
              <a:rPr lang="en-US" altLang="zh-CN" dirty="0"/>
              <a:t>Spring </a:t>
            </a:r>
            <a:r>
              <a:rPr lang="en-US" altLang="zh-CN" dirty="0" err="1"/>
              <a:t>IoC</a:t>
            </a:r>
            <a:r>
              <a:rPr lang="en-US" altLang="zh-CN" dirty="0"/>
              <a:t> </a:t>
            </a:r>
            <a:r>
              <a:rPr lang="zh-CN" altLang="en-US" dirty="0"/>
              <a:t>容器所管理的对象。这些 </a:t>
            </a:r>
            <a:r>
              <a:rPr lang="en-US" altLang="zh-CN" dirty="0"/>
              <a:t>bean </a:t>
            </a:r>
            <a:r>
              <a:rPr lang="zh-CN" altLang="en-US" dirty="0"/>
              <a:t>是由用容器提供的配置元数据创建的，例如，已经在先前章节看到的，在 </a:t>
            </a:r>
            <a:r>
              <a:rPr lang="en-US" altLang="zh-CN" dirty="0"/>
              <a:t>XML </a:t>
            </a:r>
            <a:r>
              <a:rPr lang="zh-CN" altLang="en-US" dirty="0"/>
              <a:t>的表单中的 定义。</a:t>
            </a:r>
          </a:p>
          <a:p>
            <a:r>
              <a:rPr lang="en-US" altLang="zh-CN" dirty="0"/>
              <a:t>bean </a:t>
            </a:r>
            <a:r>
              <a:rPr lang="zh-CN" altLang="en-US" dirty="0"/>
              <a:t>定义包含称为</a:t>
            </a:r>
            <a:r>
              <a:rPr lang="zh-CN" altLang="en-US" b="1" dirty="0"/>
              <a:t>配置元数据</a:t>
            </a:r>
            <a:r>
              <a:rPr lang="zh-CN" altLang="en-US" dirty="0"/>
              <a:t>的信息，下述容器也需要知道配置元数据：</a:t>
            </a:r>
          </a:p>
          <a:p>
            <a:pPr lvl="1"/>
            <a:r>
              <a:rPr lang="zh-CN" altLang="en-US" dirty="0"/>
              <a:t>如何创建一个 </a:t>
            </a:r>
            <a:r>
              <a:rPr lang="en-US" altLang="zh-CN" dirty="0"/>
              <a:t>bean</a:t>
            </a:r>
          </a:p>
          <a:p>
            <a:pPr lvl="1"/>
            <a:r>
              <a:rPr lang="en-US" altLang="zh-CN" dirty="0"/>
              <a:t>bean </a:t>
            </a:r>
            <a:r>
              <a:rPr lang="zh-CN" altLang="en-US" dirty="0"/>
              <a:t>的生命周期的详细信息</a:t>
            </a:r>
          </a:p>
          <a:p>
            <a:pPr lvl="1"/>
            <a:r>
              <a:rPr lang="en-US" altLang="zh-CN" dirty="0"/>
              <a:t>bean </a:t>
            </a:r>
            <a:r>
              <a:rPr lang="zh-CN" altLang="en-US" dirty="0"/>
              <a:t>的依赖关系</a:t>
            </a:r>
          </a:p>
          <a:p>
            <a:endParaRPr lang="zh-CN" altLang="en-US" dirty="0"/>
          </a:p>
        </p:txBody>
      </p:sp>
    </p:spTree>
    <p:extLst>
      <p:ext uri="{BB962C8B-B14F-4D97-AF65-F5344CB8AC3E}">
        <p14:creationId xmlns:p14="http://schemas.microsoft.com/office/powerpoint/2010/main" val="4188992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63290696"/>
              </p:ext>
            </p:extLst>
          </p:nvPr>
        </p:nvGraphicFramePr>
        <p:xfrm>
          <a:off x="805543" y="1843086"/>
          <a:ext cx="10580914" cy="4671642"/>
        </p:xfrm>
        <a:graphic>
          <a:graphicData uri="http://schemas.openxmlformats.org/drawingml/2006/table">
            <a:tbl>
              <a:tblPr>
                <a:tableStyleId>{5C22544A-7EE6-4342-B048-85BDC9FD1C3A}</a:tableStyleId>
              </a:tblPr>
              <a:tblGrid>
                <a:gridCol w="2870126"/>
                <a:gridCol w="7710788"/>
              </a:tblGrid>
              <a:tr h="318717">
                <a:tc>
                  <a:txBody>
                    <a:bodyPr/>
                    <a:lstStyle/>
                    <a:p>
                      <a:pPr algn="ctr" fontAlgn="ctr"/>
                      <a:r>
                        <a:rPr lang="zh-CN" altLang="en-US" sz="2000" u="none" strike="noStrike" dirty="0">
                          <a:effectLst/>
                        </a:rPr>
                        <a:t>属性</a:t>
                      </a:r>
                      <a:endParaRPr lang="zh-CN" altLang="en-US" sz="2000" b="1"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描述</a:t>
                      </a:r>
                      <a:endParaRPr lang="zh-CN" altLang="en-US" sz="2000" b="1"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nchor="ctr"/>
                </a:tc>
              </a:tr>
              <a:tr h="303540">
                <a:tc>
                  <a:txBody>
                    <a:bodyPr/>
                    <a:lstStyle/>
                    <a:p>
                      <a:pPr algn="l" fontAlgn="t"/>
                      <a:r>
                        <a:rPr lang="en-US" sz="2000" u="none" strike="noStrike">
                          <a:effectLst/>
                        </a:rPr>
                        <a:t>class</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这个属性是强制性的，并且指定用来创建 </a:t>
                      </a:r>
                      <a:r>
                        <a:rPr lang="en-US" altLang="zh-CN" sz="2000" u="none" strike="noStrike" dirty="0">
                          <a:effectLst/>
                        </a:rPr>
                        <a:t>bean </a:t>
                      </a:r>
                      <a:r>
                        <a:rPr lang="zh-CN" altLang="en-US" sz="2000" u="none" strike="noStrike" dirty="0">
                          <a:effectLst/>
                        </a:rPr>
                        <a:t>的 </a:t>
                      </a:r>
                      <a:r>
                        <a:rPr lang="en-US" altLang="zh-CN" sz="2000" u="none" strike="noStrike" dirty="0">
                          <a:effectLst/>
                        </a:rPr>
                        <a:t>bean </a:t>
                      </a:r>
                      <a:r>
                        <a:rPr lang="zh-CN" altLang="en-US" sz="2000" u="none" strike="noStrike" dirty="0">
                          <a:effectLst/>
                        </a:rPr>
                        <a:t>类。</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r h="591904">
                <a:tc>
                  <a:txBody>
                    <a:bodyPr/>
                    <a:lstStyle/>
                    <a:p>
                      <a:pPr algn="l" fontAlgn="t"/>
                      <a:r>
                        <a:rPr lang="en-US" sz="2000" u="none" strike="noStrike">
                          <a:effectLst/>
                        </a:rPr>
                        <a:t>name</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这个属性指定唯一的 </a:t>
                      </a:r>
                      <a:r>
                        <a:rPr lang="en-US" altLang="zh-CN" sz="2000" u="none" strike="noStrike" dirty="0">
                          <a:effectLst/>
                        </a:rPr>
                        <a:t>bean </a:t>
                      </a:r>
                      <a:r>
                        <a:rPr lang="zh-CN" altLang="en-US" sz="2000" u="none" strike="noStrike" dirty="0">
                          <a:effectLst/>
                        </a:rPr>
                        <a:t>标识符。在基于 </a:t>
                      </a:r>
                      <a:r>
                        <a:rPr lang="en-US" altLang="zh-CN" sz="2000" u="none" strike="noStrike" dirty="0">
                          <a:effectLst/>
                        </a:rPr>
                        <a:t>XML </a:t>
                      </a:r>
                      <a:r>
                        <a:rPr lang="zh-CN" altLang="en-US" sz="2000" u="none" strike="noStrike" dirty="0">
                          <a:effectLst/>
                        </a:rPr>
                        <a:t>的配置元数据中，你可以使用 </a:t>
                      </a:r>
                      <a:r>
                        <a:rPr lang="en-US" altLang="zh-CN" sz="2000" u="none" strike="noStrike" dirty="0">
                          <a:effectLst/>
                        </a:rPr>
                        <a:t>ID </a:t>
                      </a:r>
                      <a:r>
                        <a:rPr lang="zh-CN" altLang="en-US" sz="2000" u="none" strike="noStrike" dirty="0">
                          <a:effectLst/>
                        </a:rPr>
                        <a:t>和</a:t>
                      </a:r>
                      <a:r>
                        <a:rPr lang="en-US" altLang="zh-CN" sz="2000" u="none" strike="noStrike" dirty="0">
                          <a:effectLst/>
                        </a:rPr>
                        <a:t>/</a:t>
                      </a:r>
                      <a:r>
                        <a:rPr lang="zh-CN" altLang="en-US" sz="2000" u="none" strike="noStrike" dirty="0">
                          <a:effectLst/>
                        </a:rPr>
                        <a:t>或 </a:t>
                      </a:r>
                      <a:r>
                        <a:rPr lang="en-US" altLang="zh-CN" sz="2000" u="none" strike="noStrike" dirty="0">
                          <a:effectLst/>
                        </a:rPr>
                        <a:t>name </a:t>
                      </a:r>
                      <a:r>
                        <a:rPr lang="zh-CN" altLang="en-US" sz="2000" u="none" strike="noStrike" dirty="0">
                          <a:effectLst/>
                        </a:rPr>
                        <a:t>属性来指定 </a:t>
                      </a:r>
                      <a:r>
                        <a:rPr lang="en-US" altLang="zh-CN" sz="2000" u="none" strike="noStrike" dirty="0">
                          <a:effectLst/>
                        </a:rPr>
                        <a:t>bean </a:t>
                      </a:r>
                      <a:r>
                        <a:rPr lang="zh-CN" altLang="en-US" sz="2000" u="none" strike="noStrike" dirty="0">
                          <a:effectLst/>
                        </a:rPr>
                        <a:t>标识符。</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r h="591904">
                <a:tc>
                  <a:txBody>
                    <a:bodyPr/>
                    <a:lstStyle/>
                    <a:p>
                      <a:pPr algn="l" fontAlgn="t"/>
                      <a:r>
                        <a:rPr lang="en-US" sz="2000" u="none" strike="noStrike" dirty="0">
                          <a:effectLst/>
                        </a:rPr>
                        <a:t>scope</a:t>
                      </a:r>
                      <a:endParaRPr 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这个属性指定由特定的 </a:t>
                      </a:r>
                      <a:r>
                        <a:rPr lang="en-US" altLang="zh-CN" sz="2000" u="none" strike="noStrike">
                          <a:effectLst/>
                        </a:rPr>
                        <a:t>bean </a:t>
                      </a:r>
                      <a:r>
                        <a:rPr lang="zh-CN" altLang="en-US" sz="2000" u="none" strike="noStrike">
                          <a:effectLst/>
                        </a:rPr>
                        <a:t>定义创建的对象的作用域，它将会在 </a:t>
                      </a:r>
                      <a:r>
                        <a:rPr lang="en-US" altLang="zh-CN" sz="2000" u="none" strike="noStrike">
                          <a:effectLst/>
                        </a:rPr>
                        <a:t>bean </a:t>
                      </a:r>
                      <a:r>
                        <a:rPr lang="zh-CN" altLang="en-US" sz="2000" u="none" strike="noStrike">
                          <a:effectLst/>
                        </a:rPr>
                        <a:t>作用域的章节中进行讨论。</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303540">
                <a:tc>
                  <a:txBody>
                    <a:bodyPr/>
                    <a:lstStyle/>
                    <a:p>
                      <a:pPr algn="l" fontAlgn="t"/>
                      <a:r>
                        <a:rPr lang="en-US" sz="2000" u="none" strike="noStrike">
                          <a:effectLst/>
                        </a:rPr>
                        <a:t>constructor-arg</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它是用来注入依赖关系的，并会在接下来的章节中进行讨论。</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303540">
                <a:tc>
                  <a:txBody>
                    <a:bodyPr/>
                    <a:lstStyle/>
                    <a:p>
                      <a:pPr algn="l" fontAlgn="t"/>
                      <a:r>
                        <a:rPr lang="en-US" sz="2000" u="none" strike="noStrike">
                          <a:effectLst/>
                        </a:rPr>
                        <a:t>properties</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它是用来注入依赖关系的，并会在接下来的章节中进行讨论。</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303540">
                <a:tc>
                  <a:txBody>
                    <a:bodyPr/>
                    <a:lstStyle/>
                    <a:p>
                      <a:pPr algn="l" fontAlgn="t"/>
                      <a:r>
                        <a:rPr lang="en-US" sz="2000" u="none" strike="noStrike">
                          <a:effectLst/>
                        </a:rPr>
                        <a:t>autowiring mode</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它是用来注入依赖关系的，并会在接下来的章节中进行讨论。</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591904">
                <a:tc>
                  <a:txBody>
                    <a:bodyPr/>
                    <a:lstStyle/>
                    <a:p>
                      <a:pPr algn="l" fontAlgn="t"/>
                      <a:r>
                        <a:rPr lang="en-US" sz="2000" u="none" strike="noStrike">
                          <a:effectLst/>
                        </a:rPr>
                        <a:t>lazy-initialization mode</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延迟初始化的 </a:t>
                      </a:r>
                      <a:r>
                        <a:rPr lang="en-US" altLang="zh-CN" sz="2000" u="none" strike="noStrike">
                          <a:effectLst/>
                        </a:rPr>
                        <a:t>bean </a:t>
                      </a:r>
                      <a:r>
                        <a:rPr lang="zh-CN" altLang="en-US" sz="2000" u="none" strike="noStrike">
                          <a:effectLst/>
                        </a:rPr>
                        <a:t>告诉 </a:t>
                      </a:r>
                      <a:r>
                        <a:rPr lang="en-US" altLang="zh-CN" sz="2000" u="none" strike="noStrike">
                          <a:effectLst/>
                        </a:rPr>
                        <a:t>IoC </a:t>
                      </a:r>
                      <a:r>
                        <a:rPr lang="zh-CN" altLang="en-US" sz="2000" u="none" strike="noStrike">
                          <a:effectLst/>
                        </a:rPr>
                        <a:t>容器在它第一次被请求时，而不是在启动时去创建一个 </a:t>
                      </a:r>
                      <a:r>
                        <a:rPr lang="en-US" altLang="zh-CN" sz="2000" u="none" strike="noStrike">
                          <a:effectLst/>
                        </a:rPr>
                        <a:t>bean </a:t>
                      </a:r>
                      <a:r>
                        <a:rPr lang="zh-CN" altLang="en-US" sz="2000" u="none" strike="noStrike">
                          <a:effectLst/>
                        </a:rPr>
                        <a:t>实例。</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591904">
                <a:tc>
                  <a:txBody>
                    <a:bodyPr/>
                    <a:lstStyle/>
                    <a:p>
                      <a:pPr algn="l" fontAlgn="t"/>
                      <a:r>
                        <a:rPr lang="en-US" sz="2000" u="none" strike="noStrike">
                          <a:effectLst/>
                        </a:rPr>
                        <a:t>initialization </a:t>
                      </a:r>
                      <a:r>
                        <a:rPr lang="zh-CN" altLang="en-US" sz="2000" u="none" strike="noStrike">
                          <a:effectLst/>
                        </a:rPr>
                        <a:t>方法</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在 </a:t>
                      </a:r>
                      <a:r>
                        <a:rPr lang="en-US" altLang="zh-CN" sz="2000" u="none" strike="noStrike">
                          <a:effectLst/>
                        </a:rPr>
                        <a:t>bean </a:t>
                      </a:r>
                      <a:r>
                        <a:rPr lang="zh-CN" altLang="en-US" sz="2000" u="none" strike="noStrike">
                          <a:effectLst/>
                        </a:rPr>
                        <a:t>的所有必需的属性被容器设置之后，调用回调方法。它将会在 </a:t>
                      </a:r>
                      <a:r>
                        <a:rPr lang="en-US" altLang="zh-CN" sz="2000" u="none" strike="noStrike">
                          <a:effectLst/>
                        </a:rPr>
                        <a:t>bean </a:t>
                      </a:r>
                      <a:r>
                        <a:rPr lang="zh-CN" altLang="en-US" sz="2000" u="none" strike="noStrike">
                          <a:effectLst/>
                        </a:rPr>
                        <a:t>的生命周期章节中进行讨论。</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591904">
                <a:tc>
                  <a:txBody>
                    <a:bodyPr/>
                    <a:lstStyle/>
                    <a:p>
                      <a:pPr algn="l" fontAlgn="t"/>
                      <a:r>
                        <a:rPr lang="en-US" sz="2000" u="none" strike="noStrike" dirty="0">
                          <a:effectLst/>
                        </a:rPr>
                        <a:t>destruction </a:t>
                      </a:r>
                      <a:r>
                        <a:rPr lang="zh-CN" altLang="en-US" sz="2000" u="none" strike="noStrike" dirty="0">
                          <a:effectLst/>
                        </a:rPr>
                        <a:t>方法</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当包含该 </a:t>
                      </a:r>
                      <a:r>
                        <a:rPr lang="en-US" altLang="zh-CN" sz="2000" u="none" strike="noStrike" dirty="0">
                          <a:effectLst/>
                        </a:rPr>
                        <a:t>bean </a:t>
                      </a:r>
                      <a:r>
                        <a:rPr lang="zh-CN" altLang="en-US" sz="2000" u="none" strike="noStrike" dirty="0">
                          <a:effectLst/>
                        </a:rPr>
                        <a:t>的容器被销毁时，使用回调方法。它将会在 </a:t>
                      </a:r>
                      <a:r>
                        <a:rPr lang="en-US" altLang="zh-CN" sz="2000" u="none" strike="noStrike" dirty="0">
                          <a:effectLst/>
                        </a:rPr>
                        <a:t>bean </a:t>
                      </a:r>
                      <a:r>
                        <a:rPr lang="zh-CN" altLang="en-US" sz="2000" u="none" strike="noStrike" dirty="0">
                          <a:effectLst/>
                        </a:rPr>
                        <a:t>的生命周期章节中进行讨论。</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bl>
          </a:graphicData>
        </a:graphic>
      </p:graphicFrame>
    </p:spTree>
    <p:extLst>
      <p:ext uri="{BB962C8B-B14F-4D97-AF65-F5344CB8AC3E}">
        <p14:creationId xmlns:p14="http://schemas.microsoft.com/office/powerpoint/2010/main" val="562981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Spring Bean </a:t>
            </a:r>
            <a:r>
              <a:rPr lang="zh-CN" altLang="en-US" b="1" dirty="0" smtClean="0"/>
              <a:t>作用域</a:t>
            </a:r>
            <a:endParaRPr lang="zh-CN" altLang="en-US" dirty="0"/>
          </a:p>
        </p:txBody>
      </p:sp>
      <p:sp>
        <p:nvSpPr>
          <p:cNvPr id="3" name="内容占位符 2"/>
          <p:cNvSpPr>
            <a:spLocks noGrp="1"/>
          </p:cNvSpPr>
          <p:nvPr>
            <p:ph idx="1"/>
          </p:nvPr>
        </p:nvSpPr>
        <p:spPr/>
        <p:txBody>
          <a:bodyPr/>
          <a:lstStyle/>
          <a:p>
            <a:r>
              <a:rPr lang="zh-CN" altLang="en-US" dirty="0"/>
              <a:t>当在 </a:t>
            </a:r>
            <a:r>
              <a:rPr lang="en-US" altLang="zh-CN" dirty="0"/>
              <a:t>Spring </a:t>
            </a:r>
            <a:r>
              <a:rPr lang="zh-CN" altLang="en-US" dirty="0"/>
              <a:t>中定义一个 </a:t>
            </a:r>
            <a:r>
              <a:rPr lang="en-US" altLang="zh-CN" dirty="0"/>
              <a:t>bean </a:t>
            </a:r>
            <a:r>
              <a:rPr lang="zh-CN" altLang="en-US" dirty="0"/>
              <a:t>时，你必须声明该 </a:t>
            </a:r>
            <a:r>
              <a:rPr lang="en-US" altLang="zh-CN" dirty="0"/>
              <a:t>bean </a:t>
            </a:r>
            <a:r>
              <a:rPr lang="zh-CN" altLang="en-US" dirty="0"/>
              <a:t>的作用域的选项</a:t>
            </a:r>
            <a:r>
              <a:rPr lang="zh-CN" altLang="en-US" dirty="0" smtClean="0"/>
              <a:t>。每次</a:t>
            </a:r>
            <a:r>
              <a:rPr lang="zh-CN" altLang="en-US" dirty="0"/>
              <a:t>需要时都产生一个新的 </a:t>
            </a:r>
            <a:r>
              <a:rPr lang="en-US" altLang="zh-CN" dirty="0"/>
              <a:t>bean </a:t>
            </a:r>
            <a:r>
              <a:rPr lang="zh-CN" altLang="en-US" dirty="0"/>
              <a:t>实例</a:t>
            </a:r>
            <a:r>
              <a:rPr lang="zh-CN" altLang="en-US" dirty="0" smtClean="0"/>
              <a:t>， </a:t>
            </a:r>
            <a:r>
              <a:rPr lang="en-US" altLang="zh-CN" dirty="0"/>
              <a:t>bean </a:t>
            </a:r>
            <a:r>
              <a:rPr lang="zh-CN" altLang="en-US" dirty="0"/>
              <a:t>的作用域的属性为 </a:t>
            </a:r>
            <a:r>
              <a:rPr lang="en-US" altLang="zh-CN" b="1" dirty="0"/>
              <a:t>prototype</a:t>
            </a:r>
            <a:r>
              <a:rPr lang="zh-CN" altLang="en-US" dirty="0" smtClean="0"/>
              <a:t>。每次</a:t>
            </a:r>
            <a:r>
              <a:rPr lang="zh-CN" altLang="en-US" dirty="0"/>
              <a:t>需要时都返回同一个</a:t>
            </a:r>
            <a:r>
              <a:rPr lang="en-US" altLang="zh-CN" dirty="0"/>
              <a:t>bean</a:t>
            </a:r>
            <a:r>
              <a:rPr lang="zh-CN" altLang="en-US" dirty="0"/>
              <a:t>实例</a:t>
            </a:r>
            <a:r>
              <a:rPr lang="zh-CN" altLang="en-US" dirty="0" smtClean="0"/>
              <a:t>， </a:t>
            </a:r>
            <a:r>
              <a:rPr lang="en-US" altLang="zh-CN" dirty="0"/>
              <a:t>bean </a:t>
            </a:r>
            <a:r>
              <a:rPr lang="zh-CN" altLang="en-US" dirty="0"/>
              <a:t>的作用域的属性为 </a:t>
            </a:r>
            <a:r>
              <a:rPr lang="en-US" altLang="zh-CN" b="1" dirty="0"/>
              <a:t>singleton</a:t>
            </a:r>
            <a:r>
              <a:rPr lang="zh-CN" altLang="en-US" dirty="0"/>
              <a:t>。</a:t>
            </a:r>
          </a:p>
          <a:p>
            <a:r>
              <a:rPr lang="en-US" altLang="zh-CN" dirty="0"/>
              <a:t>Spring </a:t>
            </a:r>
            <a:r>
              <a:rPr lang="zh-CN" altLang="en-US" dirty="0"/>
              <a:t>框架支持以下五个作用域，分别为</a:t>
            </a:r>
            <a:r>
              <a:rPr lang="en-US" altLang="zh-CN" dirty="0"/>
              <a:t>singleton</a:t>
            </a:r>
            <a:r>
              <a:rPr lang="zh-CN" altLang="en-US" dirty="0"/>
              <a:t>、</a:t>
            </a:r>
            <a:r>
              <a:rPr lang="en-US" altLang="zh-CN" dirty="0"/>
              <a:t>prototype</a:t>
            </a:r>
            <a:r>
              <a:rPr lang="zh-CN" altLang="en-US" dirty="0"/>
              <a:t>、</a:t>
            </a:r>
            <a:r>
              <a:rPr lang="en-US" altLang="zh-CN" dirty="0"/>
              <a:t>request</a:t>
            </a:r>
            <a:r>
              <a:rPr lang="zh-CN" altLang="en-US" dirty="0"/>
              <a:t>、</a:t>
            </a:r>
            <a:r>
              <a:rPr lang="en-US" altLang="zh-CN" dirty="0"/>
              <a:t>session</a:t>
            </a:r>
            <a:r>
              <a:rPr lang="zh-CN" altLang="en-US" dirty="0"/>
              <a:t>和</a:t>
            </a:r>
            <a:r>
              <a:rPr lang="en-US" altLang="zh-CN" dirty="0"/>
              <a:t>global </a:t>
            </a:r>
            <a:r>
              <a:rPr lang="en-US" altLang="zh-CN" dirty="0" smtClean="0"/>
              <a:t>session</a:t>
            </a:r>
            <a:r>
              <a:rPr lang="zh-CN" altLang="en-US" dirty="0" smtClean="0"/>
              <a:t>。</a:t>
            </a:r>
            <a:endParaRPr lang="zh-CN" altLang="en-US" dirty="0"/>
          </a:p>
        </p:txBody>
      </p:sp>
    </p:spTree>
    <p:extLst>
      <p:ext uri="{BB962C8B-B14F-4D97-AF65-F5344CB8AC3E}">
        <p14:creationId xmlns:p14="http://schemas.microsoft.com/office/powerpoint/2010/main" val="3347521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种作用域说明</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5758845"/>
              </p:ext>
            </p:extLst>
          </p:nvPr>
        </p:nvGraphicFramePr>
        <p:xfrm>
          <a:off x="1219199" y="1774370"/>
          <a:ext cx="9252857" cy="4316178"/>
        </p:xfrm>
        <a:graphic>
          <a:graphicData uri="http://schemas.openxmlformats.org/drawingml/2006/table">
            <a:tbl>
              <a:tblPr>
                <a:tableStyleId>{5C22544A-7EE6-4342-B048-85BDC9FD1C3A}</a:tableStyleId>
              </a:tblPr>
              <a:tblGrid>
                <a:gridCol w="2509885"/>
                <a:gridCol w="6742972"/>
              </a:tblGrid>
              <a:tr h="438633">
                <a:tc>
                  <a:txBody>
                    <a:bodyPr/>
                    <a:lstStyle/>
                    <a:p>
                      <a:pPr algn="ctr" fontAlgn="ctr"/>
                      <a:r>
                        <a:rPr lang="zh-CN" altLang="en-US" sz="2000" u="none" strike="noStrike" dirty="0">
                          <a:effectLst/>
                        </a:rPr>
                        <a:t>作用域</a:t>
                      </a:r>
                      <a:endParaRPr lang="zh-CN" altLang="en-US" sz="2000" b="1"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描述</a:t>
                      </a:r>
                      <a:endParaRPr lang="zh-CN" altLang="en-US" sz="2000" b="1"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nchor="ctr"/>
                </a:tc>
              </a:tr>
              <a:tr h="417747">
                <a:tc>
                  <a:txBody>
                    <a:bodyPr/>
                    <a:lstStyle/>
                    <a:p>
                      <a:pPr algn="l" fontAlgn="t"/>
                      <a:r>
                        <a:rPr lang="en-US" sz="2000" u="none" strike="noStrike">
                          <a:effectLst/>
                        </a:rPr>
                        <a:t>singleton</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ctr"/>
                      <a:r>
                        <a:rPr lang="zh-CN" altLang="en-US" sz="2000" u="none" strike="noStrike">
                          <a:effectLst/>
                        </a:rPr>
                        <a:t>在</a:t>
                      </a:r>
                      <a:r>
                        <a:rPr lang="en-US" altLang="zh-CN" sz="2000" u="none" strike="noStrike">
                          <a:effectLst/>
                        </a:rPr>
                        <a:t>spring IoC</a:t>
                      </a:r>
                      <a:r>
                        <a:rPr lang="zh-CN" altLang="en-US" sz="2000" u="none" strike="noStrike">
                          <a:effectLst/>
                        </a:rPr>
                        <a:t>容器仅存在一个</a:t>
                      </a:r>
                      <a:r>
                        <a:rPr lang="en-US" altLang="zh-CN" sz="2000" u="none" strike="noStrike">
                          <a:effectLst/>
                        </a:rPr>
                        <a:t>Bean</a:t>
                      </a:r>
                      <a:r>
                        <a:rPr lang="zh-CN" altLang="en-US" sz="2000" u="none" strike="noStrike">
                          <a:effectLst/>
                        </a:rPr>
                        <a:t>实例，</a:t>
                      </a:r>
                      <a:r>
                        <a:rPr lang="en-US" altLang="zh-CN" sz="2000" u="none" strike="noStrike">
                          <a:effectLst/>
                        </a:rPr>
                        <a:t>Bean</a:t>
                      </a:r>
                      <a:r>
                        <a:rPr lang="zh-CN" altLang="en-US" sz="2000" u="none" strike="noStrike">
                          <a:effectLst/>
                        </a:rPr>
                        <a:t>以单例方式存在，默认值</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nchor="ctr"/>
                </a:tc>
              </a:tr>
              <a:tr h="814605">
                <a:tc>
                  <a:txBody>
                    <a:bodyPr/>
                    <a:lstStyle/>
                    <a:p>
                      <a:pPr algn="l" fontAlgn="t"/>
                      <a:r>
                        <a:rPr lang="en-US" sz="2000" u="none" strike="noStrike">
                          <a:effectLst/>
                        </a:rPr>
                        <a:t>prototype</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每次从容器中调用</a:t>
                      </a:r>
                      <a:r>
                        <a:rPr lang="en-US" altLang="zh-CN" sz="2000" u="none" strike="noStrike" dirty="0">
                          <a:effectLst/>
                        </a:rPr>
                        <a:t>Bean</a:t>
                      </a:r>
                      <a:r>
                        <a:rPr lang="zh-CN" altLang="en-US" sz="2000" u="none" strike="noStrike" dirty="0">
                          <a:effectLst/>
                        </a:rPr>
                        <a:t>时，都返回一个新的实例，即每次调用</a:t>
                      </a:r>
                      <a:r>
                        <a:rPr lang="en-US" altLang="zh-CN" sz="2000" u="none" strike="noStrike" dirty="0" err="1">
                          <a:effectLst/>
                        </a:rPr>
                        <a:t>getBean</a:t>
                      </a:r>
                      <a:r>
                        <a:rPr lang="en-US" altLang="zh-CN" sz="2000" u="none" strike="noStrike" dirty="0">
                          <a:effectLst/>
                        </a:rPr>
                        <a:t>()</a:t>
                      </a:r>
                      <a:r>
                        <a:rPr lang="zh-CN" altLang="en-US" sz="2000" u="none" strike="noStrike" dirty="0">
                          <a:effectLst/>
                        </a:rPr>
                        <a:t>时，相当于执行</a:t>
                      </a:r>
                      <a:r>
                        <a:rPr lang="en-US" altLang="zh-CN" sz="2000" u="none" strike="noStrike" dirty="0" err="1">
                          <a:effectLst/>
                        </a:rPr>
                        <a:t>newXxxBean</a:t>
                      </a:r>
                      <a:r>
                        <a:rPr lang="en-US" altLang="zh-CN" sz="2000" u="none" strike="noStrike" dirty="0">
                          <a:effectLst/>
                        </a:rPr>
                        <a:t>() </a:t>
                      </a:r>
                      <a:endParaRPr lang="en-US" altLang="zh-CN"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r h="814605">
                <a:tc>
                  <a:txBody>
                    <a:bodyPr/>
                    <a:lstStyle/>
                    <a:p>
                      <a:pPr algn="l" fontAlgn="t"/>
                      <a:r>
                        <a:rPr lang="en-US" sz="2000" u="none" strike="noStrike">
                          <a:effectLst/>
                        </a:rPr>
                        <a:t>request</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每次</a:t>
                      </a:r>
                      <a:r>
                        <a:rPr lang="en-US" sz="2000" u="none" strike="noStrike" dirty="0">
                          <a:effectLst/>
                        </a:rPr>
                        <a:t>HTTP</a:t>
                      </a:r>
                      <a:r>
                        <a:rPr lang="zh-CN" altLang="en-US" sz="2000" u="none" strike="noStrike" dirty="0">
                          <a:effectLst/>
                        </a:rPr>
                        <a:t>请求都会创建一个新的</a:t>
                      </a:r>
                      <a:r>
                        <a:rPr lang="en-US" sz="2000" u="none" strike="noStrike" dirty="0">
                          <a:effectLst/>
                        </a:rPr>
                        <a:t>Bean，</a:t>
                      </a:r>
                      <a:r>
                        <a:rPr lang="zh-CN" altLang="en-US" sz="2000" u="none" strike="noStrike" dirty="0">
                          <a:effectLst/>
                        </a:rPr>
                        <a:t>该作用域仅适用于</a:t>
                      </a:r>
                      <a:r>
                        <a:rPr lang="en-US" sz="2000" u="none" strike="noStrike" dirty="0" err="1">
                          <a:effectLst/>
                        </a:rPr>
                        <a:t>WebApplicationContext</a:t>
                      </a:r>
                      <a:r>
                        <a:rPr lang="zh-CN" altLang="en-US" sz="2000" u="none" strike="noStrike" dirty="0">
                          <a:effectLst/>
                        </a:rPr>
                        <a:t>环境</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r h="814605">
                <a:tc>
                  <a:txBody>
                    <a:bodyPr/>
                    <a:lstStyle/>
                    <a:p>
                      <a:pPr algn="l" fontAlgn="t"/>
                      <a:r>
                        <a:rPr lang="en-US" sz="2000" u="none" strike="noStrike">
                          <a:effectLst/>
                        </a:rPr>
                        <a:t>session</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a:effectLst/>
                        </a:rPr>
                        <a:t>同一个</a:t>
                      </a:r>
                      <a:r>
                        <a:rPr lang="en-US" sz="2000" u="none" strike="noStrike">
                          <a:effectLst/>
                        </a:rPr>
                        <a:t>HTTP Session</a:t>
                      </a:r>
                      <a:r>
                        <a:rPr lang="zh-CN" altLang="en-US" sz="2000" u="none" strike="noStrike">
                          <a:effectLst/>
                        </a:rPr>
                        <a:t>共享一个</a:t>
                      </a:r>
                      <a:r>
                        <a:rPr lang="en-US" sz="2000" u="none" strike="noStrike">
                          <a:effectLst/>
                        </a:rPr>
                        <a:t>Bean，</a:t>
                      </a:r>
                      <a:r>
                        <a:rPr lang="zh-CN" altLang="en-US" sz="2000" u="none" strike="noStrike">
                          <a:effectLst/>
                        </a:rPr>
                        <a:t>不同</a:t>
                      </a:r>
                      <a:r>
                        <a:rPr lang="en-US" sz="2000" u="none" strike="noStrike">
                          <a:effectLst/>
                        </a:rPr>
                        <a:t>Session</a:t>
                      </a:r>
                      <a:r>
                        <a:rPr lang="zh-CN" altLang="en-US" sz="2000" u="none" strike="noStrike">
                          <a:effectLst/>
                        </a:rPr>
                        <a:t>使用不同的</a:t>
                      </a:r>
                      <a:r>
                        <a:rPr lang="en-US" sz="2000" u="none" strike="noStrike">
                          <a:effectLst/>
                        </a:rPr>
                        <a:t>Bean，</a:t>
                      </a:r>
                      <a:r>
                        <a:rPr lang="zh-CN" altLang="en-US" sz="2000" u="none" strike="noStrike">
                          <a:effectLst/>
                        </a:rPr>
                        <a:t>仅适用于</a:t>
                      </a:r>
                      <a:r>
                        <a:rPr lang="en-US" sz="2000" u="none" strike="noStrike">
                          <a:effectLst/>
                        </a:rPr>
                        <a:t>WebApplicationContext</a:t>
                      </a:r>
                      <a:r>
                        <a:rPr lang="zh-CN" altLang="en-US" sz="2000" u="none" strike="noStrike">
                          <a:effectLst/>
                        </a:rPr>
                        <a:t>环境</a:t>
                      </a:r>
                      <a:endParaRPr lang="zh-CN" alt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r>
              <a:tr h="814605">
                <a:tc>
                  <a:txBody>
                    <a:bodyPr/>
                    <a:lstStyle/>
                    <a:p>
                      <a:pPr algn="l" fontAlgn="t"/>
                      <a:r>
                        <a:rPr lang="en-US" sz="2000" u="none" strike="noStrike">
                          <a:effectLst/>
                        </a:rPr>
                        <a:t>global-session</a:t>
                      </a:r>
                      <a:endParaRPr lang="en-US" sz="2000" b="0" i="0" u="none" strike="noStrike">
                        <a:solidFill>
                          <a:srgbClr val="333333"/>
                        </a:solidFill>
                        <a:effectLst/>
                        <a:latin typeface="Arial" panose="020B0604020202020204" pitchFamily="34" charset="0"/>
                        <a:ea typeface="宋体" panose="02010600030101010101" pitchFamily="2" charset="-122"/>
                      </a:endParaRPr>
                    </a:p>
                  </a:txBody>
                  <a:tcPr marL="9525" marR="9525" marT="9525" marB="0"/>
                </a:tc>
                <a:tc>
                  <a:txBody>
                    <a:bodyPr/>
                    <a:lstStyle/>
                    <a:p>
                      <a:pPr algn="l" fontAlgn="t"/>
                      <a:r>
                        <a:rPr lang="zh-CN" altLang="en-US" sz="2000" u="none" strike="noStrike" dirty="0">
                          <a:effectLst/>
                        </a:rPr>
                        <a:t>一般用于</a:t>
                      </a:r>
                      <a:r>
                        <a:rPr lang="en-US" sz="2000" u="none" strike="noStrike" dirty="0">
                          <a:effectLst/>
                        </a:rPr>
                        <a:t>Portlet</a:t>
                      </a:r>
                      <a:r>
                        <a:rPr lang="zh-CN" altLang="en-US" sz="2000" u="none" strike="noStrike" dirty="0">
                          <a:effectLst/>
                        </a:rPr>
                        <a:t>应用环境，该运用域仅适用于</a:t>
                      </a:r>
                      <a:r>
                        <a:rPr lang="en-US" sz="2000" u="none" strike="noStrike" dirty="0" err="1">
                          <a:effectLst/>
                        </a:rPr>
                        <a:t>WebApplicationContext</a:t>
                      </a:r>
                      <a:r>
                        <a:rPr lang="zh-CN" altLang="en-US" sz="2000" u="none" strike="noStrike" dirty="0">
                          <a:effectLst/>
                        </a:rPr>
                        <a:t>环境</a:t>
                      </a:r>
                      <a:endParaRPr lang="zh-CN" altLang="en-US" sz="2000" b="0" i="0" u="none" strike="noStrike" dirty="0">
                        <a:solidFill>
                          <a:srgbClr val="333333"/>
                        </a:solidFill>
                        <a:effectLst/>
                        <a:latin typeface="Arial" panose="020B0604020202020204" pitchFamily="34" charset="0"/>
                        <a:ea typeface="宋体" panose="02010600030101010101" pitchFamily="2" charset="-122"/>
                      </a:endParaRPr>
                    </a:p>
                  </a:txBody>
                  <a:tcPr marL="9525" marR="9525" marT="9525" marB="0"/>
                </a:tc>
              </a:tr>
            </a:tbl>
          </a:graphicData>
        </a:graphic>
      </p:graphicFrame>
    </p:spTree>
    <p:extLst>
      <p:ext uri="{BB962C8B-B14F-4D97-AF65-F5344CB8AC3E}">
        <p14:creationId xmlns:p14="http://schemas.microsoft.com/office/powerpoint/2010/main" val="3817815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1939" y="0"/>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itchFamily="34" charset="-122"/>
              </a:rPr>
              <a:t>依赖注入的方式</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919536" y="1412777"/>
            <a:ext cx="8229600" cy="4525963"/>
          </a:xfrm>
        </p:spPr>
        <p:txBody>
          <a:bodyPr>
            <a:normAutofit/>
          </a:bodyPr>
          <a:lstStyle/>
          <a:p>
            <a:r>
              <a:rPr lang="en-US" altLang="zh-CN" dirty="0" smtClean="0">
                <a:latin typeface="宋体" panose="02010600030101010101" pitchFamily="2" charset="-122"/>
                <a:ea typeface="宋体" panose="02010600030101010101" pitchFamily="2" charset="-122"/>
                <a:cs typeface="Arial Unicode MS" pitchFamily="34" charset="-122"/>
              </a:rPr>
              <a:t>Spring </a:t>
            </a:r>
            <a:r>
              <a:rPr lang="zh-CN" altLang="en-US" dirty="0" smtClean="0">
                <a:latin typeface="宋体" panose="02010600030101010101" pitchFamily="2" charset="-122"/>
                <a:ea typeface="宋体" panose="02010600030101010101" pitchFamily="2" charset="-122"/>
                <a:cs typeface="Arial Unicode MS" pitchFamily="34" charset="-122"/>
              </a:rPr>
              <a:t>支持 </a:t>
            </a:r>
            <a:r>
              <a:rPr lang="en-US" altLang="zh-CN" dirty="0" smtClean="0">
                <a:latin typeface="宋体" panose="02010600030101010101" pitchFamily="2" charset="-122"/>
                <a:ea typeface="宋体" panose="02010600030101010101" pitchFamily="2" charset="-122"/>
                <a:cs typeface="Arial Unicode MS" pitchFamily="34" charset="-122"/>
              </a:rPr>
              <a:t>3 </a:t>
            </a:r>
            <a:r>
              <a:rPr lang="zh-CN" altLang="en-US" dirty="0" smtClean="0">
                <a:latin typeface="宋体" panose="02010600030101010101" pitchFamily="2" charset="-122"/>
                <a:ea typeface="宋体" panose="02010600030101010101" pitchFamily="2" charset="-122"/>
                <a:cs typeface="Arial Unicode MS" pitchFamily="34" charset="-122"/>
              </a:rPr>
              <a:t>种依赖注入的方式</a:t>
            </a:r>
            <a:endParaRPr lang="en-US" altLang="zh-CN" dirty="0" smtClean="0">
              <a:latin typeface="宋体" panose="02010600030101010101" pitchFamily="2" charset="-122"/>
              <a:ea typeface="宋体" panose="02010600030101010101" pitchFamily="2" charset="-122"/>
              <a:cs typeface="Arial Unicode MS" pitchFamily="34" charset="-122"/>
            </a:endParaRPr>
          </a:p>
          <a:p>
            <a:pPr lvl="1"/>
            <a:r>
              <a:rPr lang="zh-CN" altLang="en-US" b="1" dirty="0" smtClean="0">
                <a:solidFill>
                  <a:srgbClr val="0000FF"/>
                </a:solidFill>
                <a:latin typeface="宋体" panose="02010600030101010101" pitchFamily="2" charset="-122"/>
                <a:ea typeface="宋体" panose="02010600030101010101" pitchFamily="2" charset="-122"/>
                <a:cs typeface="Arial Unicode MS" pitchFamily="34" charset="-122"/>
              </a:rPr>
              <a:t>属性注入</a:t>
            </a:r>
            <a:endParaRPr lang="en-US" altLang="zh-CN" b="1" dirty="0" smtClean="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构造</a:t>
            </a:r>
            <a:r>
              <a:rPr lang="zh-CN" altLang="en-US" b="1" dirty="0" smtClean="0">
                <a:solidFill>
                  <a:srgbClr val="0000FF"/>
                </a:solidFill>
                <a:latin typeface="宋体" panose="02010600030101010101" pitchFamily="2" charset="-122"/>
                <a:ea typeface="宋体" panose="02010600030101010101" pitchFamily="2" charset="-122"/>
                <a:cs typeface="Arial Unicode MS" pitchFamily="34" charset="-122"/>
              </a:rPr>
              <a:t>器注入</a:t>
            </a:r>
            <a:endParaRPr lang="en-US" altLang="zh-CN" b="1" dirty="0" smtClean="0">
              <a:solidFill>
                <a:srgbClr val="0000FF"/>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4150026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cs typeface="Arial Unicode MS" pitchFamily="34" charset="-122"/>
              </a:rPr>
              <a:t>属性注入</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cs typeface="Arial Unicode MS" pitchFamily="34" charset="-122"/>
              </a:rPr>
              <a:t>属性注入即通过 </a:t>
            </a:r>
            <a:r>
              <a:rPr lang="en-US" altLang="zh-CN" b="1" dirty="0">
                <a:solidFill>
                  <a:srgbClr val="0000FF"/>
                </a:solidFill>
                <a:latin typeface="宋体" panose="02010600030101010101" pitchFamily="2" charset="-122"/>
                <a:cs typeface="Arial Unicode MS" pitchFamily="34" charset="-122"/>
              </a:rPr>
              <a:t>setter </a:t>
            </a:r>
            <a:r>
              <a:rPr lang="zh-CN" altLang="en-US" b="1" dirty="0">
                <a:solidFill>
                  <a:srgbClr val="0000FF"/>
                </a:solidFill>
                <a:latin typeface="宋体" panose="02010600030101010101" pitchFamily="2" charset="-122"/>
                <a:cs typeface="Arial Unicode MS" pitchFamily="34" charset="-122"/>
              </a:rPr>
              <a:t>方法</a:t>
            </a:r>
            <a:r>
              <a:rPr lang="zh-CN" altLang="en-US" dirty="0">
                <a:latin typeface="宋体" panose="02010600030101010101" pitchFamily="2" charset="-122"/>
                <a:cs typeface="Arial Unicode MS" pitchFamily="34" charset="-122"/>
              </a:rPr>
              <a:t>注入</a:t>
            </a:r>
            <a:r>
              <a:rPr lang="en-US" altLang="zh-CN" dirty="0">
                <a:latin typeface="宋体" panose="02010600030101010101" pitchFamily="2" charset="-122"/>
                <a:cs typeface="Arial Unicode MS" pitchFamily="34" charset="-122"/>
              </a:rPr>
              <a:t>Bean </a:t>
            </a:r>
            <a:r>
              <a:rPr lang="zh-CN" altLang="en-US" dirty="0">
                <a:latin typeface="宋体" panose="02010600030101010101" pitchFamily="2" charset="-122"/>
                <a:cs typeface="Arial Unicode MS" pitchFamily="34" charset="-122"/>
              </a:rPr>
              <a:t>的属性值或依赖的对象</a:t>
            </a:r>
            <a:endParaRPr lang="en-US" altLang="zh-CN" dirty="0">
              <a:latin typeface="宋体" panose="02010600030101010101" pitchFamily="2" charset="-122"/>
              <a:cs typeface="Arial Unicode MS" pitchFamily="34" charset="-122"/>
            </a:endParaRPr>
          </a:p>
          <a:p>
            <a:r>
              <a:rPr lang="zh-CN" altLang="en-US" dirty="0">
                <a:latin typeface="宋体" panose="02010600030101010101" pitchFamily="2" charset="-122"/>
                <a:cs typeface="Arial Unicode MS" pitchFamily="34" charset="-122"/>
              </a:rPr>
              <a:t>属性注入使用 </a:t>
            </a:r>
            <a:r>
              <a:rPr lang="en-US" altLang="zh-CN" dirty="0">
                <a:latin typeface="宋体" panose="02010600030101010101" pitchFamily="2" charset="-122"/>
                <a:cs typeface="Arial Unicode MS" pitchFamily="34" charset="-122"/>
              </a:rPr>
              <a:t>&lt;property&gt; </a:t>
            </a:r>
            <a:r>
              <a:rPr lang="zh-CN" altLang="en-US" dirty="0">
                <a:latin typeface="宋体" panose="02010600030101010101" pitchFamily="2" charset="-122"/>
                <a:cs typeface="Arial Unicode MS" pitchFamily="34" charset="-122"/>
              </a:rPr>
              <a:t>元素</a:t>
            </a:r>
            <a:r>
              <a:rPr lang="en-US" altLang="zh-CN" dirty="0">
                <a:latin typeface="宋体" panose="02010600030101010101" pitchFamily="2" charset="-122"/>
                <a:cs typeface="Arial Unicode MS" pitchFamily="34" charset="-122"/>
              </a:rPr>
              <a:t>, </a:t>
            </a:r>
            <a:r>
              <a:rPr lang="zh-CN" altLang="en-US" dirty="0">
                <a:latin typeface="宋体" panose="02010600030101010101" pitchFamily="2" charset="-122"/>
                <a:cs typeface="Arial Unicode MS" pitchFamily="34" charset="-122"/>
              </a:rPr>
              <a:t>使用 </a:t>
            </a:r>
            <a:r>
              <a:rPr lang="en-US" altLang="zh-CN" dirty="0">
                <a:latin typeface="宋体" panose="02010600030101010101" pitchFamily="2" charset="-122"/>
                <a:cs typeface="Arial Unicode MS" pitchFamily="34" charset="-122"/>
              </a:rPr>
              <a:t>name </a:t>
            </a:r>
            <a:r>
              <a:rPr lang="zh-CN" altLang="en-US" dirty="0">
                <a:latin typeface="宋体" panose="02010600030101010101" pitchFamily="2" charset="-122"/>
                <a:cs typeface="Arial Unicode MS" pitchFamily="34" charset="-122"/>
              </a:rPr>
              <a:t>属性指定 </a:t>
            </a:r>
            <a:r>
              <a:rPr lang="en-US" altLang="zh-CN" dirty="0">
                <a:latin typeface="宋体" panose="02010600030101010101" pitchFamily="2" charset="-122"/>
                <a:cs typeface="Arial Unicode MS" pitchFamily="34" charset="-122"/>
              </a:rPr>
              <a:t>Bean </a:t>
            </a:r>
            <a:r>
              <a:rPr lang="zh-CN" altLang="en-US" dirty="0">
                <a:latin typeface="宋体" panose="02010600030101010101" pitchFamily="2" charset="-122"/>
                <a:cs typeface="Arial Unicode MS" pitchFamily="34" charset="-122"/>
              </a:rPr>
              <a:t>的属性名称，</a:t>
            </a:r>
            <a:r>
              <a:rPr lang="en-US" altLang="zh-CN" dirty="0">
                <a:latin typeface="宋体" panose="02010600030101010101" pitchFamily="2" charset="-122"/>
                <a:cs typeface="Arial Unicode MS" pitchFamily="34" charset="-122"/>
              </a:rPr>
              <a:t>value </a:t>
            </a:r>
            <a:r>
              <a:rPr lang="zh-CN" altLang="en-US" dirty="0">
                <a:latin typeface="宋体" panose="02010600030101010101" pitchFamily="2" charset="-122"/>
                <a:cs typeface="Arial Unicode MS" pitchFamily="34" charset="-122"/>
              </a:rPr>
              <a:t>属性或 </a:t>
            </a:r>
            <a:r>
              <a:rPr lang="en-US" altLang="zh-CN" dirty="0">
                <a:latin typeface="宋体" panose="02010600030101010101" pitchFamily="2" charset="-122"/>
                <a:cs typeface="Arial Unicode MS" pitchFamily="34" charset="-122"/>
              </a:rPr>
              <a:t>&lt;value&gt; </a:t>
            </a:r>
            <a:r>
              <a:rPr lang="zh-CN" altLang="en-US" dirty="0">
                <a:latin typeface="宋体" panose="02010600030101010101" pitchFamily="2" charset="-122"/>
                <a:cs typeface="Arial Unicode MS" pitchFamily="34" charset="-122"/>
              </a:rPr>
              <a:t>子节点指定属性值 </a:t>
            </a:r>
            <a:endParaRPr lang="en-US" altLang="zh-CN" dirty="0">
              <a:latin typeface="宋体" panose="02010600030101010101" pitchFamily="2" charset="-122"/>
              <a:cs typeface="Arial Unicode MS" pitchFamily="34" charset="-122"/>
            </a:endParaRPr>
          </a:p>
          <a:p>
            <a:r>
              <a:rPr lang="zh-CN" altLang="en-US" b="1" dirty="0">
                <a:solidFill>
                  <a:srgbClr val="0000FF"/>
                </a:solidFill>
                <a:latin typeface="宋体" panose="02010600030101010101" pitchFamily="2" charset="-122"/>
                <a:cs typeface="Arial Unicode MS" pitchFamily="34" charset="-122"/>
              </a:rPr>
              <a:t>属性注入是实际应用中最常用的注入方式</a:t>
            </a:r>
          </a:p>
          <a:p>
            <a:endParaRPr lang="zh-CN" altLang="en-US" dirty="0"/>
          </a:p>
        </p:txBody>
      </p:sp>
      <p:pic>
        <p:nvPicPr>
          <p:cNvPr id="4" name="图片 3"/>
          <p:cNvPicPr>
            <a:picLocks noChangeAspect="1"/>
          </p:cNvPicPr>
          <p:nvPr/>
        </p:nvPicPr>
        <p:blipFill>
          <a:blip r:embed="rId2"/>
          <a:stretch>
            <a:fillRect/>
          </a:stretch>
        </p:blipFill>
        <p:spPr>
          <a:xfrm>
            <a:off x="940253" y="4001294"/>
            <a:ext cx="9821029" cy="1876992"/>
          </a:xfrm>
          <a:prstGeom prst="rect">
            <a:avLst/>
          </a:prstGeom>
        </p:spPr>
      </p:pic>
    </p:spTree>
    <p:extLst>
      <p:ext uri="{BB962C8B-B14F-4D97-AF65-F5344CB8AC3E}">
        <p14:creationId xmlns:p14="http://schemas.microsoft.com/office/powerpoint/2010/main" val="1653174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Hello World</a:t>
            </a:r>
            <a:endParaRPr lang="zh-CN" altLang="en-US" dirty="0"/>
          </a:p>
        </p:txBody>
      </p:sp>
      <p:sp>
        <p:nvSpPr>
          <p:cNvPr id="3" name="内容占位符 2"/>
          <p:cNvSpPr>
            <a:spLocks noGrp="1"/>
          </p:cNvSpPr>
          <p:nvPr>
            <p:ph idx="1"/>
          </p:nvPr>
        </p:nvSpPr>
        <p:spPr/>
        <p:txBody>
          <a:bodyPr/>
          <a:lstStyle/>
          <a:p>
            <a:r>
              <a:rPr lang="en-US" altLang="zh-CN" dirty="0" smtClean="0"/>
              <a:t>IDE</a:t>
            </a:r>
            <a:r>
              <a:rPr lang="zh-CN" altLang="en-US" dirty="0" smtClean="0"/>
              <a:t>：</a:t>
            </a:r>
            <a:endParaRPr lang="en-US" altLang="zh-CN" dirty="0" smtClean="0"/>
          </a:p>
          <a:p>
            <a:pPr lvl="1"/>
            <a:r>
              <a:rPr lang="en-US" altLang="zh-CN" dirty="0"/>
              <a:t>IntelliJ </a:t>
            </a:r>
            <a:r>
              <a:rPr lang="en-US" altLang="zh-CN" i="1" dirty="0"/>
              <a:t>IDEA</a:t>
            </a:r>
            <a:r>
              <a:rPr lang="en-US" altLang="zh-CN" dirty="0" smtClean="0"/>
              <a:t> </a:t>
            </a:r>
            <a:r>
              <a:rPr lang="zh-CN" altLang="en-US" dirty="0" smtClean="0"/>
              <a:t>社区版</a:t>
            </a:r>
            <a:endParaRPr lang="en-US" altLang="zh-CN" dirty="0" smtClean="0"/>
          </a:p>
          <a:p>
            <a:r>
              <a:rPr lang="zh-CN" altLang="en-US" dirty="0"/>
              <a:t>依赖</a:t>
            </a:r>
            <a:r>
              <a:rPr lang="zh-CN" altLang="en-US" dirty="0" smtClean="0"/>
              <a:t>控制</a:t>
            </a:r>
            <a:endParaRPr lang="en-US" altLang="zh-CN" dirty="0" smtClean="0"/>
          </a:p>
          <a:p>
            <a:pPr lvl="1"/>
            <a:r>
              <a:rPr lang="en-US" altLang="zh-CN" dirty="0" err="1"/>
              <a:t>gradle</a:t>
            </a:r>
            <a:endParaRPr lang="en-US" altLang="zh-CN" dirty="0" smtClean="0"/>
          </a:p>
        </p:txBody>
      </p:sp>
    </p:spTree>
    <p:extLst>
      <p:ext uri="{BB962C8B-B14F-4D97-AF65-F5344CB8AC3E}">
        <p14:creationId xmlns:p14="http://schemas.microsoft.com/office/powerpoint/2010/main" val="1358949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cs typeface="Arial Unicode MS" pitchFamily="34" charset="-122"/>
              </a:rPr>
              <a:t>构造方法注入</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cs typeface="Arial Unicode MS" pitchFamily="34" charset="-122"/>
              </a:rPr>
              <a:t>通过构造方法注入</a:t>
            </a:r>
            <a:r>
              <a:rPr lang="en-US" altLang="zh-CN" dirty="0">
                <a:latin typeface="宋体" panose="02010600030101010101" pitchFamily="2" charset="-122"/>
                <a:cs typeface="Arial Unicode MS" pitchFamily="34" charset="-122"/>
              </a:rPr>
              <a:t>Bean </a:t>
            </a:r>
            <a:r>
              <a:rPr lang="zh-CN" altLang="en-US" dirty="0">
                <a:latin typeface="宋体" panose="02010600030101010101" pitchFamily="2" charset="-122"/>
                <a:cs typeface="Arial Unicode MS" pitchFamily="34" charset="-122"/>
              </a:rPr>
              <a:t>的属性值或依赖的对象，它保证了 </a:t>
            </a:r>
            <a:r>
              <a:rPr lang="en-US" altLang="zh-CN" dirty="0">
                <a:latin typeface="宋体" panose="02010600030101010101" pitchFamily="2" charset="-122"/>
                <a:cs typeface="Arial Unicode MS" pitchFamily="34" charset="-122"/>
              </a:rPr>
              <a:t>Bean </a:t>
            </a:r>
            <a:r>
              <a:rPr lang="zh-CN" altLang="en-US" dirty="0">
                <a:latin typeface="宋体" panose="02010600030101010101" pitchFamily="2" charset="-122"/>
                <a:cs typeface="Arial Unicode MS" pitchFamily="34" charset="-122"/>
              </a:rPr>
              <a:t>实例在实例化后就可以使用。</a:t>
            </a:r>
            <a:endParaRPr lang="en-US" altLang="zh-CN" dirty="0">
              <a:latin typeface="宋体" panose="02010600030101010101" pitchFamily="2" charset="-122"/>
              <a:cs typeface="Arial Unicode MS" pitchFamily="34" charset="-122"/>
            </a:endParaRPr>
          </a:p>
          <a:p>
            <a:r>
              <a:rPr lang="zh-CN" altLang="en-US" dirty="0">
                <a:latin typeface="宋体" panose="02010600030101010101" pitchFamily="2" charset="-122"/>
                <a:cs typeface="Arial Unicode MS" pitchFamily="34" charset="-122"/>
              </a:rPr>
              <a:t>构造器注入在 </a:t>
            </a:r>
            <a:r>
              <a:rPr lang="en-US" altLang="zh-CN" dirty="0">
                <a:latin typeface="宋体" panose="02010600030101010101" pitchFamily="2" charset="-122"/>
                <a:cs typeface="Arial Unicode MS" pitchFamily="34" charset="-122"/>
              </a:rPr>
              <a:t>&lt;constructor-</a:t>
            </a:r>
            <a:r>
              <a:rPr lang="en-US" altLang="zh-CN" dirty="0" err="1">
                <a:latin typeface="宋体" panose="02010600030101010101" pitchFamily="2" charset="-122"/>
                <a:cs typeface="Arial Unicode MS" pitchFamily="34" charset="-122"/>
              </a:rPr>
              <a:t>arg</a:t>
            </a:r>
            <a:r>
              <a:rPr lang="en-US" altLang="zh-CN" dirty="0">
                <a:latin typeface="宋体" panose="02010600030101010101" pitchFamily="2" charset="-122"/>
                <a:cs typeface="Arial Unicode MS" pitchFamily="34" charset="-122"/>
              </a:rPr>
              <a:t>&gt; </a:t>
            </a:r>
            <a:r>
              <a:rPr lang="zh-CN" altLang="en-US" dirty="0">
                <a:latin typeface="宋体" panose="02010600030101010101" pitchFamily="2" charset="-122"/>
                <a:cs typeface="Arial Unicode MS" pitchFamily="34" charset="-122"/>
              </a:rPr>
              <a:t>元素里声明属性</a:t>
            </a:r>
            <a:r>
              <a:rPr lang="en-US" altLang="zh-CN" dirty="0">
                <a:latin typeface="宋体" panose="02010600030101010101" pitchFamily="2" charset="-122"/>
                <a:cs typeface="Arial Unicode MS" pitchFamily="34" charset="-122"/>
              </a:rPr>
              <a:t>, </a:t>
            </a:r>
            <a:r>
              <a:rPr lang="zh-CN" altLang="en-US" dirty="0">
                <a:latin typeface="宋体" panose="02010600030101010101" pitchFamily="2" charset="-122"/>
                <a:cs typeface="Arial Unicode MS" pitchFamily="34" charset="-122"/>
              </a:rPr>
              <a:t>注入</a:t>
            </a:r>
            <a:r>
              <a:rPr lang="zh-CN" altLang="en-US" dirty="0" smtClean="0">
                <a:latin typeface="宋体" panose="02010600030101010101" pitchFamily="2" charset="-122"/>
                <a:cs typeface="Arial Unicode MS" pitchFamily="34" charset="-122"/>
              </a:rPr>
              <a:t>方式有参数名、索引顺序、参数种类</a:t>
            </a:r>
            <a:endParaRPr lang="zh-CN" altLang="en-US" b="1" dirty="0">
              <a:solidFill>
                <a:srgbClr val="0000FF"/>
              </a:solidFill>
              <a:latin typeface="宋体" panose="02010600030101010101" pitchFamily="2" charset="-122"/>
              <a:cs typeface="Arial Unicode MS" pitchFamily="34" charset="-122"/>
            </a:endParaRPr>
          </a:p>
          <a:p>
            <a:endParaRPr lang="zh-CN" altLang="en-US" dirty="0"/>
          </a:p>
        </p:txBody>
      </p:sp>
      <p:pic>
        <p:nvPicPr>
          <p:cNvPr id="4" name="图片 3"/>
          <p:cNvPicPr>
            <a:picLocks noChangeAspect="1"/>
          </p:cNvPicPr>
          <p:nvPr/>
        </p:nvPicPr>
        <p:blipFill>
          <a:blip r:embed="rId2"/>
          <a:stretch>
            <a:fillRect/>
          </a:stretch>
        </p:blipFill>
        <p:spPr>
          <a:xfrm>
            <a:off x="838200" y="3605212"/>
            <a:ext cx="10517417" cy="2860902"/>
          </a:xfrm>
          <a:prstGeom prst="rect">
            <a:avLst/>
          </a:prstGeom>
        </p:spPr>
      </p:pic>
    </p:spTree>
    <p:extLst>
      <p:ext uri="{BB962C8B-B14F-4D97-AF65-F5344CB8AC3E}">
        <p14:creationId xmlns:p14="http://schemas.microsoft.com/office/powerpoint/2010/main" val="3359705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cs typeface="Arial Unicode MS" pitchFamily="34" charset="-122"/>
              </a:rPr>
              <a:t>字面值</a:t>
            </a:r>
            <a:endParaRPr lang="zh-CN" altLang="en-US" dirty="0"/>
          </a:p>
        </p:txBody>
      </p:sp>
      <p:sp>
        <p:nvSpPr>
          <p:cNvPr id="3" name="内容占位符 2"/>
          <p:cNvSpPr>
            <a:spLocks noGrp="1"/>
          </p:cNvSpPr>
          <p:nvPr>
            <p:ph idx="1"/>
          </p:nvPr>
        </p:nvSpPr>
        <p:spPr/>
        <p:txBody>
          <a:bodyPr/>
          <a:lstStyle/>
          <a:p>
            <a:r>
              <a:rPr lang="zh-CN" altLang="en-US" sz="2400" dirty="0">
                <a:latin typeface="宋体" panose="02010600030101010101" pitchFamily="2" charset="-122"/>
                <a:cs typeface="Arial Unicode MS" pitchFamily="34" charset="-122"/>
              </a:rPr>
              <a:t>字面值：可用字符串表示的值，可以通过 </a:t>
            </a:r>
            <a:r>
              <a:rPr lang="en-US" altLang="zh-CN" sz="2400" dirty="0">
                <a:latin typeface="宋体" panose="02010600030101010101" pitchFamily="2" charset="-122"/>
                <a:cs typeface="Arial Unicode MS" pitchFamily="34" charset="-122"/>
              </a:rPr>
              <a:t>&lt;value&gt; </a:t>
            </a:r>
            <a:r>
              <a:rPr lang="zh-CN" altLang="en-US" sz="2400" dirty="0">
                <a:latin typeface="宋体" panose="02010600030101010101" pitchFamily="2" charset="-122"/>
                <a:cs typeface="Arial Unicode MS" pitchFamily="34" charset="-122"/>
              </a:rPr>
              <a:t>元素标签或 </a:t>
            </a:r>
            <a:r>
              <a:rPr lang="en-US" altLang="zh-CN" sz="2400" dirty="0">
                <a:latin typeface="宋体" panose="02010600030101010101" pitchFamily="2" charset="-122"/>
                <a:cs typeface="Arial Unicode MS" pitchFamily="34" charset="-122"/>
              </a:rPr>
              <a:t>value </a:t>
            </a:r>
            <a:r>
              <a:rPr lang="zh-CN" altLang="en-US" sz="2400" dirty="0">
                <a:latin typeface="宋体" panose="02010600030101010101" pitchFamily="2" charset="-122"/>
                <a:cs typeface="Arial Unicode MS" pitchFamily="34" charset="-122"/>
              </a:rPr>
              <a:t>属性进行注入。</a:t>
            </a:r>
            <a:endParaRPr lang="en-US" altLang="zh-CN" sz="2400" dirty="0">
              <a:latin typeface="宋体" panose="02010600030101010101" pitchFamily="2" charset="-122"/>
              <a:cs typeface="Arial Unicode MS" pitchFamily="34" charset="-122"/>
            </a:endParaRPr>
          </a:p>
          <a:p>
            <a:r>
              <a:rPr lang="zh-CN" altLang="en-US" sz="2400" dirty="0">
                <a:latin typeface="宋体" panose="02010600030101010101" pitchFamily="2" charset="-122"/>
                <a:cs typeface="Arial Unicode MS" pitchFamily="34" charset="-122"/>
              </a:rPr>
              <a:t>基本数据类型及其封装类、</a:t>
            </a:r>
            <a:r>
              <a:rPr lang="en-US" altLang="zh-CN" sz="2400" dirty="0">
                <a:latin typeface="宋体" panose="02010600030101010101" pitchFamily="2" charset="-122"/>
                <a:cs typeface="Arial Unicode MS" pitchFamily="34" charset="-122"/>
              </a:rPr>
              <a:t>String </a:t>
            </a:r>
            <a:r>
              <a:rPr lang="zh-CN" altLang="en-US" sz="2400" dirty="0">
                <a:latin typeface="宋体" panose="02010600030101010101" pitchFamily="2" charset="-122"/>
                <a:cs typeface="Arial Unicode MS" pitchFamily="34" charset="-122"/>
              </a:rPr>
              <a:t>等类型都可以采取字面值注入的方式</a:t>
            </a:r>
            <a:endParaRPr lang="en-US" altLang="zh-CN" sz="2400" dirty="0">
              <a:latin typeface="宋体" panose="02010600030101010101" pitchFamily="2" charset="-122"/>
              <a:cs typeface="Arial Unicode MS" pitchFamily="34" charset="-122"/>
            </a:endParaRPr>
          </a:p>
          <a:p>
            <a:r>
              <a:rPr lang="zh-CN" altLang="en-US" sz="2400" dirty="0" smtClean="0">
                <a:latin typeface="宋体" panose="02010600030101010101" pitchFamily="2" charset="-122"/>
                <a:cs typeface="Arial Unicode MS" pitchFamily="34" charset="-122"/>
              </a:rPr>
              <a:t>若字面值中包含特殊字符，可以使用 </a:t>
            </a:r>
            <a:r>
              <a:rPr lang="en-US" altLang="zh-CN" sz="2400" dirty="0" smtClean="0">
                <a:latin typeface="宋体" panose="02010600030101010101" pitchFamily="2" charset="-122"/>
                <a:cs typeface="Arial Unicode MS" pitchFamily="34" charset="-122"/>
              </a:rPr>
              <a:t>&lt;![CDATA[]]&gt; </a:t>
            </a:r>
            <a:r>
              <a:rPr lang="zh-CN" altLang="en-US" sz="2400" dirty="0" smtClean="0">
                <a:latin typeface="宋体" panose="02010600030101010101" pitchFamily="2" charset="-122"/>
                <a:cs typeface="Arial Unicode MS" pitchFamily="34" charset="-122"/>
              </a:rPr>
              <a:t>把字面值包裹起来。</a:t>
            </a:r>
            <a:endParaRPr lang="en-US" altLang="zh-CN" sz="2400" dirty="0" smtClean="0">
              <a:latin typeface="宋体" panose="02010600030101010101" pitchFamily="2" charset="-122"/>
              <a:cs typeface="Arial Unicode MS" pitchFamily="34"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49161943"/>
              </p:ext>
            </p:extLst>
          </p:nvPr>
        </p:nvGraphicFramePr>
        <p:xfrm>
          <a:off x="926434" y="3477260"/>
          <a:ext cx="8604448" cy="2834640"/>
        </p:xfrm>
        <a:graphic>
          <a:graphicData uri="http://schemas.openxmlformats.org/drawingml/2006/table">
            <a:tbl>
              <a:tblPr firstRow="1" bandRow="1">
                <a:tableStyleId>{5C22544A-7EE6-4342-B048-85BDC9FD1C3A}</a:tableStyleId>
              </a:tblPr>
              <a:tblGrid>
                <a:gridCol w="8604448"/>
              </a:tblGrid>
              <a:tr h="370840">
                <a:tc>
                  <a:txBody>
                    <a:bodyPr/>
                    <a:lstStyle/>
                    <a:p>
                      <a:pPr algn="l"/>
                      <a:r>
                        <a:rPr lang="en-US" altLang="zh-CN" sz="1800" b="0" dirty="0" smtClean="0">
                          <a:solidFill>
                            <a:srgbClr val="008080"/>
                          </a:solidFill>
                          <a:latin typeface="Consolas"/>
                        </a:rPr>
                        <a:t>&lt;</a:t>
                      </a:r>
                      <a:r>
                        <a:rPr lang="en-US" altLang="zh-CN" sz="1800" b="0" dirty="0" smtClean="0">
                          <a:solidFill>
                            <a:srgbClr val="3F7F7F"/>
                          </a:solidFill>
                          <a:latin typeface="Consolas"/>
                        </a:rPr>
                        <a:t>bean </a:t>
                      </a:r>
                      <a:r>
                        <a:rPr lang="en-US" altLang="zh-CN" sz="1800" b="0" dirty="0" smtClean="0">
                          <a:solidFill>
                            <a:srgbClr val="7F007F"/>
                          </a:solidFill>
                          <a:latin typeface="Consolas"/>
                        </a:rPr>
                        <a:t>id</a:t>
                      </a:r>
                      <a:r>
                        <a:rPr lang="en-US" altLang="zh-CN" sz="1800" b="0" dirty="0" smtClean="0">
                          <a:solidFill>
                            <a:srgbClr val="000000"/>
                          </a:solidFill>
                          <a:latin typeface="Consolas"/>
                        </a:rPr>
                        <a:t>=</a:t>
                      </a:r>
                      <a:r>
                        <a:rPr lang="en-US" altLang="zh-CN" sz="1800" b="0" i="1" dirty="0" smtClean="0">
                          <a:solidFill>
                            <a:srgbClr val="2A00FF"/>
                          </a:solidFill>
                          <a:latin typeface="Consolas"/>
                        </a:rPr>
                        <a:t>"car2" </a:t>
                      </a:r>
                      <a:r>
                        <a:rPr lang="en-US" altLang="zh-CN" sz="1800" b="0" i="1" dirty="0" smtClean="0">
                          <a:solidFill>
                            <a:srgbClr val="7F007F"/>
                          </a:solidFill>
                          <a:latin typeface="Consolas"/>
                        </a:rPr>
                        <a:t>class</a:t>
                      </a:r>
                      <a:r>
                        <a:rPr lang="en-US" altLang="zh-CN" sz="1800" b="0" i="1" dirty="0" smtClean="0">
                          <a:solidFill>
                            <a:srgbClr val="000000"/>
                          </a:solidFill>
                          <a:latin typeface="Consolas"/>
                        </a:rPr>
                        <a:t>=</a:t>
                      </a:r>
                      <a:r>
                        <a:rPr lang="en-US" altLang="zh-CN" sz="1800" b="0" i="1" dirty="0" smtClean="0">
                          <a:solidFill>
                            <a:srgbClr val="2A00FF"/>
                          </a:solidFill>
                          <a:latin typeface="Consolas"/>
                        </a:rPr>
                        <a:t>"</a:t>
                      </a:r>
                      <a:r>
                        <a:rPr lang="en-US" altLang="zh-CN" sz="1800" b="0" i="1" dirty="0" err="1" smtClean="0">
                          <a:solidFill>
                            <a:srgbClr val="2A00FF"/>
                          </a:solidFill>
                          <a:latin typeface="Consolas"/>
                        </a:rPr>
                        <a:t>cn.edu.nuc.spring.beans.Car</a:t>
                      </a:r>
                      <a:r>
                        <a:rPr lang="en-US" altLang="zh-CN" sz="1800" b="0" i="1" dirty="0" smtClean="0">
                          <a:solidFill>
                            <a:srgbClr val="2A00FF"/>
                          </a:solidFill>
                          <a:latin typeface="Consolas"/>
                        </a:rPr>
                        <a:t>"</a:t>
                      </a:r>
                      <a:r>
                        <a:rPr lang="en-US" altLang="zh-CN" sz="1800" b="0" i="1" dirty="0" smtClean="0">
                          <a:solidFill>
                            <a:srgbClr val="008080"/>
                          </a:solidFill>
                          <a:latin typeface="Consolas"/>
                        </a:rPr>
                        <a:t>&gt;</a:t>
                      </a:r>
                    </a:p>
                    <a:p>
                      <a:pPr algn="l"/>
                      <a:r>
                        <a:rPr lang="en-US" altLang="zh-CN" sz="1800" b="0" dirty="0" smtClean="0">
                          <a:solidFill>
                            <a:srgbClr val="008080"/>
                          </a:solidFill>
                          <a:latin typeface="Consolas"/>
                        </a:rPr>
                        <a:t>     &lt;</a:t>
                      </a:r>
                      <a:r>
                        <a:rPr lang="en-US" altLang="zh-CN" sz="1800" b="0" dirty="0" smtClean="0">
                          <a:solidFill>
                            <a:srgbClr val="3F7F7F"/>
                          </a:solidFill>
                          <a:latin typeface="Consolas"/>
                        </a:rPr>
                        <a:t>constructor-</a:t>
                      </a:r>
                      <a:r>
                        <a:rPr lang="en-US" altLang="zh-CN" sz="1800" b="0" dirty="0" err="1" smtClean="0">
                          <a:solidFill>
                            <a:srgbClr val="3F7F7F"/>
                          </a:solidFill>
                          <a:latin typeface="Consolas"/>
                        </a:rPr>
                        <a:t>arg</a:t>
                      </a:r>
                      <a:r>
                        <a:rPr lang="en-US" altLang="zh-CN" sz="1800" b="0" dirty="0" smtClean="0">
                          <a:solidFill>
                            <a:srgbClr val="3F7F7F"/>
                          </a:solidFill>
                          <a:latin typeface="Consolas"/>
                        </a:rPr>
                        <a:t> </a:t>
                      </a:r>
                      <a:r>
                        <a:rPr lang="en-US" altLang="zh-CN" sz="1800" b="0" dirty="0" smtClean="0">
                          <a:solidFill>
                            <a:srgbClr val="7F007F"/>
                          </a:solidFill>
                          <a:latin typeface="Consolas"/>
                        </a:rPr>
                        <a:t>value</a:t>
                      </a:r>
                      <a:r>
                        <a:rPr lang="en-US" altLang="zh-CN" sz="1800" b="0" dirty="0" smtClean="0">
                          <a:solidFill>
                            <a:srgbClr val="000000"/>
                          </a:solidFill>
                          <a:latin typeface="Consolas"/>
                        </a:rPr>
                        <a:t>=</a:t>
                      </a:r>
                      <a:r>
                        <a:rPr lang="en-US" altLang="zh-CN" sz="1800" b="0" i="1" dirty="0" smtClean="0">
                          <a:solidFill>
                            <a:srgbClr val="2A00FF"/>
                          </a:solidFill>
                          <a:latin typeface="Consolas"/>
                        </a:rPr>
                        <a:t>"</a:t>
                      </a:r>
                      <a:r>
                        <a:rPr lang="en-US" altLang="zh-CN" sz="1800" b="0" i="1" dirty="0" err="1" smtClean="0">
                          <a:solidFill>
                            <a:srgbClr val="2A00FF"/>
                          </a:solidFill>
                          <a:latin typeface="Consolas"/>
                        </a:rPr>
                        <a:t>Baoma</a:t>
                      </a:r>
                      <a:r>
                        <a:rPr lang="en-US" altLang="zh-CN" sz="1800" b="0" i="1" dirty="0" smtClean="0">
                          <a:solidFill>
                            <a:srgbClr val="2A00FF"/>
                          </a:solidFill>
                          <a:latin typeface="Consolas"/>
                        </a:rPr>
                        <a:t>" </a:t>
                      </a:r>
                      <a:r>
                        <a:rPr lang="en-US" altLang="zh-CN" sz="1800" b="0" i="1" dirty="0" smtClean="0">
                          <a:solidFill>
                            <a:srgbClr val="7F007F"/>
                          </a:solidFill>
                          <a:latin typeface="Consolas"/>
                        </a:rPr>
                        <a:t>type</a:t>
                      </a:r>
                      <a:r>
                        <a:rPr lang="en-US" altLang="zh-CN" sz="1800" b="0" i="1" dirty="0" smtClean="0">
                          <a:solidFill>
                            <a:srgbClr val="000000"/>
                          </a:solidFill>
                          <a:latin typeface="Consolas"/>
                        </a:rPr>
                        <a:t>=</a:t>
                      </a:r>
                      <a:r>
                        <a:rPr lang="en-US" altLang="zh-CN" sz="1800" b="0" i="1" dirty="0" smtClean="0">
                          <a:solidFill>
                            <a:srgbClr val="2A00FF"/>
                          </a:solidFill>
                          <a:latin typeface="Consolas"/>
                        </a:rPr>
                        <a:t>"</a:t>
                      </a:r>
                      <a:r>
                        <a:rPr lang="en-US" altLang="zh-CN" sz="1800" b="0" i="1" dirty="0" err="1" smtClean="0">
                          <a:solidFill>
                            <a:srgbClr val="2A00FF"/>
                          </a:solidFill>
                          <a:latin typeface="Consolas"/>
                        </a:rPr>
                        <a:t>java.lang.String</a:t>
                      </a:r>
                      <a:r>
                        <a:rPr lang="en-US" altLang="zh-CN" sz="1800" b="0" i="1" dirty="0" smtClean="0">
                          <a:solidFill>
                            <a:srgbClr val="2A00FF"/>
                          </a:solidFill>
                          <a:latin typeface="Consolas"/>
                        </a:rPr>
                        <a:t>"</a:t>
                      </a:r>
                      <a:r>
                        <a:rPr lang="en-US" altLang="zh-CN" sz="1800" b="0" i="1" dirty="0" smtClean="0">
                          <a:solidFill>
                            <a:srgbClr val="008080"/>
                          </a:solidFill>
                          <a:latin typeface="Consolas"/>
                        </a:rPr>
                        <a:t>/&gt;</a:t>
                      </a:r>
                    </a:p>
                    <a:p>
                      <a:pPr algn="l"/>
                      <a:r>
                        <a:rPr lang="en-US" altLang="zh-CN" sz="1800" b="0" dirty="0" smtClean="0">
                          <a:solidFill>
                            <a:srgbClr val="008080"/>
                          </a:solidFill>
                          <a:latin typeface="Consolas"/>
                        </a:rPr>
                        <a:t>     &lt;</a:t>
                      </a:r>
                      <a:r>
                        <a:rPr lang="en-US" altLang="zh-CN" sz="1800" b="0" dirty="0" smtClean="0">
                          <a:solidFill>
                            <a:srgbClr val="3F7F7F"/>
                          </a:solidFill>
                          <a:latin typeface="Consolas"/>
                        </a:rPr>
                        <a:t>constructor-</a:t>
                      </a:r>
                      <a:r>
                        <a:rPr lang="en-US" altLang="zh-CN" sz="1800" b="0" dirty="0" err="1" smtClean="0">
                          <a:solidFill>
                            <a:srgbClr val="3F7F7F"/>
                          </a:solidFill>
                          <a:latin typeface="Consolas"/>
                        </a:rPr>
                        <a:t>arg</a:t>
                      </a:r>
                      <a:r>
                        <a:rPr lang="en-US" altLang="zh-CN" sz="1800" b="0" dirty="0" smtClean="0">
                          <a:solidFill>
                            <a:srgbClr val="3F7F7F"/>
                          </a:solidFill>
                          <a:latin typeface="Consolas"/>
                        </a:rPr>
                        <a:t> </a:t>
                      </a:r>
                      <a:r>
                        <a:rPr lang="en-US" altLang="zh-CN" sz="1800" b="0" dirty="0" smtClean="0">
                          <a:solidFill>
                            <a:srgbClr val="7F007F"/>
                          </a:solidFill>
                          <a:latin typeface="Consolas"/>
                        </a:rPr>
                        <a:t>type</a:t>
                      </a:r>
                      <a:r>
                        <a:rPr lang="en-US" altLang="zh-CN" sz="1800" b="0" dirty="0" smtClean="0">
                          <a:solidFill>
                            <a:srgbClr val="000000"/>
                          </a:solidFill>
                          <a:latin typeface="Consolas"/>
                        </a:rPr>
                        <a:t>=</a:t>
                      </a:r>
                      <a:r>
                        <a:rPr lang="en-US" altLang="zh-CN" sz="1800" b="0" i="1" dirty="0" smtClean="0">
                          <a:solidFill>
                            <a:srgbClr val="2A00FF"/>
                          </a:solidFill>
                          <a:latin typeface="Consolas"/>
                        </a:rPr>
                        <a:t>"</a:t>
                      </a:r>
                      <a:r>
                        <a:rPr lang="en-US" altLang="zh-CN" sz="1800" b="0" i="1" dirty="0" err="1" smtClean="0">
                          <a:solidFill>
                            <a:srgbClr val="2A00FF"/>
                          </a:solidFill>
                          <a:latin typeface="Consolas"/>
                        </a:rPr>
                        <a:t>java.lang.String</a:t>
                      </a:r>
                      <a:r>
                        <a:rPr lang="en-US" altLang="zh-CN" sz="1800" b="0" i="1" dirty="0" smtClean="0">
                          <a:solidFill>
                            <a:srgbClr val="2A00FF"/>
                          </a:solidFill>
                          <a:latin typeface="Consolas"/>
                        </a:rPr>
                        <a:t>"</a:t>
                      </a:r>
                      <a:r>
                        <a:rPr lang="en-US" altLang="zh-CN" sz="1800" b="0" i="1" dirty="0" smtClean="0">
                          <a:solidFill>
                            <a:srgbClr val="008080"/>
                          </a:solidFill>
                          <a:latin typeface="Consolas"/>
                        </a:rPr>
                        <a:t>&gt;</a:t>
                      </a:r>
                    </a:p>
                    <a:p>
                      <a:pPr algn="l"/>
                      <a:r>
                        <a:rPr lang="en-US" altLang="zh-CN" sz="1800" b="0" dirty="0" smtClean="0">
                          <a:solidFill>
                            <a:srgbClr val="3F5FBF"/>
                          </a:solidFill>
                          <a:latin typeface="Consolas"/>
                        </a:rPr>
                        <a:t>     &lt;!-- </a:t>
                      </a:r>
                      <a:r>
                        <a:rPr lang="zh-CN" altLang="en-US" sz="1800" b="0" dirty="0" smtClean="0">
                          <a:solidFill>
                            <a:srgbClr val="3F5FBF"/>
                          </a:solidFill>
                          <a:latin typeface="Consolas"/>
                        </a:rPr>
                        <a:t>如果包含特殊字符要使用 </a:t>
                      </a:r>
                      <a:r>
                        <a:rPr lang="en-US" altLang="zh-CN" sz="1800" b="0" dirty="0" smtClean="0">
                          <a:solidFill>
                            <a:srgbClr val="3F5FBF"/>
                          </a:solidFill>
                          <a:latin typeface="Consolas"/>
                        </a:rPr>
                        <a:t>&lt;![CDATA[</a:t>
                      </a:r>
                      <a:r>
                        <a:rPr lang="zh-CN" altLang="en-US" sz="1800" b="0" dirty="0" smtClean="0">
                          <a:solidFill>
                            <a:srgbClr val="3F5FBF"/>
                          </a:solidFill>
                          <a:latin typeface="Consolas"/>
                        </a:rPr>
                        <a:t>字面值</a:t>
                      </a:r>
                      <a:r>
                        <a:rPr lang="en-US" altLang="zh-CN" sz="1800" b="0" dirty="0" smtClean="0">
                          <a:solidFill>
                            <a:srgbClr val="3F5FBF"/>
                          </a:solidFill>
                          <a:latin typeface="Consolas"/>
                        </a:rPr>
                        <a:t>]]&gt;</a:t>
                      </a:r>
                      <a:r>
                        <a:rPr lang="zh-CN" altLang="en-US" sz="1800" b="0" dirty="0" smtClean="0">
                          <a:solidFill>
                            <a:srgbClr val="3F5FBF"/>
                          </a:solidFill>
                          <a:latin typeface="Consolas"/>
                        </a:rPr>
                        <a:t>将字面值包裹起来</a:t>
                      </a:r>
                      <a:r>
                        <a:rPr lang="en-US" altLang="zh-CN" sz="1800" b="0" dirty="0" smtClean="0">
                          <a:solidFill>
                            <a:srgbClr val="3F5FBF"/>
                          </a:solidFill>
                          <a:latin typeface="Consolas"/>
                        </a:rPr>
                        <a:t>--&gt;</a:t>
                      </a:r>
                    </a:p>
                    <a:p>
                      <a:pPr algn="l"/>
                      <a:r>
                        <a:rPr lang="en-US" altLang="zh-CN" sz="1800" b="0" dirty="0" smtClean="0">
                          <a:solidFill>
                            <a:srgbClr val="008080"/>
                          </a:solidFill>
                          <a:latin typeface="Consolas"/>
                        </a:rPr>
                        <a:t>          </a:t>
                      </a:r>
                      <a:r>
                        <a:rPr lang="en-US" altLang="zh-CN" sz="1800" b="0" dirty="0" smtClean="0">
                          <a:solidFill>
                            <a:srgbClr val="FF0000"/>
                          </a:solidFill>
                          <a:latin typeface="Consolas"/>
                        </a:rPr>
                        <a:t>&lt;value&gt;&lt;![CDATA[&lt;shanghai&gt;]]&gt;&lt;/value&gt;</a:t>
                      </a:r>
                    </a:p>
                    <a:p>
                      <a:pPr algn="l"/>
                      <a:r>
                        <a:rPr lang="en-US" altLang="zh-CN" sz="1800" b="0" dirty="0" smtClean="0">
                          <a:solidFill>
                            <a:srgbClr val="008080"/>
                          </a:solidFill>
                          <a:latin typeface="Consolas"/>
                        </a:rPr>
                        <a:t>     &lt;/</a:t>
                      </a:r>
                      <a:r>
                        <a:rPr lang="en-US" altLang="zh-CN" sz="1800" b="0" dirty="0" smtClean="0">
                          <a:solidFill>
                            <a:srgbClr val="3F7F7F"/>
                          </a:solidFill>
                          <a:latin typeface="Consolas"/>
                        </a:rPr>
                        <a:t>constructor-</a:t>
                      </a:r>
                      <a:r>
                        <a:rPr lang="en-US" altLang="zh-CN" sz="1800" b="0" dirty="0" err="1" smtClean="0">
                          <a:solidFill>
                            <a:srgbClr val="3F7F7F"/>
                          </a:solidFill>
                          <a:latin typeface="Consolas"/>
                        </a:rPr>
                        <a:t>arg</a:t>
                      </a:r>
                      <a:r>
                        <a:rPr lang="en-US" altLang="zh-CN" sz="1800" b="0" dirty="0" smtClean="0">
                          <a:solidFill>
                            <a:srgbClr val="008080"/>
                          </a:solidFill>
                          <a:latin typeface="Consolas"/>
                        </a:rPr>
                        <a:t>&gt;</a:t>
                      </a:r>
                    </a:p>
                    <a:p>
                      <a:pPr algn="l"/>
                      <a:r>
                        <a:rPr lang="en-US" altLang="zh-CN" sz="1800" b="0" baseline="0" dirty="0" smtClean="0">
                          <a:solidFill>
                            <a:srgbClr val="008080"/>
                          </a:solidFill>
                          <a:latin typeface="Consolas"/>
                        </a:rPr>
                        <a:t>     </a:t>
                      </a:r>
                      <a:r>
                        <a:rPr lang="en-US" altLang="zh-CN" sz="1800" b="0" dirty="0" smtClean="0">
                          <a:solidFill>
                            <a:srgbClr val="008080"/>
                          </a:solidFill>
                          <a:latin typeface="Consolas"/>
                        </a:rPr>
                        <a:t>&lt;</a:t>
                      </a:r>
                      <a:r>
                        <a:rPr lang="en-US" altLang="zh-CN" sz="1800" b="0" dirty="0" smtClean="0">
                          <a:solidFill>
                            <a:srgbClr val="3F7F7F"/>
                          </a:solidFill>
                          <a:latin typeface="Consolas"/>
                        </a:rPr>
                        <a:t>constructor-</a:t>
                      </a:r>
                      <a:r>
                        <a:rPr lang="en-US" altLang="zh-CN" sz="1800" b="0" dirty="0" err="1" smtClean="0">
                          <a:solidFill>
                            <a:srgbClr val="3F7F7F"/>
                          </a:solidFill>
                          <a:latin typeface="Consolas"/>
                        </a:rPr>
                        <a:t>arg</a:t>
                      </a:r>
                      <a:r>
                        <a:rPr lang="en-US" altLang="zh-CN" sz="1800" b="0" dirty="0" smtClean="0">
                          <a:solidFill>
                            <a:srgbClr val="3F7F7F"/>
                          </a:solidFill>
                          <a:latin typeface="Consolas"/>
                        </a:rPr>
                        <a:t> </a:t>
                      </a:r>
                      <a:r>
                        <a:rPr lang="en-US" altLang="zh-CN" sz="1800" b="0" dirty="0" smtClean="0">
                          <a:solidFill>
                            <a:srgbClr val="7F007F"/>
                          </a:solidFill>
                          <a:latin typeface="Consolas"/>
                        </a:rPr>
                        <a:t>type</a:t>
                      </a:r>
                      <a:r>
                        <a:rPr lang="en-US" altLang="zh-CN" sz="1800" b="0" dirty="0" smtClean="0">
                          <a:solidFill>
                            <a:srgbClr val="000000"/>
                          </a:solidFill>
                          <a:latin typeface="Consolas"/>
                        </a:rPr>
                        <a:t>=</a:t>
                      </a:r>
                      <a:r>
                        <a:rPr lang="en-US" altLang="zh-CN" sz="1800" b="0" i="1" dirty="0" smtClean="0">
                          <a:solidFill>
                            <a:srgbClr val="2A00FF"/>
                          </a:solidFill>
                          <a:latin typeface="Consolas"/>
                        </a:rPr>
                        <a:t>"</a:t>
                      </a:r>
                      <a:r>
                        <a:rPr lang="en-US" altLang="zh-CN" sz="1800" b="0" i="1" dirty="0" err="1" smtClean="0">
                          <a:solidFill>
                            <a:srgbClr val="2A00FF"/>
                          </a:solidFill>
                          <a:latin typeface="Consolas"/>
                        </a:rPr>
                        <a:t>int</a:t>
                      </a:r>
                      <a:r>
                        <a:rPr lang="en-US" altLang="zh-CN" sz="1800" b="0" i="1" dirty="0" smtClean="0">
                          <a:solidFill>
                            <a:srgbClr val="2A00FF"/>
                          </a:solidFill>
                          <a:latin typeface="Consolas"/>
                        </a:rPr>
                        <a:t>"</a:t>
                      </a:r>
                      <a:r>
                        <a:rPr lang="en-US" altLang="zh-CN" sz="1800" b="0" i="1" dirty="0" smtClean="0">
                          <a:solidFill>
                            <a:srgbClr val="008080"/>
                          </a:solidFill>
                          <a:latin typeface="Consolas"/>
                        </a:rPr>
                        <a:t>&gt;</a:t>
                      </a:r>
                    </a:p>
                    <a:p>
                      <a:pPr algn="l"/>
                      <a:r>
                        <a:rPr lang="en-US" altLang="zh-CN" sz="1800" b="0" dirty="0" smtClean="0">
                          <a:solidFill>
                            <a:srgbClr val="008080"/>
                          </a:solidFill>
                          <a:latin typeface="Consolas"/>
                        </a:rPr>
                        <a:t>          &lt;</a:t>
                      </a:r>
                      <a:r>
                        <a:rPr lang="en-US" altLang="zh-CN" sz="1800" b="0" dirty="0" smtClean="0">
                          <a:solidFill>
                            <a:srgbClr val="3F7F7F"/>
                          </a:solidFill>
                          <a:latin typeface="Consolas"/>
                        </a:rPr>
                        <a:t>value</a:t>
                      </a:r>
                      <a:r>
                        <a:rPr lang="en-US" altLang="zh-CN" sz="1800" b="0" dirty="0" smtClean="0">
                          <a:solidFill>
                            <a:srgbClr val="008080"/>
                          </a:solidFill>
                          <a:latin typeface="Consolas"/>
                        </a:rPr>
                        <a:t>&gt;</a:t>
                      </a:r>
                      <a:r>
                        <a:rPr lang="en-US" altLang="zh-CN" sz="1800" b="0" dirty="0" smtClean="0">
                          <a:solidFill>
                            <a:srgbClr val="000000"/>
                          </a:solidFill>
                          <a:latin typeface="Consolas"/>
                        </a:rPr>
                        <a:t>250</a:t>
                      </a:r>
                      <a:r>
                        <a:rPr lang="en-US" altLang="zh-CN" sz="1800" b="0" dirty="0" smtClean="0">
                          <a:solidFill>
                            <a:srgbClr val="008080"/>
                          </a:solidFill>
                          <a:latin typeface="Consolas"/>
                        </a:rPr>
                        <a:t>&lt;/</a:t>
                      </a:r>
                      <a:r>
                        <a:rPr lang="en-US" altLang="zh-CN" sz="1800" b="0" dirty="0" smtClean="0">
                          <a:solidFill>
                            <a:srgbClr val="3F7F7F"/>
                          </a:solidFill>
                          <a:latin typeface="Consolas"/>
                        </a:rPr>
                        <a:t>value</a:t>
                      </a:r>
                      <a:r>
                        <a:rPr lang="en-US" altLang="zh-CN" sz="1800" b="0" dirty="0" smtClean="0">
                          <a:solidFill>
                            <a:srgbClr val="008080"/>
                          </a:solidFill>
                          <a:latin typeface="Consolas"/>
                        </a:rPr>
                        <a:t>&gt;</a:t>
                      </a:r>
                    </a:p>
                    <a:p>
                      <a:pPr algn="l"/>
                      <a:r>
                        <a:rPr lang="en-US" altLang="zh-CN" sz="1800" b="0" dirty="0" smtClean="0">
                          <a:solidFill>
                            <a:srgbClr val="008080"/>
                          </a:solidFill>
                          <a:latin typeface="Consolas"/>
                        </a:rPr>
                        <a:t>     &lt;/</a:t>
                      </a:r>
                      <a:r>
                        <a:rPr lang="en-US" altLang="zh-CN" sz="1800" b="0" dirty="0" smtClean="0">
                          <a:solidFill>
                            <a:srgbClr val="3F7F7F"/>
                          </a:solidFill>
                          <a:latin typeface="Consolas"/>
                        </a:rPr>
                        <a:t>constructor-</a:t>
                      </a:r>
                      <a:r>
                        <a:rPr lang="en-US" altLang="zh-CN" sz="1800" b="0" dirty="0" err="1" smtClean="0">
                          <a:solidFill>
                            <a:srgbClr val="3F7F7F"/>
                          </a:solidFill>
                          <a:latin typeface="Consolas"/>
                        </a:rPr>
                        <a:t>arg</a:t>
                      </a:r>
                      <a:r>
                        <a:rPr lang="en-US" altLang="zh-CN" sz="1800" b="0" dirty="0" smtClean="0">
                          <a:solidFill>
                            <a:srgbClr val="008080"/>
                          </a:solidFill>
                          <a:latin typeface="Consolas"/>
                        </a:rPr>
                        <a:t>&gt;</a:t>
                      </a:r>
                    </a:p>
                    <a:p>
                      <a:pPr algn="l"/>
                      <a:r>
                        <a:rPr lang="en-US" altLang="zh-CN" sz="1800" b="0" dirty="0" smtClean="0">
                          <a:solidFill>
                            <a:srgbClr val="008080"/>
                          </a:solidFill>
                          <a:latin typeface="Consolas"/>
                        </a:rPr>
                        <a:t>&lt;/</a:t>
                      </a:r>
                      <a:r>
                        <a:rPr lang="en-US" altLang="zh-CN" sz="1800" b="0" dirty="0" smtClean="0">
                          <a:solidFill>
                            <a:srgbClr val="3F7F7F"/>
                          </a:solidFill>
                          <a:latin typeface="Consolas"/>
                        </a:rPr>
                        <a:t>bean</a:t>
                      </a:r>
                      <a:r>
                        <a:rPr lang="en-US" altLang="zh-CN" sz="1800" b="0" dirty="0" smtClean="0">
                          <a:solidFill>
                            <a:srgbClr val="008080"/>
                          </a:solidFill>
                          <a:latin typeface="Consolas"/>
                        </a:rPr>
                        <a:t>&gt;</a:t>
                      </a:r>
                      <a:endParaRPr lang="zh-CN" altLang="en-US" b="0" dirty="0"/>
                    </a:p>
                  </a:txBody>
                  <a:tcPr>
                    <a:noFill/>
                  </a:tcPr>
                </a:tc>
              </a:tr>
            </a:tbl>
          </a:graphicData>
        </a:graphic>
      </p:graphicFrame>
    </p:spTree>
    <p:extLst>
      <p:ext uri="{BB962C8B-B14F-4D97-AF65-F5344CB8AC3E}">
        <p14:creationId xmlns:p14="http://schemas.microsoft.com/office/powerpoint/2010/main" val="215717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600" y="0"/>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itchFamily="34" charset="-122"/>
              </a:rPr>
              <a:t>引用其它 </a:t>
            </a:r>
            <a:r>
              <a:rPr lang="en-US" altLang="zh-CN" dirty="0" smtClean="0">
                <a:latin typeface="宋体" panose="02010600030101010101" pitchFamily="2" charset="-122"/>
                <a:ea typeface="宋体" panose="02010600030101010101" pitchFamily="2" charset="-122"/>
                <a:cs typeface="Arial Unicode MS" pitchFamily="34" charset="-122"/>
              </a:rPr>
              <a:t>Bean</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830662" y="1185154"/>
            <a:ext cx="8229600" cy="2664295"/>
          </a:xfrm>
        </p:spPr>
        <p:txBody>
          <a:bodyPr>
            <a:normAutofit/>
          </a:bodyPr>
          <a:lstStyle/>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组成应用程序的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经常需要相互协作以完成应用程序的功能</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要</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使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能够相互访问</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就必须在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配置文件中指定对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的引用</a:t>
            </a:r>
          </a:p>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的配置文件中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&lt;ref&gt;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元素或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ref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属性</a:t>
            </a:r>
            <a:r>
              <a:rPr lang="zh-CN" altLang="en-US" sz="2400" dirty="0">
                <a:latin typeface="宋体" panose="02010600030101010101" pitchFamily="2" charset="-122"/>
                <a:ea typeface="宋体" panose="02010600030101010101" pitchFamily="2" charset="-122"/>
                <a:cs typeface="Arial Unicode MS" pitchFamily="34" charset="-122"/>
              </a:rPr>
              <a:t>为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的属性或构造器参数指定对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的引用</a:t>
            </a:r>
            <a:r>
              <a:rPr lang="en-US" altLang="zh-CN" sz="24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也可以</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在属性或构造器里包含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的声明</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这样的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称为</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内部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Bean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72" y="3789040"/>
            <a:ext cx="905750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3747286" y="4077072"/>
            <a:ext cx="2520280"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3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33018"/>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itchFamily="34" charset="-122"/>
              </a:rPr>
              <a:t>内部 </a:t>
            </a:r>
            <a:r>
              <a:rPr lang="en-US" altLang="zh-CN" dirty="0" smtClean="0">
                <a:latin typeface="宋体" panose="02010600030101010101" pitchFamily="2" charset="-122"/>
                <a:ea typeface="宋体" panose="02010600030101010101" pitchFamily="2" charset="-122"/>
                <a:cs typeface="Arial Unicode MS" pitchFamily="34" charset="-122"/>
              </a:rPr>
              <a:t>Bean</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919536" y="1052737"/>
            <a:ext cx="8229600" cy="4525963"/>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当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实例</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仅仅</a:t>
            </a:r>
            <a:r>
              <a:rPr lang="zh-CN" altLang="en-US" sz="2400" dirty="0">
                <a:latin typeface="宋体" panose="02010600030101010101" pitchFamily="2" charset="-122"/>
                <a:ea typeface="宋体" panose="02010600030101010101" pitchFamily="2" charset="-122"/>
                <a:cs typeface="Arial Unicode MS" pitchFamily="34" charset="-122"/>
              </a:rPr>
              <a:t>给一个特定的属性使用时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可以将其声明为内部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内部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声明直接包含在 </a:t>
            </a:r>
            <a:r>
              <a:rPr lang="en-US" altLang="zh-CN" sz="2400" dirty="0">
                <a:latin typeface="宋体" panose="02010600030101010101" pitchFamily="2" charset="-122"/>
                <a:ea typeface="宋体" panose="02010600030101010101" pitchFamily="2" charset="-122"/>
                <a:cs typeface="Arial Unicode MS" pitchFamily="34" charset="-122"/>
              </a:rPr>
              <a:t>&lt;property&gt; </a:t>
            </a:r>
            <a:r>
              <a:rPr lang="zh-CN" altLang="en-US" sz="2400" dirty="0">
                <a:latin typeface="宋体" panose="02010600030101010101" pitchFamily="2" charset="-122"/>
                <a:ea typeface="宋体" panose="02010600030101010101" pitchFamily="2" charset="-122"/>
                <a:cs typeface="Arial Unicode MS" pitchFamily="34" charset="-122"/>
              </a:rPr>
              <a:t>或 </a:t>
            </a:r>
            <a:r>
              <a:rPr lang="en-US" altLang="zh-CN" sz="2400" dirty="0">
                <a:latin typeface="宋体" panose="02010600030101010101" pitchFamily="2" charset="-122"/>
                <a:ea typeface="宋体" panose="02010600030101010101" pitchFamily="2" charset="-122"/>
                <a:cs typeface="Arial Unicode MS" pitchFamily="34" charset="-122"/>
              </a:rPr>
              <a:t>&lt;constructor-</a:t>
            </a:r>
            <a:r>
              <a:rPr lang="en-US" altLang="zh-CN" sz="2400" dirty="0" err="1">
                <a:latin typeface="宋体" panose="02010600030101010101" pitchFamily="2" charset="-122"/>
                <a:ea typeface="宋体" panose="02010600030101010101" pitchFamily="2" charset="-122"/>
                <a:cs typeface="Arial Unicode MS" pitchFamily="34" charset="-122"/>
              </a:rPr>
              <a:t>arg</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不需要设置任何 </a:t>
            </a:r>
            <a:r>
              <a:rPr lang="en-US" altLang="zh-CN" sz="2400" dirty="0">
                <a:latin typeface="宋体" panose="02010600030101010101" pitchFamily="2" charset="-122"/>
                <a:ea typeface="宋体" panose="02010600030101010101" pitchFamily="2" charset="-122"/>
                <a:cs typeface="Arial Unicode MS" pitchFamily="34" charset="-122"/>
              </a:rPr>
              <a:t>id </a:t>
            </a:r>
            <a:r>
              <a:rPr lang="zh-CN" altLang="en-US" sz="2400" dirty="0">
                <a:latin typeface="宋体" panose="02010600030101010101" pitchFamily="2" charset="-122"/>
                <a:ea typeface="宋体" panose="02010600030101010101" pitchFamily="2" charset="-122"/>
                <a:cs typeface="Arial Unicode MS" pitchFamily="34" charset="-122"/>
              </a:rPr>
              <a:t>或 </a:t>
            </a:r>
            <a:r>
              <a:rPr lang="en-US" altLang="zh-CN" sz="2400" dirty="0">
                <a:latin typeface="宋体" panose="02010600030101010101" pitchFamily="2" charset="-122"/>
                <a:ea typeface="宋体" panose="02010600030101010101" pitchFamily="2" charset="-122"/>
                <a:cs typeface="Arial Unicode MS" pitchFamily="34" charset="-122"/>
              </a:rPr>
              <a:t>name </a:t>
            </a:r>
            <a:r>
              <a:rPr lang="zh-CN" altLang="en-US" sz="2400" dirty="0">
                <a:latin typeface="宋体" panose="02010600030101010101" pitchFamily="2" charset="-122"/>
                <a:ea typeface="宋体" panose="02010600030101010101" pitchFamily="2" charset="-122"/>
                <a:cs typeface="Arial Unicode MS" pitchFamily="34" charset="-122"/>
              </a:rPr>
              <a:t>属性</a:t>
            </a:r>
          </a:p>
          <a:p>
            <a:r>
              <a:rPr lang="zh-CN" altLang="en-US" sz="2400" dirty="0">
                <a:latin typeface="宋体" panose="02010600030101010101" pitchFamily="2" charset="-122"/>
                <a:ea typeface="宋体" panose="02010600030101010101" pitchFamily="2" charset="-122"/>
                <a:cs typeface="Arial Unicode MS" pitchFamily="34" charset="-122"/>
              </a:rPr>
              <a:t>内部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不能使用在任何其他地方</a:t>
            </a:r>
          </a:p>
          <a:p>
            <a:endParaRPr lang="zh-CN" altLang="en-US" sz="2400" dirty="0"/>
          </a:p>
        </p:txBody>
      </p:sp>
      <p:graphicFrame>
        <p:nvGraphicFramePr>
          <p:cNvPr id="4" name="表格 3"/>
          <p:cNvGraphicFramePr>
            <a:graphicFrameLocks noGrp="1"/>
          </p:cNvGraphicFramePr>
          <p:nvPr>
            <p:extLst/>
          </p:nvPr>
        </p:nvGraphicFramePr>
        <p:xfrm>
          <a:off x="2063552" y="3068960"/>
          <a:ext cx="8064896" cy="2529840"/>
        </p:xfrm>
        <a:graphic>
          <a:graphicData uri="http://schemas.openxmlformats.org/drawingml/2006/table">
            <a:tbl>
              <a:tblPr firstRow="1" bandRow="1">
                <a:tableStyleId>{5C22544A-7EE6-4342-B048-85BDC9FD1C3A}</a:tableStyleId>
              </a:tblPr>
              <a:tblGrid>
                <a:gridCol w="8064896"/>
              </a:tblGrid>
              <a:tr h="370840">
                <a:tc>
                  <a:txBody>
                    <a:bodyPr/>
                    <a:lstStyle/>
                    <a:p>
                      <a:pPr algn="l"/>
                      <a:r>
                        <a:rPr lang="en-US" altLang="zh-CN" sz="2000" b="0" smtClean="0">
                          <a:solidFill>
                            <a:srgbClr val="3F5FBF"/>
                          </a:solidFill>
                          <a:latin typeface="Consolas"/>
                        </a:rPr>
                        <a:t>&lt;!-- </a:t>
                      </a:r>
                      <a:r>
                        <a:rPr lang="zh-CN" altLang="en-US" sz="2000" b="0" smtClean="0">
                          <a:solidFill>
                            <a:srgbClr val="3F5FBF"/>
                          </a:solidFill>
                          <a:latin typeface="Consolas"/>
                        </a:rPr>
                        <a:t>内部</a:t>
                      </a:r>
                      <a:r>
                        <a:rPr lang="en-US" altLang="zh-CN" sz="2000" b="0" smtClean="0">
                          <a:solidFill>
                            <a:srgbClr val="3F5FBF"/>
                          </a:solidFill>
                          <a:latin typeface="Consolas"/>
                        </a:rPr>
                        <a:t>bean</a:t>
                      </a:r>
                      <a:r>
                        <a:rPr lang="zh-CN" altLang="en-US" sz="2000" b="0" smtClean="0">
                          <a:solidFill>
                            <a:srgbClr val="3F5FBF"/>
                          </a:solidFill>
                          <a:latin typeface="Consolas"/>
                        </a:rPr>
                        <a:t>，只在内部使用，不能在外部被引用</a:t>
                      </a:r>
                      <a:r>
                        <a:rPr lang="en-US" altLang="zh-CN" sz="2000" b="0" smtClean="0">
                          <a:solidFill>
                            <a:srgbClr val="3F5FBF"/>
                          </a:solidFill>
                          <a:latin typeface="Consolas"/>
                        </a:rPr>
                        <a:t>--&gt;</a:t>
                      </a:r>
                    </a:p>
                    <a:p>
                      <a:pPr algn="l"/>
                      <a:r>
                        <a:rPr lang="en-US" altLang="zh-CN" sz="2000" b="0" smtClean="0">
                          <a:solidFill>
                            <a:srgbClr val="008080"/>
                          </a:solidFill>
                          <a:latin typeface="Consolas"/>
                        </a:rPr>
                        <a:t>&lt;</a:t>
                      </a:r>
                      <a:r>
                        <a:rPr lang="en-US" altLang="zh-CN" sz="2000" b="0" smtClean="0">
                          <a:solidFill>
                            <a:srgbClr val="3F7F7F"/>
                          </a:solidFill>
                          <a:latin typeface="Consolas"/>
                        </a:rPr>
                        <a:t>property </a:t>
                      </a:r>
                      <a:r>
                        <a:rPr lang="en-US" altLang="zh-CN" sz="2000" b="0" smtClean="0">
                          <a:solidFill>
                            <a:srgbClr val="7F007F"/>
                          </a:solidFill>
                          <a:latin typeface="Consolas"/>
                        </a:rPr>
                        <a:t>name</a:t>
                      </a:r>
                      <a:r>
                        <a:rPr lang="en-US" altLang="zh-CN" sz="2000" b="0" smtClean="0">
                          <a:solidFill>
                            <a:srgbClr val="000000"/>
                          </a:solidFill>
                          <a:latin typeface="Consolas"/>
                        </a:rPr>
                        <a:t>=</a:t>
                      </a:r>
                      <a:r>
                        <a:rPr lang="en-US" altLang="zh-CN" sz="2000" b="0" i="1" smtClean="0">
                          <a:solidFill>
                            <a:srgbClr val="2A00FF"/>
                          </a:solidFill>
                          <a:latin typeface="Consolas"/>
                        </a:rPr>
                        <a:t>"car"</a:t>
                      </a:r>
                      <a:r>
                        <a:rPr lang="en-US" altLang="zh-CN" sz="2000" b="0" i="1" smtClean="0">
                          <a:solidFill>
                            <a:srgbClr val="008080"/>
                          </a:solidFill>
                          <a:latin typeface="Consolas"/>
                        </a:rPr>
                        <a:t>&gt;</a:t>
                      </a:r>
                    </a:p>
                    <a:p>
                      <a:pPr algn="l"/>
                      <a:r>
                        <a:rPr lang="en-US" altLang="zh-CN" sz="2000" b="0" smtClean="0">
                          <a:solidFill>
                            <a:srgbClr val="008080"/>
                          </a:solidFill>
                          <a:latin typeface="Consolas"/>
                        </a:rPr>
                        <a:t>     &lt;</a:t>
                      </a:r>
                      <a:r>
                        <a:rPr lang="en-US" altLang="zh-CN" sz="2000" b="0" smtClean="0">
                          <a:solidFill>
                            <a:srgbClr val="3F7F7F"/>
                          </a:solidFill>
                          <a:latin typeface="Consolas"/>
                        </a:rPr>
                        <a:t>bean </a:t>
                      </a:r>
                      <a:r>
                        <a:rPr lang="en-US" altLang="zh-CN" sz="2000" b="0" smtClean="0">
                          <a:solidFill>
                            <a:srgbClr val="7F007F"/>
                          </a:solidFill>
                          <a:latin typeface="Consolas"/>
                        </a:rPr>
                        <a:t>id</a:t>
                      </a:r>
                      <a:r>
                        <a:rPr lang="en-US" altLang="zh-CN" sz="2000" b="0" smtClean="0">
                          <a:solidFill>
                            <a:srgbClr val="000000"/>
                          </a:solidFill>
                          <a:latin typeface="Consolas"/>
                        </a:rPr>
                        <a:t>=</a:t>
                      </a:r>
                      <a:r>
                        <a:rPr lang="en-US" altLang="zh-CN" sz="2000" b="0" i="1" smtClean="0">
                          <a:solidFill>
                            <a:srgbClr val="2A00FF"/>
                          </a:solidFill>
                          <a:latin typeface="Consolas"/>
                        </a:rPr>
                        <a:t>"car" </a:t>
                      </a:r>
                      <a:r>
                        <a:rPr lang="en-US" altLang="zh-CN" sz="2000" b="0" i="1" smtClean="0">
                          <a:solidFill>
                            <a:srgbClr val="7F007F"/>
                          </a:solidFill>
                          <a:latin typeface="Consolas"/>
                        </a:rPr>
                        <a:t>class</a:t>
                      </a:r>
                      <a:r>
                        <a:rPr lang="en-US" altLang="zh-CN" sz="2000" b="0" i="1" smtClean="0">
                          <a:solidFill>
                            <a:srgbClr val="000000"/>
                          </a:solidFill>
                          <a:latin typeface="Consolas"/>
                        </a:rPr>
                        <a:t>=</a:t>
                      </a:r>
                      <a:r>
                        <a:rPr lang="en-US" altLang="zh-CN" sz="2000" b="0" i="1" smtClean="0">
                          <a:solidFill>
                            <a:srgbClr val="2A00FF"/>
                          </a:solidFill>
                          <a:latin typeface="Consolas"/>
                        </a:rPr>
                        <a:t>"cn.edu.nuc.spring.beans.Car"</a:t>
                      </a:r>
                      <a:r>
                        <a:rPr lang="en-US" altLang="zh-CN" sz="2000" b="0" i="1" smtClean="0">
                          <a:solidFill>
                            <a:srgbClr val="008080"/>
                          </a:solidFill>
                          <a:latin typeface="Consolas"/>
                        </a:rPr>
                        <a:t>&gt;</a:t>
                      </a:r>
                    </a:p>
                    <a:p>
                      <a:pPr algn="l"/>
                      <a:r>
                        <a:rPr lang="en-US" altLang="zh-CN" sz="2000" b="0" smtClean="0">
                          <a:solidFill>
                            <a:srgbClr val="008080"/>
                          </a:solidFill>
                          <a:latin typeface="Consolas"/>
                        </a:rPr>
                        <a:t>          &lt;</a:t>
                      </a:r>
                      <a:r>
                        <a:rPr lang="en-US" altLang="zh-CN" sz="2000" b="0" smtClean="0">
                          <a:solidFill>
                            <a:srgbClr val="3F7F7F"/>
                          </a:solidFill>
                          <a:latin typeface="Consolas"/>
                        </a:rPr>
                        <a:t>constructor-arg </a:t>
                      </a:r>
                      <a:r>
                        <a:rPr lang="en-US" altLang="zh-CN" sz="2000" b="0" smtClean="0">
                          <a:solidFill>
                            <a:srgbClr val="7F007F"/>
                          </a:solidFill>
                          <a:latin typeface="Consolas"/>
                        </a:rPr>
                        <a:t>value</a:t>
                      </a:r>
                      <a:r>
                        <a:rPr lang="en-US" altLang="zh-CN" sz="2000" b="0" smtClean="0">
                          <a:solidFill>
                            <a:srgbClr val="000000"/>
                          </a:solidFill>
                          <a:latin typeface="Consolas"/>
                        </a:rPr>
                        <a:t>=</a:t>
                      </a:r>
                      <a:r>
                        <a:rPr lang="en-US" altLang="zh-CN" sz="2000" b="0" i="1" smtClean="0">
                          <a:solidFill>
                            <a:srgbClr val="2A00FF"/>
                          </a:solidFill>
                          <a:latin typeface="Consolas"/>
                        </a:rPr>
                        <a:t>"Ford"</a:t>
                      </a:r>
                      <a:r>
                        <a:rPr lang="en-US" altLang="zh-CN" sz="2000" b="0" i="1" smtClean="0">
                          <a:solidFill>
                            <a:srgbClr val="008080"/>
                          </a:solidFill>
                          <a:latin typeface="Consolas"/>
                        </a:rPr>
                        <a:t>/&gt;</a:t>
                      </a:r>
                    </a:p>
                    <a:p>
                      <a:pPr algn="l"/>
                      <a:r>
                        <a:rPr lang="en-US" altLang="zh-CN" sz="2000" b="0" smtClean="0">
                          <a:solidFill>
                            <a:srgbClr val="008080"/>
                          </a:solidFill>
                          <a:latin typeface="Consolas"/>
                        </a:rPr>
                        <a:t>          &lt;</a:t>
                      </a:r>
                      <a:r>
                        <a:rPr lang="en-US" altLang="zh-CN" sz="2000" b="0" smtClean="0">
                          <a:solidFill>
                            <a:srgbClr val="3F7F7F"/>
                          </a:solidFill>
                          <a:latin typeface="Consolas"/>
                        </a:rPr>
                        <a:t>constructor-arg </a:t>
                      </a:r>
                      <a:r>
                        <a:rPr lang="en-US" altLang="zh-CN" sz="2000" b="0" smtClean="0">
                          <a:solidFill>
                            <a:srgbClr val="7F007F"/>
                          </a:solidFill>
                          <a:latin typeface="Consolas"/>
                        </a:rPr>
                        <a:t>value</a:t>
                      </a:r>
                      <a:r>
                        <a:rPr lang="en-US" altLang="zh-CN" sz="2000" b="0" smtClean="0">
                          <a:solidFill>
                            <a:srgbClr val="000000"/>
                          </a:solidFill>
                          <a:latin typeface="Consolas"/>
                        </a:rPr>
                        <a:t>=</a:t>
                      </a:r>
                      <a:r>
                        <a:rPr lang="en-US" altLang="zh-CN" sz="2000" b="0" i="1" smtClean="0">
                          <a:solidFill>
                            <a:srgbClr val="2A00FF"/>
                          </a:solidFill>
                          <a:latin typeface="Consolas"/>
                        </a:rPr>
                        <a:t>"Changan"</a:t>
                      </a:r>
                      <a:r>
                        <a:rPr lang="en-US" altLang="zh-CN" sz="2000" b="0" i="1" smtClean="0">
                          <a:solidFill>
                            <a:srgbClr val="008080"/>
                          </a:solidFill>
                          <a:latin typeface="Consolas"/>
                        </a:rPr>
                        <a:t>/&gt;</a:t>
                      </a:r>
                    </a:p>
                    <a:p>
                      <a:pPr algn="l"/>
                      <a:r>
                        <a:rPr lang="en-US" altLang="zh-CN" sz="1800" b="0" smtClean="0">
                          <a:solidFill>
                            <a:srgbClr val="008080"/>
                          </a:solidFill>
                          <a:latin typeface="Consolas"/>
                        </a:rPr>
                        <a:t>           &lt;</a:t>
                      </a:r>
                      <a:r>
                        <a:rPr lang="en-US" altLang="zh-CN" sz="2000" b="0" smtClean="0">
                          <a:solidFill>
                            <a:srgbClr val="3F7F7F"/>
                          </a:solidFill>
                          <a:latin typeface="Consolas"/>
                        </a:rPr>
                        <a:t>constructor-arg</a:t>
                      </a:r>
                      <a:r>
                        <a:rPr lang="en-US" altLang="zh-CN" sz="1800" b="0" smtClean="0">
                          <a:solidFill>
                            <a:srgbClr val="3F7F7F"/>
                          </a:solidFill>
                          <a:latin typeface="Consolas"/>
                        </a:rPr>
                        <a:t> </a:t>
                      </a:r>
                      <a:r>
                        <a:rPr lang="en-US" altLang="zh-CN" sz="1800" b="0" smtClean="0">
                          <a:solidFill>
                            <a:srgbClr val="7F007F"/>
                          </a:solidFill>
                          <a:latin typeface="Consolas"/>
                        </a:rPr>
                        <a:t>value</a:t>
                      </a:r>
                      <a:r>
                        <a:rPr lang="en-US" altLang="zh-CN" sz="1800" b="0" smtClean="0">
                          <a:solidFill>
                            <a:srgbClr val="000000"/>
                          </a:solidFill>
                          <a:latin typeface="Consolas"/>
                        </a:rPr>
                        <a:t>=</a:t>
                      </a:r>
                      <a:r>
                        <a:rPr lang="en-US" altLang="zh-CN" sz="1800" b="0" i="1" smtClean="0">
                          <a:solidFill>
                            <a:srgbClr val="2A00FF"/>
                          </a:solidFill>
                          <a:latin typeface="Consolas"/>
                        </a:rPr>
                        <a:t>"200000" </a:t>
                      </a:r>
                      <a:r>
                        <a:rPr lang="en-US" altLang="zh-CN" sz="1800" b="0" smtClean="0">
                          <a:solidFill>
                            <a:srgbClr val="7F007F"/>
                          </a:solidFill>
                          <a:highlight>
                            <a:srgbClr val="E8F2FE"/>
                          </a:highlight>
                          <a:latin typeface="Consolas"/>
                        </a:rPr>
                        <a:t>type</a:t>
                      </a:r>
                      <a:r>
                        <a:rPr lang="en-US" altLang="zh-CN" sz="1800" b="0" smtClean="0">
                          <a:solidFill>
                            <a:srgbClr val="000000"/>
                          </a:solidFill>
                          <a:highlight>
                            <a:srgbClr val="E8F2FE"/>
                          </a:highlight>
                          <a:latin typeface="Consolas"/>
                        </a:rPr>
                        <a:t>=</a:t>
                      </a:r>
                      <a:r>
                        <a:rPr lang="en-US" altLang="zh-CN" sz="1800" b="0" i="1" smtClean="0">
                          <a:solidFill>
                            <a:srgbClr val="2A00FF"/>
                          </a:solidFill>
                          <a:highlight>
                            <a:srgbClr val="E8F2FE"/>
                          </a:highlight>
                          <a:latin typeface="Consolas"/>
                        </a:rPr>
                        <a:t>"double"</a:t>
                      </a:r>
                      <a:r>
                        <a:rPr lang="en-US" altLang="zh-CN" sz="1800" b="0" i="1" smtClean="0">
                          <a:solidFill>
                            <a:srgbClr val="008080"/>
                          </a:solidFill>
                          <a:latin typeface="Consolas"/>
                        </a:rPr>
                        <a:t>/&gt;</a:t>
                      </a:r>
                    </a:p>
                    <a:p>
                      <a:pPr algn="l"/>
                      <a:r>
                        <a:rPr lang="en-US" altLang="zh-CN" sz="2000" b="0" smtClean="0">
                          <a:solidFill>
                            <a:srgbClr val="008080"/>
                          </a:solidFill>
                          <a:latin typeface="Consolas"/>
                        </a:rPr>
                        <a:t>     &lt;/</a:t>
                      </a:r>
                      <a:r>
                        <a:rPr lang="en-US" altLang="zh-CN" sz="2000" b="0" smtClean="0">
                          <a:solidFill>
                            <a:srgbClr val="3F7F7F"/>
                          </a:solidFill>
                          <a:latin typeface="Consolas"/>
                        </a:rPr>
                        <a:t>bean</a:t>
                      </a:r>
                      <a:r>
                        <a:rPr lang="en-US" altLang="zh-CN" sz="2000" b="0" smtClean="0">
                          <a:solidFill>
                            <a:srgbClr val="008080"/>
                          </a:solidFill>
                          <a:latin typeface="Consolas"/>
                        </a:rPr>
                        <a:t>&gt;</a:t>
                      </a:r>
                    </a:p>
                    <a:p>
                      <a:pPr algn="l"/>
                      <a:r>
                        <a:rPr lang="en-US" altLang="zh-CN" sz="2000" b="0" smtClean="0">
                          <a:solidFill>
                            <a:srgbClr val="008080"/>
                          </a:solidFill>
                          <a:latin typeface="Consolas"/>
                        </a:rPr>
                        <a:t>&lt;/</a:t>
                      </a:r>
                      <a:r>
                        <a:rPr lang="en-US" altLang="zh-CN" sz="2000" b="0" smtClean="0">
                          <a:solidFill>
                            <a:srgbClr val="3F7F7F"/>
                          </a:solidFill>
                          <a:latin typeface="Consolas"/>
                        </a:rPr>
                        <a:t>property</a:t>
                      </a:r>
                      <a:r>
                        <a:rPr lang="en-US" altLang="zh-CN" sz="2000" b="0" smtClean="0">
                          <a:solidFill>
                            <a:srgbClr val="008080"/>
                          </a:solidFill>
                          <a:latin typeface="Consolas"/>
                        </a:rPr>
                        <a:t>&gt;</a:t>
                      </a:r>
                      <a:endParaRPr lang="zh-CN" altLang="en-US" sz="2000" b="0">
                        <a:solidFill>
                          <a:schemeClr val="tx1"/>
                        </a:solidFill>
                      </a:endParaRPr>
                    </a:p>
                  </a:txBody>
                  <a:tcPr>
                    <a:noFill/>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199"/>
          <a:stretch/>
        </p:blipFill>
        <p:spPr bwMode="auto">
          <a:xfrm>
            <a:off x="1991545" y="6226984"/>
            <a:ext cx="8540149"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36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33018"/>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itchFamily="34" charset="-122"/>
              </a:rPr>
              <a:t>内部 </a:t>
            </a:r>
            <a:r>
              <a:rPr lang="en-US" altLang="zh-CN" dirty="0" smtClean="0">
                <a:latin typeface="宋体" panose="02010600030101010101" pitchFamily="2" charset="-122"/>
                <a:ea typeface="宋体" panose="02010600030101010101" pitchFamily="2" charset="-122"/>
                <a:cs typeface="Arial Unicode MS" pitchFamily="34" charset="-122"/>
              </a:rPr>
              <a:t>Bean</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959512" y="1196753"/>
            <a:ext cx="8229600" cy="4525963"/>
          </a:xfrm>
        </p:spPr>
        <p:txBody>
          <a:bodyPr>
            <a:normAutofit/>
          </a:bodyPr>
          <a:lstStyle/>
          <a:p>
            <a:r>
              <a:rPr lang="zh-CN" altLang="en-US" sz="2400">
                <a:latin typeface="宋体" panose="02010600030101010101" pitchFamily="2" charset="-122"/>
                <a:ea typeface="宋体" panose="02010600030101010101" pitchFamily="2" charset="-122"/>
                <a:cs typeface="Arial Unicode MS" pitchFamily="34" charset="-122"/>
              </a:rPr>
              <a:t>还有另外一种方式，在构造器中添加也是可以的</a:t>
            </a:r>
            <a:endParaRPr lang="zh-CN" altLang="en-US" sz="2400" dirty="0">
              <a:latin typeface="宋体" panose="02010600030101010101" pitchFamily="2" charset="-122"/>
              <a:ea typeface="宋体" panose="02010600030101010101" pitchFamily="2" charset="-122"/>
              <a:cs typeface="Arial Unicode MS" pitchFamily="34" charset="-122"/>
            </a:endParaRPr>
          </a:p>
        </p:txBody>
      </p:sp>
      <p:graphicFrame>
        <p:nvGraphicFramePr>
          <p:cNvPr id="4" name="表格 3"/>
          <p:cNvGraphicFramePr>
            <a:graphicFrameLocks noGrp="1"/>
          </p:cNvGraphicFramePr>
          <p:nvPr>
            <p:extLst/>
          </p:nvPr>
        </p:nvGraphicFramePr>
        <p:xfrm>
          <a:off x="2063552" y="1772816"/>
          <a:ext cx="8064896" cy="1463040"/>
        </p:xfrm>
        <a:graphic>
          <a:graphicData uri="http://schemas.openxmlformats.org/drawingml/2006/table">
            <a:tbl>
              <a:tblPr firstRow="1" bandRow="1">
                <a:tableStyleId>{5C22544A-7EE6-4342-B048-85BDC9FD1C3A}</a:tableStyleId>
              </a:tblPr>
              <a:tblGrid>
                <a:gridCol w="8064896"/>
              </a:tblGrid>
              <a:tr h="370840">
                <a:tc>
                  <a:txBody>
                    <a:bodyPr/>
                    <a:lstStyle/>
                    <a:p>
                      <a:pPr algn="l">
                        <a:spcAft>
                          <a:spcPts val="0"/>
                        </a:spcAft>
                      </a:pP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bean</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id</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"person2"</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class</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"cn.edu.nuc.spring.beans.Person"</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"Jerry"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"25"</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ref</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r>
                        <a:rPr lang="en-US" altLang="zh-CN" sz="1800" b="0" kern="0" smtClean="0">
                          <a:solidFill>
                            <a:srgbClr val="008080"/>
                          </a:solidFill>
                          <a:effectLst/>
                          <a:latin typeface="Consolas"/>
                          <a:ea typeface="宋体"/>
                        </a:rPr>
                        <a:t>&lt;/</a:t>
                      </a:r>
                      <a:r>
                        <a:rPr lang="en-US" altLang="zh-CN" sz="1800" b="0" kern="0" smtClean="0">
                          <a:solidFill>
                            <a:srgbClr val="3F7F7F"/>
                          </a:solidFill>
                          <a:effectLst/>
                          <a:latin typeface="Consolas"/>
                          <a:ea typeface="宋体"/>
                        </a:rPr>
                        <a:t>bean</a:t>
                      </a:r>
                      <a:r>
                        <a:rPr lang="en-US" altLang="zh-CN" sz="1800" b="0" kern="0" smtClean="0">
                          <a:solidFill>
                            <a:srgbClr val="008080"/>
                          </a:solidFill>
                          <a:effectLst/>
                          <a:latin typeface="Consolas"/>
                          <a:ea typeface="宋体"/>
                        </a:rPr>
                        <a:t>&gt;</a:t>
                      </a:r>
                      <a:endParaRPr lang="zh-CN" altLang="en-US" sz="1800" b="0">
                        <a:solidFill>
                          <a:schemeClr val="tx1"/>
                        </a:solidFill>
                      </a:endParaRPr>
                    </a:p>
                  </a:txBody>
                  <a:tcPr>
                    <a:noFill/>
                  </a:tcPr>
                </a:tc>
              </a:tr>
            </a:tbl>
          </a:graphicData>
        </a:graphic>
      </p:graphicFrame>
      <p:pic>
        <p:nvPicPr>
          <p:cNvPr id="6" name="图片 5"/>
          <p:cNvPicPr/>
          <p:nvPr/>
        </p:nvPicPr>
        <p:blipFill>
          <a:blip r:embed="rId2"/>
          <a:stretch>
            <a:fillRect/>
          </a:stretch>
        </p:blipFill>
        <p:spPr>
          <a:xfrm>
            <a:off x="1959512" y="3573016"/>
            <a:ext cx="8352928" cy="1440160"/>
          </a:xfrm>
          <a:prstGeom prst="rect">
            <a:avLst/>
          </a:prstGeom>
        </p:spPr>
      </p:pic>
    </p:spTree>
    <p:extLst>
      <p:ext uri="{BB962C8B-B14F-4D97-AF65-F5344CB8AC3E}">
        <p14:creationId xmlns:p14="http://schemas.microsoft.com/office/powerpoint/2010/main" val="237734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88640"/>
            <a:ext cx="8229600" cy="720080"/>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注入参数详解：</a:t>
            </a:r>
            <a:r>
              <a:rPr lang="en-US" altLang="zh-CN" sz="3600">
                <a:latin typeface="宋体" panose="02010600030101010101" pitchFamily="2" charset="-122"/>
                <a:ea typeface="宋体" panose="02010600030101010101" pitchFamily="2" charset="-122"/>
                <a:cs typeface="Arial Unicode MS" pitchFamily="34" charset="-122"/>
              </a:rPr>
              <a:t>null </a:t>
            </a:r>
            <a:r>
              <a:rPr lang="zh-CN" altLang="en-US" sz="3600">
                <a:latin typeface="宋体" panose="02010600030101010101" pitchFamily="2" charset="-122"/>
                <a:ea typeface="宋体" panose="02010600030101010101" pitchFamily="2" charset="-122"/>
                <a:cs typeface="Arial Unicode MS" pitchFamily="34" charset="-122"/>
              </a:rPr>
              <a:t>值</a:t>
            </a:r>
            <a:endParaRPr lang="zh-CN" altLang="en-US" sz="36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981200" y="1268761"/>
            <a:ext cx="8229600" cy="4525963"/>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可以使用专用的 </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&lt;null/&gt; </a:t>
            </a:r>
            <a:r>
              <a:rPr lang="zh-CN" altLang="en-US" dirty="0">
                <a:latin typeface="宋体" panose="02010600030101010101" pitchFamily="2" charset="-122"/>
                <a:ea typeface="宋体" panose="02010600030101010101" pitchFamily="2" charset="-122"/>
                <a:cs typeface="Arial Unicode MS" pitchFamily="34" charset="-122"/>
              </a:rPr>
              <a:t>元素标签为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dirty="0">
                <a:latin typeface="宋体" panose="02010600030101010101" pitchFamily="2" charset="-122"/>
                <a:ea typeface="宋体" panose="02010600030101010101" pitchFamily="2" charset="-122"/>
                <a:cs typeface="Arial Unicode MS" pitchFamily="34" charset="-122"/>
              </a:rPr>
              <a:t>的字符串或其它对象类型的属性注入 </a:t>
            </a:r>
            <a:r>
              <a:rPr lang="en-US" altLang="zh-CN">
                <a:latin typeface="宋体" panose="02010600030101010101" pitchFamily="2" charset="-122"/>
                <a:ea typeface="宋体" panose="02010600030101010101" pitchFamily="2" charset="-122"/>
                <a:cs typeface="Arial Unicode MS" pitchFamily="34" charset="-122"/>
              </a:rPr>
              <a:t>null </a:t>
            </a:r>
            <a:r>
              <a:rPr lang="zh-CN" altLang="en-US">
                <a:latin typeface="宋体" panose="02010600030101010101" pitchFamily="2" charset="-122"/>
                <a:ea typeface="宋体" panose="02010600030101010101" pitchFamily="2" charset="-122"/>
                <a:cs typeface="Arial Unicode MS" pitchFamily="34" charset="-122"/>
              </a:rPr>
              <a:t>值</a:t>
            </a:r>
            <a:endParaRPr lang="en-US" altLang="zh-CN" dirty="0">
              <a:latin typeface="宋体" panose="02010600030101010101" pitchFamily="2" charset="-122"/>
              <a:ea typeface="宋体" panose="02010600030101010101" pitchFamily="2" charset="-122"/>
              <a:cs typeface="Arial Unicode MS" pitchFamily="34" charset="-122"/>
            </a:endParaRPr>
          </a:p>
        </p:txBody>
      </p:sp>
      <p:graphicFrame>
        <p:nvGraphicFramePr>
          <p:cNvPr id="4" name="表格 3"/>
          <p:cNvGraphicFramePr>
            <a:graphicFrameLocks noGrp="1"/>
          </p:cNvGraphicFramePr>
          <p:nvPr>
            <p:extLst/>
          </p:nvPr>
        </p:nvGraphicFramePr>
        <p:xfrm>
          <a:off x="2063552" y="2348880"/>
          <a:ext cx="7992888" cy="1737360"/>
        </p:xfrm>
        <a:graphic>
          <a:graphicData uri="http://schemas.openxmlformats.org/drawingml/2006/table">
            <a:tbl>
              <a:tblPr firstRow="1" bandRow="1">
                <a:tableStyleId>{5C22544A-7EE6-4342-B048-85BDC9FD1C3A}</a:tableStyleId>
              </a:tblPr>
              <a:tblGrid>
                <a:gridCol w="7992888"/>
              </a:tblGrid>
              <a:tr h="432048">
                <a:tc>
                  <a:txBody>
                    <a:bodyPr/>
                    <a:lstStyle/>
                    <a:p>
                      <a:pPr algn="l">
                        <a:spcAft>
                          <a:spcPts val="0"/>
                        </a:spcAft>
                      </a:pP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bean</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id</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"person2"</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class</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"cn.edu.nuc.spring.beans.Person"</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"Jerry"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"25"</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3F5FBF"/>
                          </a:solidFill>
                          <a:effectLst/>
                          <a:latin typeface="Consolas"/>
                          <a:ea typeface="宋体"/>
                          <a:cs typeface="Times New Roman"/>
                        </a:rPr>
                        <a:t>&lt;!-- null</a:t>
                      </a:r>
                      <a:r>
                        <a:rPr lang="zh-CN" altLang="zh-CN" sz="1800" b="0" kern="0" smtClean="0">
                          <a:solidFill>
                            <a:srgbClr val="3F5FBF"/>
                          </a:solidFill>
                          <a:effectLst/>
                          <a:latin typeface="Consolas"/>
                          <a:ea typeface="宋体"/>
                          <a:cs typeface="Consolas"/>
                        </a:rPr>
                        <a:t>值测试</a:t>
                      </a:r>
                      <a:r>
                        <a:rPr lang="en-US" altLang="zh-CN" sz="1800" b="0" kern="0" smtClean="0">
                          <a:solidFill>
                            <a:srgbClr val="3F5FBF"/>
                          </a:solidFill>
                          <a:effectLst/>
                          <a:latin typeface="Consolas"/>
                          <a:ea typeface="宋体"/>
                          <a:cs typeface="Times New Roman"/>
                        </a:rPr>
                        <a:t> --&gt;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FF0000"/>
                          </a:solidFill>
                          <a:effectLst/>
                          <a:latin typeface="Consolas"/>
                          <a:ea typeface="宋体"/>
                          <a:cs typeface="Times New Roman"/>
                        </a:rPr>
                        <a:t>&lt;constructor-arg&gt;&lt;null/&gt;&lt;/constructor-arg&gt;</a:t>
                      </a:r>
                      <a:endParaRPr lang="zh-CN" altLang="zh-CN" sz="1800" b="0" kern="100" smtClean="0">
                        <a:solidFill>
                          <a:srgbClr val="FF0000"/>
                        </a:solidFill>
                        <a:effectLst/>
                        <a:latin typeface="Calibri"/>
                        <a:ea typeface="宋体"/>
                        <a:cs typeface="Times New Roman"/>
                      </a:endParaRPr>
                    </a:p>
                    <a:p>
                      <a:r>
                        <a:rPr lang="en-US" altLang="zh-CN" sz="1800" b="0" kern="0" smtClean="0">
                          <a:solidFill>
                            <a:srgbClr val="008080"/>
                          </a:solidFill>
                          <a:effectLst/>
                          <a:latin typeface="Consolas"/>
                          <a:ea typeface="宋体"/>
                        </a:rPr>
                        <a:t>&lt;/</a:t>
                      </a:r>
                      <a:r>
                        <a:rPr lang="en-US" altLang="zh-CN" sz="1800" b="0" kern="0" smtClean="0">
                          <a:solidFill>
                            <a:srgbClr val="3F7F7F"/>
                          </a:solidFill>
                          <a:effectLst/>
                          <a:latin typeface="Consolas"/>
                          <a:ea typeface="宋体"/>
                        </a:rPr>
                        <a:t>bean</a:t>
                      </a:r>
                      <a:r>
                        <a:rPr lang="en-US" altLang="zh-CN" sz="1800" b="0" kern="0" smtClean="0">
                          <a:solidFill>
                            <a:srgbClr val="008080"/>
                          </a:solidFill>
                          <a:effectLst/>
                          <a:latin typeface="Consolas"/>
                          <a:ea typeface="宋体"/>
                        </a:rPr>
                        <a:t>&gt;</a:t>
                      </a:r>
                      <a:endParaRPr lang="zh-CN" altLang="en-US" b="0"/>
                    </a:p>
                  </a:txBody>
                  <a:tcPr>
                    <a:noFill/>
                  </a:tcPr>
                </a:tc>
              </a:tr>
            </a:tbl>
          </a:graphicData>
        </a:graphic>
      </p:graphicFrame>
      <p:pic>
        <p:nvPicPr>
          <p:cNvPr id="5" name="图片 4"/>
          <p:cNvPicPr/>
          <p:nvPr/>
        </p:nvPicPr>
        <p:blipFill>
          <a:blip r:embed="rId2"/>
          <a:stretch>
            <a:fillRect/>
          </a:stretch>
        </p:blipFill>
        <p:spPr>
          <a:xfrm>
            <a:off x="1847528" y="4223352"/>
            <a:ext cx="8496944" cy="1584176"/>
          </a:xfrm>
          <a:prstGeom prst="rect">
            <a:avLst/>
          </a:prstGeom>
        </p:spPr>
      </p:pic>
    </p:spTree>
    <p:extLst>
      <p:ext uri="{BB962C8B-B14F-4D97-AF65-F5344CB8AC3E}">
        <p14:creationId xmlns:p14="http://schemas.microsoft.com/office/powerpoint/2010/main" val="4104396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88640"/>
            <a:ext cx="8229600" cy="720080"/>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注入参数</a:t>
            </a:r>
            <a:r>
              <a:rPr lang="zh-CN" altLang="en-US" sz="3600">
                <a:latin typeface="宋体" panose="02010600030101010101" pitchFamily="2" charset="-122"/>
                <a:ea typeface="宋体" panose="02010600030101010101" pitchFamily="2" charset="-122"/>
                <a:cs typeface="Arial Unicode MS" pitchFamily="34" charset="-122"/>
              </a:rPr>
              <a:t>详解：级</a:t>
            </a:r>
            <a:r>
              <a:rPr lang="zh-CN" altLang="en-US" sz="3600" dirty="0">
                <a:latin typeface="宋体" panose="02010600030101010101" pitchFamily="2" charset="-122"/>
                <a:ea typeface="宋体" panose="02010600030101010101" pitchFamily="2" charset="-122"/>
                <a:cs typeface="Arial Unicode MS" pitchFamily="34" charset="-122"/>
              </a:rPr>
              <a:t>联属性</a:t>
            </a:r>
            <a:endParaRPr lang="zh-CN" altLang="en-US" sz="36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981200" y="1268761"/>
            <a:ext cx="8229600" cy="4525963"/>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itchFamily="34" charset="-122"/>
              </a:rPr>
              <a:t>，</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支持级联属性的配置</a:t>
            </a:r>
            <a:r>
              <a:rPr lang="zh-CN" altLang="en-US" dirty="0">
                <a:latin typeface="宋体" panose="02010600030101010101" pitchFamily="2" charset="-122"/>
                <a:ea typeface="宋体" panose="02010600030101010101" pitchFamily="2" charset="-122"/>
                <a:cs typeface="Arial Unicode MS" pitchFamily="34" charset="-122"/>
              </a:rPr>
              <a:t>。</a:t>
            </a:r>
          </a:p>
        </p:txBody>
      </p:sp>
      <p:graphicFrame>
        <p:nvGraphicFramePr>
          <p:cNvPr id="4" name="表格 3"/>
          <p:cNvGraphicFramePr>
            <a:graphicFrameLocks noGrp="1"/>
          </p:cNvGraphicFramePr>
          <p:nvPr>
            <p:extLst/>
          </p:nvPr>
        </p:nvGraphicFramePr>
        <p:xfrm>
          <a:off x="2207568" y="2348880"/>
          <a:ext cx="8064896" cy="1737360"/>
        </p:xfrm>
        <a:graphic>
          <a:graphicData uri="http://schemas.openxmlformats.org/drawingml/2006/table">
            <a:tbl>
              <a:tblPr firstRow="1" bandRow="1">
                <a:tableStyleId>{5C22544A-7EE6-4342-B048-85BDC9FD1C3A}</a:tableStyleId>
              </a:tblPr>
              <a:tblGrid>
                <a:gridCol w="8064896"/>
              </a:tblGrid>
              <a:tr h="370840">
                <a:tc>
                  <a:txBody>
                    <a:bodyPr/>
                    <a:lstStyle/>
                    <a:p>
                      <a:pPr algn="l">
                        <a:spcAft>
                          <a:spcPts val="0"/>
                        </a:spcAft>
                      </a:pP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bean</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id</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"person2"</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class</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"cn.edu.nuc.spring.beans.Person"</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"Jerry"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"25"</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constructor-arg</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ref</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a:t>
                      </a:r>
                      <a:r>
                        <a:rPr lang="en-US" altLang="zh-CN" sz="1800" b="0" kern="0" smtClean="0">
                          <a:solidFill>
                            <a:srgbClr val="008080"/>
                          </a:solidFill>
                          <a:effectLst/>
                          <a:latin typeface="Consolas"/>
                          <a:ea typeface="宋体"/>
                          <a:cs typeface="Times New Roman"/>
                        </a:rPr>
                        <a:t>&gt;&lt;/</a:t>
                      </a:r>
                      <a:r>
                        <a:rPr lang="en-US" altLang="zh-CN" sz="1800" b="0" kern="0" smtClean="0">
                          <a:solidFill>
                            <a:srgbClr val="3F7F7F"/>
                          </a:solidFill>
                          <a:effectLst/>
                          <a:latin typeface="Consolas"/>
                          <a:ea typeface="宋体"/>
                          <a:cs typeface="Times New Roman"/>
                        </a:rPr>
                        <a:t>constructor-arg</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"car.maxspeed"</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"250"</a:t>
                      </a:r>
                      <a:r>
                        <a:rPr lang="en-US" altLang="zh-CN" sz="1800" b="0" kern="0" smtClean="0">
                          <a:solidFill>
                            <a:srgbClr val="008080"/>
                          </a:solidFill>
                          <a:effectLst/>
                          <a:latin typeface="Consolas"/>
                          <a:ea typeface="宋体"/>
                          <a:cs typeface="Times New Roman"/>
                        </a:rPr>
                        <a:t>&gt;&lt;/</a:t>
                      </a:r>
                      <a:r>
                        <a:rPr lang="en-US" altLang="zh-CN" sz="1800" b="0" kern="0" smtClean="0">
                          <a:solidFill>
                            <a:srgbClr val="3F7F7F"/>
                          </a:solidFill>
                          <a:effectLst/>
                          <a:latin typeface="Consolas"/>
                          <a:ea typeface="宋体"/>
                          <a:cs typeface="Times New Roman"/>
                        </a:rPr>
                        <a:t>property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r>
                        <a:rPr lang="en-US" altLang="zh-CN" sz="1800" b="0" kern="0" smtClean="0">
                          <a:solidFill>
                            <a:srgbClr val="008080"/>
                          </a:solidFill>
                          <a:effectLst/>
                          <a:latin typeface="Consolas"/>
                          <a:ea typeface="宋体"/>
                        </a:rPr>
                        <a:t>&lt;/</a:t>
                      </a:r>
                      <a:r>
                        <a:rPr lang="en-US" altLang="zh-CN" sz="1800" b="0" kern="0" smtClean="0">
                          <a:solidFill>
                            <a:srgbClr val="3F7F7F"/>
                          </a:solidFill>
                          <a:effectLst/>
                          <a:latin typeface="Consolas"/>
                          <a:ea typeface="宋体"/>
                        </a:rPr>
                        <a:t>bean</a:t>
                      </a:r>
                      <a:r>
                        <a:rPr lang="en-US" altLang="zh-CN" sz="1800" b="0" kern="0" smtClean="0">
                          <a:solidFill>
                            <a:srgbClr val="008080"/>
                          </a:solidFill>
                          <a:effectLst/>
                          <a:latin typeface="Consolas"/>
                          <a:ea typeface="宋体"/>
                        </a:rPr>
                        <a:t>&gt;</a:t>
                      </a:r>
                      <a:endParaRPr lang="zh-CN" altLang="en-US" b="0"/>
                    </a:p>
                  </a:txBody>
                  <a:tcPr>
                    <a:noFill/>
                  </a:tcPr>
                </a:tc>
              </a:tr>
            </a:tbl>
          </a:graphicData>
        </a:graphic>
      </p:graphicFrame>
      <p:pic>
        <p:nvPicPr>
          <p:cNvPr id="5" name="图片 4"/>
          <p:cNvPicPr/>
          <p:nvPr/>
        </p:nvPicPr>
        <p:blipFill>
          <a:blip r:embed="rId2"/>
          <a:stretch>
            <a:fillRect/>
          </a:stretch>
        </p:blipFill>
        <p:spPr>
          <a:xfrm>
            <a:off x="1703512" y="4285072"/>
            <a:ext cx="8784976" cy="1304168"/>
          </a:xfrm>
          <a:prstGeom prst="rect">
            <a:avLst/>
          </a:prstGeom>
        </p:spPr>
      </p:pic>
    </p:spTree>
    <p:extLst>
      <p:ext uri="{BB962C8B-B14F-4D97-AF65-F5344CB8AC3E}">
        <p14:creationId xmlns:p14="http://schemas.microsoft.com/office/powerpoint/2010/main" val="400807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88640"/>
            <a:ext cx="8229600" cy="720080"/>
          </a:xfrm>
        </p:spPr>
        <p:txBody>
          <a:bodyPr>
            <a:normAutofit/>
          </a:bodyPr>
          <a:lstStyle/>
          <a:p>
            <a:r>
              <a:rPr lang="zh-CN" altLang="en-US" sz="3600" dirty="0">
                <a:latin typeface="宋体" panose="02010600030101010101" pitchFamily="2" charset="-122"/>
                <a:ea typeface="宋体" panose="02010600030101010101" pitchFamily="2" charset="-122"/>
                <a:cs typeface="Arial Unicode MS" pitchFamily="34" charset="-122"/>
              </a:rPr>
              <a:t>注入参数</a:t>
            </a:r>
            <a:r>
              <a:rPr lang="zh-CN" altLang="en-US" sz="3600">
                <a:latin typeface="宋体" panose="02010600030101010101" pitchFamily="2" charset="-122"/>
                <a:ea typeface="宋体" panose="02010600030101010101" pitchFamily="2" charset="-122"/>
                <a:cs typeface="Arial Unicode MS" pitchFamily="34" charset="-122"/>
              </a:rPr>
              <a:t>详解：级</a:t>
            </a:r>
            <a:r>
              <a:rPr lang="zh-CN" altLang="en-US" sz="3600" dirty="0">
                <a:latin typeface="宋体" panose="02010600030101010101" pitchFamily="2" charset="-122"/>
                <a:ea typeface="宋体" panose="02010600030101010101" pitchFamily="2" charset="-122"/>
                <a:cs typeface="Arial Unicode MS" pitchFamily="34" charset="-122"/>
              </a:rPr>
              <a:t>联属性</a:t>
            </a:r>
            <a:endParaRPr lang="zh-CN" altLang="en-US" sz="36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991544" y="1052737"/>
            <a:ext cx="8229600" cy="4525963"/>
          </a:xfrm>
        </p:spPr>
        <p:txBody>
          <a:bodyPr>
            <a:normAutofit/>
          </a:bodyPr>
          <a:lstStyle/>
          <a:p>
            <a:r>
              <a:rPr lang="zh-CN" altLang="en-US" sz="2400" dirty="0">
                <a:solidFill>
                  <a:srgbClr val="FF0000"/>
                </a:solidFill>
                <a:latin typeface="宋体" panose="02010600030101010101" pitchFamily="2" charset="-122"/>
                <a:ea typeface="宋体" panose="02010600030101010101" pitchFamily="2" charset="-122"/>
                <a:cs typeface="Arial Unicode MS" pitchFamily="34" charset="-122"/>
              </a:rPr>
              <a:t>要注意</a:t>
            </a:r>
            <a:r>
              <a:rPr lang="zh-CN" altLang="en-US" sz="2400" dirty="0" smtClean="0">
                <a:solidFill>
                  <a:srgbClr val="FF0000"/>
                </a:solidFill>
                <a:latin typeface="宋体" panose="02010600030101010101" pitchFamily="2" charset="-122"/>
                <a:ea typeface="宋体" panose="02010600030101010101" pitchFamily="2" charset="-122"/>
                <a:cs typeface="Arial Unicode MS" pitchFamily="34" charset="-122"/>
              </a:rPr>
              <a:t>，为</a:t>
            </a:r>
            <a:r>
              <a:rPr lang="zh-CN" altLang="en-US" sz="2400" dirty="0">
                <a:solidFill>
                  <a:srgbClr val="FF0000"/>
                </a:solidFill>
                <a:latin typeface="宋体" panose="02010600030101010101" pitchFamily="2" charset="-122"/>
                <a:ea typeface="宋体" panose="02010600030101010101" pitchFamily="2" charset="-122"/>
                <a:cs typeface="Arial Unicode MS" pitchFamily="34" charset="-122"/>
              </a:rPr>
              <a:t>级联属性赋值之前必须先初始化对象，否则会出现异常</a:t>
            </a:r>
            <a:r>
              <a:rPr lang="zh-CN" altLang="en-US" sz="2400" dirty="0" smtClean="0">
                <a:solidFill>
                  <a:srgbClr val="FF0000"/>
                </a:solidFill>
                <a:latin typeface="宋体" panose="02010600030101010101" pitchFamily="2" charset="-122"/>
                <a:ea typeface="宋体" panose="02010600030101010101" pitchFamily="2" charset="-122"/>
                <a:cs typeface="Arial Unicode MS" pitchFamily="34" charset="-122"/>
              </a:rPr>
              <a:t>。</a:t>
            </a:r>
            <a:endParaRPr lang="zh-CN" altLang="en-US" sz="2400" dirty="0">
              <a:solidFill>
                <a:srgbClr val="FF0000"/>
              </a:solidFill>
              <a:latin typeface="宋体" panose="02010600030101010101" pitchFamily="2" charset="-122"/>
              <a:ea typeface="宋体" panose="02010600030101010101" pitchFamily="2" charset="-122"/>
              <a:cs typeface="Arial Unicode MS"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588741877"/>
              </p:ext>
            </p:extLst>
          </p:nvPr>
        </p:nvGraphicFramePr>
        <p:xfrm>
          <a:off x="1829780" y="1812979"/>
          <a:ext cx="8532440" cy="2834640"/>
        </p:xfrm>
        <a:graphic>
          <a:graphicData uri="http://schemas.openxmlformats.org/drawingml/2006/table">
            <a:tbl>
              <a:tblPr firstRow="1" bandRow="1">
                <a:tableStyleId>{5C22544A-7EE6-4342-B048-85BDC9FD1C3A}</a:tableStyleId>
              </a:tblPr>
              <a:tblGrid>
                <a:gridCol w="8532440"/>
              </a:tblGrid>
              <a:tr h="370840">
                <a:tc>
                  <a:txBody>
                    <a:bodyPr/>
                    <a:lstStyle/>
                    <a:p>
                      <a:pPr algn="l">
                        <a:spcAft>
                          <a:spcPts val="0"/>
                        </a:spcAft>
                      </a:pPr>
                      <a:r>
                        <a:rPr lang="en-US" altLang="zh-CN" sz="1800" b="0" kern="0" dirty="0" smtClean="0">
                          <a:solidFill>
                            <a:srgbClr val="3F5FBF"/>
                          </a:solidFill>
                          <a:effectLst/>
                          <a:latin typeface="Consolas"/>
                          <a:ea typeface="宋体"/>
                          <a:cs typeface="Times New Roman"/>
                        </a:rPr>
                        <a:t>&lt;!-- </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&lt;property name="car"&gt;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&lt;bean id="car" class="</a:t>
                      </a:r>
                      <a:r>
                        <a:rPr lang="en-US" altLang="zh-CN" sz="1800" b="0" kern="0" dirty="0" err="1" smtClean="0">
                          <a:solidFill>
                            <a:srgbClr val="3F5FBF"/>
                          </a:solidFill>
                          <a:effectLst/>
                          <a:latin typeface="Consolas"/>
                          <a:ea typeface="宋体"/>
                          <a:cs typeface="Times New Roman"/>
                        </a:rPr>
                        <a:t>cn.edu.nuc.spring.beans.Car</a:t>
                      </a:r>
                      <a:r>
                        <a:rPr lang="en-US" altLang="zh-CN" sz="1800" b="0" kern="0" dirty="0" smtClean="0">
                          <a:solidFill>
                            <a:srgbClr val="3F5FBF"/>
                          </a:solidFill>
                          <a:effectLst/>
                          <a:latin typeface="Consolas"/>
                          <a:ea typeface="宋体"/>
                          <a:cs typeface="Times New Roman"/>
                        </a:rPr>
                        <a:t>"&gt;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&lt;constructor-</a:t>
                      </a:r>
                      <a:r>
                        <a:rPr lang="en-US" altLang="zh-CN" sz="1800" b="0" kern="0" dirty="0" err="1" smtClean="0">
                          <a:solidFill>
                            <a:srgbClr val="3F5FBF"/>
                          </a:solidFill>
                          <a:effectLst/>
                          <a:latin typeface="Consolas"/>
                          <a:ea typeface="宋体"/>
                          <a:cs typeface="Times New Roman"/>
                        </a:rPr>
                        <a:t>arg</a:t>
                      </a:r>
                      <a:r>
                        <a:rPr lang="en-US" altLang="zh-CN" sz="1800" b="0" kern="0" dirty="0" smtClean="0">
                          <a:solidFill>
                            <a:srgbClr val="3F5FBF"/>
                          </a:solidFill>
                          <a:effectLst/>
                          <a:latin typeface="Consolas"/>
                          <a:ea typeface="宋体"/>
                          <a:cs typeface="Times New Roman"/>
                        </a:rPr>
                        <a:t> value="Ford"/&gt;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&lt;constructor-</a:t>
                      </a:r>
                      <a:r>
                        <a:rPr lang="en-US" altLang="zh-CN" sz="1800" b="0" kern="0" dirty="0" err="1" smtClean="0">
                          <a:solidFill>
                            <a:srgbClr val="3F5FBF"/>
                          </a:solidFill>
                          <a:effectLst/>
                          <a:latin typeface="Consolas"/>
                          <a:ea typeface="宋体"/>
                          <a:cs typeface="Times New Roman"/>
                        </a:rPr>
                        <a:t>arg</a:t>
                      </a:r>
                      <a:r>
                        <a:rPr lang="en-US" altLang="zh-CN" sz="1800" b="0" kern="0" dirty="0" smtClean="0">
                          <a:solidFill>
                            <a:srgbClr val="3F5FBF"/>
                          </a:solidFill>
                          <a:effectLst/>
                          <a:latin typeface="Consolas"/>
                          <a:ea typeface="宋体"/>
                          <a:cs typeface="Times New Roman"/>
                        </a:rPr>
                        <a:t> value="</a:t>
                      </a:r>
                      <a:r>
                        <a:rPr lang="en-US" altLang="zh-CN" sz="1800" b="0" kern="0" dirty="0" err="1" smtClean="0">
                          <a:solidFill>
                            <a:srgbClr val="3F5FBF"/>
                          </a:solidFill>
                          <a:effectLst/>
                          <a:latin typeface="Consolas"/>
                          <a:ea typeface="宋体"/>
                          <a:cs typeface="Times New Roman"/>
                        </a:rPr>
                        <a:t>Changan</a:t>
                      </a:r>
                      <a:r>
                        <a:rPr lang="en-US" altLang="zh-CN" sz="1800" b="0" kern="0" dirty="0" smtClean="0">
                          <a:solidFill>
                            <a:srgbClr val="3F5FBF"/>
                          </a:solidFill>
                          <a:effectLst/>
                          <a:latin typeface="Consolas"/>
                          <a:ea typeface="宋体"/>
                          <a:cs typeface="Times New Roman"/>
                        </a:rPr>
                        <a:t>"/&gt;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&lt;constructor-</a:t>
                      </a:r>
                      <a:r>
                        <a:rPr lang="en-US" altLang="zh-CN" sz="1800" b="0" kern="0" dirty="0" err="1" smtClean="0">
                          <a:solidFill>
                            <a:srgbClr val="3F5FBF"/>
                          </a:solidFill>
                          <a:effectLst/>
                          <a:latin typeface="Consolas"/>
                          <a:ea typeface="宋体"/>
                          <a:cs typeface="Times New Roman"/>
                        </a:rPr>
                        <a:t>arg</a:t>
                      </a:r>
                      <a:r>
                        <a:rPr lang="en-US" altLang="zh-CN" sz="1800" b="0" kern="0" dirty="0" smtClean="0">
                          <a:solidFill>
                            <a:srgbClr val="3F5FBF"/>
                          </a:solidFill>
                          <a:effectLst/>
                          <a:latin typeface="Consolas"/>
                          <a:ea typeface="宋体"/>
                          <a:cs typeface="Times New Roman"/>
                        </a:rPr>
                        <a:t> value="200000" type="double"/&gt;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&lt;/bean&gt;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&lt;/property&gt;</a:t>
                      </a:r>
                      <a:endParaRPr lang="zh-CN" altLang="zh-CN" sz="1800" b="0" kern="100" dirty="0" smtClean="0">
                        <a:effectLst/>
                        <a:latin typeface="Calibri"/>
                        <a:ea typeface="宋体"/>
                        <a:cs typeface="Times New Roman"/>
                      </a:endParaRPr>
                    </a:p>
                    <a:p>
                      <a:pPr algn="l">
                        <a:spcAft>
                          <a:spcPts val="0"/>
                        </a:spcAft>
                      </a:pPr>
                      <a:r>
                        <a:rPr lang="en-US" altLang="zh-CN" sz="1800" b="0" kern="0" dirty="0" smtClean="0">
                          <a:solidFill>
                            <a:srgbClr val="3F5FBF"/>
                          </a:solidFill>
                          <a:effectLst/>
                          <a:latin typeface="Consolas"/>
                          <a:ea typeface="宋体"/>
                          <a:cs typeface="Times New Roman"/>
                        </a:rPr>
                        <a:t> --&gt;</a:t>
                      </a:r>
                      <a:endParaRPr lang="zh-CN" altLang="zh-CN" sz="1800" b="0" kern="100" dirty="0" smtClean="0">
                        <a:effectLst/>
                        <a:latin typeface="Calibri"/>
                        <a:ea typeface="宋体"/>
                        <a:cs typeface="Times New Roman"/>
                      </a:endParaRPr>
                    </a:p>
                    <a:p>
                      <a:r>
                        <a:rPr lang="en-US" altLang="zh-CN" sz="1800" b="0" kern="0" dirty="0" smtClean="0">
                          <a:solidFill>
                            <a:srgbClr val="008080"/>
                          </a:solidFill>
                          <a:effectLst/>
                          <a:latin typeface="Consolas"/>
                          <a:ea typeface="宋体"/>
                        </a:rPr>
                        <a:t>&lt;</a:t>
                      </a:r>
                      <a:r>
                        <a:rPr lang="en-US" altLang="zh-CN" sz="1800" b="0" kern="0" dirty="0" smtClean="0">
                          <a:solidFill>
                            <a:srgbClr val="3F7F7F"/>
                          </a:solidFill>
                          <a:effectLst/>
                          <a:latin typeface="Consolas"/>
                          <a:ea typeface="宋体"/>
                        </a:rPr>
                        <a:t>property</a:t>
                      </a:r>
                      <a:r>
                        <a:rPr lang="en-US" altLang="zh-CN" sz="1800" b="0" kern="0" dirty="0" smtClean="0">
                          <a:effectLst/>
                          <a:latin typeface="Consolas"/>
                          <a:ea typeface="宋体"/>
                        </a:rPr>
                        <a:t> </a:t>
                      </a:r>
                      <a:r>
                        <a:rPr lang="en-US" altLang="zh-CN" sz="1800" b="0" kern="0" dirty="0" smtClean="0">
                          <a:solidFill>
                            <a:srgbClr val="7F007F"/>
                          </a:solidFill>
                          <a:effectLst/>
                          <a:latin typeface="Consolas"/>
                          <a:ea typeface="宋体"/>
                        </a:rPr>
                        <a:t>name</a:t>
                      </a:r>
                      <a:r>
                        <a:rPr lang="en-US" altLang="zh-CN" sz="1800" b="0" kern="0" dirty="0" smtClean="0">
                          <a:solidFill>
                            <a:srgbClr val="000000"/>
                          </a:solidFill>
                          <a:effectLst/>
                          <a:latin typeface="Consolas"/>
                          <a:ea typeface="宋体"/>
                        </a:rPr>
                        <a:t>=</a:t>
                      </a:r>
                      <a:r>
                        <a:rPr lang="en-US" altLang="zh-CN" sz="1800" b="0" i="1" kern="0" dirty="0" smtClean="0">
                          <a:solidFill>
                            <a:srgbClr val="2A00FF"/>
                          </a:solidFill>
                          <a:effectLst/>
                          <a:latin typeface="Consolas"/>
                          <a:ea typeface="宋体"/>
                        </a:rPr>
                        <a:t>"</a:t>
                      </a:r>
                      <a:r>
                        <a:rPr lang="en-US" altLang="zh-CN" sz="1800" b="0" i="1" kern="0" dirty="0" err="1" smtClean="0">
                          <a:solidFill>
                            <a:srgbClr val="2A00FF"/>
                          </a:solidFill>
                          <a:effectLst/>
                          <a:latin typeface="Consolas"/>
                          <a:ea typeface="宋体"/>
                        </a:rPr>
                        <a:t>car.maxspeed</a:t>
                      </a:r>
                      <a:r>
                        <a:rPr lang="en-US" altLang="zh-CN" sz="1800" b="0" i="1" kern="0" dirty="0" smtClean="0">
                          <a:solidFill>
                            <a:srgbClr val="2A00FF"/>
                          </a:solidFill>
                          <a:effectLst/>
                          <a:latin typeface="Consolas"/>
                          <a:ea typeface="宋体"/>
                        </a:rPr>
                        <a:t>"</a:t>
                      </a:r>
                      <a:r>
                        <a:rPr lang="en-US" altLang="zh-CN" sz="1800" b="0" kern="0" dirty="0" smtClean="0">
                          <a:effectLst/>
                          <a:latin typeface="Consolas"/>
                          <a:ea typeface="宋体"/>
                        </a:rPr>
                        <a:t> </a:t>
                      </a:r>
                      <a:r>
                        <a:rPr lang="en-US" altLang="zh-CN" sz="1800" b="0" kern="0" dirty="0" smtClean="0">
                          <a:solidFill>
                            <a:srgbClr val="7F007F"/>
                          </a:solidFill>
                          <a:effectLst/>
                          <a:latin typeface="Consolas"/>
                          <a:ea typeface="宋体"/>
                        </a:rPr>
                        <a:t>value</a:t>
                      </a:r>
                      <a:r>
                        <a:rPr lang="en-US" altLang="zh-CN" sz="1800" b="0" kern="0" dirty="0" smtClean="0">
                          <a:solidFill>
                            <a:srgbClr val="000000"/>
                          </a:solidFill>
                          <a:effectLst/>
                          <a:latin typeface="Consolas"/>
                          <a:ea typeface="宋体"/>
                        </a:rPr>
                        <a:t>=</a:t>
                      </a:r>
                      <a:r>
                        <a:rPr lang="en-US" altLang="zh-CN" sz="1800" b="0" i="1" kern="0" dirty="0" smtClean="0">
                          <a:solidFill>
                            <a:srgbClr val="2A00FF"/>
                          </a:solidFill>
                          <a:effectLst/>
                          <a:latin typeface="Consolas"/>
                          <a:ea typeface="宋体"/>
                        </a:rPr>
                        <a:t>"260"</a:t>
                      </a:r>
                      <a:r>
                        <a:rPr lang="en-US" altLang="zh-CN" sz="1800" b="0" kern="0" dirty="0" smtClean="0">
                          <a:solidFill>
                            <a:srgbClr val="008080"/>
                          </a:solidFill>
                          <a:effectLst/>
                          <a:latin typeface="Consolas"/>
                          <a:ea typeface="宋体"/>
                        </a:rPr>
                        <a:t>/&gt;</a:t>
                      </a:r>
                      <a:endParaRPr lang="zh-CN" altLang="en-US" b="0" dirty="0"/>
                    </a:p>
                  </a:txBody>
                  <a:tcPr>
                    <a:noFill/>
                  </a:tcPr>
                </a:tc>
              </a:tr>
            </a:tbl>
          </a:graphicData>
        </a:graphic>
      </p:graphicFrame>
      <p:pic>
        <p:nvPicPr>
          <p:cNvPr id="6" name="图片 5"/>
          <p:cNvPicPr/>
          <p:nvPr/>
        </p:nvPicPr>
        <p:blipFill>
          <a:blip r:embed="rId2"/>
          <a:stretch>
            <a:fillRect/>
          </a:stretch>
        </p:blipFill>
        <p:spPr>
          <a:xfrm>
            <a:off x="1596637" y="4666856"/>
            <a:ext cx="8352928" cy="1823688"/>
          </a:xfrm>
          <a:prstGeom prst="rect">
            <a:avLst/>
          </a:prstGeom>
        </p:spPr>
      </p:pic>
    </p:spTree>
    <p:extLst>
      <p:ext uri="{BB962C8B-B14F-4D97-AF65-F5344CB8AC3E}">
        <p14:creationId xmlns:p14="http://schemas.microsoft.com/office/powerpoint/2010/main" val="1626894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747" y="116632"/>
            <a:ext cx="8229600" cy="854968"/>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itchFamily="34" charset="-122"/>
              </a:rPr>
              <a:t>集合属性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数组、</a:t>
            </a:r>
            <a:r>
              <a:rPr lang="en-US" altLang="zh-CN" dirty="0" smtClean="0">
                <a:latin typeface="宋体" panose="02010600030101010101" pitchFamily="2" charset="-122"/>
                <a:ea typeface="宋体" panose="02010600030101010101" pitchFamily="2" charset="-122"/>
                <a:cs typeface="Arial Unicode MS" pitchFamily="34" charset="-122"/>
              </a:rPr>
              <a:t>List</a:t>
            </a:r>
            <a:r>
              <a:rPr lang="zh-CN" altLang="en-US" dirty="0" smtClean="0">
                <a:latin typeface="宋体" panose="02010600030101010101" pitchFamily="2" charset="-122"/>
                <a:ea typeface="宋体" panose="02010600030101010101" pitchFamily="2" charset="-122"/>
                <a:cs typeface="Arial Unicode MS" pitchFamily="34" charset="-122"/>
              </a:rPr>
              <a:t>、</a:t>
            </a:r>
            <a:r>
              <a:rPr lang="en-US" altLang="zh-CN" dirty="0" smtClean="0">
                <a:latin typeface="宋体" panose="02010600030101010101" pitchFamily="2" charset="-122"/>
                <a:ea typeface="宋体" panose="02010600030101010101" pitchFamily="2" charset="-122"/>
                <a:cs typeface="Arial Unicode MS" pitchFamily="34" charset="-122"/>
              </a:rPr>
              <a:t>Set</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848079" y="1268761"/>
            <a:ext cx="8424936" cy="4525963"/>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Spring</a:t>
            </a:r>
            <a:r>
              <a:rPr lang="zh-CN" altLang="en-US" sz="2400" dirty="0">
                <a:latin typeface="宋体" panose="02010600030101010101" pitchFamily="2" charset="-122"/>
                <a:ea typeface="宋体" panose="02010600030101010101" pitchFamily="2" charset="-122"/>
                <a:cs typeface="Arial Unicode MS" pitchFamily="34" charset="-122"/>
              </a:rPr>
              <a:t>中可以通过一组内置的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标签</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例如</a:t>
            </a:r>
            <a:r>
              <a:rPr lang="en-US" altLang="zh-CN" sz="2400" dirty="0">
                <a:latin typeface="宋体" panose="02010600030101010101" pitchFamily="2" charset="-122"/>
                <a:ea typeface="宋体" panose="02010600030101010101" pitchFamily="2" charset="-122"/>
                <a:cs typeface="Arial Unicode MS" pitchFamily="34" charset="-122"/>
              </a:rPr>
              <a:t>: &lt;list&gt;, &lt;set&gt; </a:t>
            </a:r>
            <a:r>
              <a:rPr lang="zh-CN" altLang="en-US" sz="2400" dirty="0">
                <a:latin typeface="宋体" panose="02010600030101010101" pitchFamily="2" charset="-122"/>
                <a:ea typeface="宋体" panose="02010600030101010101" pitchFamily="2" charset="-122"/>
                <a:cs typeface="Arial Unicode MS" pitchFamily="34" charset="-122"/>
              </a:rPr>
              <a:t>或 </a:t>
            </a:r>
            <a:r>
              <a:rPr lang="en-US" altLang="zh-CN" sz="2400" dirty="0">
                <a:latin typeface="宋体" panose="02010600030101010101" pitchFamily="2" charset="-122"/>
                <a:ea typeface="宋体" panose="02010600030101010101" pitchFamily="2" charset="-122"/>
                <a:cs typeface="Arial Unicode MS" pitchFamily="34" charset="-122"/>
              </a:rPr>
              <a:t>&lt;map&gt;) </a:t>
            </a:r>
            <a:r>
              <a:rPr lang="zh-CN" altLang="en-US" sz="2400" dirty="0">
                <a:latin typeface="宋体" panose="02010600030101010101" pitchFamily="2" charset="-122"/>
                <a:ea typeface="宋体" panose="02010600030101010101" pitchFamily="2" charset="-122"/>
                <a:cs typeface="Arial Unicode MS" pitchFamily="34" charset="-122"/>
              </a:rPr>
              <a:t>来配置集合属性</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配置 </a:t>
            </a:r>
            <a:r>
              <a:rPr lang="en-US" altLang="zh-CN" sz="2400" dirty="0" err="1">
                <a:latin typeface="宋体" panose="02010600030101010101" pitchFamily="2" charset="-122"/>
                <a:ea typeface="宋体" panose="02010600030101010101" pitchFamily="2" charset="-122"/>
                <a:cs typeface="Arial Unicode MS" pitchFamily="34" charset="-122"/>
              </a:rPr>
              <a:t>java.util.List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类型的属性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需要指定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&lt;list&gt;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标签</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在标签里包含一些元素</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这些标签可以通过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&lt;value&gt;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指定简单的常量值</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&lt;ref&gt;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指定对其他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的引用</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&lt;bean&gt;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指定内置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定义</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 </a:t>
            </a:r>
            <a:r>
              <a:rPr lang="en-US" altLang="zh-CN" sz="2400" dirty="0">
                <a:latin typeface="宋体" panose="02010600030101010101" pitchFamily="2" charset="-122"/>
                <a:ea typeface="宋体" panose="02010600030101010101" pitchFamily="2" charset="-122"/>
                <a:cs typeface="Arial Unicode MS" pitchFamily="34" charset="-122"/>
              </a:rPr>
              <a:t>&lt;null/&gt; </a:t>
            </a:r>
            <a:r>
              <a:rPr lang="zh-CN" altLang="en-US" sz="2400" dirty="0">
                <a:latin typeface="宋体" panose="02010600030101010101" pitchFamily="2" charset="-122"/>
                <a:ea typeface="宋体" panose="02010600030101010101" pitchFamily="2" charset="-122"/>
                <a:cs typeface="Arial Unicode MS" pitchFamily="34" charset="-122"/>
              </a:rPr>
              <a:t>指定空元素</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甚至可以内嵌其他集合</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数组的定义和 </a:t>
            </a:r>
            <a:r>
              <a:rPr lang="en-US" altLang="zh-CN" sz="2400" dirty="0">
                <a:latin typeface="宋体" panose="02010600030101010101" pitchFamily="2" charset="-122"/>
                <a:ea typeface="宋体" panose="02010600030101010101" pitchFamily="2" charset="-122"/>
                <a:cs typeface="Arial Unicode MS" pitchFamily="34" charset="-122"/>
              </a:rPr>
              <a:t>List </a:t>
            </a:r>
            <a:r>
              <a:rPr lang="zh-CN" altLang="en-US" sz="2400" dirty="0">
                <a:latin typeface="宋体" panose="02010600030101010101" pitchFamily="2" charset="-122"/>
                <a:ea typeface="宋体" panose="02010600030101010101" pitchFamily="2" charset="-122"/>
                <a:cs typeface="Arial Unicode MS" pitchFamily="34" charset="-122"/>
              </a:rPr>
              <a:t>一样</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都使用 </a:t>
            </a:r>
            <a:r>
              <a:rPr lang="en-US" altLang="zh-CN" sz="2400" dirty="0">
                <a:latin typeface="宋体" panose="02010600030101010101" pitchFamily="2" charset="-122"/>
                <a:ea typeface="宋体" panose="02010600030101010101" pitchFamily="2" charset="-122"/>
                <a:cs typeface="Arial Unicode MS" pitchFamily="34" charset="-122"/>
              </a:rPr>
              <a:t>&lt;list&gt;</a:t>
            </a:r>
          </a:p>
          <a:p>
            <a:r>
              <a:rPr lang="zh-CN" altLang="en-US" sz="2400" dirty="0">
                <a:latin typeface="宋体" panose="02010600030101010101" pitchFamily="2" charset="-122"/>
                <a:ea typeface="宋体" panose="02010600030101010101" pitchFamily="2" charset="-122"/>
                <a:cs typeface="Arial Unicode MS" pitchFamily="34" charset="-122"/>
              </a:rPr>
              <a:t>配置 </a:t>
            </a:r>
            <a:r>
              <a:rPr lang="en-US" altLang="zh-CN" sz="2400" dirty="0" err="1">
                <a:latin typeface="宋体" panose="02010600030101010101" pitchFamily="2" charset="-122"/>
                <a:ea typeface="宋体" panose="02010600030101010101" pitchFamily="2" charset="-122"/>
                <a:cs typeface="Arial Unicode MS" pitchFamily="34" charset="-122"/>
              </a:rPr>
              <a:t>java.util.Set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需要使用 </a:t>
            </a:r>
            <a:r>
              <a:rPr lang="en-US" altLang="zh-CN" sz="2400" dirty="0">
                <a:latin typeface="宋体" panose="02010600030101010101" pitchFamily="2" charset="-122"/>
                <a:ea typeface="宋体" panose="02010600030101010101" pitchFamily="2" charset="-122"/>
                <a:cs typeface="Arial Unicode MS" pitchFamily="34" charset="-122"/>
              </a:rPr>
              <a:t>&lt;set&gt; </a:t>
            </a:r>
            <a:r>
              <a:rPr lang="zh-CN" altLang="en-US" sz="2400" dirty="0">
                <a:latin typeface="宋体" panose="02010600030101010101" pitchFamily="2" charset="-122"/>
                <a:ea typeface="宋体" panose="02010600030101010101" pitchFamily="2" charset="-122"/>
                <a:cs typeface="Arial Unicode MS" pitchFamily="34" charset="-122"/>
              </a:rPr>
              <a:t>标签</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定义元素的方法与 </a:t>
            </a:r>
            <a:r>
              <a:rPr lang="en-US" altLang="zh-CN" sz="2400" dirty="0">
                <a:latin typeface="宋体" panose="02010600030101010101" pitchFamily="2" charset="-122"/>
                <a:ea typeface="宋体" panose="02010600030101010101" pitchFamily="2" charset="-122"/>
                <a:cs typeface="Arial Unicode MS" pitchFamily="34" charset="-122"/>
              </a:rPr>
              <a:t>List </a:t>
            </a:r>
            <a:r>
              <a:rPr lang="zh-CN" altLang="en-US" sz="2400" dirty="0">
                <a:latin typeface="宋体" panose="02010600030101010101" pitchFamily="2" charset="-122"/>
                <a:ea typeface="宋体" panose="02010600030101010101" pitchFamily="2" charset="-122"/>
                <a:cs typeface="Arial Unicode MS" pitchFamily="34" charset="-122"/>
              </a:rPr>
              <a:t>一样</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5831952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0068"/>
            <a:ext cx="10515600" cy="1325563"/>
          </a:xfrm>
        </p:spPr>
        <p:txBody>
          <a:bodyPr/>
          <a:lstStyle/>
          <a:p>
            <a:r>
              <a:rPr lang="zh-CN" altLang="en-US" dirty="0">
                <a:latin typeface="宋体" pitchFamily="2" charset="-122"/>
                <a:ea typeface="宋体" pitchFamily="2" charset="-122"/>
              </a:rPr>
              <a:t>集合</a:t>
            </a:r>
            <a:r>
              <a:rPr lang="zh-CN" altLang="en-US" dirty="0" smtClean="0">
                <a:latin typeface="宋体" pitchFamily="2" charset="-122"/>
                <a:ea typeface="宋体" pitchFamily="2" charset="-122"/>
              </a:rPr>
              <a:t>属性 </a:t>
            </a:r>
            <a:r>
              <a:rPr lang="en-US" altLang="zh-CN" dirty="0" smtClean="0">
                <a:latin typeface="宋体" pitchFamily="2" charset="-122"/>
                <a:ea typeface="宋体" pitchFamily="2" charset="-122"/>
              </a:rPr>
              <a:t>- List</a:t>
            </a:r>
            <a:r>
              <a:rPr lang="zh-CN" altLang="en-US" dirty="0" smtClean="0">
                <a:latin typeface="宋体" pitchFamily="2" charset="-122"/>
                <a:ea typeface="宋体" pitchFamily="2" charset="-122"/>
              </a:rPr>
              <a:t>集合范例</a:t>
            </a:r>
            <a:endParaRPr lang="zh-CN" altLang="en-US" dirty="0">
              <a:latin typeface="宋体" pitchFamily="2" charset="-122"/>
              <a:ea typeface="宋体" pitchFamily="2" charset="-122"/>
            </a:endParaRPr>
          </a:p>
        </p:txBody>
      </p:sp>
      <p:graphicFrame>
        <p:nvGraphicFramePr>
          <p:cNvPr id="4" name="内容占位符 3"/>
          <p:cNvGraphicFramePr>
            <a:graphicFrameLocks noGrp="1"/>
          </p:cNvGraphicFramePr>
          <p:nvPr>
            <p:ph idx="1"/>
            <p:extLst/>
          </p:nvPr>
        </p:nvGraphicFramePr>
        <p:xfrm>
          <a:off x="1981200" y="1214438"/>
          <a:ext cx="8229600" cy="3383280"/>
        </p:xfrm>
        <a:graphic>
          <a:graphicData uri="http://schemas.openxmlformats.org/drawingml/2006/table">
            <a:tbl>
              <a:tblPr firstRow="1" bandRow="1">
                <a:tableStyleId>{5C22544A-7EE6-4342-B048-85BDC9FD1C3A}</a:tableStyleId>
              </a:tblPr>
              <a:tblGrid>
                <a:gridCol w="8229600"/>
              </a:tblGrid>
              <a:tr h="370840">
                <a:tc>
                  <a:txBody>
                    <a:bodyPr/>
                    <a:lstStyle/>
                    <a:p>
                      <a:pPr algn="l">
                        <a:spcAft>
                          <a:spcPts val="0"/>
                        </a:spcAft>
                      </a:pPr>
                      <a:r>
                        <a:rPr lang="en-US" altLang="zh-CN" sz="1800" b="0" kern="0" smtClean="0">
                          <a:solidFill>
                            <a:srgbClr val="3F5FBF"/>
                          </a:solidFill>
                          <a:effectLst/>
                          <a:latin typeface="Consolas"/>
                          <a:ea typeface="宋体"/>
                          <a:cs typeface="Times New Roman"/>
                        </a:rPr>
                        <a:t>&lt;!-- </a:t>
                      </a:r>
                      <a:r>
                        <a:rPr lang="zh-CN" altLang="zh-CN" sz="1800" b="0" kern="0" smtClean="0">
                          <a:solidFill>
                            <a:srgbClr val="3F5FBF"/>
                          </a:solidFill>
                          <a:effectLst/>
                          <a:latin typeface="Consolas"/>
                          <a:ea typeface="宋体"/>
                          <a:cs typeface="Consolas"/>
                        </a:rPr>
                        <a:t>测试配置集合属性</a:t>
                      </a:r>
                      <a:r>
                        <a:rPr lang="en-US" altLang="zh-CN" sz="1800" b="0" kern="0" smtClean="0">
                          <a:solidFill>
                            <a:srgbClr val="3F5FBF"/>
                          </a:solidFill>
                          <a:effectLst/>
                          <a:latin typeface="Consolas"/>
                          <a:ea typeface="宋体"/>
                          <a:cs typeface="Times New Roman"/>
                        </a:rPr>
                        <a:t> --&gt;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bean</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id</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"person3"</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class</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"cn.edu.nuc.spring.beans.collections.Person"</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"name"</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"Mike"</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"age"</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"27"</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"cars"</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&lt;list&gt;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&lt;ref bean=</a:t>
                      </a:r>
                      <a:r>
                        <a:rPr lang="en-US" altLang="zh-CN" sz="1800" b="1" i="1" kern="0" smtClean="0">
                          <a:solidFill>
                            <a:srgbClr val="FF0000"/>
                          </a:solidFill>
                          <a:effectLst/>
                          <a:latin typeface="Consolas"/>
                          <a:ea typeface="宋体"/>
                          <a:cs typeface="Times New Roman"/>
                        </a:rPr>
                        <a:t>"car"</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&lt;ref bean=</a:t>
                      </a:r>
                      <a:r>
                        <a:rPr lang="en-US" altLang="zh-CN" sz="1800" b="1" i="1" kern="0" smtClean="0">
                          <a:solidFill>
                            <a:srgbClr val="FF0000"/>
                          </a:solidFill>
                          <a:effectLst/>
                          <a:latin typeface="Consolas"/>
                          <a:ea typeface="宋体"/>
                          <a:cs typeface="Times New Roman"/>
                        </a:rPr>
                        <a:t>"car2"</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&lt;/list&gt;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r>
                        <a:rPr lang="en-US" altLang="zh-CN" sz="1800" b="0" kern="0" smtClean="0">
                          <a:solidFill>
                            <a:srgbClr val="008080"/>
                          </a:solidFill>
                          <a:effectLst/>
                          <a:latin typeface="Consolas"/>
                          <a:ea typeface="宋体"/>
                        </a:rPr>
                        <a:t>&lt;/</a:t>
                      </a:r>
                      <a:r>
                        <a:rPr lang="en-US" altLang="zh-CN" sz="1800" b="0" kern="0" smtClean="0">
                          <a:solidFill>
                            <a:srgbClr val="3F7F7F"/>
                          </a:solidFill>
                          <a:effectLst/>
                          <a:latin typeface="Consolas"/>
                          <a:ea typeface="宋体"/>
                        </a:rPr>
                        <a:t>bean</a:t>
                      </a:r>
                      <a:r>
                        <a:rPr lang="en-US" altLang="zh-CN" sz="1800" b="0" kern="0" smtClean="0">
                          <a:solidFill>
                            <a:srgbClr val="008080"/>
                          </a:solidFill>
                          <a:effectLst/>
                          <a:latin typeface="Consolas"/>
                          <a:ea typeface="宋体"/>
                        </a:rPr>
                        <a:t>&gt;</a:t>
                      </a:r>
                      <a:endParaRPr lang="zh-CN" altLang="en-US" b="0"/>
                    </a:p>
                  </a:txBody>
                  <a:tcPr>
                    <a:no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97152"/>
            <a:ext cx="9075440" cy="145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258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创建项目</a:t>
            </a:r>
            <a:endParaRPr lang="zh-CN" altLang="en-US" dirty="0"/>
          </a:p>
        </p:txBody>
      </p:sp>
      <p:pic>
        <p:nvPicPr>
          <p:cNvPr id="4" name="内容占位符 3"/>
          <p:cNvPicPr>
            <a:picLocks noGrp="1" noChangeAspect="1"/>
          </p:cNvPicPr>
          <p:nvPr>
            <p:ph idx="1"/>
          </p:nvPr>
        </p:nvPicPr>
        <p:blipFill>
          <a:blip r:embed="rId2"/>
          <a:stretch>
            <a:fillRect/>
          </a:stretch>
        </p:blipFill>
        <p:spPr>
          <a:xfrm>
            <a:off x="1852930" y="1458000"/>
            <a:ext cx="8639999" cy="5400000"/>
          </a:xfrm>
          <a:prstGeom prst="rect">
            <a:avLst/>
          </a:prstGeom>
        </p:spPr>
      </p:pic>
    </p:spTree>
    <p:extLst>
      <p:ext uri="{BB962C8B-B14F-4D97-AF65-F5344CB8AC3E}">
        <p14:creationId xmlns:p14="http://schemas.microsoft.com/office/powerpoint/2010/main" val="2556768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452" y="0"/>
            <a:ext cx="10515600" cy="1325563"/>
          </a:xfrm>
        </p:spPr>
        <p:txBody>
          <a:bodyPr/>
          <a:lstStyle/>
          <a:p>
            <a:r>
              <a:rPr lang="zh-CN" altLang="en-US" dirty="0">
                <a:latin typeface="宋体" pitchFamily="2" charset="-122"/>
                <a:ea typeface="宋体" pitchFamily="2" charset="-122"/>
              </a:rPr>
              <a:t>集合</a:t>
            </a:r>
            <a:r>
              <a:rPr lang="zh-CN" altLang="en-US" dirty="0" smtClean="0">
                <a:latin typeface="宋体" pitchFamily="2" charset="-122"/>
                <a:ea typeface="宋体" pitchFamily="2" charset="-122"/>
              </a:rPr>
              <a:t>属性 </a:t>
            </a:r>
            <a:r>
              <a:rPr lang="en-US" altLang="zh-CN" dirty="0" smtClean="0">
                <a:latin typeface="宋体" pitchFamily="2" charset="-122"/>
                <a:ea typeface="宋体" pitchFamily="2" charset="-122"/>
              </a:rPr>
              <a:t>- List</a:t>
            </a:r>
            <a:r>
              <a:rPr lang="zh-CN" altLang="en-US" dirty="0" smtClean="0">
                <a:latin typeface="宋体" pitchFamily="2" charset="-122"/>
                <a:ea typeface="宋体" pitchFamily="2" charset="-122"/>
              </a:rPr>
              <a:t>集合</a:t>
            </a:r>
            <a:endParaRPr lang="zh-CN" altLang="en-US" dirty="0">
              <a:latin typeface="宋体" pitchFamily="2" charset="-122"/>
              <a:ea typeface="宋体" pitchFamily="2" charset="-122"/>
            </a:endParaRPr>
          </a:p>
        </p:txBody>
      </p:sp>
      <p:graphicFrame>
        <p:nvGraphicFramePr>
          <p:cNvPr id="4" name="内容占位符 3"/>
          <p:cNvGraphicFramePr>
            <a:graphicFrameLocks noGrp="1"/>
          </p:cNvGraphicFramePr>
          <p:nvPr>
            <p:ph idx="1"/>
            <p:extLst/>
          </p:nvPr>
        </p:nvGraphicFramePr>
        <p:xfrm>
          <a:off x="1596008" y="1052736"/>
          <a:ext cx="8964488" cy="4480560"/>
        </p:xfrm>
        <a:graphic>
          <a:graphicData uri="http://schemas.openxmlformats.org/drawingml/2006/table">
            <a:tbl>
              <a:tblPr firstRow="1" bandRow="1">
                <a:tableStyleId>{5C22544A-7EE6-4342-B048-85BDC9FD1C3A}</a:tableStyleId>
              </a:tblPr>
              <a:tblGrid>
                <a:gridCol w="8964488"/>
              </a:tblGrid>
              <a:tr h="370840">
                <a:tc>
                  <a:txBody>
                    <a:bodyPr/>
                    <a:lstStyle/>
                    <a:p>
                      <a:pPr algn="l">
                        <a:spcAft>
                          <a:spcPts val="0"/>
                        </a:spcAft>
                      </a:pPr>
                      <a:r>
                        <a:rPr lang="en-US" altLang="zh-CN" sz="1800" b="0" kern="0" smtClean="0">
                          <a:solidFill>
                            <a:srgbClr val="3F5FBF"/>
                          </a:solidFill>
                          <a:effectLst/>
                          <a:latin typeface="Consolas"/>
                          <a:ea typeface="宋体"/>
                          <a:cs typeface="Times New Roman"/>
                        </a:rPr>
                        <a:t>&lt;!-- </a:t>
                      </a:r>
                      <a:r>
                        <a:rPr lang="zh-CN" altLang="en-US" sz="1800" b="0" kern="0" smtClean="0">
                          <a:solidFill>
                            <a:srgbClr val="3F5FBF"/>
                          </a:solidFill>
                          <a:effectLst/>
                          <a:latin typeface="Consolas"/>
                          <a:ea typeface="宋体"/>
                          <a:cs typeface="Times New Roman"/>
                        </a:rPr>
                        <a:t>直接添加内部</a:t>
                      </a:r>
                      <a:r>
                        <a:rPr lang="en-US" altLang="zh-CN" sz="1800" b="0" kern="0" smtClean="0">
                          <a:solidFill>
                            <a:srgbClr val="3F5FBF"/>
                          </a:solidFill>
                          <a:effectLst/>
                          <a:latin typeface="Consolas"/>
                          <a:ea typeface="宋体"/>
                          <a:cs typeface="Times New Roman"/>
                        </a:rPr>
                        <a:t>bean--&gt;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bean</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id</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"person3"</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class</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"cn.edu.nuc.spring.beans.collections.Person"</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"name"</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"Mike"</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"age"</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value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"27"</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name</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"cars"</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list</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ref</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bean</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ref</a:t>
                      </a:r>
                      <a:r>
                        <a:rPr lang="en-US" altLang="zh-CN" sz="1800" b="0" kern="0" smtClean="0">
                          <a:effectLst/>
                          <a:latin typeface="Consolas"/>
                          <a:ea typeface="宋体"/>
                          <a:cs typeface="Times New Roman"/>
                        </a:rPr>
                        <a:t> </a:t>
                      </a:r>
                      <a:r>
                        <a:rPr lang="en-US" altLang="zh-CN" sz="1800" b="0" kern="0" smtClean="0">
                          <a:solidFill>
                            <a:srgbClr val="7F007F"/>
                          </a:solidFill>
                          <a:effectLst/>
                          <a:latin typeface="Consolas"/>
                          <a:ea typeface="宋体"/>
                          <a:cs typeface="Times New Roman"/>
                        </a:rPr>
                        <a:t>bean</a:t>
                      </a:r>
                      <a:r>
                        <a:rPr lang="en-US" altLang="zh-CN" sz="1800" b="0" kern="0" smtClean="0">
                          <a:solidFill>
                            <a:srgbClr val="000000"/>
                          </a:solidFill>
                          <a:effectLst/>
                          <a:latin typeface="Consolas"/>
                          <a:ea typeface="宋体"/>
                          <a:cs typeface="Times New Roman"/>
                        </a:rPr>
                        <a:t>=</a:t>
                      </a:r>
                      <a:r>
                        <a:rPr lang="en-US" altLang="zh-CN" sz="1800" b="0" i="1" kern="0" smtClean="0">
                          <a:solidFill>
                            <a:srgbClr val="2A00FF"/>
                          </a:solidFill>
                          <a:effectLst/>
                          <a:latin typeface="Consolas"/>
                          <a:ea typeface="宋体"/>
                          <a:cs typeface="Times New Roman"/>
                        </a:rPr>
                        <a:t>"car2"</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baseline="0" smtClean="0">
                          <a:solidFill>
                            <a:srgbClr val="00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&lt;bean id=</a:t>
                      </a:r>
                      <a:r>
                        <a:rPr lang="en-US" altLang="zh-CN" sz="1800" b="1" i="1" kern="0" smtClean="0">
                          <a:solidFill>
                            <a:srgbClr val="FF0000"/>
                          </a:solidFill>
                          <a:effectLst/>
                          <a:latin typeface="Consolas"/>
                          <a:ea typeface="宋体"/>
                          <a:cs typeface="Times New Roman"/>
                        </a:rPr>
                        <a:t>"car"</a:t>
                      </a:r>
                      <a:r>
                        <a:rPr lang="en-US" altLang="zh-CN" sz="1800" b="1" kern="0" smtClean="0">
                          <a:solidFill>
                            <a:srgbClr val="FF0000"/>
                          </a:solidFill>
                          <a:effectLst/>
                          <a:latin typeface="Consolas"/>
                          <a:ea typeface="宋体"/>
                          <a:cs typeface="Times New Roman"/>
                        </a:rPr>
                        <a:t> class=</a:t>
                      </a:r>
                      <a:r>
                        <a:rPr lang="en-US" altLang="zh-CN" sz="1800" b="1" i="1" kern="0" smtClean="0">
                          <a:solidFill>
                            <a:srgbClr val="FF0000"/>
                          </a:solidFill>
                          <a:effectLst/>
                          <a:latin typeface="Consolas"/>
                          <a:ea typeface="宋体"/>
                          <a:cs typeface="Times New Roman"/>
                        </a:rPr>
                        <a:t>"cn.edu.nuc.spring.beans.Car"</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a:t>
                      </a:r>
                      <a:r>
                        <a:rPr lang="en-US" altLang="zh-CN" sz="1800" b="1" kern="0" baseline="0" smtClean="0">
                          <a:solidFill>
                            <a:srgbClr val="FF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&lt;constructor-arg value=</a:t>
                      </a:r>
                      <a:r>
                        <a:rPr lang="en-US" altLang="zh-CN" sz="1800" b="1" i="1" kern="0" smtClean="0">
                          <a:solidFill>
                            <a:srgbClr val="FF0000"/>
                          </a:solidFill>
                          <a:effectLst/>
                          <a:latin typeface="Consolas"/>
                          <a:ea typeface="宋体"/>
                          <a:cs typeface="Times New Roman"/>
                        </a:rPr>
                        <a:t>"Ford"</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a:t>
                      </a:r>
                      <a:r>
                        <a:rPr lang="en-US" altLang="zh-CN" sz="1800" b="1" kern="0" baseline="0" smtClean="0">
                          <a:solidFill>
                            <a:srgbClr val="FF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&lt;constructor-arg value=</a:t>
                      </a:r>
                      <a:r>
                        <a:rPr lang="en-US" altLang="zh-CN" sz="1800" b="1" i="1" kern="0" smtClean="0">
                          <a:solidFill>
                            <a:srgbClr val="FF0000"/>
                          </a:solidFill>
                          <a:effectLst/>
                          <a:latin typeface="Consolas"/>
                          <a:ea typeface="宋体"/>
                          <a:cs typeface="Times New Roman"/>
                        </a:rPr>
                        <a:t>"Changan"</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a:t>
                      </a:r>
                      <a:r>
                        <a:rPr lang="en-US" altLang="zh-CN" sz="1800" b="1" kern="0" baseline="0" smtClean="0">
                          <a:solidFill>
                            <a:srgbClr val="FF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&lt;constructor-arg value=</a:t>
                      </a:r>
                      <a:r>
                        <a:rPr lang="en-US" altLang="zh-CN" sz="1800" b="1" i="1" kern="0" smtClean="0">
                          <a:solidFill>
                            <a:srgbClr val="FF0000"/>
                          </a:solidFill>
                          <a:effectLst/>
                          <a:latin typeface="Consolas"/>
                          <a:ea typeface="宋体"/>
                          <a:cs typeface="Times New Roman"/>
                        </a:rPr>
                        <a:t>"200000"</a:t>
                      </a:r>
                      <a:r>
                        <a:rPr lang="en-US" altLang="zh-CN" sz="1800" b="1" kern="0" smtClean="0">
                          <a:solidFill>
                            <a:srgbClr val="FF0000"/>
                          </a:solidFill>
                          <a:effectLst/>
                          <a:latin typeface="Consolas"/>
                          <a:ea typeface="宋体"/>
                          <a:cs typeface="Times New Roman"/>
                        </a:rPr>
                        <a:t> type=</a:t>
                      </a:r>
                      <a:r>
                        <a:rPr lang="en-US" altLang="zh-CN" sz="1800" b="1" i="1" kern="0" smtClean="0">
                          <a:solidFill>
                            <a:srgbClr val="FF0000"/>
                          </a:solidFill>
                          <a:effectLst/>
                          <a:latin typeface="Consolas"/>
                          <a:ea typeface="宋体"/>
                          <a:cs typeface="Times New Roman"/>
                        </a:rPr>
                        <a:t>"double"</a:t>
                      </a:r>
                      <a:r>
                        <a:rPr lang="en-US" altLang="zh-CN" sz="1800" b="1" kern="0" smtClean="0">
                          <a:solidFill>
                            <a:srgbClr val="FF0000"/>
                          </a:solidFill>
                          <a:effectLst/>
                          <a:latin typeface="Consolas"/>
                          <a:ea typeface="宋体"/>
                          <a:cs typeface="Times New Roman"/>
                        </a:rPr>
                        <a:t>/&gt;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1" kern="0" smtClean="0">
                          <a:solidFill>
                            <a:srgbClr val="FF0000"/>
                          </a:solidFill>
                          <a:effectLst/>
                          <a:latin typeface="Consolas"/>
                          <a:ea typeface="宋体"/>
                          <a:cs typeface="Times New Roman"/>
                        </a:rPr>
                        <a:t>	</a:t>
                      </a:r>
                      <a:r>
                        <a:rPr lang="en-US" altLang="zh-CN" sz="1800" b="1" kern="0" baseline="0" smtClean="0">
                          <a:solidFill>
                            <a:srgbClr val="FF0000"/>
                          </a:solidFill>
                          <a:effectLst/>
                          <a:latin typeface="Consolas"/>
                          <a:ea typeface="宋体"/>
                          <a:cs typeface="Times New Roman"/>
                        </a:rPr>
                        <a:t>    </a:t>
                      </a:r>
                      <a:r>
                        <a:rPr lang="en-US" altLang="zh-CN" sz="1800" b="1" kern="0" smtClean="0">
                          <a:solidFill>
                            <a:srgbClr val="FF0000"/>
                          </a:solidFill>
                          <a:effectLst/>
                          <a:latin typeface="Consolas"/>
                          <a:ea typeface="宋体"/>
                          <a:cs typeface="Times New Roman"/>
                        </a:rPr>
                        <a:t>&lt;/bean&gt;</a:t>
                      </a:r>
                      <a:endParaRPr lang="zh-CN" altLang="zh-CN" sz="1800" b="1" kern="100" smtClean="0">
                        <a:solidFill>
                          <a:srgbClr val="FF0000"/>
                        </a:solidFill>
                        <a:effectLst/>
                        <a:latin typeface="Calibri"/>
                        <a:ea typeface="宋体"/>
                        <a:cs typeface="Times New Roman"/>
                      </a:endParaRPr>
                    </a:p>
                    <a:p>
                      <a:pPr algn="l">
                        <a:spcAft>
                          <a:spcPts val="0"/>
                        </a:spcAft>
                      </a:pPr>
                      <a:r>
                        <a:rPr lang="en-US" altLang="zh-CN" sz="1800" b="0" kern="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list</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pPr algn="l">
                        <a:spcAft>
                          <a:spcPts val="0"/>
                        </a:spcAft>
                      </a:pPr>
                      <a:r>
                        <a:rPr lang="en-US" altLang="zh-CN" sz="1800" b="0" kern="0" baseline="0" smtClean="0">
                          <a:solidFill>
                            <a:srgbClr val="000000"/>
                          </a:solidFill>
                          <a:effectLst/>
                          <a:latin typeface="Consolas"/>
                          <a:ea typeface="宋体"/>
                          <a:cs typeface="Times New Roman"/>
                        </a:rPr>
                        <a:t>    </a:t>
                      </a:r>
                      <a:r>
                        <a:rPr lang="en-US" altLang="zh-CN" sz="1800" b="0" kern="0" smtClean="0">
                          <a:solidFill>
                            <a:srgbClr val="008080"/>
                          </a:solidFill>
                          <a:effectLst/>
                          <a:latin typeface="Consolas"/>
                          <a:ea typeface="宋体"/>
                          <a:cs typeface="Times New Roman"/>
                        </a:rPr>
                        <a:t>&lt;/</a:t>
                      </a:r>
                      <a:r>
                        <a:rPr lang="en-US" altLang="zh-CN" sz="1800" b="0" kern="0" smtClean="0">
                          <a:solidFill>
                            <a:srgbClr val="3F7F7F"/>
                          </a:solidFill>
                          <a:effectLst/>
                          <a:latin typeface="Consolas"/>
                          <a:ea typeface="宋体"/>
                          <a:cs typeface="Times New Roman"/>
                        </a:rPr>
                        <a:t>property</a:t>
                      </a:r>
                      <a:r>
                        <a:rPr lang="en-US" altLang="zh-CN" sz="1800" b="0" kern="0" smtClean="0">
                          <a:solidFill>
                            <a:srgbClr val="008080"/>
                          </a:solidFill>
                          <a:effectLst/>
                          <a:latin typeface="Consolas"/>
                          <a:ea typeface="宋体"/>
                          <a:cs typeface="Times New Roman"/>
                        </a:rPr>
                        <a:t>&gt;</a:t>
                      </a:r>
                      <a:endParaRPr lang="zh-CN" altLang="zh-CN" sz="1800" b="0" kern="100" smtClean="0">
                        <a:effectLst/>
                        <a:latin typeface="Calibri"/>
                        <a:ea typeface="宋体"/>
                        <a:cs typeface="Times New Roman"/>
                      </a:endParaRPr>
                    </a:p>
                    <a:p>
                      <a:r>
                        <a:rPr lang="en-US" altLang="zh-CN" sz="1800" b="0" kern="0" smtClean="0">
                          <a:solidFill>
                            <a:srgbClr val="008080"/>
                          </a:solidFill>
                          <a:effectLst/>
                          <a:latin typeface="Consolas"/>
                          <a:ea typeface="宋体"/>
                        </a:rPr>
                        <a:t>&lt;/</a:t>
                      </a:r>
                      <a:r>
                        <a:rPr lang="en-US" altLang="zh-CN" sz="1800" b="0" kern="0" smtClean="0">
                          <a:solidFill>
                            <a:srgbClr val="3F7F7F"/>
                          </a:solidFill>
                          <a:effectLst/>
                          <a:latin typeface="Consolas"/>
                          <a:ea typeface="宋体"/>
                        </a:rPr>
                        <a:t>bean</a:t>
                      </a:r>
                      <a:r>
                        <a:rPr lang="en-US" altLang="zh-CN" sz="1800" b="0" kern="0" smtClean="0">
                          <a:solidFill>
                            <a:srgbClr val="008080"/>
                          </a:solidFill>
                          <a:effectLst/>
                          <a:latin typeface="Consolas"/>
                          <a:ea typeface="宋体"/>
                        </a:rPr>
                        <a:t>&gt;</a:t>
                      </a:r>
                      <a:endParaRPr lang="zh-CN" altLang="en-US" b="0"/>
                    </a:p>
                  </a:txBody>
                  <a:tcPr>
                    <a:noFill/>
                  </a:tcPr>
                </a:tc>
              </a:tr>
            </a:tbl>
          </a:graphicData>
        </a:graphic>
      </p:graphicFrame>
      <p:pic>
        <p:nvPicPr>
          <p:cNvPr id="5" name="图片 4"/>
          <p:cNvPicPr/>
          <p:nvPr/>
        </p:nvPicPr>
        <p:blipFill>
          <a:blip r:embed="rId2"/>
          <a:stretch>
            <a:fillRect/>
          </a:stretch>
        </p:blipFill>
        <p:spPr>
          <a:xfrm>
            <a:off x="1524000" y="5517232"/>
            <a:ext cx="9036496" cy="1340768"/>
          </a:xfrm>
          <a:prstGeom prst="rect">
            <a:avLst/>
          </a:prstGeom>
        </p:spPr>
      </p:pic>
    </p:spTree>
    <p:extLst>
      <p:ext uri="{BB962C8B-B14F-4D97-AF65-F5344CB8AC3E}">
        <p14:creationId xmlns:p14="http://schemas.microsoft.com/office/powerpoint/2010/main" val="2478221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847528" y="44624"/>
            <a:ext cx="8229600" cy="1001272"/>
          </a:xfrm>
        </p:spPr>
        <p:txBody>
          <a:bodyPr/>
          <a:lstStyle/>
          <a:p>
            <a:r>
              <a:rPr lang="zh-CN" altLang="en-US" smtClean="0">
                <a:latin typeface="宋体" panose="02010600030101010101" pitchFamily="2" charset="-122"/>
                <a:ea typeface="宋体" panose="02010600030101010101" pitchFamily="2" charset="-122"/>
                <a:cs typeface="Arial Unicode MS" pitchFamily="34" charset="-122"/>
              </a:rPr>
              <a:t>集合属性 </a:t>
            </a:r>
            <a:r>
              <a:rPr lang="en-US" altLang="zh-CN" smtClean="0">
                <a:latin typeface="宋体" panose="02010600030101010101" pitchFamily="2" charset="-122"/>
                <a:ea typeface="宋体" panose="02010600030101010101" pitchFamily="2" charset="-122"/>
                <a:cs typeface="Arial Unicode MS" pitchFamily="34" charset="-122"/>
              </a:rPr>
              <a:t>- Map</a:t>
            </a:r>
            <a:r>
              <a:rPr lang="zh-CN" altLang="en-US" smtClean="0">
                <a:latin typeface="宋体" panose="02010600030101010101" pitchFamily="2" charset="-122"/>
                <a:ea typeface="宋体" panose="02010600030101010101" pitchFamily="2" charset="-122"/>
                <a:cs typeface="Arial Unicode MS" pitchFamily="34" charset="-122"/>
              </a:rPr>
              <a:t>集合</a:t>
            </a:r>
            <a:endParaRPr lang="en-US" altLang="zh-CN" dirty="0">
              <a:latin typeface="宋体" panose="02010600030101010101" pitchFamily="2" charset="-122"/>
              <a:ea typeface="宋体" panose="02010600030101010101" pitchFamily="2" charset="-122"/>
              <a:cs typeface="Arial Unicode MS" pitchFamily="34" charset="-122"/>
            </a:endParaRPr>
          </a:p>
        </p:txBody>
      </p:sp>
      <p:sp>
        <p:nvSpPr>
          <p:cNvPr id="654339" name="Rectangle 3"/>
          <p:cNvSpPr>
            <a:spLocks noGrp="1" noChangeArrowheads="1"/>
          </p:cNvSpPr>
          <p:nvPr>
            <p:ph idx="1"/>
          </p:nvPr>
        </p:nvSpPr>
        <p:spPr>
          <a:xfrm>
            <a:off x="2063552" y="1340769"/>
            <a:ext cx="8248430" cy="4346575"/>
          </a:xfrm>
        </p:spPr>
        <p:txBody>
          <a:bodyPr/>
          <a:lstStyle/>
          <a:p>
            <a:pPr>
              <a:lnSpc>
                <a:spcPct val="90000"/>
              </a:lnSpc>
            </a:pPr>
            <a:r>
              <a:rPr lang="en-US" altLang="zh-CN" sz="2400" dirty="0" err="1">
                <a:latin typeface="宋体" panose="02010600030101010101" pitchFamily="2" charset="-122"/>
                <a:ea typeface="宋体" panose="02010600030101010101" pitchFamily="2" charset="-122"/>
                <a:cs typeface="Arial Unicode MS" pitchFamily="34" charset="-122"/>
              </a:rPr>
              <a:t>java.util.Map</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&lt;map&gt;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标签定义</a:t>
            </a:r>
            <a:r>
              <a:rPr lang="en-US" altLang="zh-CN" sz="2400" dirty="0">
                <a:latin typeface="宋体" panose="02010600030101010101" pitchFamily="2" charset="-122"/>
                <a:ea typeface="宋体" panose="02010600030101010101" pitchFamily="2" charset="-122"/>
                <a:cs typeface="Arial Unicode MS" pitchFamily="34" charset="-122"/>
              </a:rPr>
              <a:t>, &lt;map&gt; </a:t>
            </a:r>
            <a:r>
              <a:rPr lang="zh-CN" altLang="en-US" sz="2400" dirty="0">
                <a:latin typeface="宋体" panose="02010600030101010101" pitchFamily="2" charset="-122"/>
                <a:ea typeface="宋体" panose="02010600030101010101" pitchFamily="2" charset="-122"/>
                <a:cs typeface="Arial Unicode MS" pitchFamily="34" charset="-122"/>
              </a:rPr>
              <a:t>标签里可以使用多个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&lt;entry&gt;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作为子标签</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每个条目包含一个键和一个值</a:t>
            </a:r>
            <a:r>
              <a:rPr lang="en-US" altLang="zh-CN" sz="24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必须在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&lt;key&gt;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标签里定义键</a:t>
            </a:r>
          </a:p>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因为键和值的类型没有限制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所以可以自由地为它们指定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&lt;value&gt;, &lt;ref&gt;, &lt;bean&gt;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或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&lt;null&gt;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元素</a:t>
            </a:r>
            <a:r>
              <a:rPr lang="en-US" altLang="zh-CN" sz="2400" dirty="0">
                <a:latin typeface="宋体" panose="02010600030101010101" pitchFamily="2" charset="-122"/>
                <a:ea typeface="宋体" panose="02010600030101010101" pitchFamily="2" charset="-122"/>
                <a:cs typeface="Arial Unicode MS"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itchFamily="34" charset="-122"/>
              </a:rPr>
              <a:t>可以将 </a:t>
            </a:r>
            <a:r>
              <a:rPr lang="en-US" altLang="zh-CN" sz="2400" dirty="0">
                <a:latin typeface="宋体" panose="02010600030101010101" pitchFamily="2" charset="-122"/>
                <a:ea typeface="宋体" panose="02010600030101010101" pitchFamily="2" charset="-122"/>
                <a:cs typeface="Arial Unicode MS" pitchFamily="34" charset="-122"/>
              </a:rPr>
              <a:t>Map </a:t>
            </a:r>
            <a:r>
              <a:rPr lang="zh-CN" altLang="en-US" sz="2400" dirty="0">
                <a:latin typeface="宋体" panose="02010600030101010101" pitchFamily="2" charset="-122"/>
                <a:ea typeface="宋体" panose="02010600030101010101" pitchFamily="2" charset="-122"/>
                <a:cs typeface="Arial Unicode MS" pitchFamily="34" charset="-122"/>
              </a:rPr>
              <a:t>的键和值作为 </a:t>
            </a:r>
            <a:r>
              <a:rPr lang="en-US" altLang="zh-CN" sz="2400" dirty="0">
                <a:latin typeface="宋体" panose="02010600030101010101" pitchFamily="2" charset="-122"/>
                <a:ea typeface="宋体" panose="02010600030101010101" pitchFamily="2" charset="-122"/>
                <a:cs typeface="Arial Unicode MS" pitchFamily="34" charset="-122"/>
              </a:rPr>
              <a:t>&lt;entry&gt; </a:t>
            </a:r>
            <a:r>
              <a:rPr lang="zh-CN" altLang="en-US" sz="2400" dirty="0">
                <a:latin typeface="宋体" panose="02010600030101010101" pitchFamily="2" charset="-122"/>
                <a:ea typeface="宋体" panose="02010600030101010101" pitchFamily="2" charset="-122"/>
                <a:cs typeface="Arial Unicode MS" pitchFamily="34" charset="-122"/>
              </a:rPr>
              <a:t>的属性定义</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简单常量使用 </a:t>
            </a:r>
            <a:r>
              <a:rPr lang="en-US" altLang="zh-CN" sz="2400" dirty="0">
                <a:latin typeface="宋体" panose="02010600030101010101" pitchFamily="2" charset="-122"/>
                <a:ea typeface="宋体" panose="02010600030101010101" pitchFamily="2" charset="-122"/>
                <a:cs typeface="Arial Unicode MS" pitchFamily="34" charset="-122"/>
              </a:rPr>
              <a:t>key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value </a:t>
            </a:r>
            <a:r>
              <a:rPr lang="zh-CN" altLang="en-US" sz="2400" dirty="0">
                <a:latin typeface="宋体" panose="02010600030101010101" pitchFamily="2" charset="-122"/>
                <a:ea typeface="宋体" panose="02010600030101010101" pitchFamily="2" charset="-122"/>
                <a:cs typeface="Arial Unicode MS" pitchFamily="34" charset="-122"/>
              </a:rPr>
              <a:t>来定义</a:t>
            </a:r>
            <a:r>
              <a:rPr lang="en-US" altLang="zh-CN" sz="2400" dirty="0">
                <a:latin typeface="宋体" panose="02010600030101010101" pitchFamily="2" charset="-122"/>
                <a:ea typeface="宋体" panose="02010600030101010101" pitchFamily="2" charset="-122"/>
                <a:cs typeface="Arial Unicode MS" pitchFamily="34" charset="-122"/>
              </a:rPr>
              <a:t>; Bean </a:t>
            </a:r>
            <a:r>
              <a:rPr lang="zh-CN" altLang="en-US" sz="2400" dirty="0">
                <a:latin typeface="宋体" panose="02010600030101010101" pitchFamily="2" charset="-122"/>
                <a:ea typeface="宋体" panose="02010600030101010101" pitchFamily="2" charset="-122"/>
                <a:cs typeface="Arial Unicode MS" pitchFamily="34" charset="-122"/>
              </a:rPr>
              <a:t>引用通过 </a:t>
            </a:r>
            <a:r>
              <a:rPr lang="en-US" altLang="zh-CN" sz="2400" dirty="0">
                <a:latin typeface="宋体" panose="02010600030101010101" pitchFamily="2" charset="-122"/>
                <a:ea typeface="宋体" panose="02010600030101010101" pitchFamily="2" charset="-122"/>
                <a:cs typeface="Arial Unicode MS" pitchFamily="34" charset="-122"/>
              </a:rPr>
              <a:t>key-ref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value-ref </a:t>
            </a:r>
            <a:r>
              <a:rPr lang="zh-CN" altLang="en-US" sz="2400">
                <a:latin typeface="宋体" panose="02010600030101010101" pitchFamily="2" charset="-122"/>
                <a:ea typeface="宋体" panose="02010600030101010101" pitchFamily="2" charset="-122"/>
                <a:cs typeface="Arial Unicode MS" pitchFamily="34" charset="-122"/>
              </a:rPr>
              <a:t>属性定义</a:t>
            </a:r>
            <a:endParaRPr lang="zh-CN" altLang="en-US"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4030671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847528" y="44624"/>
            <a:ext cx="8229600" cy="1001272"/>
          </a:xfrm>
        </p:spPr>
        <p:txBody>
          <a:bodyPr/>
          <a:lstStyle/>
          <a:p>
            <a:r>
              <a:rPr lang="zh-CN" altLang="en-US" smtClean="0">
                <a:latin typeface="宋体" panose="02010600030101010101" pitchFamily="2" charset="-122"/>
                <a:ea typeface="宋体" panose="02010600030101010101" pitchFamily="2" charset="-122"/>
                <a:cs typeface="Arial Unicode MS" pitchFamily="34" charset="-122"/>
              </a:rPr>
              <a:t>集合属性</a:t>
            </a:r>
            <a:r>
              <a:rPr lang="en-US" altLang="zh-CN" smtClean="0">
                <a:latin typeface="宋体" panose="02010600030101010101" pitchFamily="2" charset="-122"/>
                <a:ea typeface="宋体" panose="02010600030101010101" pitchFamily="2" charset="-122"/>
                <a:cs typeface="Arial Unicode MS" pitchFamily="34" charset="-122"/>
              </a:rPr>
              <a:t>—Map</a:t>
            </a:r>
            <a:r>
              <a:rPr lang="zh-CN" altLang="en-US" smtClean="0">
                <a:latin typeface="宋体" panose="02010600030101010101" pitchFamily="2" charset="-122"/>
                <a:ea typeface="宋体" panose="02010600030101010101" pitchFamily="2" charset="-122"/>
                <a:cs typeface="Arial Unicode MS" pitchFamily="34" charset="-122"/>
              </a:rPr>
              <a:t>集合范例</a:t>
            </a:r>
            <a:endParaRPr lang="en-US" altLang="zh-CN" dirty="0">
              <a:latin typeface="宋体" panose="02010600030101010101" pitchFamily="2" charset="-122"/>
              <a:ea typeface="宋体" panose="02010600030101010101" pitchFamily="2"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449" y="5589241"/>
            <a:ext cx="9127589" cy="133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63552" y="1196753"/>
            <a:ext cx="7848872" cy="4401205"/>
          </a:xfrm>
          <a:prstGeom prst="rect">
            <a:avLst/>
          </a:prstGeom>
          <a:noFill/>
        </p:spPr>
        <p:txBody>
          <a:bodyPr wrap="square" rtlCol="0">
            <a:spAutoFit/>
          </a:bodyPr>
          <a:lstStyle/>
          <a:p>
            <a:r>
              <a:rPr lang="en-US" altLang="zh-CN" sz="2000" dirty="0">
                <a:solidFill>
                  <a:srgbClr val="3F5FBF"/>
                </a:solidFill>
                <a:latin typeface="Consolas"/>
              </a:rPr>
              <a:t>&lt;!-- </a:t>
            </a:r>
            <a:r>
              <a:rPr lang="zh-CN" altLang="en-US" sz="2000" dirty="0">
                <a:solidFill>
                  <a:srgbClr val="3F5FBF"/>
                </a:solidFill>
                <a:latin typeface="Consolas"/>
              </a:rPr>
              <a:t>测试配置</a:t>
            </a:r>
            <a:r>
              <a:rPr lang="en-US" altLang="zh-CN" sz="2000" dirty="0">
                <a:solidFill>
                  <a:srgbClr val="3F5FBF"/>
                </a:solidFill>
                <a:latin typeface="Consolas"/>
              </a:rPr>
              <a:t>Map</a:t>
            </a:r>
            <a:r>
              <a:rPr lang="zh-CN" altLang="en-US" sz="2000" dirty="0">
                <a:solidFill>
                  <a:srgbClr val="3F5FBF"/>
                </a:solidFill>
                <a:latin typeface="Consolas"/>
              </a:rPr>
              <a:t>集合属性 </a:t>
            </a:r>
            <a:r>
              <a:rPr lang="en-US" altLang="zh-CN" sz="2000" dirty="0">
                <a:solidFill>
                  <a:srgbClr val="3F5FBF"/>
                </a:solidFill>
                <a:latin typeface="Consolas"/>
              </a:rPr>
              <a:t>--&gt;</a:t>
            </a:r>
          </a:p>
          <a:p>
            <a:r>
              <a:rPr lang="en-US" altLang="zh-CN" sz="2000" dirty="0">
                <a:solidFill>
                  <a:srgbClr val="008080"/>
                </a:solidFill>
                <a:latin typeface="Consolas"/>
              </a:rPr>
              <a:t>&lt;</a:t>
            </a:r>
            <a:r>
              <a:rPr lang="en-US" altLang="zh-CN" sz="2000" dirty="0">
                <a:solidFill>
                  <a:srgbClr val="3F7F7F"/>
                </a:solidFill>
                <a:latin typeface="Consolas"/>
              </a:rPr>
              <a:t>bean </a:t>
            </a:r>
            <a:r>
              <a:rPr lang="en-US" altLang="zh-CN" sz="2000" dirty="0">
                <a:solidFill>
                  <a:srgbClr val="7F007F"/>
                </a:solidFill>
                <a:latin typeface="Consolas"/>
              </a:rPr>
              <a:t>id</a:t>
            </a:r>
            <a:r>
              <a:rPr lang="en-US" altLang="zh-CN" sz="2000" dirty="0">
                <a:solidFill>
                  <a:srgbClr val="000000"/>
                </a:solidFill>
                <a:latin typeface="Consolas"/>
              </a:rPr>
              <a:t>=</a:t>
            </a:r>
            <a:r>
              <a:rPr lang="en-US" altLang="zh-CN" sz="2000" i="1" dirty="0">
                <a:solidFill>
                  <a:srgbClr val="2A00FF"/>
                </a:solidFill>
                <a:latin typeface="Consolas"/>
              </a:rPr>
              <a:t>"</a:t>
            </a:r>
            <a:r>
              <a:rPr lang="en-US" altLang="zh-CN" sz="2000" i="1" dirty="0" err="1">
                <a:solidFill>
                  <a:srgbClr val="2A00FF"/>
                </a:solidFill>
                <a:latin typeface="Consolas"/>
              </a:rPr>
              <a:t>newPerson</a:t>
            </a:r>
            <a:r>
              <a:rPr lang="en-US" altLang="zh-CN" sz="2000" i="1" dirty="0">
                <a:solidFill>
                  <a:srgbClr val="2A00FF"/>
                </a:solidFill>
                <a:latin typeface="Consolas"/>
              </a:rPr>
              <a:t>" </a:t>
            </a:r>
            <a:r>
              <a:rPr lang="en-US" altLang="zh-CN" sz="2000" i="1" dirty="0">
                <a:solidFill>
                  <a:srgbClr val="7F007F"/>
                </a:solidFill>
                <a:latin typeface="Consolas"/>
              </a:rPr>
              <a:t>class</a:t>
            </a:r>
            <a:r>
              <a:rPr lang="en-US" altLang="zh-CN" sz="2000" i="1" dirty="0">
                <a:solidFill>
                  <a:srgbClr val="000000"/>
                </a:solidFill>
                <a:latin typeface="Consolas"/>
              </a:rPr>
              <a:t>=</a:t>
            </a:r>
            <a:r>
              <a:rPr lang="en-US" altLang="zh-CN" sz="2000" i="1" dirty="0">
                <a:solidFill>
                  <a:srgbClr val="2A00FF"/>
                </a:solidFill>
                <a:latin typeface="Consolas"/>
              </a:rPr>
              <a:t>"</a:t>
            </a:r>
            <a:r>
              <a:rPr lang="en-US" altLang="zh-CN" sz="2000" i="1" dirty="0" err="1">
                <a:solidFill>
                  <a:srgbClr val="2A00FF"/>
                </a:solidFill>
                <a:latin typeface="Consolas"/>
              </a:rPr>
              <a:t>cn.edu.nuc.spring.beans.collections.NewPerson</a:t>
            </a:r>
            <a:r>
              <a:rPr lang="en-US" altLang="zh-CN" sz="2000" i="1" dirty="0">
                <a:solidFill>
                  <a:srgbClr val="2A00FF"/>
                </a:solidFill>
                <a:latin typeface="Consolas"/>
              </a:rPr>
              <a:t>"</a:t>
            </a:r>
            <a:r>
              <a:rPr lang="en-US" altLang="zh-CN" sz="2000" i="1" dirty="0">
                <a:solidFill>
                  <a:srgbClr val="008080"/>
                </a:solidFill>
                <a:latin typeface="Consolas"/>
              </a:rPr>
              <a:t>&gt;</a:t>
            </a:r>
          </a:p>
          <a:p>
            <a:r>
              <a:rPr lang="en-US" altLang="zh-CN" sz="2000" dirty="0">
                <a:solidFill>
                  <a:srgbClr val="008080"/>
                </a:solidFill>
                <a:latin typeface="Consolas"/>
              </a:rPr>
              <a:t>	&lt;</a:t>
            </a:r>
            <a:r>
              <a:rPr lang="en-US" altLang="zh-CN" sz="2000" dirty="0">
                <a:solidFill>
                  <a:srgbClr val="3F7F7F"/>
                </a:solidFill>
                <a:latin typeface="Consolas"/>
              </a:rPr>
              <a:t>property </a:t>
            </a:r>
            <a:r>
              <a:rPr lang="en-US" altLang="zh-CN" sz="2000" dirty="0">
                <a:solidFill>
                  <a:srgbClr val="7F007F"/>
                </a:solidFill>
                <a:latin typeface="Consolas"/>
              </a:rPr>
              <a:t>name</a:t>
            </a:r>
            <a:r>
              <a:rPr lang="en-US" altLang="zh-CN" sz="2000" dirty="0">
                <a:solidFill>
                  <a:srgbClr val="000000"/>
                </a:solidFill>
                <a:latin typeface="Consolas"/>
              </a:rPr>
              <a:t>=</a:t>
            </a:r>
            <a:r>
              <a:rPr lang="en-US" altLang="zh-CN" sz="2000" i="1" dirty="0">
                <a:solidFill>
                  <a:srgbClr val="2A00FF"/>
                </a:solidFill>
                <a:latin typeface="Consolas"/>
              </a:rPr>
              <a:t>"name" </a:t>
            </a:r>
            <a:r>
              <a:rPr lang="en-US" altLang="zh-CN" sz="2000" i="1" dirty="0">
                <a:solidFill>
                  <a:srgbClr val="7F007F"/>
                </a:solidFill>
                <a:latin typeface="Consolas"/>
              </a:rPr>
              <a:t>value</a:t>
            </a:r>
            <a:r>
              <a:rPr lang="en-US" altLang="zh-CN" sz="2000" i="1" dirty="0">
                <a:solidFill>
                  <a:srgbClr val="000000"/>
                </a:solidFill>
                <a:latin typeface="Consolas"/>
              </a:rPr>
              <a:t>=</a:t>
            </a:r>
            <a:r>
              <a:rPr lang="en-US" altLang="zh-CN" sz="2000" i="1" dirty="0">
                <a:solidFill>
                  <a:srgbClr val="2A00FF"/>
                </a:solidFill>
                <a:latin typeface="Consolas"/>
              </a:rPr>
              <a:t>"Rose"</a:t>
            </a:r>
            <a:r>
              <a:rPr lang="en-US" altLang="zh-CN" sz="2000" i="1" dirty="0">
                <a:solidFill>
                  <a:srgbClr val="008080"/>
                </a:solidFill>
                <a:latin typeface="Consolas"/>
              </a:rPr>
              <a:t>/&gt;</a:t>
            </a:r>
          </a:p>
          <a:p>
            <a:r>
              <a:rPr lang="en-US" altLang="zh-CN" sz="2000" dirty="0">
                <a:solidFill>
                  <a:srgbClr val="008080"/>
                </a:solidFill>
                <a:latin typeface="Consolas"/>
              </a:rPr>
              <a:t>	&lt;</a:t>
            </a:r>
            <a:r>
              <a:rPr lang="en-US" altLang="zh-CN" sz="2000" dirty="0">
                <a:solidFill>
                  <a:srgbClr val="3F7F7F"/>
                </a:solidFill>
                <a:latin typeface="Consolas"/>
              </a:rPr>
              <a:t>property </a:t>
            </a:r>
            <a:r>
              <a:rPr lang="en-US" altLang="zh-CN" sz="2000" dirty="0">
                <a:solidFill>
                  <a:srgbClr val="7F007F"/>
                </a:solidFill>
                <a:latin typeface="Consolas"/>
              </a:rPr>
              <a:t>name</a:t>
            </a:r>
            <a:r>
              <a:rPr lang="en-US" altLang="zh-CN" sz="2000" dirty="0">
                <a:solidFill>
                  <a:srgbClr val="000000"/>
                </a:solidFill>
                <a:latin typeface="Consolas"/>
              </a:rPr>
              <a:t>=</a:t>
            </a:r>
            <a:r>
              <a:rPr lang="en-US" altLang="zh-CN" sz="2000" i="1" dirty="0">
                <a:solidFill>
                  <a:srgbClr val="2A00FF"/>
                </a:solidFill>
                <a:latin typeface="Consolas"/>
              </a:rPr>
              <a:t>"age" </a:t>
            </a:r>
            <a:r>
              <a:rPr lang="en-US" altLang="zh-CN" sz="2000" i="1" dirty="0">
                <a:solidFill>
                  <a:srgbClr val="7F007F"/>
                </a:solidFill>
                <a:latin typeface="Consolas"/>
              </a:rPr>
              <a:t>value</a:t>
            </a:r>
            <a:r>
              <a:rPr lang="en-US" altLang="zh-CN" sz="2000" i="1" dirty="0">
                <a:solidFill>
                  <a:srgbClr val="000000"/>
                </a:solidFill>
                <a:latin typeface="Consolas"/>
              </a:rPr>
              <a:t>=</a:t>
            </a:r>
            <a:r>
              <a:rPr lang="en-US" altLang="zh-CN" sz="2000" i="1" dirty="0">
                <a:solidFill>
                  <a:srgbClr val="2A00FF"/>
                </a:solidFill>
                <a:latin typeface="Consolas"/>
              </a:rPr>
              <a:t>"28"</a:t>
            </a:r>
            <a:r>
              <a:rPr lang="en-US" altLang="zh-CN" sz="2000" i="1" dirty="0">
                <a:solidFill>
                  <a:srgbClr val="008080"/>
                </a:solidFill>
                <a:latin typeface="Consolas"/>
              </a:rPr>
              <a:t>/&gt;</a:t>
            </a:r>
          </a:p>
          <a:p>
            <a:r>
              <a:rPr lang="en-US" altLang="zh-CN" sz="2000" dirty="0">
                <a:solidFill>
                  <a:srgbClr val="008080"/>
                </a:solidFill>
                <a:latin typeface="Consolas"/>
              </a:rPr>
              <a:t>	&lt;</a:t>
            </a:r>
            <a:r>
              <a:rPr lang="en-US" altLang="zh-CN" sz="2000" dirty="0">
                <a:solidFill>
                  <a:srgbClr val="3F7F7F"/>
                </a:solidFill>
                <a:latin typeface="Consolas"/>
              </a:rPr>
              <a:t>property </a:t>
            </a:r>
            <a:r>
              <a:rPr lang="en-US" altLang="zh-CN" sz="2000" dirty="0">
                <a:solidFill>
                  <a:srgbClr val="7F007F"/>
                </a:solidFill>
                <a:latin typeface="Consolas"/>
              </a:rPr>
              <a:t>name</a:t>
            </a:r>
            <a:r>
              <a:rPr lang="en-US" altLang="zh-CN" sz="2000" dirty="0">
                <a:solidFill>
                  <a:srgbClr val="000000"/>
                </a:solidFill>
                <a:latin typeface="Consolas"/>
              </a:rPr>
              <a:t>=</a:t>
            </a:r>
            <a:r>
              <a:rPr lang="en-US" altLang="zh-CN" sz="2000" i="1" dirty="0">
                <a:solidFill>
                  <a:srgbClr val="2A00FF"/>
                </a:solidFill>
                <a:latin typeface="Consolas"/>
              </a:rPr>
              <a:t>"cars"</a:t>
            </a:r>
            <a:r>
              <a:rPr lang="en-US" altLang="zh-CN" sz="2000" i="1" dirty="0">
                <a:solidFill>
                  <a:srgbClr val="008080"/>
                </a:solidFill>
                <a:latin typeface="Consolas"/>
              </a:rPr>
              <a:t>&gt;</a:t>
            </a:r>
          </a:p>
          <a:p>
            <a:r>
              <a:rPr lang="en-US" altLang="zh-CN" sz="2000" i="1" dirty="0">
                <a:solidFill>
                  <a:srgbClr val="008080"/>
                </a:solidFill>
                <a:latin typeface="Consolas"/>
              </a:rPr>
              <a:t>             </a:t>
            </a:r>
            <a:r>
              <a:rPr lang="en-US" altLang="zh-CN" sz="2000" kern="0" dirty="0">
                <a:solidFill>
                  <a:srgbClr val="3F5FBF"/>
                </a:solidFill>
                <a:latin typeface="Consolas"/>
                <a:ea typeface="宋体"/>
              </a:rPr>
              <a:t>&lt;!-- </a:t>
            </a:r>
            <a:r>
              <a:rPr lang="zh-CN" altLang="zh-CN" sz="2000" kern="0" dirty="0">
                <a:solidFill>
                  <a:srgbClr val="3F5FBF"/>
                </a:solidFill>
                <a:latin typeface="Consolas"/>
                <a:ea typeface="宋体"/>
                <a:cs typeface="Consolas"/>
              </a:rPr>
              <a:t>使用</a:t>
            </a:r>
            <a:r>
              <a:rPr lang="en-US" altLang="zh-CN" sz="2000" kern="0" dirty="0">
                <a:solidFill>
                  <a:srgbClr val="3F5FBF"/>
                </a:solidFill>
                <a:latin typeface="Consolas"/>
                <a:ea typeface="宋体"/>
              </a:rPr>
              <a:t>map</a:t>
            </a:r>
            <a:r>
              <a:rPr lang="zh-CN" altLang="zh-CN" sz="2000" kern="0" dirty="0">
                <a:solidFill>
                  <a:srgbClr val="3F5FBF"/>
                </a:solidFill>
                <a:latin typeface="Consolas"/>
                <a:ea typeface="宋体"/>
                <a:cs typeface="Consolas"/>
              </a:rPr>
              <a:t>节点和</a:t>
            </a:r>
            <a:r>
              <a:rPr lang="en-US" altLang="zh-CN" sz="2000" kern="0" dirty="0">
                <a:solidFill>
                  <a:srgbClr val="3F5FBF"/>
                </a:solidFill>
                <a:latin typeface="Consolas"/>
                <a:ea typeface="宋体"/>
              </a:rPr>
              <a:t>map</a:t>
            </a:r>
            <a:r>
              <a:rPr lang="zh-CN" altLang="zh-CN" sz="2000" kern="0" dirty="0">
                <a:solidFill>
                  <a:srgbClr val="3F5FBF"/>
                </a:solidFill>
                <a:latin typeface="Consolas"/>
                <a:ea typeface="宋体"/>
                <a:cs typeface="Consolas"/>
              </a:rPr>
              <a:t>的</a:t>
            </a:r>
            <a:r>
              <a:rPr lang="en-US" altLang="zh-CN" sz="2000" kern="0" dirty="0">
                <a:solidFill>
                  <a:srgbClr val="3F5FBF"/>
                </a:solidFill>
                <a:latin typeface="Consolas"/>
                <a:ea typeface="宋体"/>
              </a:rPr>
              <a:t>entry</a:t>
            </a:r>
            <a:r>
              <a:rPr lang="zh-CN" altLang="zh-CN" sz="2000" kern="0" dirty="0">
                <a:solidFill>
                  <a:srgbClr val="3F5FBF"/>
                </a:solidFill>
                <a:latin typeface="Consolas"/>
                <a:ea typeface="宋体"/>
                <a:cs typeface="Consolas"/>
              </a:rPr>
              <a:t>子节点</a:t>
            </a:r>
            <a:endParaRPr lang="en-US" altLang="zh-CN" sz="2000" kern="0" dirty="0">
              <a:solidFill>
                <a:srgbClr val="3F5FBF"/>
              </a:solidFill>
              <a:latin typeface="Consolas"/>
              <a:ea typeface="宋体"/>
              <a:cs typeface="Consolas"/>
            </a:endParaRPr>
          </a:p>
          <a:p>
            <a:r>
              <a:rPr lang="en-US" altLang="zh-CN" sz="2000" kern="0" dirty="0">
                <a:solidFill>
                  <a:srgbClr val="3F5FBF"/>
                </a:solidFill>
                <a:latin typeface="Consolas"/>
                <a:ea typeface="宋体"/>
                <a:cs typeface="Consolas"/>
              </a:rPr>
              <a:t>                  </a:t>
            </a:r>
            <a:r>
              <a:rPr lang="zh-CN" altLang="zh-CN" sz="2000" kern="0" dirty="0">
                <a:solidFill>
                  <a:srgbClr val="3F5FBF"/>
                </a:solidFill>
                <a:latin typeface="Consolas"/>
                <a:ea typeface="宋体"/>
                <a:cs typeface="Consolas"/>
              </a:rPr>
              <a:t>配置</a:t>
            </a:r>
            <a:r>
              <a:rPr lang="en-US" altLang="zh-CN" sz="2000" kern="0" dirty="0">
                <a:solidFill>
                  <a:srgbClr val="3F5FBF"/>
                </a:solidFill>
                <a:latin typeface="Consolas"/>
                <a:ea typeface="宋体"/>
              </a:rPr>
              <a:t>Map</a:t>
            </a:r>
            <a:r>
              <a:rPr lang="zh-CN" altLang="zh-CN" sz="2000" kern="0" dirty="0">
                <a:solidFill>
                  <a:srgbClr val="3F5FBF"/>
                </a:solidFill>
                <a:latin typeface="Consolas"/>
                <a:ea typeface="宋体"/>
                <a:cs typeface="Consolas"/>
              </a:rPr>
              <a:t>类型的成员变量</a:t>
            </a:r>
            <a:r>
              <a:rPr lang="en-US" altLang="zh-CN" sz="2000" kern="0" dirty="0">
                <a:solidFill>
                  <a:srgbClr val="3F5FBF"/>
                </a:solidFill>
                <a:latin typeface="Consolas"/>
                <a:ea typeface="宋体"/>
              </a:rPr>
              <a:t> --&gt;</a:t>
            </a:r>
            <a:endParaRPr lang="en-US" altLang="zh-CN" sz="2000" i="1" dirty="0">
              <a:solidFill>
                <a:srgbClr val="008080"/>
              </a:solidFill>
              <a:latin typeface="Consolas"/>
            </a:endParaRPr>
          </a:p>
          <a:p>
            <a:r>
              <a:rPr lang="en-US" altLang="zh-CN" sz="2000" dirty="0">
                <a:solidFill>
                  <a:srgbClr val="008080"/>
                </a:solidFill>
                <a:latin typeface="Consolas"/>
              </a:rPr>
              <a:t>		</a:t>
            </a:r>
            <a:r>
              <a:rPr lang="en-US" altLang="zh-CN" sz="2000" b="1" dirty="0">
                <a:solidFill>
                  <a:srgbClr val="FF0000"/>
                </a:solidFill>
                <a:latin typeface="Consolas"/>
              </a:rPr>
              <a:t>&lt;map&gt;</a:t>
            </a:r>
          </a:p>
          <a:p>
            <a:r>
              <a:rPr lang="en-US" altLang="zh-CN" sz="2000" b="1" dirty="0">
                <a:solidFill>
                  <a:srgbClr val="FF0000"/>
                </a:solidFill>
                <a:latin typeface="Consolas"/>
              </a:rPr>
              <a:t>			&lt;entry key=</a:t>
            </a:r>
            <a:r>
              <a:rPr lang="en-US" altLang="zh-CN" sz="2000" b="1" i="1" dirty="0">
                <a:solidFill>
                  <a:srgbClr val="FF0000"/>
                </a:solidFill>
                <a:latin typeface="Consolas"/>
              </a:rPr>
              <a:t>"AA" value-ref="car"/&gt;</a:t>
            </a:r>
          </a:p>
          <a:p>
            <a:r>
              <a:rPr lang="en-US" altLang="zh-CN" sz="2000" b="1" dirty="0">
                <a:solidFill>
                  <a:srgbClr val="FF0000"/>
                </a:solidFill>
                <a:latin typeface="Consolas"/>
              </a:rPr>
              <a:t>			&lt;entry key=</a:t>
            </a:r>
            <a:r>
              <a:rPr lang="en-US" altLang="zh-CN" sz="2000" b="1" i="1" dirty="0">
                <a:solidFill>
                  <a:srgbClr val="FF0000"/>
                </a:solidFill>
                <a:latin typeface="Consolas"/>
              </a:rPr>
              <a:t>"BB" value-ref="car2"/&gt;</a:t>
            </a:r>
          </a:p>
          <a:p>
            <a:r>
              <a:rPr lang="en-US" altLang="zh-CN" sz="2000" b="1" dirty="0">
                <a:solidFill>
                  <a:srgbClr val="FF0000"/>
                </a:solidFill>
                <a:latin typeface="Consolas"/>
              </a:rPr>
              <a:t>		&lt;/map&gt;</a:t>
            </a:r>
          </a:p>
          <a:p>
            <a:r>
              <a:rPr lang="en-US" altLang="zh-CN" sz="2000" dirty="0">
                <a:solidFill>
                  <a:srgbClr val="008080"/>
                </a:solidFill>
                <a:latin typeface="Consolas"/>
              </a:rPr>
              <a:t>	&lt;/</a:t>
            </a:r>
            <a:r>
              <a:rPr lang="en-US" altLang="zh-CN" sz="2000" dirty="0">
                <a:solidFill>
                  <a:srgbClr val="3F7F7F"/>
                </a:solidFill>
                <a:latin typeface="Consolas"/>
              </a:rPr>
              <a:t>property</a:t>
            </a:r>
            <a:r>
              <a:rPr lang="en-US" altLang="zh-CN" sz="2000" dirty="0">
                <a:solidFill>
                  <a:srgbClr val="008080"/>
                </a:solidFill>
                <a:latin typeface="Consolas"/>
              </a:rPr>
              <a:t>&gt;</a:t>
            </a:r>
          </a:p>
          <a:p>
            <a:r>
              <a:rPr lang="en-US" altLang="zh-CN" sz="2000" dirty="0">
                <a:solidFill>
                  <a:srgbClr val="008080"/>
                </a:solidFill>
                <a:latin typeface="Consolas"/>
              </a:rPr>
              <a:t>&lt;/</a:t>
            </a:r>
            <a:r>
              <a:rPr lang="en-US" altLang="zh-CN" sz="2000" dirty="0">
                <a:solidFill>
                  <a:srgbClr val="3F7F7F"/>
                </a:solidFill>
                <a:latin typeface="Consolas"/>
              </a:rPr>
              <a:t>bean</a:t>
            </a:r>
            <a:r>
              <a:rPr lang="en-US" altLang="zh-CN" sz="2000" dirty="0">
                <a:solidFill>
                  <a:srgbClr val="008080"/>
                </a:solidFill>
                <a:latin typeface="Consolas"/>
              </a:rPr>
              <a:t>&gt;</a:t>
            </a:r>
            <a:endParaRPr lang="zh-CN" altLang="en-US" sz="2000" dirty="0"/>
          </a:p>
        </p:txBody>
      </p:sp>
    </p:spTree>
    <p:extLst>
      <p:ext uri="{BB962C8B-B14F-4D97-AF65-F5344CB8AC3E}">
        <p14:creationId xmlns:p14="http://schemas.microsoft.com/office/powerpoint/2010/main" val="3744075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847528" y="44624"/>
            <a:ext cx="8229600" cy="1001272"/>
          </a:xfrm>
        </p:spPr>
        <p:txBody>
          <a:bodyPr/>
          <a:lstStyle/>
          <a:p>
            <a:r>
              <a:rPr lang="zh-CN" altLang="en-US" smtClean="0">
                <a:latin typeface="宋体" panose="02010600030101010101" pitchFamily="2" charset="-122"/>
                <a:ea typeface="宋体" panose="02010600030101010101" pitchFamily="2" charset="-122"/>
                <a:cs typeface="Arial Unicode MS" pitchFamily="34" charset="-122"/>
              </a:rPr>
              <a:t>集合属性 </a:t>
            </a:r>
            <a:r>
              <a:rPr lang="en-US" altLang="zh-CN" smtClean="0">
                <a:latin typeface="宋体" panose="02010600030101010101" pitchFamily="2" charset="-122"/>
                <a:ea typeface="宋体" panose="02010600030101010101" pitchFamily="2" charset="-122"/>
                <a:cs typeface="Arial Unicode MS" pitchFamily="34" charset="-122"/>
              </a:rPr>
              <a:t>- Properties</a:t>
            </a:r>
            <a:r>
              <a:rPr lang="zh-CN" altLang="en-US" smtClean="0">
                <a:latin typeface="宋体" panose="02010600030101010101" pitchFamily="2" charset="-122"/>
                <a:ea typeface="宋体" panose="02010600030101010101" pitchFamily="2" charset="-122"/>
                <a:cs typeface="Arial Unicode MS" pitchFamily="34" charset="-122"/>
              </a:rPr>
              <a:t>集合</a:t>
            </a:r>
            <a:endParaRPr lang="en-US" altLang="zh-CN" dirty="0">
              <a:latin typeface="宋体" panose="02010600030101010101" pitchFamily="2" charset="-122"/>
              <a:ea typeface="宋体" panose="02010600030101010101" pitchFamily="2" charset="-122"/>
              <a:cs typeface="Arial Unicode MS" pitchFamily="34" charset="-122"/>
            </a:endParaRPr>
          </a:p>
        </p:txBody>
      </p:sp>
      <p:sp>
        <p:nvSpPr>
          <p:cNvPr id="654339" name="Rectangle 3"/>
          <p:cNvSpPr>
            <a:spLocks noGrp="1" noChangeArrowheads="1"/>
          </p:cNvSpPr>
          <p:nvPr>
            <p:ph idx="1"/>
          </p:nvPr>
        </p:nvSpPr>
        <p:spPr>
          <a:xfrm>
            <a:off x="2063552" y="1340769"/>
            <a:ext cx="8248430" cy="4346575"/>
          </a:xfrm>
        </p:spPr>
        <p:txBody>
          <a:bodyPr/>
          <a:lstStyle/>
          <a:p>
            <a:pPr>
              <a:lnSpc>
                <a:spcPct val="90000"/>
              </a:lnSpc>
            </a:pPr>
            <a:r>
              <a:rPr lang="zh-CN" altLang="en-US" sz="2400">
                <a:latin typeface="宋体" panose="02010600030101010101" pitchFamily="2" charset="-122"/>
                <a:ea typeface="宋体" panose="02010600030101010101" pitchFamily="2" charset="-122"/>
                <a:cs typeface="Arial Unicode MS" pitchFamily="34" charset="-122"/>
              </a:rPr>
              <a:t>使用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&lt;props&gt;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定义 </a:t>
            </a:r>
            <a:r>
              <a:rPr lang="en-US" altLang="zh-CN" sz="2400" dirty="0" err="1">
                <a:latin typeface="宋体" panose="02010600030101010101" pitchFamily="2" charset="-122"/>
                <a:ea typeface="宋体" panose="02010600030101010101" pitchFamily="2" charset="-122"/>
                <a:cs typeface="Arial Unicode MS" pitchFamily="34" charset="-122"/>
              </a:rPr>
              <a:t>java.util.Properties</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该标签使用多个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&lt;prop&gt;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作为子标签</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每个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&lt;prop&gt;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标签必须定义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key</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a:t>
            </a:r>
            <a:r>
              <a:rPr lang="en-US" altLang="zh-CN" sz="2400" dirty="0">
                <a:latin typeface="宋体" panose="02010600030101010101" pitchFamily="2" charset="-122"/>
                <a:ea typeface="宋体" panose="02010600030101010101" pitchFamily="2" charset="-122"/>
                <a:cs typeface="Arial Unicode MS" pitchFamily="34" charset="-122"/>
              </a:rPr>
              <a:t>.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906"/>
          <a:stretch/>
        </p:blipFill>
        <p:spPr bwMode="auto">
          <a:xfrm>
            <a:off x="2135560" y="2425455"/>
            <a:ext cx="3876984" cy="363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2425453"/>
            <a:ext cx="3312368" cy="368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120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881454" y="0"/>
            <a:ext cx="8352928" cy="1001272"/>
          </a:xfrm>
        </p:spPr>
        <p:txBody>
          <a:bodyPr/>
          <a:lstStyle/>
          <a:p>
            <a:r>
              <a:rPr lang="zh-CN" altLang="en-US" smtClean="0">
                <a:latin typeface="宋体" panose="02010600030101010101" pitchFamily="2" charset="-122"/>
                <a:ea typeface="宋体" panose="02010600030101010101" pitchFamily="2" charset="-122"/>
                <a:cs typeface="Arial Unicode MS" pitchFamily="34" charset="-122"/>
              </a:rPr>
              <a:t>集合属性 </a:t>
            </a:r>
            <a:r>
              <a:rPr lang="en-US" altLang="zh-CN" smtClean="0">
                <a:latin typeface="宋体" panose="02010600030101010101" pitchFamily="2" charset="-122"/>
                <a:ea typeface="宋体" panose="02010600030101010101" pitchFamily="2" charset="-122"/>
                <a:cs typeface="Arial Unicode MS" pitchFamily="34" charset="-122"/>
              </a:rPr>
              <a:t>- Properties</a:t>
            </a:r>
            <a:r>
              <a:rPr lang="zh-CN" altLang="en-US" smtClean="0">
                <a:latin typeface="宋体" panose="02010600030101010101" pitchFamily="2" charset="-122"/>
                <a:ea typeface="宋体" panose="02010600030101010101" pitchFamily="2" charset="-122"/>
                <a:cs typeface="Arial Unicode MS" pitchFamily="34" charset="-122"/>
              </a:rPr>
              <a:t>集合范例</a:t>
            </a:r>
            <a:endParaRPr lang="en-US" altLang="zh-CN" dirty="0">
              <a:latin typeface="宋体" panose="02010600030101010101" pitchFamily="2" charset="-122"/>
              <a:ea typeface="宋体" panose="02010600030101010101" pitchFamily="2"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5445225"/>
            <a:ext cx="9067837" cy="141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17824" y="1052734"/>
            <a:ext cx="7909538" cy="4524315"/>
          </a:xfrm>
          <a:prstGeom prst="rect">
            <a:avLst/>
          </a:prstGeom>
          <a:noFill/>
        </p:spPr>
        <p:txBody>
          <a:bodyPr wrap="none" rtlCol="0">
            <a:spAutoFit/>
          </a:bodyPr>
          <a:lstStyle/>
          <a:p>
            <a:r>
              <a:rPr lang="en-US" altLang="zh-CN">
                <a:solidFill>
                  <a:srgbClr val="3F5FBF"/>
                </a:solidFill>
                <a:latin typeface="Consolas"/>
              </a:rPr>
              <a:t>&lt;!-- </a:t>
            </a:r>
            <a:r>
              <a:rPr lang="zh-CN" altLang="en-US">
                <a:solidFill>
                  <a:srgbClr val="3F5FBF"/>
                </a:solidFill>
                <a:latin typeface="Consolas"/>
              </a:rPr>
              <a:t>配置</a:t>
            </a:r>
            <a:r>
              <a:rPr lang="en-US" altLang="zh-CN">
                <a:solidFill>
                  <a:srgbClr val="3F5FBF"/>
                </a:solidFill>
                <a:latin typeface="Consolas"/>
              </a:rPr>
              <a:t>Properties</a:t>
            </a:r>
            <a:r>
              <a:rPr lang="zh-CN" altLang="en-US">
                <a:solidFill>
                  <a:srgbClr val="3F5FBF"/>
                </a:solidFill>
                <a:latin typeface="Consolas"/>
              </a:rPr>
              <a:t>属性值 </a:t>
            </a:r>
            <a:r>
              <a:rPr lang="en-US" altLang="zh-CN">
                <a:solidFill>
                  <a:srgbClr val="3F5FBF"/>
                </a:solidFill>
                <a:latin typeface="Consolas"/>
              </a:rPr>
              <a:t>--&gt;</a:t>
            </a:r>
          </a:p>
          <a:p>
            <a:r>
              <a:rPr lang="en-US" altLang="zh-CN">
                <a:solidFill>
                  <a:srgbClr val="008080"/>
                </a:solidFill>
                <a:latin typeface="Consolas"/>
              </a:rPr>
              <a:t>&lt;</a:t>
            </a:r>
            <a:r>
              <a:rPr lang="en-US" altLang="zh-CN">
                <a:solidFill>
                  <a:srgbClr val="3F7F7F"/>
                </a:solidFill>
                <a:latin typeface="Consolas"/>
              </a:rPr>
              <a:t>bean </a:t>
            </a:r>
            <a:r>
              <a:rPr lang="en-US" altLang="zh-CN">
                <a:solidFill>
                  <a:srgbClr val="7F007F"/>
                </a:solidFill>
                <a:latin typeface="Consolas"/>
              </a:rPr>
              <a:t>id</a:t>
            </a:r>
            <a:r>
              <a:rPr lang="en-US" altLang="zh-CN">
                <a:solidFill>
                  <a:srgbClr val="000000"/>
                </a:solidFill>
                <a:latin typeface="Consolas"/>
              </a:rPr>
              <a:t>=</a:t>
            </a:r>
            <a:r>
              <a:rPr lang="en-US" altLang="zh-CN" i="1">
                <a:solidFill>
                  <a:srgbClr val="2A00FF"/>
                </a:solidFill>
                <a:latin typeface="Consolas"/>
              </a:rPr>
              <a:t>"dataSource" </a:t>
            </a:r>
          </a:p>
          <a:p>
            <a:r>
              <a:rPr lang="en-US" altLang="zh-CN" i="1">
                <a:solidFill>
                  <a:srgbClr val="2A00FF"/>
                </a:solidFill>
                <a:latin typeface="Consolas"/>
              </a:rPr>
              <a:t>      </a:t>
            </a:r>
            <a:r>
              <a:rPr lang="en-US" altLang="zh-CN" i="1">
                <a:solidFill>
                  <a:srgbClr val="7F007F"/>
                </a:solidFill>
                <a:latin typeface="Consolas"/>
              </a:rPr>
              <a:t>class</a:t>
            </a:r>
            <a:r>
              <a:rPr lang="en-US" altLang="zh-CN" i="1">
                <a:solidFill>
                  <a:srgbClr val="000000"/>
                </a:solidFill>
                <a:latin typeface="Consolas"/>
              </a:rPr>
              <a:t>=</a:t>
            </a:r>
            <a:r>
              <a:rPr lang="en-US" altLang="zh-CN" i="1">
                <a:solidFill>
                  <a:srgbClr val="2A00FF"/>
                </a:solidFill>
                <a:latin typeface="Consolas"/>
              </a:rPr>
              <a:t>"cn.edu.nuc.spring.beans.collections.DataSource"</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property </a:t>
            </a:r>
            <a:r>
              <a:rPr lang="en-US" altLang="zh-CN">
                <a:solidFill>
                  <a:srgbClr val="7F007F"/>
                </a:solidFill>
                <a:latin typeface="Consolas"/>
              </a:rPr>
              <a:t>name</a:t>
            </a:r>
            <a:r>
              <a:rPr lang="en-US" altLang="zh-CN">
                <a:solidFill>
                  <a:srgbClr val="000000"/>
                </a:solidFill>
                <a:latin typeface="Consolas"/>
              </a:rPr>
              <a:t>=</a:t>
            </a:r>
            <a:r>
              <a:rPr lang="en-US" altLang="zh-CN" i="1">
                <a:solidFill>
                  <a:srgbClr val="2A00FF"/>
                </a:solidFill>
                <a:latin typeface="Consolas"/>
              </a:rPr>
              <a:t>"properties"</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props</a:t>
            </a:r>
            <a:r>
              <a:rPr lang="en-US" altLang="zh-CN">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 </a:t>
            </a:r>
            <a:r>
              <a:rPr lang="en-US" altLang="zh-CN">
                <a:solidFill>
                  <a:srgbClr val="7F007F"/>
                </a:solidFill>
                <a:latin typeface="Consolas"/>
              </a:rPr>
              <a:t>key</a:t>
            </a:r>
            <a:r>
              <a:rPr lang="en-US" altLang="zh-CN">
                <a:solidFill>
                  <a:srgbClr val="000000"/>
                </a:solidFill>
                <a:latin typeface="Consolas"/>
              </a:rPr>
              <a:t>=</a:t>
            </a:r>
            <a:r>
              <a:rPr lang="en-US" altLang="zh-CN" i="1">
                <a:solidFill>
                  <a:srgbClr val="2A00FF"/>
                </a:solidFill>
                <a:latin typeface="Consolas"/>
              </a:rPr>
              <a:t>"dbuser"</a:t>
            </a:r>
            <a:r>
              <a:rPr lang="en-US" altLang="zh-CN" i="1">
                <a:solidFill>
                  <a:srgbClr val="008080"/>
                </a:solidFill>
                <a:latin typeface="Consolas"/>
              </a:rPr>
              <a:t>&gt;</a:t>
            </a:r>
            <a:r>
              <a:rPr lang="en-US" altLang="zh-CN" i="1">
                <a:solidFill>
                  <a:srgbClr val="000000"/>
                </a:solidFill>
                <a:latin typeface="Consolas"/>
              </a:rPr>
              <a:t>root</a:t>
            </a:r>
            <a:r>
              <a:rPr lang="en-US" altLang="zh-CN" i="1">
                <a:solidFill>
                  <a:srgbClr val="008080"/>
                </a:solidFill>
                <a:latin typeface="Consolas"/>
              </a:rPr>
              <a:t>&lt;/</a:t>
            </a:r>
            <a:r>
              <a:rPr lang="en-US" altLang="zh-CN" i="1">
                <a:solidFill>
                  <a:srgbClr val="3F7F7F"/>
                </a:solidFill>
                <a:latin typeface="Consolas"/>
              </a:rPr>
              <a:t>prop</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 </a:t>
            </a:r>
            <a:r>
              <a:rPr lang="en-US" altLang="zh-CN">
                <a:solidFill>
                  <a:srgbClr val="7F007F"/>
                </a:solidFill>
                <a:latin typeface="Consolas"/>
              </a:rPr>
              <a:t>key</a:t>
            </a:r>
            <a:r>
              <a:rPr lang="en-US" altLang="zh-CN">
                <a:solidFill>
                  <a:srgbClr val="000000"/>
                </a:solidFill>
                <a:latin typeface="Consolas"/>
              </a:rPr>
              <a:t>=</a:t>
            </a:r>
            <a:r>
              <a:rPr lang="en-US" altLang="zh-CN" i="1">
                <a:solidFill>
                  <a:srgbClr val="2A00FF"/>
                </a:solidFill>
                <a:latin typeface="Consolas"/>
              </a:rPr>
              <a:t>"dbpass"</a:t>
            </a:r>
            <a:r>
              <a:rPr lang="en-US" altLang="zh-CN" i="1">
                <a:solidFill>
                  <a:srgbClr val="008080"/>
                </a:solidFill>
                <a:latin typeface="Consolas"/>
              </a:rPr>
              <a:t>&gt;</a:t>
            </a:r>
            <a:r>
              <a:rPr lang="en-US" altLang="zh-CN" i="1">
                <a:solidFill>
                  <a:srgbClr val="000000"/>
                </a:solidFill>
                <a:latin typeface="Consolas"/>
              </a:rPr>
              <a:t>123456</a:t>
            </a:r>
            <a:r>
              <a:rPr lang="en-US" altLang="zh-CN" i="1">
                <a:solidFill>
                  <a:srgbClr val="008080"/>
                </a:solidFill>
                <a:latin typeface="Consolas"/>
              </a:rPr>
              <a:t>&lt;/</a:t>
            </a:r>
            <a:r>
              <a:rPr lang="en-US" altLang="zh-CN" i="1">
                <a:solidFill>
                  <a:srgbClr val="3F7F7F"/>
                </a:solidFill>
                <a:latin typeface="Consolas"/>
              </a:rPr>
              <a:t>prop</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 </a:t>
            </a:r>
            <a:r>
              <a:rPr lang="en-US" altLang="zh-CN">
                <a:solidFill>
                  <a:srgbClr val="7F007F"/>
                </a:solidFill>
                <a:latin typeface="Consolas"/>
              </a:rPr>
              <a:t>key</a:t>
            </a:r>
            <a:r>
              <a:rPr lang="en-US" altLang="zh-CN">
                <a:solidFill>
                  <a:srgbClr val="000000"/>
                </a:solidFill>
                <a:latin typeface="Consolas"/>
              </a:rPr>
              <a:t>=</a:t>
            </a:r>
            <a:r>
              <a:rPr lang="en-US" altLang="zh-CN" i="1">
                <a:solidFill>
                  <a:srgbClr val="2A00FF"/>
                </a:solidFill>
                <a:latin typeface="Consolas"/>
              </a:rPr>
              <a:t>"dburl"</a:t>
            </a:r>
            <a:r>
              <a:rPr lang="en-US" altLang="zh-CN" i="1">
                <a:solidFill>
                  <a:srgbClr val="008080"/>
                </a:solidFill>
                <a:latin typeface="Consolas"/>
              </a:rPr>
              <a:t>&gt;</a:t>
            </a:r>
          </a:p>
          <a:p>
            <a:r>
              <a:rPr lang="en-US" altLang="zh-CN" i="1">
                <a:solidFill>
                  <a:srgbClr val="008080"/>
                </a:solidFill>
                <a:latin typeface="Consolas"/>
              </a:rPr>
              <a:t>				</a:t>
            </a:r>
            <a:r>
              <a:rPr lang="en-US" altLang="zh-CN" i="1">
                <a:solidFill>
                  <a:srgbClr val="000000"/>
                </a:solidFill>
                <a:latin typeface="Consolas"/>
              </a:rPr>
              <a:t>jdbc:mysql://localhost:3306/test</a:t>
            </a:r>
          </a:p>
          <a:p>
            <a:r>
              <a:rPr lang="en-US" altLang="zh-CN" i="1">
                <a:solidFill>
                  <a:srgbClr val="000000"/>
                </a:solidFill>
                <a:latin typeface="Consolas"/>
              </a:rPr>
              <a:t>			</a:t>
            </a:r>
            <a:r>
              <a:rPr lang="en-US" altLang="zh-CN" i="1">
                <a:solidFill>
                  <a:srgbClr val="008080"/>
                </a:solidFill>
                <a:latin typeface="Consolas"/>
              </a:rPr>
              <a:t>&lt;/</a:t>
            </a:r>
            <a:r>
              <a:rPr lang="en-US" altLang="zh-CN" i="1">
                <a:solidFill>
                  <a:srgbClr val="3F7F7F"/>
                </a:solidFill>
                <a:latin typeface="Consolas"/>
              </a:rPr>
              <a:t>prop</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 </a:t>
            </a:r>
            <a:r>
              <a:rPr lang="en-US" altLang="zh-CN">
                <a:solidFill>
                  <a:srgbClr val="7F007F"/>
                </a:solidFill>
                <a:latin typeface="Consolas"/>
              </a:rPr>
              <a:t>key</a:t>
            </a:r>
            <a:r>
              <a:rPr lang="en-US" altLang="zh-CN">
                <a:solidFill>
                  <a:srgbClr val="000000"/>
                </a:solidFill>
                <a:latin typeface="Consolas"/>
              </a:rPr>
              <a:t>=</a:t>
            </a:r>
            <a:r>
              <a:rPr lang="en-US" altLang="zh-CN" i="1">
                <a:solidFill>
                  <a:srgbClr val="2A00FF"/>
                </a:solidFill>
                <a:latin typeface="Consolas"/>
              </a:rPr>
              <a:t>"dbdriver"</a:t>
            </a:r>
            <a:r>
              <a:rPr lang="en-US" altLang="zh-CN" i="1">
                <a:solidFill>
                  <a:srgbClr val="008080"/>
                </a:solidFill>
                <a:latin typeface="Consolas"/>
              </a:rPr>
              <a:t>&gt;</a:t>
            </a:r>
          </a:p>
          <a:p>
            <a:r>
              <a:rPr lang="en-US" altLang="zh-CN" i="1">
                <a:solidFill>
                  <a:srgbClr val="008080"/>
                </a:solidFill>
                <a:latin typeface="Consolas"/>
              </a:rPr>
              <a:t>				</a:t>
            </a:r>
            <a:r>
              <a:rPr lang="en-US" altLang="zh-CN" i="1">
                <a:solidFill>
                  <a:srgbClr val="000000"/>
                </a:solidFill>
                <a:latin typeface="Consolas"/>
              </a:rPr>
              <a:t>org.gjt.mm.mysql.Driver</a:t>
            </a:r>
          </a:p>
          <a:p>
            <a:r>
              <a:rPr lang="en-US" altLang="zh-CN" i="1">
                <a:solidFill>
                  <a:srgbClr val="000000"/>
                </a:solidFill>
                <a:latin typeface="Consolas"/>
              </a:rPr>
              <a:t>			</a:t>
            </a:r>
            <a:r>
              <a:rPr lang="en-US" altLang="zh-CN" i="1">
                <a:solidFill>
                  <a:srgbClr val="008080"/>
                </a:solidFill>
                <a:latin typeface="Consolas"/>
              </a:rPr>
              <a:t>&lt;/</a:t>
            </a:r>
            <a:r>
              <a:rPr lang="en-US" altLang="zh-CN" i="1">
                <a:solidFill>
                  <a:srgbClr val="3F7F7F"/>
                </a:solidFill>
                <a:latin typeface="Consolas"/>
              </a:rPr>
              <a:t>prop</a:t>
            </a:r>
            <a:r>
              <a:rPr lang="en-US" altLang="zh-CN" i="1">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props</a:t>
            </a:r>
            <a:r>
              <a:rPr lang="en-US" altLang="zh-CN">
                <a:solidFill>
                  <a:srgbClr val="008080"/>
                </a:solidFill>
                <a:latin typeface="Consolas"/>
              </a:rPr>
              <a:t>&gt;</a:t>
            </a:r>
          </a:p>
          <a:p>
            <a:r>
              <a:rPr lang="en-US" altLang="zh-CN">
                <a:solidFill>
                  <a:srgbClr val="008080"/>
                </a:solidFill>
                <a:latin typeface="Consolas"/>
              </a:rPr>
              <a:t>	&lt;/</a:t>
            </a:r>
            <a:r>
              <a:rPr lang="en-US" altLang="zh-CN">
                <a:solidFill>
                  <a:srgbClr val="3F7F7F"/>
                </a:solidFill>
                <a:latin typeface="Consolas"/>
              </a:rPr>
              <a:t>property</a:t>
            </a:r>
            <a:r>
              <a:rPr lang="en-US" altLang="zh-CN">
                <a:solidFill>
                  <a:srgbClr val="008080"/>
                </a:solidFill>
                <a:latin typeface="Consolas"/>
              </a:rPr>
              <a:t>&gt;</a:t>
            </a:r>
          </a:p>
          <a:p>
            <a:r>
              <a:rPr lang="en-US" altLang="zh-CN">
                <a:solidFill>
                  <a:srgbClr val="008080"/>
                </a:solidFill>
                <a:latin typeface="Consolas"/>
              </a:rPr>
              <a:t>&lt;/</a:t>
            </a:r>
            <a:r>
              <a:rPr lang="en-US" altLang="zh-CN">
                <a:solidFill>
                  <a:srgbClr val="3F7F7F"/>
                </a:solidFill>
                <a:latin typeface="Consolas"/>
              </a:rPr>
              <a:t>bean</a:t>
            </a:r>
            <a:r>
              <a:rPr lang="en-US" altLang="zh-CN">
                <a:solidFill>
                  <a:srgbClr val="008080"/>
                </a:solidFill>
                <a:latin typeface="Consolas"/>
              </a:rPr>
              <a:t>&gt;</a:t>
            </a: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2852936"/>
            <a:ext cx="3285969" cy="143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89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2135560"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配置里的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dirty="0">
                <a:latin typeface="宋体" panose="02010600030101010101" pitchFamily="2" charset="-122"/>
                <a:ea typeface="宋体" panose="02010600030101010101" pitchFamily="2" charset="-122"/>
                <a:cs typeface="Arial Unicode MS" pitchFamily="34" charset="-122"/>
              </a:rPr>
              <a:t>自动装配</a:t>
            </a:r>
          </a:p>
        </p:txBody>
      </p:sp>
      <p:sp>
        <p:nvSpPr>
          <p:cNvPr id="652291" name="Rectangle 3"/>
          <p:cNvSpPr>
            <a:spLocks noGrp="1" noChangeArrowheads="1"/>
          </p:cNvSpPr>
          <p:nvPr>
            <p:ph idx="1"/>
          </p:nvPr>
        </p:nvSpPr>
        <p:spPr>
          <a:xfrm>
            <a:off x="1847529" y="1196752"/>
            <a:ext cx="8423277" cy="4810286"/>
          </a:xfrm>
        </p:spPr>
        <p:txBody>
          <a:bodyPr/>
          <a:lstStyle/>
          <a:p>
            <a:r>
              <a:rPr lang="en-US" altLang="zh-CN" sz="2400" dirty="0">
                <a:latin typeface="宋体" panose="02010600030101010101" pitchFamily="2" charset="-122"/>
                <a:ea typeface="宋体" panose="02010600030101010101" pitchFamily="2" charset="-122"/>
                <a:cs typeface="Arial Unicode MS" pitchFamily="34" charset="-122"/>
              </a:rPr>
              <a:t>Spring IOC </a:t>
            </a:r>
            <a:r>
              <a:rPr lang="zh-CN" altLang="en-US" sz="2400" dirty="0">
                <a:latin typeface="宋体" panose="02010600030101010101" pitchFamily="2" charset="-122"/>
                <a:ea typeface="宋体" panose="02010600030101010101" pitchFamily="2" charset="-122"/>
                <a:cs typeface="Arial Unicode MS" pitchFamily="34" charset="-122"/>
              </a:rPr>
              <a:t>容器可以自动装配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需要做的仅仅是</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&lt;bean&gt;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的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autowire</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属性里指定自动装配的模式</a:t>
            </a:r>
          </a:p>
          <a:p>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byType</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根据类型自动装配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若 </a:t>
            </a:r>
            <a:r>
              <a:rPr lang="en-US" altLang="zh-CN" sz="2400" dirty="0">
                <a:latin typeface="宋体" panose="02010600030101010101" pitchFamily="2" charset="-122"/>
                <a:ea typeface="宋体" panose="02010600030101010101" pitchFamily="2" charset="-122"/>
                <a:cs typeface="Arial Unicode MS" pitchFamily="34" charset="-122"/>
              </a:rPr>
              <a:t>IOC </a:t>
            </a:r>
            <a:r>
              <a:rPr lang="zh-CN" altLang="en-US" sz="2400" dirty="0">
                <a:latin typeface="宋体" panose="02010600030101010101" pitchFamily="2" charset="-122"/>
                <a:ea typeface="宋体" panose="02010600030101010101" pitchFamily="2" charset="-122"/>
                <a:cs typeface="Arial Unicode MS" pitchFamily="34" charset="-122"/>
              </a:rPr>
              <a:t>容器中有多个与目标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类型一致的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在这种情况下</a:t>
            </a:r>
            <a:r>
              <a:rPr lang="en-US" altLang="zh-CN" sz="2400" dirty="0">
                <a:latin typeface="宋体" panose="02010600030101010101" pitchFamily="2" charset="-122"/>
                <a:ea typeface="宋体" panose="02010600030101010101" pitchFamily="2" charset="-122"/>
                <a:cs typeface="Arial Unicode MS" pitchFamily="34" charset="-122"/>
              </a:rPr>
              <a:t>, Spring </a:t>
            </a:r>
            <a:r>
              <a:rPr lang="zh-CN" altLang="en-US" sz="2400" dirty="0">
                <a:latin typeface="宋体" panose="02010600030101010101" pitchFamily="2" charset="-122"/>
                <a:ea typeface="宋体" panose="02010600030101010101" pitchFamily="2" charset="-122"/>
                <a:cs typeface="Arial Unicode MS" pitchFamily="34" charset="-122"/>
              </a:rPr>
              <a:t>将无法判定哪个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最合适该属性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所以不能执行自动装配</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byName</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根据名称自动装配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必须将目标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的名称和属性名设置的完全相同</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constructor(</a:t>
            </a:r>
            <a:r>
              <a:rPr lang="zh-CN" altLang="en-US" sz="2400" dirty="0">
                <a:latin typeface="宋体" panose="02010600030101010101" pitchFamily="2" charset="-122"/>
                <a:ea typeface="宋体" panose="02010600030101010101" pitchFamily="2" charset="-122"/>
                <a:cs typeface="Arial Unicode MS" pitchFamily="34" charset="-122"/>
              </a:rPr>
              <a:t>通过构造器自动装配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当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中存在多个构造器时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此种自动装配方式将会很复杂</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不推荐使用</a:t>
            </a:r>
            <a:endPar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956317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775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配置里的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a:latin typeface="宋体" panose="02010600030101010101" pitchFamily="2" charset="-122"/>
                <a:ea typeface="宋体" panose="02010600030101010101" pitchFamily="2" charset="-122"/>
                <a:cs typeface="Arial Unicode MS" pitchFamily="34" charset="-122"/>
              </a:rPr>
              <a:t>自动</a:t>
            </a:r>
            <a:r>
              <a:rPr lang="zh-CN" altLang="en-US" smtClean="0">
                <a:latin typeface="宋体" panose="02010600030101010101" pitchFamily="2" charset="-122"/>
                <a:ea typeface="宋体" panose="02010600030101010101" pitchFamily="2" charset="-122"/>
                <a:cs typeface="Arial Unicode MS" pitchFamily="34" charset="-122"/>
              </a:rPr>
              <a:t>装配范例</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2049238" y="1556792"/>
            <a:ext cx="8095993" cy="3447098"/>
          </a:xfrm>
          <a:prstGeom prst="rect">
            <a:avLst/>
          </a:prstGeom>
          <a:noFill/>
        </p:spPr>
        <p:txBody>
          <a:bodyPr wrap="square" rtlCol="0">
            <a:spAutoFit/>
          </a:bodyPr>
          <a:lstStyle/>
          <a:p>
            <a:r>
              <a:rPr lang="en-US" altLang="zh-CN" sz="2000" kern="0" dirty="0">
                <a:solidFill>
                  <a:srgbClr val="008080"/>
                </a:solidFill>
                <a:latin typeface="Consolas"/>
                <a:ea typeface="宋体"/>
                <a:cs typeface="Times New Roman"/>
              </a:rPr>
              <a:t>&lt;</a:t>
            </a:r>
            <a:r>
              <a:rPr lang="en-US" altLang="zh-CN" sz="2000" kern="0" dirty="0">
                <a:solidFill>
                  <a:srgbClr val="3F7F7F"/>
                </a:solidFill>
                <a:latin typeface="Consolas"/>
                <a:ea typeface="宋体"/>
                <a:cs typeface="Times New Roman"/>
              </a:rPr>
              <a:t>bean</a:t>
            </a:r>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id</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"address"</a:t>
            </a:r>
            <a:r>
              <a:rPr lang="en-US" altLang="zh-CN" sz="2000" kern="0" dirty="0">
                <a:latin typeface="Consolas"/>
                <a:ea typeface="宋体"/>
                <a:cs typeface="Times New Roman"/>
              </a:rPr>
              <a:t> </a:t>
            </a:r>
          </a:p>
          <a:p>
            <a:r>
              <a:rPr lang="en-US" altLang="zh-CN" sz="2000" kern="0" dirty="0">
                <a:solidFill>
                  <a:srgbClr val="7F007F"/>
                </a:solidFill>
                <a:latin typeface="Consolas"/>
                <a:ea typeface="宋体"/>
                <a:cs typeface="Times New Roman"/>
              </a:rPr>
              <a:t>      class</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t>
            </a:r>
            <a:r>
              <a:rPr lang="en-US" altLang="zh-CN" sz="2000" i="1" kern="0" dirty="0" err="1">
                <a:solidFill>
                  <a:srgbClr val="2A00FF"/>
                </a:solidFill>
                <a:latin typeface="Consolas"/>
                <a:ea typeface="宋体"/>
                <a:cs typeface="Times New Roman"/>
              </a:rPr>
              <a:t>cn.edu.nuc.spring.beans.autowire.Address</a:t>
            </a:r>
            <a:r>
              <a:rPr lang="en-US" altLang="zh-CN" sz="2000" i="1" kern="0" dirty="0">
                <a:solidFill>
                  <a:srgbClr val="2A00FF"/>
                </a:solidFill>
                <a:latin typeface="Consolas"/>
                <a:ea typeface="宋体"/>
                <a:cs typeface="Times New Roman"/>
              </a:rPr>
              <a:t>"</a:t>
            </a:r>
            <a:endParaRPr lang="zh-CN" altLang="zh-CN" sz="2000" kern="100" dirty="0">
              <a:latin typeface="Calibri"/>
              <a:ea typeface="宋体"/>
              <a:cs typeface="Times New Roman"/>
            </a:endParaRPr>
          </a:p>
          <a:p>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p:city</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"Shanghai"</a:t>
            </a:r>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p:street</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"Pudong"</a:t>
            </a:r>
            <a:r>
              <a:rPr lang="en-US" altLang="zh-CN" sz="2000" kern="0" dirty="0">
                <a:solidFill>
                  <a:srgbClr val="008080"/>
                </a:solidFill>
                <a:latin typeface="Consolas"/>
                <a:ea typeface="宋体"/>
                <a:cs typeface="Times New Roman"/>
              </a:rPr>
              <a:t>/&gt;</a:t>
            </a:r>
            <a:endParaRPr lang="zh-CN" altLang="zh-CN" sz="2000" kern="100" dirty="0">
              <a:latin typeface="Calibri"/>
              <a:ea typeface="宋体"/>
              <a:cs typeface="Times New Roman"/>
            </a:endParaRPr>
          </a:p>
          <a:p>
            <a:r>
              <a:rPr lang="en-US" altLang="zh-CN" sz="2000" kern="0" dirty="0">
                <a:solidFill>
                  <a:srgbClr val="008080"/>
                </a:solidFill>
                <a:latin typeface="Consolas"/>
                <a:ea typeface="宋体"/>
                <a:cs typeface="Times New Roman"/>
              </a:rPr>
              <a:t>&lt;</a:t>
            </a:r>
            <a:r>
              <a:rPr lang="en-US" altLang="zh-CN" sz="2000" kern="0" dirty="0">
                <a:solidFill>
                  <a:srgbClr val="3F7F7F"/>
                </a:solidFill>
                <a:latin typeface="Consolas"/>
                <a:ea typeface="宋体"/>
                <a:cs typeface="Times New Roman"/>
              </a:rPr>
              <a:t>bean</a:t>
            </a:r>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id</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"car"</a:t>
            </a:r>
            <a:r>
              <a:rPr lang="en-US" altLang="zh-CN" sz="2000" kern="0" dirty="0">
                <a:latin typeface="Consolas"/>
                <a:ea typeface="宋体"/>
                <a:cs typeface="Times New Roman"/>
              </a:rPr>
              <a:t> </a:t>
            </a:r>
          </a:p>
          <a:p>
            <a:r>
              <a:rPr lang="en-US" altLang="zh-CN" sz="2000" kern="0" dirty="0">
                <a:solidFill>
                  <a:srgbClr val="7F007F"/>
                </a:solidFill>
                <a:latin typeface="Consolas"/>
                <a:ea typeface="宋体"/>
                <a:cs typeface="Times New Roman"/>
              </a:rPr>
              <a:t>      class</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t>
            </a:r>
            <a:r>
              <a:rPr lang="en-US" altLang="zh-CN" sz="2000" i="1" kern="0" dirty="0" err="1">
                <a:solidFill>
                  <a:srgbClr val="2A00FF"/>
                </a:solidFill>
                <a:latin typeface="Consolas"/>
                <a:ea typeface="宋体"/>
                <a:cs typeface="Times New Roman"/>
              </a:rPr>
              <a:t>cn.edu.nuc.spring.beans.autowire.Car</a:t>
            </a:r>
            <a:r>
              <a:rPr lang="en-US" altLang="zh-CN" sz="2000" i="1" kern="0" dirty="0">
                <a:solidFill>
                  <a:srgbClr val="2A00FF"/>
                </a:solidFill>
                <a:latin typeface="Consolas"/>
                <a:ea typeface="宋体"/>
                <a:cs typeface="Times New Roman"/>
              </a:rPr>
              <a:t>"</a:t>
            </a:r>
            <a:endParaRPr lang="zh-CN" altLang="zh-CN" sz="2000" kern="100" dirty="0">
              <a:latin typeface="Calibri"/>
              <a:ea typeface="宋体"/>
              <a:cs typeface="Times New Roman"/>
            </a:endParaRPr>
          </a:p>
          <a:p>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p:brand</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"Audi"</a:t>
            </a:r>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p:price</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"300000"</a:t>
            </a:r>
            <a:r>
              <a:rPr lang="en-US" altLang="zh-CN" sz="2000" kern="0" dirty="0">
                <a:solidFill>
                  <a:srgbClr val="008080"/>
                </a:solidFill>
                <a:latin typeface="Consolas"/>
                <a:ea typeface="宋体"/>
                <a:cs typeface="Times New Roman"/>
              </a:rPr>
              <a:t>/&gt;</a:t>
            </a:r>
          </a:p>
          <a:p>
            <a:r>
              <a:rPr lang="en-US" altLang="zh-CN" sz="2000" dirty="0">
                <a:solidFill>
                  <a:srgbClr val="3F5FBF"/>
                </a:solidFill>
                <a:highlight>
                  <a:srgbClr val="E8F2FE"/>
                </a:highlight>
                <a:latin typeface="Consolas"/>
              </a:rPr>
              <a:t>&lt;!-- </a:t>
            </a:r>
            <a:r>
              <a:rPr lang="zh-CN" altLang="en-US" sz="2000" dirty="0">
                <a:solidFill>
                  <a:srgbClr val="3F5FBF"/>
                </a:solidFill>
                <a:highlight>
                  <a:srgbClr val="E8F2FE"/>
                </a:highlight>
                <a:latin typeface="Consolas"/>
              </a:rPr>
              <a:t>可以使用</a:t>
            </a:r>
            <a:r>
              <a:rPr lang="en-US" altLang="zh-CN" sz="2000" dirty="0" err="1">
                <a:solidFill>
                  <a:srgbClr val="3F5FBF"/>
                </a:solidFill>
                <a:highlight>
                  <a:srgbClr val="E8F2FE"/>
                </a:highlight>
                <a:latin typeface="Consolas"/>
              </a:rPr>
              <a:t>autowire</a:t>
            </a:r>
            <a:r>
              <a:rPr lang="zh-CN" altLang="en-US" sz="2000" dirty="0">
                <a:solidFill>
                  <a:srgbClr val="3F5FBF"/>
                </a:solidFill>
                <a:highlight>
                  <a:srgbClr val="E8F2FE"/>
                </a:highlight>
                <a:latin typeface="Consolas"/>
              </a:rPr>
              <a:t>属性指定自动装配的方式，</a:t>
            </a:r>
            <a:r>
              <a:rPr lang="en-US" altLang="zh-CN" sz="2000" dirty="0">
                <a:solidFill>
                  <a:srgbClr val="3F5FBF"/>
                </a:solidFill>
                <a:highlight>
                  <a:srgbClr val="E8F2FE"/>
                </a:highlight>
                <a:latin typeface="Consolas"/>
              </a:rPr>
              <a:t>byname</a:t>
            </a:r>
            <a:r>
              <a:rPr lang="zh-CN" altLang="en-US" sz="2000" dirty="0">
                <a:solidFill>
                  <a:srgbClr val="3F5FBF"/>
                </a:solidFill>
                <a:highlight>
                  <a:srgbClr val="E8F2FE"/>
                </a:highlight>
                <a:latin typeface="Consolas"/>
              </a:rPr>
              <a:t>根据</a:t>
            </a:r>
            <a:r>
              <a:rPr lang="en-US" altLang="zh-CN" sz="2000" dirty="0">
                <a:solidFill>
                  <a:srgbClr val="3F5FBF"/>
                </a:solidFill>
                <a:highlight>
                  <a:srgbClr val="E8F2FE"/>
                </a:highlight>
                <a:latin typeface="Consolas"/>
              </a:rPr>
              <a:t>bean</a:t>
            </a:r>
            <a:r>
              <a:rPr lang="zh-CN" altLang="en-US" sz="2000" dirty="0">
                <a:solidFill>
                  <a:srgbClr val="3F5FBF"/>
                </a:solidFill>
                <a:highlight>
                  <a:srgbClr val="E8F2FE"/>
                </a:highlight>
                <a:latin typeface="Consolas"/>
              </a:rPr>
              <a:t>的名字和当前</a:t>
            </a:r>
            <a:r>
              <a:rPr lang="en-US" altLang="zh-CN" sz="2000" dirty="0">
                <a:solidFill>
                  <a:srgbClr val="3F5FBF"/>
                </a:solidFill>
                <a:highlight>
                  <a:srgbClr val="E8F2FE"/>
                </a:highlight>
                <a:latin typeface="Consolas"/>
              </a:rPr>
              <a:t>bean</a:t>
            </a:r>
            <a:r>
              <a:rPr lang="zh-CN" altLang="en-US" sz="2000" dirty="0">
                <a:solidFill>
                  <a:srgbClr val="3F5FBF"/>
                </a:solidFill>
                <a:highlight>
                  <a:srgbClr val="E8F2FE"/>
                </a:highlight>
                <a:latin typeface="Consolas"/>
              </a:rPr>
              <a:t>的</a:t>
            </a:r>
            <a:r>
              <a:rPr lang="en-US" altLang="zh-CN" sz="2000" dirty="0">
                <a:solidFill>
                  <a:srgbClr val="3F5FBF"/>
                </a:solidFill>
                <a:highlight>
                  <a:srgbClr val="E8F2FE"/>
                </a:highlight>
                <a:latin typeface="Consolas"/>
              </a:rPr>
              <a:t>setter</a:t>
            </a:r>
            <a:r>
              <a:rPr lang="zh-CN" altLang="en-US" sz="2000" dirty="0">
                <a:solidFill>
                  <a:srgbClr val="3F5FBF"/>
                </a:solidFill>
                <a:highlight>
                  <a:srgbClr val="E8F2FE"/>
                </a:highlight>
                <a:latin typeface="Consolas"/>
              </a:rPr>
              <a:t>风格属性名进行自动装配 </a:t>
            </a:r>
            <a:r>
              <a:rPr lang="en-US" altLang="zh-CN" sz="2000" dirty="0">
                <a:solidFill>
                  <a:srgbClr val="3F5FBF"/>
                </a:solidFill>
                <a:highlight>
                  <a:srgbClr val="E8F2FE"/>
                </a:highlight>
                <a:latin typeface="Consolas"/>
              </a:rPr>
              <a:t>--&gt;</a:t>
            </a:r>
            <a:endParaRPr lang="zh-CN" altLang="zh-CN" sz="2000" kern="100" dirty="0">
              <a:latin typeface="Calibri"/>
              <a:ea typeface="宋体"/>
              <a:cs typeface="Times New Roman"/>
            </a:endParaRPr>
          </a:p>
          <a:p>
            <a:r>
              <a:rPr lang="en-US" altLang="zh-CN" sz="2000" kern="0" dirty="0">
                <a:solidFill>
                  <a:srgbClr val="008080"/>
                </a:solidFill>
                <a:latin typeface="Consolas"/>
                <a:ea typeface="宋体"/>
                <a:cs typeface="Times New Roman"/>
              </a:rPr>
              <a:t>&lt;</a:t>
            </a:r>
            <a:r>
              <a:rPr lang="en-US" altLang="zh-CN" sz="2000" kern="0" dirty="0">
                <a:solidFill>
                  <a:srgbClr val="3F7F7F"/>
                </a:solidFill>
                <a:latin typeface="Consolas"/>
                <a:ea typeface="宋体"/>
                <a:cs typeface="Times New Roman"/>
              </a:rPr>
              <a:t>bean</a:t>
            </a:r>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id</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"person"</a:t>
            </a:r>
            <a:r>
              <a:rPr lang="en-US" altLang="zh-CN" sz="2000" kern="0" dirty="0">
                <a:latin typeface="Consolas"/>
                <a:ea typeface="宋体"/>
                <a:cs typeface="Times New Roman"/>
              </a:rPr>
              <a:t> </a:t>
            </a:r>
          </a:p>
          <a:p>
            <a:r>
              <a:rPr lang="en-US" altLang="zh-CN" sz="2000" kern="0" dirty="0">
                <a:solidFill>
                  <a:srgbClr val="7F007F"/>
                </a:solidFill>
                <a:latin typeface="Consolas"/>
                <a:ea typeface="宋体"/>
                <a:cs typeface="Times New Roman"/>
              </a:rPr>
              <a:t>      class</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t>
            </a:r>
            <a:r>
              <a:rPr lang="en-US" altLang="zh-CN" sz="2000" i="1" kern="0" dirty="0" err="1">
                <a:solidFill>
                  <a:srgbClr val="2A00FF"/>
                </a:solidFill>
                <a:latin typeface="Consolas"/>
                <a:ea typeface="宋体"/>
                <a:cs typeface="Times New Roman"/>
              </a:rPr>
              <a:t>cn.edu.nuc.spring.beans.autowire.Person</a:t>
            </a:r>
            <a:r>
              <a:rPr lang="en-US" altLang="zh-CN" sz="2000" i="1" kern="0" dirty="0">
                <a:solidFill>
                  <a:srgbClr val="2A00FF"/>
                </a:solidFill>
                <a:latin typeface="Consolas"/>
                <a:ea typeface="宋体"/>
                <a:cs typeface="Times New Roman"/>
              </a:rPr>
              <a:t>"</a:t>
            </a:r>
            <a:endParaRPr lang="zh-CN" altLang="zh-CN" sz="2000" kern="100" dirty="0">
              <a:latin typeface="Calibri"/>
              <a:ea typeface="宋体"/>
              <a:cs typeface="Times New Roman"/>
            </a:endParaRPr>
          </a:p>
          <a:p>
            <a:r>
              <a:rPr lang="en-US" altLang="zh-CN" sz="2000" kern="0" dirty="0">
                <a:latin typeface="Consolas"/>
                <a:ea typeface="宋体"/>
                <a:cs typeface="Times New Roman"/>
              </a:rPr>
              <a:t>      </a:t>
            </a:r>
            <a:r>
              <a:rPr lang="en-US" altLang="zh-CN" sz="2000" kern="0" dirty="0">
                <a:solidFill>
                  <a:srgbClr val="7F007F"/>
                </a:solidFill>
                <a:latin typeface="Consolas"/>
                <a:ea typeface="宋体"/>
                <a:cs typeface="Times New Roman"/>
              </a:rPr>
              <a:t>p:name</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"Tom"</a:t>
            </a:r>
            <a:r>
              <a:rPr lang="en-US" altLang="zh-CN" sz="2000" kern="0" dirty="0">
                <a:latin typeface="Consolas"/>
                <a:ea typeface="宋体"/>
                <a:cs typeface="Times New Roman"/>
              </a:rPr>
              <a:t> </a:t>
            </a:r>
            <a:r>
              <a:rPr lang="en-US" altLang="zh-CN" sz="2000" kern="0" dirty="0" err="1">
                <a:solidFill>
                  <a:srgbClr val="7F007F"/>
                </a:solidFill>
                <a:latin typeface="Consolas"/>
                <a:ea typeface="宋体"/>
                <a:cs typeface="Times New Roman"/>
              </a:rPr>
              <a:t>autowire</a:t>
            </a:r>
            <a:r>
              <a:rPr lang="en-US" altLang="zh-CN" sz="2000" kern="0" dirty="0">
                <a:solidFill>
                  <a:srgbClr val="000000"/>
                </a:solidFill>
                <a:latin typeface="Consolas"/>
                <a:ea typeface="宋体"/>
                <a:cs typeface="Times New Roman"/>
              </a:rPr>
              <a:t>=</a:t>
            </a:r>
            <a:r>
              <a:rPr lang="en-US" altLang="zh-CN" sz="2000" i="1" kern="0" dirty="0">
                <a:solidFill>
                  <a:srgbClr val="2A00FF"/>
                </a:solidFill>
                <a:latin typeface="Consolas"/>
                <a:ea typeface="宋体"/>
                <a:cs typeface="Times New Roman"/>
              </a:rPr>
              <a:t>"</a:t>
            </a:r>
            <a:r>
              <a:rPr lang="en-US" altLang="zh-CN" sz="2000" i="1" kern="0" dirty="0" err="1">
                <a:solidFill>
                  <a:srgbClr val="2A00FF"/>
                </a:solidFill>
                <a:latin typeface="Consolas"/>
                <a:ea typeface="宋体"/>
                <a:cs typeface="Times New Roman"/>
              </a:rPr>
              <a:t>byName</a:t>
            </a:r>
            <a:r>
              <a:rPr lang="en-US" altLang="zh-CN" sz="2000" i="1" kern="0" dirty="0">
                <a:solidFill>
                  <a:srgbClr val="2A00FF"/>
                </a:solidFill>
                <a:latin typeface="Consolas"/>
                <a:ea typeface="宋体"/>
                <a:cs typeface="Times New Roman"/>
              </a:rPr>
              <a:t>"</a:t>
            </a:r>
            <a:r>
              <a:rPr lang="en-US" altLang="zh-CN" sz="2000" kern="0" dirty="0">
                <a:solidFill>
                  <a:srgbClr val="008080"/>
                </a:solidFill>
                <a:latin typeface="Consolas"/>
                <a:ea typeface="宋体"/>
                <a:cs typeface="Times New Roman"/>
              </a:rPr>
              <a:t>/&gt;</a:t>
            </a:r>
            <a:endParaRPr lang="zh-CN" altLang="zh-CN" sz="2000" kern="100" dirty="0">
              <a:latin typeface="Calibri"/>
              <a:ea typeface="宋体"/>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699" y="5412412"/>
            <a:ext cx="9144377" cy="144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55944" y="1124744"/>
            <a:ext cx="7704856" cy="369332"/>
          </a:xfrm>
          <a:prstGeom prst="rect">
            <a:avLst/>
          </a:prstGeom>
          <a:noFill/>
        </p:spPr>
        <p:txBody>
          <a:bodyPr wrap="square" rtlCol="0">
            <a:spAutoFit/>
          </a:bodyPr>
          <a:lstStyle/>
          <a:p>
            <a:r>
              <a:rPr lang="zh-CN" altLang="en-US"/>
              <a:t>按名称装配</a:t>
            </a:r>
            <a:r>
              <a:rPr lang="en-US" altLang="zh-CN"/>
              <a:t>bean</a:t>
            </a:r>
            <a:r>
              <a:rPr lang="zh-CN" altLang="en-US"/>
              <a:t>范例：</a:t>
            </a:r>
          </a:p>
        </p:txBody>
      </p:sp>
    </p:spTree>
    <p:extLst>
      <p:ext uri="{BB962C8B-B14F-4D97-AF65-F5344CB8AC3E}">
        <p14:creationId xmlns:p14="http://schemas.microsoft.com/office/powerpoint/2010/main" val="1546002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775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配置里的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a:latin typeface="宋体" panose="02010600030101010101" pitchFamily="2" charset="-122"/>
                <a:ea typeface="宋体" panose="02010600030101010101" pitchFamily="2" charset="-122"/>
                <a:cs typeface="Arial Unicode MS" pitchFamily="34" charset="-122"/>
              </a:rPr>
              <a:t>自动</a:t>
            </a:r>
            <a:r>
              <a:rPr lang="zh-CN" altLang="en-US" smtClean="0">
                <a:latin typeface="宋体" panose="02010600030101010101" pitchFamily="2" charset="-122"/>
                <a:ea typeface="宋体" panose="02010600030101010101" pitchFamily="2" charset="-122"/>
                <a:cs typeface="Arial Unicode MS" pitchFamily="34" charset="-122"/>
              </a:rPr>
              <a:t>装配范例</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2207568" y="1700809"/>
            <a:ext cx="8095993" cy="3477875"/>
          </a:xfrm>
          <a:prstGeom prst="rect">
            <a:avLst/>
          </a:prstGeom>
          <a:noFill/>
        </p:spPr>
        <p:txBody>
          <a:bodyPr wrap="square" rtlCol="0">
            <a:spAutoFit/>
          </a:bodyPr>
          <a:lstStyle/>
          <a:p>
            <a:r>
              <a:rPr lang="en-US" altLang="zh-CN" sz="2000">
                <a:solidFill>
                  <a:srgbClr val="008080"/>
                </a:solidFill>
                <a:latin typeface="Consolas"/>
              </a:rPr>
              <a:t>&lt;</a:t>
            </a:r>
            <a:r>
              <a:rPr lang="en-US" altLang="zh-CN" sz="2000">
                <a:solidFill>
                  <a:srgbClr val="3F7F7F"/>
                </a:solidFill>
                <a:latin typeface="Consolas"/>
              </a:rPr>
              <a:t>bean </a:t>
            </a:r>
            <a:r>
              <a:rPr lang="en-US" altLang="zh-CN" sz="2000">
                <a:solidFill>
                  <a:srgbClr val="7F007F"/>
                </a:solidFill>
                <a:latin typeface="Consolas"/>
              </a:rPr>
              <a:t>id</a:t>
            </a:r>
            <a:r>
              <a:rPr lang="en-US" altLang="zh-CN" sz="2000">
                <a:solidFill>
                  <a:srgbClr val="000000"/>
                </a:solidFill>
                <a:latin typeface="Consolas"/>
              </a:rPr>
              <a:t>=</a:t>
            </a:r>
            <a:r>
              <a:rPr lang="en-US" altLang="zh-CN" sz="2000" i="1">
                <a:solidFill>
                  <a:srgbClr val="2A00FF"/>
                </a:solidFill>
                <a:latin typeface="Consolas"/>
              </a:rPr>
              <a:t>"address1" </a:t>
            </a:r>
          </a:p>
          <a:p>
            <a:r>
              <a:rPr lang="en-US" altLang="zh-CN" sz="2000" i="1">
                <a:solidFill>
                  <a:srgbClr val="2A00FF"/>
                </a:solidFill>
                <a:latin typeface="Consolas"/>
              </a:rPr>
              <a:t>      </a:t>
            </a:r>
            <a:r>
              <a:rPr lang="en-US" altLang="zh-CN" sz="2000" i="1">
                <a:solidFill>
                  <a:srgbClr val="7F007F"/>
                </a:solidFill>
                <a:latin typeface="Consolas"/>
              </a:rPr>
              <a:t>class</a:t>
            </a:r>
            <a:r>
              <a:rPr lang="en-US" altLang="zh-CN" sz="2000" i="1">
                <a:solidFill>
                  <a:srgbClr val="000000"/>
                </a:solidFill>
                <a:latin typeface="Consolas"/>
              </a:rPr>
              <a:t>=</a:t>
            </a:r>
            <a:r>
              <a:rPr lang="en-US" altLang="zh-CN" sz="2000" i="1">
                <a:solidFill>
                  <a:srgbClr val="2A00FF"/>
                </a:solidFill>
                <a:latin typeface="Consolas"/>
              </a:rPr>
              <a:t>"cn.edu.nuc.spring.beans.autowire.Address"</a:t>
            </a:r>
          </a:p>
          <a:p>
            <a:r>
              <a:rPr lang="en-US" altLang="zh-CN" sz="2000">
                <a:solidFill>
                  <a:srgbClr val="7F007F"/>
                </a:solidFill>
                <a:latin typeface="Consolas"/>
              </a:rPr>
              <a:t>      p:city</a:t>
            </a:r>
            <a:r>
              <a:rPr lang="en-US" altLang="zh-CN" sz="2000">
                <a:solidFill>
                  <a:srgbClr val="000000"/>
                </a:solidFill>
                <a:latin typeface="Consolas"/>
              </a:rPr>
              <a:t>=</a:t>
            </a:r>
            <a:r>
              <a:rPr lang="en-US" altLang="zh-CN" sz="2000" i="1">
                <a:solidFill>
                  <a:srgbClr val="2A00FF"/>
                </a:solidFill>
                <a:latin typeface="Consolas"/>
              </a:rPr>
              <a:t>"Shanghai" </a:t>
            </a:r>
            <a:r>
              <a:rPr lang="en-US" altLang="zh-CN" sz="2000" i="1">
                <a:solidFill>
                  <a:srgbClr val="7F007F"/>
                </a:solidFill>
                <a:latin typeface="Consolas"/>
              </a:rPr>
              <a:t>p:street</a:t>
            </a:r>
            <a:r>
              <a:rPr lang="en-US" altLang="zh-CN" sz="2000" i="1">
                <a:solidFill>
                  <a:srgbClr val="000000"/>
                </a:solidFill>
                <a:latin typeface="Consolas"/>
              </a:rPr>
              <a:t>=</a:t>
            </a:r>
            <a:r>
              <a:rPr lang="en-US" altLang="zh-CN" sz="2000" i="1">
                <a:solidFill>
                  <a:srgbClr val="2A00FF"/>
                </a:solidFill>
                <a:latin typeface="Consolas"/>
              </a:rPr>
              <a:t>"Pudong"</a:t>
            </a:r>
            <a:r>
              <a:rPr lang="en-US" altLang="zh-CN" sz="2000" i="1">
                <a:solidFill>
                  <a:srgbClr val="008080"/>
                </a:solidFill>
                <a:latin typeface="Consolas"/>
              </a:rPr>
              <a:t>/&gt;</a:t>
            </a:r>
            <a:r>
              <a:rPr lang="zh-CN" altLang="en-US" sz="2000">
                <a:solidFill>
                  <a:srgbClr val="000000"/>
                </a:solidFill>
                <a:latin typeface="Consolas"/>
              </a:rPr>
              <a:t> </a:t>
            </a:r>
          </a:p>
          <a:p>
            <a:r>
              <a:rPr lang="en-US" altLang="zh-CN" sz="2000">
                <a:solidFill>
                  <a:srgbClr val="008080"/>
                </a:solidFill>
                <a:latin typeface="Consolas"/>
              </a:rPr>
              <a:t>&lt;</a:t>
            </a:r>
            <a:r>
              <a:rPr lang="en-US" altLang="zh-CN" sz="2000">
                <a:solidFill>
                  <a:srgbClr val="3F7F7F"/>
                </a:solidFill>
                <a:latin typeface="Consolas"/>
              </a:rPr>
              <a:t>bean </a:t>
            </a:r>
            <a:r>
              <a:rPr lang="en-US" altLang="zh-CN" sz="2000">
                <a:solidFill>
                  <a:srgbClr val="7F007F"/>
                </a:solidFill>
                <a:latin typeface="Consolas"/>
              </a:rPr>
              <a:t>id</a:t>
            </a:r>
            <a:r>
              <a:rPr lang="en-US" altLang="zh-CN" sz="2000">
                <a:solidFill>
                  <a:srgbClr val="000000"/>
                </a:solidFill>
                <a:latin typeface="Consolas"/>
              </a:rPr>
              <a:t>=</a:t>
            </a:r>
            <a:r>
              <a:rPr lang="en-US" altLang="zh-CN" sz="2000" i="1">
                <a:solidFill>
                  <a:srgbClr val="2A00FF"/>
                </a:solidFill>
                <a:latin typeface="Consolas"/>
              </a:rPr>
              <a:t>"car1" </a:t>
            </a:r>
          </a:p>
          <a:p>
            <a:r>
              <a:rPr lang="en-US" altLang="zh-CN" sz="2000" i="1">
                <a:solidFill>
                  <a:srgbClr val="2A00FF"/>
                </a:solidFill>
                <a:latin typeface="Consolas"/>
              </a:rPr>
              <a:t>      </a:t>
            </a:r>
            <a:r>
              <a:rPr lang="en-US" altLang="zh-CN" sz="2000" i="1">
                <a:solidFill>
                  <a:srgbClr val="7F007F"/>
                </a:solidFill>
                <a:latin typeface="Consolas"/>
              </a:rPr>
              <a:t>class</a:t>
            </a:r>
            <a:r>
              <a:rPr lang="en-US" altLang="zh-CN" sz="2000" i="1">
                <a:solidFill>
                  <a:srgbClr val="000000"/>
                </a:solidFill>
                <a:latin typeface="Consolas"/>
              </a:rPr>
              <a:t>=</a:t>
            </a:r>
            <a:r>
              <a:rPr lang="en-US" altLang="zh-CN" sz="2000" i="1">
                <a:solidFill>
                  <a:srgbClr val="2A00FF"/>
                </a:solidFill>
                <a:latin typeface="Consolas"/>
              </a:rPr>
              <a:t>"cn.edu.nuc.spring.beans.autowire.Car"</a:t>
            </a:r>
          </a:p>
          <a:p>
            <a:r>
              <a:rPr lang="en-US" altLang="zh-CN" sz="2000">
                <a:solidFill>
                  <a:srgbClr val="7F007F"/>
                </a:solidFill>
                <a:latin typeface="Consolas"/>
              </a:rPr>
              <a:t>      p:brand</a:t>
            </a:r>
            <a:r>
              <a:rPr lang="en-US" altLang="zh-CN" sz="2000">
                <a:solidFill>
                  <a:srgbClr val="000000"/>
                </a:solidFill>
                <a:latin typeface="Consolas"/>
              </a:rPr>
              <a:t>=</a:t>
            </a:r>
            <a:r>
              <a:rPr lang="en-US" altLang="zh-CN" sz="2000" i="1">
                <a:solidFill>
                  <a:srgbClr val="2A00FF"/>
                </a:solidFill>
                <a:latin typeface="Consolas"/>
              </a:rPr>
              <a:t>"Audi" </a:t>
            </a:r>
            <a:r>
              <a:rPr lang="en-US" altLang="zh-CN" sz="2000" i="1">
                <a:solidFill>
                  <a:srgbClr val="7F007F"/>
                </a:solidFill>
                <a:latin typeface="Consolas"/>
              </a:rPr>
              <a:t>p:price</a:t>
            </a:r>
            <a:r>
              <a:rPr lang="en-US" altLang="zh-CN" sz="2000" i="1">
                <a:solidFill>
                  <a:srgbClr val="000000"/>
                </a:solidFill>
                <a:latin typeface="Consolas"/>
              </a:rPr>
              <a:t>=</a:t>
            </a:r>
            <a:r>
              <a:rPr lang="en-US" altLang="zh-CN" sz="2000" i="1">
                <a:solidFill>
                  <a:srgbClr val="2A00FF"/>
                </a:solidFill>
                <a:latin typeface="Consolas"/>
              </a:rPr>
              <a:t>"300000"</a:t>
            </a:r>
            <a:r>
              <a:rPr lang="en-US" altLang="zh-CN" sz="2000" i="1">
                <a:solidFill>
                  <a:srgbClr val="008080"/>
                </a:solidFill>
                <a:latin typeface="Consolas"/>
              </a:rPr>
              <a:t>/&gt;</a:t>
            </a:r>
            <a:endParaRPr lang="zh-CN" altLang="en-US" sz="2000">
              <a:latin typeface="Consolas"/>
            </a:endParaRPr>
          </a:p>
          <a:p>
            <a:r>
              <a:rPr lang="en-US" altLang="zh-CN" sz="2000">
                <a:solidFill>
                  <a:srgbClr val="3F5FBF"/>
                </a:solidFill>
                <a:latin typeface="Consolas"/>
              </a:rPr>
              <a:t>&lt;!-- </a:t>
            </a:r>
            <a:r>
              <a:rPr lang="zh-CN" altLang="en-US" sz="2000">
                <a:solidFill>
                  <a:srgbClr val="3F5FBF"/>
                </a:solidFill>
                <a:latin typeface="Consolas"/>
              </a:rPr>
              <a:t>可以使用</a:t>
            </a:r>
            <a:r>
              <a:rPr lang="en-US" altLang="zh-CN" sz="2000">
                <a:solidFill>
                  <a:srgbClr val="3F5FBF"/>
                </a:solidFill>
                <a:latin typeface="Consolas"/>
              </a:rPr>
              <a:t>autowire</a:t>
            </a:r>
            <a:r>
              <a:rPr lang="zh-CN" altLang="en-US" sz="2000">
                <a:solidFill>
                  <a:srgbClr val="3F5FBF"/>
                </a:solidFill>
                <a:latin typeface="Consolas"/>
              </a:rPr>
              <a:t>属性指定自动装配的方式，</a:t>
            </a:r>
          </a:p>
          <a:p>
            <a:r>
              <a:rPr lang="en-US" altLang="zh-CN" sz="2000">
                <a:solidFill>
                  <a:srgbClr val="3F5FBF"/>
                </a:solidFill>
                <a:latin typeface="Consolas"/>
              </a:rPr>
              <a:t> byType</a:t>
            </a:r>
            <a:r>
              <a:rPr lang="zh-CN" altLang="en-US" sz="2000">
                <a:solidFill>
                  <a:srgbClr val="3F5FBF"/>
                </a:solidFill>
                <a:latin typeface="Consolas"/>
              </a:rPr>
              <a:t>根据</a:t>
            </a:r>
            <a:r>
              <a:rPr lang="en-US" altLang="zh-CN" sz="2000">
                <a:solidFill>
                  <a:srgbClr val="3F5FBF"/>
                </a:solidFill>
                <a:latin typeface="Consolas"/>
              </a:rPr>
              <a:t>bean</a:t>
            </a:r>
            <a:r>
              <a:rPr lang="zh-CN" altLang="en-US" sz="2000">
                <a:solidFill>
                  <a:srgbClr val="3F5FBF"/>
                </a:solidFill>
                <a:latin typeface="Consolas"/>
              </a:rPr>
              <a:t>的类型和当前</a:t>
            </a:r>
            <a:r>
              <a:rPr lang="en-US" altLang="zh-CN" sz="2000">
                <a:solidFill>
                  <a:srgbClr val="3F5FBF"/>
                </a:solidFill>
                <a:latin typeface="Consolas"/>
              </a:rPr>
              <a:t>bean</a:t>
            </a:r>
            <a:r>
              <a:rPr lang="zh-CN" altLang="en-US" sz="2000">
                <a:solidFill>
                  <a:srgbClr val="3F5FBF"/>
                </a:solidFill>
                <a:latin typeface="Consolas"/>
              </a:rPr>
              <a:t>的属性的类型进行自动装配。</a:t>
            </a:r>
            <a:r>
              <a:rPr lang="en-US" altLang="zh-CN" sz="2000">
                <a:solidFill>
                  <a:srgbClr val="3F5FBF"/>
                </a:solidFill>
                <a:latin typeface="Consolas"/>
              </a:rPr>
              <a:t>--&gt;</a:t>
            </a:r>
          </a:p>
          <a:p>
            <a:r>
              <a:rPr lang="en-US" altLang="zh-CN" sz="2000">
                <a:solidFill>
                  <a:srgbClr val="008080"/>
                </a:solidFill>
                <a:latin typeface="Consolas"/>
              </a:rPr>
              <a:t>&lt;</a:t>
            </a:r>
            <a:r>
              <a:rPr lang="en-US" altLang="zh-CN" sz="2000">
                <a:solidFill>
                  <a:srgbClr val="3F7F7F"/>
                </a:solidFill>
                <a:latin typeface="Consolas"/>
              </a:rPr>
              <a:t>bean </a:t>
            </a:r>
            <a:r>
              <a:rPr lang="en-US" altLang="zh-CN" sz="2000">
                <a:solidFill>
                  <a:srgbClr val="7F007F"/>
                </a:solidFill>
                <a:latin typeface="Consolas"/>
              </a:rPr>
              <a:t>id</a:t>
            </a:r>
            <a:r>
              <a:rPr lang="en-US" altLang="zh-CN" sz="2000">
                <a:solidFill>
                  <a:srgbClr val="000000"/>
                </a:solidFill>
                <a:latin typeface="Consolas"/>
              </a:rPr>
              <a:t>=</a:t>
            </a:r>
            <a:r>
              <a:rPr lang="en-US" altLang="zh-CN" sz="2000" i="1">
                <a:solidFill>
                  <a:srgbClr val="2A00FF"/>
                </a:solidFill>
                <a:latin typeface="Consolas"/>
              </a:rPr>
              <a:t>"person" </a:t>
            </a:r>
          </a:p>
          <a:p>
            <a:r>
              <a:rPr lang="en-US" altLang="zh-CN" sz="2000" i="1">
                <a:solidFill>
                  <a:srgbClr val="2A00FF"/>
                </a:solidFill>
                <a:latin typeface="Consolas"/>
              </a:rPr>
              <a:t>      </a:t>
            </a:r>
            <a:r>
              <a:rPr lang="en-US" altLang="zh-CN" sz="2000" i="1">
                <a:solidFill>
                  <a:srgbClr val="7F007F"/>
                </a:solidFill>
                <a:latin typeface="Consolas"/>
              </a:rPr>
              <a:t>class</a:t>
            </a:r>
            <a:r>
              <a:rPr lang="en-US" altLang="zh-CN" sz="2000" i="1">
                <a:solidFill>
                  <a:srgbClr val="000000"/>
                </a:solidFill>
                <a:latin typeface="Consolas"/>
              </a:rPr>
              <a:t>=</a:t>
            </a:r>
            <a:r>
              <a:rPr lang="en-US" altLang="zh-CN" sz="2000" i="1">
                <a:solidFill>
                  <a:srgbClr val="2A00FF"/>
                </a:solidFill>
                <a:latin typeface="Consolas"/>
              </a:rPr>
              <a:t>"cn.edu.nuc.spring.beans.autowire.Person"</a:t>
            </a:r>
          </a:p>
          <a:p>
            <a:r>
              <a:rPr lang="en-US" altLang="zh-CN" sz="2000">
                <a:solidFill>
                  <a:srgbClr val="7F007F"/>
                </a:solidFill>
                <a:latin typeface="Consolas"/>
              </a:rPr>
              <a:t>      p:name</a:t>
            </a:r>
            <a:r>
              <a:rPr lang="en-US" altLang="zh-CN" sz="2000">
                <a:solidFill>
                  <a:srgbClr val="000000"/>
                </a:solidFill>
                <a:latin typeface="Consolas"/>
              </a:rPr>
              <a:t>=</a:t>
            </a:r>
            <a:r>
              <a:rPr lang="en-US" altLang="zh-CN" sz="2000" i="1">
                <a:solidFill>
                  <a:srgbClr val="2A00FF"/>
                </a:solidFill>
                <a:latin typeface="Consolas"/>
              </a:rPr>
              <a:t>"Tom" </a:t>
            </a:r>
            <a:r>
              <a:rPr lang="en-US" altLang="zh-CN" sz="2000" i="1">
                <a:solidFill>
                  <a:srgbClr val="7F007F"/>
                </a:solidFill>
                <a:latin typeface="Consolas"/>
              </a:rPr>
              <a:t>autowire</a:t>
            </a:r>
            <a:r>
              <a:rPr lang="en-US" altLang="zh-CN" sz="2000" i="1">
                <a:solidFill>
                  <a:srgbClr val="000000"/>
                </a:solidFill>
                <a:latin typeface="Consolas"/>
              </a:rPr>
              <a:t>=</a:t>
            </a:r>
            <a:r>
              <a:rPr lang="en-US" altLang="zh-CN" sz="2000" i="1">
                <a:solidFill>
                  <a:srgbClr val="2A00FF"/>
                </a:solidFill>
                <a:latin typeface="Consolas"/>
              </a:rPr>
              <a:t>"byType"</a:t>
            </a:r>
            <a:r>
              <a:rPr lang="en-US" altLang="zh-CN" sz="2000" i="1">
                <a:solidFill>
                  <a:srgbClr val="008080"/>
                </a:solidFill>
                <a:latin typeface="Consolas"/>
              </a:rPr>
              <a:t>/&gt;</a:t>
            </a:r>
            <a:endParaRPr lang="zh-CN" altLang="zh-CN" sz="2000" kern="100">
              <a:latin typeface="Calibri"/>
              <a:ea typeface="宋体"/>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5412412"/>
            <a:ext cx="9144377" cy="144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07569" y="1196752"/>
            <a:ext cx="8095993" cy="369332"/>
          </a:xfrm>
          <a:prstGeom prst="rect">
            <a:avLst/>
          </a:prstGeom>
          <a:noFill/>
        </p:spPr>
        <p:txBody>
          <a:bodyPr wrap="square" rtlCol="0">
            <a:spAutoFit/>
          </a:bodyPr>
          <a:lstStyle/>
          <a:p>
            <a:r>
              <a:rPr lang="zh-CN" altLang="en-US"/>
              <a:t>按类型装配</a:t>
            </a:r>
            <a:r>
              <a:rPr lang="en-US" altLang="zh-CN"/>
              <a:t>bean</a:t>
            </a:r>
            <a:r>
              <a:rPr lang="zh-CN" altLang="en-US"/>
              <a:t>范例：</a:t>
            </a:r>
          </a:p>
        </p:txBody>
      </p:sp>
    </p:spTree>
    <p:extLst>
      <p:ext uri="{BB962C8B-B14F-4D97-AF65-F5344CB8AC3E}">
        <p14:creationId xmlns:p14="http://schemas.microsoft.com/office/powerpoint/2010/main" val="2623137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775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XML </a:t>
            </a:r>
            <a:r>
              <a:rPr lang="zh-CN" altLang="en-US" dirty="0">
                <a:latin typeface="宋体" panose="02010600030101010101" pitchFamily="2" charset="-122"/>
                <a:ea typeface="宋体" panose="02010600030101010101" pitchFamily="2" charset="-122"/>
                <a:cs typeface="Arial Unicode MS" pitchFamily="34" charset="-122"/>
              </a:rPr>
              <a:t>配置里的 </a:t>
            </a:r>
            <a:r>
              <a:rPr lang="en-US" altLang="zh-CN" dirty="0">
                <a:latin typeface="宋体" panose="02010600030101010101" pitchFamily="2" charset="-122"/>
                <a:ea typeface="宋体" panose="02010600030101010101" pitchFamily="2" charset="-122"/>
                <a:cs typeface="Arial Unicode MS" pitchFamily="34" charset="-122"/>
              </a:rPr>
              <a:t>Bean </a:t>
            </a:r>
            <a:r>
              <a:rPr lang="zh-CN" altLang="en-US">
                <a:latin typeface="宋体" panose="02010600030101010101" pitchFamily="2" charset="-122"/>
                <a:ea typeface="宋体" panose="02010600030101010101" pitchFamily="2" charset="-122"/>
                <a:cs typeface="Arial Unicode MS" pitchFamily="34" charset="-122"/>
              </a:rPr>
              <a:t>自动</a:t>
            </a:r>
            <a:r>
              <a:rPr lang="zh-CN" altLang="en-US" smtClean="0">
                <a:latin typeface="宋体" panose="02010600030101010101" pitchFamily="2" charset="-122"/>
                <a:ea typeface="宋体" panose="02010600030101010101" pitchFamily="2" charset="-122"/>
                <a:cs typeface="Arial Unicode MS" pitchFamily="34" charset="-122"/>
              </a:rPr>
              <a:t>装配范例</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2048192" y="1673801"/>
            <a:ext cx="8296281" cy="2862322"/>
          </a:xfrm>
          <a:prstGeom prst="rect">
            <a:avLst/>
          </a:prstGeom>
          <a:noFill/>
        </p:spPr>
        <p:txBody>
          <a:bodyPr wrap="square" rtlCol="0">
            <a:spAutoFit/>
          </a:bodyPr>
          <a:lstStyle/>
          <a:p>
            <a:r>
              <a:rPr lang="en-US" altLang="zh-CN" sz="2000">
                <a:solidFill>
                  <a:srgbClr val="008080"/>
                </a:solidFill>
                <a:latin typeface="Consolas"/>
              </a:rPr>
              <a:t>&lt;</a:t>
            </a:r>
            <a:r>
              <a:rPr lang="en-US" altLang="zh-CN" sz="2000">
                <a:solidFill>
                  <a:srgbClr val="3F7F7F"/>
                </a:solidFill>
                <a:latin typeface="Consolas"/>
              </a:rPr>
              <a:t>bean </a:t>
            </a:r>
            <a:r>
              <a:rPr lang="en-US" altLang="zh-CN" sz="2000" b="1">
                <a:solidFill>
                  <a:srgbClr val="FF0000"/>
                </a:solidFill>
                <a:latin typeface="Consolas"/>
              </a:rPr>
              <a:t>id=</a:t>
            </a:r>
            <a:r>
              <a:rPr lang="en-US" altLang="zh-CN" sz="2000" b="1" i="1">
                <a:solidFill>
                  <a:srgbClr val="FF0000"/>
                </a:solidFill>
                <a:latin typeface="Consolas"/>
              </a:rPr>
              <a:t>"address" </a:t>
            </a:r>
          </a:p>
          <a:p>
            <a:r>
              <a:rPr lang="en-US" altLang="zh-CN" sz="2000" b="1" i="1">
                <a:solidFill>
                  <a:srgbClr val="FF0000"/>
                </a:solidFill>
                <a:latin typeface="Consolas"/>
              </a:rPr>
              <a:t>      class="cn.edu.nuc.spring.beans.autowire.Address"</a:t>
            </a:r>
          </a:p>
          <a:p>
            <a:r>
              <a:rPr lang="en-US" altLang="zh-CN" sz="2000">
                <a:solidFill>
                  <a:srgbClr val="7F007F"/>
                </a:solidFill>
                <a:latin typeface="Consolas"/>
              </a:rPr>
              <a:t>      p:city</a:t>
            </a:r>
            <a:r>
              <a:rPr lang="en-US" altLang="zh-CN" sz="2000">
                <a:solidFill>
                  <a:srgbClr val="000000"/>
                </a:solidFill>
                <a:latin typeface="Consolas"/>
              </a:rPr>
              <a:t>=</a:t>
            </a:r>
            <a:r>
              <a:rPr lang="en-US" altLang="zh-CN" sz="2000" i="1">
                <a:solidFill>
                  <a:srgbClr val="2A00FF"/>
                </a:solidFill>
                <a:latin typeface="Consolas"/>
              </a:rPr>
              <a:t>"Shanghai" </a:t>
            </a:r>
            <a:r>
              <a:rPr lang="en-US" altLang="zh-CN" sz="2000" i="1">
                <a:solidFill>
                  <a:srgbClr val="7F007F"/>
                </a:solidFill>
                <a:latin typeface="Consolas"/>
              </a:rPr>
              <a:t>p:street</a:t>
            </a:r>
            <a:r>
              <a:rPr lang="en-US" altLang="zh-CN" sz="2000" i="1">
                <a:solidFill>
                  <a:srgbClr val="000000"/>
                </a:solidFill>
                <a:latin typeface="Consolas"/>
              </a:rPr>
              <a:t>=</a:t>
            </a:r>
            <a:r>
              <a:rPr lang="en-US" altLang="zh-CN" sz="2000" i="1">
                <a:solidFill>
                  <a:srgbClr val="2A00FF"/>
                </a:solidFill>
                <a:latin typeface="Consolas"/>
              </a:rPr>
              <a:t>"Pudong"</a:t>
            </a:r>
            <a:r>
              <a:rPr lang="en-US" altLang="zh-CN" sz="2000" i="1">
                <a:solidFill>
                  <a:srgbClr val="008080"/>
                </a:solidFill>
                <a:latin typeface="Consolas"/>
              </a:rPr>
              <a:t>/&gt;</a:t>
            </a:r>
            <a:endParaRPr lang="zh-CN" altLang="en-US" sz="2000">
              <a:latin typeface="Consolas"/>
            </a:endParaRPr>
          </a:p>
          <a:p>
            <a:r>
              <a:rPr lang="en-US" altLang="zh-CN" sz="2000">
                <a:solidFill>
                  <a:srgbClr val="008080"/>
                </a:solidFill>
                <a:latin typeface="Consolas"/>
              </a:rPr>
              <a:t>&lt;</a:t>
            </a:r>
            <a:r>
              <a:rPr lang="en-US" altLang="zh-CN" sz="2000">
                <a:solidFill>
                  <a:srgbClr val="3F7F7F"/>
                </a:solidFill>
                <a:latin typeface="Consolas"/>
              </a:rPr>
              <a:t>bean </a:t>
            </a:r>
            <a:r>
              <a:rPr lang="en-US" altLang="zh-CN" sz="2000" b="1">
                <a:solidFill>
                  <a:srgbClr val="FF0000"/>
                </a:solidFill>
                <a:latin typeface="Consolas"/>
              </a:rPr>
              <a:t>id=</a:t>
            </a:r>
            <a:r>
              <a:rPr lang="en-US" altLang="zh-CN" sz="2000" b="1" i="1">
                <a:solidFill>
                  <a:srgbClr val="FF0000"/>
                </a:solidFill>
                <a:latin typeface="Consolas"/>
              </a:rPr>
              <a:t>"address2" </a:t>
            </a:r>
          </a:p>
          <a:p>
            <a:r>
              <a:rPr lang="en-US" altLang="zh-CN" sz="2000" b="1" i="1">
                <a:solidFill>
                  <a:srgbClr val="FF0000"/>
                </a:solidFill>
                <a:latin typeface="Consolas"/>
              </a:rPr>
              <a:t>      class="cn.edu.nuc.spring.beans.autowire.Address"</a:t>
            </a:r>
          </a:p>
          <a:p>
            <a:r>
              <a:rPr lang="en-US" altLang="zh-CN" sz="2000">
                <a:solidFill>
                  <a:srgbClr val="7F007F"/>
                </a:solidFill>
                <a:latin typeface="Consolas"/>
              </a:rPr>
              <a:t>      p:city</a:t>
            </a:r>
            <a:r>
              <a:rPr lang="en-US" altLang="zh-CN" sz="2000">
                <a:solidFill>
                  <a:srgbClr val="000000"/>
                </a:solidFill>
                <a:latin typeface="Consolas"/>
              </a:rPr>
              <a:t>=</a:t>
            </a:r>
            <a:r>
              <a:rPr lang="en-US" altLang="zh-CN" sz="2000" i="1">
                <a:solidFill>
                  <a:srgbClr val="2A00FF"/>
                </a:solidFill>
                <a:latin typeface="Consolas"/>
              </a:rPr>
              <a:t>"Dalian" </a:t>
            </a:r>
            <a:r>
              <a:rPr lang="en-US" altLang="zh-CN" sz="2000" i="1">
                <a:solidFill>
                  <a:srgbClr val="7F007F"/>
                </a:solidFill>
                <a:latin typeface="Consolas"/>
              </a:rPr>
              <a:t>p:street</a:t>
            </a:r>
            <a:r>
              <a:rPr lang="en-US" altLang="zh-CN" sz="2000" i="1">
                <a:solidFill>
                  <a:srgbClr val="000000"/>
                </a:solidFill>
                <a:latin typeface="Consolas"/>
              </a:rPr>
              <a:t>=</a:t>
            </a:r>
            <a:r>
              <a:rPr lang="en-US" altLang="zh-CN" sz="2000" i="1">
                <a:solidFill>
                  <a:srgbClr val="2A00FF"/>
                </a:solidFill>
                <a:latin typeface="Consolas"/>
              </a:rPr>
              <a:t>"Zhongshan"</a:t>
            </a:r>
            <a:r>
              <a:rPr lang="en-US" altLang="zh-CN" sz="2000" i="1">
                <a:solidFill>
                  <a:srgbClr val="008080"/>
                </a:solidFill>
                <a:latin typeface="Consolas"/>
              </a:rPr>
              <a:t>/&gt;</a:t>
            </a:r>
            <a:endParaRPr lang="zh-CN" altLang="en-US" sz="2000">
              <a:solidFill>
                <a:srgbClr val="000000"/>
              </a:solidFill>
              <a:latin typeface="Consolas"/>
            </a:endParaRPr>
          </a:p>
          <a:p>
            <a:r>
              <a:rPr lang="en-US" altLang="zh-CN" sz="2000">
                <a:solidFill>
                  <a:srgbClr val="008080"/>
                </a:solidFill>
                <a:latin typeface="Consolas"/>
              </a:rPr>
              <a:t>&lt;</a:t>
            </a:r>
            <a:r>
              <a:rPr lang="en-US" altLang="zh-CN" sz="2000">
                <a:solidFill>
                  <a:srgbClr val="3F7F7F"/>
                </a:solidFill>
                <a:latin typeface="Consolas"/>
              </a:rPr>
              <a:t>bean </a:t>
            </a:r>
            <a:r>
              <a:rPr lang="en-US" altLang="zh-CN" sz="2000">
                <a:solidFill>
                  <a:srgbClr val="7F007F"/>
                </a:solidFill>
                <a:latin typeface="Consolas"/>
              </a:rPr>
              <a:t>id</a:t>
            </a:r>
            <a:r>
              <a:rPr lang="en-US" altLang="zh-CN" sz="2000">
                <a:solidFill>
                  <a:srgbClr val="000000"/>
                </a:solidFill>
                <a:latin typeface="Consolas"/>
              </a:rPr>
              <a:t>=</a:t>
            </a:r>
            <a:r>
              <a:rPr lang="en-US" altLang="zh-CN" sz="2000" i="1">
                <a:solidFill>
                  <a:srgbClr val="2A00FF"/>
                </a:solidFill>
                <a:latin typeface="Consolas"/>
              </a:rPr>
              <a:t>"person"   </a:t>
            </a:r>
          </a:p>
          <a:p>
            <a:r>
              <a:rPr lang="en-US" altLang="zh-CN" sz="2000" i="1">
                <a:solidFill>
                  <a:srgbClr val="2A00FF"/>
                </a:solidFill>
                <a:latin typeface="Consolas"/>
              </a:rPr>
              <a:t>      </a:t>
            </a:r>
            <a:r>
              <a:rPr lang="en-US" altLang="zh-CN" sz="2000" i="1">
                <a:solidFill>
                  <a:srgbClr val="7F007F"/>
                </a:solidFill>
                <a:latin typeface="Consolas"/>
              </a:rPr>
              <a:t>class</a:t>
            </a:r>
            <a:r>
              <a:rPr lang="en-US" altLang="zh-CN" sz="2000" i="1">
                <a:solidFill>
                  <a:srgbClr val="000000"/>
                </a:solidFill>
                <a:latin typeface="Consolas"/>
              </a:rPr>
              <a:t>=</a:t>
            </a:r>
            <a:r>
              <a:rPr lang="en-US" altLang="zh-CN" sz="2000" i="1">
                <a:solidFill>
                  <a:srgbClr val="2A00FF"/>
                </a:solidFill>
                <a:latin typeface="Consolas"/>
              </a:rPr>
              <a:t>"cn.edu.nuc.spring.beans.autowire.Person"</a:t>
            </a:r>
          </a:p>
          <a:p>
            <a:r>
              <a:rPr lang="en-US" altLang="zh-CN" sz="2000">
                <a:solidFill>
                  <a:srgbClr val="7F007F"/>
                </a:solidFill>
                <a:latin typeface="Consolas"/>
              </a:rPr>
              <a:t>      p:name</a:t>
            </a:r>
            <a:r>
              <a:rPr lang="en-US" altLang="zh-CN" sz="2000">
                <a:solidFill>
                  <a:srgbClr val="000000"/>
                </a:solidFill>
                <a:latin typeface="Consolas"/>
              </a:rPr>
              <a:t>=</a:t>
            </a:r>
            <a:r>
              <a:rPr lang="en-US" altLang="zh-CN" sz="2000" i="1">
                <a:solidFill>
                  <a:srgbClr val="2A00FF"/>
                </a:solidFill>
                <a:latin typeface="Consolas"/>
              </a:rPr>
              <a:t>"Tom" </a:t>
            </a:r>
            <a:r>
              <a:rPr lang="en-US" altLang="zh-CN" sz="2000" b="1" i="1">
                <a:solidFill>
                  <a:srgbClr val="FF0000"/>
                </a:solidFill>
                <a:latin typeface="Consolas"/>
              </a:rPr>
              <a:t>autowire="byType"/&gt;</a:t>
            </a:r>
            <a:endParaRPr lang="zh-CN" altLang="zh-CN" sz="2000" b="1" kern="100">
              <a:solidFill>
                <a:srgbClr val="FF0000"/>
              </a:solidFill>
              <a:latin typeface="Calibri"/>
              <a:ea typeface="宋体"/>
              <a:cs typeface="Times New Roman"/>
            </a:endParaRPr>
          </a:p>
        </p:txBody>
      </p:sp>
      <p:sp>
        <p:nvSpPr>
          <p:cNvPr id="4" name="TextBox 3"/>
          <p:cNvSpPr txBox="1"/>
          <p:nvPr/>
        </p:nvSpPr>
        <p:spPr>
          <a:xfrm>
            <a:off x="1991544" y="1057359"/>
            <a:ext cx="8095993" cy="646331"/>
          </a:xfrm>
          <a:prstGeom prst="rect">
            <a:avLst/>
          </a:prstGeom>
          <a:noFill/>
        </p:spPr>
        <p:txBody>
          <a:bodyPr wrap="square" rtlCol="0">
            <a:spAutoFit/>
          </a:bodyPr>
          <a:lstStyle/>
          <a:p>
            <a:r>
              <a:rPr lang="zh-CN" altLang="en-US"/>
              <a:t>范例：</a:t>
            </a:r>
            <a:r>
              <a:rPr lang="zh-CN" altLang="en-US" b="1">
                <a:solidFill>
                  <a:srgbClr val="FF0000"/>
                </a:solidFill>
              </a:rPr>
              <a:t>需要注意，使用按类型装配</a:t>
            </a:r>
            <a:r>
              <a:rPr lang="en-US" altLang="zh-CN" b="1">
                <a:solidFill>
                  <a:srgbClr val="FF0000"/>
                </a:solidFill>
              </a:rPr>
              <a:t>bean</a:t>
            </a:r>
            <a:r>
              <a:rPr lang="zh-CN" altLang="en-US" b="1">
                <a:solidFill>
                  <a:srgbClr val="FF0000"/>
                </a:solidFill>
              </a:rPr>
              <a:t>方式配置的时候配置文件中该类型的</a:t>
            </a:r>
            <a:r>
              <a:rPr lang="en-US" altLang="zh-CN" b="1">
                <a:solidFill>
                  <a:srgbClr val="FF0000"/>
                </a:solidFill>
              </a:rPr>
              <a:t>bean</a:t>
            </a:r>
            <a:r>
              <a:rPr lang="zh-CN" altLang="en-US" b="1">
                <a:solidFill>
                  <a:srgbClr val="FF0000"/>
                </a:solidFill>
              </a:rPr>
              <a:t>只能有一个，否则就会出现问题</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843" y="4581129"/>
            <a:ext cx="9151157" cy="189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466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19536" y="116632"/>
            <a:ext cx="8536462" cy="936104"/>
          </a:xfrm>
        </p:spPr>
        <p:txBody>
          <a:bodyPr>
            <a:normAutofit/>
          </a:bodyPr>
          <a:lstStyle/>
          <a:p>
            <a:r>
              <a:rPr lang="en-US" altLang="zh-CN" sz="4000" dirty="0">
                <a:latin typeface="宋体" panose="02010600030101010101" pitchFamily="2" charset="-122"/>
                <a:ea typeface="宋体" panose="02010600030101010101" pitchFamily="2" charset="-122"/>
                <a:cs typeface="Arial Unicode MS" pitchFamily="34" charset="-122"/>
              </a:rPr>
              <a:t>XML </a:t>
            </a:r>
            <a:r>
              <a:rPr lang="zh-CN" altLang="en-US" sz="4000" dirty="0">
                <a:latin typeface="宋体" panose="02010600030101010101" pitchFamily="2" charset="-122"/>
                <a:ea typeface="宋体" panose="02010600030101010101" pitchFamily="2" charset="-122"/>
                <a:cs typeface="Arial Unicode MS" pitchFamily="34" charset="-122"/>
              </a:rPr>
              <a:t>配置里的 </a:t>
            </a:r>
            <a:r>
              <a:rPr lang="en-US" altLang="zh-CN" sz="4000" dirty="0">
                <a:latin typeface="宋体" panose="02010600030101010101" pitchFamily="2" charset="-122"/>
                <a:ea typeface="宋体" panose="02010600030101010101" pitchFamily="2" charset="-122"/>
                <a:cs typeface="Arial Unicode MS" pitchFamily="34" charset="-122"/>
              </a:rPr>
              <a:t>Bean </a:t>
            </a:r>
            <a:r>
              <a:rPr lang="zh-CN" altLang="en-US" sz="4000" dirty="0">
                <a:latin typeface="宋体" panose="02010600030101010101" pitchFamily="2" charset="-122"/>
                <a:ea typeface="宋体" panose="02010600030101010101" pitchFamily="2" charset="-122"/>
                <a:cs typeface="Arial Unicode MS" pitchFamily="34" charset="-122"/>
              </a:rPr>
              <a:t>自动装配的缺点</a:t>
            </a:r>
          </a:p>
        </p:txBody>
      </p:sp>
      <p:sp>
        <p:nvSpPr>
          <p:cNvPr id="651267" name="Rectangle 3"/>
          <p:cNvSpPr>
            <a:spLocks noGrp="1" noChangeArrowheads="1"/>
          </p:cNvSpPr>
          <p:nvPr>
            <p:ph idx="1"/>
          </p:nvPr>
        </p:nvSpPr>
        <p:spPr>
          <a:xfrm>
            <a:off x="1919536" y="1268760"/>
            <a:ext cx="8208912" cy="3744416"/>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配置文件里设置 </a:t>
            </a:r>
            <a:r>
              <a:rPr lang="en-US" altLang="zh-CN" sz="2400" dirty="0" err="1">
                <a:latin typeface="宋体" panose="02010600030101010101" pitchFamily="2" charset="-122"/>
                <a:ea typeface="宋体" panose="02010600030101010101" pitchFamily="2" charset="-122"/>
                <a:cs typeface="Arial Unicode MS" pitchFamily="34" charset="-122"/>
              </a:rPr>
              <a:t>autowire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属性进行自动装配将会装配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的所有属性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然而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若只希望装配个别属性时</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dirty="0" err="1">
                <a:latin typeface="宋体" panose="02010600030101010101" pitchFamily="2" charset="-122"/>
                <a:ea typeface="宋体" panose="02010600030101010101" pitchFamily="2" charset="-122"/>
                <a:cs typeface="Arial Unicode MS" pitchFamily="34" charset="-122"/>
              </a:rPr>
              <a:t>autowire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属性就不够灵活了</a:t>
            </a:r>
            <a:r>
              <a:rPr lang="en-US" altLang="zh-CN" sz="2400" dirty="0">
                <a:latin typeface="宋体" panose="02010600030101010101" pitchFamily="2" charset="-122"/>
                <a:ea typeface="宋体" panose="02010600030101010101" pitchFamily="2" charset="-122"/>
                <a:cs typeface="Arial Unicode MS" pitchFamily="34" charset="-122"/>
              </a:rPr>
              <a:t>. </a:t>
            </a:r>
          </a:p>
          <a:p>
            <a:r>
              <a:rPr lang="en-US" altLang="zh-CN" sz="2400" dirty="0" err="1">
                <a:latin typeface="宋体" panose="02010600030101010101" pitchFamily="2" charset="-122"/>
                <a:ea typeface="宋体" panose="02010600030101010101" pitchFamily="2" charset="-122"/>
                <a:cs typeface="Arial Unicode MS" pitchFamily="34" charset="-122"/>
              </a:rPr>
              <a:t>autowire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属性要么根据类型自动装配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要么根据名称自动装配</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不能两者兼而有之</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6958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667873" y="1458000"/>
            <a:ext cx="8639999" cy="5400000"/>
          </a:xfrm>
          <a:prstGeom prst="rect">
            <a:avLst/>
          </a:prstGeom>
        </p:spPr>
      </p:pic>
    </p:spTree>
    <p:extLst>
      <p:ext uri="{BB962C8B-B14F-4D97-AF65-F5344CB8AC3E}">
        <p14:creationId xmlns:p14="http://schemas.microsoft.com/office/powerpoint/2010/main" val="2243648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2207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使用外部属性文件</a:t>
            </a:r>
          </a:p>
        </p:txBody>
      </p:sp>
      <p:sp>
        <p:nvSpPr>
          <p:cNvPr id="664579" name="Rectangle 3"/>
          <p:cNvSpPr>
            <a:spLocks noGrp="1" noChangeArrowheads="1"/>
          </p:cNvSpPr>
          <p:nvPr>
            <p:ph idx="1"/>
          </p:nvPr>
        </p:nvSpPr>
        <p:spPr>
          <a:xfrm>
            <a:off x="1703512" y="1268760"/>
            <a:ext cx="8496944" cy="4680520"/>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在配置文件里配置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有时需要在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的配置里混入</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系统部署的细节信息</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例如</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文件路径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数据源配置信息等</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而这些部署细节实际上需要和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配置相分离</a:t>
            </a:r>
          </a:p>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提供了一个 </a:t>
            </a:r>
            <a:r>
              <a:rPr lang="en-US" altLang="zh-CN" sz="2400" dirty="0" err="1">
                <a:latin typeface="宋体" panose="02010600030101010101" pitchFamily="2" charset="-122"/>
                <a:ea typeface="宋体" panose="02010600030101010101" pitchFamily="2" charset="-122"/>
                <a:cs typeface="Arial Unicode MS" pitchFamily="34" charset="-122"/>
              </a:rPr>
              <a:t>PropertyPlaceholderConfigurer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BeanFactory</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后置处理器</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这个处理器允许用户将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配置的部分内容外移到</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属性文件</a:t>
            </a:r>
            <a:r>
              <a:rPr lang="zh-CN" altLang="en-US" sz="2400" dirty="0">
                <a:latin typeface="宋体" panose="02010600030101010101" pitchFamily="2" charset="-122"/>
                <a:ea typeface="宋体" panose="02010600030101010101" pitchFamily="2" charset="-122"/>
                <a:cs typeface="Arial Unicode MS" pitchFamily="34" charset="-122"/>
              </a:rPr>
              <a:t>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可以在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配置文件里使用形式为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var</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的变量</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dirty="0" err="1">
                <a:latin typeface="宋体" panose="02010600030101010101" pitchFamily="2" charset="-122"/>
                <a:ea typeface="宋体" panose="02010600030101010101" pitchFamily="2" charset="-122"/>
                <a:cs typeface="Arial Unicode MS" pitchFamily="34" charset="-122"/>
              </a:rPr>
              <a:t>PropertyPlaceholderConfigurer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从属性文件里加载属性</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并使用这些属性来替换变量</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还允许在属性文件中使用 </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dirty="0" err="1">
                <a:latin typeface="宋体" panose="02010600030101010101" pitchFamily="2" charset="-122"/>
                <a:ea typeface="宋体" panose="02010600030101010101" pitchFamily="2" charset="-122"/>
                <a:cs typeface="Arial Unicode MS" pitchFamily="34" charset="-122"/>
              </a:rPr>
              <a:t>propName</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，以实现属性之间的相互引用。</a:t>
            </a:r>
            <a:endParaRPr lang="en-US" altLang="zh-CN"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2988170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2025718" y="116543"/>
            <a:ext cx="8229600" cy="857256"/>
          </a:xfrm>
        </p:spPr>
        <p:txBody>
          <a:bodyPr>
            <a:normAutofit/>
          </a:bodyPr>
          <a:lstStyle/>
          <a:p>
            <a:r>
              <a:rPr lang="zh-CN" altLang="en-US" sz="3200" dirty="0">
                <a:latin typeface="宋体" panose="02010600030101010101" pitchFamily="2" charset="-122"/>
                <a:ea typeface="宋体" panose="02010600030101010101" pitchFamily="2" charset="-122"/>
                <a:cs typeface="Arial Unicode MS" pitchFamily="34" charset="-122"/>
              </a:rPr>
              <a:t>注册 </a:t>
            </a:r>
            <a:r>
              <a:rPr lang="en-US" altLang="zh-CN" sz="3200" dirty="0" err="1">
                <a:latin typeface="宋体" panose="02010600030101010101" pitchFamily="2" charset="-122"/>
                <a:ea typeface="宋体" panose="02010600030101010101" pitchFamily="2" charset="-122"/>
                <a:cs typeface="Arial Unicode MS" pitchFamily="34" charset="-122"/>
              </a:rPr>
              <a:t>PropertyPlaceholderConfigurer</a:t>
            </a:r>
            <a:r>
              <a:rPr lang="en-US" altLang="zh-CN" sz="3200" dirty="0">
                <a:latin typeface="宋体" panose="02010600030101010101" pitchFamily="2" charset="-122"/>
                <a:ea typeface="宋体" panose="02010600030101010101" pitchFamily="2" charset="-122"/>
                <a:cs typeface="Arial Unicode MS" pitchFamily="34" charset="-122"/>
              </a:rPr>
              <a:t> </a:t>
            </a:r>
          </a:p>
        </p:txBody>
      </p:sp>
      <p:sp>
        <p:nvSpPr>
          <p:cNvPr id="673795" name="Rectangle 3"/>
          <p:cNvSpPr>
            <a:spLocks noGrp="1" noChangeArrowheads="1"/>
          </p:cNvSpPr>
          <p:nvPr>
            <p:ph idx="1"/>
          </p:nvPr>
        </p:nvSpPr>
        <p:spPr>
          <a:xfrm>
            <a:off x="1847528" y="1124745"/>
            <a:ext cx="8212198" cy="4098925"/>
          </a:xfrm>
        </p:spPr>
        <p:txBody>
          <a:bodyPr/>
          <a:lstStyle/>
          <a:p>
            <a:r>
              <a:rPr lang="en-US" altLang="zh-CN" sz="2400" dirty="0">
                <a:latin typeface="宋体" panose="02010600030101010101" pitchFamily="2" charset="-122"/>
                <a:ea typeface="宋体" panose="02010600030101010101" pitchFamily="2" charset="-122"/>
                <a:cs typeface="Arial Unicode MS" pitchFamily="34" charset="-122"/>
              </a:rPr>
              <a:t>Spring 2.0:</a:t>
            </a: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endParaRPr lang="en-US" altLang="zh-CN" sz="2400" dirty="0">
              <a:latin typeface="宋体" panose="02010600030101010101" pitchFamily="2" charset="-122"/>
              <a:ea typeface="宋体" panose="02010600030101010101" pitchFamily="2" charset="-122"/>
              <a:cs typeface="Arial Unicode MS" pitchFamily="34" charset="-122"/>
            </a:endParaRPr>
          </a:p>
          <a:p>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Spring 2.5 </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之后</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可通过 </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FF0000"/>
                </a:solidFill>
                <a:latin typeface="宋体" panose="02010600030101010101" pitchFamily="2" charset="-122"/>
                <a:ea typeface="宋体" panose="02010600030101010101" pitchFamily="2" charset="-122"/>
                <a:cs typeface="Arial Unicode MS" pitchFamily="34" charset="-122"/>
              </a:rPr>
              <a:t>context:property</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-placeholder&gt; </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元素简化</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a:t>
            </a:r>
          </a:p>
          <a:p>
            <a:pPr lvl="1"/>
            <a:r>
              <a:rPr lang="en-US" altLang="zh-CN" sz="2100" dirty="0">
                <a:latin typeface="宋体" panose="02010600030101010101" pitchFamily="2" charset="-122"/>
                <a:ea typeface="宋体" panose="02010600030101010101" pitchFamily="2" charset="-122"/>
                <a:cs typeface="Arial Unicode MS" pitchFamily="34" charset="-122"/>
              </a:rPr>
              <a:t>&lt;beans&gt; </a:t>
            </a:r>
            <a:r>
              <a:rPr lang="zh-CN" altLang="en-US" sz="2100" dirty="0">
                <a:latin typeface="宋体" panose="02010600030101010101" pitchFamily="2" charset="-122"/>
                <a:ea typeface="宋体" panose="02010600030101010101" pitchFamily="2" charset="-122"/>
                <a:cs typeface="Arial Unicode MS" pitchFamily="34" charset="-122"/>
              </a:rPr>
              <a:t>中添加 </a:t>
            </a:r>
            <a:r>
              <a:rPr lang="en-US" altLang="zh-CN" sz="2100" dirty="0">
                <a:latin typeface="宋体" panose="02010600030101010101" pitchFamily="2" charset="-122"/>
                <a:ea typeface="宋体" panose="02010600030101010101" pitchFamily="2" charset="-122"/>
                <a:cs typeface="Arial Unicode MS" pitchFamily="34" charset="-122"/>
              </a:rPr>
              <a:t>context Schema </a:t>
            </a:r>
            <a:r>
              <a:rPr lang="zh-CN" altLang="en-US" sz="2100" dirty="0">
                <a:latin typeface="宋体" panose="02010600030101010101" pitchFamily="2" charset="-122"/>
                <a:ea typeface="宋体" panose="02010600030101010101" pitchFamily="2" charset="-122"/>
                <a:cs typeface="Arial Unicode MS" pitchFamily="34" charset="-122"/>
              </a:rPr>
              <a:t>定义</a:t>
            </a:r>
          </a:p>
          <a:p>
            <a:pPr lvl="1"/>
            <a:r>
              <a:rPr lang="zh-CN" altLang="en-US" sz="2100" dirty="0">
                <a:latin typeface="宋体" panose="02010600030101010101" pitchFamily="2" charset="-122"/>
                <a:ea typeface="宋体" panose="02010600030101010101" pitchFamily="2" charset="-122"/>
                <a:cs typeface="Arial Unicode MS" pitchFamily="34" charset="-122"/>
              </a:rPr>
              <a:t>在配置文件中加入如下配置</a:t>
            </a:r>
            <a:r>
              <a:rPr lang="en-US" altLang="zh-CN" sz="2100" dirty="0">
                <a:latin typeface="宋体" panose="02010600030101010101" pitchFamily="2" charset="-122"/>
                <a:ea typeface="宋体" panose="02010600030101010101" pitchFamily="2"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72817"/>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4633730"/>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334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1775520" y="116632"/>
            <a:ext cx="8748464" cy="857256"/>
          </a:xfrm>
        </p:spPr>
        <p:txBody>
          <a:bodyPr/>
          <a:lstStyle/>
          <a:p>
            <a:r>
              <a:rPr lang="zh-CN" altLang="en-US" sz="4000" dirty="0">
                <a:latin typeface="宋体" panose="02010600030101010101" pitchFamily="2" charset="-122"/>
                <a:ea typeface="宋体" panose="02010600030101010101" pitchFamily="2" charset="-122"/>
                <a:cs typeface="Arial Unicode MS" pitchFamily="34" charset="-122"/>
              </a:rPr>
              <a:t>使用外部属性文件配置数据源</a:t>
            </a:r>
            <a:r>
              <a:rPr lang="zh-CN" altLang="en-US" sz="4000" dirty="0" smtClean="0">
                <a:latin typeface="宋体" panose="02010600030101010101" pitchFamily="2" charset="-122"/>
                <a:ea typeface="宋体" panose="02010600030101010101" pitchFamily="2" charset="-122"/>
                <a:cs typeface="Arial Unicode MS" pitchFamily="34" charset="-122"/>
              </a:rPr>
              <a:t>范例</a:t>
            </a:r>
            <a:endParaRPr lang="zh-CN" altLang="en-US" sz="4000"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1847528" y="1052736"/>
            <a:ext cx="8640960" cy="2862322"/>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a:t>
            </a:r>
            <a:r>
              <a:rPr lang="zh-CN" altLang="zh-CN" kern="0">
                <a:solidFill>
                  <a:srgbClr val="3F5FBF"/>
                </a:solidFill>
                <a:latin typeface="Consolas"/>
                <a:ea typeface="宋体"/>
                <a:cs typeface="Consolas"/>
              </a:rPr>
              <a:t>导入属性文件</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b="1" kern="0">
                <a:solidFill>
                  <a:srgbClr val="FF0000"/>
                </a:solidFill>
                <a:latin typeface="Consolas"/>
                <a:ea typeface="宋体"/>
                <a:cs typeface="Times New Roman"/>
              </a:rPr>
              <a:t>&lt;context:property-placeholder location=</a:t>
            </a:r>
            <a:r>
              <a:rPr lang="en-US" altLang="zh-CN" b="1" i="1" kern="0">
                <a:solidFill>
                  <a:srgbClr val="FF0000"/>
                </a:solidFill>
                <a:latin typeface="Consolas"/>
                <a:ea typeface="宋体"/>
                <a:cs typeface="Times New Roman"/>
              </a:rPr>
              <a:t>"classpath:db.properties"</a:t>
            </a:r>
            <a:r>
              <a:rPr lang="en-US" altLang="zh-CN" b="1" kern="0">
                <a:solidFill>
                  <a:srgbClr val="FF0000"/>
                </a:solidFill>
                <a:latin typeface="Consolas"/>
                <a:ea typeface="宋体"/>
                <a:cs typeface="Times New Roman"/>
              </a:rPr>
              <a:t>/&gt;</a:t>
            </a:r>
            <a:endParaRPr lang="zh-CN" altLang="zh-CN" b="1" kern="100">
              <a:solidFill>
                <a:srgbClr val="FF0000"/>
              </a:solidFill>
              <a:latin typeface="Calibri"/>
              <a:ea typeface="宋体"/>
              <a:cs typeface="Times New Roman"/>
            </a:endParaRPr>
          </a:p>
          <a:p>
            <a:r>
              <a:rPr lang="en-US" altLang="zh-CN" kern="0">
                <a:solidFill>
                  <a:srgbClr val="3F5FBF"/>
                </a:solidFill>
                <a:latin typeface="Consolas"/>
                <a:ea typeface="宋体"/>
                <a:cs typeface="Times New Roman"/>
              </a:rPr>
              <a:t>&lt;!-- </a:t>
            </a:r>
            <a:r>
              <a:rPr lang="zh-CN" altLang="zh-CN" kern="0">
                <a:solidFill>
                  <a:srgbClr val="3F5FBF"/>
                </a:solidFill>
                <a:latin typeface="Consolas"/>
                <a:ea typeface="宋体"/>
                <a:cs typeface="Consolas"/>
              </a:rPr>
              <a:t>使用外部化属性文件的属性</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bean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id</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"datasource"</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class</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"com.mchange.v2.c3p0.ComboPooledDataSource"</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property</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name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"user"</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value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t>
            </a:r>
            <a:r>
              <a:rPr lang="en-US" altLang="zh-CN" b="1" i="1" kern="0">
                <a:solidFill>
                  <a:srgbClr val="FF0000"/>
                </a:solidFill>
                <a:latin typeface="Consolas"/>
                <a:ea typeface="宋体"/>
                <a:cs typeface="Times New Roman"/>
              </a:rPr>
              <a:t>${user}</a:t>
            </a:r>
            <a:r>
              <a:rPr lang="en-US" altLang="zh-CN" i="1" kern="0">
                <a:solidFill>
                  <a:srgbClr val="2A00FF"/>
                </a:solidFill>
                <a:latin typeface="Consolas"/>
                <a:ea typeface="宋体"/>
                <a:cs typeface="Times New Roman"/>
              </a:rPr>
              <a:t>"</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property</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name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"password"</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value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t>
            </a:r>
            <a:r>
              <a:rPr lang="en-US" altLang="zh-CN" b="1" i="1" kern="0">
                <a:solidFill>
                  <a:srgbClr val="FF0000"/>
                </a:solidFill>
                <a:latin typeface="Consolas"/>
                <a:ea typeface="宋体"/>
                <a:cs typeface="Times New Roman"/>
              </a:rPr>
              <a:t>${password}</a:t>
            </a:r>
            <a:r>
              <a:rPr lang="en-US" altLang="zh-CN" i="1" kern="0">
                <a:solidFill>
                  <a:srgbClr val="2A00FF"/>
                </a:solidFill>
                <a:latin typeface="Consolas"/>
                <a:ea typeface="宋体"/>
                <a:cs typeface="Times New Roman"/>
              </a:rPr>
              <a:t>"</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property</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name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"driverClass"</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value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t>
            </a:r>
            <a:r>
              <a:rPr lang="en-US" altLang="zh-CN" b="1" i="1" kern="0">
                <a:solidFill>
                  <a:srgbClr val="FF0000"/>
                </a:solidFill>
                <a:latin typeface="Consolas"/>
                <a:ea typeface="宋体"/>
                <a:cs typeface="Times New Roman"/>
              </a:rPr>
              <a:t>${driverClass}</a:t>
            </a:r>
            <a:r>
              <a:rPr lang="en-US" altLang="zh-CN" i="1" kern="0">
                <a:solidFill>
                  <a:srgbClr val="2A00FF"/>
                </a:solidFill>
                <a:latin typeface="Consolas"/>
                <a:ea typeface="宋体"/>
                <a:cs typeface="Times New Roman"/>
              </a:rPr>
              <a:t>"</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property</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name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"jdbcUrl"</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value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t>
            </a:r>
            <a:r>
              <a:rPr lang="en-US" altLang="zh-CN" b="1" i="1" kern="0">
                <a:solidFill>
                  <a:srgbClr val="FF0000"/>
                </a:solidFill>
                <a:latin typeface="Consolas"/>
                <a:ea typeface="宋体"/>
                <a:cs typeface="Times New Roman"/>
              </a:rPr>
              <a:t>${jdbcUrl}</a:t>
            </a:r>
            <a:r>
              <a:rPr lang="en-US" altLang="zh-CN" i="1" kern="0">
                <a:solidFill>
                  <a:srgbClr val="2A00FF"/>
                </a:solidFill>
                <a:latin typeface="Consolas"/>
                <a:ea typeface="宋体"/>
                <a:cs typeface="Times New Roman"/>
              </a:rPr>
              <a:t>"</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8080"/>
                </a:solidFill>
                <a:latin typeface="Consolas"/>
                <a:ea typeface="宋体"/>
              </a:rPr>
              <a:t>&lt;/</a:t>
            </a:r>
            <a:r>
              <a:rPr lang="en-US" altLang="zh-CN" kern="0">
                <a:solidFill>
                  <a:srgbClr val="3F7F7F"/>
                </a:solidFill>
                <a:latin typeface="Consolas"/>
                <a:ea typeface="宋体"/>
              </a:rPr>
              <a:t>bean</a:t>
            </a:r>
            <a:r>
              <a:rPr lang="en-US" altLang="zh-CN" kern="0">
                <a:solidFill>
                  <a:srgbClr val="008080"/>
                </a:solidFill>
                <a:latin typeface="Consolas"/>
                <a:ea typeface="宋体"/>
              </a:rPr>
              <a:t>&gt;</a:t>
            </a:r>
            <a:endParaRPr lang="zh-CN" altLang="en-US"/>
          </a:p>
        </p:txBody>
      </p:sp>
      <p:sp>
        <p:nvSpPr>
          <p:cNvPr id="3" name="TextBox 2"/>
          <p:cNvSpPr txBox="1"/>
          <p:nvPr/>
        </p:nvSpPr>
        <p:spPr>
          <a:xfrm>
            <a:off x="1861886" y="3915059"/>
            <a:ext cx="6733256" cy="1200329"/>
          </a:xfrm>
          <a:prstGeom prst="rect">
            <a:avLst/>
          </a:prstGeom>
          <a:noFill/>
        </p:spPr>
        <p:txBody>
          <a:bodyPr wrap="square" rtlCol="0">
            <a:spAutoFit/>
          </a:bodyPr>
          <a:lstStyle/>
          <a:p>
            <a:r>
              <a:rPr lang="en-US" altLang="zh-CN" kern="0">
                <a:solidFill>
                  <a:srgbClr val="000000"/>
                </a:solidFill>
                <a:latin typeface="Consolas"/>
                <a:ea typeface="宋体"/>
                <a:cs typeface="Times New Roman"/>
              </a:rPr>
              <a:t>user=</a:t>
            </a:r>
            <a:r>
              <a:rPr lang="en-US" altLang="zh-CN" kern="0">
                <a:solidFill>
                  <a:srgbClr val="2A00FF"/>
                </a:solidFill>
                <a:latin typeface="Consolas"/>
                <a:ea typeface="宋体"/>
                <a:cs typeface="Times New Roman"/>
              </a:rPr>
              <a:t>root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password=</a:t>
            </a:r>
            <a:r>
              <a:rPr lang="en-US" altLang="zh-CN" kern="0">
                <a:solidFill>
                  <a:srgbClr val="2A00FF"/>
                </a:solidFill>
                <a:latin typeface="Consolas"/>
                <a:ea typeface="宋体"/>
                <a:cs typeface="Times New Roman"/>
              </a:rPr>
              <a:t>123456</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driverClass=</a:t>
            </a:r>
            <a:r>
              <a:rPr lang="en-US" altLang="zh-CN" kern="0">
                <a:solidFill>
                  <a:srgbClr val="2A00FF"/>
                </a:solidFill>
                <a:latin typeface="Consolas"/>
                <a:ea typeface="宋体"/>
                <a:cs typeface="Times New Roman"/>
              </a:rPr>
              <a:t>org.gjt.mm.mysql.Driver</a:t>
            </a:r>
            <a:endParaRPr lang="zh-CN" altLang="zh-CN" kern="100">
              <a:latin typeface="Calibri"/>
              <a:ea typeface="宋体"/>
              <a:cs typeface="Times New Roman"/>
            </a:endParaRPr>
          </a:p>
          <a:p>
            <a:r>
              <a:rPr lang="en-US" altLang="zh-CN" kern="0">
                <a:solidFill>
                  <a:srgbClr val="000000"/>
                </a:solidFill>
                <a:latin typeface="Consolas"/>
                <a:ea typeface="宋体"/>
              </a:rPr>
              <a:t>jdbcUrl=</a:t>
            </a:r>
            <a:r>
              <a:rPr lang="en-US" altLang="zh-CN" kern="0">
                <a:solidFill>
                  <a:srgbClr val="2A00FF"/>
                </a:solidFill>
                <a:latin typeface="Consolas"/>
                <a:ea typeface="宋体"/>
              </a:rPr>
              <a:t>jdbc:mysql://172.16.72.154:3306/test</a:t>
            </a:r>
            <a:endParaRPr lang="zh-CN" altLang="en-US"/>
          </a:p>
        </p:txBody>
      </p:sp>
      <p:sp>
        <p:nvSpPr>
          <p:cNvPr id="4" name="矩形标注 3"/>
          <p:cNvSpPr/>
          <p:nvPr/>
        </p:nvSpPr>
        <p:spPr bwMode="auto">
          <a:xfrm>
            <a:off x="6023993" y="1700808"/>
            <a:ext cx="2448272" cy="432048"/>
          </a:xfrm>
          <a:prstGeom prst="wedgeRectCallout">
            <a:avLst>
              <a:gd name="adj1" fmla="val -65057"/>
              <a:gd name="adj2" fmla="val 51935"/>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CN">
                <a:latin typeface="Arial" pitchFamily="34" charset="0"/>
                <a:ea typeface="宋体" pitchFamily="2" charset="-122"/>
              </a:rPr>
              <a:t>beans-properties.xml</a:t>
            </a:r>
            <a:endParaRPr lang="zh-CN" altLang="en-US">
              <a:latin typeface="Arial" pitchFamily="34" charset="0"/>
              <a:ea typeface="宋体" pitchFamily="2" charset="-122"/>
            </a:endParaRPr>
          </a:p>
        </p:txBody>
      </p:sp>
      <p:sp>
        <p:nvSpPr>
          <p:cNvPr id="6" name="矩形标注 5"/>
          <p:cNvSpPr/>
          <p:nvPr/>
        </p:nvSpPr>
        <p:spPr bwMode="auto">
          <a:xfrm>
            <a:off x="4151784" y="3789040"/>
            <a:ext cx="1529728" cy="414622"/>
          </a:xfrm>
          <a:prstGeom prst="wedgeRectCallout">
            <a:avLst>
              <a:gd name="adj1" fmla="val -12598"/>
              <a:gd name="adj2" fmla="val 101131"/>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CN">
                <a:latin typeface="Arial" pitchFamily="34" charset="0"/>
                <a:ea typeface="宋体" pitchFamily="2" charset="-122"/>
              </a:rPr>
              <a:t>db.properties</a:t>
            </a:r>
            <a:endParaRPr lang="zh-CN" altLang="en-US">
              <a:latin typeface="Arial" pitchFamily="34" charset="0"/>
              <a:ea typeface="宋体" pitchFamily="2"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158673"/>
            <a:ext cx="9144000" cy="169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标注 8"/>
          <p:cNvSpPr/>
          <p:nvPr/>
        </p:nvSpPr>
        <p:spPr bwMode="auto">
          <a:xfrm>
            <a:off x="6384033" y="3594961"/>
            <a:ext cx="4283967" cy="1243615"/>
          </a:xfrm>
          <a:prstGeom prst="wedgeRectCallout">
            <a:avLst>
              <a:gd name="adj1" fmla="val 4220"/>
              <a:gd name="adj2" fmla="val 71687"/>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a:latin typeface="Arial" pitchFamily="34" charset="0"/>
                <a:ea typeface="宋体" pitchFamily="2" charset="-122"/>
              </a:rPr>
              <a:t>这样做的好处在于，一旦需要更换底层数据库或者需要修改数据库的信息时，修改资源文件的成本要比修改</a:t>
            </a:r>
            <a:r>
              <a:rPr lang="en-US" altLang="zh-CN">
                <a:latin typeface="Arial" pitchFamily="34" charset="0"/>
                <a:ea typeface="宋体" pitchFamily="2" charset="-122"/>
              </a:rPr>
              <a:t>Spring</a:t>
            </a:r>
            <a:r>
              <a:rPr lang="zh-CN" altLang="en-US">
                <a:latin typeface="Arial" pitchFamily="34" charset="0"/>
                <a:ea typeface="宋体" pitchFamily="2" charset="-122"/>
              </a:rPr>
              <a:t>配置文件的成本低得多。</a:t>
            </a:r>
          </a:p>
        </p:txBody>
      </p:sp>
    </p:spTree>
    <p:extLst>
      <p:ext uri="{BB962C8B-B14F-4D97-AF65-F5344CB8AC3E}">
        <p14:creationId xmlns:p14="http://schemas.microsoft.com/office/powerpoint/2010/main" val="1124135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196" y="116632"/>
            <a:ext cx="8229600" cy="810308"/>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itchFamily="34" charset="-122"/>
              </a:rPr>
              <a:t>内容提要</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2063552" y="1340768"/>
            <a:ext cx="8208912" cy="4536504"/>
          </a:xfrm>
        </p:spPr>
        <p:txBody>
          <a:bodyPr>
            <a:normAutofit/>
          </a:bodyPr>
          <a:lstStyle/>
          <a:p>
            <a:r>
              <a:rPr lang="zh-CN" altLang="en-US">
                <a:latin typeface="宋体" panose="02010600030101010101" pitchFamily="2" charset="-122"/>
                <a:ea typeface="宋体" panose="02010600030101010101" pitchFamily="2" charset="-122"/>
                <a:cs typeface="Arial Unicode MS" pitchFamily="34" charset="-122"/>
              </a:rPr>
              <a:t>配置 </a:t>
            </a:r>
            <a:r>
              <a:rPr lang="en-US" altLang="zh-CN" dirty="0">
                <a:latin typeface="宋体" panose="02010600030101010101" pitchFamily="2" charset="-122"/>
                <a:ea typeface="宋体" panose="02010600030101010101" pitchFamily="2" charset="-122"/>
                <a:cs typeface="Arial Unicode MS" pitchFamily="34" charset="-122"/>
              </a:rPr>
              <a:t>bean</a:t>
            </a:r>
          </a:p>
          <a:p>
            <a:pPr lvl="1"/>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配置</a:t>
            </a:r>
            <a:r>
              <a:rPr lang="zh-CN" altLang="en-US" b="1">
                <a:solidFill>
                  <a:srgbClr val="0000FF"/>
                </a:solidFill>
                <a:latin typeface="宋体" panose="02010600030101010101" pitchFamily="2" charset="-122"/>
                <a:ea typeface="宋体" panose="02010600030101010101" pitchFamily="2" charset="-122"/>
                <a:cs typeface="Arial Unicode MS" pitchFamily="34" charset="-122"/>
              </a:rPr>
              <a:t>形式：基于</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注解</a:t>
            </a:r>
            <a:r>
              <a:rPr lang="zh-CN" altLang="en-US" b="1">
                <a:solidFill>
                  <a:srgbClr val="0000FF"/>
                </a:solidFill>
                <a:latin typeface="宋体" panose="02010600030101010101" pitchFamily="2" charset="-122"/>
                <a:ea typeface="宋体" panose="02010600030101010101" pitchFamily="2" charset="-122"/>
                <a:cs typeface="Arial Unicode MS" pitchFamily="34" charset="-122"/>
              </a:rPr>
              <a:t>的方式</a:t>
            </a:r>
            <a:endParaRPr lang="en-US" altLang="zh-CN" b="1">
              <a:solidFill>
                <a:srgbClr val="0000FF"/>
              </a:solidFill>
              <a:latin typeface="宋体" panose="02010600030101010101" pitchFamily="2" charset="-122"/>
              <a:ea typeface="宋体" panose="02010600030101010101" pitchFamily="2" charset="-122"/>
              <a:cs typeface="Arial Unicode MS" pitchFamily="34" charset="-122"/>
            </a:endParaRPr>
          </a:p>
          <a:p>
            <a:pPr marL="457200" lvl="1" indent="0">
              <a:buNone/>
            </a:pPr>
            <a:r>
              <a:rPr lang="zh-CN" altLang="en-US" b="1">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基于注解配置 </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Bean</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；基于注解来装配 </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的</a:t>
            </a:r>
            <a:r>
              <a:rPr lang="zh-CN" altLang="en-US" b="1">
                <a:solidFill>
                  <a:srgbClr val="0000FF"/>
                </a:solidFill>
                <a:latin typeface="宋体" panose="02010600030101010101" pitchFamily="2" charset="-122"/>
                <a:ea typeface="宋体" panose="02010600030101010101" pitchFamily="2" charset="-122"/>
                <a:cs typeface="Arial Unicode MS" pitchFamily="34" charset="-122"/>
              </a:rPr>
              <a:t>属性）</a:t>
            </a:r>
            <a:endParaRPr lang="en-US" altLang="zh-CN"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1807061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2063552"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中扫描组件</a:t>
            </a:r>
          </a:p>
        </p:txBody>
      </p:sp>
      <p:sp>
        <p:nvSpPr>
          <p:cNvPr id="657411" name="Rectangle 3"/>
          <p:cNvSpPr>
            <a:spLocks noGrp="1" noChangeArrowheads="1"/>
          </p:cNvSpPr>
          <p:nvPr>
            <p:ph idx="1"/>
          </p:nvPr>
        </p:nvSpPr>
        <p:spPr>
          <a:xfrm>
            <a:off x="1847528" y="1196752"/>
            <a:ext cx="8352928" cy="4824536"/>
          </a:xfrm>
        </p:spPr>
        <p:txBody>
          <a:bodyPr>
            <a:normAutofit/>
          </a:bodyPr>
          <a:lstStyle/>
          <a:p>
            <a:r>
              <a:rPr lang="zh-CN" altLang="en-US" sz="2600" dirty="0">
                <a:latin typeface="宋体" panose="02010600030101010101" pitchFamily="2" charset="-122"/>
                <a:ea typeface="宋体" panose="02010600030101010101" pitchFamily="2" charset="-122"/>
                <a:cs typeface="Arial Unicode MS" pitchFamily="34" charset="-122"/>
              </a:rPr>
              <a:t>组件扫描</a:t>
            </a:r>
            <a:r>
              <a:rPr lang="en-US" altLang="zh-CN" sz="2600" dirty="0">
                <a:latin typeface="宋体" panose="02010600030101010101" pitchFamily="2" charset="-122"/>
                <a:ea typeface="宋体" panose="02010600030101010101" pitchFamily="2" charset="-122"/>
                <a:cs typeface="Arial Unicode MS" pitchFamily="34" charset="-122"/>
              </a:rPr>
              <a:t>(component scanning):  Spring </a:t>
            </a:r>
            <a:r>
              <a:rPr lang="zh-CN" altLang="en-US" sz="2600" dirty="0">
                <a:latin typeface="宋体" panose="02010600030101010101" pitchFamily="2" charset="-122"/>
                <a:ea typeface="宋体" panose="02010600030101010101" pitchFamily="2" charset="-122"/>
                <a:cs typeface="Arial Unicode MS" pitchFamily="34" charset="-122"/>
              </a:rPr>
              <a:t>能够从 </a:t>
            </a:r>
            <a:r>
              <a:rPr lang="en-US" altLang="zh-CN" sz="2600" dirty="0" err="1">
                <a:latin typeface="宋体" panose="02010600030101010101" pitchFamily="2" charset="-122"/>
                <a:ea typeface="宋体" panose="02010600030101010101" pitchFamily="2" charset="-122"/>
                <a:cs typeface="Arial Unicode MS" pitchFamily="34" charset="-122"/>
              </a:rPr>
              <a:t>classpath</a:t>
            </a:r>
            <a:r>
              <a:rPr lang="en-US" altLang="zh-CN" sz="2600" dirty="0">
                <a:latin typeface="宋体" panose="02010600030101010101" pitchFamily="2" charset="-122"/>
                <a:ea typeface="宋体" panose="02010600030101010101" pitchFamily="2" charset="-122"/>
                <a:cs typeface="Arial Unicode MS" pitchFamily="34" charset="-122"/>
              </a:rPr>
              <a:t> </a:t>
            </a:r>
            <a:r>
              <a:rPr lang="zh-CN" altLang="en-US" sz="2600" dirty="0">
                <a:latin typeface="宋体" panose="02010600030101010101" pitchFamily="2" charset="-122"/>
                <a:ea typeface="宋体" panose="02010600030101010101" pitchFamily="2" charset="-122"/>
                <a:cs typeface="Arial Unicode MS" pitchFamily="34" charset="-122"/>
              </a:rPr>
              <a:t>下自动扫描</a:t>
            </a:r>
            <a:r>
              <a:rPr lang="en-US" altLang="zh-CN" sz="2600" dirty="0">
                <a:latin typeface="宋体" panose="02010600030101010101" pitchFamily="2" charset="-122"/>
                <a:ea typeface="宋体" panose="02010600030101010101" pitchFamily="2" charset="-122"/>
                <a:cs typeface="Arial Unicode MS" pitchFamily="34" charset="-122"/>
              </a:rPr>
              <a:t>, </a:t>
            </a:r>
            <a:r>
              <a:rPr lang="zh-CN" altLang="en-US" sz="2600" dirty="0">
                <a:latin typeface="宋体" panose="02010600030101010101" pitchFamily="2" charset="-122"/>
                <a:ea typeface="宋体" panose="02010600030101010101" pitchFamily="2" charset="-122"/>
                <a:cs typeface="Arial Unicode MS" pitchFamily="34" charset="-122"/>
              </a:rPr>
              <a:t>侦测和实例化具有特定注解的组件</a:t>
            </a:r>
            <a:r>
              <a:rPr lang="en-US" altLang="zh-CN" sz="2600" dirty="0">
                <a:latin typeface="宋体" panose="02010600030101010101" pitchFamily="2" charset="-122"/>
                <a:ea typeface="宋体" panose="02010600030101010101" pitchFamily="2" charset="-122"/>
                <a:cs typeface="Arial Unicode MS" pitchFamily="34" charset="-122"/>
              </a:rPr>
              <a:t>. </a:t>
            </a:r>
          </a:p>
          <a:p>
            <a:r>
              <a:rPr lang="zh-CN" altLang="en-US" sz="2600" dirty="0">
                <a:latin typeface="宋体" panose="02010600030101010101" pitchFamily="2" charset="-122"/>
                <a:ea typeface="宋体" panose="02010600030101010101" pitchFamily="2" charset="-122"/>
                <a:cs typeface="Arial Unicode MS" pitchFamily="34" charset="-122"/>
              </a:rPr>
              <a:t>特定组件包括</a:t>
            </a:r>
            <a:r>
              <a:rPr lang="en-US" altLang="zh-CN" sz="2600" dirty="0">
                <a:latin typeface="宋体" panose="02010600030101010101" pitchFamily="2" charset="-122"/>
                <a:ea typeface="宋体" panose="02010600030101010101" pitchFamily="2" charset="-122"/>
                <a:cs typeface="Arial Unicode MS" pitchFamily="34" charset="-122"/>
              </a:rPr>
              <a:t>:</a:t>
            </a:r>
          </a:p>
          <a:p>
            <a:pPr lvl="1"/>
            <a:r>
              <a:rPr lang="en-US" altLang="zh-CN" sz="2100" dirty="0">
                <a:latin typeface="宋体" panose="02010600030101010101" pitchFamily="2" charset="-122"/>
                <a:ea typeface="宋体" panose="02010600030101010101" pitchFamily="2" charset="-122"/>
                <a:cs typeface="Arial Unicode MS" pitchFamily="34" charset="-122"/>
              </a:rPr>
              <a:t>@Component: </a:t>
            </a:r>
            <a:r>
              <a:rPr lang="zh-CN" altLang="en-US" sz="2100" dirty="0">
                <a:latin typeface="宋体" panose="02010600030101010101" pitchFamily="2" charset="-122"/>
                <a:ea typeface="宋体" panose="02010600030101010101" pitchFamily="2" charset="-122"/>
                <a:cs typeface="Arial Unicode MS" pitchFamily="34" charset="-122"/>
              </a:rPr>
              <a:t>基本注解</a:t>
            </a:r>
            <a:r>
              <a:rPr lang="en-US" altLang="zh-CN" sz="2100" dirty="0">
                <a:latin typeface="宋体" panose="02010600030101010101" pitchFamily="2" charset="-122"/>
                <a:ea typeface="宋体" panose="02010600030101010101" pitchFamily="2" charset="-122"/>
                <a:cs typeface="Arial Unicode MS" pitchFamily="34" charset="-122"/>
              </a:rPr>
              <a:t>, </a:t>
            </a:r>
            <a:r>
              <a:rPr lang="zh-CN" altLang="en-US" sz="2100" dirty="0">
                <a:latin typeface="宋体" panose="02010600030101010101" pitchFamily="2" charset="-122"/>
                <a:ea typeface="宋体" panose="02010600030101010101" pitchFamily="2" charset="-122"/>
                <a:cs typeface="Arial Unicode MS" pitchFamily="34" charset="-122"/>
              </a:rPr>
              <a:t>标识了一个受 </a:t>
            </a:r>
            <a:r>
              <a:rPr lang="en-US" altLang="zh-CN" sz="2100" dirty="0">
                <a:latin typeface="宋体" panose="02010600030101010101" pitchFamily="2" charset="-122"/>
                <a:ea typeface="宋体" panose="02010600030101010101" pitchFamily="2" charset="-122"/>
                <a:cs typeface="Arial Unicode MS" pitchFamily="34" charset="-122"/>
              </a:rPr>
              <a:t>Spring </a:t>
            </a:r>
            <a:r>
              <a:rPr lang="zh-CN" altLang="en-US" sz="2100" dirty="0">
                <a:latin typeface="宋体" panose="02010600030101010101" pitchFamily="2" charset="-122"/>
                <a:ea typeface="宋体" panose="02010600030101010101" pitchFamily="2" charset="-122"/>
                <a:cs typeface="Arial Unicode MS" pitchFamily="34" charset="-122"/>
              </a:rPr>
              <a:t>管理的组件</a:t>
            </a:r>
          </a:p>
          <a:p>
            <a:pPr lvl="1"/>
            <a:r>
              <a:rPr lang="en-US" altLang="zh-CN" sz="2100" dirty="0">
                <a:latin typeface="宋体" panose="02010600030101010101" pitchFamily="2" charset="-122"/>
                <a:ea typeface="宋体" panose="02010600030101010101" pitchFamily="2" charset="-122"/>
                <a:cs typeface="Arial Unicode MS" pitchFamily="34" charset="-122"/>
              </a:rPr>
              <a:t>@</a:t>
            </a:r>
            <a:r>
              <a:rPr lang="en-US" altLang="zh-CN" sz="2100" dirty="0" err="1">
                <a:latin typeface="宋体" panose="02010600030101010101" pitchFamily="2" charset="-122"/>
                <a:ea typeface="宋体" panose="02010600030101010101" pitchFamily="2" charset="-122"/>
                <a:cs typeface="Arial Unicode MS" pitchFamily="34" charset="-122"/>
              </a:rPr>
              <a:t>Respository</a:t>
            </a:r>
            <a:r>
              <a:rPr lang="en-US" altLang="zh-CN" sz="2100" dirty="0">
                <a:latin typeface="宋体" panose="02010600030101010101" pitchFamily="2" charset="-122"/>
                <a:ea typeface="宋体" panose="02010600030101010101" pitchFamily="2" charset="-122"/>
                <a:cs typeface="Arial Unicode MS" pitchFamily="34" charset="-122"/>
              </a:rPr>
              <a:t>: </a:t>
            </a:r>
            <a:r>
              <a:rPr lang="zh-CN" altLang="en-US" sz="2100" dirty="0">
                <a:latin typeface="宋体" panose="02010600030101010101" pitchFamily="2" charset="-122"/>
                <a:ea typeface="宋体" panose="02010600030101010101" pitchFamily="2" charset="-122"/>
                <a:cs typeface="Arial Unicode MS" pitchFamily="34" charset="-122"/>
              </a:rPr>
              <a:t>标识持久层组件</a:t>
            </a:r>
          </a:p>
          <a:p>
            <a:pPr lvl="1"/>
            <a:r>
              <a:rPr lang="en-US" altLang="zh-CN" sz="2100" dirty="0">
                <a:latin typeface="宋体" panose="02010600030101010101" pitchFamily="2" charset="-122"/>
                <a:ea typeface="宋体" panose="02010600030101010101" pitchFamily="2" charset="-122"/>
                <a:cs typeface="Arial Unicode MS" pitchFamily="34" charset="-122"/>
              </a:rPr>
              <a:t>@Service: </a:t>
            </a:r>
            <a:r>
              <a:rPr lang="zh-CN" altLang="en-US" sz="2100" dirty="0">
                <a:latin typeface="宋体" panose="02010600030101010101" pitchFamily="2" charset="-122"/>
                <a:ea typeface="宋体" panose="02010600030101010101" pitchFamily="2" charset="-122"/>
                <a:cs typeface="Arial Unicode MS" pitchFamily="34" charset="-122"/>
              </a:rPr>
              <a:t>标识服务层</a:t>
            </a:r>
            <a:r>
              <a:rPr lang="en-US" altLang="zh-CN" sz="2100" dirty="0">
                <a:latin typeface="宋体" panose="02010600030101010101" pitchFamily="2" charset="-122"/>
                <a:ea typeface="宋体" panose="02010600030101010101" pitchFamily="2" charset="-122"/>
                <a:cs typeface="Arial Unicode MS" pitchFamily="34" charset="-122"/>
              </a:rPr>
              <a:t>(</a:t>
            </a:r>
            <a:r>
              <a:rPr lang="zh-CN" altLang="en-US" sz="2100" dirty="0">
                <a:latin typeface="宋体" panose="02010600030101010101" pitchFamily="2" charset="-122"/>
                <a:ea typeface="宋体" panose="02010600030101010101" pitchFamily="2" charset="-122"/>
                <a:cs typeface="Arial Unicode MS" pitchFamily="34" charset="-122"/>
              </a:rPr>
              <a:t>业务层</a:t>
            </a:r>
            <a:r>
              <a:rPr lang="en-US" altLang="zh-CN" sz="2100" dirty="0">
                <a:latin typeface="宋体" panose="02010600030101010101" pitchFamily="2" charset="-122"/>
                <a:ea typeface="宋体" panose="02010600030101010101" pitchFamily="2" charset="-122"/>
                <a:cs typeface="Arial Unicode MS" pitchFamily="34" charset="-122"/>
              </a:rPr>
              <a:t>)</a:t>
            </a:r>
            <a:r>
              <a:rPr lang="zh-CN" altLang="en-US" sz="2100" dirty="0">
                <a:latin typeface="宋体" panose="02010600030101010101" pitchFamily="2" charset="-122"/>
                <a:ea typeface="宋体" panose="02010600030101010101" pitchFamily="2" charset="-122"/>
                <a:cs typeface="Arial Unicode MS" pitchFamily="34" charset="-122"/>
              </a:rPr>
              <a:t>组件</a:t>
            </a:r>
          </a:p>
          <a:p>
            <a:pPr lvl="1"/>
            <a:r>
              <a:rPr lang="en-US" altLang="zh-CN" sz="2100" dirty="0">
                <a:latin typeface="宋体" panose="02010600030101010101" pitchFamily="2" charset="-122"/>
                <a:ea typeface="宋体" panose="02010600030101010101" pitchFamily="2" charset="-122"/>
                <a:cs typeface="Arial Unicode MS" pitchFamily="34" charset="-122"/>
              </a:rPr>
              <a:t>@Controller: </a:t>
            </a:r>
            <a:r>
              <a:rPr lang="zh-CN" altLang="en-US" sz="2100" dirty="0">
                <a:latin typeface="宋体" panose="02010600030101010101" pitchFamily="2" charset="-122"/>
                <a:ea typeface="宋体" panose="02010600030101010101" pitchFamily="2" charset="-122"/>
                <a:cs typeface="Arial Unicode MS" pitchFamily="34" charset="-122"/>
              </a:rPr>
              <a:t>标识表现层组件</a:t>
            </a:r>
            <a:endParaRPr lang="en-US" altLang="zh-CN" sz="2100" dirty="0">
              <a:latin typeface="宋体" panose="02010600030101010101" pitchFamily="2" charset="-122"/>
              <a:ea typeface="宋体" panose="02010600030101010101" pitchFamily="2" charset="-122"/>
              <a:cs typeface="Arial Unicode MS" pitchFamily="34" charset="-122"/>
            </a:endParaRPr>
          </a:p>
          <a:p>
            <a:r>
              <a:rPr lang="zh-CN" altLang="en-US" sz="2500" dirty="0">
                <a:latin typeface="宋体" panose="02010600030101010101" pitchFamily="2" charset="-122"/>
                <a:ea typeface="宋体" panose="02010600030101010101" pitchFamily="2" charset="-122"/>
                <a:cs typeface="Arial Unicode MS" pitchFamily="34" charset="-122"/>
              </a:rPr>
              <a:t>对于扫描到的组件</a:t>
            </a:r>
            <a:r>
              <a:rPr lang="en-US" altLang="zh-CN" sz="2500" dirty="0">
                <a:latin typeface="宋体" panose="02010600030101010101" pitchFamily="2" charset="-122"/>
                <a:ea typeface="宋体" panose="02010600030101010101" pitchFamily="2" charset="-122"/>
                <a:cs typeface="Arial Unicode MS" pitchFamily="34" charset="-122"/>
              </a:rPr>
              <a:t>, </a:t>
            </a:r>
            <a:r>
              <a:rPr lang="en-US" altLang="zh-CN" sz="25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500" b="1" dirty="0">
                <a:solidFill>
                  <a:srgbClr val="0000FF"/>
                </a:solidFill>
                <a:latin typeface="宋体" panose="02010600030101010101" pitchFamily="2" charset="-122"/>
                <a:ea typeface="宋体" panose="02010600030101010101" pitchFamily="2" charset="-122"/>
                <a:cs typeface="Arial Unicode MS" pitchFamily="34" charset="-122"/>
              </a:rPr>
              <a:t>有默认的命名策略</a:t>
            </a:r>
            <a:r>
              <a:rPr lang="en-US" altLang="zh-CN" sz="2500" dirty="0">
                <a:latin typeface="宋体" panose="02010600030101010101" pitchFamily="2" charset="-122"/>
                <a:ea typeface="宋体" panose="02010600030101010101" pitchFamily="2" charset="-122"/>
                <a:cs typeface="Arial Unicode MS" pitchFamily="34" charset="-122"/>
              </a:rPr>
              <a:t>: </a:t>
            </a:r>
            <a:r>
              <a:rPr lang="zh-CN" altLang="en-US" sz="2500" dirty="0">
                <a:latin typeface="宋体" panose="02010600030101010101" pitchFamily="2" charset="-122"/>
                <a:ea typeface="宋体" panose="02010600030101010101" pitchFamily="2" charset="-122"/>
                <a:cs typeface="Arial Unicode MS" pitchFamily="34" charset="-122"/>
              </a:rPr>
              <a:t>使用非限定类名</a:t>
            </a:r>
            <a:r>
              <a:rPr lang="en-US" altLang="zh-CN" sz="2500" dirty="0">
                <a:latin typeface="宋体" panose="02010600030101010101" pitchFamily="2" charset="-122"/>
                <a:ea typeface="宋体" panose="02010600030101010101" pitchFamily="2" charset="-122"/>
                <a:cs typeface="Arial Unicode MS" pitchFamily="34" charset="-122"/>
              </a:rPr>
              <a:t>, </a:t>
            </a:r>
            <a:r>
              <a:rPr lang="zh-CN" altLang="en-US" sz="2500" dirty="0">
                <a:latin typeface="宋体" panose="02010600030101010101" pitchFamily="2" charset="-122"/>
                <a:ea typeface="宋体" panose="02010600030101010101" pitchFamily="2" charset="-122"/>
                <a:cs typeface="Arial Unicode MS" pitchFamily="34" charset="-122"/>
              </a:rPr>
              <a:t>第一个字母小写</a:t>
            </a:r>
            <a:r>
              <a:rPr lang="en-US" altLang="zh-CN" sz="25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500" b="1" dirty="0">
                <a:solidFill>
                  <a:srgbClr val="0000FF"/>
                </a:solidFill>
                <a:latin typeface="宋体" panose="02010600030101010101" pitchFamily="2" charset="-122"/>
                <a:ea typeface="宋体" panose="02010600030101010101" pitchFamily="2" charset="-122"/>
                <a:cs typeface="Arial Unicode MS" pitchFamily="34" charset="-122"/>
              </a:rPr>
              <a:t>也可以在注解中通过 </a:t>
            </a:r>
            <a:r>
              <a:rPr lang="en-US" altLang="zh-CN" sz="2500" b="1" dirty="0">
                <a:solidFill>
                  <a:srgbClr val="0000FF"/>
                </a:solidFill>
                <a:latin typeface="宋体" panose="02010600030101010101" pitchFamily="2" charset="-122"/>
                <a:ea typeface="宋体" panose="02010600030101010101" pitchFamily="2" charset="-122"/>
                <a:cs typeface="Arial Unicode MS" pitchFamily="34" charset="-122"/>
              </a:rPr>
              <a:t>value </a:t>
            </a:r>
            <a:r>
              <a:rPr lang="zh-CN" altLang="en-US" sz="2500" b="1" dirty="0">
                <a:solidFill>
                  <a:srgbClr val="0000FF"/>
                </a:solidFill>
                <a:latin typeface="宋体" panose="02010600030101010101" pitchFamily="2" charset="-122"/>
                <a:ea typeface="宋体" panose="02010600030101010101" pitchFamily="2" charset="-122"/>
                <a:cs typeface="Arial Unicode MS" pitchFamily="34" charset="-122"/>
              </a:rPr>
              <a:t>属性值标识组件的名称</a:t>
            </a:r>
            <a:endParaRPr lang="en-US" altLang="zh-CN" sz="2500" b="1" dirty="0">
              <a:solidFill>
                <a:srgbClr val="0000FF"/>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711939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220756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中扫描组件</a:t>
            </a:r>
          </a:p>
        </p:txBody>
      </p:sp>
      <p:sp>
        <p:nvSpPr>
          <p:cNvPr id="656387" name="Rectangle 3"/>
          <p:cNvSpPr>
            <a:spLocks noGrp="1" noChangeArrowheads="1"/>
          </p:cNvSpPr>
          <p:nvPr>
            <p:ph idx="1"/>
          </p:nvPr>
        </p:nvSpPr>
        <p:spPr>
          <a:xfrm>
            <a:off x="1724200" y="1052736"/>
            <a:ext cx="8712968" cy="5157192"/>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当在组件类上</a:t>
            </a:r>
            <a:r>
              <a:rPr lang="zh-CN" altLang="en-US" sz="2400" dirty="0" smtClean="0">
                <a:latin typeface="宋体" panose="02010600030101010101" pitchFamily="2" charset="-122"/>
                <a:ea typeface="宋体" panose="02010600030101010101" pitchFamily="2" charset="-122"/>
                <a:cs typeface="Arial Unicode MS" pitchFamily="34" charset="-122"/>
              </a:rPr>
              <a:t>使用了特定的注解之后</a:t>
            </a:r>
            <a:r>
              <a:rPr lang="en-US" altLang="zh-CN" sz="2400" dirty="0" smtClean="0">
                <a:latin typeface="宋体" panose="02010600030101010101" pitchFamily="2" charset="-122"/>
                <a:ea typeface="宋体" panose="02010600030101010101" pitchFamily="2" charset="-122"/>
                <a:cs typeface="Arial Unicode MS" pitchFamily="34" charset="-122"/>
              </a:rPr>
              <a:t>, </a:t>
            </a:r>
            <a:r>
              <a:rPr lang="zh-CN" altLang="en-US" sz="2400" dirty="0" smtClean="0">
                <a:latin typeface="宋体" panose="02010600030101010101" pitchFamily="2" charset="-122"/>
                <a:ea typeface="宋体" panose="02010600030101010101" pitchFamily="2" charset="-122"/>
                <a:cs typeface="Arial Unicode MS" pitchFamily="34" charset="-122"/>
              </a:rPr>
              <a:t>还需要在 </a:t>
            </a:r>
            <a:r>
              <a:rPr lang="en-US" altLang="zh-CN" sz="2400" dirty="0" smtClean="0">
                <a:latin typeface="宋体" panose="02010600030101010101" pitchFamily="2" charset="-122"/>
                <a:ea typeface="宋体" panose="02010600030101010101" pitchFamily="2" charset="-122"/>
                <a:cs typeface="Arial Unicode MS" pitchFamily="34" charset="-122"/>
              </a:rPr>
              <a:t>Spring </a:t>
            </a:r>
            <a:r>
              <a:rPr lang="zh-CN" altLang="en-US" sz="2400" dirty="0" smtClean="0">
                <a:latin typeface="宋体" panose="02010600030101010101" pitchFamily="2" charset="-122"/>
                <a:ea typeface="宋体" panose="02010600030101010101" pitchFamily="2" charset="-122"/>
                <a:cs typeface="Arial Unicode MS" pitchFamily="34" charset="-122"/>
              </a:rPr>
              <a:t>的</a:t>
            </a:r>
            <a:r>
              <a:rPr lang="zh-CN" altLang="en-US" sz="2400" dirty="0">
                <a:latin typeface="宋体" panose="02010600030101010101" pitchFamily="2" charset="-122"/>
                <a:ea typeface="宋体" panose="02010600030101010101" pitchFamily="2" charset="-122"/>
                <a:cs typeface="Arial Unicode MS" pitchFamily="34" charset="-122"/>
              </a:rPr>
              <a:t>配置文件中声明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context:component-scan</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&gt;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smtClean="0">
                <a:latin typeface="宋体" panose="02010600030101010101" pitchFamily="2" charset="-122"/>
                <a:ea typeface="宋体" panose="02010600030101010101" pitchFamily="2" charset="-122"/>
                <a:cs typeface="Arial Unicode MS" pitchFamily="34" charset="-122"/>
              </a:rPr>
              <a:t>：</a:t>
            </a:r>
            <a:endParaRPr lang="en-US" altLang="zh-CN" sz="2400" dirty="0">
              <a:latin typeface="宋体" panose="02010600030101010101" pitchFamily="2" charset="-122"/>
              <a:ea typeface="宋体" panose="02010600030101010101" pitchFamily="2" charset="-122"/>
              <a:cs typeface="Arial Unicode MS" pitchFamily="34" charset="-122"/>
            </a:endParaRP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base-package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属性指定一个需要扫描的基类包</a:t>
            </a:r>
            <a:r>
              <a:rPr lang="zh-CN" altLang="en-US" sz="2000" dirty="0">
                <a:latin typeface="宋体" panose="02010600030101010101" pitchFamily="2" charset="-122"/>
                <a:ea typeface="宋体" panose="02010600030101010101" pitchFamily="2" charset="-122"/>
                <a:cs typeface="Arial Unicode MS" pitchFamily="34" charset="-122"/>
              </a:rPr>
              <a:t>，</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容器将会扫描这个基类包里及其子包中的所有类</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p>
          <a:p>
            <a:pPr lvl="1"/>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当需要扫描多个包时</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可以使用逗号分隔</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如果仅希望扫描特定的类而非基包下的所有类，可使用 </a:t>
            </a:r>
            <a:r>
              <a:rPr lang="en-US" altLang="zh-CN" sz="2000" dirty="0">
                <a:latin typeface="宋体" panose="02010600030101010101" pitchFamily="2" charset="-122"/>
                <a:ea typeface="宋体" panose="02010600030101010101" pitchFamily="2" charset="-122"/>
                <a:cs typeface="Arial Unicode MS" pitchFamily="34" charset="-122"/>
              </a:rPr>
              <a:t>resource-pattern </a:t>
            </a:r>
            <a:r>
              <a:rPr lang="zh-CN" altLang="en-US" sz="2000" dirty="0">
                <a:latin typeface="宋体" panose="02010600030101010101" pitchFamily="2" charset="-122"/>
                <a:ea typeface="宋体" panose="02010600030101010101" pitchFamily="2" charset="-122"/>
                <a:cs typeface="Arial Unicode MS" pitchFamily="34" charset="-122"/>
              </a:rPr>
              <a:t>属性过滤特定的类，示例：</a:t>
            </a:r>
            <a:endParaRPr lang="en-US" altLang="zh-CN" sz="2000" dirty="0">
              <a:latin typeface="宋体" panose="02010600030101010101" pitchFamily="2" charset="-122"/>
              <a:ea typeface="宋体" panose="02010600030101010101" pitchFamily="2" charset="-122"/>
              <a:cs typeface="Arial Unicode MS" pitchFamily="34" charset="-122"/>
            </a:endParaRPr>
          </a:p>
          <a:p>
            <a:pPr lvl="1"/>
            <a:endParaRPr lang="en-US" altLang="zh-CN" sz="2000" dirty="0">
              <a:latin typeface="宋体" panose="02010600030101010101" pitchFamily="2" charset="-122"/>
              <a:ea typeface="宋体" panose="02010600030101010101" pitchFamily="2" charset="-122"/>
              <a:cs typeface="Arial Unicode MS" pitchFamily="34" charset="-122"/>
            </a:endParaRPr>
          </a:p>
          <a:p>
            <a:pPr lvl="1"/>
            <a:endParaRPr lang="en-US" altLang="zh-CN" sz="2000" dirty="0">
              <a:latin typeface="宋体" panose="02010600030101010101" pitchFamily="2" charset="-122"/>
              <a:ea typeface="宋体" panose="02010600030101010101" pitchFamily="2" charset="-122"/>
              <a:cs typeface="Arial Unicode MS" pitchFamily="34" charset="-122"/>
            </a:endParaRPr>
          </a:p>
          <a:p>
            <a:pPr lvl="1"/>
            <a:endParaRPr lang="en-US" altLang="zh-CN" sz="2000" dirty="0">
              <a:latin typeface="宋体" panose="02010600030101010101" pitchFamily="2" charset="-122"/>
              <a:ea typeface="宋体" panose="02010600030101010101" pitchFamily="2" charset="-122"/>
              <a:cs typeface="Arial Unicode MS" pitchFamily="34" charset="-122"/>
            </a:endParaRP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context:include-filter</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&gt;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子节点表示要包含的目标类</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context:exclude-filter</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&gt;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子节点表示要排除在外的目标类</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context:component-scan</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下可以拥有若干个 </a:t>
            </a:r>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context:include-filter</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和 </a:t>
            </a:r>
            <a:r>
              <a:rPr lang="en-US" altLang="zh-CN" sz="2000" dirty="0">
                <a:latin typeface="宋体" panose="02010600030101010101" pitchFamily="2" charset="-122"/>
                <a:ea typeface="宋体" panose="02010600030101010101" pitchFamily="2" charset="-122"/>
                <a:cs typeface="Arial Unicode MS" pitchFamily="34" charset="-122"/>
              </a:rPr>
              <a:t>&lt;</a:t>
            </a:r>
            <a:r>
              <a:rPr lang="en-US" altLang="zh-CN" sz="2000" dirty="0" err="1">
                <a:latin typeface="宋体" panose="02010600030101010101" pitchFamily="2" charset="-122"/>
                <a:ea typeface="宋体" panose="02010600030101010101" pitchFamily="2" charset="-122"/>
                <a:cs typeface="Arial Unicode MS" pitchFamily="34" charset="-122"/>
              </a:rPr>
              <a:t>context:exclude-filter</a:t>
            </a:r>
            <a:r>
              <a:rPr lang="en-US" altLang="zh-CN" sz="2000" dirty="0">
                <a:latin typeface="宋体" panose="02010600030101010101" pitchFamily="2" charset="-122"/>
                <a:ea typeface="宋体" panose="02010600030101010101" pitchFamily="2" charset="-122"/>
                <a:cs typeface="Arial Unicode MS" pitchFamily="34" charset="-122"/>
              </a:rPr>
              <a:t>&gt; </a:t>
            </a:r>
            <a:r>
              <a:rPr lang="zh-CN" altLang="en-US" sz="2000" dirty="0">
                <a:latin typeface="宋体" panose="02010600030101010101" pitchFamily="2" charset="-122"/>
                <a:ea typeface="宋体" panose="02010600030101010101" pitchFamily="2" charset="-122"/>
                <a:cs typeface="Arial Unicode MS" pitchFamily="34" charset="-122"/>
              </a:rPr>
              <a:t>子节点</a:t>
            </a:r>
            <a:endParaRPr lang="en-US" altLang="zh-CN" sz="2000" dirty="0">
              <a:latin typeface="宋体" panose="02010600030101010101" pitchFamily="2" charset="-122"/>
              <a:ea typeface="宋体" panose="02010600030101010101" pitchFamily="2"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91" y="3413617"/>
            <a:ext cx="6996385" cy="94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886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5560" y="188640"/>
            <a:ext cx="8229600"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中扫描组件</a:t>
            </a:r>
            <a:endParaRPr lang="zh-CN" altLang="en-US" dirty="0"/>
          </a:p>
        </p:txBody>
      </p:sp>
      <p:sp>
        <p:nvSpPr>
          <p:cNvPr id="3" name="内容占位符 2"/>
          <p:cNvSpPr>
            <a:spLocks noGrp="1"/>
          </p:cNvSpPr>
          <p:nvPr>
            <p:ph idx="1"/>
          </p:nvPr>
        </p:nvSpPr>
        <p:spPr>
          <a:xfrm>
            <a:off x="1919536" y="1196752"/>
            <a:ext cx="8229600" cy="867002"/>
          </a:xfrm>
        </p:spPr>
        <p:txBody>
          <a:bodyPr>
            <a:normAutofit/>
          </a:bodyPr>
          <a:lstStyle/>
          <a:p>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context:include-filter</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context:exclude-filter</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子节点支持多种类型的过滤表达式：</a:t>
            </a:r>
            <a:endParaRPr lang="en-US" altLang="zh-CN" sz="2400" dirty="0">
              <a:latin typeface="宋体" panose="02010600030101010101" pitchFamily="2" charset="-122"/>
              <a:ea typeface="宋体" panose="02010600030101010101" pitchFamily="2"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7" y="2063754"/>
            <a:ext cx="9032151" cy="347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8367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1</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5" name="TextBox 4"/>
          <p:cNvSpPr txBox="1"/>
          <p:nvPr/>
        </p:nvSpPr>
        <p:spPr>
          <a:xfrm>
            <a:off x="1847528" y="1196752"/>
            <a:ext cx="8496944" cy="923330"/>
          </a:xfrm>
          <a:prstGeom prst="rect">
            <a:avLst/>
          </a:prstGeom>
          <a:noFill/>
        </p:spPr>
        <p:txBody>
          <a:bodyPr wrap="square" rtlCol="0">
            <a:spAutoFit/>
          </a:bodyPr>
          <a:lstStyle/>
          <a:p>
            <a:r>
              <a:rPr lang="en-US" altLang="zh-CN" b="1" kern="0" dirty="0">
                <a:solidFill>
                  <a:srgbClr val="7F0055"/>
                </a:solidFill>
                <a:latin typeface="Consolas"/>
                <a:ea typeface="宋体"/>
                <a:cs typeface="Times New Roman"/>
              </a:rPr>
              <a:t>package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cn.edu.nuc.spring.annotation</a:t>
            </a:r>
            <a:r>
              <a:rPr lang="en-US" altLang="zh-CN"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b="1" kern="0" dirty="0">
                <a:solidFill>
                  <a:srgbClr val="FF0000"/>
                </a:solidFill>
                <a:latin typeface="Consolas"/>
                <a:ea typeface="宋体"/>
                <a:cs typeface="Times New Roman"/>
              </a:rPr>
              <a:t>@Component</a:t>
            </a:r>
            <a:endParaRPr lang="zh-CN" altLang="zh-CN" b="1" kern="100" dirty="0">
              <a:solidFill>
                <a:srgbClr val="FF0000"/>
              </a:solidFill>
              <a:latin typeface="Calibri"/>
              <a:ea typeface="宋体"/>
              <a:cs typeface="Times New Roman"/>
            </a:endParaRPr>
          </a:p>
          <a:p>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class</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TestObject</a:t>
            </a:r>
            <a:r>
              <a:rPr lang="en-US" altLang="zh-CN" kern="0" dirty="0">
                <a:solidFill>
                  <a:srgbClr val="000000"/>
                </a:solidFill>
                <a:latin typeface="Consolas"/>
                <a:ea typeface="宋体"/>
                <a:cs typeface="Times New Roman"/>
              </a:rPr>
              <a:t> {</a:t>
            </a:r>
            <a:r>
              <a:rPr lang="en-US" altLang="zh-CN" kern="0" dirty="0">
                <a:solidFill>
                  <a:srgbClr val="000000"/>
                </a:solidFill>
                <a:latin typeface="Consolas"/>
                <a:ea typeface="宋体"/>
              </a:rPr>
              <a:t>}</a:t>
            </a:r>
            <a:endParaRPr lang="zh-CN" altLang="en-US" dirty="0"/>
          </a:p>
        </p:txBody>
      </p:sp>
      <p:sp>
        <p:nvSpPr>
          <p:cNvPr id="6" name="TextBox 5"/>
          <p:cNvSpPr txBox="1"/>
          <p:nvPr/>
        </p:nvSpPr>
        <p:spPr>
          <a:xfrm>
            <a:off x="1838333" y="2204864"/>
            <a:ext cx="8280920" cy="3970318"/>
          </a:xfrm>
          <a:prstGeom prst="rect">
            <a:avLst/>
          </a:prstGeom>
          <a:noFill/>
        </p:spPr>
        <p:txBody>
          <a:bodyPr wrap="square" rtlCol="0">
            <a:spAutoFit/>
          </a:bodyPr>
          <a:lstStyle/>
          <a:p>
            <a:r>
              <a:rPr lang="en-US" altLang="zh-CN" b="1" kern="0" dirty="0">
                <a:solidFill>
                  <a:srgbClr val="7F0055"/>
                </a:solidFill>
                <a:latin typeface="Consolas"/>
                <a:ea typeface="宋体"/>
                <a:cs typeface="Times New Roman"/>
              </a:rPr>
              <a:t>package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cn.edu.nuc.spring.annotation.repository</a:t>
            </a:r>
            <a:r>
              <a:rPr lang="en-US" altLang="zh-CN"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interface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UserRepository</a:t>
            </a:r>
            <a:r>
              <a:rPr lang="en-US" altLang="zh-CN" kern="0" dirty="0">
                <a:solidFill>
                  <a:srgbClr val="000000"/>
                </a:solidFill>
                <a:latin typeface="Consolas"/>
                <a:ea typeface="宋体"/>
                <a:cs typeface="Times New Roman"/>
              </a:rPr>
              <a:t> {</a:t>
            </a:r>
            <a:endParaRPr lang="zh-CN" altLang="zh-CN" kern="100" dirty="0">
              <a:latin typeface="Calibri"/>
              <a:ea typeface="宋体"/>
              <a:cs typeface="Times New Roman"/>
            </a:endParaRPr>
          </a:p>
          <a:p>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void</a:t>
            </a:r>
            <a:r>
              <a:rPr lang="en-US" altLang="zh-CN" kern="0" dirty="0">
                <a:solidFill>
                  <a:srgbClr val="000000"/>
                </a:solidFill>
                <a:latin typeface="Consolas"/>
                <a:ea typeface="宋体"/>
                <a:cs typeface="Times New Roman"/>
              </a:rPr>
              <a:t> save();</a:t>
            </a:r>
            <a:endParaRPr lang="zh-CN" altLang="zh-CN" kern="100" dirty="0">
              <a:latin typeface="Calibri"/>
              <a:ea typeface="宋体"/>
              <a:cs typeface="Times New Roman"/>
            </a:endParaRPr>
          </a:p>
          <a:p>
            <a:r>
              <a:rPr lang="en-US" altLang="zh-CN" kern="0" dirty="0">
                <a:solidFill>
                  <a:srgbClr val="000000"/>
                </a:solidFill>
                <a:latin typeface="Consolas"/>
                <a:ea typeface="宋体"/>
              </a:rPr>
              <a:t>}</a:t>
            </a:r>
          </a:p>
          <a:p>
            <a:endParaRPr lang="en-US" altLang="zh-CN" kern="0" dirty="0">
              <a:solidFill>
                <a:srgbClr val="000000"/>
              </a:solidFill>
              <a:latin typeface="Consolas"/>
              <a:ea typeface="宋体"/>
            </a:endParaRPr>
          </a:p>
          <a:p>
            <a:r>
              <a:rPr lang="en-US" altLang="zh-CN" b="1" kern="0" dirty="0">
                <a:solidFill>
                  <a:srgbClr val="7F0055"/>
                </a:solidFill>
                <a:latin typeface="Consolas"/>
                <a:ea typeface="宋体"/>
                <a:cs typeface="Times New Roman"/>
              </a:rPr>
              <a:t>package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cn.edu.nuc.spring.annotation.repository</a:t>
            </a:r>
            <a:r>
              <a:rPr lang="en-US" altLang="zh-CN"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b="1" kern="0" dirty="0">
                <a:solidFill>
                  <a:srgbClr val="7F0055"/>
                </a:solidFill>
                <a:latin typeface="Consolas"/>
                <a:ea typeface="宋体"/>
                <a:cs typeface="Times New Roman"/>
              </a:rPr>
              <a:t>import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org.springframework.stereotype.Repository</a:t>
            </a:r>
            <a:r>
              <a:rPr lang="en-US" altLang="zh-CN"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b="1" kern="0" dirty="0">
                <a:solidFill>
                  <a:srgbClr val="FF0000"/>
                </a:solidFill>
                <a:latin typeface="Consolas"/>
                <a:ea typeface="宋体"/>
                <a:cs typeface="Times New Roman"/>
              </a:rPr>
              <a:t>@Repository(value="</a:t>
            </a:r>
            <a:r>
              <a:rPr lang="en-US" altLang="zh-CN" b="1" kern="0" dirty="0" err="1">
                <a:solidFill>
                  <a:srgbClr val="FF0000"/>
                </a:solidFill>
                <a:latin typeface="Consolas"/>
                <a:ea typeface="宋体"/>
                <a:cs typeface="Times New Roman"/>
              </a:rPr>
              <a:t>userRepository</a:t>
            </a:r>
            <a:r>
              <a:rPr lang="en-US" altLang="zh-CN" b="1" kern="0" dirty="0">
                <a:solidFill>
                  <a:srgbClr val="FF0000"/>
                </a:solidFill>
                <a:latin typeface="Consolas"/>
                <a:ea typeface="宋体"/>
                <a:cs typeface="Times New Roman"/>
              </a:rPr>
              <a:t>")</a:t>
            </a:r>
            <a:endParaRPr lang="zh-CN" altLang="zh-CN" b="1" kern="100" dirty="0">
              <a:solidFill>
                <a:srgbClr val="FF0000"/>
              </a:solidFill>
              <a:latin typeface="Calibri"/>
              <a:ea typeface="宋体"/>
              <a:cs typeface="Times New Roman"/>
            </a:endParaRPr>
          </a:p>
          <a:p>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class</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UserRepositoryImpl</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implements</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UserRepository</a:t>
            </a:r>
            <a:r>
              <a:rPr lang="en-US" altLang="zh-CN" kern="0" dirty="0">
                <a:solidFill>
                  <a:srgbClr val="000000"/>
                </a:solidFill>
                <a:latin typeface="Consolas"/>
                <a:ea typeface="宋体"/>
                <a:cs typeface="Times New Roman"/>
              </a:rPr>
              <a:t> {</a:t>
            </a:r>
            <a:endParaRPr lang="zh-CN" altLang="zh-CN" kern="100" dirty="0">
              <a:latin typeface="Calibri"/>
              <a:ea typeface="宋体"/>
              <a:cs typeface="Times New Roman"/>
            </a:endParaRPr>
          </a:p>
          <a:p>
            <a:r>
              <a:rPr lang="en-US" altLang="zh-CN" kern="0" dirty="0">
                <a:solidFill>
                  <a:srgbClr val="000000"/>
                </a:solidFill>
                <a:latin typeface="Consolas"/>
                <a:ea typeface="宋体"/>
                <a:cs typeface="Times New Roman"/>
              </a:rPr>
              <a:t>	</a:t>
            </a:r>
            <a:r>
              <a:rPr lang="en-US" altLang="zh-CN" kern="0" dirty="0">
                <a:solidFill>
                  <a:srgbClr val="646464"/>
                </a:solidFill>
                <a:latin typeface="Consolas"/>
                <a:ea typeface="宋体"/>
                <a:cs typeface="Times New Roman"/>
              </a:rPr>
              <a:t>@Override</a:t>
            </a:r>
            <a:endParaRPr lang="zh-CN" altLang="zh-CN" kern="100" dirty="0">
              <a:latin typeface="Calibri"/>
              <a:ea typeface="宋体"/>
              <a:cs typeface="Times New Roman"/>
            </a:endParaRPr>
          </a:p>
          <a:p>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void</a:t>
            </a:r>
            <a:r>
              <a:rPr lang="en-US" altLang="zh-CN" kern="0" dirty="0">
                <a:solidFill>
                  <a:srgbClr val="000000"/>
                </a:solidFill>
                <a:latin typeface="Consolas"/>
                <a:ea typeface="宋体"/>
                <a:cs typeface="Times New Roman"/>
              </a:rPr>
              <a:t> save() {</a:t>
            </a:r>
            <a:endParaRPr lang="zh-CN" altLang="zh-CN" kern="100" dirty="0">
              <a:latin typeface="Calibri"/>
              <a:ea typeface="宋体"/>
              <a:cs typeface="Times New Roman"/>
            </a:endParaRPr>
          </a:p>
          <a:p>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a:t>
            </a:r>
            <a:r>
              <a:rPr lang="en-US" altLang="zh-CN" b="1" i="1" kern="0" dirty="0" err="1">
                <a:solidFill>
                  <a:srgbClr val="0000C0"/>
                </a:solidFill>
                <a:latin typeface="Consolas"/>
                <a:ea typeface="宋体"/>
                <a:cs typeface="Times New Roman"/>
              </a:rPr>
              <a:t>out</a:t>
            </a:r>
            <a:r>
              <a:rPr lang="en-US" altLang="zh-CN" kern="0" dirty="0" err="1">
                <a:solidFill>
                  <a:srgbClr val="000000"/>
                </a:solidFill>
                <a:latin typeface="Consolas"/>
                <a:ea typeface="宋体"/>
                <a:cs typeface="Times New Roman"/>
              </a:rPr>
              <a:t>.println</a:t>
            </a:r>
            <a:r>
              <a:rPr lang="en-US" altLang="zh-CN" kern="0" dirty="0">
                <a:solidFill>
                  <a:srgbClr val="000000"/>
                </a:solidFill>
                <a:latin typeface="Consolas"/>
                <a:ea typeface="宋体"/>
                <a:cs typeface="Times New Roman"/>
              </a:rPr>
              <a:t>(</a:t>
            </a:r>
            <a:r>
              <a:rPr lang="en-US" altLang="zh-CN" kern="0" dirty="0">
                <a:solidFill>
                  <a:srgbClr val="2A00FF"/>
                </a:solidFill>
                <a:latin typeface="Consolas"/>
                <a:ea typeface="宋体"/>
                <a:cs typeface="Times New Roman"/>
              </a:rPr>
              <a:t>"</a:t>
            </a:r>
            <a:r>
              <a:rPr lang="en-US" altLang="zh-CN" kern="0" dirty="0" err="1">
                <a:solidFill>
                  <a:srgbClr val="2A00FF"/>
                </a:solidFill>
                <a:latin typeface="Consolas"/>
                <a:ea typeface="宋体"/>
                <a:cs typeface="Times New Roman"/>
              </a:rPr>
              <a:t>UserRepositoryImpl</a:t>
            </a:r>
            <a:r>
              <a:rPr lang="en-US" altLang="zh-CN" kern="0" dirty="0">
                <a:solidFill>
                  <a:srgbClr val="2A00FF"/>
                </a:solidFill>
                <a:latin typeface="Consolas"/>
                <a:ea typeface="宋体"/>
                <a:cs typeface="Times New Roman"/>
              </a:rPr>
              <a:t> Save..."</a:t>
            </a:r>
            <a:r>
              <a:rPr lang="en-US" altLang="zh-CN"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kern="0" dirty="0">
                <a:solidFill>
                  <a:srgbClr val="000000"/>
                </a:solidFill>
                <a:latin typeface="Consolas"/>
                <a:ea typeface="宋体"/>
                <a:cs typeface="Times New Roman"/>
              </a:rPr>
              <a:t>	}</a:t>
            </a:r>
            <a:endParaRPr lang="zh-CN" altLang="zh-CN" kern="100" dirty="0">
              <a:latin typeface="Calibri"/>
              <a:ea typeface="宋体"/>
              <a:cs typeface="Times New Roman"/>
            </a:endParaRPr>
          </a:p>
          <a:p>
            <a:r>
              <a:rPr lang="en-US" altLang="zh-CN" kern="0" dirty="0">
                <a:solidFill>
                  <a:srgbClr val="000000"/>
                </a:solidFill>
                <a:latin typeface="Consolas"/>
                <a:ea typeface="宋体"/>
              </a:rPr>
              <a:t>}</a:t>
            </a:r>
            <a:endParaRPr lang="zh-CN" altLang="en-US" dirty="0"/>
          </a:p>
        </p:txBody>
      </p:sp>
    </p:spTree>
    <p:extLst>
      <p:ext uri="{BB962C8B-B14F-4D97-AF65-F5344CB8AC3E}">
        <p14:creationId xmlns:p14="http://schemas.microsoft.com/office/powerpoint/2010/main" val="24883616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2</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847528" y="1196752"/>
            <a:ext cx="8208912" cy="4801314"/>
          </a:xfrm>
          <a:prstGeom prst="rect">
            <a:avLst/>
          </a:prstGeom>
          <a:noFill/>
        </p:spPr>
        <p:txBody>
          <a:bodyPr wrap="square" rtlCol="0">
            <a:spAutoFit/>
          </a:bodyPr>
          <a:lstStyle/>
          <a:p>
            <a:r>
              <a:rPr lang="en-US" altLang="zh-CN" b="1" kern="0">
                <a:solidFill>
                  <a:srgbClr val="7F0055"/>
                </a:solidFill>
                <a:latin typeface="Consolas"/>
                <a:ea typeface="宋体"/>
                <a:cs typeface="Times New Roman"/>
              </a:rPr>
              <a:t>package</a:t>
            </a:r>
            <a:r>
              <a:rPr lang="en-US" altLang="zh-CN" kern="0">
                <a:solidFill>
                  <a:srgbClr val="000000"/>
                </a:solidFill>
                <a:latin typeface="Consolas"/>
                <a:ea typeface="宋体"/>
                <a:cs typeface="Times New Roman"/>
              </a:rPr>
              <a:t> cn.edu.nuc.spring.annotation.service;</a:t>
            </a:r>
            <a:endParaRPr lang="zh-CN" altLang="zh-CN" kern="100">
              <a:latin typeface="Calibri"/>
              <a:ea typeface="宋体"/>
              <a:cs typeface="Times New Roman"/>
            </a:endParaRPr>
          </a:p>
          <a:p>
            <a:r>
              <a:rPr lang="en-US" altLang="zh-CN" b="1" kern="0">
                <a:solidFill>
                  <a:srgbClr val="7F0055"/>
                </a:solidFill>
                <a:latin typeface="Consolas"/>
                <a:ea typeface="宋体"/>
                <a:cs typeface="Times New Roman"/>
              </a:rPr>
              <a:t>import</a:t>
            </a:r>
            <a:r>
              <a:rPr lang="en-US" altLang="zh-CN" kern="0">
                <a:solidFill>
                  <a:srgbClr val="000000"/>
                </a:solidFill>
                <a:latin typeface="Consolas"/>
                <a:ea typeface="宋体"/>
                <a:cs typeface="Times New Roman"/>
              </a:rPr>
              <a:t> org.springframework.stereotype.Service;</a:t>
            </a:r>
            <a:endParaRPr lang="zh-CN" altLang="zh-CN" kern="100">
              <a:latin typeface="Calibri"/>
              <a:ea typeface="宋体"/>
              <a:cs typeface="Times New Roman"/>
            </a:endParaRPr>
          </a:p>
          <a:p>
            <a:r>
              <a:rPr lang="en-US" altLang="zh-CN" b="1" kern="0">
                <a:solidFill>
                  <a:srgbClr val="FF0000"/>
                </a:solidFill>
                <a:latin typeface="Consolas"/>
                <a:ea typeface="宋体"/>
                <a:cs typeface="Times New Roman"/>
              </a:rPr>
              <a:t>@Service</a:t>
            </a:r>
            <a:endParaRPr lang="zh-CN" altLang="zh-CN" b="1" kern="100">
              <a:solidFill>
                <a:srgbClr val="FF0000"/>
              </a:solidFill>
              <a:latin typeface="Calibri"/>
              <a:ea typeface="宋体"/>
              <a:cs typeface="Times New Roman"/>
            </a:endParaRPr>
          </a:p>
          <a:p>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class</a:t>
            </a:r>
            <a:r>
              <a:rPr lang="en-US" altLang="zh-CN" kern="0">
                <a:solidFill>
                  <a:srgbClr val="000000"/>
                </a:solidFill>
                <a:latin typeface="Consolas"/>
                <a:ea typeface="宋体"/>
                <a:cs typeface="Times New Roman"/>
              </a:rPr>
              <a:t> UserService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void</a:t>
            </a:r>
            <a:r>
              <a:rPr lang="en-US" altLang="zh-CN" kern="0">
                <a:solidFill>
                  <a:srgbClr val="000000"/>
                </a:solidFill>
                <a:latin typeface="Consolas"/>
                <a:ea typeface="宋体"/>
                <a:cs typeface="Times New Roman"/>
              </a:rPr>
              <a:t> add()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System.</a:t>
            </a:r>
            <a:r>
              <a:rPr lang="en-US" altLang="zh-CN" b="1" i="1" kern="0">
                <a:solidFill>
                  <a:srgbClr val="0000C0"/>
                </a:solidFill>
                <a:latin typeface="Consolas"/>
                <a:ea typeface="宋体"/>
                <a:cs typeface="Times New Roman"/>
              </a:rPr>
              <a:t>out</a:t>
            </a:r>
            <a:r>
              <a:rPr lang="en-US" altLang="zh-CN" kern="0">
                <a:solidFill>
                  <a:srgbClr val="000000"/>
                </a:solidFill>
                <a:latin typeface="Consolas"/>
                <a:ea typeface="宋体"/>
                <a:cs typeface="Times New Roman"/>
              </a:rPr>
              <a:t>.println(</a:t>
            </a:r>
            <a:r>
              <a:rPr lang="en-US" altLang="zh-CN" kern="0">
                <a:solidFill>
                  <a:srgbClr val="2A00FF"/>
                </a:solidFill>
                <a:latin typeface="Consolas"/>
                <a:ea typeface="宋体"/>
                <a:cs typeface="Times New Roman"/>
              </a:rPr>
              <a:t>"UserService add..."</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endParaRPr lang="zh-CN" altLang="zh-CN" kern="100">
              <a:latin typeface="Calibri"/>
              <a:ea typeface="宋体"/>
              <a:cs typeface="Times New Roman"/>
            </a:endParaRPr>
          </a:p>
          <a:p>
            <a:r>
              <a:rPr lang="en-US" altLang="zh-CN" kern="0">
                <a:solidFill>
                  <a:srgbClr val="000000"/>
                </a:solidFill>
                <a:latin typeface="Consolas"/>
                <a:ea typeface="宋体"/>
              </a:rPr>
              <a:t>}</a:t>
            </a:r>
          </a:p>
          <a:p>
            <a:endParaRPr lang="en-US" altLang="zh-CN" kern="0">
              <a:solidFill>
                <a:srgbClr val="000000"/>
              </a:solidFill>
              <a:latin typeface="Consolas"/>
              <a:ea typeface="宋体"/>
            </a:endParaRPr>
          </a:p>
          <a:p>
            <a:r>
              <a:rPr lang="en-US" altLang="zh-CN" b="1" kern="0">
                <a:solidFill>
                  <a:srgbClr val="7F0055"/>
                </a:solidFill>
                <a:latin typeface="Consolas"/>
                <a:ea typeface="宋体"/>
                <a:cs typeface="Times New Roman"/>
              </a:rPr>
              <a:t>package</a:t>
            </a:r>
            <a:r>
              <a:rPr lang="en-US" altLang="zh-CN" kern="0">
                <a:solidFill>
                  <a:srgbClr val="000000"/>
                </a:solidFill>
                <a:latin typeface="Consolas"/>
                <a:ea typeface="宋体"/>
                <a:cs typeface="Times New Roman"/>
              </a:rPr>
              <a:t> cn.edu.nuc.spring.annotation.controller;</a:t>
            </a:r>
            <a:endParaRPr lang="zh-CN" altLang="zh-CN" kern="100">
              <a:latin typeface="Calibri"/>
              <a:ea typeface="宋体"/>
              <a:cs typeface="Times New Roman"/>
            </a:endParaRPr>
          </a:p>
          <a:p>
            <a:r>
              <a:rPr lang="en-US" altLang="zh-CN" b="1" kern="0">
                <a:solidFill>
                  <a:srgbClr val="7F0055"/>
                </a:solidFill>
                <a:latin typeface="Consolas"/>
                <a:ea typeface="宋体"/>
                <a:cs typeface="Times New Roman"/>
              </a:rPr>
              <a:t>import</a:t>
            </a:r>
            <a:r>
              <a:rPr lang="en-US" altLang="zh-CN" kern="0">
                <a:solidFill>
                  <a:srgbClr val="000000"/>
                </a:solidFill>
                <a:latin typeface="Consolas"/>
                <a:ea typeface="宋体"/>
                <a:cs typeface="Times New Roman"/>
              </a:rPr>
              <a:t> org.springframework.stereotype.Controller;</a:t>
            </a:r>
            <a:endParaRPr lang="zh-CN" altLang="zh-CN" kern="100">
              <a:latin typeface="Calibri"/>
              <a:ea typeface="宋体"/>
              <a:cs typeface="Times New Roman"/>
            </a:endParaRPr>
          </a:p>
          <a:p>
            <a:r>
              <a:rPr lang="en-US" altLang="zh-CN" b="1" kern="0">
                <a:solidFill>
                  <a:srgbClr val="646464"/>
                </a:solidFill>
                <a:latin typeface="Consolas"/>
                <a:ea typeface="宋体"/>
                <a:cs typeface="Times New Roman"/>
              </a:rPr>
              <a:t>@Controller</a:t>
            </a:r>
            <a:endParaRPr lang="zh-CN" altLang="zh-CN" b="1" kern="100">
              <a:latin typeface="Calibri"/>
              <a:ea typeface="宋体"/>
              <a:cs typeface="Times New Roman"/>
            </a:endParaRPr>
          </a:p>
          <a:p>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class</a:t>
            </a:r>
            <a:r>
              <a:rPr lang="en-US" altLang="zh-CN" kern="0">
                <a:solidFill>
                  <a:srgbClr val="000000"/>
                </a:solidFill>
                <a:latin typeface="Consolas"/>
                <a:ea typeface="宋体"/>
                <a:cs typeface="Times New Roman"/>
              </a:rPr>
              <a:t> UserController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void</a:t>
            </a:r>
            <a:r>
              <a:rPr lang="en-US" altLang="zh-CN" kern="0">
                <a:solidFill>
                  <a:srgbClr val="000000"/>
                </a:solidFill>
                <a:latin typeface="Consolas"/>
                <a:ea typeface="宋体"/>
                <a:cs typeface="Times New Roman"/>
              </a:rPr>
              <a:t> execute()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System.</a:t>
            </a:r>
            <a:r>
              <a:rPr lang="en-US" altLang="zh-CN" b="1" i="1" kern="0">
                <a:solidFill>
                  <a:srgbClr val="0000C0"/>
                </a:solidFill>
                <a:latin typeface="Consolas"/>
                <a:ea typeface="宋体"/>
                <a:cs typeface="Times New Roman"/>
              </a:rPr>
              <a:t>out</a:t>
            </a:r>
            <a:r>
              <a:rPr lang="en-US" altLang="zh-CN" kern="0">
                <a:solidFill>
                  <a:srgbClr val="000000"/>
                </a:solidFill>
                <a:latin typeface="Consolas"/>
                <a:ea typeface="宋体"/>
                <a:cs typeface="Times New Roman"/>
              </a:rPr>
              <a:t>.println(</a:t>
            </a:r>
            <a:r>
              <a:rPr lang="en-US" altLang="zh-CN" kern="0">
                <a:solidFill>
                  <a:srgbClr val="2A00FF"/>
                </a:solidFill>
                <a:latin typeface="Consolas"/>
                <a:ea typeface="宋体"/>
                <a:cs typeface="Times New Roman"/>
              </a:rPr>
              <a:t>"UserController execute..."</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endParaRPr lang="zh-CN" altLang="zh-CN" kern="100">
              <a:latin typeface="Calibri"/>
              <a:ea typeface="宋体"/>
              <a:cs typeface="Times New Roman"/>
            </a:endParaRPr>
          </a:p>
          <a:p>
            <a:r>
              <a:rPr lang="en-US" altLang="zh-CN" kern="0">
                <a:solidFill>
                  <a:srgbClr val="000000"/>
                </a:solidFill>
                <a:latin typeface="Consolas"/>
                <a:ea typeface="宋体"/>
              </a:rPr>
              <a:t>}</a:t>
            </a:r>
            <a:endParaRPr lang="zh-CN" altLang="en-US"/>
          </a:p>
        </p:txBody>
      </p:sp>
    </p:spTree>
    <p:extLst>
      <p:ext uri="{BB962C8B-B14F-4D97-AF65-F5344CB8AC3E}">
        <p14:creationId xmlns:p14="http://schemas.microsoft.com/office/powerpoint/2010/main" val="34059246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3</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948912" y="1268760"/>
            <a:ext cx="8136904" cy="923330"/>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a:t>
            </a:r>
            <a:r>
              <a:rPr lang="zh-CN" altLang="zh-CN" kern="0">
                <a:solidFill>
                  <a:srgbClr val="3F5FBF"/>
                </a:solidFill>
                <a:latin typeface="Consolas"/>
                <a:ea typeface="宋体"/>
                <a:cs typeface="Consolas"/>
              </a:rPr>
              <a:t>指定</a:t>
            </a:r>
            <a:r>
              <a:rPr lang="en-US" altLang="zh-CN" kern="0">
                <a:solidFill>
                  <a:srgbClr val="3F5FBF"/>
                </a:solidFill>
                <a:latin typeface="Consolas"/>
                <a:ea typeface="宋体"/>
                <a:cs typeface="Times New Roman"/>
              </a:rPr>
              <a:t>Spring IoC </a:t>
            </a:r>
            <a:r>
              <a:rPr lang="zh-CN" altLang="zh-CN" kern="0">
                <a:solidFill>
                  <a:srgbClr val="3F5FBF"/>
                </a:solidFill>
                <a:latin typeface="Consolas"/>
                <a:ea typeface="宋体"/>
                <a:cs typeface="Consolas"/>
              </a:rPr>
              <a:t>容器扫描的包</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rPr>
              <a:t>&lt;</a:t>
            </a:r>
            <a:r>
              <a:rPr lang="en-US" altLang="zh-CN" kern="0">
                <a:solidFill>
                  <a:srgbClr val="3F7F7F"/>
                </a:solidFill>
                <a:latin typeface="Consolas"/>
                <a:ea typeface="宋体"/>
              </a:rPr>
              <a:t>context:component-scan</a:t>
            </a:r>
            <a:r>
              <a:rPr lang="en-US" altLang="zh-CN" kern="0">
                <a:latin typeface="Consolas"/>
                <a:ea typeface="宋体"/>
              </a:rPr>
              <a:t> </a:t>
            </a:r>
          </a:p>
          <a:p>
            <a:r>
              <a:rPr lang="en-US" altLang="zh-CN" kern="0">
                <a:solidFill>
                  <a:srgbClr val="7F007F"/>
                </a:solidFill>
                <a:latin typeface="Consolas"/>
                <a:ea typeface="宋体"/>
              </a:rPr>
              <a:t>	base-package</a:t>
            </a:r>
            <a:r>
              <a:rPr lang="en-US" altLang="zh-CN" kern="0">
                <a:solidFill>
                  <a:srgbClr val="000000"/>
                </a:solidFill>
                <a:latin typeface="Consolas"/>
                <a:ea typeface="宋体"/>
              </a:rPr>
              <a:t>=</a:t>
            </a:r>
            <a:r>
              <a:rPr lang="en-US" altLang="zh-CN" i="1" kern="0">
                <a:solidFill>
                  <a:srgbClr val="2A00FF"/>
                </a:solidFill>
                <a:latin typeface="Consolas"/>
                <a:ea typeface="宋体"/>
              </a:rPr>
              <a:t>"cn.edu.nuc.spring.annotation"</a:t>
            </a:r>
            <a:r>
              <a:rPr lang="en-US" altLang="zh-CN" kern="0">
                <a:solidFill>
                  <a:srgbClr val="008080"/>
                </a:solidFill>
                <a:latin typeface="Consolas"/>
                <a:ea typeface="宋体"/>
              </a:rPr>
              <a:t>/&gt;</a:t>
            </a:r>
            <a:endParaRPr lang="zh-CN" altLang="en-US"/>
          </a:p>
        </p:txBody>
      </p:sp>
      <p:pic>
        <p:nvPicPr>
          <p:cNvPr id="4" name="图片 3"/>
          <p:cNvPicPr/>
          <p:nvPr/>
        </p:nvPicPr>
        <p:blipFill>
          <a:blip r:embed="rId2"/>
          <a:stretch>
            <a:fillRect/>
          </a:stretch>
        </p:blipFill>
        <p:spPr>
          <a:xfrm>
            <a:off x="1524000" y="2492896"/>
            <a:ext cx="9144000" cy="1805930"/>
          </a:xfrm>
          <a:prstGeom prst="rect">
            <a:avLst/>
          </a:prstGeom>
        </p:spPr>
      </p:pic>
    </p:spTree>
    <p:extLst>
      <p:ext uri="{BB962C8B-B14F-4D97-AF65-F5344CB8AC3E}">
        <p14:creationId xmlns:p14="http://schemas.microsoft.com/office/powerpoint/2010/main" val="89244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591673" y="1458000"/>
            <a:ext cx="8639999" cy="5400000"/>
          </a:xfrm>
          <a:prstGeom prst="rect">
            <a:avLst/>
          </a:prstGeom>
        </p:spPr>
      </p:pic>
    </p:spTree>
    <p:extLst>
      <p:ext uri="{BB962C8B-B14F-4D97-AF65-F5344CB8AC3E}">
        <p14:creationId xmlns:p14="http://schemas.microsoft.com/office/powerpoint/2010/main" val="1069714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4</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919537" y="1268760"/>
            <a:ext cx="8291099" cy="1754326"/>
          </a:xfrm>
          <a:prstGeom prst="rect">
            <a:avLst/>
          </a:prstGeom>
          <a:noFill/>
        </p:spPr>
        <p:txBody>
          <a:bodyPr wrap="square" rtlCol="0">
            <a:spAutoFit/>
          </a:bodyPr>
          <a:lstStyle/>
          <a:p>
            <a:r>
              <a:rPr lang="en-US" altLang="zh-CN">
                <a:solidFill>
                  <a:srgbClr val="3F5FBF"/>
                </a:solidFill>
                <a:latin typeface="Consolas"/>
              </a:rPr>
              <a:t>&lt;!-- </a:t>
            </a:r>
            <a:r>
              <a:rPr lang="zh-CN" altLang="en-US">
                <a:solidFill>
                  <a:srgbClr val="3F5FBF"/>
                </a:solidFill>
                <a:latin typeface="Consolas"/>
              </a:rPr>
              <a:t>指定</a:t>
            </a:r>
            <a:r>
              <a:rPr lang="en-US" altLang="zh-CN">
                <a:solidFill>
                  <a:srgbClr val="3F5FBF"/>
                </a:solidFill>
                <a:latin typeface="Consolas"/>
              </a:rPr>
              <a:t>Spring IoC </a:t>
            </a:r>
            <a:r>
              <a:rPr lang="zh-CN" altLang="en-US">
                <a:solidFill>
                  <a:srgbClr val="3F5FBF"/>
                </a:solidFill>
                <a:latin typeface="Consolas"/>
              </a:rPr>
              <a:t>容器扫描的包 </a:t>
            </a:r>
            <a:r>
              <a:rPr lang="en-US" altLang="zh-CN">
                <a:solidFill>
                  <a:srgbClr val="3F5FBF"/>
                </a:solidFill>
                <a:latin typeface="Consolas"/>
              </a:rPr>
              <a:t>--&gt;</a:t>
            </a:r>
          </a:p>
          <a:p>
            <a:r>
              <a:rPr lang="en-US" altLang="zh-CN">
                <a:solidFill>
                  <a:srgbClr val="3F5FBF"/>
                </a:solidFill>
                <a:latin typeface="Consolas"/>
              </a:rPr>
              <a:t>&lt;!-- </a:t>
            </a:r>
            <a:r>
              <a:rPr lang="zh-CN" altLang="en-US">
                <a:solidFill>
                  <a:srgbClr val="3F5FBF"/>
                </a:solidFill>
                <a:latin typeface="Consolas"/>
              </a:rPr>
              <a:t>可以通过</a:t>
            </a:r>
            <a:r>
              <a:rPr lang="en-US" altLang="zh-CN">
                <a:solidFill>
                  <a:srgbClr val="3F5FBF"/>
                </a:solidFill>
                <a:latin typeface="Consolas"/>
              </a:rPr>
              <a:t>resource-pattern</a:t>
            </a:r>
            <a:r>
              <a:rPr lang="zh-CN" altLang="en-US">
                <a:solidFill>
                  <a:srgbClr val="3F5FBF"/>
                </a:solidFill>
                <a:latin typeface="Consolas"/>
              </a:rPr>
              <a:t>指定扫描的资源 </a:t>
            </a:r>
            <a:r>
              <a:rPr lang="en-US" altLang="zh-CN">
                <a:solidFill>
                  <a:srgbClr val="3F5FBF"/>
                </a:solidFill>
                <a:latin typeface="Consolas"/>
              </a:rPr>
              <a:t>--&gt;</a:t>
            </a:r>
          </a:p>
          <a:p>
            <a:r>
              <a:rPr lang="en-US" altLang="zh-CN">
                <a:solidFill>
                  <a:srgbClr val="008080"/>
                </a:solidFill>
                <a:latin typeface="Consolas"/>
              </a:rPr>
              <a:t>&lt;</a:t>
            </a:r>
            <a:r>
              <a:rPr lang="en-US" altLang="zh-CN">
                <a:solidFill>
                  <a:srgbClr val="3F7F7F"/>
                </a:solidFill>
                <a:latin typeface="Consolas"/>
              </a:rPr>
              <a:t>context:component-scan </a:t>
            </a:r>
          </a:p>
          <a:p>
            <a:r>
              <a:rPr lang="en-US" altLang="zh-CN">
                <a:solidFill>
                  <a:srgbClr val="7F007F"/>
                </a:solidFill>
                <a:latin typeface="Consolas"/>
              </a:rPr>
              <a:t>	base-package</a:t>
            </a:r>
            <a:r>
              <a:rPr lang="en-US" altLang="zh-CN">
                <a:solidFill>
                  <a:srgbClr val="000000"/>
                </a:solidFill>
                <a:latin typeface="Consolas"/>
              </a:rPr>
              <a:t>=</a:t>
            </a:r>
            <a:r>
              <a:rPr lang="en-US" altLang="zh-CN" i="1">
                <a:solidFill>
                  <a:srgbClr val="2A00FF"/>
                </a:solidFill>
                <a:latin typeface="Consolas"/>
              </a:rPr>
              <a:t>"cn.edu.nuc.spring.annotation"</a:t>
            </a:r>
          </a:p>
          <a:p>
            <a:r>
              <a:rPr lang="en-US" altLang="zh-CN">
                <a:solidFill>
                  <a:srgbClr val="7F007F"/>
                </a:solidFill>
                <a:latin typeface="Consolas"/>
              </a:rPr>
              <a:t>	resource-pattern</a:t>
            </a:r>
            <a:r>
              <a:rPr lang="en-US" altLang="zh-CN">
                <a:solidFill>
                  <a:srgbClr val="000000"/>
                </a:solidFill>
                <a:latin typeface="Consolas"/>
              </a:rPr>
              <a:t>=</a:t>
            </a:r>
            <a:r>
              <a:rPr lang="en-US" altLang="zh-CN" i="1">
                <a:solidFill>
                  <a:srgbClr val="2A00FF"/>
                </a:solidFill>
                <a:latin typeface="Consolas"/>
              </a:rPr>
              <a:t>"repository/*.class"</a:t>
            </a:r>
          </a:p>
          <a:p>
            <a:r>
              <a:rPr lang="en-US" altLang="zh-CN">
                <a:solidFill>
                  <a:srgbClr val="008080"/>
                </a:solidFill>
                <a:latin typeface="Consolas"/>
              </a:rPr>
              <a:t>/&gt;</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222" y="3501009"/>
            <a:ext cx="915877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11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a:latin typeface="宋体" panose="02010600030101010101" pitchFamily="2" charset="-122"/>
                <a:ea typeface="宋体" panose="02010600030101010101" pitchFamily="2" charset="-122"/>
                <a:cs typeface="Arial Unicode MS" pitchFamily="34" charset="-122"/>
              </a:rPr>
              <a:t>5</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714379" y="1196752"/>
            <a:ext cx="8748464" cy="1754326"/>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context:exclude-filter</a:t>
            </a:r>
            <a:r>
              <a:rPr lang="zh-CN" altLang="zh-CN" kern="0">
                <a:solidFill>
                  <a:srgbClr val="3F5FBF"/>
                </a:solidFill>
                <a:latin typeface="Consolas"/>
                <a:ea typeface="宋体"/>
                <a:cs typeface="Consolas"/>
              </a:rPr>
              <a:t>子节点指定排除哪些指定表达式的组件</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base-package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3F5FBF"/>
                </a:solidFill>
                <a:latin typeface="Consolas"/>
                <a:ea typeface="宋体"/>
                <a:cs typeface="Times New Roman"/>
              </a:rPr>
              <a:t>&lt;!-- annotation</a:t>
            </a:r>
            <a:r>
              <a:rPr lang="zh-CN" altLang="zh-CN" kern="0">
                <a:solidFill>
                  <a:srgbClr val="3F5FBF"/>
                </a:solidFill>
                <a:latin typeface="Consolas"/>
                <a:ea typeface="宋体"/>
                <a:cs typeface="Consolas"/>
              </a:rPr>
              <a:t>方式</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context:exclude-filter</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type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"annotation"</a:t>
            </a:r>
            <a:r>
              <a:rPr lang="en-US" altLang="zh-CN" kern="0">
                <a:latin typeface="Consolas"/>
                <a:ea typeface="宋体"/>
                <a:cs typeface="Times New Roman"/>
              </a:rPr>
              <a:t> </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kern="0">
                <a:solidFill>
                  <a:srgbClr val="7F007F"/>
                </a:solidFill>
                <a:latin typeface="Consolas"/>
                <a:ea typeface="宋体"/>
                <a:cs typeface="Times New Roman"/>
              </a:rPr>
              <a:t>expression</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"org.springframework.stereotype.Repository"</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pPr algn="just"/>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p:txBody>
      </p:sp>
      <p:pic>
        <p:nvPicPr>
          <p:cNvPr id="5" name="图片 4"/>
          <p:cNvPicPr/>
          <p:nvPr/>
        </p:nvPicPr>
        <p:blipFill>
          <a:blip r:embed="rId2"/>
          <a:stretch>
            <a:fillRect/>
          </a:stretch>
        </p:blipFill>
        <p:spPr>
          <a:xfrm>
            <a:off x="1524000" y="3429000"/>
            <a:ext cx="9144000" cy="1197476"/>
          </a:xfrm>
          <a:prstGeom prst="rect">
            <a:avLst/>
          </a:prstGeom>
        </p:spPr>
      </p:pic>
    </p:spTree>
    <p:extLst>
      <p:ext uri="{BB962C8B-B14F-4D97-AF65-F5344CB8AC3E}">
        <p14:creationId xmlns:p14="http://schemas.microsoft.com/office/powerpoint/2010/main" val="36322986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6</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714379" y="1196752"/>
            <a:ext cx="8748464" cy="2308324"/>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context:include-filter</a:t>
            </a:r>
            <a:r>
              <a:rPr lang="zh-CN" altLang="zh-CN" kern="0">
                <a:solidFill>
                  <a:srgbClr val="3F5FBF"/>
                </a:solidFill>
                <a:latin typeface="Consolas"/>
                <a:ea typeface="宋体"/>
                <a:cs typeface="Consolas"/>
              </a:rPr>
              <a:t>子节点指定包含哪些表达式的组件，</a:t>
            </a:r>
            <a:endParaRPr lang="zh-CN" altLang="zh-CN" kern="100">
              <a:latin typeface="Calibri"/>
              <a:ea typeface="宋体"/>
              <a:cs typeface="Times New Roman"/>
            </a:endParaRPr>
          </a:p>
          <a:p>
            <a:r>
              <a:rPr lang="en-US" altLang="zh-CN" kern="0">
                <a:solidFill>
                  <a:srgbClr val="3F5FBF"/>
                </a:solidFill>
                <a:latin typeface="Consolas"/>
                <a:ea typeface="宋体"/>
                <a:cs typeface="Times New Roman"/>
              </a:rPr>
              <a:t>	</a:t>
            </a:r>
            <a:r>
              <a:rPr lang="zh-CN" altLang="zh-CN" kern="0">
                <a:solidFill>
                  <a:srgbClr val="3F5FBF"/>
                </a:solidFill>
                <a:latin typeface="Consolas"/>
                <a:ea typeface="宋体"/>
                <a:cs typeface="Consolas"/>
              </a:rPr>
              <a:t>该子节点需要</a:t>
            </a:r>
            <a:r>
              <a:rPr lang="en-US" altLang="zh-CN" kern="0">
                <a:solidFill>
                  <a:srgbClr val="3F5FBF"/>
                </a:solidFill>
                <a:latin typeface="Consolas"/>
                <a:ea typeface="宋体"/>
                <a:cs typeface="Times New Roman"/>
              </a:rPr>
              <a:t>use-default-filters</a:t>
            </a:r>
            <a:r>
              <a:rPr lang="zh-CN" altLang="zh-CN" kern="0">
                <a:solidFill>
                  <a:srgbClr val="3F5FBF"/>
                </a:solidFill>
                <a:latin typeface="Consolas"/>
                <a:ea typeface="宋体"/>
                <a:cs typeface="Consolas"/>
              </a:rPr>
              <a:t>配合使用</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base-package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kern="0">
                <a:solidFill>
                  <a:srgbClr val="7F007F"/>
                </a:solidFill>
                <a:latin typeface="Consolas"/>
                <a:ea typeface="宋体"/>
                <a:cs typeface="Times New Roman"/>
              </a:rPr>
              <a:t>use-default-filters</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"false"</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3F5FBF"/>
                </a:solidFill>
                <a:latin typeface="Consolas"/>
                <a:ea typeface="宋体"/>
                <a:cs typeface="Times New Roman"/>
              </a:rPr>
              <a:t>&lt;!-- annotation</a:t>
            </a:r>
            <a:r>
              <a:rPr lang="zh-CN" altLang="zh-CN" kern="0">
                <a:solidFill>
                  <a:srgbClr val="3F5FBF"/>
                </a:solidFill>
                <a:latin typeface="Consolas"/>
                <a:ea typeface="宋体"/>
                <a:cs typeface="Consolas"/>
              </a:rPr>
              <a:t>方式</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context:include-filter</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type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"annotation"</a:t>
            </a:r>
            <a:r>
              <a:rPr lang="en-US" altLang="zh-CN" kern="0">
                <a:latin typeface="Consolas"/>
                <a:ea typeface="宋体"/>
                <a:cs typeface="Times New Roman"/>
              </a:rPr>
              <a:t> </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kern="0">
                <a:solidFill>
                  <a:srgbClr val="7F007F"/>
                </a:solidFill>
                <a:latin typeface="Consolas"/>
                <a:ea typeface="宋体"/>
                <a:cs typeface="Times New Roman"/>
              </a:rPr>
              <a:t>expression</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"org.springframework.stereotype.Repository"</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8080"/>
                </a:solidFill>
                <a:latin typeface="Consolas"/>
                <a:ea typeface="宋体"/>
              </a:rPr>
              <a:t>&lt;/</a:t>
            </a:r>
            <a:r>
              <a:rPr lang="en-US" altLang="zh-CN" kern="0">
                <a:solidFill>
                  <a:srgbClr val="3F7F7F"/>
                </a:solidFill>
                <a:latin typeface="Consolas"/>
                <a:ea typeface="宋体"/>
              </a:rPr>
              <a:t>context:component-scan</a:t>
            </a:r>
            <a:r>
              <a:rPr lang="en-US" altLang="zh-CN" kern="0">
                <a:solidFill>
                  <a:srgbClr val="008080"/>
                </a:solidFill>
                <a:latin typeface="Consolas"/>
                <a:ea typeface="宋体"/>
              </a:rPr>
              <a:t>&gt;</a:t>
            </a:r>
            <a:endParaRPr lang="zh-CN" altLang="zh-CN" kern="100">
              <a:latin typeface="Calibri"/>
              <a:ea typeface="宋体"/>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51524"/>
            <a:ext cx="9144000" cy="168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199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7</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714379" y="1196752"/>
            <a:ext cx="8748464" cy="2308324"/>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context:include-filter</a:t>
            </a:r>
            <a:r>
              <a:rPr lang="zh-CN" altLang="zh-CN" kern="0">
                <a:solidFill>
                  <a:srgbClr val="3F5FBF"/>
                </a:solidFill>
                <a:latin typeface="Consolas"/>
                <a:ea typeface="宋体"/>
                <a:cs typeface="Consolas"/>
              </a:rPr>
              <a:t>子节点指定包含哪些表达式的组件，</a:t>
            </a:r>
            <a:endParaRPr lang="zh-CN" altLang="zh-CN" kern="100">
              <a:latin typeface="Calibri"/>
              <a:ea typeface="宋体"/>
              <a:cs typeface="Times New Roman"/>
            </a:endParaRPr>
          </a:p>
          <a:p>
            <a:r>
              <a:rPr lang="en-US" altLang="zh-CN" kern="0">
                <a:solidFill>
                  <a:srgbClr val="3F5FBF"/>
                </a:solidFill>
                <a:latin typeface="Consolas"/>
                <a:ea typeface="宋体"/>
                <a:cs typeface="Times New Roman"/>
              </a:rPr>
              <a:t>	</a:t>
            </a:r>
            <a:r>
              <a:rPr lang="zh-CN" altLang="zh-CN" kern="0">
                <a:solidFill>
                  <a:srgbClr val="3F5FBF"/>
                </a:solidFill>
                <a:latin typeface="Consolas"/>
                <a:ea typeface="宋体"/>
                <a:cs typeface="Consolas"/>
              </a:rPr>
              <a:t>该子节点需要</a:t>
            </a:r>
            <a:r>
              <a:rPr lang="en-US" altLang="zh-CN" kern="0">
                <a:solidFill>
                  <a:srgbClr val="3F5FBF"/>
                </a:solidFill>
                <a:latin typeface="Consolas"/>
                <a:ea typeface="宋体"/>
                <a:cs typeface="Times New Roman"/>
              </a:rPr>
              <a:t>use-default-filters</a:t>
            </a:r>
            <a:r>
              <a:rPr lang="zh-CN" altLang="zh-CN" kern="0">
                <a:solidFill>
                  <a:srgbClr val="3F5FBF"/>
                </a:solidFill>
                <a:latin typeface="Consolas"/>
                <a:ea typeface="宋体"/>
                <a:cs typeface="Consolas"/>
              </a:rPr>
              <a:t>配合使用</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base-package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kern="0">
                <a:solidFill>
                  <a:srgbClr val="7F007F"/>
                </a:solidFill>
                <a:latin typeface="Consolas"/>
                <a:ea typeface="宋体"/>
                <a:cs typeface="Times New Roman"/>
              </a:rPr>
              <a:t>use-default-filters</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"false"</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3F5FBF"/>
                </a:solidFill>
                <a:latin typeface="Consolas"/>
                <a:ea typeface="宋体"/>
                <a:cs typeface="Times New Roman"/>
              </a:rPr>
              <a:t>&lt;!-- annotation</a:t>
            </a:r>
            <a:r>
              <a:rPr lang="zh-CN" altLang="zh-CN" kern="0">
                <a:solidFill>
                  <a:srgbClr val="3F5FBF"/>
                </a:solidFill>
                <a:latin typeface="Consolas"/>
                <a:ea typeface="宋体"/>
                <a:cs typeface="Consolas"/>
              </a:rPr>
              <a:t>方式</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context:include-filter</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type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"annotation"</a:t>
            </a:r>
            <a:r>
              <a:rPr lang="en-US" altLang="zh-CN" kern="0">
                <a:latin typeface="Consolas"/>
                <a:ea typeface="宋体"/>
                <a:cs typeface="Times New Roman"/>
              </a:rPr>
              <a:t> </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kern="0">
                <a:solidFill>
                  <a:srgbClr val="7F007F"/>
                </a:solidFill>
                <a:latin typeface="Consolas"/>
                <a:ea typeface="宋体"/>
                <a:cs typeface="Times New Roman"/>
              </a:rPr>
              <a:t>expression</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"org.springframework.stereotype.Repository"</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8080"/>
                </a:solidFill>
                <a:latin typeface="Consolas"/>
                <a:ea typeface="宋体"/>
              </a:rPr>
              <a:t>&lt;/</a:t>
            </a:r>
            <a:r>
              <a:rPr lang="en-US" altLang="zh-CN" kern="0">
                <a:solidFill>
                  <a:srgbClr val="3F7F7F"/>
                </a:solidFill>
                <a:latin typeface="Consolas"/>
                <a:ea typeface="宋体"/>
              </a:rPr>
              <a:t>context:component-scan</a:t>
            </a:r>
            <a:r>
              <a:rPr lang="en-US" altLang="zh-CN" kern="0">
                <a:solidFill>
                  <a:srgbClr val="008080"/>
                </a:solidFill>
                <a:latin typeface="Consolas"/>
                <a:ea typeface="宋体"/>
              </a:rPr>
              <a:t>&gt;</a:t>
            </a:r>
            <a:endParaRPr lang="zh-CN" altLang="zh-CN" kern="100">
              <a:latin typeface="Calibri"/>
              <a:ea typeface="宋体"/>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51524"/>
            <a:ext cx="9144000" cy="168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507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8</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524000" y="1447616"/>
            <a:ext cx="9144000" cy="1477328"/>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context:exclude-filter</a:t>
            </a:r>
            <a:r>
              <a:rPr lang="zh-CN" altLang="zh-CN" kern="0">
                <a:solidFill>
                  <a:srgbClr val="3F5FBF"/>
                </a:solidFill>
                <a:latin typeface="Consolas"/>
                <a:ea typeface="宋体"/>
                <a:cs typeface="Consolas"/>
              </a:rPr>
              <a:t>子节点指定排除哪些指定表达式的组件</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base-package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context:exclude-filter</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type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"assignable"</a:t>
            </a:r>
            <a:r>
              <a:rPr lang="en-US" altLang="zh-CN" kern="0">
                <a:latin typeface="Consolas"/>
                <a:ea typeface="宋体"/>
                <a:cs typeface="Times New Roman"/>
              </a:rPr>
              <a:t> </a:t>
            </a:r>
            <a:endParaRPr lang="zh-CN" altLang="zh-CN" kern="100">
              <a:latin typeface="Calibri"/>
              <a:ea typeface="宋体"/>
              <a:cs typeface="Times New Roman"/>
            </a:endParaRPr>
          </a:p>
          <a:p>
            <a:r>
              <a:rPr lang="en-US" altLang="zh-CN" kern="0">
                <a:solidFill>
                  <a:srgbClr val="7F007F"/>
                </a:solidFill>
                <a:latin typeface="Consolas"/>
                <a:ea typeface="宋体"/>
                <a:cs typeface="Times New Roman"/>
              </a:rPr>
              <a:t>expression</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"cn.edu.nuc.spring.annotation.repository.UserRepository"</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p:txBody>
      </p:sp>
      <p:pic>
        <p:nvPicPr>
          <p:cNvPr id="5" name="图片 4"/>
          <p:cNvPicPr/>
          <p:nvPr/>
        </p:nvPicPr>
        <p:blipFill>
          <a:blip r:embed="rId2"/>
          <a:stretch>
            <a:fillRect/>
          </a:stretch>
        </p:blipFill>
        <p:spPr>
          <a:xfrm>
            <a:off x="1513926" y="3212976"/>
            <a:ext cx="9154075" cy="1769988"/>
          </a:xfrm>
          <a:prstGeom prst="rect">
            <a:avLst/>
          </a:prstGeom>
        </p:spPr>
      </p:pic>
    </p:spTree>
    <p:extLst>
      <p:ext uri="{BB962C8B-B14F-4D97-AF65-F5344CB8AC3E}">
        <p14:creationId xmlns:p14="http://schemas.microsoft.com/office/powerpoint/2010/main" val="33554413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3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在 </a:t>
            </a:r>
            <a:r>
              <a:rPr lang="en-US" altLang="zh-CN" dirty="0" err="1">
                <a:latin typeface="宋体" panose="02010600030101010101" pitchFamily="2" charset="-122"/>
                <a:ea typeface="宋体" panose="02010600030101010101" pitchFamily="2" charset="-122"/>
                <a:cs typeface="Arial Unicode MS" pitchFamily="34" charset="-122"/>
              </a:rPr>
              <a:t>classpath</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中</a:t>
            </a:r>
            <a:r>
              <a:rPr lang="zh-CN" altLang="en-US">
                <a:latin typeface="宋体" panose="02010600030101010101" pitchFamily="2" charset="-122"/>
                <a:ea typeface="宋体" panose="02010600030101010101" pitchFamily="2" charset="-122"/>
                <a:cs typeface="Arial Unicode MS" pitchFamily="34" charset="-122"/>
              </a:rPr>
              <a:t>扫描</a:t>
            </a:r>
            <a:r>
              <a:rPr lang="zh-CN" altLang="en-US" smtClean="0">
                <a:latin typeface="宋体" panose="02010600030101010101" pitchFamily="2" charset="-122"/>
                <a:ea typeface="宋体" panose="02010600030101010101" pitchFamily="2" charset="-122"/>
                <a:cs typeface="Arial Unicode MS" pitchFamily="34" charset="-122"/>
              </a:rPr>
              <a:t>组件范例（</a:t>
            </a:r>
            <a:r>
              <a:rPr lang="en-US" altLang="zh-CN" smtClean="0">
                <a:latin typeface="宋体" panose="02010600030101010101" pitchFamily="2" charset="-122"/>
                <a:ea typeface="宋体" panose="02010600030101010101" pitchFamily="2" charset="-122"/>
                <a:cs typeface="Arial Unicode MS" pitchFamily="34" charset="-122"/>
              </a:rPr>
              <a:t>9</a:t>
            </a:r>
            <a:r>
              <a:rPr lang="zh-CN" altLang="en-US" smtClean="0">
                <a:latin typeface="宋体" panose="02010600030101010101" pitchFamily="2" charset="-122"/>
                <a:ea typeface="宋体" panose="02010600030101010101" pitchFamily="2" charset="-122"/>
                <a:cs typeface="Arial Unicode MS" pitchFamily="34" charset="-122"/>
              </a:rPr>
              <a:t>）</a:t>
            </a:r>
            <a:endParaRPr lang="zh-CN" altLang="en-US" dirty="0"/>
          </a:p>
        </p:txBody>
      </p:sp>
      <p:sp>
        <p:nvSpPr>
          <p:cNvPr id="3" name="TextBox 2"/>
          <p:cNvSpPr txBox="1"/>
          <p:nvPr/>
        </p:nvSpPr>
        <p:spPr>
          <a:xfrm>
            <a:off x="1714379" y="1325668"/>
            <a:ext cx="8846117" cy="2031325"/>
          </a:xfrm>
          <a:prstGeom prst="rect">
            <a:avLst/>
          </a:prstGeom>
          <a:noFill/>
        </p:spPr>
        <p:txBody>
          <a:bodyPr wrap="square" rtlCol="0">
            <a:spAutoFit/>
          </a:bodyPr>
          <a:lstStyle/>
          <a:p>
            <a:r>
              <a:rPr lang="en-US" altLang="zh-CN" kern="0">
                <a:solidFill>
                  <a:srgbClr val="3F5FBF"/>
                </a:solidFill>
                <a:latin typeface="Consolas"/>
                <a:ea typeface="宋体"/>
                <a:cs typeface="Times New Roman"/>
              </a:rPr>
              <a:t>&lt;!-- context:include-filter</a:t>
            </a:r>
            <a:r>
              <a:rPr lang="zh-CN" altLang="zh-CN" kern="0">
                <a:solidFill>
                  <a:srgbClr val="3F5FBF"/>
                </a:solidFill>
                <a:latin typeface="Consolas"/>
                <a:ea typeface="宋体"/>
                <a:cs typeface="Consolas"/>
              </a:rPr>
              <a:t>子节点指定包含哪些表达式的组件，</a:t>
            </a:r>
            <a:endParaRPr lang="zh-CN" altLang="zh-CN" kern="100">
              <a:latin typeface="Calibri"/>
              <a:ea typeface="宋体"/>
              <a:cs typeface="Times New Roman"/>
            </a:endParaRPr>
          </a:p>
          <a:p>
            <a:r>
              <a:rPr lang="en-US" altLang="zh-CN" kern="0">
                <a:solidFill>
                  <a:srgbClr val="3F5FBF"/>
                </a:solidFill>
                <a:latin typeface="Consolas"/>
                <a:ea typeface="宋体"/>
                <a:cs typeface="Times New Roman"/>
              </a:rPr>
              <a:t>	</a:t>
            </a:r>
            <a:r>
              <a:rPr lang="zh-CN" altLang="zh-CN" kern="0">
                <a:solidFill>
                  <a:srgbClr val="3F5FBF"/>
                </a:solidFill>
                <a:latin typeface="Consolas"/>
                <a:ea typeface="宋体"/>
                <a:cs typeface="Consolas"/>
              </a:rPr>
              <a:t>该子节点需要</a:t>
            </a:r>
            <a:r>
              <a:rPr lang="en-US" altLang="zh-CN" kern="0">
                <a:solidFill>
                  <a:srgbClr val="3F5FBF"/>
                </a:solidFill>
                <a:latin typeface="Consolas"/>
                <a:ea typeface="宋体"/>
                <a:cs typeface="Times New Roman"/>
              </a:rPr>
              <a:t>use-default-filters</a:t>
            </a:r>
            <a:r>
              <a:rPr lang="zh-CN" altLang="zh-CN" kern="0">
                <a:solidFill>
                  <a:srgbClr val="3F5FBF"/>
                </a:solidFill>
                <a:latin typeface="Consolas"/>
                <a:ea typeface="宋体"/>
                <a:cs typeface="Consolas"/>
              </a:rPr>
              <a:t>配合使用</a:t>
            </a:r>
            <a:r>
              <a:rPr lang="en-US" altLang="zh-CN" kern="0">
                <a:solidFill>
                  <a:srgbClr val="3F5FBF"/>
                </a:solidFill>
                <a:latin typeface="Consolas"/>
                <a:ea typeface="宋体"/>
                <a:cs typeface="Times New Roman"/>
              </a:rPr>
              <a:t> --&gt;</a:t>
            </a:r>
            <a:endParaRPr lang="zh-CN" altLang="zh-CN" kern="100">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latin typeface="Consolas"/>
                <a:ea typeface="宋体"/>
                <a:cs typeface="Times New Roman"/>
              </a:rPr>
              <a:t> </a:t>
            </a:r>
            <a:r>
              <a:rPr lang="en-US" altLang="zh-CN" kern="0">
                <a:solidFill>
                  <a:srgbClr val="7F007F"/>
                </a:solidFill>
                <a:latin typeface="Consolas"/>
                <a:ea typeface="宋体"/>
                <a:cs typeface="Times New Roman"/>
              </a:rPr>
              <a:t>base-package</a:t>
            </a:r>
            <a:r>
              <a:rPr lang="en-US" altLang="zh-CN" kern="0">
                <a:solidFill>
                  <a:srgbClr val="000000"/>
                </a:solidFill>
                <a:latin typeface="Consolas"/>
                <a:ea typeface="宋体"/>
                <a:cs typeface="Times New Roman"/>
              </a:rPr>
              <a:t>=</a:t>
            </a:r>
            <a:r>
              <a:rPr lang="en-US" altLang="zh-CN" i="1" kern="0">
                <a:solidFill>
                  <a:srgbClr val="2A00FF"/>
                </a:solidFill>
                <a:latin typeface="Consolas"/>
                <a:ea typeface="宋体"/>
                <a:cs typeface="Times New Roman"/>
              </a:rPr>
              <a:t>"cn.edu.nuc.spring.annotation"</a:t>
            </a:r>
            <a:endParaRPr lang="zh-CN" altLang="zh-CN" kern="100">
              <a:latin typeface="Calibri"/>
              <a:ea typeface="宋体"/>
              <a:cs typeface="Times New Roman"/>
            </a:endParaRPr>
          </a:p>
          <a:p>
            <a:r>
              <a:rPr lang="en-US" altLang="zh-CN" kern="0">
                <a:latin typeface="Consolas"/>
                <a:ea typeface="宋体"/>
                <a:cs typeface="Times New Roman"/>
              </a:rPr>
              <a:t>	</a:t>
            </a:r>
            <a:r>
              <a:rPr lang="en-US" altLang="zh-CN" b="1" kern="0">
                <a:solidFill>
                  <a:srgbClr val="FF0000"/>
                </a:solidFill>
                <a:latin typeface="Consolas"/>
                <a:ea typeface="宋体"/>
                <a:cs typeface="Times New Roman"/>
              </a:rPr>
              <a:t>use-default-filters=</a:t>
            </a:r>
            <a:r>
              <a:rPr lang="en-US" altLang="zh-CN" b="1" i="1" kern="0">
                <a:solidFill>
                  <a:srgbClr val="FF0000"/>
                </a:solidFill>
                <a:latin typeface="Consolas"/>
                <a:ea typeface="宋体"/>
                <a:cs typeface="Times New Roman"/>
              </a:rPr>
              <a:t>"false"</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FF0000"/>
                </a:solidFill>
                <a:latin typeface="Consolas"/>
                <a:ea typeface="宋体"/>
                <a:cs typeface="Times New Roman"/>
              </a:rPr>
              <a:t>&lt;context:include-filter type=</a:t>
            </a:r>
            <a:r>
              <a:rPr lang="en-US" altLang="zh-CN" b="1" i="1" kern="0">
                <a:solidFill>
                  <a:srgbClr val="FF0000"/>
                </a:solidFill>
                <a:latin typeface="Consolas"/>
                <a:ea typeface="宋体"/>
                <a:cs typeface="Times New Roman"/>
              </a:rPr>
              <a:t>"assignable"</a:t>
            </a:r>
            <a:r>
              <a:rPr lang="en-US" altLang="zh-CN" b="1" kern="0">
                <a:solidFill>
                  <a:srgbClr val="FF0000"/>
                </a:solidFill>
                <a:latin typeface="Consolas"/>
                <a:ea typeface="宋体"/>
                <a:cs typeface="Times New Roman"/>
              </a:rPr>
              <a:t>   </a:t>
            </a:r>
            <a:endParaRPr lang="zh-CN" altLang="zh-CN" b="1" kern="100">
              <a:solidFill>
                <a:srgbClr val="FF0000"/>
              </a:solidFill>
              <a:latin typeface="Calibri"/>
              <a:ea typeface="宋体"/>
              <a:cs typeface="Times New Roman"/>
            </a:endParaRPr>
          </a:p>
          <a:p>
            <a:r>
              <a:rPr lang="en-US" altLang="zh-CN" b="1" kern="0">
                <a:solidFill>
                  <a:srgbClr val="FF0000"/>
                </a:solidFill>
                <a:latin typeface="Consolas"/>
                <a:ea typeface="宋体"/>
                <a:cs typeface="Times New Roman"/>
              </a:rPr>
              <a:t>expression=</a:t>
            </a:r>
            <a:r>
              <a:rPr lang="en-US" altLang="zh-CN" b="1" i="1" kern="0">
                <a:solidFill>
                  <a:srgbClr val="FF0000"/>
                </a:solidFill>
                <a:latin typeface="Consolas"/>
                <a:ea typeface="宋体"/>
                <a:cs typeface="Times New Roman"/>
              </a:rPr>
              <a:t>"cn.edu.nuc.spring.annotation.repository.UserRepository"</a:t>
            </a:r>
            <a:r>
              <a:rPr lang="en-US" altLang="zh-CN" b="1" kern="0">
                <a:solidFill>
                  <a:srgbClr val="FF0000"/>
                </a:solidFill>
                <a:latin typeface="Consolas"/>
                <a:ea typeface="宋体"/>
                <a:cs typeface="Times New Roman"/>
              </a:rPr>
              <a:t>/&gt;</a:t>
            </a:r>
            <a:endParaRPr lang="zh-CN" altLang="zh-CN" b="1" kern="100">
              <a:solidFill>
                <a:srgbClr val="FF0000"/>
              </a:solidFill>
              <a:latin typeface="Calibri"/>
              <a:ea typeface="宋体"/>
              <a:cs typeface="Times New Roman"/>
            </a:endParaRPr>
          </a:p>
          <a:p>
            <a:r>
              <a:rPr lang="en-US" altLang="zh-CN" kern="0">
                <a:solidFill>
                  <a:srgbClr val="008080"/>
                </a:solidFill>
                <a:latin typeface="Consolas"/>
                <a:ea typeface="宋体"/>
                <a:cs typeface="Times New Roman"/>
              </a:rPr>
              <a:t>&lt;/</a:t>
            </a:r>
            <a:r>
              <a:rPr lang="en-US" altLang="zh-CN" kern="0">
                <a:solidFill>
                  <a:srgbClr val="3F7F7F"/>
                </a:solidFill>
                <a:latin typeface="Consolas"/>
                <a:ea typeface="宋体"/>
                <a:cs typeface="Times New Roman"/>
              </a:rPr>
              <a:t>context:component-scan</a:t>
            </a:r>
            <a:r>
              <a:rPr lang="en-US" altLang="zh-CN" kern="0">
                <a:solidFill>
                  <a:srgbClr val="008080"/>
                </a:solidFill>
                <a:latin typeface="Consolas"/>
                <a:ea typeface="宋体"/>
                <a:cs typeface="Times New Roman"/>
              </a:rPr>
              <a:t>&gt;</a:t>
            </a:r>
            <a:endParaRPr lang="zh-CN" altLang="zh-CN" kern="100">
              <a:latin typeface="Calibri"/>
              <a:ea typeface="宋体"/>
              <a:cs typeface="Times New Roman"/>
            </a:endParaRPr>
          </a:p>
        </p:txBody>
      </p:sp>
      <p:pic>
        <p:nvPicPr>
          <p:cNvPr id="5" name="图片 4"/>
          <p:cNvPicPr/>
          <p:nvPr/>
        </p:nvPicPr>
        <p:blipFill>
          <a:blip r:embed="rId2"/>
          <a:stretch>
            <a:fillRect/>
          </a:stretch>
        </p:blipFill>
        <p:spPr>
          <a:xfrm>
            <a:off x="1524000" y="3645025"/>
            <a:ext cx="9144000" cy="1693535"/>
          </a:xfrm>
          <a:prstGeom prst="rect">
            <a:avLst/>
          </a:prstGeom>
        </p:spPr>
      </p:pic>
    </p:spTree>
    <p:extLst>
      <p:ext uri="{BB962C8B-B14F-4D97-AF65-F5344CB8AC3E}">
        <p14:creationId xmlns:p14="http://schemas.microsoft.com/office/powerpoint/2010/main" val="36233707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44624"/>
            <a:ext cx="8229600" cy="822644"/>
          </a:xfrm>
        </p:spPr>
        <p:txBody>
          <a:bodyPr>
            <a:normAutofit/>
          </a:bodyPr>
          <a:lstStyle/>
          <a:p>
            <a:r>
              <a:rPr lang="zh-CN" altLang="en-US" sz="4800" dirty="0">
                <a:latin typeface="宋体" panose="02010600030101010101" pitchFamily="2" charset="-122"/>
                <a:ea typeface="宋体" panose="02010600030101010101" pitchFamily="2" charset="-122"/>
                <a:cs typeface="Arial Unicode MS" pitchFamily="34" charset="-122"/>
              </a:rPr>
              <a:t>组件装配</a:t>
            </a:r>
          </a:p>
        </p:txBody>
      </p:sp>
      <p:sp>
        <p:nvSpPr>
          <p:cNvPr id="3" name="内容占位符 2"/>
          <p:cNvSpPr>
            <a:spLocks noGrp="1"/>
          </p:cNvSpPr>
          <p:nvPr>
            <p:ph idx="1"/>
          </p:nvPr>
        </p:nvSpPr>
        <p:spPr>
          <a:xfrm>
            <a:off x="1919536" y="1340768"/>
            <a:ext cx="8229600" cy="2667202"/>
          </a:xfrm>
        </p:spPr>
        <p:txBody>
          <a:bodyPr>
            <a:normAutofit/>
          </a:bodyPr>
          <a:lstStyle/>
          <a:p>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context:component-scan</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元素还会自动注册 </a:t>
            </a:r>
            <a:r>
              <a:rPr lang="en-US" altLang="zh-CN" sz="2400" dirty="0" err="1">
                <a:latin typeface="宋体" panose="02010600030101010101" pitchFamily="2" charset="-122"/>
                <a:ea typeface="宋体" panose="02010600030101010101" pitchFamily="2" charset="-122"/>
                <a:cs typeface="Arial Unicode MS" pitchFamily="34" charset="-122"/>
              </a:rPr>
              <a:t>AutowiredAnnotationBeanPostProcessor</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实例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该实例可以自动装配具有 </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a:t>
            </a:r>
            <a:r>
              <a:rPr lang="en-US" altLang="zh-CN" sz="2400" b="1" dirty="0" err="1">
                <a:solidFill>
                  <a:srgbClr val="FF0000"/>
                </a:solidFill>
                <a:latin typeface="宋体" panose="02010600030101010101" pitchFamily="2" charset="-122"/>
                <a:ea typeface="宋体" panose="02010600030101010101" pitchFamily="2" charset="-122"/>
                <a:cs typeface="Arial Unicode MS" pitchFamily="34" charset="-122"/>
              </a:rPr>
              <a:t>Autowired</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和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@Resource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@Inject</a:t>
            </a:r>
            <a:r>
              <a:rPr lang="zh-CN" altLang="en-US" sz="2400" dirty="0">
                <a:latin typeface="宋体" panose="02010600030101010101" pitchFamily="2" charset="-122"/>
                <a:ea typeface="宋体" panose="02010600030101010101" pitchFamily="2" charset="-122"/>
                <a:cs typeface="Arial Unicode MS" pitchFamily="34" charset="-122"/>
              </a:rPr>
              <a:t>注解的属性</a:t>
            </a:r>
            <a:r>
              <a:rPr lang="en-US" altLang="zh-CN" sz="24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28632719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2063552" y="1"/>
            <a:ext cx="8320438" cy="935807"/>
          </a:xfrm>
        </p:spPr>
        <p:txBody>
          <a:bodyPr>
            <a:normAutofit/>
          </a:bodyPr>
          <a:lstStyle/>
          <a:p>
            <a:r>
              <a:rPr lang="zh-CN" altLang="en-US" sz="4000" dirty="0">
                <a:latin typeface="宋体" panose="02010600030101010101" pitchFamily="2" charset="-122"/>
                <a:ea typeface="宋体" panose="02010600030101010101" pitchFamily="2" charset="-122"/>
                <a:cs typeface="Arial Unicode MS" pitchFamily="34" charset="-122"/>
              </a:rPr>
              <a:t>使用 </a:t>
            </a:r>
            <a:r>
              <a:rPr lang="en-US" altLang="zh-CN" sz="4000" dirty="0">
                <a:latin typeface="宋体" panose="02010600030101010101" pitchFamily="2" charset="-122"/>
                <a:ea typeface="宋体" panose="02010600030101010101" pitchFamily="2" charset="-122"/>
                <a:cs typeface="Arial Unicode MS" pitchFamily="34" charset="-122"/>
              </a:rPr>
              <a:t>@</a:t>
            </a:r>
            <a:r>
              <a:rPr lang="en-US" altLang="zh-CN" sz="4000" dirty="0" err="1">
                <a:latin typeface="宋体" panose="02010600030101010101" pitchFamily="2" charset="-122"/>
                <a:ea typeface="宋体" panose="02010600030101010101" pitchFamily="2" charset="-122"/>
                <a:cs typeface="Arial Unicode MS" pitchFamily="34" charset="-122"/>
              </a:rPr>
              <a:t>Autowired</a:t>
            </a:r>
            <a:r>
              <a:rPr lang="en-US" altLang="zh-CN" sz="4000" dirty="0">
                <a:latin typeface="宋体" panose="02010600030101010101" pitchFamily="2" charset="-122"/>
                <a:ea typeface="宋体" panose="02010600030101010101" pitchFamily="2" charset="-122"/>
                <a:cs typeface="Arial Unicode MS" pitchFamily="34" charset="-122"/>
              </a:rPr>
              <a:t> </a:t>
            </a:r>
            <a:r>
              <a:rPr lang="zh-CN" altLang="en-US" sz="4000" dirty="0">
                <a:latin typeface="宋体" panose="02010600030101010101" pitchFamily="2" charset="-122"/>
                <a:ea typeface="宋体" panose="02010600030101010101" pitchFamily="2" charset="-122"/>
                <a:cs typeface="Arial Unicode MS" pitchFamily="34" charset="-122"/>
              </a:rPr>
              <a:t>自动装配 </a:t>
            </a:r>
            <a:r>
              <a:rPr lang="en-US" altLang="zh-CN" sz="4000" dirty="0">
                <a:latin typeface="宋体" panose="02010600030101010101" pitchFamily="2" charset="-122"/>
                <a:ea typeface="宋体" panose="02010600030101010101" pitchFamily="2" charset="-122"/>
                <a:cs typeface="Arial Unicode MS" pitchFamily="34" charset="-122"/>
              </a:rPr>
              <a:t>Bean</a:t>
            </a:r>
          </a:p>
        </p:txBody>
      </p:sp>
      <p:sp>
        <p:nvSpPr>
          <p:cNvPr id="659459" name="Rectangle 3"/>
          <p:cNvSpPr>
            <a:spLocks noGrp="1" noChangeArrowheads="1"/>
          </p:cNvSpPr>
          <p:nvPr>
            <p:ph idx="1"/>
          </p:nvPr>
        </p:nvSpPr>
        <p:spPr>
          <a:xfrm>
            <a:off x="1703512" y="1124744"/>
            <a:ext cx="8784976" cy="4896544"/>
          </a:xfrm>
          <a:noFill/>
        </p:spPr>
        <p:txBody>
          <a:bodyPr>
            <a:normAutofit/>
          </a:bodyPr>
          <a:lstStyle/>
          <a:p>
            <a:r>
              <a:rPr lang="en-US" altLang="zh-CN" sz="2200" dirty="0">
                <a:latin typeface="宋体" panose="02010600030101010101" pitchFamily="2" charset="-122"/>
                <a:ea typeface="宋体" panose="02010600030101010101" pitchFamily="2" charset="-122"/>
                <a:cs typeface="Arial Unicode MS" pitchFamily="34" charset="-122"/>
              </a:rPr>
              <a:t>@</a:t>
            </a:r>
            <a:r>
              <a:rPr lang="en-US" altLang="zh-CN" sz="2200" dirty="0" err="1">
                <a:latin typeface="宋体" panose="02010600030101010101" pitchFamily="2" charset="-122"/>
                <a:ea typeface="宋体" panose="02010600030101010101" pitchFamily="2" charset="-122"/>
                <a:cs typeface="Arial Unicode MS" pitchFamily="34" charset="-122"/>
              </a:rPr>
              <a:t>Autowired</a:t>
            </a:r>
            <a:r>
              <a:rPr lang="en-US" altLang="zh-CN" sz="2200" dirty="0">
                <a:latin typeface="宋体" panose="02010600030101010101" pitchFamily="2" charset="-122"/>
                <a:ea typeface="宋体" panose="02010600030101010101" pitchFamily="2" charset="-122"/>
                <a:cs typeface="Arial Unicode MS" pitchFamily="34" charset="-122"/>
              </a:rPr>
              <a:t> </a:t>
            </a:r>
            <a:r>
              <a:rPr lang="zh-CN" altLang="en-US" sz="2200" dirty="0">
                <a:latin typeface="宋体" panose="02010600030101010101" pitchFamily="2" charset="-122"/>
                <a:ea typeface="宋体" panose="02010600030101010101" pitchFamily="2" charset="-122"/>
                <a:cs typeface="Arial Unicode MS" pitchFamily="34" charset="-122"/>
              </a:rPr>
              <a:t>注解自动装配</a:t>
            </a:r>
            <a:r>
              <a:rPr lang="zh-CN" altLang="en-US" sz="2200" b="1" dirty="0">
                <a:solidFill>
                  <a:srgbClr val="0000FF"/>
                </a:solidFill>
                <a:latin typeface="宋体" panose="02010600030101010101" pitchFamily="2" charset="-122"/>
                <a:ea typeface="宋体" panose="02010600030101010101" pitchFamily="2" charset="-122"/>
                <a:cs typeface="Arial Unicode MS" pitchFamily="34" charset="-122"/>
              </a:rPr>
              <a:t>具有兼容类型</a:t>
            </a:r>
            <a:r>
              <a:rPr lang="zh-CN" altLang="en-US" sz="2200" dirty="0">
                <a:latin typeface="宋体" panose="02010600030101010101" pitchFamily="2" charset="-122"/>
                <a:ea typeface="宋体" panose="02010600030101010101" pitchFamily="2" charset="-122"/>
                <a:cs typeface="Arial Unicode MS" pitchFamily="34" charset="-122"/>
              </a:rPr>
              <a:t>的单个 </a:t>
            </a:r>
            <a:r>
              <a:rPr lang="en-US" altLang="zh-CN" sz="2200" dirty="0">
                <a:latin typeface="宋体" panose="02010600030101010101" pitchFamily="2" charset="-122"/>
                <a:ea typeface="宋体" panose="02010600030101010101" pitchFamily="2" charset="-122"/>
                <a:cs typeface="Arial Unicode MS" pitchFamily="34" charset="-122"/>
              </a:rPr>
              <a:t>Bean</a:t>
            </a:r>
            <a:r>
              <a:rPr lang="zh-CN" altLang="en-US" sz="2200" dirty="0">
                <a:latin typeface="宋体" panose="02010600030101010101" pitchFamily="2" charset="-122"/>
                <a:ea typeface="宋体" panose="02010600030101010101" pitchFamily="2" charset="-122"/>
                <a:cs typeface="Arial Unicode MS" pitchFamily="34" charset="-122"/>
              </a:rPr>
              <a:t>属性</a:t>
            </a:r>
          </a:p>
          <a:p>
            <a:pPr lvl="1"/>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构造器</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普通字段</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即使是非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public),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一切具有参数的方法都可以应用</a:t>
            </a:r>
            <a:r>
              <a:rPr lang="en-US" altLang="zh-CN" sz="1800" b="1">
                <a:solidFill>
                  <a:srgbClr val="0000FF"/>
                </a:solidFill>
                <a:latin typeface="宋体" panose="02010600030101010101" pitchFamily="2" charset="-122"/>
                <a:ea typeface="宋体" panose="02010600030101010101" pitchFamily="2" charset="-122"/>
                <a:cs typeface="Arial Unicode MS" pitchFamily="34" charset="-122"/>
              </a:rPr>
              <a:t>@Autowired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注解</a:t>
            </a:r>
          </a:p>
          <a:p>
            <a:pPr lvl="1"/>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默认情况下</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所有使用 </a:t>
            </a:r>
            <a:r>
              <a:rPr lang="en-US" altLang="zh-CN" sz="1800" b="1">
                <a:solidFill>
                  <a:srgbClr val="0000FF"/>
                </a:solidFill>
                <a:latin typeface="宋体" panose="02010600030101010101" pitchFamily="2" charset="-122"/>
                <a:ea typeface="宋体" panose="02010600030101010101" pitchFamily="2" charset="-122"/>
                <a:cs typeface="Arial Unicode MS" pitchFamily="34" charset="-122"/>
              </a:rPr>
              <a:t>@Autowired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注解的属性都需要被设置</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当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找不到匹配的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装配属性时</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会抛出异常</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FF0000"/>
                </a:solidFill>
                <a:latin typeface="宋体" panose="02010600030101010101" pitchFamily="2" charset="-122"/>
                <a:ea typeface="宋体" panose="02010600030101010101" pitchFamily="2" charset="-122"/>
                <a:cs typeface="Arial Unicode MS" pitchFamily="34" charset="-122"/>
              </a:rPr>
              <a:t>若某一属性允许不被设置</a:t>
            </a:r>
            <a:r>
              <a:rPr lang="en-US" altLang="zh-CN" sz="1800" b="1" dirty="0">
                <a:solidFill>
                  <a:srgbClr val="FF0000"/>
                </a:solidFill>
                <a:latin typeface="宋体" panose="02010600030101010101" pitchFamily="2" charset="-122"/>
                <a:ea typeface="宋体" panose="02010600030101010101" pitchFamily="2" charset="-122"/>
                <a:cs typeface="Arial Unicode MS" pitchFamily="34" charset="-122"/>
              </a:rPr>
              <a:t>, </a:t>
            </a:r>
            <a:r>
              <a:rPr lang="zh-CN" altLang="en-US" sz="1800" b="1" dirty="0">
                <a:solidFill>
                  <a:srgbClr val="FF0000"/>
                </a:solidFill>
                <a:latin typeface="宋体" panose="02010600030101010101" pitchFamily="2" charset="-122"/>
                <a:ea typeface="宋体" panose="02010600030101010101" pitchFamily="2" charset="-122"/>
                <a:cs typeface="Arial Unicode MS" pitchFamily="34" charset="-122"/>
              </a:rPr>
              <a:t>可以设置 </a:t>
            </a:r>
            <a:r>
              <a:rPr lang="en-US" altLang="zh-CN" sz="1800" b="1">
                <a:solidFill>
                  <a:srgbClr val="FF0000"/>
                </a:solidFill>
                <a:latin typeface="宋体" panose="02010600030101010101" pitchFamily="2" charset="-122"/>
                <a:ea typeface="宋体" panose="02010600030101010101" pitchFamily="2" charset="-122"/>
                <a:cs typeface="Arial Unicode MS" pitchFamily="34" charset="-122"/>
              </a:rPr>
              <a:t>@Autowired </a:t>
            </a:r>
            <a:r>
              <a:rPr lang="zh-CN" altLang="en-US" sz="1800" b="1" dirty="0">
                <a:solidFill>
                  <a:srgbClr val="FF0000"/>
                </a:solidFill>
                <a:latin typeface="宋体" panose="02010600030101010101" pitchFamily="2" charset="-122"/>
                <a:ea typeface="宋体" panose="02010600030101010101" pitchFamily="2" charset="-122"/>
                <a:cs typeface="Arial Unicode MS" pitchFamily="34" charset="-122"/>
              </a:rPr>
              <a:t>注解的 </a:t>
            </a:r>
            <a:r>
              <a:rPr lang="en-US" altLang="zh-CN" sz="1800" b="1" dirty="0">
                <a:solidFill>
                  <a:srgbClr val="FF0000"/>
                </a:solidFill>
                <a:latin typeface="宋体" panose="02010600030101010101" pitchFamily="2" charset="-122"/>
                <a:ea typeface="宋体" panose="02010600030101010101" pitchFamily="2" charset="-122"/>
                <a:cs typeface="Arial Unicode MS" pitchFamily="34" charset="-122"/>
              </a:rPr>
              <a:t>required </a:t>
            </a:r>
            <a:r>
              <a:rPr lang="zh-CN" altLang="en-US" sz="1800" b="1" dirty="0">
                <a:solidFill>
                  <a:srgbClr val="FF0000"/>
                </a:solidFill>
                <a:latin typeface="宋体" panose="02010600030101010101" pitchFamily="2" charset="-122"/>
                <a:ea typeface="宋体" panose="02010600030101010101" pitchFamily="2" charset="-122"/>
                <a:cs typeface="Arial Unicode MS" pitchFamily="34" charset="-122"/>
              </a:rPr>
              <a:t>属性为 </a:t>
            </a:r>
            <a:r>
              <a:rPr lang="en-US" altLang="zh-CN" sz="1800" b="1" dirty="0">
                <a:solidFill>
                  <a:srgbClr val="FF0000"/>
                </a:solidFill>
                <a:latin typeface="宋体" panose="02010600030101010101" pitchFamily="2" charset="-122"/>
                <a:ea typeface="宋体" panose="02010600030101010101" pitchFamily="2" charset="-122"/>
                <a:cs typeface="Arial Unicode MS" pitchFamily="34" charset="-122"/>
              </a:rPr>
              <a:t>false</a:t>
            </a:r>
          </a:p>
          <a:p>
            <a:pPr lvl="1"/>
            <a:r>
              <a:rPr lang="zh-CN" altLang="en-US" sz="1800" dirty="0">
                <a:latin typeface="宋体" panose="02010600030101010101" pitchFamily="2" charset="-122"/>
                <a:ea typeface="宋体" panose="02010600030101010101" pitchFamily="2" charset="-122"/>
                <a:cs typeface="Arial Unicode MS" pitchFamily="34" charset="-122"/>
              </a:rPr>
              <a:t>默认情况下</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当 </a:t>
            </a:r>
            <a:r>
              <a:rPr lang="en-US" altLang="zh-CN" sz="1800" dirty="0">
                <a:latin typeface="宋体" panose="02010600030101010101" pitchFamily="2" charset="-122"/>
                <a:ea typeface="宋体" panose="02010600030101010101" pitchFamily="2" charset="-122"/>
                <a:cs typeface="Arial Unicode MS" pitchFamily="34" charset="-122"/>
              </a:rPr>
              <a:t>IOC </a:t>
            </a:r>
            <a:r>
              <a:rPr lang="zh-CN" altLang="en-US" sz="1800" dirty="0">
                <a:latin typeface="宋体" panose="02010600030101010101" pitchFamily="2" charset="-122"/>
                <a:ea typeface="宋体" panose="02010600030101010101" pitchFamily="2" charset="-122"/>
                <a:cs typeface="Arial Unicode MS" pitchFamily="34" charset="-122"/>
              </a:rPr>
              <a:t>容器里存在多个类型兼容的 </a:t>
            </a:r>
            <a:r>
              <a:rPr lang="en-US" altLang="zh-CN" sz="1800" dirty="0">
                <a:latin typeface="宋体" panose="02010600030101010101" pitchFamily="2" charset="-122"/>
                <a:ea typeface="宋体" panose="02010600030101010101" pitchFamily="2" charset="-122"/>
                <a:cs typeface="Arial Unicode MS" pitchFamily="34" charset="-122"/>
              </a:rPr>
              <a:t>Bean </a:t>
            </a:r>
            <a:r>
              <a:rPr lang="zh-CN" altLang="en-US" sz="1800" dirty="0">
                <a:latin typeface="宋体" panose="02010600030101010101" pitchFamily="2" charset="-122"/>
                <a:ea typeface="宋体" panose="02010600030101010101" pitchFamily="2" charset="-122"/>
                <a:cs typeface="Arial Unicode MS" pitchFamily="34" charset="-122"/>
              </a:rPr>
              <a:t>时</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通过类型的自动装配将无法工作</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此时可以在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@Qualifier </a:t>
            </a:r>
            <a:r>
              <a:rPr lang="zh-CN" altLang="en-US" sz="1800" dirty="0">
                <a:latin typeface="宋体" panose="02010600030101010101" pitchFamily="2" charset="-122"/>
                <a:ea typeface="宋体" panose="02010600030101010101" pitchFamily="2" charset="-122"/>
                <a:cs typeface="Arial Unicode MS" pitchFamily="34" charset="-122"/>
              </a:rPr>
              <a:t>注解里提供 </a:t>
            </a:r>
            <a:r>
              <a:rPr lang="en-US" altLang="zh-CN" sz="1800" dirty="0">
                <a:latin typeface="宋体" panose="02010600030101010101" pitchFamily="2" charset="-122"/>
                <a:ea typeface="宋体" panose="02010600030101010101" pitchFamily="2" charset="-122"/>
                <a:cs typeface="Arial Unicode MS" pitchFamily="34" charset="-122"/>
              </a:rPr>
              <a:t>Bean </a:t>
            </a:r>
            <a:r>
              <a:rPr lang="zh-CN" altLang="en-US" sz="1800" dirty="0">
                <a:latin typeface="宋体" panose="02010600030101010101" pitchFamily="2" charset="-122"/>
                <a:ea typeface="宋体" panose="02010600030101010101" pitchFamily="2" charset="-122"/>
                <a:cs typeface="Arial Unicode MS" pitchFamily="34" charset="-122"/>
              </a:rPr>
              <a:t>的名称</a:t>
            </a:r>
            <a:r>
              <a:rPr lang="en-US" altLang="zh-CN" sz="1800" dirty="0">
                <a:latin typeface="宋体" panose="02010600030101010101" pitchFamily="2" charset="-122"/>
                <a:ea typeface="宋体" panose="02010600030101010101" pitchFamily="2" charset="-122"/>
                <a:cs typeface="Arial Unicode MS" pitchFamily="34" charset="-122"/>
              </a:rPr>
              <a:t>.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允许对方法的入参标注 </a:t>
            </a:r>
            <a:r>
              <a:rPr lang="en-US" altLang="zh-CN" sz="1800" b="1">
                <a:solidFill>
                  <a:srgbClr val="0000FF"/>
                </a:solidFill>
                <a:latin typeface="宋体" panose="02010600030101010101" pitchFamily="2" charset="-122"/>
                <a:ea typeface="宋体" panose="02010600030101010101" pitchFamily="2" charset="-122"/>
                <a:cs typeface="Arial Unicode MS" pitchFamily="34" charset="-122"/>
              </a:rPr>
              <a:t>@Qualifier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已指定注入 </a:t>
            </a:r>
            <a:r>
              <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的名称</a:t>
            </a:r>
            <a:endParaRPr lang="en-US" altLang="zh-CN" sz="18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zh-CN" altLang="en-US" sz="1800" dirty="0">
                <a:latin typeface="宋体" panose="02010600030101010101" pitchFamily="2" charset="-122"/>
                <a:ea typeface="宋体" panose="02010600030101010101" pitchFamily="2" charset="-122"/>
                <a:cs typeface="Arial Unicode MS" pitchFamily="34" charset="-122"/>
              </a:rPr>
              <a:t> </a:t>
            </a:r>
            <a:r>
              <a:rPr lang="en-US" altLang="zh-CN" sz="1800">
                <a:latin typeface="宋体" panose="02010600030101010101" pitchFamily="2" charset="-122"/>
                <a:ea typeface="宋体" panose="02010600030101010101" pitchFamily="2" charset="-122"/>
                <a:cs typeface="Arial Unicode MS" pitchFamily="34" charset="-122"/>
              </a:rPr>
              <a:t>@Autowired </a:t>
            </a:r>
            <a:r>
              <a:rPr lang="zh-CN" altLang="en-US" sz="1800" dirty="0">
                <a:latin typeface="宋体" panose="02010600030101010101" pitchFamily="2" charset="-122"/>
                <a:ea typeface="宋体" panose="02010600030101010101" pitchFamily="2" charset="-122"/>
                <a:cs typeface="Arial Unicode MS" pitchFamily="34" charset="-122"/>
              </a:rPr>
              <a:t>注解也可以应用在</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数组类型</a:t>
            </a:r>
            <a:r>
              <a:rPr lang="zh-CN" altLang="en-US" sz="1800" dirty="0">
                <a:latin typeface="宋体" panose="02010600030101010101" pitchFamily="2" charset="-122"/>
                <a:ea typeface="宋体" panose="02010600030101010101" pitchFamily="2" charset="-122"/>
                <a:cs typeface="Arial Unicode MS" pitchFamily="34" charset="-122"/>
              </a:rPr>
              <a:t>的属性上</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此时 </a:t>
            </a:r>
            <a:r>
              <a:rPr lang="en-US" altLang="zh-CN" sz="1800" dirty="0">
                <a:latin typeface="宋体" panose="02010600030101010101" pitchFamily="2" charset="-122"/>
                <a:ea typeface="宋体" panose="02010600030101010101" pitchFamily="2" charset="-122"/>
                <a:cs typeface="Arial Unicode MS" pitchFamily="34" charset="-122"/>
              </a:rPr>
              <a:t>Spring </a:t>
            </a:r>
            <a:r>
              <a:rPr lang="zh-CN" altLang="en-US" sz="1800" dirty="0">
                <a:latin typeface="宋体" panose="02010600030101010101" pitchFamily="2" charset="-122"/>
                <a:ea typeface="宋体" panose="02010600030101010101" pitchFamily="2" charset="-122"/>
                <a:cs typeface="Arial Unicode MS" pitchFamily="34" charset="-122"/>
              </a:rPr>
              <a:t>将会把所有匹配的 </a:t>
            </a:r>
            <a:r>
              <a:rPr lang="en-US" altLang="zh-CN" sz="1800" dirty="0">
                <a:latin typeface="宋体" panose="02010600030101010101" pitchFamily="2" charset="-122"/>
                <a:ea typeface="宋体" panose="02010600030101010101" pitchFamily="2" charset="-122"/>
                <a:cs typeface="Arial Unicode MS" pitchFamily="34" charset="-122"/>
              </a:rPr>
              <a:t>Bean </a:t>
            </a:r>
            <a:r>
              <a:rPr lang="zh-CN" altLang="en-US" sz="1800" dirty="0">
                <a:latin typeface="宋体" panose="02010600030101010101" pitchFamily="2" charset="-122"/>
                <a:ea typeface="宋体" panose="02010600030101010101" pitchFamily="2" charset="-122"/>
                <a:cs typeface="Arial Unicode MS" pitchFamily="34" charset="-122"/>
              </a:rPr>
              <a:t>进行自动装配</a:t>
            </a:r>
            <a:r>
              <a:rPr lang="en-US" altLang="zh-CN" sz="1800" dirty="0">
                <a:latin typeface="宋体" panose="02010600030101010101" pitchFamily="2" charset="-122"/>
                <a:ea typeface="宋体" panose="02010600030101010101" pitchFamily="2" charset="-122"/>
                <a:cs typeface="Arial Unicode MS" pitchFamily="34" charset="-122"/>
              </a:rPr>
              <a:t>.</a:t>
            </a:r>
          </a:p>
          <a:p>
            <a:pPr lvl="1"/>
            <a:r>
              <a:rPr lang="en-US" altLang="zh-CN" sz="1800">
                <a:latin typeface="宋体" panose="02010600030101010101" pitchFamily="2" charset="-122"/>
                <a:ea typeface="宋体" panose="02010600030101010101" pitchFamily="2" charset="-122"/>
                <a:cs typeface="Arial Unicode MS" pitchFamily="34" charset="-122"/>
              </a:rPr>
              <a:t>@Autowired </a:t>
            </a:r>
            <a:r>
              <a:rPr lang="zh-CN" altLang="en-US" sz="1800" dirty="0">
                <a:latin typeface="宋体" panose="02010600030101010101" pitchFamily="2" charset="-122"/>
                <a:ea typeface="宋体" panose="02010600030101010101" pitchFamily="2" charset="-122"/>
                <a:cs typeface="Arial Unicode MS" pitchFamily="34" charset="-122"/>
              </a:rPr>
              <a:t>注解也可以应用在</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集合属性</a:t>
            </a:r>
            <a:r>
              <a:rPr lang="zh-CN" altLang="en-US" sz="1800" dirty="0">
                <a:latin typeface="宋体" panose="02010600030101010101" pitchFamily="2" charset="-122"/>
                <a:ea typeface="宋体" panose="02010600030101010101" pitchFamily="2" charset="-122"/>
                <a:cs typeface="Arial Unicode MS" pitchFamily="34" charset="-122"/>
              </a:rPr>
              <a:t>上</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此时 </a:t>
            </a:r>
            <a:r>
              <a:rPr lang="en-US" altLang="zh-CN" sz="1800" dirty="0">
                <a:latin typeface="宋体" panose="02010600030101010101" pitchFamily="2" charset="-122"/>
                <a:ea typeface="宋体" panose="02010600030101010101" pitchFamily="2" charset="-122"/>
                <a:cs typeface="Arial Unicode MS" pitchFamily="34" charset="-122"/>
              </a:rPr>
              <a:t>Spring </a:t>
            </a:r>
            <a:r>
              <a:rPr lang="zh-CN" altLang="en-US" sz="1800" dirty="0">
                <a:latin typeface="宋体" panose="02010600030101010101" pitchFamily="2" charset="-122"/>
                <a:ea typeface="宋体" panose="02010600030101010101" pitchFamily="2" charset="-122"/>
                <a:cs typeface="Arial Unicode MS" pitchFamily="34" charset="-122"/>
              </a:rPr>
              <a:t>读取该集合的类型信息</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然后自动装配所有与之兼容的 </a:t>
            </a:r>
            <a:r>
              <a:rPr lang="en-US" altLang="zh-CN" sz="1800" dirty="0">
                <a:latin typeface="宋体" panose="02010600030101010101" pitchFamily="2" charset="-122"/>
                <a:ea typeface="宋体" panose="02010600030101010101" pitchFamily="2" charset="-122"/>
                <a:cs typeface="Arial Unicode MS" pitchFamily="34" charset="-122"/>
              </a:rPr>
              <a:t>Bean. </a:t>
            </a:r>
          </a:p>
          <a:p>
            <a:pPr lvl="1"/>
            <a:r>
              <a:rPr lang="en-US" altLang="zh-CN" sz="1800">
                <a:latin typeface="宋体" panose="02010600030101010101" pitchFamily="2" charset="-122"/>
                <a:ea typeface="宋体" panose="02010600030101010101" pitchFamily="2" charset="-122"/>
                <a:cs typeface="Arial Unicode MS" pitchFamily="34" charset="-122"/>
              </a:rPr>
              <a:t>@Autowired </a:t>
            </a:r>
            <a:r>
              <a:rPr lang="zh-CN" altLang="en-US" sz="1800" dirty="0">
                <a:latin typeface="宋体" panose="02010600030101010101" pitchFamily="2" charset="-122"/>
                <a:ea typeface="宋体" panose="02010600030101010101" pitchFamily="2" charset="-122"/>
                <a:cs typeface="Arial Unicode MS" pitchFamily="34" charset="-122"/>
              </a:rPr>
              <a:t>注解用</a:t>
            </a:r>
            <a:r>
              <a:rPr lang="zh-CN" altLang="en-US" sz="18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1800" b="1" dirty="0" err="1">
                <a:solidFill>
                  <a:srgbClr val="0000FF"/>
                </a:solidFill>
                <a:latin typeface="宋体" panose="02010600030101010101" pitchFamily="2" charset="-122"/>
                <a:ea typeface="宋体" panose="02010600030101010101" pitchFamily="2" charset="-122"/>
                <a:cs typeface="Arial Unicode MS" pitchFamily="34" charset="-122"/>
              </a:rPr>
              <a:t>java.util.Map</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上时</a:t>
            </a:r>
            <a:r>
              <a:rPr lang="en-US" altLang="zh-CN" sz="1800" dirty="0">
                <a:latin typeface="宋体" panose="02010600030101010101" pitchFamily="2" charset="-122"/>
                <a:ea typeface="宋体" panose="02010600030101010101" pitchFamily="2" charset="-122"/>
                <a:cs typeface="Arial Unicode MS" pitchFamily="34" charset="-122"/>
              </a:rPr>
              <a:t>, </a:t>
            </a:r>
            <a:r>
              <a:rPr lang="zh-CN" altLang="en-US" sz="1800" dirty="0">
                <a:latin typeface="宋体" panose="02010600030101010101" pitchFamily="2" charset="-122"/>
                <a:ea typeface="宋体" panose="02010600030101010101" pitchFamily="2" charset="-122"/>
                <a:cs typeface="Arial Unicode MS" pitchFamily="34" charset="-122"/>
              </a:rPr>
              <a:t>若该 </a:t>
            </a:r>
            <a:r>
              <a:rPr lang="en-US" altLang="zh-CN" sz="1800" dirty="0">
                <a:latin typeface="宋体" panose="02010600030101010101" pitchFamily="2" charset="-122"/>
                <a:ea typeface="宋体" panose="02010600030101010101" pitchFamily="2" charset="-122"/>
                <a:cs typeface="Arial Unicode MS" pitchFamily="34" charset="-122"/>
              </a:rPr>
              <a:t>Map </a:t>
            </a:r>
            <a:r>
              <a:rPr lang="zh-CN" altLang="en-US" sz="1800" dirty="0">
                <a:latin typeface="宋体" panose="02010600030101010101" pitchFamily="2" charset="-122"/>
                <a:ea typeface="宋体" panose="02010600030101010101" pitchFamily="2" charset="-122"/>
                <a:cs typeface="Arial Unicode MS" pitchFamily="34" charset="-122"/>
              </a:rPr>
              <a:t>的键值为 </a:t>
            </a:r>
            <a:r>
              <a:rPr lang="en-US" altLang="zh-CN" sz="1800" dirty="0">
                <a:latin typeface="宋体" panose="02010600030101010101" pitchFamily="2" charset="-122"/>
                <a:ea typeface="宋体" panose="02010600030101010101" pitchFamily="2" charset="-122"/>
                <a:cs typeface="Arial Unicode MS" pitchFamily="34" charset="-122"/>
              </a:rPr>
              <a:t>String, </a:t>
            </a:r>
            <a:r>
              <a:rPr lang="zh-CN" altLang="en-US" sz="1800" dirty="0">
                <a:latin typeface="宋体" panose="02010600030101010101" pitchFamily="2" charset="-122"/>
                <a:ea typeface="宋体" panose="02010600030101010101" pitchFamily="2" charset="-122"/>
                <a:cs typeface="Arial Unicode MS" pitchFamily="34" charset="-122"/>
              </a:rPr>
              <a:t>那么 </a:t>
            </a:r>
            <a:r>
              <a:rPr lang="en-US" altLang="zh-CN" sz="1800" dirty="0">
                <a:latin typeface="宋体" panose="02010600030101010101" pitchFamily="2" charset="-122"/>
                <a:ea typeface="宋体" panose="02010600030101010101" pitchFamily="2" charset="-122"/>
                <a:cs typeface="Arial Unicode MS" pitchFamily="34" charset="-122"/>
              </a:rPr>
              <a:t>Spring </a:t>
            </a:r>
            <a:r>
              <a:rPr lang="zh-CN" altLang="en-US" sz="1800" dirty="0">
                <a:latin typeface="宋体" panose="02010600030101010101" pitchFamily="2" charset="-122"/>
                <a:ea typeface="宋体" panose="02010600030101010101" pitchFamily="2" charset="-122"/>
                <a:cs typeface="Arial Unicode MS" pitchFamily="34" charset="-122"/>
              </a:rPr>
              <a:t>将自动装配与之 </a:t>
            </a:r>
            <a:r>
              <a:rPr lang="en-US" altLang="zh-CN" sz="1800" dirty="0">
                <a:latin typeface="宋体" panose="02010600030101010101" pitchFamily="2" charset="-122"/>
                <a:ea typeface="宋体" panose="02010600030101010101" pitchFamily="2" charset="-122"/>
                <a:cs typeface="Arial Unicode MS" pitchFamily="34" charset="-122"/>
              </a:rPr>
              <a:t>Map </a:t>
            </a:r>
            <a:r>
              <a:rPr lang="zh-CN" altLang="en-US" sz="1800" dirty="0">
                <a:latin typeface="宋体" panose="02010600030101010101" pitchFamily="2" charset="-122"/>
                <a:ea typeface="宋体" panose="02010600030101010101" pitchFamily="2" charset="-122"/>
                <a:cs typeface="Arial Unicode MS" pitchFamily="34" charset="-122"/>
              </a:rPr>
              <a:t>值类型兼容的 </a:t>
            </a:r>
            <a:r>
              <a:rPr lang="en-US" altLang="zh-CN" sz="1800" dirty="0">
                <a:latin typeface="宋体" panose="02010600030101010101" pitchFamily="2" charset="-122"/>
                <a:ea typeface="宋体" panose="02010600030101010101" pitchFamily="2" charset="-122"/>
                <a:cs typeface="Arial Unicode MS" pitchFamily="34" charset="-122"/>
              </a:rPr>
              <a:t>Bean, </a:t>
            </a:r>
            <a:r>
              <a:rPr lang="zh-CN" altLang="en-US" sz="1800" dirty="0">
                <a:latin typeface="宋体" panose="02010600030101010101" pitchFamily="2" charset="-122"/>
                <a:ea typeface="宋体" panose="02010600030101010101" pitchFamily="2" charset="-122"/>
                <a:cs typeface="Arial Unicode MS" pitchFamily="34" charset="-122"/>
              </a:rPr>
              <a:t>此时 </a:t>
            </a:r>
            <a:r>
              <a:rPr lang="en-US" altLang="zh-CN" sz="1800" dirty="0">
                <a:latin typeface="宋体" panose="02010600030101010101" pitchFamily="2" charset="-122"/>
                <a:ea typeface="宋体" panose="02010600030101010101" pitchFamily="2" charset="-122"/>
                <a:cs typeface="Arial Unicode MS" pitchFamily="34" charset="-122"/>
              </a:rPr>
              <a:t>Bean </a:t>
            </a:r>
            <a:r>
              <a:rPr lang="zh-CN" altLang="en-US" sz="1800" dirty="0">
                <a:latin typeface="宋体" panose="02010600030101010101" pitchFamily="2" charset="-122"/>
                <a:ea typeface="宋体" panose="02010600030101010101" pitchFamily="2" charset="-122"/>
                <a:cs typeface="Arial Unicode MS" pitchFamily="34" charset="-122"/>
              </a:rPr>
              <a:t>的名称作为键值</a:t>
            </a:r>
          </a:p>
          <a:p>
            <a:endParaRPr lang="en-US" altLang="zh-CN" sz="19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13559486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524000" y="44922"/>
            <a:ext cx="9144000" cy="935807"/>
          </a:xfrm>
        </p:spPr>
        <p:txBody>
          <a:bodyPr>
            <a:noAutofit/>
          </a:bodyPr>
          <a:lstStyle/>
          <a:p>
            <a:r>
              <a:rPr lang="zh-CN" altLang="en-US" sz="3600" dirty="0">
                <a:latin typeface="宋体" panose="02010600030101010101" pitchFamily="2" charset="-122"/>
                <a:ea typeface="宋体" panose="02010600030101010101" pitchFamily="2" charset="-122"/>
                <a:cs typeface="Arial Unicode MS" pitchFamily="34" charset="-122"/>
              </a:rPr>
              <a:t>使用 </a:t>
            </a:r>
            <a:r>
              <a:rPr lang="en-US" altLang="zh-CN" sz="3600" dirty="0">
                <a:latin typeface="宋体" panose="02010600030101010101" pitchFamily="2" charset="-122"/>
                <a:ea typeface="宋体" panose="02010600030101010101" pitchFamily="2" charset="-122"/>
                <a:cs typeface="Arial Unicode MS" pitchFamily="34" charset="-122"/>
              </a:rPr>
              <a:t>@</a:t>
            </a:r>
            <a:r>
              <a:rPr lang="en-US" altLang="zh-CN" sz="3600" dirty="0" err="1">
                <a:latin typeface="宋体" panose="02010600030101010101" pitchFamily="2" charset="-122"/>
                <a:ea typeface="宋体" panose="02010600030101010101" pitchFamily="2" charset="-122"/>
                <a:cs typeface="Arial Unicode MS" pitchFamily="34" charset="-122"/>
              </a:rPr>
              <a:t>Autowired</a:t>
            </a:r>
            <a:r>
              <a:rPr lang="en-US" altLang="zh-CN" sz="3600" dirty="0">
                <a:latin typeface="宋体" panose="02010600030101010101" pitchFamily="2" charset="-122"/>
                <a:ea typeface="宋体" panose="02010600030101010101" pitchFamily="2" charset="-122"/>
                <a:cs typeface="Arial Unicode MS" pitchFamily="34" charset="-122"/>
              </a:rPr>
              <a:t> </a:t>
            </a:r>
            <a:r>
              <a:rPr lang="zh-CN" altLang="en-US" sz="3600" dirty="0">
                <a:latin typeface="宋体" panose="02010600030101010101" pitchFamily="2" charset="-122"/>
                <a:ea typeface="宋体" panose="02010600030101010101" pitchFamily="2" charset="-122"/>
                <a:cs typeface="Arial Unicode MS" pitchFamily="34" charset="-122"/>
              </a:rPr>
              <a:t>自动</a:t>
            </a:r>
            <a:r>
              <a:rPr lang="zh-CN" altLang="en-US" sz="3600">
                <a:latin typeface="宋体" panose="02010600030101010101" pitchFamily="2" charset="-122"/>
                <a:ea typeface="宋体" panose="02010600030101010101" pitchFamily="2" charset="-122"/>
                <a:cs typeface="Arial Unicode MS" pitchFamily="34" charset="-122"/>
              </a:rPr>
              <a:t>装配 </a:t>
            </a:r>
            <a:r>
              <a:rPr lang="en-US" altLang="zh-CN" sz="3600">
                <a:latin typeface="宋体" panose="02010600030101010101" pitchFamily="2" charset="-122"/>
                <a:ea typeface="宋体" panose="02010600030101010101" pitchFamily="2" charset="-122"/>
                <a:cs typeface="Arial Unicode MS" pitchFamily="34" charset="-122"/>
              </a:rPr>
              <a:t>Bean</a:t>
            </a:r>
            <a:r>
              <a:rPr lang="zh-CN" altLang="en-US" sz="3600">
                <a:latin typeface="宋体" panose="02010600030101010101" pitchFamily="2" charset="-122"/>
                <a:ea typeface="宋体" panose="02010600030101010101" pitchFamily="2" charset="-122"/>
                <a:cs typeface="Arial Unicode MS" pitchFamily="34" charset="-122"/>
              </a:rPr>
              <a:t>范例（</a:t>
            </a:r>
            <a:r>
              <a:rPr lang="en-US" altLang="zh-CN" sz="3600">
                <a:latin typeface="宋体" panose="02010600030101010101" pitchFamily="2" charset="-122"/>
                <a:ea typeface="宋体" panose="02010600030101010101" pitchFamily="2" charset="-122"/>
                <a:cs typeface="Arial Unicode MS" pitchFamily="34" charset="-122"/>
              </a:rPr>
              <a:t>1</a:t>
            </a:r>
            <a:r>
              <a:rPr lang="zh-CN" altLang="en-US" sz="3600">
                <a:latin typeface="宋体" panose="02010600030101010101" pitchFamily="2" charset="-122"/>
                <a:ea typeface="宋体" panose="02010600030101010101" pitchFamily="2" charset="-122"/>
                <a:cs typeface="Arial Unicode MS" pitchFamily="34" charset="-122"/>
              </a:rPr>
              <a:t>）</a:t>
            </a:r>
            <a:endParaRPr lang="en-US" altLang="zh-CN" sz="3600"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1981774" y="1196753"/>
            <a:ext cx="8280920" cy="3139321"/>
          </a:xfrm>
          <a:prstGeom prst="rect">
            <a:avLst/>
          </a:prstGeom>
          <a:noFill/>
        </p:spPr>
        <p:txBody>
          <a:bodyPr wrap="square" rtlCol="0">
            <a:spAutoFit/>
          </a:bodyPr>
          <a:lstStyle/>
          <a:p>
            <a:r>
              <a:rPr lang="en-US" altLang="zh-CN" b="1" kern="0">
                <a:solidFill>
                  <a:srgbClr val="7F0055"/>
                </a:solidFill>
                <a:latin typeface="Consolas"/>
                <a:ea typeface="宋体"/>
                <a:cs typeface="Times New Roman"/>
              </a:rPr>
              <a:t>package</a:t>
            </a:r>
            <a:r>
              <a:rPr lang="en-US" altLang="zh-CN" kern="0">
                <a:solidFill>
                  <a:srgbClr val="000000"/>
                </a:solidFill>
                <a:latin typeface="Consolas"/>
                <a:ea typeface="宋体"/>
                <a:cs typeface="Times New Roman"/>
              </a:rPr>
              <a:t> cn.edu.nuc.spring.annotation.controller;</a:t>
            </a:r>
            <a:endParaRPr lang="zh-CN" altLang="zh-CN" kern="100">
              <a:latin typeface="Calibri"/>
              <a:ea typeface="宋体"/>
              <a:cs typeface="Times New Roman"/>
            </a:endParaRPr>
          </a:p>
          <a:p>
            <a:r>
              <a:rPr lang="en-US" altLang="zh-CN" kern="0">
                <a:solidFill>
                  <a:srgbClr val="646464"/>
                </a:solidFill>
                <a:latin typeface="Consolas"/>
                <a:ea typeface="宋体"/>
                <a:cs typeface="Times New Roman"/>
              </a:rPr>
              <a:t>@Controller</a:t>
            </a:r>
            <a:endParaRPr lang="zh-CN" altLang="zh-CN" kern="100">
              <a:latin typeface="Calibri"/>
              <a:ea typeface="宋体"/>
              <a:cs typeface="Times New Roman"/>
            </a:endParaRPr>
          </a:p>
          <a:p>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class</a:t>
            </a:r>
            <a:r>
              <a:rPr lang="en-US" altLang="zh-CN" kern="0">
                <a:solidFill>
                  <a:srgbClr val="000000"/>
                </a:solidFill>
                <a:latin typeface="Consolas"/>
                <a:ea typeface="宋体"/>
                <a:cs typeface="Times New Roman"/>
              </a:rPr>
              <a:t> UserController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646464"/>
                </a:solidFill>
                <a:latin typeface="Consolas"/>
                <a:ea typeface="宋体"/>
                <a:cs typeface="Times New Roman"/>
              </a:rPr>
              <a:t>@Autowired</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private</a:t>
            </a:r>
            <a:r>
              <a:rPr lang="en-US" altLang="zh-CN" kern="0">
                <a:solidFill>
                  <a:srgbClr val="000000"/>
                </a:solidFill>
                <a:latin typeface="Consolas"/>
                <a:ea typeface="宋体"/>
                <a:cs typeface="Times New Roman"/>
              </a:rPr>
              <a:t> UserService </a:t>
            </a:r>
            <a:r>
              <a:rPr lang="en-US" altLang="zh-CN" kern="0">
                <a:solidFill>
                  <a:srgbClr val="0000C0"/>
                </a:solidFill>
                <a:latin typeface="Consolas"/>
                <a:ea typeface="宋体"/>
                <a:cs typeface="Times New Roman"/>
              </a:rPr>
              <a:t>userService</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void</a:t>
            </a:r>
            <a:r>
              <a:rPr lang="en-US" altLang="zh-CN" kern="0">
                <a:solidFill>
                  <a:srgbClr val="000000"/>
                </a:solidFill>
                <a:latin typeface="Consolas"/>
                <a:ea typeface="宋体"/>
                <a:cs typeface="Times New Roman"/>
              </a:rPr>
              <a:t> execute()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System.</a:t>
            </a:r>
            <a:r>
              <a:rPr lang="en-US" altLang="zh-CN" b="1" i="1" kern="0">
                <a:solidFill>
                  <a:srgbClr val="0000C0"/>
                </a:solidFill>
                <a:latin typeface="Consolas"/>
                <a:ea typeface="宋体"/>
                <a:cs typeface="Times New Roman"/>
              </a:rPr>
              <a:t>out</a:t>
            </a:r>
            <a:r>
              <a:rPr lang="en-US" altLang="zh-CN" kern="0">
                <a:solidFill>
                  <a:srgbClr val="000000"/>
                </a:solidFill>
                <a:latin typeface="Consolas"/>
                <a:ea typeface="宋体"/>
                <a:cs typeface="Times New Roman"/>
              </a:rPr>
              <a:t>.println(</a:t>
            </a:r>
            <a:r>
              <a:rPr lang="en-US" altLang="zh-CN" kern="0">
                <a:solidFill>
                  <a:srgbClr val="2A00FF"/>
                </a:solidFill>
                <a:latin typeface="Consolas"/>
                <a:ea typeface="宋体"/>
                <a:cs typeface="Times New Roman"/>
              </a:rPr>
              <a:t>"UserController execute..."</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00C0"/>
                </a:solidFill>
                <a:latin typeface="Consolas"/>
                <a:ea typeface="宋体"/>
                <a:cs typeface="Times New Roman"/>
              </a:rPr>
              <a:t>userService</a:t>
            </a:r>
            <a:r>
              <a:rPr lang="en-US" altLang="zh-CN" kern="0">
                <a:solidFill>
                  <a:srgbClr val="000000"/>
                </a:solidFill>
                <a:latin typeface="Consolas"/>
                <a:ea typeface="宋体"/>
                <a:cs typeface="Times New Roman"/>
              </a:rPr>
              <a:t>.add();</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endParaRPr lang="zh-CN" altLang="zh-CN" kern="100">
              <a:latin typeface="Calibri"/>
              <a:ea typeface="宋体"/>
              <a:cs typeface="Times New Roman"/>
            </a:endParaRPr>
          </a:p>
          <a:p>
            <a:r>
              <a:rPr lang="en-US" altLang="zh-CN" kern="0">
                <a:solidFill>
                  <a:srgbClr val="000000"/>
                </a:solidFill>
                <a:latin typeface="Consolas"/>
                <a:ea typeface="宋体"/>
              </a:rPr>
              <a:t>}</a:t>
            </a:r>
          </a:p>
          <a:p>
            <a:endParaRPr lang="en-US" altLang="zh-CN" kern="0">
              <a:solidFill>
                <a:srgbClr val="000000"/>
              </a:solidFill>
              <a:latin typeface="Consolas"/>
              <a:ea typeface="宋体"/>
            </a:endParaRPr>
          </a:p>
        </p:txBody>
      </p:sp>
    </p:spTree>
    <p:extLst>
      <p:ext uri="{BB962C8B-B14F-4D97-AF65-F5344CB8AC3E}">
        <p14:creationId xmlns:p14="http://schemas.microsoft.com/office/powerpoint/2010/main" val="1734106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524000" y="44922"/>
            <a:ext cx="9144000" cy="935807"/>
          </a:xfrm>
        </p:spPr>
        <p:txBody>
          <a:bodyPr>
            <a:noAutofit/>
          </a:bodyPr>
          <a:lstStyle/>
          <a:p>
            <a:r>
              <a:rPr lang="zh-CN" altLang="en-US" sz="3600" dirty="0">
                <a:latin typeface="宋体" panose="02010600030101010101" pitchFamily="2" charset="-122"/>
                <a:ea typeface="宋体" panose="02010600030101010101" pitchFamily="2" charset="-122"/>
                <a:cs typeface="Arial Unicode MS" pitchFamily="34" charset="-122"/>
              </a:rPr>
              <a:t>使用 </a:t>
            </a:r>
            <a:r>
              <a:rPr lang="en-US" altLang="zh-CN" sz="3600" dirty="0">
                <a:latin typeface="宋体" panose="02010600030101010101" pitchFamily="2" charset="-122"/>
                <a:ea typeface="宋体" panose="02010600030101010101" pitchFamily="2" charset="-122"/>
                <a:cs typeface="Arial Unicode MS" pitchFamily="34" charset="-122"/>
              </a:rPr>
              <a:t>@</a:t>
            </a:r>
            <a:r>
              <a:rPr lang="en-US" altLang="zh-CN" sz="3600" dirty="0" err="1">
                <a:latin typeface="宋体" panose="02010600030101010101" pitchFamily="2" charset="-122"/>
                <a:ea typeface="宋体" panose="02010600030101010101" pitchFamily="2" charset="-122"/>
                <a:cs typeface="Arial Unicode MS" pitchFamily="34" charset="-122"/>
              </a:rPr>
              <a:t>Autowired</a:t>
            </a:r>
            <a:r>
              <a:rPr lang="en-US" altLang="zh-CN" sz="3600" dirty="0">
                <a:latin typeface="宋体" panose="02010600030101010101" pitchFamily="2" charset="-122"/>
                <a:ea typeface="宋体" panose="02010600030101010101" pitchFamily="2" charset="-122"/>
                <a:cs typeface="Arial Unicode MS" pitchFamily="34" charset="-122"/>
              </a:rPr>
              <a:t> </a:t>
            </a:r>
            <a:r>
              <a:rPr lang="zh-CN" altLang="en-US" sz="3600" dirty="0">
                <a:latin typeface="宋体" panose="02010600030101010101" pitchFamily="2" charset="-122"/>
                <a:ea typeface="宋体" panose="02010600030101010101" pitchFamily="2" charset="-122"/>
                <a:cs typeface="Arial Unicode MS" pitchFamily="34" charset="-122"/>
              </a:rPr>
              <a:t>自动</a:t>
            </a:r>
            <a:r>
              <a:rPr lang="zh-CN" altLang="en-US" sz="3600">
                <a:latin typeface="宋体" panose="02010600030101010101" pitchFamily="2" charset="-122"/>
                <a:ea typeface="宋体" panose="02010600030101010101" pitchFamily="2" charset="-122"/>
                <a:cs typeface="Arial Unicode MS" pitchFamily="34" charset="-122"/>
              </a:rPr>
              <a:t>装配 </a:t>
            </a:r>
            <a:r>
              <a:rPr lang="en-US" altLang="zh-CN" sz="3600">
                <a:latin typeface="宋体" panose="02010600030101010101" pitchFamily="2" charset="-122"/>
                <a:ea typeface="宋体" panose="02010600030101010101" pitchFamily="2" charset="-122"/>
                <a:cs typeface="Arial Unicode MS" pitchFamily="34" charset="-122"/>
              </a:rPr>
              <a:t>Bean</a:t>
            </a:r>
            <a:r>
              <a:rPr lang="zh-CN" altLang="en-US" sz="3600">
                <a:latin typeface="宋体" panose="02010600030101010101" pitchFamily="2" charset="-122"/>
                <a:ea typeface="宋体" panose="02010600030101010101" pitchFamily="2" charset="-122"/>
                <a:cs typeface="Arial Unicode MS" pitchFamily="34" charset="-122"/>
              </a:rPr>
              <a:t>范例（</a:t>
            </a:r>
            <a:r>
              <a:rPr lang="en-US" altLang="zh-CN" sz="3600">
                <a:latin typeface="宋体" panose="02010600030101010101" pitchFamily="2" charset="-122"/>
                <a:ea typeface="宋体" panose="02010600030101010101" pitchFamily="2" charset="-122"/>
                <a:cs typeface="Arial Unicode MS" pitchFamily="34" charset="-122"/>
              </a:rPr>
              <a:t>2</a:t>
            </a:r>
            <a:r>
              <a:rPr lang="zh-CN" altLang="en-US" sz="3600">
                <a:latin typeface="宋体" panose="02010600030101010101" pitchFamily="2" charset="-122"/>
                <a:ea typeface="宋体" panose="02010600030101010101" pitchFamily="2" charset="-122"/>
                <a:cs typeface="Arial Unicode MS" pitchFamily="34" charset="-122"/>
              </a:rPr>
              <a:t>）</a:t>
            </a:r>
            <a:endParaRPr lang="en-US" altLang="zh-CN" sz="3600" dirty="0">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1981774" y="1196752"/>
            <a:ext cx="8280920" cy="2862322"/>
          </a:xfrm>
          <a:prstGeom prst="rect">
            <a:avLst/>
          </a:prstGeom>
          <a:noFill/>
        </p:spPr>
        <p:txBody>
          <a:bodyPr wrap="square" rtlCol="0">
            <a:spAutoFit/>
          </a:bodyPr>
          <a:lstStyle/>
          <a:p>
            <a:r>
              <a:rPr lang="en-US" altLang="zh-CN" b="1" kern="0">
                <a:solidFill>
                  <a:srgbClr val="7F0055"/>
                </a:solidFill>
                <a:latin typeface="Consolas"/>
                <a:ea typeface="宋体"/>
                <a:cs typeface="Times New Roman"/>
              </a:rPr>
              <a:t>package</a:t>
            </a:r>
            <a:r>
              <a:rPr lang="en-US" altLang="zh-CN" kern="0">
                <a:solidFill>
                  <a:srgbClr val="000000"/>
                </a:solidFill>
                <a:latin typeface="Consolas"/>
                <a:ea typeface="宋体"/>
                <a:cs typeface="Times New Roman"/>
              </a:rPr>
              <a:t> cn.edu.nuc.spring.annotation.service;</a:t>
            </a:r>
            <a:endParaRPr lang="zh-CN" altLang="zh-CN" kern="100">
              <a:latin typeface="Calibri"/>
              <a:ea typeface="宋体"/>
              <a:cs typeface="Times New Roman"/>
            </a:endParaRPr>
          </a:p>
          <a:p>
            <a:r>
              <a:rPr lang="en-US" altLang="zh-CN" kern="0">
                <a:solidFill>
                  <a:srgbClr val="646464"/>
                </a:solidFill>
                <a:latin typeface="Consolas"/>
                <a:ea typeface="宋体"/>
                <a:cs typeface="Times New Roman"/>
              </a:rPr>
              <a:t>@Service</a:t>
            </a:r>
            <a:endParaRPr lang="zh-CN" altLang="zh-CN" kern="100">
              <a:latin typeface="Calibri"/>
              <a:ea typeface="宋体"/>
              <a:cs typeface="Times New Roman"/>
            </a:endParaRPr>
          </a:p>
          <a:p>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class</a:t>
            </a:r>
            <a:r>
              <a:rPr lang="en-US" altLang="zh-CN" kern="0">
                <a:solidFill>
                  <a:srgbClr val="000000"/>
                </a:solidFill>
                <a:latin typeface="Consolas"/>
                <a:ea typeface="宋体"/>
                <a:cs typeface="Times New Roman"/>
              </a:rPr>
              <a:t> UserService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646464"/>
                </a:solidFill>
                <a:latin typeface="Consolas"/>
                <a:ea typeface="宋体"/>
                <a:cs typeface="Times New Roman"/>
              </a:rPr>
              <a:t>@Autowired</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private</a:t>
            </a:r>
            <a:r>
              <a:rPr lang="en-US" altLang="zh-CN" kern="0">
                <a:solidFill>
                  <a:srgbClr val="000000"/>
                </a:solidFill>
                <a:latin typeface="Consolas"/>
                <a:ea typeface="宋体"/>
                <a:cs typeface="Times New Roman"/>
              </a:rPr>
              <a:t> UserRepository </a:t>
            </a:r>
            <a:r>
              <a:rPr lang="en-US" altLang="zh-CN" kern="0">
                <a:solidFill>
                  <a:srgbClr val="0000C0"/>
                </a:solidFill>
                <a:latin typeface="Consolas"/>
                <a:ea typeface="宋体"/>
                <a:cs typeface="Times New Roman"/>
              </a:rPr>
              <a:t>userRepository</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public</a:t>
            </a:r>
            <a:r>
              <a:rPr lang="en-US" altLang="zh-CN" kern="0">
                <a:solidFill>
                  <a:srgbClr val="000000"/>
                </a:solidFill>
                <a:latin typeface="Consolas"/>
                <a:ea typeface="宋体"/>
                <a:cs typeface="Times New Roman"/>
              </a:rPr>
              <a:t> </a:t>
            </a:r>
            <a:r>
              <a:rPr lang="en-US" altLang="zh-CN" b="1" kern="0">
                <a:solidFill>
                  <a:srgbClr val="7F0055"/>
                </a:solidFill>
                <a:latin typeface="Consolas"/>
                <a:ea typeface="宋体"/>
                <a:cs typeface="Times New Roman"/>
              </a:rPr>
              <a:t>void</a:t>
            </a:r>
            <a:r>
              <a:rPr lang="en-US" altLang="zh-CN" kern="0">
                <a:solidFill>
                  <a:srgbClr val="000000"/>
                </a:solidFill>
                <a:latin typeface="Consolas"/>
                <a:ea typeface="宋体"/>
                <a:cs typeface="Times New Roman"/>
              </a:rPr>
              <a:t> add() {</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System.</a:t>
            </a:r>
            <a:r>
              <a:rPr lang="en-US" altLang="zh-CN" b="1" i="1" kern="0">
                <a:solidFill>
                  <a:srgbClr val="0000C0"/>
                </a:solidFill>
                <a:latin typeface="Consolas"/>
                <a:ea typeface="宋体"/>
                <a:cs typeface="Times New Roman"/>
              </a:rPr>
              <a:t>out</a:t>
            </a:r>
            <a:r>
              <a:rPr lang="en-US" altLang="zh-CN" kern="0">
                <a:solidFill>
                  <a:srgbClr val="000000"/>
                </a:solidFill>
                <a:latin typeface="Consolas"/>
                <a:ea typeface="宋体"/>
                <a:cs typeface="Times New Roman"/>
              </a:rPr>
              <a:t>.println(</a:t>
            </a:r>
            <a:r>
              <a:rPr lang="en-US" altLang="zh-CN" kern="0">
                <a:solidFill>
                  <a:srgbClr val="2A00FF"/>
                </a:solidFill>
                <a:latin typeface="Consolas"/>
                <a:ea typeface="宋体"/>
                <a:cs typeface="Times New Roman"/>
              </a:rPr>
              <a:t>"UserService add..."</a:t>
            </a:r>
            <a:r>
              <a:rPr lang="en-US" altLang="zh-CN" kern="0">
                <a:solidFill>
                  <a:srgbClr val="000000"/>
                </a:solidFill>
                <a:latin typeface="Consolas"/>
                <a:ea typeface="宋体"/>
                <a:cs typeface="Times New Roman"/>
              </a:rPr>
              <a:t>);</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r>
              <a:rPr lang="en-US" altLang="zh-CN" kern="0">
                <a:solidFill>
                  <a:srgbClr val="0000C0"/>
                </a:solidFill>
                <a:latin typeface="Consolas"/>
                <a:ea typeface="宋体"/>
                <a:cs typeface="Times New Roman"/>
              </a:rPr>
              <a:t>userRepository</a:t>
            </a:r>
            <a:r>
              <a:rPr lang="en-US" altLang="zh-CN" kern="0">
                <a:solidFill>
                  <a:srgbClr val="000000"/>
                </a:solidFill>
                <a:latin typeface="Consolas"/>
                <a:ea typeface="宋体"/>
                <a:cs typeface="Times New Roman"/>
              </a:rPr>
              <a:t>.save();</a:t>
            </a:r>
            <a:endParaRPr lang="zh-CN" altLang="zh-CN" kern="100">
              <a:latin typeface="Calibri"/>
              <a:ea typeface="宋体"/>
              <a:cs typeface="Times New Roman"/>
            </a:endParaRPr>
          </a:p>
          <a:p>
            <a:r>
              <a:rPr lang="en-US" altLang="zh-CN" kern="0">
                <a:solidFill>
                  <a:srgbClr val="000000"/>
                </a:solidFill>
                <a:latin typeface="Consolas"/>
                <a:ea typeface="宋体"/>
                <a:cs typeface="Times New Roman"/>
              </a:rPr>
              <a:t>	}</a:t>
            </a:r>
            <a:endParaRPr lang="zh-CN" altLang="zh-CN" kern="100">
              <a:latin typeface="Calibri"/>
              <a:ea typeface="宋体"/>
              <a:cs typeface="Times New Roman"/>
            </a:endParaRPr>
          </a:p>
          <a:p>
            <a:r>
              <a:rPr lang="en-US" altLang="zh-CN" kern="0">
                <a:solidFill>
                  <a:srgbClr val="000000"/>
                </a:solidFill>
                <a:latin typeface="Consolas"/>
                <a:ea typeface="宋体"/>
              </a:rPr>
              <a:t>}</a:t>
            </a:r>
          </a:p>
        </p:txBody>
      </p:sp>
      <p:sp>
        <p:nvSpPr>
          <p:cNvPr id="3" name="TextBox 2"/>
          <p:cNvSpPr txBox="1"/>
          <p:nvPr/>
        </p:nvSpPr>
        <p:spPr>
          <a:xfrm>
            <a:off x="1631504" y="4077072"/>
            <a:ext cx="9145016" cy="369332"/>
          </a:xfrm>
          <a:prstGeom prst="rect">
            <a:avLst/>
          </a:prstGeom>
          <a:noFill/>
        </p:spPr>
        <p:txBody>
          <a:bodyPr wrap="square" rtlCol="0">
            <a:spAutoFit/>
          </a:bodyPr>
          <a:lstStyle/>
          <a:p>
            <a:r>
              <a:rPr lang="en-US" altLang="zh-CN" kern="0">
                <a:solidFill>
                  <a:srgbClr val="008080"/>
                </a:solidFill>
                <a:latin typeface="Consolas"/>
                <a:ea typeface="宋体"/>
              </a:rPr>
              <a:t>&lt;</a:t>
            </a:r>
            <a:r>
              <a:rPr lang="en-US" altLang="zh-CN" kern="0">
                <a:solidFill>
                  <a:srgbClr val="3F7F7F"/>
                </a:solidFill>
                <a:latin typeface="Consolas"/>
                <a:ea typeface="宋体"/>
              </a:rPr>
              <a:t>context:component-scan</a:t>
            </a:r>
            <a:r>
              <a:rPr lang="en-US" altLang="zh-CN" kern="0">
                <a:latin typeface="Consolas"/>
                <a:ea typeface="宋体"/>
              </a:rPr>
              <a:t> </a:t>
            </a:r>
            <a:r>
              <a:rPr lang="en-US" altLang="zh-CN" kern="0">
                <a:solidFill>
                  <a:srgbClr val="7F007F"/>
                </a:solidFill>
                <a:latin typeface="Consolas"/>
                <a:ea typeface="宋体"/>
              </a:rPr>
              <a:t>base-package</a:t>
            </a:r>
            <a:r>
              <a:rPr lang="en-US" altLang="zh-CN" kern="0">
                <a:solidFill>
                  <a:srgbClr val="000000"/>
                </a:solidFill>
                <a:latin typeface="Consolas"/>
                <a:ea typeface="宋体"/>
              </a:rPr>
              <a:t>=</a:t>
            </a:r>
            <a:r>
              <a:rPr lang="en-US" altLang="zh-CN" i="1" kern="0">
                <a:solidFill>
                  <a:srgbClr val="2A00FF"/>
                </a:solidFill>
                <a:latin typeface="Consolas"/>
                <a:ea typeface="宋体"/>
              </a:rPr>
              <a:t>"cn.edu.nuc.spring.annotation"</a:t>
            </a:r>
            <a:r>
              <a:rPr lang="en-US" altLang="zh-CN" kern="0">
                <a:solidFill>
                  <a:srgbClr val="008080"/>
                </a:solidFill>
                <a:latin typeface="Consolas"/>
                <a:ea typeface="宋体"/>
              </a:rPr>
              <a:t>/&gt;</a:t>
            </a:r>
            <a:endParaRPr lang="zh-CN" altLang="en-US"/>
          </a:p>
        </p:txBody>
      </p:sp>
      <p:pic>
        <p:nvPicPr>
          <p:cNvPr id="5" name="图片 4"/>
          <p:cNvPicPr/>
          <p:nvPr/>
        </p:nvPicPr>
        <p:blipFill>
          <a:blip r:embed="rId2"/>
          <a:stretch>
            <a:fillRect/>
          </a:stretch>
        </p:blipFill>
        <p:spPr>
          <a:xfrm>
            <a:off x="1508204" y="4590420"/>
            <a:ext cx="9159796" cy="2294964"/>
          </a:xfrm>
          <a:prstGeom prst="rect">
            <a:avLst/>
          </a:prstGeom>
        </p:spPr>
      </p:pic>
    </p:spTree>
    <p:extLst>
      <p:ext uri="{BB962C8B-B14F-4D97-AF65-F5344CB8AC3E}">
        <p14:creationId xmlns:p14="http://schemas.microsoft.com/office/powerpoint/2010/main" val="7025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526359" y="1458000"/>
            <a:ext cx="8639999" cy="5400000"/>
          </a:xfrm>
          <a:prstGeom prst="rect">
            <a:avLst/>
          </a:prstGeom>
        </p:spPr>
      </p:pic>
    </p:spTree>
    <p:extLst>
      <p:ext uri="{BB962C8B-B14F-4D97-AF65-F5344CB8AC3E}">
        <p14:creationId xmlns:p14="http://schemas.microsoft.com/office/powerpoint/2010/main" val="38919414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1524000" y="116632"/>
            <a:ext cx="9073008" cy="864096"/>
          </a:xfrm>
        </p:spPr>
        <p:txBody>
          <a:bodyPr>
            <a:normAutofit/>
          </a:bodyPr>
          <a:lstStyle/>
          <a:p>
            <a:r>
              <a:rPr lang="zh-CN" altLang="en-US" sz="3200" dirty="0">
                <a:latin typeface="宋体" panose="02010600030101010101" pitchFamily="2" charset="-122"/>
                <a:ea typeface="宋体" panose="02010600030101010101" pitchFamily="2" charset="-122"/>
                <a:cs typeface="Arial Unicode MS" pitchFamily="34" charset="-122"/>
              </a:rPr>
              <a:t>使用 </a:t>
            </a:r>
            <a:r>
              <a:rPr lang="en-US" altLang="zh-CN" sz="3200" dirty="0">
                <a:latin typeface="宋体" panose="02010600030101010101" pitchFamily="2" charset="-122"/>
                <a:ea typeface="宋体" panose="02010600030101010101" pitchFamily="2" charset="-122"/>
                <a:cs typeface="Arial Unicode MS" pitchFamily="34" charset="-122"/>
              </a:rPr>
              <a:t>@Resource </a:t>
            </a:r>
            <a:r>
              <a:rPr lang="zh-CN" altLang="en-US" sz="3200" dirty="0">
                <a:latin typeface="宋体" panose="02010600030101010101" pitchFamily="2" charset="-122"/>
                <a:ea typeface="宋体" panose="02010600030101010101" pitchFamily="2" charset="-122"/>
                <a:cs typeface="Arial Unicode MS" pitchFamily="34" charset="-122"/>
              </a:rPr>
              <a:t>或 </a:t>
            </a:r>
            <a:r>
              <a:rPr lang="en-US" altLang="zh-CN" sz="3200" dirty="0">
                <a:latin typeface="宋体" panose="02010600030101010101" pitchFamily="2" charset="-122"/>
                <a:ea typeface="宋体" panose="02010600030101010101" pitchFamily="2" charset="-122"/>
                <a:cs typeface="Arial Unicode MS" pitchFamily="34" charset="-122"/>
              </a:rPr>
              <a:t>@Inject </a:t>
            </a:r>
            <a:r>
              <a:rPr lang="zh-CN" altLang="en-US" sz="3200" dirty="0">
                <a:latin typeface="宋体" panose="02010600030101010101" pitchFamily="2" charset="-122"/>
                <a:ea typeface="宋体" panose="02010600030101010101" pitchFamily="2" charset="-122"/>
                <a:cs typeface="Arial Unicode MS" pitchFamily="34" charset="-122"/>
              </a:rPr>
              <a:t>自动装配 </a:t>
            </a:r>
            <a:r>
              <a:rPr lang="en-US" altLang="zh-CN" sz="3200" dirty="0">
                <a:latin typeface="宋体" panose="02010600030101010101" pitchFamily="2" charset="-122"/>
                <a:ea typeface="宋体" panose="02010600030101010101" pitchFamily="2" charset="-122"/>
                <a:cs typeface="Arial Unicode MS" pitchFamily="34" charset="-122"/>
              </a:rPr>
              <a:t>Bean</a:t>
            </a:r>
            <a:endParaRPr lang="en-US" altLang="zh-CN" sz="3200" dirty="0">
              <a:solidFill>
                <a:srgbClr val="FF0000"/>
              </a:solidFill>
              <a:latin typeface="宋体" panose="02010600030101010101" pitchFamily="2" charset="-122"/>
              <a:ea typeface="宋体" panose="02010600030101010101" pitchFamily="2" charset="-122"/>
              <a:cs typeface="Arial Unicode MS" pitchFamily="34" charset="-122"/>
            </a:endParaRPr>
          </a:p>
        </p:txBody>
      </p:sp>
      <p:sp>
        <p:nvSpPr>
          <p:cNvPr id="658435" name="Rectangle 3"/>
          <p:cNvSpPr>
            <a:spLocks noGrp="1" noChangeArrowheads="1"/>
          </p:cNvSpPr>
          <p:nvPr>
            <p:ph idx="1"/>
          </p:nvPr>
        </p:nvSpPr>
        <p:spPr>
          <a:xfrm>
            <a:off x="1812032" y="1268760"/>
            <a:ext cx="8496944" cy="3986510"/>
          </a:xfrm>
        </p:spPr>
        <p:txBody>
          <a:bodyPr>
            <a:normAutofit/>
          </a:bodyPr>
          <a:lstStyle/>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还支持 </a:t>
            </a:r>
            <a:r>
              <a:rPr lang="en-US" altLang="zh-CN" sz="2400" dirty="0">
                <a:latin typeface="宋体" panose="02010600030101010101" pitchFamily="2" charset="-122"/>
                <a:ea typeface="宋体" panose="02010600030101010101" pitchFamily="2" charset="-122"/>
                <a:cs typeface="Arial Unicode MS" pitchFamily="34" charset="-122"/>
              </a:rPr>
              <a:t>@Resource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@Inject </a:t>
            </a:r>
            <a:r>
              <a:rPr lang="zh-CN" altLang="en-US" sz="2400" dirty="0">
                <a:latin typeface="宋体" panose="02010600030101010101" pitchFamily="2" charset="-122"/>
                <a:ea typeface="宋体" panose="02010600030101010101" pitchFamily="2" charset="-122"/>
                <a:cs typeface="Arial Unicode MS" pitchFamily="34" charset="-122"/>
              </a:rPr>
              <a:t>注解，这两个注解和 </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dirty="0" err="1">
                <a:latin typeface="宋体" panose="02010600030101010101" pitchFamily="2" charset="-122"/>
                <a:ea typeface="宋体" panose="02010600030101010101" pitchFamily="2" charset="-122"/>
                <a:cs typeface="Arial Unicode MS" pitchFamily="34" charset="-122"/>
              </a:rPr>
              <a:t>Autowired</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注解的功用类似</a:t>
            </a:r>
            <a:endParaRPr lang="en-US" altLang="zh-CN" sz="2400" dirty="0">
              <a:latin typeface="宋体" panose="02010600030101010101" pitchFamily="2" charset="-122"/>
              <a:ea typeface="宋体" panose="02010600030101010101" pitchFamily="2" charset="-122"/>
              <a:cs typeface="Arial Unicode MS" pitchFamily="34" charset="-122"/>
            </a:endParaRPr>
          </a:p>
          <a:p>
            <a:r>
              <a:rPr lang="en-US" altLang="zh-CN" sz="2400" dirty="0">
                <a:solidFill>
                  <a:srgbClr val="0000FF"/>
                </a:solidFill>
                <a:latin typeface="宋体" panose="02010600030101010101" pitchFamily="2" charset="-122"/>
                <a:ea typeface="宋体" panose="02010600030101010101" pitchFamily="2" charset="-122"/>
                <a:cs typeface="Arial Unicode MS" pitchFamily="34" charset="-122"/>
              </a:rPr>
              <a:t>@Resource </a:t>
            </a:r>
            <a:r>
              <a:rPr lang="zh-CN" altLang="en-US" sz="2400" dirty="0">
                <a:solidFill>
                  <a:srgbClr val="0000FF"/>
                </a:solidFill>
                <a:latin typeface="宋体" panose="02010600030101010101" pitchFamily="2" charset="-122"/>
                <a:ea typeface="宋体" panose="02010600030101010101" pitchFamily="2" charset="-122"/>
                <a:cs typeface="Arial Unicode MS" pitchFamily="34" charset="-122"/>
              </a:rPr>
              <a:t>注解要求提供一个 </a:t>
            </a:r>
            <a:r>
              <a:rPr lang="en-US" altLang="zh-CN" sz="2400"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dirty="0">
                <a:solidFill>
                  <a:srgbClr val="0000FF"/>
                </a:solidFill>
                <a:latin typeface="宋体" panose="02010600030101010101" pitchFamily="2" charset="-122"/>
                <a:ea typeface="宋体" panose="02010600030101010101" pitchFamily="2" charset="-122"/>
                <a:cs typeface="Arial Unicode MS" pitchFamily="34" charset="-122"/>
              </a:rPr>
              <a:t>名称的属性，若该属性为空，则自动采用标注处的变量或方法名作为 </a:t>
            </a:r>
            <a:r>
              <a:rPr lang="en-US" altLang="zh-CN" sz="2400"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dirty="0">
                <a:solidFill>
                  <a:srgbClr val="0000FF"/>
                </a:solidFill>
                <a:latin typeface="宋体" panose="02010600030101010101" pitchFamily="2" charset="-122"/>
                <a:ea typeface="宋体" panose="02010600030101010101" pitchFamily="2" charset="-122"/>
                <a:cs typeface="Arial Unicode MS" pitchFamily="34" charset="-122"/>
              </a:rPr>
              <a:t>的名称</a:t>
            </a:r>
            <a:endParaRPr lang="en-US" altLang="zh-CN" sz="2400" dirty="0">
              <a:solidFill>
                <a:srgbClr val="0000FF"/>
              </a:solidFill>
              <a:latin typeface="宋体" panose="02010600030101010101" pitchFamily="2" charset="-122"/>
              <a:ea typeface="宋体" panose="02010600030101010101" pitchFamily="2" charset="-122"/>
              <a:cs typeface="Arial Unicode MS" pitchFamily="34" charset="-122"/>
            </a:endParaRPr>
          </a:p>
          <a:p>
            <a:r>
              <a:rPr lang="en-US" altLang="zh-CN" sz="2400" dirty="0">
                <a:latin typeface="宋体" panose="02010600030101010101" pitchFamily="2" charset="-122"/>
                <a:ea typeface="宋体" panose="02010600030101010101" pitchFamily="2" charset="-122"/>
                <a:cs typeface="Arial Unicode MS" pitchFamily="34" charset="-122"/>
              </a:rPr>
              <a:t>@Inject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dirty="0" err="1">
                <a:latin typeface="宋体" panose="02010600030101010101" pitchFamily="2" charset="-122"/>
                <a:ea typeface="宋体" panose="02010600030101010101" pitchFamily="2" charset="-122"/>
                <a:cs typeface="Arial Unicode MS" pitchFamily="34" charset="-122"/>
              </a:rPr>
              <a:t>Autowired</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注解一样也是按类型匹配注入的 </a:t>
            </a:r>
            <a:r>
              <a:rPr lang="en-US" altLang="zh-CN" sz="2400" dirty="0">
                <a:latin typeface="宋体" panose="02010600030101010101" pitchFamily="2" charset="-122"/>
                <a:ea typeface="宋体" panose="02010600030101010101" pitchFamily="2" charset="-122"/>
                <a:cs typeface="Arial Unicode MS" pitchFamily="34" charset="-122"/>
              </a:rPr>
              <a:t>Bean</a:t>
            </a:r>
            <a:r>
              <a:rPr lang="zh-CN" altLang="en-US" sz="2400" dirty="0">
                <a:latin typeface="宋体" panose="02010600030101010101" pitchFamily="2" charset="-122"/>
                <a:ea typeface="宋体" panose="02010600030101010101" pitchFamily="2" charset="-122"/>
                <a:cs typeface="Arial Unicode MS" pitchFamily="34" charset="-122"/>
              </a:rPr>
              <a:t>， 但没有 </a:t>
            </a:r>
            <a:r>
              <a:rPr lang="en-US" altLang="zh-CN" sz="2400" dirty="0" err="1">
                <a:latin typeface="宋体" panose="02010600030101010101" pitchFamily="2" charset="-122"/>
                <a:ea typeface="宋体" panose="02010600030101010101" pitchFamily="2" charset="-122"/>
                <a:cs typeface="Arial Unicode MS" pitchFamily="34" charset="-122"/>
              </a:rPr>
              <a:t>reqired</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a:t>
            </a:r>
            <a:endParaRPr lang="en-US" altLang="zh-CN" sz="2400" dirty="0">
              <a:latin typeface="宋体" panose="02010600030101010101" pitchFamily="2" charset="-122"/>
              <a:ea typeface="宋体" panose="02010600030101010101" pitchFamily="2" charset="-122"/>
              <a:cs typeface="Arial Unicode MS" pitchFamily="34" charset="-122"/>
            </a:endParaRP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建议使用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Autowired</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注解</a:t>
            </a:r>
            <a:endPar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2299213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44625"/>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itchFamily="34" charset="-122"/>
              </a:rPr>
              <a:t>内容提要</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2135560" y="1556792"/>
            <a:ext cx="8111244" cy="4612831"/>
          </a:xfrm>
        </p:spPr>
        <p:txBody>
          <a:bodyPr>
            <a:normAutofit/>
          </a:bodyPr>
          <a:lstStyle/>
          <a:p>
            <a:r>
              <a:rPr lang="zh-CN" altLang="en-US">
                <a:latin typeface="宋体" panose="02010600030101010101" pitchFamily="2" charset="-122"/>
                <a:ea typeface="宋体" panose="02010600030101010101" pitchFamily="2" charset="-122"/>
                <a:cs typeface="Arial Unicode MS" pitchFamily="34" charset="-122"/>
              </a:rPr>
              <a:t>配置 </a:t>
            </a:r>
            <a:r>
              <a:rPr lang="en-US" altLang="zh-CN" dirty="0">
                <a:latin typeface="宋体" panose="02010600030101010101" pitchFamily="2" charset="-122"/>
                <a:ea typeface="宋体" panose="02010600030101010101" pitchFamily="2" charset="-122"/>
                <a:cs typeface="Arial Unicode MS" pitchFamily="34" charset="-122"/>
              </a:rPr>
              <a:t>bean</a:t>
            </a:r>
          </a:p>
          <a:p>
            <a:pPr lvl="1"/>
            <a:r>
              <a:rPr lang="en-US" altLang="zh-CN" b="1">
                <a:solidFill>
                  <a:srgbClr val="0000FF"/>
                </a:solidFill>
                <a:latin typeface="宋体" panose="02010600030101010101" pitchFamily="2" charset="-122"/>
                <a:ea typeface="宋体" panose="02010600030101010101" pitchFamily="2" charset="-122"/>
                <a:cs typeface="Arial Unicode MS" pitchFamily="34" charset="-122"/>
              </a:rPr>
              <a:t>Spring </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4.x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新特性：泛型依赖注入</a:t>
            </a:r>
          </a:p>
        </p:txBody>
      </p:sp>
    </p:spTree>
    <p:extLst>
      <p:ext uri="{BB962C8B-B14F-4D97-AF65-F5344CB8AC3E}">
        <p14:creationId xmlns:p14="http://schemas.microsoft.com/office/powerpoint/2010/main" val="3112008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116632"/>
            <a:ext cx="8229600" cy="813970"/>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泛型依赖</a:t>
            </a:r>
            <a:r>
              <a:rPr lang="zh-CN" altLang="en-US" dirty="0" smtClean="0">
                <a:latin typeface="宋体" panose="02010600030101010101" pitchFamily="2" charset="-122"/>
                <a:ea typeface="宋体" panose="02010600030101010101" pitchFamily="2" charset="-122"/>
                <a:cs typeface="Arial Unicode MS" pitchFamily="34" charset="-122"/>
              </a:rPr>
              <a:t>注入</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4" name="内容占位符 3"/>
          <p:cNvSpPr>
            <a:spLocks noGrp="1"/>
          </p:cNvSpPr>
          <p:nvPr>
            <p:ph idx="1"/>
          </p:nvPr>
        </p:nvSpPr>
        <p:spPr>
          <a:xfrm>
            <a:off x="2063552" y="1124744"/>
            <a:ext cx="8229600" cy="1008112"/>
          </a:xfrm>
        </p:spPr>
        <p:txBody>
          <a:bodyPr>
            <a:normAutofit/>
          </a:bodyPr>
          <a:lstStyle/>
          <a:p>
            <a:r>
              <a:rPr lang="en-US" altLang="zh-CN" dirty="0">
                <a:latin typeface="宋体" panose="02010600030101010101" pitchFamily="2" charset="-122"/>
                <a:ea typeface="宋体" panose="02010600030101010101" pitchFamily="2" charset="-122"/>
                <a:cs typeface="Arial Unicode MS" pitchFamily="34" charset="-122"/>
              </a:rPr>
              <a:t>Spring 4.x </a:t>
            </a:r>
            <a:r>
              <a:rPr lang="zh-CN" altLang="en-US" dirty="0">
                <a:latin typeface="宋体" panose="02010600030101010101" pitchFamily="2" charset="-122"/>
                <a:ea typeface="宋体" panose="02010600030101010101" pitchFamily="2" charset="-122"/>
                <a:cs typeface="Arial Unicode MS" pitchFamily="34" charset="-122"/>
              </a:rPr>
              <a:t>中可以为子类注入子类对应的泛型类型的成员变量的引用</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104873"/>
            <a:ext cx="7920880" cy="402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2730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8181" y="188641"/>
            <a:ext cx="8229600" cy="737189"/>
          </a:xfrm>
        </p:spPr>
        <p:txBody>
          <a:bodyPr/>
          <a:lstStyle/>
          <a:p>
            <a:r>
              <a:rPr lang="zh-CN" altLang="en-US" dirty="0" smtClean="0">
                <a:latin typeface="宋体" panose="02010600030101010101" pitchFamily="2" charset="-122"/>
                <a:ea typeface="宋体" panose="02010600030101010101" pitchFamily="2" charset="-122"/>
                <a:cs typeface="Arial Unicode MS" pitchFamily="34" charset="-122"/>
              </a:rPr>
              <a:t>整合多个配置文件</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 name="内容占位符 2"/>
          <p:cNvSpPr>
            <a:spLocks noGrp="1"/>
          </p:cNvSpPr>
          <p:nvPr>
            <p:ph idx="1"/>
          </p:nvPr>
        </p:nvSpPr>
        <p:spPr>
          <a:xfrm>
            <a:off x="1847528" y="1196752"/>
            <a:ext cx="8568952" cy="1656184"/>
          </a:xfrm>
        </p:spPr>
        <p:txBody>
          <a:bodyPr>
            <a:normAutofit fontScale="92500"/>
          </a:bodyPr>
          <a:lstStyle/>
          <a:p>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允许通过 </a:t>
            </a:r>
            <a:r>
              <a:rPr lang="en-US" altLang="zh-CN" sz="2400" dirty="0">
                <a:latin typeface="宋体" panose="02010600030101010101" pitchFamily="2" charset="-122"/>
                <a:ea typeface="宋体" panose="02010600030101010101" pitchFamily="2" charset="-122"/>
                <a:cs typeface="Arial Unicode MS" pitchFamily="34" charset="-122"/>
              </a:rPr>
              <a:t>&lt;import&gt; </a:t>
            </a:r>
            <a:r>
              <a:rPr lang="zh-CN" altLang="en-US" sz="2400" dirty="0">
                <a:latin typeface="宋体" panose="02010600030101010101" pitchFamily="2" charset="-122"/>
                <a:ea typeface="宋体" panose="02010600030101010101" pitchFamily="2" charset="-122"/>
                <a:cs typeface="Arial Unicode MS" pitchFamily="34" charset="-122"/>
              </a:rPr>
              <a:t>将多个配置文件引入到一个文件中，进行配置文件的集成。这样在启动 </a:t>
            </a:r>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容器时，仅需要指定这个合并好的配置文件就可以。</a:t>
            </a:r>
            <a:endParaRPr lang="en-US" altLang="zh-CN" sz="2400" dirty="0">
              <a:latin typeface="宋体" panose="02010600030101010101" pitchFamily="2" charset="-122"/>
              <a:ea typeface="宋体" panose="02010600030101010101" pitchFamily="2" charset="-122"/>
              <a:cs typeface="Arial Unicode MS" pitchFamily="34" charset="-122"/>
            </a:endParaRPr>
          </a:p>
          <a:p>
            <a:r>
              <a:rPr lang="en-US" altLang="zh-CN" sz="2400" dirty="0">
                <a:latin typeface="宋体" panose="02010600030101010101" pitchFamily="2" charset="-122"/>
                <a:ea typeface="宋体" panose="02010600030101010101" pitchFamily="2" charset="-122"/>
                <a:cs typeface="Arial Unicode MS" pitchFamily="34" charset="-122"/>
              </a:rPr>
              <a:t>import </a:t>
            </a:r>
            <a:r>
              <a:rPr lang="zh-CN" altLang="en-US" sz="2400" dirty="0">
                <a:latin typeface="宋体" panose="02010600030101010101" pitchFamily="2" charset="-122"/>
                <a:ea typeface="宋体" panose="02010600030101010101" pitchFamily="2" charset="-122"/>
                <a:cs typeface="Arial Unicode MS" pitchFamily="34" charset="-122"/>
              </a:rPr>
              <a:t>元素的 </a:t>
            </a:r>
            <a:r>
              <a:rPr lang="en-US" altLang="zh-CN" sz="2400" dirty="0">
                <a:latin typeface="宋体" panose="02010600030101010101" pitchFamily="2" charset="-122"/>
                <a:ea typeface="宋体" panose="02010600030101010101" pitchFamily="2" charset="-122"/>
                <a:cs typeface="Arial Unicode MS" pitchFamily="34" charset="-122"/>
              </a:rPr>
              <a:t>resource </a:t>
            </a:r>
            <a:r>
              <a:rPr lang="zh-CN" altLang="en-US" sz="2400" dirty="0">
                <a:latin typeface="宋体" panose="02010600030101010101" pitchFamily="2" charset="-122"/>
                <a:ea typeface="宋体" panose="02010600030101010101" pitchFamily="2" charset="-122"/>
                <a:cs typeface="Arial Unicode MS" pitchFamily="34" charset="-122"/>
              </a:rPr>
              <a:t>属性支持 </a:t>
            </a:r>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的标准的路径资源</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1" y="2996952"/>
            <a:ext cx="8840463"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0804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Spring </a:t>
            </a:r>
            <a:r>
              <a:rPr lang="zh-CN" altLang="en-US" b="1" dirty="0"/>
              <a:t>基于 </a:t>
            </a:r>
            <a:r>
              <a:rPr lang="en-US" altLang="zh-CN" b="1" dirty="0"/>
              <a:t>Java </a:t>
            </a:r>
            <a:r>
              <a:rPr lang="zh-CN" altLang="en-US" b="1" dirty="0"/>
              <a:t>的</a:t>
            </a:r>
            <a:r>
              <a:rPr lang="zh-CN" altLang="en-US" b="1" dirty="0" smtClean="0"/>
              <a:t>配置</a:t>
            </a:r>
            <a:endParaRPr lang="zh-CN" altLang="en-US" dirty="0"/>
          </a:p>
        </p:txBody>
      </p:sp>
      <p:sp>
        <p:nvSpPr>
          <p:cNvPr id="3" name="内容占位符 2"/>
          <p:cNvSpPr>
            <a:spLocks noGrp="1"/>
          </p:cNvSpPr>
          <p:nvPr>
            <p:ph idx="1"/>
          </p:nvPr>
        </p:nvSpPr>
        <p:spPr/>
        <p:txBody>
          <a:bodyPr/>
          <a:lstStyle/>
          <a:p>
            <a:r>
              <a:rPr lang="en-US" altLang="zh-CN" b="1" dirty="0"/>
              <a:t>@Configuration </a:t>
            </a:r>
            <a:r>
              <a:rPr lang="zh-CN" altLang="en-US" b="1" dirty="0"/>
              <a:t>和 </a:t>
            </a:r>
            <a:r>
              <a:rPr lang="en-US" altLang="zh-CN" b="1" dirty="0"/>
              <a:t>@Bean </a:t>
            </a:r>
            <a:r>
              <a:rPr lang="zh-CN" altLang="en-US" b="1" dirty="0"/>
              <a:t>注解</a:t>
            </a:r>
          </a:p>
          <a:p>
            <a:r>
              <a:rPr lang="zh-CN" altLang="en-US" dirty="0"/>
              <a:t>带有 </a:t>
            </a:r>
            <a:r>
              <a:rPr lang="en-US" altLang="zh-CN" b="1" dirty="0"/>
              <a:t>@Configuration</a:t>
            </a:r>
            <a:r>
              <a:rPr lang="zh-CN" altLang="en-US" dirty="0"/>
              <a:t> 的注解类表示这个类可以使用 </a:t>
            </a:r>
            <a:r>
              <a:rPr lang="en-US" altLang="zh-CN" dirty="0"/>
              <a:t>Spring </a:t>
            </a:r>
            <a:r>
              <a:rPr lang="en-US" altLang="zh-CN" dirty="0" err="1"/>
              <a:t>IoC</a:t>
            </a:r>
            <a:r>
              <a:rPr lang="en-US" altLang="zh-CN" dirty="0"/>
              <a:t> </a:t>
            </a:r>
            <a:r>
              <a:rPr lang="zh-CN" altLang="en-US" dirty="0"/>
              <a:t>容器作为 </a:t>
            </a:r>
            <a:r>
              <a:rPr lang="en-US" altLang="zh-CN" dirty="0"/>
              <a:t>bean </a:t>
            </a:r>
            <a:r>
              <a:rPr lang="zh-CN" altLang="en-US" dirty="0"/>
              <a:t>定义的来源。</a:t>
            </a:r>
            <a:r>
              <a:rPr lang="en-US" altLang="zh-CN" b="1" dirty="0"/>
              <a:t>@Bean</a:t>
            </a:r>
            <a:r>
              <a:rPr lang="zh-CN" altLang="en-US" dirty="0"/>
              <a:t> 注解告诉 </a:t>
            </a:r>
            <a:r>
              <a:rPr lang="en-US" altLang="zh-CN" dirty="0"/>
              <a:t>Spring</a:t>
            </a:r>
            <a:r>
              <a:rPr lang="zh-CN" altLang="en-US" dirty="0"/>
              <a:t>，一个带有 </a:t>
            </a:r>
            <a:r>
              <a:rPr lang="en-US" altLang="zh-CN" dirty="0"/>
              <a:t>@Bean </a:t>
            </a:r>
            <a:r>
              <a:rPr lang="zh-CN" altLang="en-US" dirty="0"/>
              <a:t>的注解方法将返回一个对象，该对象应该被注册为在 </a:t>
            </a:r>
            <a:r>
              <a:rPr lang="en-US" altLang="zh-CN" dirty="0"/>
              <a:t>Spring </a:t>
            </a:r>
            <a:r>
              <a:rPr lang="zh-CN" altLang="en-US" dirty="0"/>
              <a:t>应用程序上下文中的 </a:t>
            </a:r>
            <a:r>
              <a:rPr lang="en-US" altLang="zh-CN" dirty="0"/>
              <a:t>bean</a:t>
            </a:r>
            <a:r>
              <a:rPr lang="zh-CN" altLang="en-US" dirty="0"/>
              <a:t>。最简单可行的 </a:t>
            </a:r>
            <a:r>
              <a:rPr lang="en-US" altLang="zh-CN" dirty="0"/>
              <a:t>@Configuration </a:t>
            </a:r>
            <a:r>
              <a:rPr lang="zh-CN" altLang="en-US" dirty="0"/>
              <a:t>类如下所示：</a:t>
            </a:r>
          </a:p>
          <a:p>
            <a:endParaRPr lang="zh-CN" altLang="en-US" dirty="0"/>
          </a:p>
        </p:txBody>
      </p:sp>
    </p:spTree>
    <p:extLst>
      <p:ext uri="{BB962C8B-B14F-4D97-AF65-F5344CB8AC3E}">
        <p14:creationId xmlns:p14="http://schemas.microsoft.com/office/powerpoint/2010/main" val="26407552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115507" y="2202317"/>
            <a:ext cx="7441469" cy="3363118"/>
          </a:xfrm>
          <a:prstGeom prst="rect">
            <a:avLst/>
          </a:prstGeom>
        </p:spPr>
      </p:pic>
    </p:spTree>
    <p:extLst>
      <p:ext uri="{BB962C8B-B14F-4D97-AF65-F5344CB8AC3E}">
        <p14:creationId xmlns:p14="http://schemas.microsoft.com/office/powerpoint/2010/main" val="1765082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858742" y="2841171"/>
            <a:ext cx="8961658" cy="2948781"/>
          </a:xfrm>
          <a:prstGeom prst="rect">
            <a:avLst/>
          </a:prstGeom>
        </p:spPr>
      </p:pic>
    </p:spTree>
    <p:extLst>
      <p:ext uri="{BB962C8B-B14F-4D97-AF65-F5344CB8AC3E}">
        <p14:creationId xmlns:p14="http://schemas.microsoft.com/office/powerpoint/2010/main" val="1211994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068105" y="2384426"/>
            <a:ext cx="8064500" cy="936625"/>
          </a:xfrm>
          <a:prstGeom prst="rect">
            <a:avLst/>
          </a:prstGeom>
          <a:noFill/>
          <a:ln/>
        </p:spPr>
        <p:txBody>
          <a:bodyPr vert="horz" lIns="92075" tIns="46038" rIns="92075" bIns="46038" rtlCol="0" anchor="ctr" anchorCtr="0">
            <a:normAutofit/>
          </a:bodyPr>
          <a:lstStyle/>
          <a:p>
            <a:pPr algn="ctr">
              <a:spcBef>
                <a:spcPct val="0"/>
              </a:spcBef>
              <a:defRPr/>
            </a:pPr>
            <a:r>
              <a:rPr lang="en-US" altLang="zh-CN" sz="5400" b="1" dirty="0">
                <a:latin typeface="宋体" panose="02010600030101010101" pitchFamily="2" charset="-122"/>
                <a:ea typeface="宋体" panose="02010600030101010101" pitchFamily="2" charset="-122"/>
                <a:cs typeface="Arial Unicode MS" pitchFamily="34" charset="-122"/>
              </a:rPr>
              <a:t>Spring AOP</a:t>
            </a:r>
          </a:p>
        </p:txBody>
      </p:sp>
    </p:spTree>
    <p:extLst>
      <p:ext uri="{BB962C8B-B14F-4D97-AF65-F5344CB8AC3E}">
        <p14:creationId xmlns:p14="http://schemas.microsoft.com/office/powerpoint/2010/main" val="32950018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919536" y="116632"/>
            <a:ext cx="8229600" cy="792088"/>
          </a:xfrm>
        </p:spPr>
        <p:txBody>
          <a:bodyPr>
            <a:normAutofit/>
          </a:bodyPr>
          <a:lstStyle/>
          <a:p>
            <a:r>
              <a:rPr lang="en-US" altLang="zh-CN" sz="4800" dirty="0">
                <a:latin typeface="宋体" panose="02010600030101010101" pitchFamily="2" charset="-122"/>
                <a:ea typeface="宋体" panose="02010600030101010101" pitchFamily="2" charset="-122"/>
                <a:cs typeface="Arial Unicode MS" pitchFamily="34" charset="-122"/>
              </a:rPr>
              <a:t>AOP </a:t>
            </a:r>
            <a:r>
              <a:rPr lang="zh-CN" altLang="en-US" sz="4800" dirty="0">
                <a:latin typeface="宋体" panose="02010600030101010101" pitchFamily="2" charset="-122"/>
                <a:ea typeface="宋体" panose="02010600030101010101" pitchFamily="2" charset="-122"/>
                <a:cs typeface="Arial Unicode MS" pitchFamily="34" charset="-122"/>
              </a:rPr>
              <a:t>前奏</a:t>
            </a:r>
          </a:p>
        </p:txBody>
      </p:sp>
      <p:pic>
        <p:nvPicPr>
          <p:cNvPr id="675844" name="Picture 4"/>
          <p:cNvPicPr>
            <a:picLocks noChangeAspect="1" noChangeArrowheads="1"/>
          </p:cNvPicPr>
          <p:nvPr/>
        </p:nvPicPr>
        <p:blipFill>
          <a:blip r:embed="rId3"/>
          <a:srcRect/>
          <a:stretch>
            <a:fillRect/>
          </a:stretch>
        </p:blipFill>
        <p:spPr bwMode="auto">
          <a:xfrm>
            <a:off x="3863752" y="1821159"/>
            <a:ext cx="4176464" cy="4805795"/>
          </a:xfrm>
          <a:prstGeom prst="rect">
            <a:avLst/>
          </a:prstGeom>
          <a:noFill/>
        </p:spPr>
      </p:pic>
      <p:sp>
        <p:nvSpPr>
          <p:cNvPr id="675845" name="Text Box 5"/>
          <p:cNvSpPr txBox="1">
            <a:spLocks noChangeArrowheads="1"/>
          </p:cNvSpPr>
          <p:nvPr/>
        </p:nvSpPr>
        <p:spPr bwMode="auto">
          <a:xfrm>
            <a:off x="4655840" y="1070412"/>
            <a:ext cx="5261004" cy="784830"/>
          </a:xfrm>
          <a:prstGeom prst="rect">
            <a:avLst/>
          </a:prstGeom>
          <a:solidFill>
            <a:srgbClr val="CCFFCC"/>
          </a:solidFill>
          <a:ln w="9525" algn="ctr">
            <a:noFill/>
            <a:miter lim="800000"/>
            <a:headEnd/>
            <a:tailEnd/>
          </a:ln>
          <a:effectLst/>
        </p:spPr>
        <p:txBody>
          <a:bodyPr wrap="square">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需求</a:t>
            </a:r>
            <a:r>
              <a:rPr lang="en-US" altLang="zh-CN" dirty="0">
                <a:latin typeface="宋体" panose="02010600030101010101" pitchFamily="2" charset="-122"/>
                <a:ea typeface="宋体" panose="02010600030101010101" pitchFamily="2" charset="-122"/>
                <a:cs typeface="Arial Unicode MS" pitchFamily="34" charset="-122"/>
              </a:rPr>
              <a:t>1-</a:t>
            </a:r>
            <a:r>
              <a:rPr lang="zh-CN" altLang="en-US" dirty="0">
                <a:latin typeface="宋体" panose="02010600030101010101" pitchFamily="2" charset="-122"/>
                <a:ea typeface="宋体" panose="02010600030101010101" pitchFamily="2" charset="-122"/>
                <a:cs typeface="Arial Unicode MS" pitchFamily="34" charset="-122"/>
              </a:rPr>
              <a:t>日志：在程序执行期间追踪正在发生的活动</a:t>
            </a:r>
          </a:p>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需求</a:t>
            </a:r>
            <a:r>
              <a:rPr lang="en-US" altLang="zh-CN" dirty="0">
                <a:latin typeface="宋体" panose="02010600030101010101" pitchFamily="2" charset="-122"/>
                <a:ea typeface="宋体" panose="02010600030101010101" pitchFamily="2" charset="-122"/>
                <a:cs typeface="Arial Unicode MS" pitchFamily="34" charset="-122"/>
              </a:rPr>
              <a:t>2-</a:t>
            </a:r>
            <a:r>
              <a:rPr lang="zh-CN" altLang="en-US" dirty="0">
                <a:latin typeface="宋体" panose="02010600030101010101" pitchFamily="2" charset="-122"/>
                <a:ea typeface="宋体" panose="02010600030101010101" pitchFamily="2" charset="-122"/>
                <a:cs typeface="Arial Unicode MS" pitchFamily="34" charset="-122"/>
              </a:rPr>
              <a:t>验证：希望计算器只能处理正数的运算</a:t>
            </a:r>
          </a:p>
        </p:txBody>
      </p:sp>
      <p:sp>
        <p:nvSpPr>
          <p:cNvPr id="8" name="Rectangle 3"/>
          <p:cNvSpPr txBox="1">
            <a:spLocks noChangeArrowheads="1"/>
          </p:cNvSpPr>
          <p:nvPr/>
        </p:nvSpPr>
        <p:spPr>
          <a:xfrm>
            <a:off x="1991544" y="1196752"/>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a:latin typeface="宋体" panose="02010600030101010101" pitchFamily="2" charset="-122"/>
                <a:ea typeface="宋体" panose="02010600030101010101" pitchFamily="2" charset="-122"/>
                <a:cs typeface="Arial Unicode MS" pitchFamily="34" charset="-122"/>
              </a:rPr>
              <a:t>WHY </a:t>
            </a:r>
            <a:r>
              <a:rPr lang="zh-CN" altLang="en-US" sz="2600" dirty="0">
                <a:latin typeface="宋体" panose="02010600030101010101" pitchFamily="2" charset="-122"/>
                <a:ea typeface="宋体" panose="02010600030101010101" pitchFamily="2" charset="-122"/>
                <a:cs typeface="Arial Unicode MS" pitchFamily="34" charset="-122"/>
              </a:rPr>
              <a:t> </a:t>
            </a:r>
            <a:r>
              <a:rPr lang="en-US" altLang="zh-CN" sz="2600" dirty="0">
                <a:latin typeface="宋体" panose="02010600030101010101" pitchFamily="2" charset="-122"/>
                <a:ea typeface="宋体" panose="02010600030101010101" pitchFamily="2" charset="-122"/>
                <a:cs typeface="Arial Unicode MS" pitchFamily="34" charset="-122"/>
              </a:rPr>
              <a:t>AOP </a:t>
            </a:r>
            <a:r>
              <a:rPr lang="zh-CN" altLang="en-US" sz="2600" dirty="0">
                <a:latin typeface="宋体" panose="02010600030101010101" pitchFamily="2" charset="-122"/>
                <a:ea typeface="宋体" panose="02010600030101010101" pitchFamily="2" charset="-122"/>
                <a:cs typeface="Arial Unicode MS" pitchFamily="34" charset="-122"/>
              </a:rPr>
              <a:t>？</a:t>
            </a:r>
            <a:endParaRPr lang="en-US" altLang="zh-CN" sz="26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6433081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314" y="983720"/>
            <a:ext cx="7522874" cy="580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2135560" y="126463"/>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代码实现片段</a:t>
            </a:r>
          </a:p>
        </p:txBody>
      </p:sp>
      <p:sp>
        <p:nvSpPr>
          <p:cNvPr id="2" name="矩形 1"/>
          <p:cNvSpPr/>
          <p:nvPr/>
        </p:nvSpPr>
        <p:spPr>
          <a:xfrm>
            <a:off x="2941094" y="2057818"/>
            <a:ext cx="5891210" cy="65110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27648" y="3442221"/>
            <a:ext cx="6480720"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27648" y="6263375"/>
            <a:ext cx="6480720"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941096" y="4900828"/>
            <a:ext cx="6107233"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064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776000" y="1458000"/>
            <a:ext cx="8639999" cy="5400000"/>
          </a:xfrm>
          <a:prstGeom prst="rect">
            <a:avLst/>
          </a:prstGeom>
        </p:spPr>
      </p:pic>
    </p:spTree>
    <p:extLst>
      <p:ext uri="{BB962C8B-B14F-4D97-AF65-F5344CB8AC3E}">
        <p14:creationId xmlns:p14="http://schemas.microsoft.com/office/powerpoint/2010/main" val="18941991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1991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问题</a:t>
            </a:r>
          </a:p>
        </p:txBody>
      </p:sp>
      <p:sp>
        <p:nvSpPr>
          <p:cNvPr id="683011" name="Rectangle 3"/>
          <p:cNvSpPr>
            <a:spLocks noGrp="1" noChangeArrowheads="1"/>
          </p:cNvSpPr>
          <p:nvPr>
            <p:ph idx="1"/>
          </p:nvPr>
        </p:nvSpPr>
        <p:spPr>
          <a:xfrm>
            <a:off x="1775520" y="1340768"/>
            <a:ext cx="8568952" cy="3528392"/>
          </a:xfrm>
        </p:spPr>
        <p:txBody>
          <a:bodyPr>
            <a:normAutofit/>
          </a:bodyPr>
          <a:lstStyle/>
          <a:p>
            <a:r>
              <a:rPr lang="zh-CN" altLang="en-US" dirty="0">
                <a:latin typeface="宋体" panose="02010600030101010101" pitchFamily="2" charset="-122"/>
                <a:ea typeface="宋体" panose="02010600030101010101" pitchFamily="2" charset="-122"/>
                <a:cs typeface="Arial Unicode MS" pitchFamily="34" charset="-122"/>
              </a:rPr>
              <a:t>代码混乱：越来越多的非业务需求</a:t>
            </a:r>
            <a:r>
              <a:rPr lang="en-US" altLang="zh-CN" dirty="0">
                <a:latin typeface="宋体" panose="02010600030101010101" pitchFamily="2" charset="-122"/>
                <a:ea typeface="宋体" panose="02010600030101010101" pitchFamily="2" charset="-122"/>
                <a:cs typeface="Arial Unicode MS" pitchFamily="34" charset="-122"/>
              </a:rPr>
              <a:t>(</a:t>
            </a:r>
            <a:r>
              <a:rPr lang="zh-CN" altLang="en-US" dirty="0">
                <a:latin typeface="宋体" panose="02010600030101010101" pitchFamily="2" charset="-122"/>
                <a:ea typeface="宋体" panose="02010600030101010101" pitchFamily="2" charset="-122"/>
                <a:cs typeface="Arial Unicode MS" pitchFamily="34" charset="-122"/>
              </a:rPr>
              <a:t>日志和验证等</a:t>
            </a:r>
            <a:r>
              <a:rPr lang="en-US" altLang="zh-CN" dirty="0">
                <a:latin typeface="宋体" panose="02010600030101010101" pitchFamily="2" charset="-122"/>
                <a:ea typeface="宋体" panose="02010600030101010101" pitchFamily="2" charset="-122"/>
                <a:cs typeface="Arial Unicode MS" pitchFamily="34" charset="-122"/>
              </a:rPr>
              <a:t>)</a:t>
            </a:r>
            <a:r>
              <a:rPr lang="zh-CN" altLang="en-US" dirty="0">
                <a:latin typeface="宋体" panose="02010600030101010101" pitchFamily="2" charset="-122"/>
                <a:ea typeface="宋体" panose="02010600030101010101" pitchFamily="2" charset="-122"/>
                <a:cs typeface="Arial Unicode MS" pitchFamily="34" charset="-122"/>
              </a:rPr>
              <a:t>加入后</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原有的业务方法急剧膨胀</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每个方法在处理核心逻辑的同时还必须兼顾其他多个关注点</a:t>
            </a:r>
            <a:r>
              <a:rPr lang="en-US" altLang="zh-CN" dirty="0">
                <a:latin typeface="宋体" panose="02010600030101010101" pitchFamily="2" charset="-122"/>
                <a:ea typeface="宋体" panose="02010600030101010101" pitchFamily="2" charset="-122"/>
                <a:cs typeface="Arial Unicode MS" pitchFamily="34" charset="-122"/>
              </a:rPr>
              <a:t>. </a:t>
            </a:r>
          </a:p>
          <a:p>
            <a:r>
              <a:rPr lang="zh-CN" altLang="en-US" dirty="0">
                <a:latin typeface="宋体" panose="02010600030101010101" pitchFamily="2" charset="-122"/>
                <a:ea typeface="宋体" panose="02010600030101010101" pitchFamily="2" charset="-122"/>
                <a:cs typeface="Arial Unicode MS" pitchFamily="34" charset="-122"/>
              </a:rPr>
              <a:t>代码分散</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以日志需求为例</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只是为了满足这个单一需求</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就不得不在多个模块（方法）里多次重复相同的日志代码</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如果日志需求发生变化</a:t>
            </a:r>
            <a:r>
              <a:rPr lang="en-US" altLang="zh-CN"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必须修改所有模块</a:t>
            </a:r>
            <a:r>
              <a:rPr lang="en-US" altLang="zh-CN"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16650932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2089150" y="122505"/>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使用动态</a:t>
            </a:r>
            <a:r>
              <a:rPr lang="zh-CN" altLang="en-US" dirty="0" smtClean="0">
                <a:latin typeface="宋体" panose="02010600030101010101" pitchFamily="2" charset="-122"/>
                <a:ea typeface="宋体" panose="02010600030101010101" pitchFamily="2" charset="-122"/>
                <a:cs typeface="Arial Unicode MS" pitchFamily="34" charset="-122"/>
              </a:rPr>
              <a:t>代理解决上述问题</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63" name="Rectangle 3"/>
          <p:cNvSpPr>
            <a:spLocks noGrp="1" noChangeArrowheads="1"/>
          </p:cNvSpPr>
          <p:nvPr>
            <p:ph idx="1"/>
          </p:nvPr>
        </p:nvSpPr>
        <p:spPr>
          <a:xfrm>
            <a:off x="2279576" y="1184695"/>
            <a:ext cx="7696200" cy="15970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代理设计模式的原理</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使用一个代理将对象包装起来</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然后用该代理对象取代原始对象</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任何对原始对象的调用都要通过代理</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代理对象决定是否以及何时将方法调用转到原始对象上</a:t>
            </a:r>
            <a:r>
              <a:rPr lang="en-US" altLang="zh-CN" sz="2400" dirty="0">
                <a:latin typeface="宋体" panose="02010600030101010101" pitchFamily="2" charset="-122"/>
                <a:ea typeface="宋体" panose="02010600030101010101" pitchFamily="2" charset="-122"/>
                <a:cs typeface="Arial Unicode MS" pitchFamily="34" charset="-122"/>
              </a:rPr>
              <a:t>.</a:t>
            </a:r>
          </a:p>
        </p:txBody>
      </p:sp>
      <p:grpSp>
        <p:nvGrpSpPr>
          <p:cNvPr id="2" name="组合 1"/>
          <p:cNvGrpSpPr/>
          <p:nvPr/>
        </p:nvGrpSpPr>
        <p:grpSpPr>
          <a:xfrm>
            <a:off x="2711625" y="2420888"/>
            <a:ext cx="7417445" cy="4320480"/>
            <a:chOff x="1501775" y="2924448"/>
            <a:chExt cx="6599238" cy="3744912"/>
          </a:xfrm>
        </p:grpSpPr>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r>
                <a:rPr lang="zh-CN" altLang="en-US" dirty="0">
                  <a:latin typeface="宋体" panose="02010600030101010101" pitchFamily="2" charset="-122"/>
                  <a:ea typeface="宋体" panose="02010600030101010101" pitchFamily="2"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r>
                <a:rPr lang="zh-CN" altLang="en-US" b="1" dirty="0">
                  <a:latin typeface="宋体" panose="02010600030101010101" pitchFamily="2" charset="-122"/>
                  <a:ea typeface="宋体" panose="02010600030101010101" pitchFamily="2" charset="-122"/>
                  <a:cs typeface="Arial Unicode MS" pitchFamily="34" charset="-122"/>
                </a:rPr>
                <a:t>计算器</a:t>
              </a:r>
            </a:p>
          </p:txBody>
        </p:sp>
        <p:sp>
          <p:nvSpPr>
            <p:cNvPr id="680967" name="Text Box 7"/>
            <p:cNvSpPr txBox="1">
              <a:spLocks noChangeArrowheads="1"/>
            </p:cNvSpPr>
            <p:nvPr/>
          </p:nvSpPr>
          <p:spPr bwMode="auto">
            <a:xfrm>
              <a:off x="5521325" y="3949973"/>
              <a:ext cx="1403350" cy="320130"/>
            </a:xfrm>
            <a:prstGeom prst="rect">
              <a:avLst/>
            </a:prstGeom>
            <a:noFill/>
            <a:ln w="9525" algn="ctr">
              <a:noFill/>
              <a:miter lim="800000"/>
              <a:headEnd/>
              <a:tailEnd/>
            </a:ln>
            <a:effectLst/>
          </p:spPr>
          <p:txBody>
            <a:bodyPr>
              <a:spAutoFit/>
            </a:bodyPr>
            <a:lstStyle/>
            <a:p>
              <a:pPr marL="342900" indent="-342900">
                <a:spcBef>
                  <a:spcPct val="50000"/>
                </a:spcBef>
              </a:pPr>
              <a:r>
                <a:rPr lang="zh-CN" altLang="en-US" b="1" dirty="0">
                  <a:latin typeface="宋体" panose="02010600030101010101" pitchFamily="2" charset="-122"/>
                  <a:ea typeface="宋体" panose="02010600030101010101" pitchFamily="2"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3" name="Text Box 13"/>
            <p:cNvSpPr txBox="1">
              <a:spLocks noChangeArrowheads="1"/>
            </p:cNvSpPr>
            <p:nvPr/>
          </p:nvSpPr>
          <p:spPr bwMode="auto">
            <a:xfrm>
              <a:off x="5534025" y="3145110"/>
              <a:ext cx="1403350" cy="320130"/>
            </a:xfrm>
            <a:prstGeom prst="rect">
              <a:avLst/>
            </a:prstGeom>
            <a:noFill/>
            <a:ln w="9525" algn="ctr">
              <a:noFill/>
              <a:miter lim="800000"/>
              <a:headEnd/>
              <a:tailEnd/>
            </a:ln>
            <a:effectLst/>
          </p:spPr>
          <p:txBody>
            <a:bodyPr>
              <a:spAutoFit/>
            </a:bodyPr>
            <a:lstStyle/>
            <a:p>
              <a:pPr marL="342900" indent="-342900">
                <a:spcBef>
                  <a:spcPct val="50000"/>
                </a:spcBef>
              </a:pPr>
              <a:r>
                <a:rPr lang="zh-CN" altLang="en-US" b="1" dirty="0">
                  <a:latin typeface="宋体" panose="02010600030101010101" pitchFamily="2" charset="-122"/>
                  <a:ea typeface="宋体" panose="02010600030101010101" pitchFamily="2"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77" name="Text Box 17"/>
            <p:cNvSpPr txBox="1">
              <a:spLocks noChangeArrowheads="1"/>
            </p:cNvSpPr>
            <p:nvPr/>
          </p:nvSpPr>
          <p:spPr bwMode="auto">
            <a:xfrm>
              <a:off x="2411413" y="3997598"/>
              <a:ext cx="1225550" cy="320130"/>
            </a:xfrm>
            <a:prstGeom prst="rect">
              <a:avLst/>
            </a:prstGeom>
            <a:no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20130"/>
            </a:xfrm>
            <a:prstGeom prst="rect">
              <a:avLst/>
            </a:prstGeom>
            <a:no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80982" name="Text Box 22"/>
            <p:cNvSpPr txBox="1">
              <a:spLocks noChangeArrowheads="1"/>
            </p:cNvSpPr>
            <p:nvPr/>
          </p:nvSpPr>
          <p:spPr bwMode="auto">
            <a:xfrm>
              <a:off x="2062163" y="5497785"/>
              <a:ext cx="1801812" cy="320130"/>
            </a:xfrm>
            <a:prstGeom prst="rect">
              <a:avLst/>
            </a:prstGeom>
            <a:no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grpSp>
    </p:spTree>
    <p:extLst>
      <p:ext uri="{BB962C8B-B14F-4D97-AF65-F5344CB8AC3E}">
        <p14:creationId xmlns:p14="http://schemas.microsoft.com/office/powerpoint/2010/main" val="14745162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343473" y="17385"/>
            <a:ext cx="9145711" cy="935807"/>
          </a:xfrm>
        </p:spPr>
        <p:txBody>
          <a:bodyPr>
            <a:normAutofit/>
          </a:bodyPr>
          <a:lstStyle/>
          <a:p>
            <a:r>
              <a:rPr lang="en-US" altLang="zh-CN" sz="4000" dirty="0" err="1">
                <a:latin typeface="宋体" panose="02010600030101010101" pitchFamily="2" charset="-122"/>
                <a:ea typeface="宋体" panose="02010600030101010101" pitchFamily="2" charset="-122"/>
                <a:cs typeface="Arial Unicode MS" pitchFamily="34" charset="-122"/>
              </a:rPr>
              <a:t>CalculatorLoggingHandler</a:t>
            </a:r>
            <a:endParaRPr lang="en-US" altLang="zh-CN" sz="4000" dirty="0">
              <a:latin typeface="宋体" panose="02010600030101010101" pitchFamily="2" charset="-122"/>
              <a:ea typeface="宋体" panose="02010600030101010101" pitchFamily="2"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1775520" y="1052736"/>
            <a:ext cx="8687932" cy="5040560"/>
          </a:xfrm>
          <a:prstGeom prst="rect">
            <a:avLst/>
          </a:prstGeom>
          <a:noFill/>
        </p:spPr>
      </p:pic>
    </p:spTree>
    <p:extLst>
      <p:ext uri="{BB962C8B-B14F-4D97-AF65-F5344CB8AC3E}">
        <p14:creationId xmlns:p14="http://schemas.microsoft.com/office/powerpoint/2010/main" val="34484714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2063553" y="116632"/>
            <a:ext cx="8459787" cy="802918"/>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2495600" y="1052736"/>
            <a:ext cx="7200800" cy="5812278"/>
          </a:xfrm>
          <a:prstGeom prst="rect">
            <a:avLst/>
          </a:prstGeom>
          <a:noFill/>
        </p:spPr>
      </p:pic>
    </p:spTree>
    <p:extLst>
      <p:ext uri="{BB962C8B-B14F-4D97-AF65-F5344CB8AC3E}">
        <p14:creationId xmlns:p14="http://schemas.microsoft.com/office/powerpoint/2010/main" val="30462753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1919536"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2063552" y="1124744"/>
            <a:ext cx="8074359" cy="3096344"/>
          </a:xfrm>
          <a:prstGeom prst="rect">
            <a:avLst/>
          </a:prstGeom>
          <a:noFill/>
        </p:spPr>
      </p:pic>
    </p:spTree>
    <p:extLst>
      <p:ext uri="{BB962C8B-B14F-4D97-AF65-F5344CB8AC3E}">
        <p14:creationId xmlns:p14="http://schemas.microsoft.com/office/powerpoint/2010/main" val="22783575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1847528"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AOP </a:t>
            </a:r>
            <a:r>
              <a:rPr lang="zh-CN" altLang="en-US" dirty="0">
                <a:latin typeface="宋体" panose="02010600030101010101" pitchFamily="2" charset="-122"/>
                <a:ea typeface="宋体" panose="02010600030101010101" pitchFamily="2" charset="-122"/>
                <a:cs typeface="Arial Unicode MS" pitchFamily="34" charset="-122"/>
              </a:rPr>
              <a:t>简介</a:t>
            </a:r>
          </a:p>
        </p:txBody>
      </p:sp>
      <p:sp>
        <p:nvSpPr>
          <p:cNvPr id="687107" name="Rectangle 3"/>
          <p:cNvSpPr>
            <a:spLocks noGrp="1" noChangeArrowheads="1"/>
          </p:cNvSpPr>
          <p:nvPr>
            <p:ph idx="1"/>
          </p:nvPr>
        </p:nvSpPr>
        <p:spPr>
          <a:xfrm>
            <a:off x="1821219" y="1196753"/>
            <a:ext cx="8064896" cy="4706937"/>
          </a:xfrm>
          <a:solidFill>
            <a:schemeClr val="bg1"/>
          </a:solidFill>
        </p:spPr>
        <p:txBody>
          <a:bodyPr/>
          <a:lstStyle/>
          <a:p>
            <a:r>
              <a:rPr lang="en-US" altLang="zh-CN" sz="2400" dirty="0">
                <a:latin typeface="宋体" panose="02010600030101010101" pitchFamily="2" charset="-122"/>
                <a:ea typeface="宋体" panose="02010600030101010101" pitchFamily="2" charset="-122"/>
                <a:cs typeface="Arial Unicode MS" pitchFamily="34" charset="-122"/>
              </a:rPr>
              <a:t>AOP(Aspect-Oriented Programming,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面向切面编程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是一种新的方法论</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是对传统 </a:t>
            </a:r>
            <a:r>
              <a:rPr lang="en-US" altLang="zh-CN" sz="2400" dirty="0">
                <a:latin typeface="宋体" panose="02010600030101010101" pitchFamily="2" charset="-122"/>
                <a:ea typeface="宋体" panose="02010600030101010101" pitchFamily="2" charset="-122"/>
                <a:cs typeface="Arial Unicode MS" pitchFamily="34" charset="-122"/>
              </a:rPr>
              <a:t>OOP(Object-Oriented Programming, </a:t>
            </a:r>
            <a:r>
              <a:rPr lang="zh-CN" altLang="en-US" sz="2400" dirty="0">
                <a:latin typeface="宋体" panose="02010600030101010101" pitchFamily="2" charset="-122"/>
                <a:ea typeface="宋体" panose="02010600030101010101" pitchFamily="2" charset="-122"/>
                <a:cs typeface="Arial Unicode MS" pitchFamily="34" charset="-122"/>
              </a:rPr>
              <a:t>面向对象编程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的补充</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AOP </a:t>
            </a:r>
            <a:r>
              <a:rPr lang="zh-CN" altLang="en-US" sz="2400" dirty="0">
                <a:latin typeface="宋体" panose="02010600030101010101" pitchFamily="2" charset="-122"/>
                <a:ea typeface="宋体" panose="02010600030101010101" pitchFamily="2" charset="-122"/>
                <a:cs typeface="Arial Unicode MS" pitchFamily="34" charset="-122"/>
              </a:rPr>
              <a:t>的主要编程对象是</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切面</a:t>
            </a:r>
            <a:r>
              <a:rPr lang="en-US" altLang="zh-CN" sz="2400" dirty="0">
                <a:latin typeface="宋体" panose="02010600030101010101" pitchFamily="2" charset="-122"/>
                <a:ea typeface="宋体" panose="02010600030101010101" pitchFamily="2" charset="-122"/>
                <a:cs typeface="Arial Unicode MS" pitchFamily="34" charset="-122"/>
              </a:rPr>
              <a:t>(aspect), </a:t>
            </a:r>
            <a:r>
              <a:rPr lang="zh-CN" altLang="en-US" sz="2400" dirty="0">
                <a:latin typeface="宋体" panose="02010600030101010101" pitchFamily="2" charset="-122"/>
                <a:ea typeface="宋体" panose="02010600030101010101" pitchFamily="2" charset="-122"/>
                <a:cs typeface="Arial Unicode MS" pitchFamily="34" charset="-122"/>
              </a:rPr>
              <a:t>而</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切面模块化横切关注点</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在应用 </a:t>
            </a:r>
            <a:r>
              <a:rPr lang="en-US" altLang="zh-CN" sz="2400" dirty="0">
                <a:latin typeface="宋体" panose="02010600030101010101" pitchFamily="2" charset="-122"/>
                <a:ea typeface="宋体" panose="02010600030101010101" pitchFamily="2" charset="-122"/>
                <a:cs typeface="Arial Unicode MS" pitchFamily="34" charset="-122"/>
              </a:rPr>
              <a:t>AOP </a:t>
            </a:r>
            <a:r>
              <a:rPr lang="zh-CN" altLang="en-US" sz="2400" dirty="0">
                <a:latin typeface="宋体" panose="02010600030101010101" pitchFamily="2" charset="-122"/>
                <a:ea typeface="宋体" panose="02010600030101010101" pitchFamily="2" charset="-122"/>
                <a:cs typeface="Arial Unicode MS" pitchFamily="34" charset="-122"/>
              </a:rPr>
              <a:t>编程时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仍然需要</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定义公共功能</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但可以明确的定义这个功能在哪里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以什么方式应用</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并且不必修改受影响的类</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这样一来</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横切关注点就被模块化到特殊的对象</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切面</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里</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a:latin typeface="宋体" panose="02010600030101010101" pitchFamily="2" charset="-122"/>
                <a:ea typeface="宋体" panose="02010600030101010101" pitchFamily="2" charset="-122"/>
                <a:cs typeface="Arial Unicode MS" pitchFamily="34" charset="-122"/>
              </a:rPr>
              <a:t>AOP </a:t>
            </a:r>
            <a:r>
              <a:rPr lang="zh-CN" altLang="en-US" sz="2400" dirty="0">
                <a:latin typeface="宋体" panose="02010600030101010101" pitchFamily="2" charset="-122"/>
                <a:ea typeface="宋体" panose="02010600030101010101" pitchFamily="2" charset="-122"/>
                <a:cs typeface="Arial Unicode MS" pitchFamily="34" charset="-122"/>
              </a:rPr>
              <a:t>的好处</a:t>
            </a:r>
            <a:r>
              <a:rPr lang="en-US" altLang="zh-CN" sz="2400" dirty="0">
                <a:latin typeface="宋体" panose="02010600030101010101" pitchFamily="2" charset="-122"/>
                <a:ea typeface="宋体" panose="02010600030101010101" pitchFamily="2" charset="-122"/>
                <a:cs typeface="Arial Unicode MS" pitchFamily="34" charset="-122"/>
              </a:rPr>
              <a:t>:</a:t>
            </a:r>
          </a:p>
          <a:p>
            <a:pPr lvl="1"/>
            <a:r>
              <a:rPr lang="zh-CN" altLang="en-US" sz="2000" dirty="0">
                <a:latin typeface="宋体" panose="02010600030101010101" pitchFamily="2" charset="-122"/>
                <a:ea typeface="宋体" panose="02010600030101010101" pitchFamily="2" charset="-122"/>
                <a:cs typeface="Arial Unicode MS" pitchFamily="34" charset="-122"/>
              </a:rPr>
              <a:t>每个事物逻辑位于一个位置</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代码不分散</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便于维护和升级</a:t>
            </a:r>
          </a:p>
          <a:p>
            <a:pPr lvl="1"/>
            <a:r>
              <a:rPr lang="zh-CN" altLang="en-US" sz="2000" dirty="0">
                <a:latin typeface="宋体" panose="02010600030101010101" pitchFamily="2" charset="-122"/>
                <a:ea typeface="宋体" panose="02010600030101010101" pitchFamily="2" charset="-122"/>
                <a:cs typeface="Arial Unicode MS" pitchFamily="34" charset="-122"/>
              </a:rPr>
              <a:t>业务模块更简洁</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只包含核心业务代码</a:t>
            </a:r>
            <a:r>
              <a:rPr lang="en-US" altLang="zh-CN" sz="2000" dirty="0">
                <a:latin typeface="宋体" panose="02010600030101010101" pitchFamily="2" charset="-122"/>
                <a:ea typeface="宋体" panose="02010600030101010101" pitchFamily="2" charset="-122"/>
                <a:cs typeface="Arial Unicode MS" pitchFamily="34" charset="-122"/>
              </a:rPr>
              <a:t>.</a:t>
            </a:r>
          </a:p>
        </p:txBody>
      </p:sp>
    </p:spTree>
    <p:extLst>
      <p:ext uri="{BB962C8B-B14F-4D97-AF65-F5344CB8AC3E}">
        <p14:creationId xmlns:p14="http://schemas.microsoft.com/office/powerpoint/2010/main" val="7568083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34196"/>
            <a:ext cx="8229600" cy="1143000"/>
          </a:xfrm>
        </p:spPr>
        <p:txBody>
          <a:bodyPr/>
          <a:lstStyle/>
          <a:p>
            <a:r>
              <a:rPr lang="en-US" altLang="zh-CN" dirty="0" smtClean="0">
                <a:latin typeface="宋体" panose="02010600030101010101" pitchFamily="2" charset="-122"/>
                <a:ea typeface="宋体" panose="02010600030101010101" pitchFamily="2" charset="-122"/>
                <a:cs typeface="Arial Unicode MS" pitchFamily="34" charset="-122"/>
              </a:rPr>
              <a:t>AOP</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34" name="矩形 33"/>
          <p:cNvSpPr/>
          <p:nvPr/>
        </p:nvSpPr>
        <p:spPr>
          <a:xfrm>
            <a:off x="21438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验证参数</a:t>
            </a:r>
          </a:p>
        </p:txBody>
      </p:sp>
      <p:sp>
        <p:nvSpPr>
          <p:cNvPr id="35" name="矩形 34"/>
          <p:cNvSpPr/>
          <p:nvPr/>
        </p:nvSpPr>
        <p:spPr>
          <a:xfrm>
            <a:off x="21438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前置日志</a:t>
            </a:r>
          </a:p>
        </p:txBody>
      </p:sp>
      <p:sp>
        <p:nvSpPr>
          <p:cNvPr id="36" name="矩形 35"/>
          <p:cNvSpPr/>
          <p:nvPr/>
        </p:nvSpPr>
        <p:spPr>
          <a:xfrm>
            <a:off x="21438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add</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37" name="矩形 36"/>
          <p:cNvSpPr/>
          <p:nvPr/>
        </p:nvSpPr>
        <p:spPr>
          <a:xfrm>
            <a:off x="21438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后置日志</a:t>
            </a:r>
          </a:p>
        </p:txBody>
      </p:sp>
      <p:sp>
        <p:nvSpPr>
          <p:cNvPr id="38" name="矩形 37"/>
          <p:cNvSpPr/>
          <p:nvPr/>
        </p:nvSpPr>
        <p:spPr>
          <a:xfrm>
            <a:off x="57442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验证参数</a:t>
            </a:r>
          </a:p>
        </p:txBody>
      </p:sp>
      <p:sp>
        <p:nvSpPr>
          <p:cNvPr id="39" name="矩形 38"/>
          <p:cNvSpPr/>
          <p:nvPr/>
        </p:nvSpPr>
        <p:spPr>
          <a:xfrm>
            <a:off x="57442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前置日志</a:t>
            </a:r>
          </a:p>
        </p:txBody>
      </p:sp>
      <p:sp>
        <p:nvSpPr>
          <p:cNvPr id="40" name="矩形 39"/>
          <p:cNvSpPr/>
          <p:nvPr/>
        </p:nvSpPr>
        <p:spPr>
          <a:xfrm>
            <a:off x="57442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宋体" panose="02010600030101010101" pitchFamily="2" charset="-122"/>
                <a:ea typeface="宋体" panose="02010600030101010101" pitchFamily="2" charset="-122"/>
                <a:cs typeface="Arial Unicode MS" pitchFamily="34" charset="-122"/>
              </a:rPr>
              <a:t>mul</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41" name="矩形 40"/>
          <p:cNvSpPr/>
          <p:nvPr/>
        </p:nvSpPr>
        <p:spPr>
          <a:xfrm>
            <a:off x="57442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后置日志</a:t>
            </a:r>
          </a:p>
        </p:txBody>
      </p:sp>
      <p:sp>
        <p:nvSpPr>
          <p:cNvPr id="42" name="矩形 41"/>
          <p:cNvSpPr/>
          <p:nvPr/>
        </p:nvSpPr>
        <p:spPr>
          <a:xfrm>
            <a:off x="39440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验证参数</a:t>
            </a:r>
          </a:p>
        </p:txBody>
      </p:sp>
      <p:sp>
        <p:nvSpPr>
          <p:cNvPr id="43" name="矩形 42"/>
          <p:cNvSpPr/>
          <p:nvPr/>
        </p:nvSpPr>
        <p:spPr>
          <a:xfrm>
            <a:off x="39440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前置日志</a:t>
            </a:r>
          </a:p>
        </p:txBody>
      </p:sp>
      <p:sp>
        <p:nvSpPr>
          <p:cNvPr id="44" name="矩形 43"/>
          <p:cNvSpPr/>
          <p:nvPr/>
        </p:nvSpPr>
        <p:spPr>
          <a:xfrm>
            <a:off x="39440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sub</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45" name="矩形 44"/>
          <p:cNvSpPr/>
          <p:nvPr/>
        </p:nvSpPr>
        <p:spPr>
          <a:xfrm>
            <a:off x="39440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后置日志</a:t>
            </a:r>
          </a:p>
        </p:txBody>
      </p:sp>
      <p:sp>
        <p:nvSpPr>
          <p:cNvPr id="46" name="矩形 45"/>
          <p:cNvSpPr/>
          <p:nvPr/>
        </p:nvSpPr>
        <p:spPr>
          <a:xfrm>
            <a:off x="75444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验证参数</a:t>
            </a:r>
          </a:p>
        </p:txBody>
      </p:sp>
      <p:sp>
        <p:nvSpPr>
          <p:cNvPr id="47" name="矩形 46"/>
          <p:cNvSpPr/>
          <p:nvPr/>
        </p:nvSpPr>
        <p:spPr>
          <a:xfrm>
            <a:off x="75444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前置日志</a:t>
            </a:r>
          </a:p>
        </p:txBody>
      </p:sp>
      <p:sp>
        <p:nvSpPr>
          <p:cNvPr id="48" name="矩形 47"/>
          <p:cNvSpPr/>
          <p:nvPr/>
        </p:nvSpPr>
        <p:spPr>
          <a:xfrm>
            <a:off x="9070087" y="5349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div</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49" name="矩形 48"/>
          <p:cNvSpPr/>
          <p:nvPr/>
        </p:nvSpPr>
        <p:spPr>
          <a:xfrm>
            <a:off x="75444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后置日志</a:t>
            </a:r>
          </a:p>
        </p:txBody>
      </p:sp>
      <p:sp>
        <p:nvSpPr>
          <p:cNvPr id="50" name="圆角矩形 49"/>
          <p:cNvSpPr/>
          <p:nvPr/>
        </p:nvSpPr>
        <p:spPr>
          <a:xfrm>
            <a:off x="1855840" y="1292886"/>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2287888" y="1107729"/>
            <a:ext cx="1152128" cy="369332"/>
          </a:xfrm>
          <a:prstGeom prst="rect">
            <a:avLst/>
          </a:prstGeom>
          <a:solidFill>
            <a:schemeClr val="bg1"/>
          </a:solid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业务逻辑</a:t>
            </a:r>
          </a:p>
        </p:txBody>
      </p:sp>
      <p:sp>
        <p:nvSpPr>
          <p:cNvPr id="52" name="矩形 51"/>
          <p:cNvSpPr/>
          <p:nvPr/>
        </p:nvSpPr>
        <p:spPr>
          <a:xfrm>
            <a:off x="7701935" y="469696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add</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53" name="矩形 52"/>
          <p:cNvSpPr/>
          <p:nvPr/>
        </p:nvSpPr>
        <p:spPr>
          <a:xfrm>
            <a:off x="9070087" y="469696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sub</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54" name="矩形 53"/>
          <p:cNvSpPr/>
          <p:nvPr/>
        </p:nvSpPr>
        <p:spPr>
          <a:xfrm>
            <a:off x="7701935" y="5332066"/>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宋体" panose="02010600030101010101" pitchFamily="2" charset="-122"/>
                <a:ea typeface="宋体" panose="02010600030101010101" pitchFamily="2" charset="-122"/>
                <a:cs typeface="Arial Unicode MS" pitchFamily="34" charset="-122"/>
              </a:rPr>
              <a:t>mul</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55" name="圆角矩形 54"/>
          <p:cNvSpPr/>
          <p:nvPr/>
        </p:nvSpPr>
        <p:spPr>
          <a:xfrm>
            <a:off x="7544472" y="4530214"/>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7845951" y="4259784"/>
            <a:ext cx="1152128" cy="369332"/>
          </a:xfrm>
          <a:prstGeom prst="rect">
            <a:avLst/>
          </a:prstGeom>
          <a:solidFill>
            <a:schemeClr val="bg1"/>
          </a:solid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业务逻辑</a:t>
            </a:r>
          </a:p>
        </p:txBody>
      </p:sp>
      <p:sp>
        <p:nvSpPr>
          <p:cNvPr id="61" name="圆角矩形 60"/>
          <p:cNvSpPr/>
          <p:nvPr/>
        </p:nvSpPr>
        <p:spPr>
          <a:xfrm>
            <a:off x="1830797" y="4921922"/>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2132277" y="4678694"/>
            <a:ext cx="727847" cy="369332"/>
          </a:xfrm>
          <a:prstGeom prst="rect">
            <a:avLst/>
          </a:prstGeom>
          <a:solidFill>
            <a:schemeClr val="bg1"/>
          </a:solid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验证</a:t>
            </a:r>
          </a:p>
        </p:txBody>
      </p:sp>
      <p:sp>
        <p:nvSpPr>
          <p:cNvPr id="63" name="矩形 62"/>
          <p:cNvSpPr/>
          <p:nvPr/>
        </p:nvSpPr>
        <p:spPr>
          <a:xfrm>
            <a:off x="75444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itchFamily="34" charset="-122"/>
              </a:rPr>
              <a:t>div</a:t>
            </a:r>
            <a:r>
              <a:rPr lang="zh-CN" altLang="en-US" dirty="0">
                <a:latin typeface="宋体" panose="02010600030101010101" pitchFamily="2" charset="-122"/>
                <a:ea typeface="宋体" panose="02010600030101010101" pitchFamily="2" charset="-122"/>
                <a:cs typeface="Arial Unicode MS" pitchFamily="34" charset="-122"/>
              </a:rPr>
              <a:t>（）</a:t>
            </a:r>
          </a:p>
        </p:txBody>
      </p:sp>
      <p:sp>
        <p:nvSpPr>
          <p:cNvPr id="68" name="圆角矩形 67"/>
          <p:cNvSpPr/>
          <p:nvPr/>
        </p:nvSpPr>
        <p:spPr>
          <a:xfrm>
            <a:off x="4063045" y="4921921"/>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4148501" y="4626358"/>
            <a:ext cx="727847" cy="369332"/>
          </a:xfrm>
          <a:prstGeom prst="rect">
            <a:avLst/>
          </a:prstGeom>
          <a:solidFill>
            <a:schemeClr val="bg1"/>
          </a:solid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日志</a:t>
            </a:r>
          </a:p>
        </p:txBody>
      </p:sp>
      <p:sp>
        <p:nvSpPr>
          <p:cNvPr id="70" name="矩形 69"/>
          <p:cNvSpPr/>
          <p:nvPr/>
        </p:nvSpPr>
        <p:spPr>
          <a:xfrm>
            <a:off x="2140043"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验证参数</a:t>
            </a:r>
          </a:p>
        </p:txBody>
      </p:sp>
      <p:sp>
        <p:nvSpPr>
          <p:cNvPr id="75" name="矩形 74"/>
          <p:cNvSpPr/>
          <p:nvPr/>
        </p:nvSpPr>
        <p:spPr>
          <a:xfrm>
            <a:off x="4228275"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前置日志</a:t>
            </a:r>
          </a:p>
        </p:txBody>
      </p:sp>
      <p:sp>
        <p:nvSpPr>
          <p:cNvPr id="76" name="矩形 75"/>
          <p:cNvSpPr/>
          <p:nvPr/>
        </p:nvSpPr>
        <p:spPr>
          <a:xfrm>
            <a:off x="5801690"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itchFamily="34" charset="-122"/>
              </a:rPr>
              <a:t>后置日志</a:t>
            </a:r>
          </a:p>
        </p:txBody>
      </p:sp>
      <p:sp>
        <p:nvSpPr>
          <p:cNvPr id="78" name="下箭头 77"/>
          <p:cNvSpPr/>
          <p:nvPr/>
        </p:nvSpPr>
        <p:spPr>
          <a:xfrm>
            <a:off x="4520136" y="4001497"/>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2867782" y="4073504"/>
            <a:ext cx="194038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抽取横切关注点</a:t>
            </a:r>
          </a:p>
        </p:txBody>
      </p:sp>
      <p:sp>
        <p:nvSpPr>
          <p:cNvPr id="81" name="下箭头 80"/>
          <p:cNvSpPr/>
          <p:nvPr/>
        </p:nvSpPr>
        <p:spPr>
          <a:xfrm rot="10800000">
            <a:off x="5528249" y="3960847"/>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6176321" y="4075118"/>
            <a:ext cx="790173"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cs typeface="Arial Unicode MS" pitchFamily="34" charset="-122"/>
              </a:rPr>
              <a:t>AOP</a:t>
            </a:r>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83" name="TextBox 82"/>
          <p:cNvSpPr txBox="1"/>
          <p:nvPr/>
        </p:nvSpPr>
        <p:spPr>
          <a:xfrm>
            <a:off x="3501420" y="5721920"/>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切面</a:t>
            </a:r>
          </a:p>
        </p:txBody>
      </p:sp>
      <p:sp>
        <p:nvSpPr>
          <p:cNvPr id="57" name="TextBox 56"/>
          <p:cNvSpPr txBox="1"/>
          <p:nvPr/>
        </p:nvSpPr>
        <p:spPr>
          <a:xfrm>
            <a:off x="9323072" y="3924588"/>
            <a:ext cx="117372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目标对象</a:t>
            </a:r>
          </a:p>
        </p:txBody>
      </p:sp>
      <p:sp>
        <p:nvSpPr>
          <p:cNvPr id="58" name="TextBox 57"/>
          <p:cNvSpPr txBox="1"/>
          <p:nvPr/>
        </p:nvSpPr>
        <p:spPr>
          <a:xfrm>
            <a:off x="9323072" y="2159757"/>
            <a:ext cx="117372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itchFamily="34" charset="-122"/>
              </a:rPr>
              <a:t>代理对象</a:t>
            </a:r>
          </a:p>
        </p:txBody>
      </p:sp>
    </p:spTree>
    <p:extLst>
      <p:ext uri="{BB962C8B-B14F-4D97-AF65-F5344CB8AC3E}">
        <p14:creationId xmlns:p14="http://schemas.microsoft.com/office/powerpoint/2010/main" val="22499784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2063552" y="25039"/>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AOP </a:t>
            </a:r>
            <a:r>
              <a:rPr lang="zh-CN" altLang="en-US" dirty="0">
                <a:latin typeface="宋体" panose="02010600030101010101" pitchFamily="2" charset="-122"/>
                <a:ea typeface="宋体" panose="02010600030101010101" pitchFamily="2" charset="-122"/>
                <a:cs typeface="Arial Unicode MS" pitchFamily="34" charset="-122"/>
              </a:rPr>
              <a:t>术语</a:t>
            </a:r>
          </a:p>
        </p:txBody>
      </p:sp>
      <p:sp>
        <p:nvSpPr>
          <p:cNvPr id="686083" name="Rectangle 3"/>
          <p:cNvSpPr>
            <a:spLocks noGrp="1" noChangeArrowheads="1"/>
          </p:cNvSpPr>
          <p:nvPr>
            <p:ph idx="1"/>
          </p:nvPr>
        </p:nvSpPr>
        <p:spPr>
          <a:xfrm>
            <a:off x="1775520" y="1052736"/>
            <a:ext cx="8568952" cy="5013200"/>
          </a:xfrm>
        </p:spPr>
        <p:txBody>
          <a:bodyPr>
            <a:noAutofit/>
          </a:bodyPr>
          <a:lstStyle/>
          <a:p>
            <a:r>
              <a:rPr lang="zh-CN" altLang="en-US" sz="1900" dirty="0">
                <a:latin typeface="宋体" panose="02010600030101010101" pitchFamily="2" charset="-122"/>
                <a:ea typeface="宋体" panose="02010600030101010101" pitchFamily="2" charset="-122"/>
                <a:cs typeface="Arial Unicode MS" pitchFamily="34" charset="-122"/>
              </a:rPr>
              <a:t>切面</a:t>
            </a:r>
            <a:r>
              <a:rPr lang="en-US" altLang="zh-CN" sz="1900" dirty="0">
                <a:latin typeface="宋体" panose="02010600030101010101" pitchFamily="2" charset="-122"/>
                <a:ea typeface="宋体" panose="02010600030101010101" pitchFamily="2" charset="-122"/>
                <a:cs typeface="Arial Unicode MS" pitchFamily="34" charset="-122"/>
              </a:rPr>
              <a:t>(Aspect):  </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横切关注点</a:t>
            </a:r>
            <a:r>
              <a:rPr lang="en-US" altLang="zh-CN" sz="19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跨越应用程序多个模块的功能</a:t>
            </a:r>
            <a:r>
              <a:rPr lang="en-US" altLang="zh-CN" sz="1900" b="1" dirty="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被模块化的特殊对象</a:t>
            </a:r>
          </a:p>
          <a:p>
            <a:r>
              <a:rPr lang="zh-CN" altLang="en-US" sz="1900" dirty="0">
                <a:latin typeface="宋体" panose="02010600030101010101" pitchFamily="2" charset="-122"/>
                <a:ea typeface="宋体" panose="02010600030101010101" pitchFamily="2" charset="-122"/>
                <a:cs typeface="Arial Unicode MS" pitchFamily="34" charset="-122"/>
              </a:rPr>
              <a:t>通知</a:t>
            </a:r>
            <a:r>
              <a:rPr lang="en-US" altLang="zh-CN" sz="1900" dirty="0">
                <a:latin typeface="宋体" panose="02010600030101010101" pitchFamily="2" charset="-122"/>
                <a:ea typeface="宋体" panose="02010600030101010101" pitchFamily="2" charset="-122"/>
                <a:cs typeface="Arial Unicode MS" pitchFamily="34" charset="-122"/>
              </a:rPr>
              <a:t>(Advice):  </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切面必须要完成的工作</a:t>
            </a:r>
          </a:p>
          <a:p>
            <a:r>
              <a:rPr lang="zh-CN" altLang="en-US" sz="1900" dirty="0">
                <a:latin typeface="宋体" panose="02010600030101010101" pitchFamily="2" charset="-122"/>
                <a:ea typeface="宋体" panose="02010600030101010101" pitchFamily="2" charset="-122"/>
                <a:cs typeface="Arial Unicode MS" pitchFamily="34" charset="-122"/>
              </a:rPr>
              <a:t>目标</a:t>
            </a:r>
            <a:r>
              <a:rPr lang="en-US" altLang="zh-CN" sz="1900" dirty="0">
                <a:latin typeface="宋体" panose="02010600030101010101" pitchFamily="2" charset="-122"/>
                <a:ea typeface="宋体" panose="02010600030101010101" pitchFamily="2" charset="-122"/>
                <a:cs typeface="Arial Unicode MS" pitchFamily="34" charset="-122"/>
              </a:rPr>
              <a:t>(Target): </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被通知的对象</a:t>
            </a:r>
          </a:p>
          <a:p>
            <a:r>
              <a:rPr lang="zh-CN" altLang="en-US" sz="1900" dirty="0">
                <a:latin typeface="宋体" panose="02010600030101010101" pitchFamily="2" charset="-122"/>
                <a:ea typeface="宋体" panose="02010600030101010101" pitchFamily="2" charset="-122"/>
                <a:cs typeface="Arial Unicode MS" pitchFamily="34" charset="-122"/>
              </a:rPr>
              <a:t>代理</a:t>
            </a:r>
            <a:r>
              <a:rPr lang="en-US" altLang="zh-CN" sz="1900" dirty="0">
                <a:latin typeface="宋体" panose="02010600030101010101" pitchFamily="2" charset="-122"/>
                <a:ea typeface="宋体" panose="02010600030101010101" pitchFamily="2" charset="-122"/>
                <a:cs typeface="Arial Unicode MS" pitchFamily="34" charset="-122"/>
              </a:rPr>
              <a:t>(Proxy): </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向目标对象应用通知之后创建的对象</a:t>
            </a:r>
          </a:p>
          <a:p>
            <a:r>
              <a:rPr lang="zh-CN" altLang="en-US" sz="1900" dirty="0">
                <a:latin typeface="宋体" panose="02010600030101010101" pitchFamily="2" charset="-122"/>
                <a:ea typeface="宋体" panose="02010600030101010101" pitchFamily="2" charset="-122"/>
                <a:cs typeface="Arial Unicode MS" pitchFamily="34" charset="-122"/>
              </a:rPr>
              <a:t>连接点（</a:t>
            </a:r>
            <a:r>
              <a:rPr lang="en-US" altLang="zh-CN" sz="1900" dirty="0" err="1">
                <a:latin typeface="宋体" panose="02010600030101010101" pitchFamily="2" charset="-122"/>
                <a:ea typeface="宋体" panose="02010600030101010101" pitchFamily="2" charset="-122"/>
                <a:cs typeface="Arial Unicode MS" pitchFamily="34" charset="-122"/>
              </a:rPr>
              <a:t>Joinpoint</a:t>
            </a:r>
            <a:r>
              <a:rPr lang="zh-CN" altLang="en-US" sz="1900" dirty="0">
                <a:latin typeface="宋体" panose="02010600030101010101" pitchFamily="2" charset="-122"/>
                <a:ea typeface="宋体" panose="02010600030101010101" pitchFamily="2" charset="-122"/>
                <a:cs typeface="Arial Unicode MS" pitchFamily="34" charset="-122"/>
              </a:rPr>
              <a:t>）：</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程序执行的某个特定位置</a:t>
            </a:r>
            <a:r>
              <a:rPr lang="zh-CN" altLang="en-US" sz="1900" dirty="0">
                <a:latin typeface="宋体" panose="02010600030101010101" pitchFamily="2" charset="-122"/>
                <a:ea typeface="宋体" panose="02010600030101010101" pitchFamily="2" charset="-122"/>
                <a:cs typeface="Arial Unicode MS" pitchFamily="34" charset="-122"/>
              </a:rPr>
              <a:t>：如类某个方法调用前、调用后、方法抛出异常后等。</a:t>
            </a:r>
            <a:r>
              <a:rPr lang="zh-CN" altLang="en-US" sz="1900" b="1" dirty="0">
                <a:latin typeface="宋体" panose="02010600030101010101" pitchFamily="2" charset="-122"/>
                <a:ea typeface="宋体" panose="02010600030101010101" pitchFamily="2" charset="-122"/>
                <a:cs typeface="Arial Unicode MS" pitchFamily="34" charset="-122"/>
              </a:rPr>
              <a:t>连接点由两个信息确定：方法表示的程序执行点；相对点表示的方位</a:t>
            </a:r>
            <a:r>
              <a:rPr lang="zh-CN" altLang="en-US" sz="1900" dirty="0">
                <a:latin typeface="宋体" panose="02010600030101010101" pitchFamily="2" charset="-122"/>
                <a:ea typeface="宋体" panose="02010600030101010101" pitchFamily="2" charset="-122"/>
                <a:cs typeface="Arial Unicode MS" pitchFamily="34" charset="-122"/>
              </a:rPr>
              <a:t>。例如 </a:t>
            </a:r>
            <a:r>
              <a:rPr lang="en-US" altLang="zh-CN" sz="1900" dirty="0" err="1">
                <a:latin typeface="宋体" panose="02010600030101010101" pitchFamily="2" charset="-122"/>
                <a:ea typeface="宋体" panose="02010600030101010101" pitchFamily="2" charset="-122"/>
                <a:cs typeface="Arial Unicode MS" pitchFamily="34" charset="-122"/>
              </a:rPr>
              <a:t>ArithmethicCalculator#add</a:t>
            </a:r>
            <a:r>
              <a:rPr lang="en-US" altLang="zh-CN" sz="1900" dirty="0">
                <a:latin typeface="宋体" panose="02010600030101010101" pitchFamily="2" charset="-122"/>
                <a:ea typeface="宋体" panose="02010600030101010101" pitchFamily="2" charset="-122"/>
                <a:cs typeface="Arial Unicode MS" pitchFamily="34" charset="-122"/>
              </a:rPr>
              <a:t>() </a:t>
            </a:r>
            <a:r>
              <a:rPr lang="zh-CN" altLang="en-US" sz="1900" dirty="0">
                <a:latin typeface="宋体" panose="02010600030101010101" pitchFamily="2" charset="-122"/>
                <a:ea typeface="宋体" panose="02010600030101010101" pitchFamily="2" charset="-122"/>
                <a:cs typeface="Arial Unicode MS" pitchFamily="34" charset="-122"/>
              </a:rPr>
              <a:t>方法执行前的连接点，执行点为 </a:t>
            </a:r>
            <a:r>
              <a:rPr lang="en-US" altLang="zh-CN" sz="1900" dirty="0" err="1">
                <a:latin typeface="宋体" panose="02010600030101010101" pitchFamily="2" charset="-122"/>
                <a:ea typeface="宋体" panose="02010600030101010101" pitchFamily="2" charset="-122"/>
                <a:cs typeface="Arial Unicode MS" pitchFamily="34" charset="-122"/>
              </a:rPr>
              <a:t>ArithmethicCalculator#add</a:t>
            </a:r>
            <a:r>
              <a:rPr lang="en-US" altLang="zh-CN" sz="1900" dirty="0">
                <a:latin typeface="宋体" panose="02010600030101010101" pitchFamily="2" charset="-122"/>
                <a:ea typeface="宋体" panose="02010600030101010101" pitchFamily="2" charset="-122"/>
                <a:cs typeface="Arial Unicode MS" pitchFamily="34" charset="-122"/>
              </a:rPr>
              <a:t>()</a:t>
            </a:r>
            <a:r>
              <a:rPr lang="zh-CN" altLang="en-US" sz="1900" dirty="0">
                <a:latin typeface="宋体" panose="02010600030101010101" pitchFamily="2" charset="-122"/>
                <a:ea typeface="宋体" panose="02010600030101010101" pitchFamily="2" charset="-122"/>
                <a:cs typeface="Arial Unicode MS" pitchFamily="34" charset="-122"/>
              </a:rPr>
              <a:t>； 方位为该方法执行前的位置</a:t>
            </a:r>
            <a:endParaRPr lang="en-US" altLang="zh-CN" sz="1900" dirty="0">
              <a:latin typeface="宋体" panose="02010600030101010101" pitchFamily="2" charset="-122"/>
              <a:ea typeface="宋体" panose="02010600030101010101" pitchFamily="2" charset="-122"/>
              <a:cs typeface="Arial Unicode MS" pitchFamily="34" charset="-122"/>
            </a:endParaRPr>
          </a:p>
          <a:p>
            <a:r>
              <a:rPr lang="zh-CN" altLang="en-US" sz="1900" dirty="0">
                <a:latin typeface="宋体" panose="02010600030101010101" pitchFamily="2" charset="-122"/>
                <a:ea typeface="宋体" panose="02010600030101010101" pitchFamily="2" charset="-122"/>
                <a:cs typeface="Arial Unicode MS" pitchFamily="34" charset="-122"/>
              </a:rPr>
              <a:t>切点（</a:t>
            </a:r>
            <a:r>
              <a:rPr lang="en-US" altLang="zh-CN" sz="1900" dirty="0" err="1">
                <a:latin typeface="宋体" panose="02010600030101010101" pitchFamily="2" charset="-122"/>
                <a:ea typeface="宋体" panose="02010600030101010101" pitchFamily="2" charset="-122"/>
                <a:cs typeface="Arial Unicode MS" pitchFamily="34" charset="-122"/>
              </a:rPr>
              <a:t>pointcut</a:t>
            </a:r>
            <a:r>
              <a:rPr lang="zh-CN" altLang="en-US" sz="1900" dirty="0">
                <a:latin typeface="宋体" panose="02010600030101010101" pitchFamily="2" charset="-122"/>
                <a:ea typeface="宋体" panose="02010600030101010101" pitchFamily="2" charset="-122"/>
                <a:cs typeface="Arial Unicode MS" pitchFamily="34" charset="-122"/>
              </a:rPr>
              <a:t>）：</a:t>
            </a:r>
            <a:r>
              <a:rPr lang="zh-CN" altLang="en-US" sz="1900" b="1" dirty="0">
                <a:latin typeface="宋体" panose="02010600030101010101" pitchFamily="2" charset="-122"/>
                <a:ea typeface="宋体" panose="02010600030101010101" pitchFamily="2" charset="-122"/>
                <a:cs typeface="Arial Unicode MS" pitchFamily="34" charset="-122"/>
              </a:rPr>
              <a:t>每个类都拥有多个连接点</a:t>
            </a:r>
            <a:r>
              <a:rPr lang="zh-CN" altLang="en-US" sz="1900" dirty="0">
                <a:latin typeface="宋体" panose="02010600030101010101" pitchFamily="2" charset="-122"/>
                <a:ea typeface="宋体" panose="02010600030101010101" pitchFamily="2" charset="-122"/>
                <a:cs typeface="Arial Unicode MS" pitchFamily="34" charset="-122"/>
              </a:rPr>
              <a:t>：例如 </a:t>
            </a:r>
            <a:r>
              <a:rPr lang="en-US" altLang="zh-CN" sz="1900" dirty="0" err="1">
                <a:latin typeface="宋体" panose="02010600030101010101" pitchFamily="2" charset="-122"/>
                <a:ea typeface="宋体" panose="02010600030101010101" pitchFamily="2" charset="-122"/>
                <a:cs typeface="Arial Unicode MS" pitchFamily="34" charset="-122"/>
              </a:rPr>
              <a:t>ArithmethicCalculator</a:t>
            </a:r>
            <a:r>
              <a:rPr lang="en-US" altLang="zh-CN" sz="1900" dirty="0">
                <a:latin typeface="宋体" panose="02010600030101010101" pitchFamily="2" charset="-122"/>
                <a:ea typeface="宋体" panose="02010600030101010101" pitchFamily="2" charset="-122"/>
                <a:cs typeface="Arial Unicode MS" pitchFamily="34" charset="-122"/>
              </a:rPr>
              <a:t> </a:t>
            </a:r>
            <a:r>
              <a:rPr lang="zh-CN" altLang="en-US" sz="1900" dirty="0">
                <a:latin typeface="宋体" panose="02010600030101010101" pitchFamily="2" charset="-122"/>
                <a:ea typeface="宋体" panose="02010600030101010101" pitchFamily="2" charset="-122"/>
                <a:cs typeface="Arial Unicode MS" pitchFamily="34" charset="-122"/>
              </a:rPr>
              <a:t>的所有方法实际上都是连接点，即</a:t>
            </a:r>
            <a:r>
              <a:rPr lang="zh-CN" altLang="en-US" sz="1900" b="1" dirty="0">
                <a:latin typeface="宋体" panose="02010600030101010101" pitchFamily="2" charset="-122"/>
                <a:ea typeface="宋体" panose="02010600030101010101" pitchFamily="2" charset="-122"/>
                <a:cs typeface="Arial Unicode MS" pitchFamily="34" charset="-122"/>
              </a:rPr>
              <a:t>连接点是程序类中客观存在的事务</a:t>
            </a:r>
            <a:r>
              <a:rPr lang="zh-CN" altLang="en-US" sz="1900" dirty="0">
                <a:latin typeface="宋体" panose="02010600030101010101" pitchFamily="2" charset="-122"/>
                <a:ea typeface="宋体" panose="02010600030101010101" pitchFamily="2" charset="-122"/>
                <a:cs typeface="Arial Unicode MS" pitchFamily="34" charset="-122"/>
              </a:rPr>
              <a:t>。</a:t>
            </a:r>
            <a:r>
              <a:rPr lang="en-US" altLang="zh-CN" sz="1900" b="1" dirty="0">
                <a:solidFill>
                  <a:srgbClr val="0000FF"/>
                </a:solidFill>
                <a:latin typeface="宋体" panose="02010600030101010101" pitchFamily="2" charset="-122"/>
                <a:ea typeface="宋体" panose="02010600030101010101" pitchFamily="2" charset="-122"/>
                <a:cs typeface="Arial Unicode MS" pitchFamily="34" charset="-122"/>
              </a:rPr>
              <a:t>AOP </a:t>
            </a:r>
            <a:r>
              <a:rPr lang="zh-CN" altLang="en-US" sz="1900" b="1" dirty="0">
                <a:solidFill>
                  <a:srgbClr val="0000FF"/>
                </a:solidFill>
                <a:latin typeface="宋体" panose="02010600030101010101" pitchFamily="2" charset="-122"/>
                <a:ea typeface="宋体" panose="02010600030101010101" pitchFamily="2" charset="-122"/>
                <a:cs typeface="Arial Unicode MS" pitchFamily="34" charset="-122"/>
              </a:rPr>
              <a:t>通过切点定位到特定的连接点。类比：连接点相当于数据库中的记录，切点相当于查询条件</a:t>
            </a:r>
            <a:r>
              <a:rPr lang="zh-CN" altLang="en-US" sz="1900" dirty="0">
                <a:latin typeface="宋体" panose="02010600030101010101" pitchFamily="2" charset="-122"/>
                <a:ea typeface="宋体" panose="02010600030101010101" pitchFamily="2" charset="-122"/>
                <a:cs typeface="Arial Unicode MS" pitchFamily="34" charset="-122"/>
              </a:rPr>
              <a:t>。切点和连接点不是一对一的关系，一个切点匹配多个连接点，切点通过 </a:t>
            </a:r>
            <a:r>
              <a:rPr lang="en-US" altLang="zh-CN" sz="1900" dirty="0" err="1">
                <a:latin typeface="宋体" panose="02010600030101010101" pitchFamily="2" charset="-122"/>
                <a:ea typeface="宋体" panose="02010600030101010101" pitchFamily="2" charset="-122"/>
                <a:cs typeface="Arial Unicode MS" pitchFamily="34" charset="-122"/>
              </a:rPr>
              <a:t>org.springframework.aop.Pointcut</a:t>
            </a:r>
            <a:r>
              <a:rPr lang="en-US" altLang="zh-CN" sz="1900" dirty="0">
                <a:latin typeface="宋体" panose="02010600030101010101" pitchFamily="2" charset="-122"/>
                <a:ea typeface="宋体" panose="02010600030101010101" pitchFamily="2" charset="-122"/>
                <a:cs typeface="Arial Unicode MS" pitchFamily="34" charset="-122"/>
              </a:rPr>
              <a:t> </a:t>
            </a:r>
            <a:r>
              <a:rPr lang="zh-CN" altLang="en-US" sz="1900" dirty="0">
                <a:latin typeface="宋体" panose="02010600030101010101" pitchFamily="2" charset="-122"/>
                <a:ea typeface="宋体" panose="02010600030101010101" pitchFamily="2" charset="-122"/>
                <a:cs typeface="Arial Unicode MS" pitchFamily="34" charset="-122"/>
              </a:rPr>
              <a:t>接口进行描述，它使用类和方法作为连接点的查询条件。</a:t>
            </a:r>
            <a:endParaRPr lang="en-US" altLang="zh-CN" sz="19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4045437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1919536"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itchFamily="34" charset="-122"/>
              </a:rPr>
              <a:t>Spring </a:t>
            </a:r>
            <a:r>
              <a:rPr lang="en-US" altLang="zh-CN" dirty="0" smtClean="0">
                <a:latin typeface="宋体" panose="02010600030101010101" pitchFamily="2" charset="-122"/>
                <a:ea typeface="宋体" panose="02010600030101010101" pitchFamily="2" charset="-122"/>
                <a:cs typeface="Arial Unicode MS" pitchFamily="34" charset="-122"/>
              </a:rPr>
              <a:t> </a:t>
            </a:r>
            <a:r>
              <a:rPr lang="en-US" altLang="zh-CN" dirty="0">
                <a:latin typeface="宋体" panose="02010600030101010101" pitchFamily="2" charset="-122"/>
                <a:ea typeface="宋体" panose="02010600030101010101" pitchFamily="2" charset="-122"/>
                <a:cs typeface="Arial Unicode MS" pitchFamily="34" charset="-122"/>
              </a:rPr>
              <a:t>AOP</a:t>
            </a:r>
          </a:p>
        </p:txBody>
      </p:sp>
      <p:sp>
        <p:nvSpPr>
          <p:cNvPr id="685059" name="Rectangle 3"/>
          <p:cNvSpPr>
            <a:spLocks noGrp="1" noChangeArrowheads="1"/>
          </p:cNvSpPr>
          <p:nvPr>
            <p:ph idx="1"/>
          </p:nvPr>
        </p:nvSpPr>
        <p:spPr>
          <a:xfrm>
            <a:off x="1940224" y="1340769"/>
            <a:ext cx="8208912" cy="1978025"/>
          </a:xfrm>
        </p:spPr>
        <p:txBody>
          <a:bodyPr>
            <a:normAutofit/>
          </a:bodyPr>
          <a:lstStyle/>
          <a:p>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AspectJ</a:t>
            </a:r>
            <a:r>
              <a:rPr lang="zh-CN" altLang="en-US" sz="2400" dirty="0">
                <a:latin typeface="宋体" panose="02010600030101010101" pitchFamily="2" charset="-122"/>
                <a:ea typeface="宋体" panose="02010600030101010101" pitchFamily="2" charset="-122"/>
                <a:cs typeface="Arial Unicode MS" pitchFamily="34" charset="-122"/>
              </a:rPr>
              <a:t>：</a:t>
            </a:r>
            <a:r>
              <a:rPr lang="en-US" altLang="zh-CN" sz="2400" dirty="0">
                <a:latin typeface="宋体" panose="02010600030101010101" pitchFamily="2" charset="-122"/>
                <a:ea typeface="宋体" panose="02010600030101010101" pitchFamily="2" charset="-122"/>
                <a:cs typeface="Arial Unicode MS" pitchFamily="34" charset="-122"/>
              </a:rPr>
              <a:t>Java </a:t>
            </a:r>
            <a:r>
              <a:rPr lang="zh-CN" altLang="en-US" sz="2400" dirty="0">
                <a:latin typeface="宋体" panose="02010600030101010101" pitchFamily="2" charset="-122"/>
                <a:ea typeface="宋体" panose="02010600030101010101" pitchFamily="2" charset="-122"/>
                <a:cs typeface="Arial Unicode MS" pitchFamily="34" charset="-122"/>
              </a:rPr>
              <a:t>社区里最完整最流行的 </a:t>
            </a:r>
            <a:r>
              <a:rPr lang="en-US" altLang="zh-CN" sz="2400" dirty="0">
                <a:latin typeface="宋体" panose="02010600030101010101" pitchFamily="2" charset="-122"/>
                <a:ea typeface="宋体" panose="02010600030101010101" pitchFamily="2" charset="-122"/>
                <a:cs typeface="Arial Unicode MS" pitchFamily="34" charset="-122"/>
              </a:rPr>
              <a:t>AOP </a:t>
            </a:r>
            <a:r>
              <a:rPr lang="zh-CN" altLang="en-US" sz="2400" dirty="0">
                <a:latin typeface="宋体" panose="02010600030101010101" pitchFamily="2" charset="-122"/>
                <a:ea typeface="宋体" panose="02010600030101010101" pitchFamily="2" charset="-122"/>
                <a:cs typeface="Arial Unicode MS" pitchFamily="34" charset="-122"/>
              </a:rPr>
              <a:t>框架</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a:latin typeface="宋体" panose="02010600030101010101" pitchFamily="2" charset="-122"/>
                <a:ea typeface="宋体" panose="02010600030101010101" pitchFamily="2" charset="-122"/>
                <a:cs typeface="Arial Unicode MS" pitchFamily="34" charset="-122"/>
              </a:rPr>
              <a:t>Spring2.0 </a:t>
            </a:r>
            <a:r>
              <a:rPr lang="zh-CN" altLang="en-US" sz="2400" dirty="0">
                <a:latin typeface="宋体" panose="02010600030101010101" pitchFamily="2" charset="-122"/>
                <a:ea typeface="宋体" panose="02010600030101010101" pitchFamily="2" charset="-122"/>
                <a:cs typeface="Arial Unicode MS" pitchFamily="34" charset="-122"/>
              </a:rPr>
              <a:t>以上版本中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可以使用基于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注解或基于 </a:t>
            </a:r>
            <a:r>
              <a:rPr lang="en-US" altLang="zh-CN" sz="2400" dirty="0">
                <a:latin typeface="宋体" panose="02010600030101010101" pitchFamily="2" charset="-122"/>
                <a:ea typeface="宋体" panose="02010600030101010101" pitchFamily="2" charset="-122"/>
                <a:cs typeface="Arial Unicode MS" pitchFamily="34" charset="-122"/>
              </a:rPr>
              <a:t>XML </a:t>
            </a:r>
            <a:r>
              <a:rPr lang="zh-CN" altLang="en-US" sz="2400" dirty="0">
                <a:latin typeface="宋体" panose="02010600030101010101" pitchFamily="2" charset="-122"/>
                <a:ea typeface="宋体" panose="02010600030101010101" pitchFamily="2" charset="-122"/>
                <a:cs typeface="Arial Unicode MS" pitchFamily="34" charset="-122"/>
              </a:rPr>
              <a:t>配置的 </a:t>
            </a:r>
            <a:r>
              <a:rPr lang="en-US" altLang="zh-CN" sz="2400" dirty="0">
                <a:latin typeface="宋体" panose="02010600030101010101" pitchFamily="2" charset="-122"/>
                <a:ea typeface="宋体" panose="02010600030101010101" pitchFamily="2" charset="-122"/>
                <a:cs typeface="Arial Unicode MS" pitchFamily="34" charset="-122"/>
              </a:rPr>
              <a:t>AOP</a:t>
            </a:r>
            <a:endPar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17662600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603835" y="44625"/>
            <a:ext cx="9036496" cy="935807"/>
          </a:xfrm>
        </p:spPr>
        <p:txBody>
          <a:bodyPr>
            <a:normAutofit/>
          </a:bodyPr>
          <a:lstStyle/>
          <a:p>
            <a:r>
              <a:rPr lang="zh-CN" altLang="en-US" sz="4000" dirty="0">
                <a:latin typeface="宋体" panose="02010600030101010101" pitchFamily="2" charset="-122"/>
                <a:ea typeface="宋体" panose="02010600030101010101" pitchFamily="2" charset="-122"/>
                <a:cs typeface="Arial Unicode MS" pitchFamily="34" charset="-122"/>
              </a:rPr>
              <a:t>在 </a:t>
            </a:r>
            <a:r>
              <a:rPr lang="en-US" altLang="zh-CN" sz="4000" dirty="0">
                <a:latin typeface="宋体" panose="02010600030101010101" pitchFamily="2" charset="-122"/>
                <a:ea typeface="宋体" panose="02010600030101010101" pitchFamily="2" charset="-122"/>
                <a:cs typeface="Arial Unicode MS" pitchFamily="34" charset="-122"/>
              </a:rPr>
              <a:t>Spring </a:t>
            </a:r>
            <a:r>
              <a:rPr lang="zh-CN" altLang="en-US" sz="4000" dirty="0">
                <a:latin typeface="宋体" panose="02010600030101010101" pitchFamily="2" charset="-122"/>
                <a:ea typeface="宋体" panose="02010600030101010101" pitchFamily="2" charset="-122"/>
                <a:cs typeface="Arial Unicode MS" pitchFamily="34" charset="-122"/>
              </a:rPr>
              <a:t>中启用 </a:t>
            </a:r>
            <a:r>
              <a:rPr lang="en-US" altLang="zh-CN" sz="4000" dirty="0" err="1">
                <a:latin typeface="宋体" panose="02010600030101010101" pitchFamily="2" charset="-122"/>
                <a:ea typeface="宋体" panose="02010600030101010101" pitchFamily="2" charset="-122"/>
                <a:cs typeface="Arial Unicode MS" pitchFamily="34" charset="-122"/>
              </a:rPr>
              <a:t>AspectJ</a:t>
            </a:r>
            <a:r>
              <a:rPr lang="en-US" altLang="zh-CN" sz="4000" dirty="0">
                <a:latin typeface="宋体" panose="02010600030101010101" pitchFamily="2" charset="-122"/>
                <a:ea typeface="宋体" panose="02010600030101010101" pitchFamily="2" charset="-122"/>
                <a:cs typeface="Arial Unicode MS" pitchFamily="34" charset="-122"/>
              </a:rPr>
              <a:t> </a:t>
            </a:r>
            <a:r>
              <a:rPr lang="zh-CN" altLang="en-US" sz="4000" dirty="0">
                <a:latin typeface="宋体" panose="02010600030101010101" pitchFamily="2" charset="-122"/>
                <a:ea typeface="宋体" panose="02010600030101010101" pitchFamily="2" charset="-122"/>
                <a:cs typeface="Arial Unicode MS" pitchFamily="34" charset="-122"/>
              </a:rPr>
              <a:t>注解支持</a:t>
            </a:r>
          </a:p>
        </p:txBody>
      </p:sp>
      <p:sp>
        <p:nvSpPr>
          <p:cNvPr id="684035" name="Rectangle 3"/>
          <p:cNvSpPr>
            <a:spLocks noGrp="1" noChangeArrowheads="1"/>
          </p:cNvSpPr>
          <p:nvPr>
            <p:ph idx="1"/>
          </p:nvPr>
        </p:nvSpPr>
        <p:spPr>
          <a:xfrm>
            <a:off x="1991544" y="1268761"/>
            <a:ext cx="8072494" cy="4098925"/>
          </a:xfrm>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要在 </a:t>
            </a:r>
            <a:r>
              <a:rPr lang="en-US" altLang="zh-CN" sz="2400" dirty="0">
                <a:latin typeface="宋体" panose="02010600030101010101" pitchFamily="2" charset="-122"/>
                <a:ea typeface="宋体" panose="02010600030101010101" pitchFamily="2" charset="-122"/>
                <a:cs typeface="Arial Unicode MS" pitchFamily="34" charset="-122"/>
              </a:rPr>
              <a:t>Spring </a:t>
            </a:r>
            <a:r>
              <a:rPr lang="zh-CN" altLang="en-US" sz="2400" dirty="0">
                <a:latin typeface="宋体" panose="02010600030101010101" pitchFamily="2" charset="-122"/>
                <a:ea typeface="宋体" panose="02010600030101010101" pitchFamily="2" charset="-122"/>
                <a:cs typeface="Arial Unicode MS" pitchFamily="34" charset="-122"/>
              </a:rPr>
              <a:t>应用中使用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必须在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classpath</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下包含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类库</a:t>
            </a:r>
            <a:r>
              <a:rPr lang="en-US" altLang="zh-CN" sz="2400" dirty="0">
                <a:latin typeface="宋体" panose="02010600030101010101" pitchFamily="2" charset="-122"/>
                <a:ea typeface="宋体" panose="02010600030101010101" pitchFamily="2" charset="-122"/>
                <a:cs typeface="Arial Unicode MS" pitchFamily="34" charset="-122"/>
              </a:rPr>
              <a:t>: aopalliance.jar</a:t>
            </a:r>
            <a:r>
              <a:rPr lang="zh-CN" altLang="en-US" sz="2400" dirty="0">
                <a:latin typeface="宋体" panose="02010600030101010101" pitchFamily="2" charset="-122"/>
                <a:ea typeface="宋体" panose="02010600030101010101" pitchFamily="2" charset="-122"/>
                <a:cs typeface="Arial Unicode MS" pitchFamily="34" charset="-122"/>
              </a:rPr>
              <a:t>、</a:t>
            </a:r>
            <a:r>
              <a:rPr lang="en-US" altLang="zh-CN" sz="2400" dirty="0">
                <a:latin typeface="宋体" panose="02010600030101010101" pitchFamily="2" charset="-122"/>
                <a:ea typeface="宋体" panose="02010600030101010101" pitchFamily="2" charset="-122"/>
                <a:cs typeface="Arial Unicode MS" pitchFamily="34" charset="-122"/>
              </a:rPr>
              <a:t>aspectj.weaver.jar </a:t>
            </a:r>
            <a:r>
              <a:rPr lang="zh-CN" altLang="en-US" sz="2400" dirty="0">
                <a:latin typeface="宋体" panose="02010600030101010101" pitchFamily="2" charset="-122"/>
                <a:ea typeface="宋体" panose="02010600030101010101" pitchFamily="2" charset="-122"/>
                <a:cs typeface="Arial Unicode MS" pitchFamily="34" charset="-122"/>
              </a:rPr>
              <a:t>和 </a:t>
            </a:r>
            <a:r>
              <a:rPr lang="en-US" altLang="zh-CN" sz="2400" dirty="0">
                <a:latin typeface="宋体" panose="02010600030101010101" pitchFamily="2" charset="-122"/>
                <a:ea typeface="宋体" panose="02010600030101010101" pitchFamily="2" charset="-122"/>
                <a:cs typeface="Arial Unicode MS" pitchFamily="34" charset="-122"/>
              </a:rPr>
              <a:t>spring-aspects.jar</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将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aop</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Schema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添加到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&lt;beans&gt;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根元素中</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dirty="0">
                <a:latin typeface="宋体" panose="02010600030101010101" pitchFamily="2" charset="-122"/>
                <a:ea typeface="宋体" panose="02010600030101010101" pitchFamily="2" charset="-122"/>
                <a:cs typeface="Arial Unicode MS" pitchFamily="34" charset="-122"/>
              </a:rPr>
              <a:t>要在 </a:t>
            </a:r>
            <a:r>
              <a:rPr lang="en-US" altLang="zh-CN" sz="2400" dirty="0">
                <a:latin typeface="宋体" panose="02010600030101010101" pitchFamily="2" charset="-122"/>
                <a:ea typeface="宋体" panose="02010600030101010101" pitchFamily="2" charset="-122"/>
                <a:cs typeface="Arial Unicode MS" pitchFamily="34" charset="-122"/>
              </a:rPr>
              <a:t>Spring IOC </a:t>
            </a:r>
            <a:r>
              <a:rPr lang="zh-CN" altLang="en-US" sz="2400" dirty="0">
                <a:latin typeface="宋体" panose="02010600030101010101" pitchFamily="2" charset="-122"/>
                <a:ea typeface="宋体" panose="02010600030101010101" pitchFamily="2" charset="-122"/>
                <a:cs typeface="Arial Unicode MS" pitchFamily="34" charset="-122"/>
              </a:rPr>
              <a:t>容器中启用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注解支持</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只要</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配置文件中定义一个空的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XML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元素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aop:aspectj-autoproxy</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&gt;</a:t>
            </a:r>
          </a:p>
          <a:p>
            <a:r>
              <a:rPr lang="zh-CN" altLang="en-US" sz="2400" dirty="0">
                <a:latin typeface="宋体" panose="02010600030101010101" pitchFamily="2" charset="-122"/>
                <a:ea typeface="宋体" panose="02010600030101010101" pitchFamily="2" charset="-122"/>
                <a:cs typeface="Arial Unicode MS" pitchFamily="34" charset="-122"/>
              </a:rPr>
              <a:t>当 </a:t>
            </a:r>
            <a:r>
              <a:rPr lang="en-US" altLang="zh-CN" sz="2400" dirty="0">
                <a:latin typeface="宋体" panose="02010600030101010101" pitchFamily="2" charset="-122"/>
                <a:ea typeface="宋体" panose="02010600030101010101" pitchFamily="2" charset="-122"/>
                <a:cs typeface="Arial Unicode MS" pitchFamily="34" charset="-122"/>
              </a:rPr>
              <a:t>Spring IOC </a:t>
            </a:r>
            <a:r>
              <a:rPr lang="zh-CN" altLang="en-US" sz="2400" dirty="0">
                <a:latin typeface="宋体" panose="02010600030101010101" pitchFamily="2" charset="-122"/>
                <a:ea typeface="宋体" panose="02010600030101010101" pitchFamily="2" charset="-122"/>
                <a:cs typeface="Arial Unicode MS" pitchFamily="34" charset="-122"/>
              </a:rPr>
              <a:t>容器侦测到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配置文件中的 </a:t>
            </a:r>
            <a:r>
              <a:rPr lang="en-US" altLang="zh-CN" sz="2400" dirty="0">
                <a:latin typeface="宋体" panose="02010600030101010101" pitchFamily="2" charset="-122"/>
                <a:ea typeface="宋体" panose="02010600030101010101" pitchFamily="2" charset="-122"/>
                <a:cs typeface="Arial Unicode MS" pitchFamily="34" charset="-122"/>
              </a:rPr>
              <a:t>&lt;</a:t>
            </a:r>
            <a:r>
              <a:rPr lang="en-US" altLang="zh-CN" sz="2400" dirty="0" err="1">
                <a:latin typeface="宋体" panose="02010600030101010101" pitchFamily="2" charset="-122"/>
                <a:ea typeface="宋体" panose="02010600030101010101" pitchFamily="2" charset="-122"/>
                <a:cs typeface="Arial Unicode MS" pitchFamily="34" charset="-122"/>
              </a:rPr>
              <a:t>aop:aspectj-autoproxy</a:t>
            </a:r>
            <a:r>
              <a:rPr lang="en-US" altLang="zh-CN" sz="2400" dirty="0">
                <a:latin typeface="宋体" panose="02010600030101010101" pitchFamily="2" charset="-122"/>
                <a:ea typeface="宋体" panose="02010600030101010101" pitchFamily="2" charset="-122"/>
                <a:cs typeface="Arial Unicode MS" pitchFamily="34" charset="-122"/>
              </a:rPr>
              <a:t>&gt; </a:t>
            </a:r>
            <a:r>
              <a:rPr lang="zh-CN" altLang="en-US" sz="2400" dirty="0">
                <a:latin typeface="宋体" panose="02010600030101010101" pitchFamily="2" charset="-122"/>
                <a:ea typeface="宋体" panose="02010600030101010101" pitchFamily="2" charset="-122"/>
                <a:cs typeface="Arial Unicode MS" pitchFamily="34" charset="-122"/>
              </a:rPr>
              <a:t>元素时</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会自动为与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切面匹配的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创建代理</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en-US" altLang="zh-CN" sz="24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1553744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引包</a:t>
            </a:r>
            <a:endParaRPr lang="zh-CN" altLang="en-US" dirty="0"/>
          </a:p>
        </p:txBody>
      </p:sp>
      <p:pic>
        <p:nvPicPr>
          <p:cNvPr id="4" name="内容占位符 3"/>
          <p:cNvPicPr>
            <a:picLocks noGrp="1" noChangeAspect="1"/>
          </p:cNvPicPr>
          <p:nvPr>
            <p:ph idx="1"/>
          </p:nvPr>
        </p:nvPicPr>
        <p:blipFill>
          <a:blip r:embed="rId2"/>
          <a:stretch>
            <a:fillRect/>
          </a:stretch>
        </p:blipFill>
        <p:spPr>
          <a:xfrm>
            <a:off x="3505200" y="1962944"/>
            <a:ext cx="5181600" cy="4076700"/>
          </a:xfrm>
          <a:prstGeom prst="rect">
            <a:avLst/>
          </a:prstGeom>
        </p:spPr>
      </p:pic>
    </p:spTree>
    <p:extLst>
      <p:ext uri="{BB962C8B-B14F-4D97-AF65-F5344CB8AC3E}">
        <p14:creationId xmlns:p14="http://schemas.microsoft.com/office/powerpoint/2010/main" val="25207664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2207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用 </a:t>
            </a:r>
            <a:r>
              <a:rPr lang="en-US" altLang="zh-CN" dirty="0" err="1">
                <a:latin typeface="宋体" panose="02010600030101010101" pitchFamily="2" charset="-122"/>
                <a:ea typeface="宋体" panose="02010600030101010101" pitchFamily="2" charset="-122"/>
                <a:cs typeface="Arial Unicode MS" pitchFamily="34" charset="-122"/>
              </a:rPr>
              <a:t>AspectJ</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注解声明切面</a:t>
            </a:r>
          </a:p>
        </p:txBody>
      </p:sp>
      <p:sp>
        <p:nvSpPr>
          <p:cNvPr id="693251" name="Rectangle 3"/>
          <p:cNvSpPr>
            <a:spLocks noGrp="1" noChangeArrowheads="1"/>
          </p:cNvSpPr>
          <p:nvPr>
            <p:ph idx="1"/>
          </p:nvPr>
        </p:nvSpPr>
        <p:spPr>
          <a:xfrm>
            <a:off x="1847528" y="1052736"/>
            <a:ext cx="8496944" cy="5214950"/>
          </a:xfrm>
          <a:solidFill>
            <a:schemeClr val="bg1"/>
          </a:solidFill>
        </p:spPr>
        <p:txBody>
          <a:bodyPr>
            <a:normAutofit/>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要在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Spring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中声明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切面</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只需要在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IOC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容器中将切面声明为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实例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当在 </a:t>
            </a:r>
            <a:r>
              <a:rPr lang="en-US" altLang="zh-CN" sz="2400" dirty="0">
                <a:latin typeface="宋体" panose="02010600030101010101" pitchFamily="2" charset="-122"/>
                <a:ea typeface="宋体" panose="02010600030101010101" pitchFamily="2" charset="-122"/>
                <a:cs typeface="Arial Unicode MS" pitchFamily="34" charset="-122"/>
              </a:rPr>
              <a:t>Spring IOC </a:t>
            </a:r>
            <a:r>
              <a:rPr lang="zh-CN" altLang="en-US" sz="2400" dirty="0">
                <a:latin typeface="宋体" panose="02010600030101010101" pitchFamily="2" charset="-122"/>
                <a:ea typeface="宋体" panose="02010600030101010101" pitchFamily="2" charset="-122"/>
                <a:cs typeface="Arial Unicode MS" pitchFamily="34" charset="-122"/>
              </a:rPr>
              <a:t>容器中初始化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切面之后</a:t>
            </a:r>
            <a:r>
              <a:rPr lang="en-US" altLang="zh-CN" sz="2400" dirty="0">
                <a:latin typeface="宋体" panose="02010600030101010101" pitchFamily="2" charset="-122"/>
                <a:ea typeface="宋体" panose="02010600030101010101" pitchFamily="2" charset="-122"/>
                <a:cs typeface="Arial Unicode MS" pitchFamily="34" charset="-122"/>
              </a:rPr>
              <a:t>, Spring IOC </a:t>
            </a:r>
            <a:r>
              <a:rPr lang="zh-CN" altLang="en-US" sz="2400" dirty="0">
                <a:latin typeface="宋体" panose="02010600030101010101" pitchFamily="2" charset="-122"/>
                <a:ea typeface="宋体" panose="02010600030101010101" pitchFamily="2" charset="-122"/>
                <a:cs typeface="Arial Unicode MS" pitchFamily="34" charset="-122"/>
              </a:rPr>
              <a:t>容器就会为那些与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切面相匹配的 </a:t>
            </a:r>
            <a:r>
              <a:rPr lang="en-US" altLang="zh-CN" sz="2400" dirty="0">
                <a:latin typeface="宋体" panose="02010600030101010101" pitchFamily="2" charset="-122"/>
                <a:ea typeface="宋体" panose="02010600030101010101" pitchFamily="2" charset="-122"/>
                <a:cs typeface="Arial Unicode MS" pitchFamily="34" charset="-122"/>
              </a:rPr>
              <a:t>Bean </a:t>
            </a:r>
            <a:r>
              <a:rPr lang="zh-CN" altLang="en-US" sz="2400" dirty="0">
                <a:latin typeface="宋体" panose="02010600030101010101" pitchFamily="2" charset="-122"/>
                <a:ea typeface="宋体" panose="02010600030101010101" pitchFamily="2" charset="-122"/>
                <a:cs typeface="Arial Unicode MS" pitchFamily="34" charset="-122"/>
              </a:rPr>
              <a:t>创建代理</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在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注解中</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切面只是一个带有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@Aspect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注解的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Java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类</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通知是标注有某种注解的简单的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Java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方法</a:t>
            </a:r>
            <a:r>
              <a:rPr lang="en-US" altLang="zh-CN" sz="2400" dirty="0">
                <a:latin typeface="宋体" panose="02010600030101010101" pitchFamily="2" charset="-122"/>
                <a:ea typeface="宋体" panose="02010600030101010101" pitchFamily="2" charset="-122"/>
                <a:cs typeface="Arial Unicode MS" pitchFamily="34" charset="-122"/>
              </a:rPr>
              <a:t>.</a:t>
            </a:r>
          </a:p>
          <a:p>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支持 </a:t>
            </a:r>
            <a:r>
              <a:rPr lang="en-US" altLang="zh-CN" sz="2400" dirty="0">
                <a:latin typeface="宋体" panose="02010600030101010101" pitchFamily="2" charset="-122"/>
                <a:ea typeface="宋体" panose="02010600030101010101" pitchFamily="2" charset="-122"/>
                <a:cs typeface="Arial Unicode MS" pitchFamily="34" charset="-122"/>
              </a:rPr>
              <a:t>5 </a:t>
            </a:r>
            <a:r>
              <a:rPr lang="zh-CN" altLang="en-US" sz="2400" dirty="0">
                <a:latin typeface="宋体" panose="02010600030101010101" pitchFamily="2" charset="-122"/>
                <a:ea typeface="宋体" panose="02010600030101010101" pitchFamily="2" charset="-122"/>
                <a:cs typeface="Arial Unicode MS" pitchFamily="34" charset="-122"/>
              </a:rPr>
              <a:t>种类型的通知注解</a:t>
            </a:r>
            <a:r>
              <a:rPr lang="en-US" altLang="zh-CN" sz="2400" dirty="0">
                <a:latin typeface="宋体" panose="02010600030101010101" pitchFamily="2" charset="-122"/>
                <a:ea typeface="宋体" panose="02010600030101010101" pitchFamily="2" charset="-122"/>
                <a:cs typeface="Arial Unicode MS" pitchFamily="34" charset="-122"/>
              </a:rPr>
              <a:t>: </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@Before: </a:t>
            </a:r>
            <a:r>
              <a:rPr lang="zh-CN" altLang="en-US" sz="2000" dirty="0">
                <a:latin typeface="宋体" panose="02010600030101010101" pitchFamily="2" charset="-122"/>
                <a:ea typeface="宋体" panose="02010600030101010101" pitchFamily="2" charset="-122"/>
                <a:cs typeface="Arial Unicode MS" pitchFamily="34" charset="-122"/>
              </a:rPr>
              <a:t>前置通知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在方法执行之前执行</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@After: </a:t>
            </a:r>
            <a:r>
              <a:rPr lang="zh-CN" altLang="en-US" sz="2000" dirty="0">
                <a:latin typeface="宋体" panose="02010600030101010101" pitchFamily="2" charset="-122"/>
                <a:ea typeface="宋体" panose="02010600030101010101" pitchFamily="2" charset="-122"/>
                <a:cs typeface="Arial Unicode MS" pitchFamily="34" charset="-122"/>
              </a:rPr>
              <a:t>后置通知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在方法执行之后执行 </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AfterRunning</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返回通知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在方法返回结果之后执行</a:t>
            </a:r>
            <a:endPar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endParaRP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000" b="1" dirty="0" err="1">
                <a:solidFill>
                  <a:srgbClr val="0000FF"/>
                </a:solidFill>
                <a:latin typeface="宋体" panose="02010600030101010101" pitchFamily="2" charset="-122"/>
                <a:ea typeface="宋体" panose="02010600030101010101" pitchFamily="2" charset="-122"/>
                <a:cs typeface="Arial Unicode MS" pitchFamily="34" charset="-122"/>
              </a:rPr>
              <a:t>AfterThrowing</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异常通知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在方法抛出异常之后</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@Around: </a:t>
            </a:r>
            <a:r>
              <a:rPr lang="zh-CN" altLang="en-US" sz="2000" dirty="0">
                <a:latin typeface="宋体" panose="02010600030101010101" pitchFamily="2" charset="-122"/>
                <a:ea typeface="宋体" panose="02010600030101010101" pitchFamily="2" charset="-122"/>
                <a:cs typeface="Arial Unicode MS" pitchFamily="34" charset="-122"/>
              </a:rPr>
              <a:t>环绕通知</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围绕着方法执行</a:t>
            </a:r>
          </a:p>
        </p:txBody>
      </p:sp>
    </p:spTree>
    <p:extLst>
      <p:ext uri="{BB962C8B-B14F-4D97-AF65-F5344CB8AC3E}">
        <p14:creationId xmlns:p14="http://schemas.microsoft.com/office/powerpoint/2010/main" val="35182831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991544" y="142786"/>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前置通知</a:t>
            </a:r>
          </a:p>
        </p:txBody>
      </p:sp>
      <p:sp>
        <p:nvSpPr>
          <p:cNvPr id="771075" name="Rectangle 3"/>
          <p:cNvSpPr>
            <a:spLocks noGrp="1" noChangeArrowheads="1"/>
          </p:cNvSpPr>
          <p:nvPr>
            <p:ph idx="1"/>
          </p:nvPr>
        </p:nvSpPr>
        <p:spPr>
          <a:xfrm>
            <a:off x="2127202" y="1167701"/>
            <a:ext cx="7696200" cy="1322387"/>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前置通知</a:t>
            </a:r>
            <a:r>
              <a:rPr lang="en-US" altLang="zh-CN" sz="2400" dirty="0">
                <a:latin typeface="宋体" panose="02010600030101010101" pitchFamily="2" charset="-122"/>
                <a:ea typeface="宋体" panose="02010600030101010101" pitchFamily="2" charset="-122"/>
                <a:cs typeface="Arial Unicode MS" pitchFamily="34" charset="-122"/>
              </a:rPr>
              <a:t>:</a:t>
            </a:r>
            <a:r>
              <a:rPr lang="zh-CN" altLang="en-US" sz="2400" dirty="0">
                <a:latin typeface="宋体" panose="02010600030101010101" pitchFamily="2" charset="-122"/>
                <a:ea typeface="宋体" panose="02010600030101010101" pitchFamily="2" charset="-122"/>
                <a:cs typeface="Arial Unicode MS" pitchFamily="34" charset="-122"/>
              </a:rPr>
              <a:t>在方法执行之前执行的通知</a:t>
            </a:r>
          </a:p>
          <a:p>
            <a:r>
              <a:rPr lang="zh-CN" altLang="en-US" sz="2400" dirty="0">
                <a:latin typeface="宋体" panose="02010600030101010101" pitchFamily="2" charset="-122"/>
                <a:ea typeface="宋体" panose="02010600030101010101" pitchFamily="2" charset="-122"/>
                <a:cs typeface="Arial Unicode MS" pitchFamily="34" charset="-122"/>
              </a:rPr>
              <a:t>前置通知使用 </a:t>
            </a:r>
            <a:r>
              <a:rPr lang="en-US" altLang="zh-CN" sz="2400" dirty="0">
                <a:latin typeface="宋体" panose="02010600030101010101" pitchFamily="2" charset="-122"/>
                <a:ea typeface="宋体" panose="02010600030101010101" pitchFamily="2" charset="-122"/>
                <a:cs typeface="Arial Unicode MS" pitchFamily="34" charset="-122"/>
              </a:rPr>
              <a:t>@Before </a:t>
            </a:r>
            <a:r>
              <a:rPr lang="zh-CN" altLang="en-US" sz="2400" dirty="0">
                <a:latin typeface="宋体" panose="02010600030101010101" pitchFamily="2" charset="-122"/>
                <a:ea typeface="宋体" panose="02010600030101010101" pitchFamily="2" charset="-122"/>
                <a:cs typeface="Arial Unicode MS" pitchFamily="34" charset="-122"/>
              </a:rPr>
              <a:t>注解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并将切入点表达式的值作为注解值</a:t>
            </a:r>
            <a:r>
              <a:rPr lang="en-US" altLang="zh-CN" sz="2400" dirty="0">
                <a:latin typeface="宋体" panose="02010600030101010101" pitchFamily="2" charset="-122"/>
                <a:ea typeface="宋体" panose="02010600030101010101" pitchFamily="2" charset="-122"/>
                <a:cs typeface="Arial Unicode MS" pitchFamily="34" charset="-122"/>
              </a:rPr>
              <a:t>.</a:t>
            </a:r>
          </a:p>
          <a:p>
            <a:endParaRPr lang="en-US" altLang="zh-CN" sz="2400" dirty="0">
              <a:latin typeface="宋体" panose="02010600030101010101" pitchFamily="2" charset="-122"/>
              <a:ea typeface="宋体" panose="02010600030101010101" pitchFamily="2"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2691303" y="2636913"/>
            <a:ext cx="6192837" cy="2100263"/>
          </a:xfrm>
          <a:prstGeom prst="rect">
            <a:avLst/>
          </a:prstGeom>
          <a:noFill/>
        </p:spPr>
      </p:pic>
      <p:sp>
        <p:nvSpPr>
          <p:cNvPr id="771077" name="Line 5"/>
          <p:cNvSpPr>
            <a:spLocks noChangeShapeType="1"/>
          </p:cNvSpPr>
          <p:nvPr/>
        </p:nvSpPr>
        <p:spPr bwMode="auto">
          <a:xfrm flipV="1">
            <a:off x="3461239" y="2636913"/>
            <a:ext cx="1822450" cy="144463"/>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771078" name="Text Box 6"/>
          <p:cNvSpPr txBox="1">
            <a:spLocks noChangeArrowheads="1"/>
          </p:cNvSpPr>
          <p:nvPr/>
        </p:nvSpPr>
        <p:spPr bwMode="auto">
          <a:xfrm>
            <a:off x="5355127" y="2421013"/>
            <a:ext cx="2952750"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标识这个类是一个切面</a:t>
            </a:r>
          </a:p>
        </p:txBody>
      </p:sp>
      <p:sp>
        <p:nvSpPr>
          <p:cNvPr id="771079" name="Line 7"/>
          <p:cNvSpPr>
            <a:spLocks noChangeShapeType="1"/>
          </p:cNvSpPr>
          <p:nvPr/>
        </p:nvSpPr>
        <p:spPr bwMode="auto">
          <a:xfrm>
            <a:off x="2186478" y="3703712"/>
            <a:ext cx="865187" cy="0"/>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771080" name="Line 8"/>
          <p:cNvSpPr>
            <a:spLocks noChangeShapeType="1"/>
          </p:cNvSpPr>
          <p:nvPr/>
        </p:nvSpPr>
        <p:spPr bwMode="auto">
          <a:xfrm>
            <a:off x="2186477" y="3703713"/>
            <a:ext cx="0" cy="1152525"/>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771081" name="Text Box 9"/>
          <p:cNvSpPr txBox="1">
            <a:spLocks noChangeArrowheads="1"/>
          </p:cNvSpPr>
          <p:nvPr/>
        </p:nvSpPr>
        <p:spPr bwMode="auto">
          <a:xfrm>
            <a:off x="2115040" y="4868937"/>
            <a:ext cx="8208963" cy="1220788"/>
          </a:xfrm>
          <a:prstGeom prst="rect">
            <a:avLst/>
          </a:prstGeom>
          <a:solidFill>
            <a:srgbClr val="CCFFCC"/>
          </a:solid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标识这个方法是个前置通知</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切点表达式表示</a:t>
            </a:r>
            <a:r>
              <a:rPr lang="zh-CN" altLang="en-US" b="1" dirty="0">
                <a:solidFill>
                  <a:srgbClr val="0000FF"/>
                </a:solidFill>
                <a:latin typeface="宋体" panose="02010600030101010101" pitchFamily="2" charset="-122"/>
                <a:ea typeface="宋体" panose="02010600030101010101" pitchFamily="2" charset="-122"/>
                <a:cs typeface="Arial Unicode MS" pitchFamily="34" charset="-122"/>
              </a:rPr>
              <a:t>执行</a:t>
            </a:r>
            <a:r>
              <a:rPr lang="zh-CN" altLang="en-US" dirty="0">
                <a:latin typeface="宋体" panose="02010600030101010101" pitchFamily="2" charset="-122"/>
                <a:ea typeface="宋体" panose="02010600030101010101" pitchFamily="2" charset="-122"/>
                <a:cs typeface="Arial Unicode MS" pitchFamily="34" charset="-122"/>
              </a:rPr>
              <a:t> </a:t>
            </a:r>
            <a:r>
              <a:rPr lang="en-US" altLang="zh-CN" dirty="0" err="1">
                <a:latin typeface="宋体" panose="02010600030101010101" pitchFamily="2" charset="-122"/>
                <a:ea typeface="宋体" panose="02010600030101010101" pitchFamily="2" charset="-122"/>
                <a:cs typeface="Arial Unicode MS" pitchFamily="34" charset="-122"/>
              </a:rPr>
              <a:t>ArithmeticCalculator</a:t>
            </a:r>
            <a:r>
              <a:rPr lang="en-US" altLang="zh-CN" dirty="0">
                <a:latin typeface="宋体" panose="02010600030101010101" pitchFamily="2" charset="-122"/>
                <a:ea typeface="宋体" panose="02010600030101010101" pitchFamily="2" charset="-122"/>
                <a:cs typeface="Arial Unicode MS" pitchFamily="34" charset="-122"/>
              </a:rPr>
              <a:t> </a:t>
            </a:r>
          </a:p>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接口的 </a:t>
            </a:r>
            <a:r>
              <a:rPr lang="en-US" altLang="zh-CN" dirty="0">
                <a:latin typeface="宋体" panose="02010600030101010101" pitchFamily="2" charset="-122"/>
                <a:ea typeface="宋体" panose="02010600030101010101" pitchFamily="2" charset="-122"/>
                <a:cs typeface="Arial Unicode MS" pitchFamily="34" charset="-122"/>
              </a:rPr>
              <a:t>add() </a:t>
            </a:r>
            <a:r>
              <a:rPr lang="zh-CN" altLang="en-US" dirty="0">
                <a:latin typeface="宋体" panose="02010600030101010101" pitchFamily="2" charset="-122"/>
                <a:ea typeface="宋体" panose="02010600030101010101" pitchFamily="2" charset="-122"/>
                <a:cs typeface="Arial Unicode MS" pitchFamily="34" charset="-122"/>
              </a:rPr>
              <a:t>方法</a:t>
            </a:r>
            <a:r>
              <a:rPr lang="en-US" altLang="zh-CN" dirty="0">
                <a:latin typeface="宋体" panose="02010600030101010101" pitchFamily="2" charset="-122"/>
                <a:ea typeface="宋体" panose="02010600030101010101" pitchFamily="2" charset="-122"/>
                <a:cs typeface="Arial Unicode MS" pitchFamily="34" charset="-122"/>
              </a:rPr>
              <a:t>. * </a:t>
            </a:r>
            <a:r>
              <a:rPr lang="zh-CN" altLang="en-US" dirty="0">
                <a:latin typeface="宋体" panose="02010600030101010101" pitchFamily="2" charset="-122"/>
                <a:ea typeface="宋体" panose="02010600030101010101" pitchFamily="2" charset="-122"/>
                <a:cs typeface="Arial Unicode MS" pitchFamily="34" charset="-122"/>
              </a:rPr>
              <a:t>代表匹配任意修饰符及任意返回值</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参数列表中的 </a:t>
            </a:r>
            <a:r>
              <a:rPr lang="en-US" altLang="zh-CN" dirty="0">
                <a:latin typeface="宋体" panose="02010600030101010101" pitchFamily="2" charset="-122"/>
                <a:ea typeface="宋体" panose="02010600030101010101" pitchFamily="2" charset="-122"/>
                <a:cs typeface="Arial Unicode MS" pitchFamily="34" charset="-122"/>
              </a:rPr>
              <a:t>.. </a:t>
            </a:r>
          </a:p>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匹配任意数量的参数</a:t>
            </a:r>
          </a:p>
        </p:txBody>
      </p:sp>
    </p:spTree>
    <p:extLst>
      <p:ext uri="{BB962C8B-B14F-4D97-AF65-F5344CB8AC3E}">
        <p14:creationId xmlns:p14="http://schemas.microsoft.com/office/powerpoint/2010/main" val="3002933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2063552" y="44624"/>
            <a:ext cx="8064500" cy="947504"/>
          </a:xfrm>
        </p:spPr>
        <p:txBody>
          <a:bodyPr>
            <a:normAutofit/>
          </a:bodyPr>
          <a:lstStyle/>
          <a:p>
            <a:r>
              <a:rPr lang="zh-CN" altLang="en-US" sz="3200" dirty="0">
                <a:latin typeface="宋体" panose="02010600030101010101" pitchFamily="2" charset="-122"/>
                <a:ea typeface="宋体" panose="02010600030101010101" pitchFamily="2" charset="-122"/>
                <a:cs typeface="Arial Unicode MS" pitchFamily="34" charset="-122"/>
              </a:rPr>
              <a:t>利用</a:t>
            </a:r>
            <a:r>
              <a:rPr lang="zh-CN" altLang="en-US" sz="3200" b="1" dirty="0">
                <a:solidFill>
                  <a:srgbClr val="FF0000"/>
                </a:solidFill>
                <a:latin typeface="宋体" panose="02010600030101010101" pitchFamily="2" charset="-122"/>
                <a:ea typeface="宋体" panose="02010600030101010101" pitchFamily="2" charset="-122"/>
                <a:cs typeface="Arial Unicode MS" pitchFamily="34" charset="-122"/>
              </a:rPr>
              <a:t>方法签名</a:t>
            </a:r>
            <a:r>
              <a:rPr lang="zh-CN" altLang="en-US" sz="3200" dirty="0">
                <a:latin typeface="宋体" panose="02010600030101010101" pitchFamily="2" charset="-122"/>
                <a:ea typeface="宋体" panose="02010600030101010101" pitchFamily="2" charset="-122"/>
                <a:cs typeface="Arial Unicode MS" pitchFamily="34" charset="-122"/>
              </a:rPr>
              <a:t>编写 </a:t>
            </a:r>
            <a:r>
              <a:rPr lang="en-US" altLang="zh-CN" sz="3200" dirty="0" err="1">
                <a:latin typeface="宋体" panose="02010600030101010101" pitchFamily="2" charset="-122"/>
                <a:ea typeface="宋体" panose="02010600030101010101" pitchFamily="2" charset="-122"/>
                <a:cs typeface="Arial Unicode MS" pitchFamily="34" charset="-122"/>
              </a:rPr>
              <a:t>AspectJ</a:t>
            </a:r>
            <a:r>
              <a:rPr lang="en-US" altLang="zh-CN" sz="3200" dirty="0">
                <a:latin typeface="宋体" panose="02010600030101010101" pitchFamily="2" charset="-122"/>
                <a:ea typeface="宋体" panose="02010600030101010101" pitchFamily="2" charset="-122"/>
                <a:cs typeface="Arial Unicode MS" pitchFamily="34" charset="-122"/>
              </a:rPr>
              <a:t> </a:t>
            </a:r>
            <a:r>
              <a:rPr lang="zh-CN" altLang="en-US" sz="3200" dirty="0">
                <a:latin typeface="宋体" panose="02010600030101010101" pitchFamily="2" charset="-122"/>
                <a:ea typeface="宋体" panose="02010600030101010101" pitchFamily="2" charset="-122"/>
                <a:cs typeface="Arial Unicode MS" pitchFamily="34" charset="-122"/>
              </a:rPr>
              <a:t>切入点表达式</a:t>
            </a:r>
          </a:p>
        </p:txBody>
      </p:sp>
      <p:sp>
        <p:nvSpPr>
          <p:cNvPr id="700419" name="Rectangle 3"/>
          <p:cNvSpPr>
            <a:spLocks noGrp="1" noChangeArrowheads="1"/>
          </p:cNvSpPr>
          <p:nvPr>
            <p:ph idx="1"/>
          </p:nvPr>
        </p:nvSpPr>
        <p:spPr>
          <a:xfrm>
            <a:off x="2085723" y="1124745"/>
            <a:ext cx="8281987" cy="4954587"/>
          </a:xfrm>
          <a:solidFill>
            <a:schemeClr val="bg1"/>
          </a:solidFill>
        </p:spPr>
        <p:txBody>
          <a:bodyPr>
            <a:normAutofit/>
          </a:bodyPr>
          <a:lstStyle/>
          <a:p>
            <a:r>
              <a:rPr lang="zh-CN" altLang="en-US" sz="2400" dirty="0">
                <a:latin typeface="宋体" panose="02010600030101010101" pitchFamily="2" charset="-122"/>
                <a:ea typeface="宋体" panose="02010600030101010101" pitchFamily="2" charset="-122"/>
                <a:cs typeface="Arial Unicode MS" pitchFamily="34" charset="-122"/>
              </a:rPr>
              <a:t>最典型的切入点表达式时根据方法的签名来匹配各种方法</a:t>
            </a:r>
            <a:r>
              <a:rPr lang="en-US" altLang="zh-CN" sz="2400" dirty="0">
                <a:latin typeface="宋体" panose="02010600030101010101" pitchFamily="2" charset="-122"/>
                <a:ea typeface="宋体" panose="02010600030101010101" pitchFamily="2" charset="-122"/>
                <a:cs typeface="Arial Unicode MS" pitchFamily="34" charset="-122"/>
              </a:rPr>
              <a:t>:</a:t>
            </a:r>
          </a:p>
          <a:p>
            <a:pPr lvl="1"/>
            <a:r>
              <a:rPr lang="en-US" altLang="zh-CN" sz="2000" dirty="0">
                <a:latin typeface="宋体" panose="02010600030101010101" pitchFamily="2" charset="-122"/>
                <a:ea typeface="宋体" panose="02010600030101010101" pitchFamily="2" charset="-122"/>
                <a:cs typeface="Arial Unicode MS"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000" dirty="0">
                <a:latin typeface="宋体" panose="02010600030101010101" pitchFamily="2" charset="-122"/>
                <a:ea typeface="宋体" panose="02010600030101010101" pitchFamily="2" charset="-122"/>
                <a:cs typeface="Arial Unicode MS" pitchFamily="34" charset="-122"/>
              </a:rPr>
              <a:t> </a:t>
            </a:r>
            <a:r>
              <a:rPr lang="en-US" altLang="zh-CN" sz="2000" dirty="0" err="1">
                <a:latin typeface="宋体" panose="02010600030101010101" pitchFamily="2" charset="-122"/>
                <a:ea typeface="宋体" panose="02010600030101010101" pitchFamily="2" charset="-122"/>
                <a:cs typeface="Arial Unicode MS" pitchFamily="34" charset="-122"/>
              </a:rPr>
              <a:t>com.atguigu.spring.ArithmeticCalculator</a:t>
            </a:r>
            <a:r>
              <a:rPr lang="en-US" altLang="zh-CN" sz="2000" dirty="0">
                <a:latin typeface="宋体" panose="02010600030101010101" pitchFamily="2" charset="-122"/>
                <a:ea typeface="宋体" panose="02010600030101010101" pitchFamily="2" charset="-122"/>
                <a:cs typeface="Arial Unicode MS" pitchFamily="34" charset="-122"/>
              </a:rPr>
              <a:t>.</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匹配 </a:t>
            </a:r>
            <a:r>
              <a:rPr lang="en-US" altLang="zh-CN" sz="2000" dirty="0" err="1">
                <a:latin typeface="宋体" panose="02010600030101010101" pitchFamily="2" charset="-122"/>
                <a:ea typeface="宋体" panose="02010600030101010101" pitchFamily="2" charset="-122"/>
                <a:cs typeface="Arial Unicode MS" pitchFamily="34" charset="-122"/>
              </a:rPr>
              <a:t>ArithmeticCalculator</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中声明的所有方法</a:t>
            </a:r>
            <a:r>
              <a:rPr lang="en-US" altLang="zh-CN" sz="2000" dirty="0">
                <a:latin typeface="宋体" panose="02010600030101010101" pitchFamily="2" charset="-122"/>
                <a:ea typeface="宋体" panose="02010600030101010101" pitchFamily="2" charset="-122"/>
                <a:cs typeface="Arial Unicode MS" pitchFamily="34" charset="-122"/>
              </a:rPr>
              <a:t>,</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第一个 * 代表任意修饰符及任意返回值</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第二个 * 代表任意方法</a:t>
            </a:r>
            <a:r>
              <a:rPr lang="en-US" altLang="zh-CN" sz="2000" dirty="0">
                <a:latin typeface="宋体" panose="02010600030101010101" pitchFamily="2" charset="-122"/>
                <a:ea typeface="宋体" panose="02010600030101010101" pitchFamily="2" charset="-122"/>
                <a:cs typeface="Arial Unicode MS" pitchFamily="34" charset="-122"/>
              </a:rPr>
              <a:t>.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匹配任意数量的参数</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若目标类与接口与该切面在同一个包中</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可以省略包名</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en-US" altLang="zh-CN" sz="2000" dirty="0">
                <a:latin typeface="宋体" panose="02010600030101010101" pitchFamily="2" charset="-122"/>
                <a:ea typeface="宋体" panose="02010600030101010101" pitchFamily="2" charset="-122"/>
                <a:cs typeface="Arial Unicode MS"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public</a:t>
            </a:r>
            <a:r>
              <a:rPr lang="en-US" altLang="zh-CN" sz="2000" dirty="0">
                <a:latin typeface="宋体" panose="02010600030101010101" pitchFamily="2" charset="-122"/>
                <a:ea typeface="宋体" panose="02010600030101010101" pitchFamily="2" charset="-122"/>
                <a:cs typeface="Arial Unicode MS" pitchFamily="34" charset="-122"/>
              </a:rPr>
              <a:t> * ArithmeticCalculator.*(..): </a:t>
            </a:r>
            <a:r>
              <a:rPr lang="zh-CN" altLang="en-US" sz="2000" dirty="0">
                <a:latin typeface="宋体" panose="02010600030101010101" pitchFamily="2" charset="-122"/>
                <a:ea typeface="宋体" panose="02010600030101010101" pitchFamily="2" charset="-122"/>
                <a:cs typeface="Arial Unicode MS" pitchFamily="34" charset="-122"/>
              </a:rPr>
              <a:t>匹配 </a:t>
            </a:r>
            <a:r>
              <a:rPr lang="en-US" altLang="zh-CN" sz="2000" dirty="0" err="1">
                <a:latin typeface="宋体" panose="02010600030101010101" pitchFamily="2" charset="-122"/>
                <a:ea typeface="宋体" panose="02010600030101010101" pitchFamily="2" charset="-122"/>
                <a:cs typeface="Arial Unicode MS" pitchFamily="34" charset="-122"/>
              </a:rPr>
              <a:t>ArithmeticCalculator</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接口的</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所有公有方法</a:t>
            </a:r>
            <a:r>
              <a:rPr lang="en-US" altLang="zh-CN" sz="2000" dirty="0">
                <a:latin typeface="宋体" panose="02010600030101010101" pitchFamily="2" charset="-122"/>
                <a:ea typeface="宋体" panose="02010600030101010101" pitchFamily="2" charset="-122"/>
                <a:cs typeface="Arial Unicode MS" pitchFamily="34" charset="-122"/>
              </a:rPr>
              <a:t>.</a:t>
            </a:r>
          </a:p>
          <a:p>
            <a:pPr lvl="1"/>
            <a:r>
              <a:rPr lang="en-US" altLang="zh-CN" sz="2000" dirty="0">
                <a:latin typeface="宋体" panose="02010600030101010101" pitchFamily="2" charset="-122"/>
                <a:ea typeface="宋体" panose="02010600030101010101" pitchFamily="2" charset="-122"/>
                <a:cs typeface="Arial Unicode MS"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public</a:t>
            </a:r>
            <a:r>
              <a:rPr lang="en-US" altLang="zh-CN" sz="2000" dirty="0">
                <a:latin typeface="宋体" panose="02010600030101010101" pitchFamily="2" charset="-122"/>
                <a:ea typeface="宋体" panose="02010600030101010101" pitchFamily="2" charset="-122"/>
                <a:cs typeface="Arial Unicode MS" pitchFamily="34" charset="-122"/>
              </a:rPr>
              <a:t> double ArithmeticCalculator.*(..): </a:t>
            </a:r>
            <a:r>
              <a:rPr lang="zh-CN" altLang="en-US" sz="2000" dirty="0">
                <a:latin typeface="宋体" panose="02010600030101010101" pitchFamily="2" charset="-122"/>
                <a:ea typeface="宋体" panose="02010600030101010101" pitchFamily="2" charset="-122"/>
                <a:cs typeface="Arial Unicode MS" pitchFamily="34" charset="-122"/>
              </a:rPr>
              <a:t>匹配 </a:t>
            </a:r>
            <a:r>
              <a:rPr lang="en-US" altLang="zh-CN" sz="2000" dirty="0" err="1">
                <a:latin typeface="宋体" panose="02010600030101010101" pitchFamily="2" charset="-122"/>
                <a:ea typeface="宋体" panose="02010600030101010101" pitchFamily="2" charset="-122"/>
                <a:cs typeface="Arial Unicode MS" pitchFamily="34" charset="-122"/>
              </a:rPr>
              <a:t>ArithmeticCalculator</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中</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返回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double </a:t>
            </a:r>
            <a:r>
              <a:rPr lang="zh-CN" altLang="en-US" sz="2000" b="1" dirty="0">
                <a:solidFill>
                  <a:srgbClr val="0000FF"/>
                </a:solidFill>
                <a:latin typeface="宋体" panose="02010600030101010101" pitchFamily="2" charset="-122"/>
                <a:ea typeface="宋体" panose="02010600030101010101" pitchFamily="2" charset="-122"/>
                <a:cs typeface="Arial Unicode MS" pitchFamily="34" charset="-122"/>
              </a:rPr>
              <a:t>类型数值的方法</a:t>
            </a:r>
          </a:p>
          <a:p>
            <a:pPr lvl="1"/>
            <a:r>
              <a:rPr lang="en-US" altLang="zh-CN" sz="2000" dirty="0">
                <a:latin typeface="宋体" panose="02010600030101010101" pitchFamily="2" charset="-122"/>
                <a:ea typeface="宋体" panose="02010600030101010101" pitchFamily="2" charset="-122"/>
                <a:cs typeface="Arial Unicode MS"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public</a:t>
            </a:r>
            <a:r>
              <a:rPr lang="en-US" altLang="zh-CN" sz="2000" dirty="0">
                <a:latin typeface="宋体" panose="02010600030101010101" pitchFamily="2" charset="-122"/>
                <a:ea typeface="宋体" panose="02010600030101010101" pitchFamily="2" charset="-122"/>
                <a:cs typeface="Arial Unicode MS" pitchFamily="34" charset="-122"/>
              </a:rPr>
              <a:t> double ArithmeticCalculator.*(</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double</a:t>
            </a:r>
            <a:r>
              <a:rPr lang="en-US" altLang="zh-CN" sz="2000" dirty="0">
                <a:latin typeface="宋体" panose="02010600030101010101" pitchFamily="2" charset="-122"/>
                <a:ea typeface="宋体" panose="02010600030101010101" pitchFamily="2" charset="-122"/>
                <a:cs typeface="Arial Unicode MS" pitchFamily="34" charset="-122"/>
              </a:rPr>
              <a:t>, ..): </a:t>
            </a:r>
            <a:r>
              <a:rPr lang="zh-CN" altLang="en-US" sz="2000" dirty="0">
                <a:latin typeface="宋体" panose="02010600030101010101" pitchFamily="2" charset="-122"/>
                <a:ea typeface="宋体" panose="02010600030101010101" pitchFamily="2" charset="-122"/>
                <a:cs typeface="Arial Unicode MS" pitchFamily="34" charset="-122"/>
              </a:rPr>
              <a:t>匹配第一个参数为 </a:t>
            </a:r>
            <a:r>
              <a:rPr lang="en-US" altLang="zh-CN" sz="2000" dirty="0">
                <a:latin typeface="宋体" panose="02010600030101010101" pitchFamily="2" charset="-122"/>
                <a:ea typeface="宋体" panose="02010600030101010101" pitchFamily="2" charset="-122"/>
                <a:cs typeface="Arial Unicode MS" pitchFamily="34" charset="-122"/>
              </a:rPr>
              <a:t>double </a:t>
            </a:r>
            <a:r>
              <a:rPr lang="zh-CN" altLang="en-US" sz="2000" dirty="0">
                <a:latin typeface="宋体" panose="02010600030101010101" pitchFamily="2" charset="-122"/>
                <a:ea typeface="宋体" panose="02010600030101010101" pitchFamily="2" charset="-122"/>
                <a:cs typeface="Arial Unicode MS" pitchFamily="34" charset="-122"/>
              </a:rPr>
              <a:t>类型的方法</a:t>
            </a:r>
            <a:r>
              <a:rPr lang="en-US" altLang="zh-CN" sz="2000" dirty="0">
                <a:latin typeface="宋体" panose="02010600030101010101" pitchFamily="2" charset="-122"/>
                <a:ea typeface="宋体" panose="02010600030101010101" pitchFamily="2" charset="-122"/>
                <a:cs typeface="Arial Unicode MS" pitchFamily="34" charset="-122"/>
              </a:rPr>
              <a:t>, .. </a:t>
            </a:r>
            <a:r>
              <a:rPr lang="zh-CN" altLang="en-US" sz="2000" dirty="0">
                <a:latin typeface="宋体" panose="02010600030101010101" pitchFamily="2" charset="-122"/>
                <a:ea typeface="宋体" panose="02010600030101010101" pitchFamily="2" charset="-122"/>
                <a:cs typeface="Arial Unicode MS" pitchFamily="34" charset="-122"/>
              </a:rPr>
              <a:t>匹配任意数量任意类型的参数</a:t>
            </a:r>
          </a:p>
          <a:p>
            <a:pPr lvl="1"/>
            <a:r>
              <a:rPr lang="en-US" altLang="zh-CN" sz="2000" dirty="0">
                <a:latin typeface="宋体" panose="02010600030101010101" pitchFamily="2" charset="-122"/>
                <a:ea typeface="宋体" panose="02010600030101010101" pitchFamily="2" charset="-122"/>
                <a:cs typeface="Arial Unicode MS"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public</a:t>
            </a:r>
            <a:r>
              <a:rPr lang="en-US" altLang="zh-CN" sz="2000" dirty="0">
                <a:latin typeface="宋体" panose="02010600030101010101" pitchFamily="2" charset="-122"/>
                <a:ea typeface="宋体" panose="02010600030101010101" pitchFamily="2" charset="-122"/>
                <a:cs typeface="Arial Unicode MS" pitchFamily="34" charset="-122"/>
              </a:rPr>
              <a:t> double ArithmeticCalculator.*(</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double</a:t>
            </a:r>
            <a:r>
              <a:rPr lang="en-US" altLang="zh-CN" sz="2000" dirty="0">
                <a:latin typeface="宋体" panose="02010600030101010101" pitchFamily="2" charset="-122"/>
                <a:ea typeface="宋体" panose="02010600030101010101" pitchFamily="2" charset="-122"/>
                <a:cs typeface="Arial Unicode MS" pitchFamily="34" charset="-122"/>
              </a:rPr>
              <a:t>, </a:t>
            </a:r>
            <a:r>
              <a:rPr lang="en-US" altLang="zh-CN" sz="2000" b="1" dirty="0">
                <a:solidFill>
                  <a:srgbClr val="0000FF"/>
                </a:solidFill>
                <a:latin typeface="宋体" panose="02010600030101010101" pitchFamily="2" charset="-122"/>
                <a:ea typeface="宋体" panose="02010600030101010101" pitchFamily="2" charset="-122"/>
                <a:cs typeface="Arial Unicode MS" pitchFamily="34" charset="-122"/>
              </a:rPr>
              <a:t>double</a:t>
            </a:r>
            <a:r>
              <a:rPr lang="en-US" altLang="zh-CN" sz="2000" dirty="0">
                <a:latin typeface="宋体" panose="02010600030101010101" pitchFamily="2" charset="-122"/>
                <a:ea typeface="宋体" panose="02010600030101010101" pitchFamily="2" charset="-122"/>
                <a:cs typeface="Arial Unicode MS" pitchFamily="34" charset="-122"/>
              </a:rPr>
              <a:t>): </a:t>
            </a:r>
            <a:r>
              <a:rPr lang="zh-CN" altLang="en-US" sz="2000" dirty="0">
                <a:latin typeface="宋体" panose="02010600030101010101" pitchFamily="2" charset="-122"/>
                <a:ea typeface="宋体" panose="02010600030101010101" pitchFamily="2" charset="-122"/>
                <a:cs typeface="Arial Unicode MS" pitchFamily="34" charset="-122"/>
              </a:rPr>
              <a:t>匹配参数类型为 </a:t>
            </a:r>
            <a:r>
              <a:rPr lang="en-US" altLang="zh-CN" sz="2000" dirty="0">
                <a:latin typeface="宋体" panose="02010600030101010101" pitchFamily="2" charset="-122"/>
                <a:ea typeface="宋体" panose="02010600030101010101" pitchFamily="2" charset="-122"/>
                <a:cs typeface="Arial Unicode MS" pitchFamily="34" charset="-122"/>
              </a:rPr>
              <a:t>double, double </a:t>
            </a:r>
            <a:r>
              <a:rPr lang="zh-CN" altLang="en-US" sz="2000" dirty="0">
                <a:latin typeface="宋体" panose="02010600030101010101" pitchFamily="2" charset="-122"/>
                <a:ea typeface="宋体" panose="02010600030101010101" pitchFamily="2" charset="-122"/>
                <a:cs typeface="Arial Unicode MS" pitchFamily="34" charset="-122"/>
              </a:rPr>
              <a:t>类型的方法</a:t>
            </a:r>
            <a:r>
              <a:rPr lang="en-US" altLang="zh-CN" sz="2000" dirty="0">
                <a:latin typeface="宋体" panose="02010600030101010101" pitchFamily="2" charset="-122"/>
                <a:ea typeface="宋体" panose="02010600030101010101" pitchFamily="2" charset="-122"/>
                <a:cs typeface="Arial Unicode MS" pitchFamily="34" charset="-122"/>
              </a:rPr>
              <a:t>.</a:t>
            </a:r>
          </a:p>
          <a:p>
            <a:pPr lvl="1"/>
            <a:endParaRPr lang="en-US" altLang="zh-CN" sz="20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6712626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3791744" y="116633"/>
            <a:ext cx="4995862" cy="887937"/>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合并切入点表达式</a:t>
            </a:r>
            <a:endParaRPr lang="zh-CN" altLang="en-US" dirty="0">
              <a:solidFill>
                <a:schemeClr val="tx1"/>
              </a:solidFill>
              <a:latin typeface="宋体" panose="02010600030101010101" pitchFamily="2" charset="-122"/>
              <a:ea typeface="宋体" panose="02010600030101010101" pitchFamily="2" charset="-122"/>
              <a:cs typeface="Arial Unicode MS" pitchFamily="34" charset="-122"/>
            </a:endParaRPr>
          </a:p>
        </p:txBody>
      </p:sp>
      <p:sp>
        <p:nvSpPr>
          <p:cNvPr id="699395" name="Rectangle 3"/>
          <p:cNvSpPr>
            <a:spLocks noGrp="1" noChangeArrowheads="1"/>
          </p:cNvSpPr>
          <p:nvPr>
            <p:ph idx="1"/>
          </p:nvPr>
        </p:nvSpPr>
        <p:spPr>
          <a:xfrm>
            <a:off x="1919537" y="1245870"/>
            <a:ext cx="8137401" cy="903287"/>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 </a:t>
            </a:r>
            <a:r>
              <a:rPr lang="en-US" altLang="zh-CN" sz="2400" dirty="0" err="1">
                <a:latin typeface="宋体" panose="02010600030101010101" pitchFamily="2" charset="-122"/>
                <a:ea typeface="宋体" panose="02010600030101010101" pitchFamily="2" charset="-122"/>
                <a:cs typeface="Arial Unicode MS" pitchFamily="34" charset="-122"/>
              </a:rPr>
              <a:t>AspectJ</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切入点表达式可以通过操作符 </a:t>
            </a:r>
            <a:r>
              <a:rPr lang="en-US" altLang="zh-CN" sz="2400" dirty="0">
                <a:latin typeface="宋体" panose="02010600030101010101" pitchFamily="2" charset="-122"/>
                <a:ea typeface="宋体" panose="02010600030101010101" pitchFamily="2" charset="-122"/>
                <a:cs typeface="Arial Unicode MS" pitchFamily="34" charset="-122"/>
              </a:rPr>
              <a:t>&amp;&amp;, ||, ! </a:t>
            </a:r>
            <a:r>
              <a:rPr lang="zh-CN" altLang="en-US" sz="2400" dirty="0">
                <a:latin typeface="宋体" panose="02010600030101010101" pitchFamily="2" charset="-122"/>
                <a:ea typeface="宋体" panose="02010600030101010101" pitchFamily="2" charset="-122"/>
                <a:cs typeface="Arial Unicode MS" pitchFamily="34" charset="-122"/>
              </a:rPr>
              <a:t>结合起来</a:t>
            </a:r>
            <a:r>
              <a:rPr lang="en-US" altLang="zh-CN" sz="2400" dirty="0">
                <a:latin typeface="宋体" panose="02010600030101010101" pitchFamily="2" charset="-122"/>
                <a:ea typeface="宋体" panose="02010600030101010101" pitchFamily="2"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1847529" y="2184398"/>
            <a:ext cx="8430205" cy="2036690"/>
          </a:xfrm>
          <a:prstGeom prst="rect">
            <a:avLst/>
          </a:prstGeom>
          <a:noFill/>
        </p:spPr>
      </p:pic>
      <p:sp>
        <p:nvSpPr>
          <p:cNvPr id="699397" name="Line 5"/>
          <p:cNvSpPr>
            <a:spLocks noChangeShapeType="1"/>
          </p:cNvSpPr>
          <p:nvPr/>
        </p:nvSpPr>
        <p:spPr bwMode="auto">
          <a:xfrm>
            <a:off x="3071664" y="2492896"/>
            <a:ext cx="6912768"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811719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2012950" y="97995"/>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让通知访问当前连接点的细节</a:t>
            </a:r>
          </a:p>
        </p:txBody>
      </p:sp>
      <p:sp>
        <p:nvSpPr>
          <p:cNvPr id="692227" name="Rectangle 3"/>
          <p:cNvSpPr>
            <a:spLocks noGrp="1" noChangeArrowheads="1"/>
          </p:cNvSpPr>
          <p:nvPr>
            <p:ph idx="1"/>
          </p:nvPr>
        </p:nvSpPr>
        <p:spPr>
          <a:xfrm>
            <a:off x="1928813" y="1196753"/>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可以在通知方法中声明一个类型为 </a:t>
            </a:r>
            <a:r>
              <a:rPr lang="en-US" altLang="zh-CN" sz="2400" dirty="0" err="1">
                <a:latin typeface="宋体" panose="02010600030101010101" pitchFamily="2" charset="-122"/>
                <a:ea typeface="宋体" panose="02010600030101010101" pitchFamily="2" charset="-122"/>
                <a:cs typeface="Arial Unicode MS" pitchFamily="34" charset="-122"/>
              </a:rPr>
              <a:t>JoinPoint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的参数</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然后就能访问链接细节</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如方法名称和参数值</a:t>
            </a:r>
            <a:r>
              <a:rPr lang="en-US" altLang="zh-CN" sz="2400" dirty="0">
                <a:latin typeface="宋体" panose="02010600030101010101" pitchFamily="2" charset="-122"/>
                <a:ea typeface="宋体" panose="02010600030101010101" pitchFamily="2"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2279576" y="2204865"/>
            <a:ext cx="7416800" cy="2168525"/>
          </a:xfrm>
          <a:prstGeom prst="rect">
            <a:avLst/>
          </a:prstGeom>
          <a:solidFill>
            <a:srgbClr val="99CCFF"/>
          </a:solidFill>
        </p:spPr>
      </p:pic>
      <p:sp>
        <p:nvSpPr>
          <p:cNvPr id="692234" name="Line 10"/>
          <p:cNvSpPr>
            <a:spLocks noChangeShapeType="1"/>
          </p:cNvSpPr>
          <p:nvPr/>
        </p:nvSpPr>
        <p:spPr bwMode="auto">
          <a:xfrm>
            <a:off x="1919213" y="3166889"/>
            <a:ext cx="700088" cy="0"/>
          </a:xfrm>
          <a:prstGeom prst="line">
            <a:avLst/>
          </a:prstGeom>
          <a:noFill/>
          <a:ln w="9525">
            <a:solidFill>
              <a:schemeClr val="tx1"/>
            </a:solidFill>
            <a:round/>
            <a:headEnd/>
            <a:tailEn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92235" name="Line 11"/>
          <p:cNvSpPr>
            <a:spLocks noChangeShapeType="1"/>
          </p:cNvSpPr>
          <p:nvPr/>
        </p:nvSpPr>
        <p:spPr bwMode="auto">
          <a:xfrm>
            <a:off x="1917627" y="3176414"/>
            <a:ext cx="1587" cy="1189038"/>
          </a:xfrm>
          <a:prstGeom prst="line">
            <a:avLst/>
          </a:prstGeom>
          <a:noFill/>
          <a:ln w="9525">
            <a:solidFill>
              <a:schemeClr val="tx1"/>
            </a:solidFill>
            <a:round/>
            <a:headE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itchFamily="34" charset="-122"/>
            </a:endParaRPr>
          </a:p>
        </p:txBody>
      </p:sp>
      <p:sp>
        <p:nvSpPr>
          <p:cNvPr id="692236" name="Text Box 12"/>
          <p:cNvSpPr txBox="1">
            <a:spLocks noChangeArrowheads="1"/>
          </p:cNvSpPr>
          <p:nvPr/>
        </p:nvSpPr>
        <p:spPr bwMode="auto">
          <a:xfrm>
            <a:off x="1846189" y="4454353"/>
            <a:ext cx="8208963" cy="1220787"/>
          </a:xfrm>
          <a:prstGeom prst="rect">
            <a:avLst/>
          </a:prstGeom>
          <a:solidFill>
            <a:srgbClr val="CCFFCC"/>
          </a:solidFill>
          <a:ln w="9525" algn="ctr">
            <a:noFill/>
            <a:miter lim="800000"/>
            <a:headEnd/>
            <a:tailEnd/>
          </a:ln>
          <a:effectLst/>
        </p:spPr>
        <p:txBody>
          <a:bodyPr>
            <a:spAutoFit/>
          </a:bodyPr>
          <a:lstStyle/>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标识这个方法是个前置通知</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切点表达式表示执行任意类的任意方法</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第</a:t>
            </a:r>
          </a:p>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一个 * 代表匹配任意修饰符及任意返回值</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第二个 * 代表任意类的对象</a:t>
            </a:r>
            <a:r>
              <a:rPr lang="en-US" altLang="zh-CN" dirty="0">
                <a:latin typeface="宋体" panose="02010600030101010101" pitchFamily="2" charset="-122"/>
                <a:ea typeface="宋体" panose="02010600030101010101" pitchFamily="2" charset="-122"/>
                <a:cs typeface="Arial Unicode MS" pitchFamily="34" charset="-122"/>
              </a:rPr>
              <a:t>,</a:t>
            </a:r>
          </a:p>
          <a:p>
            <a:pPr marL="342900" indent="-342900">
              <a:spcBef>
                <a:spcPct val="50000"/>
              </a:spcBef>
            </a:pPr>
            <a:r>
              <a:rPr lang="zh-CN" altLang="en-US" dirty="0">
                <a:latin typeface="宋体" panose="02010600030101010101" pitchFamily="2" charset="-122"/>
                <a:ea typeface="宋体" panose="02010600030101010101" pitchFamily="2" charset="-122"/>
                <a:cs typeface="Arial Unicode MS" pitchFamily="34" charset="-122"/>
              </a:rPr>
              <a:t>第三个 * 代表任意方法</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参数列表中的 </a:t>
            </a: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匹配任意数量的参数</a:t>
            </a:r>
          </a:p>
        </p:txBody>
      </p:sp>
      <p:sp>
        <p:nvSpPr>
          <p:cNvPr id="692237" name="Rectangle 13"/>
          <p:cNvSpPr>
            <a:spLocks noChangeArrowheads="1"/>
          </p:cNvSpPr>
          <p:nvPr/>
        </p:nvSpPr>
        <p:spPr bwMode="auto">
          <a:xfrm>
            <a:off x="4811638" y="3285952"/>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20944873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1909763"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后置通知</a:t>
            </a:r>
          </a:p>
        </p:txBody>
      </p:sp>
      <p:sp>
        <p:nvSpPr>
          <p:cNvPr id="691203" name="Rectangle 3"/>
          <p:cNvSpPr>
            <a:spLocks noGrp="1" noChangeArrowheads="1"/>
          </p:cNvSpPr>
          <p:nvPr>
            <p:ph idx="1"/>
          </p:nvPr>
        </p:nvSpPr>
        <p:spPr>
          <a:xfrm>
            <a:off x="2176463" y="1124744"/>
            <a:ext cx="7696200" cy="1703388"/>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后置通知是在连接点完成之后执行的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即连接点返回结果或者抛出异常的时候</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下面的后置通知记录了方法的终止</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一个切面可以包括一个或者多个通知</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1907081" y="2828133"/>
            <a:ext cx="8470190" cy="3775733"/>
          </a:xfrm>
          <a:prstGeom prst="rect">
            <a:avLst/>
          </a:prstGeom>
          <a:noFill/>
        </p:spPr>
      </p:pic>
    </p:spTree>
    <p:extLst>
      <p:ext uri="{BB962C8B-B14F-4D97-AF65-F5344CB8AC3E}">
        <p14:creationId xmlns:p14="http://schemas.microsoft.com/office/powerpoint/2010/main" val="32064755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1919536"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返回通知</a:t>
            </a:r>
          </a:p>
        </p:txBody>
      </p:sp>
      <p:sp>
        <p:nvSpPr>
          <p:cNvPr id="690179" name="Rectangle 3"/>
          <p:cNvSpPr>
            <a:spLocks noGrp="1" noChangeArrowheads="1"/>
          </p:cNvSpPr>
          <p:nvPr>
            <p:ph idx="1"/>
          </p:nvPr>
        </p:nvSpPr>
        <p:spPr>
          <a:xfrm>
            <a:off x="2063552" y="1196752"/>
            <a:ext cx="7696200" cy="1250950"/>
          </a:xfrm>
        </p:spPr>
        <p:txBody>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无论连接点是正常返回还是抛出异常</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后置通知都会执行</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如果只想在连接点返回的时候记录日志</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应使用返回通知代替后置通知</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847528" y="2492896"/>
            <a:ext cx="8424936" cy="3698085"/>
          </a:xfrm>
          <a:prstGeom prst="rect">
            <a:avLst/>
          </a:prstGeom>
          <a:noFill/>
        </p:spPr>
      </p:pic>
    </p:spTree>
    <p:extLst>
      <p:ext uri="{BB962C8B-B14F-4D97-AF65-F5344CB8AC3E}">
        <p14:creationId xmlns:p14="http://schemas.microsoft.com/office/powerpoint/2010/main" val="35468396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2017204" y="116632"/>
            <a:ext cx="8229600" cy="857256"/>
          </a:xfrm>
        </p:spPr>
        <p:txBody>
          <a:bodyPr>
            <a:normAutofit fontScale="90000"/>
          </a:bodyPr>
          <a:lstStyle/>
          <a:p>
            <a:r>
              <a:rPr lang="zh-CN" altLang="en-US" dirty="0">
                <a:latin typeface="宋体" panose="02010600030101010101" pitchFamily="2" charset="-122"/>
                <a:ea typeface="宋体" panose="02010600030101010101" pitchFamily="2" charset="-122"/>
                <a:cs typeface="Arial Unicode MS" pitchFamily="34" charset="-122"/>
              </a:rPr>
              <a:t>在返回通知中访问连接点的返回值</a:t>
            </a:r>
          </a:p>
        </p:txBody>
      </p:sp>
      <p:sp>
        <p:nvSpPr>
          <p:cNvPr id="689155" name="Rectangle 3"/>
          <p:cNvSpPr>
            <a:spLocks noGrp="1" noChangeArrowheads="1"/>
          </p:cNvSpPr>
          <p:nvPr>
            <p:ph idx="1"/>
          </p:nvPr>
        </p:nvSpPr>
        <p:spPr>
          <a:xfrm>
            <a:off x="2023329" y="1196752"/>
            <a:ext cx="7992888" cy="2566988"/>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在返回通知中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只要将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returning</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属性添加到 </a:t>
            </a:r>
            <a:r>
              <a:rPr lang="en-US" altLang="zh-CN" sz="2400" dirty="0">
                <a:latin typeface="宋体" panose="02010600030101010101" pitchFamily="2" charset="-122"/>
                <a:ea typeface="宋体" panose="02010600030101010101" pitchFamily="2" charset="-122"/>
                <a:cs typeface="Arial Unicode MS" pitchFamily="34" charset="-122"/>
              </a:rPr>
              <a:t>@</a:t>
            </a:r>
            <a:r>
              <a:rPr lang="en-US" altLang="zh-CN" sz="2400" dirty="0" err="1">
                <a:latin typeface="宋体" panose="02010600030101010101" pitchFamily="2" charset="-122"/>
                <a:ea typeface="宋体" panose="02010600030101010101" pitchFamily="2" charset="-122"/>
                <a:cs typeface="Arial Unicode MS" pitchFamily="34" charset="-122"/>
              </a:rPr>
              <a:t>AfterReturning</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注解中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就可以访问连接点的返回值</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该属性的值即为用来传入返回值的参数名称</a:t>
            </a:r>
            <a:r>
              <a:rPr lang="en-US" altLang="zh-CN" sz="2400" dirty="0">
                <a:latin typeface="宋体" panose="02010600030101010101" pitchFamily="2" charset="-122"/>
                <a:ea typeface="宋体" panose="02010600030101010101" pitchFamily="2" charset="-122"/>
                <a:cs typeface="Arial Unicode MS" pitchFamily="34" charset="-122"/>
              </a:rPr>
              <a:t>. </a:t>
            </a:r>
          </a:p>
          <a:p>
            <a:r>
              <a:rPr lang="zh-CN" altLang="en-US" sz="2400" dirty="0">
                <a:latin typeface="宋体" panose="02010600030101010101" pitchFamily="2" charset="-122"/>
                <a:ea typeface="宋体" panose="02010600030101010101" pitchFamily="2" charset="-122"/>
                <a:cs typeface="Arial Unicode MS" pitchFamily="34" charset="-122"/>
              </a:rPr>
              <a:t>必须在通知方法的签名中添加一个</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同名参数</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在运行时</a:t>
            </a:r>
            <a:r>
              <a:rPr lang="en-US" altLang="zh-CN" sz="2400" dirty="0">
                <a:latin typeface="宋体" panose="02010600030101010101" pitchFamily="2" charset="-122"/>
                <a:ea typeface="宋体" panose="02010600030101010101" pitchFamily="2" charset="-122"/>
                <a:cs typeface="Arial Unicode MS" pitchFamily="34" charset="-122"/>
              </a:rPr>
              <a:t>, Spring AOP </a:t>
            </a:r>
            <a:r>
              <a:rPr lang="zh-CN" altLang="en-US" sz="2400" dirty="0">
                <a:latin typeface="宋体" panose="02010600030101010101" pitchFamily="2" charset="-122"/>
                <a:ea typeface="宋体" panose="02010600030101010101" pitchFamily="2" charset="-122"/>
                <a:cs typeface="Arial Unicode MS" pitchFamily="34" charset="-122"/>
              </a:rPr>
              <a:t>会通过这个参数传递返回值</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原始的切点表达式需要出现在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pointcut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1761964" y="3861048"/>
            <a:ext cx="8906037" cy="1537468"/>
          </a:xfrm>
          <a:prstGeom prst="rect">
            <a:avLst/>
          </a:prstGeom>
          <a:noFill/>
        </p:spPr>
      </p:pic>
    </p:spTree>
    <p:extLst>
      <p:ext uri="{BB962C8B-B14F-4D97-AF65-F5344CB8AC3E}">
        <p14:creationId xmlns:p14="http://schemas.microsoft.com/office/powerpoint/2010/main" val="4076552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1919536" y="188640"/>
            <a:ext cx="8229600" cy="713240"/>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异常通知</a:t>
            </a:r>
          </a:p>
        </p:txBody>
      </p:sp>
      <p:sp>
        <p:nvSpPr>
          <p:cNvPr id="773123" name="Rectangle 3"/>
          <p:cNvSpPr>
            <a:spLocks noGrp="1" noChangeArrowheads="1"/>
          </p:cNvSpPr>
          <p:nvPr>
            <p:ph idx="1"/>
          </p:nvPr>
        </p:nvSpPr>
        <p:spPr>
          <a:xfrm>
            <a:off x="1919537" y="1124745"/>
            <a:ext cx="8207697" cy="2617787"/>
          </a:xfrm>
        </p:spPr>
        <p:txBody>
          <a:bodyPr>
            <a:noAutofit/>
          </a:bodyPr>
          <a:lstStyle/>
          <a:p>
            <a:r>
              <a:rPr lang="zh-CN" altLang="en-US" sz="2400" dirty="0">
                <a:latin typeface="宋体" panose="02010600030101010101" pitchFamily="2" charset="-122"/>
                <a:ea typeface="宋体" panose="02010600030101010101" pitchFamily="2" charset="-122"/>
                <a:cs typeface="Arial Unicode MS" pitchFamily="34" charset="-122"/>
              </a:rPr>
              <a:t>只在连接点抛出异常时才执行异常通知</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将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throwing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属性添加到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AfterThrowing</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注解中</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也可以访问连接点抛出的异常</a:t>
            </a:r>
            <a:r>
              <a:rPr lang="en-US" altLang="zh-CN" sz="2400" dirty="0">
                <a:latin typeface="宋体" panose="02010600030101010101" pitchFamily="2" charset="-122"/>
                <a:ea typeface="宋体" panose="02010600030101010101" pitchFamily="2" charset="-122"/>
                <a:cs typeface="Arial Unicode MS" pitchFamily="34" charset="-122"/>
              </a:rPr>
              <a:t>. </a:t>
            </a:r>
            <a:r>
              <a:rPr lang="en-US" altLang="zh-CN" sz="2400" dirty="0" err="1">
                <a:latin typeface="宋体" panose="02010600030101010101" pitchFamily="2" charset="-122"/>
                <a:ea typeface="宋体" panose="02010600030101010101" pitchFamily="2" charset="-122"/>
                <a:cs typeface="Arial Unicode MS" pitchFamily="34" charset="-122"/>
              </a:rPr>
              <a:t>Throwable</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是所有错误和异常类的超类</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所以在异常通知方法可以捕获到任何错误和异常</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如果只对某种特殊的异常类型感兴趣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可以将参数声明为其他异常的参数类型</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然后通知就只在抛出这个类型及其子类的异常时才被执行</a:t>
            </a:r>
            <a:r>
              <a:rPr lang="en-US" altLang="zh-CN" sz="2400" dirty="0">
                <a:latin typeface="宋体" panose="02010600030101010101" pitchFamily="2" charset="-122"/>
                <a:ea typeface="宋体" panose="02010600030101010101" pitchFamily="2"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1703512" y="4293096"/>
            <a:ext cx="8663750" cy="1368152"/>
          </a:xfrm>
          <a:prstGeom prst="rect">
            <a:avLst/>
          </a:prstGeom>
          <a:noFill/>
        </p:spPr>
      </p:pic>
    </p:spTree>
    <p:extLst>
      <p:ext uri="{BB962C8B-B14F-4D97-AF65-F5344CB8AC3E}">
        <p14:creationId xmlns:p14="http://schemas.microsoft.com/office/powerpoint/2010/main" val="4090216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655841" y="116633"/>
            <a:ext cx="3455987" cy="792163"/>
          </a:xfrm>
        </p:spPr>
        <p:txBody>
          <a:bodyPr/>
          <a:lstStyle/>
          <a:p>
            <a:r>
              <a:rPr lang="zh-CN" altLang="en-US" dirty="0">
                <a:latin typeface="宋体" panose="02010600030101010101" pitchFamily="2" charset="-122"/>
                <a:ea typeface="宋体" panose="02010600030101010101" pitchFamily="2" charset="-122"/>
                <a:cs typeface="Arial Unicode MS" pitchFamily="34" charset="-122"/>
              </a:rPr>
              <a:t>环绕通知</a:t>
            </a:r>
          </a:p>
        </p:txBody>
      </p:sp>
      <p:sp>
        <p:nvSpPr>
          <p:cNvPr id="697347" name="Rectangle 3"/>
          <p:cNvSpPr>
            <a:spLocks noGrp="1" noChangeArrowheads="1"/>
          </p:cNvSpPr>
          <p:nvPr>
            <p:ph idx="1"/>
          </p:nvPr>
        </p:nvSpPr>
        <p:spPr>
          <a:xfrm>
            <a:off x="1847528" y="1268760"/>
            <a:ext cx="8352928" cy="4786346"/>
          </a:xfrm>
        </p:spPr>
        <p:txBody>
          <a:bodyPr/>
          <a:lstStyle/>
          <a:p>
            <a:r>
              <a:rPr lang="zh-CN" altLang="en-US" sz="2400" dirty="0">
                <a:latin typeface="宋体" panose="02010600030101010101" pitchFamily="2" charset="-122"/>
                <a:ea typeface="宋体" panose="02010600030101010101" pitchFamily="2" charset="-122"/>
                <a:cs typeface="Arial Unicode MS" pitchFamily="34" charset="-122"/>
              </a:rPr>
              <a:t>环绕通知是所有通知类型中功能最为强大的</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能够全面地控制连接点</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甚至</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可以控制是否执行连接点</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对于环绕通知来说</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连接点的参数类型必须是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ProceedingJoinPoint</a:t>
            </a:r>
            <a:r>
              <a:rPr lang="en-US" altLang="zh-CN" sz="2400" dirty="0">
                <a:latin typeface="宋体" panose="02010600030101010101" pitchFamily="2" charset="-122"/>
                <a:ea typeface="宋体" panose="02010600030101010101" pitchFamily="2" charset="-122"/>
                <a:cs typeface="Arial Unicode MS" pitchFamily="34" charset="-122"/>
              </a:rPr>
              <a:t> . </a:t>
            </a:r>
            <a:r>
              <a:rPr lang="zh-CN" altLang="en-US" sz="2400" dirty="0">
                <a:latin typeface="宋体" panose="02010600030101010101" pitchFamily="2" charset="-122"/>
                <a:ea typeface="宋体" panose="02010600030101010101" pitchFamily="2" charset="-122"/>
                <a:cs typeface="Arial Unicode MS" pitchFamily="34" charset="-122"/>
              </a:rPr>
              <a:t>它是 </a:t>
            </a:r>
            <a:r>
              <a:rPr lang="en-US" altLang="zh-CN" sz="2400" dirty="0" err="1">
                <a:latin typeface="宋体" panose="02010600030101010101" pitchFamily="2" charset="-122"/>
                <a:ea typeface="宋体" panose="02010600030101010101" pitchFamily="2" charset="-122"/>
                <a:cs typeface="Arial Unicode MS" pitchFamily="34" charset="-122"/>
              </a:rPr>
              <a:t>JoinPoint</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dirty="0">
                <a:latin typeface="宋体" panose="02010600030101010101" pitchFamily="2" charset="-122"/>
                <a:ea typeface="宋体" panose="02010600030101010101" pitchFamily="2" charset="-122"/>
                <a:cs typeface="Arial Unicode MS" pitchFamily="34" charset="-122"/>
              </a:rPr>
              <a:t>的子接口</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允许控制何时执行</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是否执行连接点</a:t>
            </a:r>
            <a:r>
              <a:rPr lang="en-US" altLang="zh-CN" sz="2400" dirty="0">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在环绕通知中需要明确调用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ProceedingJoinPoint</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的 </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proceed()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方法来执行被代理的方法</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如果忘记这样做就会导致通知被执行了</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但目标方法没有被执行</a:t>
            </a:r>
            <a:r>
              <a:rPr lang="en-US" altLang="zh-CN" sz="2400" dirty="0">
                <a:solidFill>
                  <a:srgbClr val="0000FF"/>
                </a:solidFill>
                <a:latin typeface="宋体" panose="02010600030101010101" pitchFamily="2" charset="-122"/>
                <a:ea typeface="宋体" panose="02010600030101010101" pitchFamily="2" charset="-122"/>
                <a:cs typeface="Arial Unicode MS"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注意</a:t>
            </a:r>
            <a:r>
              <a:rPr lang="en-US" altLang="zh-CN" sz="2400" dirty="0">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环绕通知的方法需要返回目标方法执行之后的结果</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即调用 </a:t>
            </a:r>
            <a:r>
              <a:rPr lang="en-US" altLang="zh-CN" sz="2400" b="1" dirty="0" err="1">
                <a:solidFill>
                  <a:srgbClr val="0000FF"/>
                </a:solidFill>
                <a:latin typeface="宋体" panose="02010600030101010101" pitchFamily="2" charset="-122"/>
                <a:ea typeface="宋体" panose="02010600030101010101" pitchFamily="2" charset="-122"/>
                <a:cs typeface="Arial Unicode MS" pitchFamily="34" charset="-122"/>
              </a:rPr>
              <a:t>joinPoint.proceed</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的返回值</a:t>
            </a:r>
            <a:r>
              <a:rPr lang="en-US" altLang="zh-CN" sz="2400" b="1" dirty="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itchFamily="34" charset="-122"/>
              </a:rPr>
              <a:t>否则会出现空指针异常</a:t>
            </a:r>
          </a:p>
        </p:txBody>
      </p:sp>
    </p:spTree>
    <p:extLst>
      <p:ext uri="{BB962C8B-B14F-4D97-AF65-F5344CB8AC3E}">
        <p14:creationId xmlns:p14="http://schemas.microsoft.com/office/powerpoint/2010/main" val="1031004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4091</TotalTime>
  <Words>9156</Words>
  <Application>Microsoft Office PowerPoint</Application>
  <PresentationFormat>宽屏</PresentationFormat>
  <Paragraphs>890</Paragraphs>
  <Slides>150</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150</vt:i4>
      </vt:variant>
    </vt:vector>
  </HeadingPairs>
  <TitlesOfParts>
    <vt:vector size="159" baseType="lpstr">
      <vt:lpstr>Arial Unicode MS</vt:lpstr>
      <vt:lpstr>楷体_GB2312</vt:lpstr>
      <vt:lpstr>宋体</vt:lpstr>
      <vt:lpstr>Arial</vt:lpstr>
      <vt:lpstr>Calibri</vt:lpstr>
      <vt:lpstr>Calibri Light</vt:lpstr>
      <vt:lpstr>Consolas</vt:lpstr>
      <vt:lpstr>Times New Roman</vt:lpstr>
      <vt:lpstr>Office 主题</vt:lpstr>
      <vt:lpstr>PowerPoint 演示文稿</vt:lpstr>
      <vt:lpstr>Spring</vt:lpstr>
      <vt:lpstr>Hello World</vt:lpstr>
      <vt:lpstr>创建项目</vt:lpstr>
      <vt:lpstr>PowerPoint 演示文稿</vt:lpstr>
      <vt:lpstr>PowerPoint 演示文稿</vt:lpstr>
      <vt:lpstr>PowerPoint 演示文稿</vt:lpstr>
      <vt:lpstr>PowerPoint 演示文稿</vt:lpstr>
      <vt:lpstr>引包</vt:lpstr>
      <vt:lpstr>创建HelloWorld类</vt:lpstr>
      <vt:lpstr>创建bean.xml</vt:lpstr>
      <vt:lpstr>Spring 中的 Bean 配置</vt:lpstr>
      <vt:lpstr>IOC 和 DI</vt:lpstr>
      <vt:lpstr>PowerPoint 演示文稿</vt:lpstr>
      <vt:lpstr>IOC 前身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PowerPoint 演示文稿</vt:lpstr>
      <vt:lpstr>Spring Bean 定义</vt:lpstr>
      <vt:lpstr>PowerPoint 演示文稿</vt:lpstr>
      <vt:lpstr>Spring Bean 作用域</vt:lpstr>
      <vt:lpstr>5种作用域说明</vt:lpstr>
      <vt:lpstr>依赖注入的方式</vt:lpstr>
      <vt:lpstr>属性注入</vt:lpstr>
      <vt:lpstr>构造方法注入</vt:lpstr>
      <vt:lpstr>字面值</vt:lpstr>
      <vt:lpstr>引用其它 Bean</vt:lpstr>
      <vt:lpstr>内部 Bean</vt:lpstr>
      <vt:lpstr>内部 Bean</vt:lpstr>
      <vt:lpstr>注入参数详解：null 值</vt:lpstr>
      <vt:lpstr>注入参数详解：级联属性</vt:lpstr>
      <vt:lpstr>注入参数详解：级联属性</vt:lpstr>
      <vt:lpstr>集合属性 - 数组、List、Set</vt:lpstr>
      <vt:lpstr>集合属性 - List集合范例</vt:lpstr>
      <vt:lpstr>集合属性 - List集合</vt:lpstr>
      <vt:lpstr>集合属性 - Map集合</vt:lpstr>
      <vt:lpstr>集合属性—Map集合范例</vt:lpstr>
      <vt:lpstr>集合属性 - Properties集合</vt:lpstr>
      <vt:lpstr>集合属性 - Properties集合范例</vt:lpstr>
      <vt:lpstr>XML 配置里的 Bean 自动装配</vt:lpstr>
      <vt:lpstr>XML 配置里的 Bean 自动装配范例</vt:lpstr>
      <vt:lpstr>XML 配置里的 Bean 自动装配范例</vt:lpstr>
      <vt:lpstr>XML 配置里的 Bean 自动装配范例</vt:lpstr>
      <vt:lpstr>XML 配置里的 Bean 自动装配的缺点</vt:lpstr>
      <vt:lpstr>使用外部属性文件</vt:lpstr>
      <vt:lpstr>注册 PropertyPlaceholderConfigurer </vt:lpstr>
      <vt:lpstr>使用外部属性文件配置数据源范例</vt:lpstr>
      <vt:lpstr>内容提要</vt:lpstr>
      <vt:lpstr>在 classpath 中扫描组件</vt:lpstr>
      <vt:lpstr>在 classpath 中扫描组件</vt:lpstr>
      <vt:lpstr>在 classpath 中扫描组件</vt:lpstr>
      <vt:lpstr>在 classpath 中扫描组件范例（1）</vt:lpstr>
      <vt:lpstr>在 classpath 中扫描组件范例（2）</vt:lpstr>
      <vt:lpstr>在 classpath 中扫描组件范例（3）</vt:lpstr>
      <vt:lpstr>在 classpath 中扫描组件范例（4）</vt:lpstr>
      <vt:lpstr>在 classpath 中扫描组件范例（5）</vt:lpstr>
      <vt:lpstr>在 classpath 中扫描组件范例（6）</vt:lpstr>
      <vt:lpstr>在 classpath 中扫描组件范例（7）</vt:lpstr>
      <vt:lpstr>在 classpath 中扫描组件范例（8）</vt:lpstr>
      <vt:lpstr>在 classpath 中扫描组件范例（9）</vt:lpstr>
      <vt:lpstr>组件装配</vt:lpstr>
      <vt:lpstr>使用 @Autowired 自动装配 Bean</vt:lpstr>
      <vt:lpstr>使用 @Autowired 自动装配 Bean范例（1）</vt:lpstr>
      <vt:lpstr>使用 @Autowired 自动装配 Bean范例（2）</vt:lpstr>
      <vt:lpstr>使用 @Resource 或 @Inject 自动装配 Bean</vt:lpstr>
      <vt:lpstr>内容提要</vt:lpstr>
      <vt:lpstr>泛型依赖注入</vt:lpstr>
      <vt:lpstr>整合多个配置文件</vt:lpstr>
      <vt:lpstr>Spring 基于 Java 的配置</vt:lpstr>
      <vt:lpstr>PowerPoint 演示文稿</vt:lpstr>
      <vt:lpstr>PowerPoint 演示文稿</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vector>
  </TitlesOfParts>
  <Company>NEUSOFT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chenxinyu</dc:creator>
  <cp:lastModifiedBy>chenxinyu</cp:lastModifiedBy>
  <cp:revision>30</cp:revision>
  <dcterms:created xsi:type="dcterms:W3CDTF">2019-07-26T02:04:26Z</dcterms:created>
  <dcterms:modified xsi:type="dcterms:W3CDTF">2019-08-22T01:47:05Z</dcterms:modified>
</cp:coreProperties>
</file>