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6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D15CD-287B-4966-9F13-A99B6A3CA0F4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C8C3D-31E1-46E7-9A4F-0E0716508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70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8C3D-31E1-46E7-9A4F-0E071650851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42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8C3D-31E1-46E7-9A4F-0E071650851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614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8C3D-31E1-46E7-9A4F-0E071650851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787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8C3D-31E1-46E7-9A4F-0E071650851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99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8C3D-31E1-46E7-9A4F-0E071650851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601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8C3D-31E1-46E7-9A4F-0E071650851C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53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8C3D-31E1-46E7-9A4F-0E071650851C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307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8C3D-31E1-46E7-9A4F-0E071650851C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98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8C3D-31E1-46E7-9A4F-0E071650851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93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8C3D-31E1-46E7-9A4F-0E071650851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3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8C3D-31E1-46E7-9A4F-0E071650851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6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8C3D-31E1-46E7-9A4F-0E071650851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85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8C3D-31E1-46E7-9A4F-0E071650851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91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8C3D-31E1-46E7-9A4F-0E071650851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731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8C3D-31E1-46E7-9A4F-0E071650851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882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8C3D-31E1-46E7-9A4F-0E071650851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0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91C-38BC-433D-97B9-C7913AF2D22D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4D23-165C-4141-83FC-7EBC09194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2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91C-38BC-433D-97B9-C7913AF2D22D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4D23-165C-4141-83FC-7EBC09194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0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91C-38BC-433D-97B9-C7913AF2D22D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4D23-165C-4141-83FC-7EBC09194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68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91C-38BC-433D-97B9-C7913AF2D22D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4D23-165C-4141-83FC-7EBC09194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9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91C-38BC-433D-97B9-C7913AF2D22D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4D23-165C-4141-83FC-7EBC09194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95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91C-38BC-433D-97B9-C7913AF2D22D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4D23-165C-4141-83FC-7EBC09194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4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91C-38BC-433D-97B9-C7913AF2D22D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4D23-165C-4141-83FC-7EBC09194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7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91C-38BC-433D-97B9-C7913AF2D22D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4D23-165C-4141-83FC-7EBC09194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91C-38BC-433D-97B9-C7913AF2D22D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4D23-165C-4141-83FC-7EBC09194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5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91C-38BC-433D-97B9-C7913AF2D22D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4D23-165C-4141-83FC-7EBC09194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42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91C-38BC-433D-97B9-C7913AF2D22D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4D23-165C-4141-83FC-7EBC09194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3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EAD291C-38BC-433D-97B9-C7913AF2D22D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7724D23-165C-4141-83FC-7EBC09194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9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j-ea"/>
              </a:rPr>
              <a:t>Java</a:t>
            </a:r>
            <a:r>
              <a:rPr lang="zh-CN" altLang="en-US" b="1" dirty="0" smtClean="0">
                <a:latin typeface="+mj-ea"/>
              </a:rPr>
              <a:t>集合框架</a:t>
            </a:r>
            <a:endParaRPr lang="zh-CN" altLang="en-US" b="1" dirty="0"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2019/8/14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99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08074" cy="460118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宋体" panose="02010600030101010101" pitchFamily="2" charset="-122"/>
              </a:rPr>
              <a:t>Collection</a:t>
            </a:r>
            <a:r>
              <a:rPr lang="zh-CN" altLang="en-US" sz="3200" dirty="0">
                <a:latin typeface="宋体" panose="02010600030101010101" pitchFamily="2" charset="-122"/>
              </a:rPr>
              <a:t>接口</a:t>
            </a:r>
            <a:endParaRPr lang="zh-CN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3801833" y="1123837"/>
            <a:ext cx="85924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想要输出集合中所有元素，要利用迭代器</a:t>
            </a:r>
            <a:r>
              <a:rPr lang="en-US" altLang="zh-CN" sz="2800" dirty="0" smtClean="0"/>
              <a:t>Iterator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      如下</a:t>
            </a:r>
            <a:r>
              <a:rPr lang="en-US" altLang="zh-CN" sz="2800" dirty="0" smtClean="0"/>
              <a:t>:</a:t>
            </a:r>
            <a:endParaRPr lang="en-US" altLang="zh-CN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794" y="2368629"/>
            <a:ext cx="3610479" cy="2429214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716935" y="2740215"/>
            <a:ext cx="2663825" cy="1368425"/>
          </a:xfrm>
          <a:prstGeom prst="wedgeRectCallout">
            <a:avLst>
              <a:gd name="adj1" fmla="val -102981"/>
              <a:gd name="adj2" fmla="val 41532"/>
            </a:avLst>
          </a:prstGeom>
          <a:solidFill>
            <a:schemeClr val="hlink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1800" dirty="0" err="1"/>
              <a:t>it.hasNext</a:t>
            </a:r>
            <a:r>
              <a:rPr lang="en-US" altLang="zh-CN" sz="1800" dirty="0"/>
              <a:t>()</a:t>
            </a:r>
            <a:r>
              <a:rPr lang="zh-CN" altLang="en-US" sz="1800" dirty="0"/>
              <a:t>方法用来判断集合中是否有下一项数据，有就返回</a:t>
            </a:r>
            <a:r>
              <a:rPr lang="en-US" altLang="zh-CN" sz="1800" dirty="0"/>
              <a:t>true</a:t>
            </a:r>
            <a:r>
              <a:rPr lang="zh-CN" altLang="en-US" sz="1800" dirty="0"/>
              <a:t>，没有就返回</a:t>
            </a:r>
            <a:r>
              <a:rPr lang="en-US" altLang="zh-CN" sz="1800" dirty="0"/>
              <a:t>false.</a:t>
            </a:r>
          </a:p>
        </p:txBody>
      </p:sp>
    </p:spTree>
    <p:extLst>
      <p:ext uri="{BB962C8B-B14F-4D97-AF65-F5344CB8AC3E}">
        <p14:creationId xmlns:p14="http://schemas.microsoft.com/office/powerpoint/2010/main" val="1671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08074" cy="460118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宋体" panose="02010600030101010101" pitchFamily="2" charset="-122"/>
              </a:rPr>
              <a:t>Collection</a:t>
            </a:r>
            <a:r>
              <a:rPr lang="zh-CN" altLang="en-US" sz="3200" dirty="0">
                <a:latin typeface="宋体" panose="02010600030101010101" pitchFamily="2" charset="-122"/>
              </a:rPr>
              <a:t>接口</a:t>
            </a:r>
            <a:endParaRPr lang="zh-CN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3801833" y="1123837"/>
            <a:ext cx="3159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什么是迭代器？</a:t>
            </a:r>
            <a:endParaRPr lang="en-US" altLang="zh-CN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99971" y="2181339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迭代器是一种设计模式，它是一个对象，它可以遍历并选择序列中的对象，</a:t>
            </a:r>
            <a:endParaRPr lang="en-US" altLang="zh-CN" dirty="0" smtClean="0"/>
          </a:p>
          <a:p>
            <a:r>
              <a:rPr lang="zh-CN" altLang="en-US" dirty="0" smtClean="0"/>
              <a:t>而开发人员不需要了解该序列的底层结构。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9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08074" cy="460118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宋体" panose="02010600030101010101" pitchFamily="2" charset="-122"/>
              </a:rPr>
              <a:t>Collection</a:t>
            </a:r>
            <a:r>
              <a:rPr lang="zh-CN" altLang="en-US" sz="3200" dirty="0">
                <a:latin typeface="宋体" panose="02010600030101010101" pitchFamily="2" charset="-122"/>
              </a:rPr>
              <a:t>接口</a:t>
            </a:r>
            <a:endParaRPr lang="zh-CN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3801833" y="1123837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迭代器</a:t>
            </a:r>
            <a:endParaRPr lang="en-US" altLang="zh-CN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01833" y="1938968"/>
            <a:ext cx="79608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在利用迭代器迭代的过程中,又</a:t>
            </a:r>
            <a:r>
              <a:rPr lang="zh-CN" altLang="en-US" sz="2400" dirty="0" smtClean="0">
                <a:solidFill>
                  <a:srgbClr val="CC0000"/>
                </a:solidFill>
              </a:rPr>
              <a:t>利用集合对象</a:t>
            </a:r>
            <a:r>
              <a:rPr lang="zh-CN" altLang="en-US" sz="2400" dirty="0" smtClean="0"/>
              <a:t>插入、修改、</a:t>
            </a:r>
            <a:endParaRPr lang="en-US" altLang="zh-CN" sz="2400" dirty="0" smtClean="0"/>
          </a:p>
          <a:p>
            <a:r>
              <a:rPr lang="zh-CN" altLang="en-US" sz="2400" dirty="0" smtClean="0"/>
              <a:t>删除某个容器内的对象，就会出现问题!</a:t>
            </a:r>
          </a:p>
          <a:p>
            <a:endParaRPr lang="zh-CN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58" y="3046964"/>
            <a:ext cx="6277851" cy="1771897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11827" y="4991819"/>
            <a:ext cx="2663825" cy="935038"/>
          </a:xfrm>
          <a:prstGeom prst="wedgeRectCallout">
            <a:avLst>
              <a:gd name="adj1" fmla="val -37866"/>
              <a:gd name="adj2" fmla="val -86343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800" dirty="0"/>
              <a:t>在获取迭代器后，不能利用集合对象操作集合中的元素。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540584" y="4985929"/>
            <a:ext cx="2663825" cy="935038"/>
          </a:xfrm>
          <a:prstGeom prst="wedgeRectCallout">
            <a:avLst>
              <a:gd name="adj1" fmla="val -37866"/>
              <a:gd name="adj2" fmla="val -86343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800" dirty="0"/>
              <a:t>在获取迭代器后，可以利用迭代器操作集合中的元素</a:t>
            </a:r>
          </a:p>
        </p:txBody>
      </p:sp>
    </p:spTree>
    <p:extLst>
      <p:ext uri="{BB962C8B-B14F-4D97-AF65-F5344CB8AC3E}">
        <p14:creationId xmlns:p14="http://schemas.microsoft.com/office/powerpoint/2010/main" val="10021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08074" cy="460118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宋体" panose="02010600030101010101" pitchFamily="2" charset="-122"/>
              </a:rPr>
              <a:t>Collection</a:t>
            </a:r>
            <a:r>
              <a:rPr lang="zh-CN" altLang="en-US" sz="3200" dirty="0">
                <a:latin typeface="宋体" panose="02010600030101010101" pitchFamily="2" charset="-122"/>
              </a:rPr>
              <a:t>接口</a:t>
            </a:r>
            <a:endParaRPr lang="zh-CN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01833" y="1464834"/>
            <a:ext cx="794480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关于集合要注意的地方：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pPr lvl="1"/>
            <a:r>
              <a:rPr lang="en-US" altLang="zh-CN" sz="2000" dirty="0" smtClean="0"/>
              <a:t>1.</a:t>
            </a:r>
            <a:r>
              <a:rPr lang="zh-CN" altLang="en-US" sz="2000" dirty="0" smtClean="0"/>
              <a:t>集合中可以添加任意类型的数据，因为</a:t>
            </a:r>
            <a:r>
              <a:rPr lang="en-US" altLang="zh-CN" sz="2000" dirty="0" smtClean="0"/>
              <a:t>add</a:t>
            </a:r>
            <a:r>
              <a:rPr lang="zh-CN" altLang="en-US" sz="2000" dirty="0" smtClean="0"/>
              <a:t>方法的参数是</a:t>
            </a:r>
            <a:r>
              <a:rPr lang="en-US" altLang="zh-CN" sz="2000" dirty="0" smtClean="0"/>
              <a:t>Object</a:t>
            </a:r>
          </a:p>
          <a:p>
            <a:pPr lvl="1"/>
            <a:r>
              <a:rPr lang="zh-CN" altLang="en-US" sz="2000" dirty="0" smtClean="0"/>
              <a:t>类型的(在没有使用泛型的情况下)。</a:t>
            </a:r>
          </a:p>
          <a:p>
            <a:pPr lvl="1"/>
            <a:r>
              <a:rPr lang="en-US" altLang="zh-CN" sz="2000" dirty="0" smtClean="0"/>
              <a:t>2.</a:t>
            </a:r>
            <a:r>
              <a:rPr lang="zh-CN" altLang="en-US" sz="2000" dirty="0" smtClean="0"/>
              <a:t>当集合中添加基本数据类型时，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编译器会将基本类型自动转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换为对应的封装类类型。</a:t>
            </a:r>
          </a:p>
          <a:p>
            <a:pPr lvl="1"/>
            <a:r>
              <a:rPr lang="en-US" altLang="zh-CN" sz="2000" dirty="0" smtClean="0"/>
              <a:t>3.</a:t>
            </a:r>
            <a:r>
              <a:rPr lang="zh-CN" altLang="en-US" sz="2000" dirty="0" smtClean="0"/>
              <a:t>集合中存放的是所有对象的引用，并不是对象本身。</a:t>
            </a:r>
            <a:endParaRPr lang="en-US" altLang="zh-CN" sz="2000" dirty="0" smtClean="0"/>
          </a:p>
          <a:p>
            <a:pPr lvl="1"/>
            <a:r>
              <a:rPr lang="zh-CN" altLang="en-US" dirty="0" smtClean="0">
                <a:solidFill>
                  <a:srgbClr val="CC0000"/>
                </a:solidFill>
              </a:rPr>
              <a:t>所以</a:t>
            </a:r>
            <a:r>
              <a:rPr lang="zh-CN" altLang="en-US" dirty="0">
                <a:solidFill>
                  <a:srgbClr val="CC0000"/>
                </a:solidFill>
              </a:rPr>
              <a:t>集合中的元素也是对对象的</a:t>
            </a:r>
            <a:r>
              <a:rPr lang="zh-CN" altLang="en-US" dirty="0" smtClean="0">
                <a:solidFill>
                  <a:srgbClr val="CC0000"/>
                </a:solidFill>
              </a:rPr>
              <a:t>引用。</a:t>
            </a:r>
            <a:endParaRPr lang="zh-CN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808161" y="4819598"/>
            <a:ext cx="7938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000" dirty="0" smtClean="0"/>
              <a:t>5.每次对两个集合操作时，只有一个集合存放结果，另一个集合的内容不变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356472" y="4111712"/>
            <a:ext cx="83901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zh-CN" altLang="en-US" sz="2000" dirty="0" smtClean="0"/>
              <a:t>4.集合类的toString()方法返回由所有元素组成的字符串，如果元素又是一个对象，则调用对象的toString()。</a:t>
            </a:r>
          </a:p>
        </p:txBody>
      </p:sp>
    </p:spTree>
    <p:extLst>
      <p:ext uri="{BB962C8B-B14F-4D97-AF65-F5344CB8AC3E}">
        <p14:creationId xmlns:p14="http://schemas.microsoft.com/office/powerpoint/2010/main" val="42634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08074" cy="460118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</a:rPr>
              <a:t>List</a:t>
            </a:r>
            <a:endParaRPr lang="zh-CN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07596" y="2015676"/>
            <a:ext cx="640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Collection</a:t>
            </a:r>
            <a:r>
              <a:rPr lang="zh-CN" altLang="en-US" sz="2800" dirty="0" smtClean="0"/>
              <a:t>又有两个分支</a:t>
            </a:r>
          </a:p>
          <a:p>
            <a:pPr lvl="1"/>
            <a:r>
              <a:rPr lang="en-US" altLang="zh-CN" sz="2800" dirty="0" smtClean="0">
                <a:solidFill>
                  <a:srgbClr val="CC0000"/>
                </a:solidFill>
              </a:rPr>
              <a:t>1.List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列表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en-US" altLang="zh-CN" sz="2800" dirty="0" smtClean="0">
                <a:solidFill>
                  <a:srgbClr val="CC0000"/>
                </a:solidFill>
              </a:rPr>
              <a:t>2.Set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集合</a:t>
            </a:r>
            <a:r>
              <a:rPr lang="en-US" altLang="zh-CN" sz="2800" dirty="0" smtClean="0"/>
              <a:t>)</a:t>
            </a:r>
          </a:p>
          <a:p>
            <a:pPr lvl="1"/>
            <a:endParaRPr lang="en-US" altLang="zh-CN" sz="2800" dirty="0" smtClean="0"/>
          </a:p>
          <a:p>
            <a:r>
              <a:rPr lang="en-US" altLang="zh-CN" sz="2800" dirty="0" smtClean="0"/>
              <a:t>List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Set</a:t>
            </a:r>
            <a:r>
              <a:rPr lang="zh-CN" altLang="en-US" sz="2800" dirty="0" smtClean="0"/>
              <a:t>也都是接口。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599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List</a:t>
            </a:r>
            <a:r>
              <a:rPr lang="zh-CN" altLang="en-US" sz="2400" dirty="0"/>
              <a:t>这个分支的特点是</a:t>
            </a:r>
            <a:r>
              <a:rPr lang="en-US" altLang="zh-CN" sz="2400" dirty="0"/>
              <a:t>: </a:t>
            </a:r>
            <a:r>
              <a:rPr lang="zh-CN" altLang="en-US" sz="2400" dirty="0"/>
              <a:t>集合中的元素</a:t>
            </a:r>
            <a:r>
              <a:rPr lang="zh-CN" altLang="en-US" sz="2400" dirty="0">
                <a:solidFill>
                  <a:srgbClr val="CC0000"/>
                </a:solidFill>
              </a:rPr>
              <a:t>有顺序，能重复</a:t>
            </a:r>
            <a:r>
              <a:rPr lang="zh-CN" altLang="en-US" sz="2400" dirty="0"/>
              <a:t>。</a:t>
            </a:r>
          </a:p>
          <a:p>
            <a:endParaRPr lang="zh-CN" altLang="en-US" sz="2400" dirty="0"/>
          </a:p>
          <a:p>
            <a:r>
              <a:rPr lang="en-US" altLang="zh-CN" sz="2400" dirty="0"/>
              <a:t>List</a:t>
            </a:r>
            <a:r>
              <a:rPr lang="zh-CN" altLang="en-US" sz="2400" dirty="0"/>
              <a:t>集合中的每个元素都有一个索引</a:t>
            </a:r>
            <a:r>
              <a:rPr lang="en-US" altLang="zh-CN" sz="2400" dirty="0"/>
              <a:t>,</a:t>
            </a:r>
            <a:r>
              <a:rPr lang="zh-CN" altLang="en-US" sz="2400" dirty="0"/>
              <a:t>所以访问</a:t>
            </a:r>
            <a:r>
              <a:rPr lang="en-US" altLang="zh-CN" sz="2400" dirty="0"/>
              <a:t>List</a:t>
            </a:r>
            <a:r>
              <a:rPr lang="zh-CN" altLang="en-US" sz="2400" dirty="0"/>
              <a:t>中的元素除了利用迭代器，还可以通过索引访问。（后面会演示）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41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List</a:t>
            </a:r>
            <a:r>
              <a:rPr lang="zh-CN" altLang="en-US" sz="2400" dirty="0"/>
              <a:t>接口除了继承了</a:t>
            </a:r>
            <a:r>
              <a:rPr lang="en-US" altLang="zh-CN" sz="2400" dirty="0"/>
              <a:t>Collection</a:t>
            </a:r>
            <a:r>
              <a:rPr lang="zh-CN" altLang="en-US" sz="2400" dirty="0"/>
              <a:t>接口的方法外，还有自己独有的方法</a:t>
            </a:r>
            <a:r>
              <a:rPr lang="en-US" altLang="zh-CN" sz="2400" dirty="0"/>
              <a:t>:</a:t>
            </a:r>
            <a:r>
              <a:rPr lang="zh-CN" altLang="en-US" sz="2400" dirty="0"/>
              <a:t> 以下只列出部分方法</a:t>
            </a:r>
            <a:endParaRPr lang="en-US" altLang="zh-CN" sz="2400" dirty="0"/>
          </a:p>
          <a:p>
            <a:pPr lvl="1"/>
            <a:r>
              <a:rPr lang="zh-CN" altLang="en-US" sz="2400" dirty="0"/>
              <a:t>add(int index, Object obj)</a:t>
            </a:r>
          </a:p>
          <a:p>
            <a:pPr lvl="1"/>
            <a:r>
              <a:rPr lang="zh-CN" altLang="en-US" sz="2400" dirty="0"/>
              <a:t>remove(int index)</a:t>
            </a:r>
          </a:p>
          <a:p>
            <a:pPr lvl="1"/>
            <a:r>
              <a:rPr lang="zh-CN" altLang="en-US" sz="2400" dirty="0"/>
              <a:t>get(int index)</a:t>
            </a:r>
            <a:endParaRPr lang="en-US" altLang="zh-CN" sz="2400" dirty="0"/>
          </a:p>
          <a:p>
            <a:pPr lvl="1"/>
            <a:r>
              <a:rPr lang="en-US" altLang="zh-CN" sz="2400" dirty="0"/>
              <a:t>set</a:t>
            </a:r>
            <a:r>
              <a:rPr lang="zh-CN" altLang="en-US" sz="2400" dirty="0"/>
              <a:t>(int index, Object obj)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subList</a:t>
            </a:r>
            <a:r>
              <a:rPr lang="zh-CN" altLang="en-US" sz="2400" dirty="0"/>
              <a:t>(int formIndex, int toIndex)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indexOf</a:t>
            </a:r>
            <a:r>
              <a:rPr lang="en-US" altLang="zh-CN" sz="2400" dirty="0"/>
              <a:t> </a:t>
            </a:r>
          </a:p>
          <a:p>
            <a:pPr lvl="1"/>
            <a:r>
              <a:rPr lang="zh-CN" altLang="en-US" sz="2400" dirty="0"/>
              <a:t>lastIndexOf</a:t>
            </a:r>
          </a:p>
          <a:p>
            <a:pPr lvl="1"/>
            <a:r>
              <a:rPr lang="zh-CN" altLang="en-US" sz="2400" dirty="0"/>
              <a:t>listIterator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80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下面我们学习</a:t>
            </a:r>
            <a:r>
              <a:rPr lang="en-US" altLang="zh-CN" sz="2400" dirty="0"/>
              <a:t>List</a:t>
            </a:r>
            <a:r>
              <a:rPr lang="zh-CN" altLang="en-US" sz="2400" dirty="0"/>
              <a:t>的四个实现类</a:t>
            </a:r>
          </a:p>
          <a:p>
            <a:pPr lvl="1"/>
            <a:r>
              <a:rPr lang="en-US" altLang="zh-CN" sz="2400" dirty="0" err="1"/>
              <a:t>ArrayList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LinkedList</a:t>
            </a:r>
            <a:endParaRPr lang="en-US" altLang="zh-CN" sz="2400" dirty="0"/>
          </a:p>
          <a:p>
            <a:pPr lvl="1"/>
            <a:r>
              <a:rPr lang="en-US" altLang="zh-CN" sz="2400" dirty="0"/>
              <a:t>Vector</a:t>
            </a:r>
          </a:p>
          <a:p>
            <a:pPr lvl="1"/>
            <a:r>
              <a:rPr lang="en-US" altLang="zh-CN" sz="2400" dirty="0"/>
              <a:t>Stack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57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94126" y="177279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 smtClean="0">
                <a:solidFill>
                  <a:srgbClr val="CC0000"/>
                </a:solidFill>
              </a:rPr>
              <a:t>ArrayList</a:t>
            </a:r>
            <a:r>
              <a:rPr lang="zh-CN" altLang="en-US" sz="2400" dirty="0" smtClean="0"/>
              <a:t>是底层用数组实现的</a:t>
            </a:r>
            <a:r>
              <a:rPr lang="en-US" altLang="zh-CN" sz="2400" dirty="0" smtClean="0"/>
              <a:t>List 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dirty="0" smtClean="0"/>
              <a:t>特点：查询效率高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增删效率低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线程不安全。</a:t>
            </a:r>
            <a:endParaRPr lang="en-US" altLang="zh-CN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26" y="2734293"/>
            <a:ext cx="4448796" cy="2667372"/>
          </a:xfrm>
          <a:prstGeom prst="rect">
            <a:avLst/>
          </a:prstGeom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540330" y="3799001"/>
            <a:ext cx="2663825" cy="1441450"/>
          </a:xfrm>
          <a:prstGeom prst="wedgeRectCallout">
            <a:avLst>
              <a:gd name="adj1" fmla="val -76264"/>
              <a:gd name="adj2" fmla="val 19954"/>
            </a:avLst>
          </a:prstGeom>
          <a:solidFill>
            <a:schemeClr val="hlink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800" dirty="0"/>
              <a:t>这里利用索引来访问集合中的每个元素。利用索引访问元素是</a:t>
            </a:r>
            <a:r>
              <a:rPr lang="en-US" altLang="zh-CN" sz="1800" dirty="0"/>
              <a:t>List</a:t>
            </a:r>
            <a:r>
              <a:rPr lang="zh-CN" altLang="en-US" sz="1800" dirty="0"/>
              <a:t>分支独有的方法。</a:t>
            </a:r>
          </a:p>
        </p:txBody>
      </p:sp>
    </p:spTree>
    <p:extLst>
      <p:ext uri="{BB962C8B-B14F-4D97-AF65-F5344CB8AC3E}">
        <p14:creationId xmlns:p14="http://schemas.microsoft.com/office/powerpoint/2010/main" val="6452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94126" y="177279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 smtClean="0">
                <a:solidFill>
                  <a:srgbClr val="CC0000"/>
                </a:solidFill>
              </a:rPr>
              <a:t>LinkedList</a:t>
            </a:r>
            <a:r>
              <a:rPr lang="zh-CN" altLang="en-US" sz="2400" dirty="0" smtClean="0"/>
              <a:t>是底层用双向循环链表实现的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dirty="0" smtClean="0"/>
              <a:t>特点：查询效率低，增删效率高。</a:t>
            </a:r>
            <a:endParaRPr lang="zh-CN" altLang="en-US" sz="24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26" y="2786395"/>
            <a:ext cx="4591691" cy="2629267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758213" y="2884678"/>
            <a:ext cx="2663825" cy="1079500"/>
          </a:xfrm>
          <a:prstGeom prst="wedgeRectCallout">
            <a:avLst>
              <a:gd name="adj1" fmla="val -87208"/>
              <a:gd name="adj2" fmla="val -29296"/>
            </a:avLst>
          </a:prstGeom>
          <a:solidFill>
            <a:schemeClr val="hlink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1800" dirty="0" err="1"/>
              <a:t>LinkedList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ArrayList</a:t>
            </a:r>
            <a:r>
              <a:rPr lang="zh-CN" altLang="en-US" sz="1800" dirty="0"/>
              <a:t>使用起来是一样的，只是特点不同。</a:t>
            </a:r>
          </a:p>
        </p:txBody>
      </p:sp>
    </p:spTree>
    <p:extLst>
      <p:ext uri="{BB962C8B-B14F-4D97-AF65-F5344CB8AC3E}">
        <p14:creationId xmlns:p14="http://schemas.microsoft.com/office/powerpoint/2010/main" val="315377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概要内容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集合框架概念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Collection</a:t>
            </a:r>
            <a:r>
              <a:rPr lang="zh-CN" altLang="en-US" dirty="0">
                <a:latin typeface="宋体" panose="02010600030101010101" pitchFamily="2" charset="-122"/>
              </a:rPr>
              <a:t>接口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List</a:t>
            </a:r>
            <a:r>
              <a:rPr lang="zh-CN" altLang="en-US" dirty="0">
                <a:latin typeface="宋体" panose="02010600030101010101" pitchFamily="2" charset="-122"/>
              </a:rPr>
              <a:t>接口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Set</a:t>
            </a:r>
            <a:r>
              <a:rPr lang="zh-CN" altLang="en-US" dirty="0">
                <a:latin typeface="宋体" panose="02010600030101010101" pitchFamily="2" charset="-122"/>
              </a:rPr>
              <a:t>接口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Map</a:t>
            </a:r>
            <a:r>
              <a:rPr lang="zh-CN" altLang="en-US" dirty="0">
                <a:latin typeface="宋体" panose="02010600030101010101" pitchFamily="2" charset="-122"/>
              </a:rPr>
              <a:t>接口</a:t>
            </a:r>
          </a:p>
          <a:p>
            <a:pPr>
              <a:lnSpc>
                <a:spcPct val="8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工具类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可变参数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Java8</a:t>
            </a:r>
            <a:r>
              <a:rPr lang="zh-CN" altLang="en-US" dirty="0">
                <a:latin typeface="宋体" panose="02010600030101010101" pitchFamily="2" charset="-122"/>
              </a:rPr>
              <a:t>新特性</a:t>
            </a:r>
            <a:r>
              <a:rPr lang="en-US" altLang="zh-CN" dirty="0">
                <a:latin typeface="宋体" panose="02010600030101010101" pitchFamily="2" charset="-122"/>
              </a:rPr>
              <a:t>-</a:t>
            </a:r>
            <a:r>
              <a:rPr lang="en-US" altLang="zh-CN" dirty="0" smtClean="0">
                <a:latin typeface="宋体" panose="02010600030101010101" pitchFamily="2" charset="-122"/>
              </a:rPr>
              <a:t>stream</a:t>
            </a:r>
            <a:r>
              <a:rPr lang="zh-CN" altLang="en-US" dirty="0" smtClean="0">
                <a:latin typeface="宋体" panose="02010600030101010101" pitchFamily="2" charset="-122"/>
              </a:rPr>
              <a:t>流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75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94126" y="177279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 smtClean="0">
                <a:solidFill>
                  <a:srgbClr val="CC0000"/>
                </a:solidFill>
              </a:rPr>
              <a:t>LinkedList</a:t>
            </a:r>
            <a:r>
              <a:rPr lang="zh-CN" altLang="en-US" sz="2400" dirty="0" smtClean="0"/>
              <a:t>的常用特有方法：</a:t>
            </a:r>
          </a:p>
          <a:p>
            <a:pPr lvl="1"/>
            <a:r>
              <a:rPr lang="zh-CN" altLang="en-US" sz="2400" dirty="0" smtClean="0"/>
              <a:t>addFirst(</a:t>
            </a:r>
            <a:r>
              <a:rPr lang="en-US" altLang="zh-CN" sz="2400" dirty="0" smtClean="0"/>
              <a:t>Object o</a:t>
            </a:r>
            <a:r>
              <a:rPr lang="zh-CN" altLang="en-US" sz="2400" dirty="0" smtClean="0"/>
              <a:t>)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在列表首部添加元素</a:t>
            </a:r>
          </a:p>
          <a:p>
            <a:pPr lvl="1"/>
            <a:r>
              <a:rPr lang="zh-CN" altLang="en-US" sz="2400" dirty="0" smtClean="0"/>
              <a:t>addLast(</a:t>
            </a:r>
            <a:r>
              <a:rPr lang="en-US" altLang="zh-CN" sz="2400" dirty="0" smtClean="0"/>
              <a:t>Object o</a:t>
            </a:r>
            <a:r>
              <a:rPr lang="zh-CN" altLang="en-US" sz="2400" dirty="0" smtClean="0"/>
              <a:t>)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在列表末尾添加元素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994126" y="330142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-US" sz="2400" dirty="0" smtClean="0"/>
              <a:t>getFirst()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返回列表第一个元素</a:t>
            </a:r>
          </a:p>
          <a:p>
            <a:pPr lvl="1"/>
            <a:r>
              <a:rPr lang="zh-CN" altLang="en-US" sz="2400" dirty="0" smtClean="0"/>
              <a:t>getLast()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返回列表最后一个元素</a:t>
            </a:r>
          </a:p>
          <a:p>
            <a:pPr lvl="1"/>
            <a:r>
              <a:rPr lang="zh-CN" altLang="en-US" sz="2400" dirty="0" smtClean="0"/>
              <a:t>removeFirst()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删除列表的第一个元素</a:t>
            </a:r>
          </a:p>
          <a:p>
            <a:pPr lvl="1"/>
            <a:r>
              <a:rPr lang="zh-CN" altLang="en-US" sz="2400" dirty="0" smtClean="0"/>
              <a:t>removeLast()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删除列表中最后一个元素</a:t>
            </a:r>
            <a:endParaRPr lang="zh-CN" altLang="en-US" sz="2400" dirty="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353920" y="5269123"/>
            <a:ext cx="2737270" cy="1473806"/>
          </a:xfrm>
          <a:prstGeom prst="wedgeRectCallout">
            <a:avLst>
              <a:gd name="adj1" fmla="val -37866"/>
              <a:gd name="adj2" fmla="val -86343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 smtClean="0"/>
              <a:t>如果集合中没有元素，这些方法</a:t>
            </a:r>
          </a:p>
          <a:p>
            <a:r>
              <a:rPr lang="zh-CN" altLang="en-US" dirty="0" smtClean="0"/>
              <a:t>在调用时会抛出运行时异常</a:t>
            </a:r>
          </a:p>
          <a:p>
            <a:r>
              <a:rPr lang="zh-CN" altLang="en-US" dirty="0" smtClean="0"/>
              <a:t>NoSuchElementException</a:t>
            </a:r>
            <a:endParaRPr lang="zh-CN" alt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539629" y="5285041"/>
            <a:ext cx="4006048" cy="1457888"/>
          </a:xfrm>
          <a:prstGeom prst="wedgeRectCallout">
            <a:avLst>
              <a:gd name="adj1" fmla="val -37866"/>
              <a:gd name="adj2" fmla="val -86343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 smtClean="0"/>
              <a:t>JDK1.6中给出了代替方案：</a:t>
            </a:r>
          </a:p>
          <a:p>
            <a:r>
              <a:rPr lang="zh-CN" altLang="en-US" dirty="0" smtClean="0"/>
              <a:t>peekFirst、peekLast获取元素，</a:t>
            </a:r>
          </a:p>
          <a:p>
            <a:r>
              <a:rPr lang="zh-CN" altLang="en-US" dirty="0" smtClean="0"/>
              <a:t>不删除元素</a:t>
            </a:r>
          </a:p>
          <a:p>
            <a:r>
              <a:rPr lang="zh-CN" altLang="en-US" dirty="0" smtClean="0"/>
              <a:t>pollFirst、pollLast获取元素，删除元素</a:t>
            </a:r>
          </a:p>
          <a:p>
            <a:r>
              <a:rPr lang="zh-CN" altLang="en-US" dirty="0" smtClean="0">
                <a:solidFill>
                  <a:srgbClr val="CC0000"/>
                </a:solidFill>
              </a:rPr>
              <a:t>没有元素时返回null</a:t>
            </a:r>
            <a:endParaRPr lang="zh-CN" altLang="en-US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9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 smtClean="0"/>
              <a:t>List</a:t>
            </a:r>
            <a:endParaRPr lang="zh-CN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294" y="2750364"/>
            <a:ext cx="4153480" cy="2591162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4041294" y="1552457"/>
            <a:ext cx="66468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Vector: </a:t>
            </a:r>
            <a:r>
              <a:rPr lang="zh-CN" altLang="en-US" sz="2400" dirty="0" smtClean="0"/>
              <a:t>底层用数组实现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接口的另一个类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特点：重量级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占据更多的系统开销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线程安全</a:t>
            </a:r>
            <a:endParaRPr lang="zh-CN" altLang="en-US" sz="240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657632" y="2884677"/>
            <a:ext cx="2663825" cy="1079500"/>
          </a:xfrm>
          <a:prstGeom prst="wedgeRectCallout">
            <a:avLst>
              <a:gd name="adj1" fmla="val -77713"/>
              <a:gd name="adj2" fmla="val 117352"/>
            </a:avLst>
          </a:prstGeom>
          <a:solidFill>
            <a:schemeClr val="hlink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1800"/>
              <a:t>subList</a:t>
            </a:r>
            <a:r>
              <a:rPr lang="zh-CN" altLang="en-US" sz="1800"/>
              <a:t>方法是用来获得一个子集的，但是包含起点不包含终点。</a:t>
            </a:r>
          </a:p>
        </p:txBody>
      </p:sp>
    </p:spTree>
    <p:extLst>
      <p:ext uri="{BB962C8B-B14F-4D97-AF65-F5344CB8AC3E}">
        <p14:creationId xmlns:p14="http://schemas.microsoft.com/office/powerpoint/2010/main" val="278675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041293" y="1552457"/>
            <a:ext cx="7280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CC0000"/>
                </a:solidFill>
              </a:rPr>
              <a:t>Stack(</a:t>
            </a:r>
            <a:r>
              <a:rPr lang="zh-CN" altLang="en-US" sz="2400" dirty="0" smtClean="0">
                <a:solidFill>
                  <a:srgbClr val="CC0000"/>
                </a:solidFill>
              </a:rPr>
              <a:t>堆栈</a:t>
            </a:r>
            <a:r>
              <a:rPr lang="en-US" altLang="zh-CN" sz="2400" dirty="0" smtClean="0">
                <a:solidFill>
                  <a:srgbClr val="CC0000"/>
                </a:solidFill>
              </a:rPr>
              <a:t>)</a:t>
            </a:r>
            <a:r>
              <a:rPr lang="zh-CN" altLang="en-US" sz="2400" dirty="0" smtClean="0"/>
              <a:t>是继承自</a:t>
            </a:r>
            <a:r>
              <a:rPr lang="en-US" altLang="zh-CN" sz="2400" dirty="0" smtClean="0"/>
              <a:t>Vector</a:t>
            </a:r>
            <a:r>
              <a:rPr lang="zh-CN" altLang="en-US" sz="2400" dirty="0" smtClean="0"/>
              <a:t>的。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间接实现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接口</a:t>
            </a:r>
            <a:r>
              <a:rPr lang="en-US" altLang="zh-CN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特点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先进后出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后进先出。</a:t>
            </a:r>
            <a:endParaRPr lang="zh-CN" altLang="en-US" sz="24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293" y="2686120"/>
            <a:ext cx="4686954" cy="3038899"/>
          </a:xfrm>
          <a:prstGeom prst="rect">
            <a:avLst/>
          </a:prstGeom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434224" y="2419701"/>
            <a:ext cx="3240088" cy="1728788"/>
          </a:xfrm>
          <a:prstGeom prst="wedgeRectCallout">
            <a:avLst>
              <a:gd name="adj1" fmla="val -77731"/>
              <a:gd name="adj2" fmla="val 44306"/>
            </a:avLst>
          </a:prstGeom>
          <a:solidFill>
            <a:schemeClr val="hlink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800" dirty="0"/>
              <a:t>注意，</a:t>
            </a:r>
            <a:r>
              <a:rPr lang="en-US" altLang="zh-CN" sz="1800" dirty="0"/>
              <a:t>push</a:t>
            </a:r>
            <a:r>
              <a:rPr lang="zh-CN" altLang="en-US" sz="1800" dirty="0"/>
              <a:t>方法和</a:t>
            </a:r>
            <a:r>
              <a:rPr lang="en-US" altLang="zh-CN" sz="1800" dirty="0"/>
              <a:t>pop</a:t>
            </a:r>
            <a:r>
              <a:rPr lang="zh-CN" altLang="en-US" sz="1800" dirty="0"/>
              <a:t>方法是</a:t>
            </a:r>
            <a:r>
              <a:rPr lang="en-US" altLang="zh-CN" sz="1800" dirty="0"/>
              <a:t>Stack</a:t>
            </a:r>
            <a:r>
              <a:rPr lang="zh-CN" altLang="en-US" sz="1800" dirty="0"/>
              <a:t>类独有的，所以不能将</a:t>
            </a:r>
            <a:r>
              <a:rPr lang="en-US" altLang="zh-CN" sz="1800" dirty="0"/>
              <a:t>Stack</a:t>
            </a:r>
            <a:r>
              <a:rPr lang="zh-CN" altLang="en-US" sz="1800" dirty="0"/>
              <a:t>对象向上转型为</a:t>
            </a:r>
            <a:r>
              <a:rPr lang="en-US" altLang="zh-CN" sz="1800" dirty="0"/>
              <a:t>List</a:t>
            </a:r>
            <a:r>
              <a:rPr lang="zh-CN" altLang="en-US" sz="1800" dirty="0"/>
              <a:t>，否则将无法使用这两个方法。</a:t>
            </a:r>
          </a:p>
          <a:p>
            <a:r>
              <a:rPr lang="zh-CN" altLang="en-US" sz="1800" dirty="0"/>
              <a:t>而</a:t>
            </a:r>
            <a:r>
              <a:rPr lang="en-US" altLang="zh-CN" sz="1800" dirty="0" err="1"/>
              <a:t>indexOf</a:t>
            </a:r>
            <a:r>
              <a:rPr lang="zh-CN" altLang="en-US" sz="1800" dirty="0"/>
              <a:t>方法则是</a:t>
            </a:r>
            <a:r>
              <a:rPr lang="en-US" altLang="zh-CN" sz="1800" dirty="0"/>
              <a:t>List</a:t>
            </a:r>
            <a:r>
              <a:rPr lang="zh-CN" altLang="en-US" sz="1800" dirty="0"/>
              <a:t>中的方法。</a:t>
            </a:r>
          </a:p>
        </p:txBody>
      </p:sp>
    </p:spTree>
    <p:extLst>
      <p:ext uri="{BB962C8B-B14F-4D97-AF65-F5344CB8AC3E}">
        <p14:creationId xmlns:p14="http://schemas.microsoft.com/office/powerpoint/2010/main" val="31412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041293" y="1552457"/>
            <a:ext cx="7280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ArrayList和Vector的区别</a:t>
            </a:r>
            <a:endParaRPr lang="zh-CN" altLang="en-US" sz="2400" dirty="0"/>
          </a:p>
        </p:txBody>
      </p:sp>
      <p:sp>
        <p:nvSpPr>
          <p:cNvPr id="4" name="正方形/長方形 3"/>
          <p:cNvSpPr/>
          <p:nvPr/>
        </p:nvSpPr>
        <p:spPr>
          <a:xfrm>
            <a:off x="4041292" y="2673023"/>
            <a:ext cx="70857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华文新魏" charset="0"/>
                <a:sym typeface="华文新魏" charset="0"/>
              </a:rPr>
              <a:t>一.同步性: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华文新魏" charset="0"/>
                <a:sym typeface="华文新魏" charset="0"/>
              </a:rPr>
              <a:t>	Vector是线程安全的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华文新魏" charset="0"/>
                <a:sym typeface="华文新魏" charset="0"/>
              </a:rPr>
              <a:t>	ArrayList是线程序不安全的 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华文新魏" charset="0"/>
                <a:sym typeface="华文新魏" charset="0"/>
              </a:rPr>
              <a:t>二.数据增长: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华文新魏" charset="0"/>
                <a:sym typeface="华文新魏" charset="0"/>
              </a:rPr>
              <a:t>	当需要增长时,Vector默认增长为原来一倍，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华文新魏" charset="0"/>
                <a:sym typeface="华文新魏" charset="0"/>
              </a:rPr>
              <a:t>	而ArrayList却是原来的一半 </a:t>
            </a:r>
          </a:p>
        </p:txBody>
      </p:sp>
    </p:spTree>
    <p:extLst>
      <p:ext uri="{BB962C8B-B14F-4D97-AF65-F5344CB8AC3E}">
        <p14:creationId xmlns:p14="http://schemas.microsoft.com/office/powerpoint/2010/main" val="668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041293" y="1552457"/>
            <a:ext cx="72801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思考：</a:t>
            </a:r>
            <a:endParaRPr lang="zh-CN" altLang="en-US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4138502" y="3278951"/>
            <a:ext cx="70857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000000"/>
                </a:solidFill>
                <a:latin typeface="华文新魏" charset="0"/>
                <a:sym typeface="华文新魏" charset="0"/>
              </a:rPr>
              <a:t>如何去除</a:t>
            </a:r>
            <a:r>
              <a:rPr lang="en-US" altLang="zh-CN" sz="3200" dirty="0" smtClean="0">
                <a:solidFill>
                  <a:srgbClr val="000000"/>
                </a:solidFill>
                <a:latin typeface="华文新魏" charset="0"/>
                <a:sym typeface="华文新魏" charset="0"/>
              </a:rPr>
              <a:t>List</a:t>
            </a:r>
            <a:r>
              <a:rPr lang="zh-CN" altLang="en-US" sz="3200" dirty="0" smtClean="0">
                <a:solidFill>
                  <a:srgbClr val="000000"/>
                </a:solidFill>
                <a:latin typeface="华文新魏" charset="0"/>
                <a:sym typeface="华文新魏" charset="0"/>
              </a:rPr>
              <a:t>中的重复元素？</a:t>
            </a:r>
            <a:endParaRPr lang="zh-CN" altLang="en-US" sz="3200" dirty="0">
              <a:solidFill>
                <a:srgbClr val="000000"/>
              </a:solidFill>
              <a:latin typeface="华文新魏" charset="0"/>
              <a:sym typeface="华文新魏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>
                <a:latin typeface="宋体" panose="02010600030101010101" pitchFamily="2" charset="-122"/>
              </a:rPr>
              <a:t>Set</a:t>
            </a:r>
            <a:r>
              <a:rPr lang="zh-CN" altLang="en-US" dirty="0">
                <a:latin typeface="宋体" panose="02010600030101010101" pitchFamily="2" charset="-122"/>
              </a:rPr>
              <a:t>接口</a:t>
            </a:r>
            <a:endParaRPr lang="zh-CN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030276" y="1949065"/>
            <a:ext cx="72801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整个</a:t>
            </a:r>
            <a:r>
              <a:rPr lang="en-US" altLang="zh-CN" sz="2800" dirty="0" smtClean="0"/>
              <a:t>Set</a:t>
            </a:r>
            <a:r>
              <a:rPr lang="zh-CN" altLang="en-US" sz="2800" dirty="0" smtClean="0"/>
              <a:t>分支的特点是集合中的元素</a:t>
            </a:r>
            <a:r>
              <a:rPr lang="zh-CN" altLang="en-US" sz="2800" dirty="0" smtClean="0">
                <a:solidFill>
                  <a:srgbClr val="CC0000"/>
                </a:solidFill>
              </a:rPr>
              <a:t>无顺序（存入和取出的顺序不一定一致），不能重复</a:t>
            </a:r>
            <a:r>
              <a:rPr lang="zh-CN" altLang="en-US" sz="2800" dirty="0" smtClean="0"/>
              <a:t>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Set</a:t>
            </a:r>
            <a:r>
              <a:rPr lang="zh-CN" altLang="en-US" sz="2800" dirty="0" smtClean="0"/>
              <a:t>分支的常用类有</a:t>
            </a:r>
          </a:p>
          <a:p>
            <a:pPr lvl="1"/>
            <a:r>
              <a:rPr lang="en-US" altLang="zh-CN" sz="2400" dirty="0" err="1" smtClean="0"/>
              <a:t>HashSet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TreeSet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693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>
                <a:latin typeface="宋体" panose="02010600030101010101" pitchFamily="2" charset="-122"/>
              </a:rPr>
              <a:t>Set</a:t>
            </a:r>
            <a:r>
              <a:rPr lang="zh-CN" altLang="en-US" dirty="0">
                <a:latin typeface="宋体" panose="02010600030101010101" pitchFamily="2" charset="-122"/>
              </a:rPr>
              <a:t>接口</a:t>
            </a:r>
            <a:endParaRPr lang="zh-CN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86208" y="1673644"/>
            <a:ext cx="72801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rgbClr val="CC0000"/>
                </a:solidFill>
              </a:rPr>
              <a:t>HashSet</a:t>
            </a:r>
            <a:r>
              <a:rPr lang="zh-CN" altLang="en-US" sz="2800" dirty="0" smtClean="0"/>
              <a:t>：底层数据结构是哈希表。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特点：增、删集合中的元素速度快。</a:t>
            </a:r>
            <a:endParaRPr lang="en-US" altLang="zh-CN" sz="2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88" y="2711935"/>
            <a:ext cx="3705068" cy="2858848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665837" y="3024553"/>
            <a:ext cx="2447925" cy="2233612"/>
          </a:xfrm>
          <a:prstGeom prst="wedgeRectCallout">
            <a:avLst>
              <a:gd name="adj1" fmla="val -64833"/>
              <a:gd name="adj2" fmla="val -18523"/>
            </a:avLst>
          </a:prstGeom>
          <a:solidFill>
            <a:schemeClr val="hlink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1800" dirty="0"/>
              <a:t>Set</a:t>
            </a:r>
            <a:r>
              <a:rPr lang="zh-CN" altLang="en-US" sz="1800" dirty="0"/>
              <a:t>分支的集合中不能有重复的元素，所以</a:t>
            </a:r>
            <a:r>
              <a:rPr lang="en-US" altLang="zh-CN" sz="1800" dirty="0" err="1"/>
              <a:t>hs</a:t>
            </a:r>
            <a:r>
              <a:rPr lang="zh-CN" altLang="en-US" sz="1800" dirty="0"/>
              <a:t>集合中实际上只有三个元素。而且输出元素的顺序也与添加元素的顺序不同</a:t>
            </a:r>
            <a:r>
              <a:rPr lang="en-US" altLang="zh-CN" sz="1800" dirty="0"/>
              <a:t>,</a:t>
            </a:r>
            <a:r>
              <a:rPr lang="zh-CN" altLang="en-US" sz="1800" dirty="0"/>
              <a:t>如果相同，那是巧合。</a:t>
            </a:r>
          </a:p>
        </p:txBody>
      </p:sp>
    </p:spTree>
    <p:extLst>
      <p:ext uri="{BB962C8B-B14F-4D97-AF65-F5344CB8AC3E}">
        <p14:creationId xmlns:p14="http://schemas.microsoft.com/office/powerpoint/2010/main" val="114278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>
                <a:latin typeface="宋体" panose="02010600030101010101" pitchFamily="2" charset="-122"/>
              </a:rPr>
              <a:t>Set</a:t>
            </a:r>
            <a:r>
              <a:rPr lang="zh-CN" altLang="en-US" dirty="0">
                <a:latin typeface="宋体" panose="02010600030101010101" pitchFamily="2" charset="-122"/>
              </a:rPr>
              <a:t>接口</a:t>
            </a:r>
            <a:endParaRPr lang="zh-CN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64174" y="2085599"/>
            <a:ext cx="72801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HashSet每次添加新对象时，判断对象是否在集合中重复，主要依赖于对象的“哈希码”。</a:t>
            </a:r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每个对象都有一个“哈希码”，可以通过Object的hashCode方法获得</a:t>
            </a:r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Object的hashCode默认返回的是对象的内存地址。</a:t>
            </a:r>
          </a:p>
        </p:txBody>
      </p:sp>
    </p:spTree>
    <p:extLst>
      <p:ext uri="{BB962C8B-B14F-4D97-AF65-F5344CB8AC3E}">
        <p14:creationId xmlns:p14="http://schemas.microsoft.com/office/powerpoint/2010/main" val="33584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>
                <a:latin typeface="宋体" panose="02010600030101010101" pitchFamily="2" charset="-122"/>
              </a:rPr>
              <a:t>Set</a:t>
            </a:r>
            <a:r>
              <a:rPr lang="zh-CN" altLang="en-US" dirty="0">
                <a:latin typeface="宋体" panose="02010600030101010101" pitchFamily="2" charset="-122"/>
              </a:rPr>
              <a:t>接口</a:t>
            </a:r>
            <a:endParaRPr lang="zh-CN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86208" y="1673644"/>
            <a:ext cx="72801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HashSet判断新添加的对象是否在集合中重复时，为什么要用“哈希码”，“哈希码”有什么好？ </a:t>
            </a:r>
          </a:p>
          <a:p>
            <a:pPr>
              <a:buFontTx/>
              <a:buNone/>
            </a:pPr>
            <a:endParaRPr lang="zh-CN" altLang="en-US" sz="2400" dirty="0" smtClean="0"/>
          </a:p>
          <a:p>
            <a:r>
              <a:rPr lang="zh-CN" altLang="en-US" sz="2400" dirty="0" smtClean="0"/>
              <a:t>如果用</a:t>
            </a:r>
            <a:r>
              <a:rPr lang="en-US" altLang="zh-CN" sz="2400" dirty="0" smtClean="0"/>
              <a:t>equals</a:t>
            </a:r>
            <a:r>
              <a:rPr lang="zh-CN" altLang="en-US" sz="2400" dirty="0" smtClean="0"/>
              <a:t>来判断元素是否重复也不是不行，只是如果集合中现在有</a:t>
            </a:r>
            <a:r>
              <a:rPr lang="en-US" altLang="zh-CN" sz="2400" dirty="0" smtClean="0"/>
              <a:t>1000</a:t>
            </a:r>
            <a:r>
              <a:rPr lang="zh-CN" altLang="en-US" sz="2400" dirty="0" smtClean="0"/>
              <a:t>个元素，则判断新元素是否与这</a:t>
            </a:r>
            <a:r>
              <a:rPr lang="en-US" altLang="zh-CN" sz="2400" dirty="0" smtClean="0"/>
              <a:t>1000</a:t>
            </a:r>
            <a:r>
              <a:rPr lang="zh-CN" altLang="en-US" sz="2400" dirty="0" smtClean="0"/>
              <a:t>个元素重复时，至少要判断</a:t>
            </a:r>
            <a:r>
              <a:rPr lang="en-US" altLang="zh-CN" sz="2400" dirty="0" smtClean="0"/>
              <a:t>1000</a:t>
            </a:r>
            <a:r>
              <a:rPr lang="zh-CN" altLang="en-US" sz="2400" dirty="0" smtClean="0"/>
              <a:t>次！</a:t>
            </a:r>
          </a:p>
          <a:p>
            <a:pPr>
              <a:buFontTx/>
              <a:buNone/>
            </a:pPr>
            <a:endParaRPr lang="zh-CN" altLang="en-US" sz="2400" dirty="0" smtClean="0"/>
          </a:p>
          <a:p>
            <a:r>
              <a:rPr lang="zh-CN" altLang="en-US" sz="2400" dirty="0" smtClean="0"/>
              <a:t>而利用“</a:t>
            </a:r>
            <a:r>
              <a:rPr lang="zh-CN" altLang="en-US" sz="2400" dirty="0" smtClean="0">
                <a:solidFill>
                  <a:srgbClr val="CC0000"/>
                </a:solidFill>
              </a:rPr>
              <a:t>哈希算法</a:t>
            </a:r>
            <a:r>
              <a:rPr lang="zh-CN" altLang="en-US" sz="2400" dirty="0" smtClean="0"/>
              <a:t>”来判断元素是否重复，大概只需要几次就可以完成！所以，“哈希码”存在的意义以及作用就是：</a:t>
            </a:r>
            <a:r>
              <a:rPr lang="zh-CN" altLang="en-US" sz="2400" dirty="0" smtClean="0">
                <a:solidFill>
                  <a:srgbClr val="CC0000"/>
                </a:solidFill>
              </a:rPr>
              <a:t>减少判断次数</a:t>
            </a:r>
            <a:r>
              <a:rPr lang="zh-CN" altLang="en-US" sz="2400" dirty="0" smtClean="0"/>
              <a:t>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87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>
                <a:latin typeface="宋体" panose="02010600030101010101" pitchFamily="2" charset="-122"/>
              </a:rPr>
              <a:t>Set</a:t>
            </a:r>
            <a:r>
              <a:rPr lang="zh-CN" altLang="en-US" dirty="0">
                <a:latin typeface="宋体" panose="02010600030101010101" pitchFamily="2" charset="-122"/>
              </a:rPr>
              <a:t>接口</a:t>
            </a:r>
            <a:endParaRPr lang="zh-CN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809938" y="1123836"/>
            <a:ext cx="72801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当向HashSet中添加新对象时，如果集合中没有与新对象的“哈希码”相同的元素，则新对象肯定不重复，如果集合中有与新对象的“哈希码”相同的元素，则对象是否重复依赖于equals方法。</a:t>
            </a:r>
            <a:endParaRPr lang="zh-CN" altLang="en-US" sz="2400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809938" y="2800332"/>
            <a:ext cx="7993063" cy="1584325"/>
          </a:xfrm>
          <a:prstGeom prst="roundRect">
            <a:avLst>
              <a:gd name="adj" fmla="val 16667"/>
            </a:avLst>
          </a:prstGeom>
          <a:solidFill>
            <a:srgbClr val="FFCC00">
              <a:alpha val="89999"/>
            </a:srgbClr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r>
              <a:rPr lang="zh-CN" altLang="en-US" b="1" dirty="0">
                <a:solidFill>
                  <a:srgbClr val="000000"/>
                </a:solidFill>
                <a:latin typeface="华文新魏" charset="0"/>
                <a:sym typeface="华文新魏" charset="0"/>
              </a:rPr>
              <a:t>对象的hashCode应该以根据属性值计算，这样具有相同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华文新魏" charset="0"/>
                <a:sym typeface="华文新魏" charset="0"/>
              </a:rPr>
              <a:t>属性值的对象的hashCode就是一致的了，然而具有不同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华文新魏" charset="0"/>
                <a:sym typeface="华文新魏" charset="0"/>
              </a:rPr>
              <a:t>属性值的对象也有可能有相同的哈希码，所以哈希码相同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华文新魏" charset="0"/>
                <a:sym typeface="华文新魏" charset="0"/>
              </a:rPr>
              <a:t>时还要比较属性值！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809938" y="4800999"/>
            <a:ext cx="7993063" cy="1079500"/>
          </a:xfrm>
          <a:prstGeom prst="roundRect">
            <a:avLst>
              <a:gd name="adj" fmla="val 16667"/>
            </a:avLst>
          </a:prstGeom>
          <a:solidFill>
            <a:srgbClr val="FFCC00">
              <a:alpha val="89999"/>
            </a:srgbClr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r>
              <a:rPr lang="zh-CN" altLang="en-US" dirty="0"/>
              <a:t>String等系统内置的类都已经重写了Object的hashCode方法</a:t>
            </a:r>
          </a:p>
        </p:txBody>
      </p:sp>
    </p:spTree>
    <p:extLst>
      <p:ext uri="{BB962C8B-B14F-4D97-AF65-F5344CB8AC3E}">
        <p14:creationId xmlns:p14="http://schemas.microsoft.com/office/powerpoint/2010/main" val="15401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集合框架概念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CC0000"/>
                </a:solidFill>
              </a:rPr>
              <a:t>集合</a:t>
            </a:r>
            <a:r>
              <a:rPr lang="zh-CN" altLang="en-US" sz="2800" dirty="0"/>
              <a:t>：存储数据的容器。</a:t>
            </a:r>
            <a:br>
              <a:rPr lang="zh-CN" altLang="en-US" sz="2800" dirty="0"/>
            </a:br>
            <a:endParaRPr lang="zh-CN" altLang="en-US" sz="2800" dirty="0"/>
          </a:p>
          <a:p>
            <a:r>
              <a:rPr lang="zh-CN" altLang="en-US" sz="2800" dirty="0"/>
              <a:t>数组和集合都是容器，有何不同?</a:t>
            </a:r>
          </a:p>
          <a:p>
            <a:pPr lvl="1"/>
            <a:r>
              <a:rPr lang="zh-CN" altLang="en-US" sz="2400" dirty="0"/>
              <a:t>数组长度固定，集合长度可变</a:t>
            </a:r>
          </a:p>
          <a:p>
            <a:pPr lvl="1"/>
            <a:r>
              <a:rPr lang="zh-CN" altLang="en-US" sz="2400" dirty="0"/>
              <a:t>数组只能存放相同类型的数据，集合可以存放不同类型的数据</a:t>
            </a:r>
          </a:p>
          <a:p>
            <a:pPr lvl="1"/>
            <a:r>
              <a:rPr lang="zh-CN" altLang="en-US" sz="2400" dirty="0"/>
              <a:t>数组可存放简单数据类型和类类型的数据，集合只能存放类类型数据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3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>
                <a:latin typeface="宋体" panose="02010600030101010101" pitchFamily="2" charset="-122"/>
              </a:rPr>
              <a:t>Set</a:t>
            </a:r>
            <a:r>
              <a:rPr lang="zh-CN" altLang="en-US" dirty="0">
                <a:latin typeface="宋体" panose="02010600030101010101" pitchFamily="2" charset="-122"/>
              </a:rPr>
              <a:t>接口</a:t>
            </a:r>
            <a:endParaRPr lang="zh-CN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898073" y="2313657"/>
            <a:ext cx="7280163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两个对象：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“哈希码”不同，这个两个对象内容肯定不同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“哈希码”相同，则这两个对象内容是否相同则取决于</a:t>
            </a:r>
            <a:r>
              <a:rPr lang="en-US" altLang="zh-CN" sz="2400" dirty="0" smtClean="0"/>
              <a:t>equals</a:t>
            </a:r>
            <a:r>
              <a:rPr lang="zh-CN" altLang="en-US" sz="2400" dirty="0" smtClean="0"/>
              <a:t>方法了。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两个对象内容相同，则“哈希码”肯定相同</a:t>
            </a:r>
            <a:r>
              <a:rPr lang="en-US" altLang="zh-CN" sz="2400" dirty="0" smtClean="0"/>
              <a:t>!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(</a:t>
            </a:r>
            <a:r>
              <a:rPr lang="zh-CN" altLang="en-US" sz="2400" dirty="0" smtClean="0"/>
              <a:t>联想宿舍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074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>
                <a:latin typeface="宋体" panose="02010600030101010101" pitchFamily="2" charset="-122"/>
              </a:rPr>
              <a:t>Set</a:t>
            </a:r>
            <a:r>
              <a:rPr lang="zh-CN" altLang="en-US" dirty="0">
                <a:latin typeface="宋体" panose="02010600030101010101" pitchFamily="2" charset="-122"/>
              </a:rPr>
              <a:t>接口</a:t>
            </a:r>
            <a:endParaRPr lang="zh-CN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898073" y="1773830"/>
            <a:ext cx="72801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HashSet的删除元素、判断某元素是否包含在集合中的效率同样高效！因为这两个操作也是依赖于对象的hashCode和equals这两个方法的!</a:t>
            </a:r>
            <a:endParaRPr lang="zh-CN" altLang="en-US"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3898073" y="3552805"/>
            <a:ext cx="8031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所以，HashSet的特点是：增、删效率高，但是占用空间大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74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>
                <a:latin typeface="宋体" panose="02010600030101010101" pitchFamily="2" charset="-122"/>
              </a:rPr>
              <a:t>Set</a:t>
            </a:r>
            <a:r>
              <a:rPr lang="zh-CN" altLang="en-US" dirty="0">
                <a:latin typeface="宋体" panose="02010600030101010101" pitchFamily="2" charset="-122"/>
              </a:rPr>
              <a:t>接口</a:t>
            </a:r>
            <a:endParaRPr lang="zh-CN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898073" y="1773830"/>
            <a:ext cx="72801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请记住</a:t>
            </a:r>
            <a:r>
              <a:rPr lang="en-US" altLang="zh-CN" sz="2400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当把自定义类的对象要添加到</a:t>
            </a:r>
            <a:r>
              <a:rPr lang="en-US" altLang="zh-CN" sz="2400" dirty="0" err="1" smtClean="0"/>
              <a:t>HashSet</a:t>
            </a:r>
            <a:r>
              <a:rPr lang="zh-CN" altLang="en-US" sz="2400" dirty="0" smtClean="0"/>
              <a:t>类型的集合中时，为了保证具有相同内容的对象不会被重复加入，需要重写</a:t>
            </a:r>
            <a:r>
              <a:rPr lang="en-US" altLang="zh-CN" sz="2400" dirty="0" smtClean="0"/>
              <a:t>equals</a:t>
            </a:r>
            <a:r>
              <a:rPr lang="zh-CN" altLang="en-US" sz="2400" dirty="0" smtClean="0"/>
              <a:t>方法和</a:t>
            </a:r>
            <a:r>
              <a:rPr lang="en-US" altLang="zh-CN" sz="2400" dirty="0" err="1" smtClean="0"/>
              <a:t>hashCode</a:t>
            </a:r>
            <a:r>
              <a:rPr lang="zh-CN" altLang="en-US" sz="2400" dirty="0" smtClean="0"/>
              <a:t>方法。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每当重写了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equals</a:t>
            </a:r>
            <a:r>
              <a:rPr lang="zh-CN" altLang="en-US" sz="2400" dirty="0" smtClean="0"/>
              <a:t>方法时，也要重写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hashCode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当</a:t>
            </a:r>
            <a:r>
              <a:rPr lang="en-US" altLang="zh-CN" sz="2400" dirty="0" smtClean="0"/>
              <a:t>equals</a:t>
            </a:r>
            <a:r>
              <a:rPr lang="zh-CN" altLang="en-US" sz="2400" dirty="0" smtClean="0"/>
              <a:t>方法返回真时，</a:t>
            </a:r>
            <a:r>
              <a:rPr lang="en-US" altLang="zh-CN" sz="2400" dirty="0" err="1" smtClean="0"/>
              <a:t>hashCode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返回值相同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22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>
                <a:latin typeface="宋体" panose="02010600030101010101" pitchFamily="2" charset="-122"/>
              </a:rPr>
              <a:t>Set</a:t>
            </a:r>
            <a:r>
              <a:rPr lang="zh-CN" altLang="en-US" dirty="0">
                <a:latin typeface="宋体" panose="02010600030101010101" pitchFamily="2" charset="-122"/>
              </a:rPr>
              <a:t>接口</a:t>
            </a:r>
            <a:endParaRPr lang="zh-CN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898073" y="1773830"/>
            <a:ext cx="7280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CC0000"/>
                </a:solidFill>
              </a:rPr>
              <a:t>TreeSet</a:t>
            </a:r>
            <a:r>
              <a:rPr lang="zh-CN" altLang="en-US" sz="2400" dirty="0" smtClean="0"/>
              <a:t>集合中的元素除了没有顺序和不能重复外，还会自然排序，这便是该集合的特点。</a:t>
            </a:r>
            <a:endParaRPr lang="zh-CN" altLang="en-US" sz="24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79" y="2842321"/>
            <a:ext cx="2945276" cy="2732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214" y="3789328"/>
            <a:ext cx="27813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1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>
                <a:latin typeface="宋体" panose="02010600030101010101" pitchFamily="2" charset="-122"/>
              </a:rPr>
              <a:t>Set</a:t>
            </a:r>
            <a:r>
              <a:rPr lang="zh-CN" altLang="en-US" dirty="0">
                <a:latin typeface="宋体" panose="02010600030101010101" pitchFamily="2" charset="-122"/>
              </a:rPr>
              <a:t>接口</a:t>
            </a:r>
            <a:endParaRPr lang="zh-CN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887056" y="1123836"/>
            <a:ext cx="7280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如果给</a:t>
            </a:r>
            <a:r>
              <a:rPr lang="en-US" altLang="zh-CN" sz="2400" dirty="0" err="1" smtClean="0"/>
              <a:t>TreeSet</a:t>
            </a:r>
            <a:r>
              <a:rPr lang="zh-CN" altLang="en-US" sz="2400" dirty="0" smtClean="0"/>
              <a:t>中添加的是自定义的类，那么如何排序呢</a:t>
            </a:r>
            <a:r>
              <a:rPr lang="en-US" altLang="zh-CN" sz="2400" dirty="0" smtClean="0"/>
              <a:t>? </a:t>
            </a:r>
            <a:r>
              <a:rPr lang="zh-CN" altLang="en-US" sz="2400" dirty="0" smtClean="0"/>
              <a:t>比如</a:t>
            </a:r>
            <a:r>
              <a:rPr lang="en-US" altLang="zh-CN" sz="2400" dirty="0" smtClean="0"/>
              <a:t>:</a:t>
            </a:r>
            <a:endParaRPr lang="en-US" altLang="zh-CN" sz="240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533" y="1795749"/>
            <a:ext cx="3465730" cy="3336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560" y="2187289"/>
            <a:ext cx="23145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515019" y="3549364"/>
            <a:ext cx="2303462" cy="1582737"/>
          </a:xfrm>
          <a:prstGeom prst="wedgeRectCallout">
            <a:avLst>
              <a:gd name="adj1" fmla="val 88519"/>
              <a:gd name="adj2" fmla="val -18477"/>
            </a:avLst>
          </a:prstGeom>
          <a:solidFill>
            <a:schemeClr val="hlink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800" dirty="0"/>
              <a:t>代码运行时报错了！为什么？测试一下，如果只存一个对象，又不报错了！为什么？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19" y="5311232"/>
            <a:ext cx="59634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2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>
                <a:latin typeface="宋体" panose="02010600030101010101" pitchFamily="2" charset="-122"/>
              </a:rPr>
              <a:t>Set</a:t>
            </a:r>
            <a:r>
              <a:rPr lang="zh-CN" altLang="en-US" dirty="0">
                <a:latin typeface="宋体" panose="02010600030101010101" pitchFamily="2" charset="-122"/>
              </a:rPr>
              <a:t>接口</a:t>
            </a:r>
            <a:endParaRPr lang="zh-CN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887056" y="1123836"/>
            <a:ext cx="72801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当将一个自定义类的对象加入</a:t>
            </a:r>
            <a:r>
              <a:rPr lang="en-US" altLang="zh-CN" sz="2400" dirty="0" err="1" smtClean="0"/>
              <a:t>TreeSet</a:t>
            </a:r>
            <a:r>
              <a:rPr lang="zh-CN" altLang="en-US" sz="2400" dirty="0" smtClean="0"/>
              <a:t>类型的集合中时，必须让自定义类实现</a:t>
            </a:r>
            <a:r>
              <a:rPr lang="en-US" altLang="zh-CN" sz="2400" dirty="0" smtClean="0">
                <a:solidFill>
                  <a:srgbClr val="CC0000"/>
                </a:solidFill>
              </a:rPr>
              <a:t>Comparable</a:t>
            </a:r>
            <a:r>
              <a:rPr lang="zh-CN" altLang="en-US" sz="2400" dirty="0" smtClean="0"/>
              <a:t>接口，并实现里面的</a:t>
            </a:r>
            <a:r>
              <a:rPr lang="en-US" altLang="zh-CN" sz="2400" dirty="0" err="1" smtClean="0">
                <a:solidFill>
                  <a:srgbClr val="CC0000"/>
                </a:solidFill>
              </a:rPr>
              <a:t>compareTo</a:t>
            </a:r>
            <a:r>
              <a:rPr lang="zh-CN" altLang="en-US" sz="2400" dirty="0" smtClean="0"/>
              <a:t>抽象方法</a:t>
            </a:r>
            <a:r>
              <a:rPr lang="en-US" altLang="zh-CN" sz="2400" dirty="0" smtClean="0"/>
              <a:t>!</a:t>
            </a:r>
            <a:endParaRPr lang="en-US" altLang="zh-CN" sz="24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09" y="2324165"/>
            <a:ext cx="4199324" cy="383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8630466" y="2029667"/>
            <a:ext cx="2808288" cy="1800225"/>
          </a:xfrm>
          <a:prstGeom prst="wedgeRectCallout">
            <a:avLst>
              <a:gd name="adj1" fmla="val -86326"/>
              <a:gd name="adj2" fmla="val 34312"/>
            </a:avLst>
          </a:prstGeom>
          <a:solidFill>
            <a:schemeClr val="hlink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800" dirty="0"/>
              <a:t>此时</a:t>
            </a:r>
            <a:r>
              <a:rPr lang="en-US" altLang="zh-CN" sz="1800" dirty="0"/>
              <a:t>Person</a:t>
            </a:r>
            <a:r>
              <a:rPr lang="zh-CN" altLang="en-US" sz="1800" dirty="0"/>
              <a:t>类实现了</a:t>
            </a:r>
            <a:r>
              <a:rPr lang="en-US" altLang="zh-CN" sz="1800" dirty="0"/>
              <a:t>Comparable</a:t>
            </a:r>
            <a:r>
              <a:rPr lang="zh-CN" altLang="en-US" sz="1800" dirty="0"/>
              <a:t>接口，所以</a:t>
            </a:r>
            <a:r>
              <a:rPr lang="en-US" altLang="zh-CN" sz="1800" dirty="0"/>
              <a:t>Person</a:t>
            </a:r>
            <a:r>
              <a:rPr lang="zh-CN" altLang="en-US" sz="1800" dirty="0"/>
              <a:t>类的对象可以被 添加到</a:t>
            </a:r>
            <a:r>
              <a:rPr lang="en-US" altLang="zh-CN" sz="1800" dirty="0" err="1"/>
              <a:t>TreeSet</a:t>
            </a:r>
            <a:r>
              <a:rPr lang="zh-CN" altLang="en-US" sz="1800" dirty="0"/>
              <a:t>中了。并且也可以排序了，排序规则是自定义的（按照年龄排序）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8549090" y="4068014"/>
            <a:ext cx="3240087" cy="1800225"/>
          </a:xfrm>
          <a:prstGeom prst="wedgeRectCallout">
            <a:avLst>
              <a:gd name="adj1" fmla="val -69889"/>
              <a:gd name="adj2" fmla="val -30880"/>
            </a:avLst>
          </a:prstGeom>
          <a:solidFill>
            <a:schemeClr val="hlink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800" dirty="0"/>
              <a:t>集合中目前有三个元素，排序需要比较两次，每次比较都会自动调用</a:t>
            </a:r>
            <a:r>
              <a:rPr lang="en-US" altLang="zh-CN" sz="1800" dirty="0" err="1"/>
              <a:t>compareTo</a:t>
            </a:r>
            <a:r>
              <a:rPr lang="zh-CN" altLang="en-US" sz="1800" dirty="0"/>
              <a:t>方法的。</a:t>
            </a:r>
            <a:r>
              <a:rPr lang="zh-CN" altLang="en-US" sz="1800" dirty="0">
                <a:solidFill>
                  <a:srgbClr val="CC0000"/>
                </a:solidFill>
              </a:rPr>
              <a:t>第一次比较时，</a:t>
            </a:r>
            <a:r>
              <a:rPr lang="en-US" altLang="zh-CN" sz="1800" dirty="0">
                <a:solidFill>
                  <a:srgbClr val="CC0000"/>
                </a:solidFill>
              </a:rPr>
              <a:t>this</a:t>
            </a:r>
            <a:r>
              <a:rPr lang="zh-CN" altLang="en-US" sz="1800" dirty="0">
                <a:solidFill>
                  <a:srgbClr val="CC0000"/>
                </a:solidFill>
              </a:rPr>
              <a:t>代表</a:t>
            </a:r>
            <a:r>
              <a:rPr lang="en-US" altLang="zh-CN" sz="1800" dirty="0">
                <a:solidFill>
                  <a:srgbClr val="CC0000"/>
                </a:solidFill>
              </a:rPr>
              <a:t>p1,o</a:t>
            </a:r>
            <a:r>
              <a:rPr lang="zh-CN" altLang="en-US" sz="1800" dirty="0">
                <a:solidFill>
                  <a:srgbClr val="CC0000"/>
                </a:solidFill>
              </a:rPr>
              <a:t>代表</a:t>
            </a:r>
            <a:r>
              <a:rPr lang="en-US" altLang="zh-CN" sz="1800" dirty="0">
                <a:solidFill>
                  <a:srgbClr val="CC0000"/>
                </a:solidFill>
              </a:rPr>
              <a:t>p2,</a:t>
            </a:r>
            <a:r>
              <a:rPr lang="zh-CN" altLang="en-US" sz="1800" dirty="0">
                <a:solidFill>
                  <a:srgbClr val="CC0000"/>
                </a:solidFill>
              </a:rPr>
              <a:t>第二次比较式</a:t>
            </a:r>
            <a:r>
              <a:rPr lang="en-US" altLang="zh-CN" sz="1800" dirty="0">
                <a:solidFill>
                  <a:srgbClr val="CC0000"/>
                </a:solidFill>
              </a:rPr>
              <a:t>,this</a:t>
            </a:r>
            <a:r>
              <a:rPr lang="zh-CN" altLang="en-US" sz="1800" dirty="0">
                <a:solidFill>
                  <a:srgbClr val="CC0000"/>
                </a:solidFill>
              </a:rPr>
              <a:t>代表</a:t>
            </a:r>
            <a:r>
              <a:rPr lang="en-US" altLang="zh-CN" sz="1800" dirty="0">
                <a:solidFill>
                  <a:srgbClr val="CC0000"/>
                </a:solidFill>
              </a:rPr>
              <a:t>p2,o</a:t>
            </a:r>
            <a:r>
              <a:rPr lang="zh-CN" altLang="en-US" sz="1800" dirty="0">
                <a:solidFill>
                  <a:srgbClr val="CC0000"/>
                </a:solidFill>
              </a:rPr>
              <a:t>代表</a:t>
            </a:r>
            <a:r>
              <a:rPr lang="en-US" altLang="zh-CN" sz="1800" dirty="0">
                <a:solidFill>
                  <a:srgbClr val="CC0000"/>
                </a:solidFill>
              </a:rPr>
              <a:t>p3</a:t>
            </a:r>
            <a:r>
              <a:rPr lang="zh-CN" altLang="en-US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121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>
                <a:latin typeface="宋体" panose="02010600030101010101" pitchFamily="2" charset="-122"/>
              </a:rPr>
              <a:t>Set</a:t>
            </a:r>
            <a:r>
              <a:rPr lang="zh-CN" altLang="en-US" dirty="0">
                <a:latin typeface="宋体" panose="02010600030101010101" pitchFamily="2" charset="-122"/>
              </a:rPr>
              <a:t>接口</a:t>
            </a:r>
            <a:endParaRPr lang="zh-CN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31124" y="1716267"/>
            <a:ext cx="72801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注意，TreeSet集合判断新元素是否重复，不是利用equals判断，而是利用compareTo方法判断，如果compareTo返回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，则表示重复!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所以，对于以上例子而言，在年龄相同的情况下，应该再比较姓名! 此时年龄就是</a:t>
            </a:r>
            <a:r>
              <a:rPr lang="zh-CN" altLang="en-US" sz="2400" b="1" dirty="0" smtClean="0">
                <a:solidFill>
                  <a:srgbClr val="CC0000"/>
                </a:solidFill>
              </a:rPr>
              <a:t>主要条件</a:t>
            </a:r>
            <a:r>
              <a:rPr lang="zh-CN" altLang="en-US" sz="2400" b="1" dirty="0" smtClean="0"/>
              <a:t>，姓名就是</a:t>
            </a:r>
            <a:r>
              <a:rPr lang="zh-CN" altLang="en-US" sz="2400" b="1" dirty="0" smtClean="0">
                <a:solidFill>
                  <a:srgbClr val="CC0000"/>
                </a:solidFill>
              </a:rPr>
              <a:t>次要条件</a:t>
            </a:r>
            <a:r>
              <a:rPr lang="zh-CN" altLang="en-US" sz="2400" b="1" dirty="0" smtClean="0"/>
              <a:t>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5567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>
                <a:latin typeface="宋体" panose="02010600030101010101" pitchFamily="2" charset="-122"/>
              </a:rPr>
              <a:t>Set</a:t>
            </a:r>
            <a:r>
              <a:rPr lang="zh-CN" altLang="en-US" dirty="0">
                <a:latin typeface="宋体" panose="02010600030101010101" pitchFamily="2" charset="-122"/>
              </a:rPr>
              <a:t>接口</a:t>
            </a:r>
            <a:endParaRPr lang="zh-CN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898074" y="1116103"/>
            <a:ext cx="72801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TreeSet的第二种排序方式，当元素自身不具备可比性时，这时需要让集合自身具备可比性。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在集合初始化时，可以指明集合的比较方式。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当两种排序方式都存在时，以比较器为主。</a:t>
            </a:r>
            <a:endParaRPr lang="zh-CN" altLang="en-US"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4246730" y="3512561"/>
            <a:ext cx="69315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Comparator&lt;Person&gt; </a:t>
            </a:r>
            <a:r>
              <a:rPr lang="en-US" altLang="zh-CN" sz="2000" b="1" dirty="0"/>
              <a:t>comparator = new Comparator&lt;Person&gt;() {</a:t>
            </a:r>
          </a:p>
          <a:p>
            <a:endParaRPr lang="zh-CN" altLang="en-US" sz="2000" dirty="0"/>
          </a:p>
          <a:p>
            <a:r>
              <a:rPr lang="en-US" altLang="zh-CN" sz="2000" dirty="0"/>
              <a:t>        @Override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b="1" dirty="0"/>
              <a:t>public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compare(Person o1, Person o2) {</a:t>
            </a:r>
          </a:p>
          <a:p>
            <a:r>
              <a:rPr lang="en-US" altLang="zh-CN" sz="2000" dirty="0"/>
              <a:t>            </a:t>
            </a:r>
            <a:r>
              <a:rPr lang="en-US" altLang="zh-CN" sz="2000" b="1" u="sng" dirty="0"/>
              <a:t>return (o1.age &lt; o2.age) ? 1 : (o1.age == o2.age ? 0 : -1);</a:t>
            </a:r>
          </a:p>
          <a:p>
            <a:r>
              <a:rPr lang="zh-CN" altLang="en-US" sz="2000" dirty="0"/>
              <a:t>        </a:t>
            </a:r>
            <a:r>
              <a:rPr lang="en-US" altLang="zh-CN" sz="2000" dirty="0"/>
              <a:t>}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};</a:t>
            </a:r>
          </a:p>
          <a:p>
            <a:r>
              <a:rPr lang="en-US" altLang="zh-CN" sz="2000" dirty="0"/>
              <a:t>    </a:t>
            </a:r>
            <a:r>
              <a:rPr lang="en-US" altLang="zh-CN" sz="2000" u="sng" dirty="0" err="1"/>
              <a:t>TreeSet</a:t>
            </a:r>
            <a:r>
              <a:rPr lang="en-US" altLang="zh-CN" sz="2000" u="sng" dirty="0"/>
              <a:t> </a:t>
            </a:r>
            <a:r>
              <a:rPr lang="en-US" altLang="zh-CN" sz="2000" b="1" u="sng" dirty="0" err="1"/>
              <a:t>ts</a:t>
            </a:r>
            <a:r>
              <a:rPr lang="en-US" altLang="zh-CN" sz="2000" b="1" u="sng" dirty="0"/>
              <a:t> = new </a:t>
            </a:r>
            <a:r>
              <a:rPr lang="en-US" altLang="zh-CN" sz="2000" b="1" u="sng" dirty="0" err="1"/>
              <a:t>TreeSet</a:t>
            </a:r>
            <a:r>
              <a:rPr lang="en-US" altLang="zh-CN" sz="2000" b="1" u="sng" dirty="0"/>
              <a:t>(comparator);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24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>
                <a:latin typeface="宋体" panose="02010600030101010101" pitchFamily="2" charset="-122"/>
              </a:rPr>
              <a:t>Set</a:t>
            </a:r>
            <a:r>
              <a:rPr lang="zh-CN" altLang="en-US" dirty="0">
                <a:latin typeface="宋体" panose="02010600030101010101" pitchFamily="2" charset="-122"/>
              </a:rPr>
              <a:t>接口</a:t>
            </a:r>
            <a:endParaRPr lang="zh-CN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898074" y="1116103"/>
            <a:ext cx="7482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注意: compareTo方法在继承过程中可能会出现问题。</a:t>
            </a:r>
            <a:endParaRPr lang="zh-CN" altLang="en-US" sz="2400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4248838" y="2029323"/>
            <a:ext cx="64485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i="0" dirty="0" smtClean="0">
                <a:effectLst/>
                <a:latin typeface="gotham"/>
              </a:rPr>
              <a:t>Java</a:t>
            </a:r>
            <a:r>
              <a:rPr lang="zh-CN" altLang="en-US" sz="2400" b="0" i="0" dirty="0" smtClean="0">
                <a:effectLst/>
                <a:latin typeface="gotham"/>
              </a:rPr>
              <a:t>要求</a:t>
            </a:r>
            <a:r>
              <a:rPr lang="en-US" altLang="zh-CN" sz="2400" b="0" i="0" dirty="0" smtClean="0">
                <a:effectLst/>
                <a:latin typeface="gotham"/>
              </a:rPr>
              <a:t>Comparable</a:t>
            </a:r>
            <a:r>
              <a:rPr lang="zh-CN" altLang="en-US" sz="2400" b="0" i="0" dirty="0" smtClean="0">
                <a:effectLst/>
                <a:latin typeface="gotham"/>
              </a:rPr>
              <a:t>接口的</a:t>
            </a:r>
            <a:r>
              <a:rPr lang="en-US" altLang="zh-CN" sz="2400" b="0" i="0" dirty="0" err="1" smtClean="0">
                <a:effectLst/>
                <a:latin typeface="gotham"/>
              </a:rPr>
              <a:t>compareTo</a:t>
            </a:r>
            <a:r>
              <a:rPr lang="zh-CN" altLang="en-US" sz="2400" b="0" i="0" dirty="0" smtClean="0">
                <a:effectLst/>
                <a:latin typeface="gotham"/>
              </a:rPr>
              <a:t>方法具有反对称性。即</a:t>
            </a:r>
            <a:r>
              <a:rPr lang="en-US" altLang="zh-CN" sz="2400" b="0" i="0" dirty="0" err="1" smtClean="0">
                <a:effectLst/>
                <a:latin typeface="gotham"/>
              </a:rPr>
              <a:t>a.compareTo</a:t>
            </a:r>
            <a:r>
              <a:rPr lang="en-US" altLang="zh-CN" sz="2400" b="0" i="0" dirty="0" smtClean="0">
                <a:effectLst/>
                <a:latin typeface="gotham"/>
              </a:rPr>
              <a:t>(b)</a:t>
            </a:r>
            <a:r>
              <a:rPr lang="zh-CN" altLang="en-US" sz="2400" b="0" i="0" dirty="0" smtClean="0">
                <a:effectLst/>
                <a:latin typeface="gotham"/>
              </a:rPr>
              <a:t>和</a:t>
            </a:r>
            <a:r>
              <a:rPr lang="en-US" altLang="zh-CN" sz="2400" b="0" i="0" dirty="0" err="1" smtClean="0">
                <a:effectLst/>
                <a:latin typeface="gotham"/>
              </a:rPr>
              <a:t>b.compareTo</a:t>
            </a:r>
            <a:r>
              <a:rPr lang="en-US" altLang="zh-CN" sz="2400" b="0" i="0" dirty="0" smtClean="0">
                <a:effectLst/>
                <a:latin typeface="gotham"/>
              </a:rPr>
              <a:t>(a)</a:t>
            </a:r>
            <a:r>
              <a:rPr lang="zh-CN" altLang="en-US" sz="2400" b="0" i="0" dirty="0" smtClean="0">
                <a:effectLst/>
                <a:latin typeface="gotham"/>
              </a:rPr>
              <a:t>的符号相反。同时，如果</a:t>
            </a:r>
            <a:r>
              <a:rPr lang="en-US" altLang="zh-CN" sz="2400" b="0" i="0" dirty="0" err="1" smtClean="0">
                <a:effectLst/>
                <a:latin typeface="gotham"/>
              </a:rPr>
              <a:t>a.compareTo</a:t>
            </a:r>
            <a:r>
              <a:rPr lang="en-US" altLang="zh-CN" sz="2400" b="0" i="0" dirty="0" smtClean="0">
                <a:effectLst/>
                <a:latin typeface="gotham"/>
              </a:rPr>
              <a:t>(b)</a:t>
            </a:r>
            <a:r>
              <a:rPr lang="zh-CN" altLang="en-US" sz="2400" b="0" i="0" dirty="0" smtClean="0">
                <a:effectLst/>
                <a:latin typeface="gotham"/>
              </a:rPr>
              <a:t>抛出异常，</a:t>
            </a:r>
            <a:r>
              <a:rPr lang="en-US" altLang="zh-CN" sz="2400" b="0" i="0" dirty="0" err="1" smtClean="0">
                <a:effectLst/>
                <a:latin typeface="gotham"/>
              </a:rPr>
              <a:t>b.compareTo</a:t>
            </a:r>
            <a:r>
              <a:rPr lang="en-US" altLang="zh-CN" sz="2400" b="0" i="0" dirty="0" smtClean="0">
                <a:effectLst/>
                <a:latin typeface="gotham"/>
              </a:rPr>
              <a:t>(a)</a:t>
            </a:r>
            <a:r>
              <a:rPr lang="zh-CN" altLang="en-US" sz="2400" b="0" i="0" dirty="0" smtClean="0">
                <a:effectLst/>
                <a:latin typeface="gotham"/>
              </a:rPr>
              <a:t>也必须抛出异常。</a:t>
            </a:r>
          </a:p>
          <a:p>
            <a:r>
              <a:rPr lang="zh-CN" altLang="en-US" sz="2400" b="0" i="0" dirty="0" smtClean="0">
                <a:effectLst/>
                <a:latin typeface="gotham"/>
              </a:rPr>
              <a:t>引入继承后，这一点尤为值得注意。</a:t>
            </a:r>
            <a:endParaRPr lang="zh-CN" altLang="en-US" sz="2400" b="0" i="0" dirty="0">
              <a:effectLst/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299504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>
                <a:latin typeface="宋体" panose="02010600030101010101" pitchFamily="2" charset="-122"/>
              </a:rPr>
              <a:t>Set</a:t>
            </a:r>
            <a:r>
              <a:rPr lang="zh-CN" altLang="en-US" dirty="0">
                <a:latin typeface="宋体" panose="02010600030101010101" pitchFamily="2" charset="-122"/>
              </a:rPr>
              <a:t>接口</a:t>
            </a:r>
            <a:endParaRPr lang="zh-CN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898074" y="1116103"/>
            <a:ext cx="7482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注意: compareTo方法在继承过程中可能会出现问题。</a:t>
            </a:r>
            <a:endParaRPr lang="zh-CN" altLang="en-US" sz="2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259854" y="1716267"/>
            <a:ext cx="683413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假设Employee是父类，其实现了Comparable&lt;Employee&gt;接口，实现了其中的compareTo方法，</a:t>
            </a:r>
            <a:endParaRPr lang="en-US" altLang="zh-CN" sz="2400" dirty="0" smtClean="0"/>
          </a:p>
          <a:p>
            <a:r>
              <a:rPr lang="zh-CN" altLang="en-US" sz="2400" dirty="0" smtClean="0"/>
              <a:t>public int compareTo(Employee other){  </a:t>
            </a:r>
            <a:endParaRPr lang="en-US" altLang="zh-CN" sz="2400" dirty="0" smtClean="0"/>
          </a:p>
          <a:p>
            <a:r>
              <a:rPr lang="zh-CN" altLang="en-US" sz="2400" dirty="0" smtClean="0"/>
              <a:t> ...</a:t>
            </a:r>
            <a:endParaRPr lang="en-US" altLang="zh-CN" sz="2400" dirty="0" smtClean="0"/>
          </a:p>
          <a:p>
            <a:r>
              <a:rPr lang="zh-CN" altLang="en-US" sz="2400" dirty="0" smtClean="0"/>
              <a:t>},</a:t>
            </a:r>
            <a:endParaRPr lang="en-US" altLang="zh-CN" sz="2400" dirty="0" smtClean="0"/>
          </a:p>
          <a:p>
            <a:r>
              <a:rPr lang="zh-CN" altLang="en-US" sz="2400" dirty="0" smtClean="0"/>
              <a:t>而Manager是Employee类的子类，现在Manager类想要重写继承的compareTo方法。则Manager类不可以直接进行强制类型转换：</a:t>
            </a:r>
            <a:endParaRPr lang="en-US" altLang="zh-CN" sz="2400" dirty="0" smtClean="0"/>
          </a:p>
          <a:p>
            <a:r>
              <a:rPr lang="zh-CN" altLang="en-US" sz="2400" dirty="0" smtClean="0"/>
              <a:t>public int compareTo(Employee other){   </a:t>
            </a:r>
            <a:endParaRPr lang="en-US" altLang="zh-CN" sz="2400" dirty="0" smtClean="0"/>
          </a:p>
          <a:p>
            <a:r>
              <a:rPr lang="zh-CN" altLang="en-US" sz="2400" dirty="0" smtClean="0"/>
              <a:t>Manager otherManager = (Manager) other; // NO   </a:t>
            </a:r>
            <a:endParaRPr lang="en-US" altLang="zh-CN" sz="2400" dirty="0" smtClean="0"/>
          </a:p>
          <a:p>
            <a:r>
              <a:rPr lang="zh-CN" altLang="en-US" sz="2400" dirty="0" smtClean="0"/>
              <a:t>. . .</a:t>
            </a:r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171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集合框架概念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CC0000"/>
                </a:solidFill>
              </a:rPr>
              <a:t>集合框架</a:t>
            </a:r>
            <a:r>
              <a:rPr lang="zh-CN" altLang="en-US" sz="2800" dirty="0"/>
              <a:t>：</a:t>
            </a:r>
            <a:r>
              <a:rPr lang="en-US" altLang="zh-CN" sz="2800" dirty="0"/>
              <a:t>java</a:t>
            </a:r>
            <a:r>
              <a:rPr lang="zh-CN" altLang="en-US" sz="2800" dirty="0"/>
              <a:t>中用来表示集合，和操作集合的所有类库的统称。</a:t>
            </a:r>
          </a:p>
          <a:p>
            <a:endParaRPr lang="zh-CN" altLang="en-US" sz="2800" dirty="0"/>
          </a:p>
          <a:p>
            <a:r>
              <a:rPr lang="zh-CN" altLang="en-US" sz="2800" dirty="0"/>
              <a:t>我们要学习的就是集合框架中的接口和类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29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>
                <a:latin typeface="宋体" panose="02010600030101010101" pitchFamily="2" charset="-122"/>
              </a:rPr>
              <a:t>Set</a:t>
            </a:r>
            <a:r>
              <a:rPr lang="zh-CN" altLang="en-US" dirty="0">
                <a:latin typeface="宋体" panose="02010600030101010101" pitchFamily="2" charset="-122"/>
              </a:rPr>
              <a:t>接口</a:t>
            </a:r>
            <a:endParaRPr lang="zh-CN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898074" y="1116103"/>
            <a:ext cx="7482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注意: compareTo方法在继承过程中可能会出现问题。</a:t>
            </a:r>
            <a:endParaRPr lang="zh-CN" altLang="en-US" sz="2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314939" y="2024739"/>
            <a:ext cx="68341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这是因为，假设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Manager</a:t>
            </a:r>
            <a:r>
              <a:rPr lang="zh-CN" altLang="en-US" sz="2400" dirty="0" smtClean="0"/>
              <a:t>对象，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Employee</a:t>
            </a:r>
            <a:r>
              <a:rPr lang="zh-CN" altLang="en-US" sz="2400" dirty="0" smtClean="0"/>
              <a:t>对象，则</a:t>
            </a:r>
            <a:r>
              <a:rPr lang="en-US" altLang="zh-CN" sz="2400" dirty="0" err="1" smtClean="0"/>
              <a:t>b.compareTo</a:t>
            </a:r>
            <a:r>
              <a:rPr lang="en-US" altLang="zh-CN" sz="2400" dirty="0" smtClean="0"/>
              <a:t>(a)</a:t>
            </a:r>
            <a:r>
              <a:rPr lang="zh-CN" altLang="en-US" sz="2400" dirty="0" smtClean="0"/>
              <a:t>没有任何问题，调用</a:t>
            </a:r>
            <a:r>
              <a:rPr lang="en-US" altLang="zh-CN" sz="2400" dirty="0" smtClean="0"/>
              <a:t>Employee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compareTo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比较的是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Employee</a:t>
            </a:r>
            <a:r>
              <a:rPr lang="zh-CN" altLang="en-US" sz="2400" dirty="0" smtClean="0"/>
              <a:t>部分，而此时</a:t>
            </a:r>
            <a:r>
              <a:rPr lang="en-US" altLang="zh-CN" sz="2400" dirty="0" err="1" smtClean="0"/>
              <a:t>a.compareTo</a:t>
            </a:r>
            <a:r>
              <a:rPr lang="en-US" altLang="zh-CN" sz="2400" dirty="0" smtClean="0"/>
              <a:t>(b)</a:t>
            </a:r>
            <a:r>
              <a:rPr lang="zh-CN" altLang="en-US" sz="2400" dirty="0" smtClean="0"/>
              <a:t>，将会调用</a:t>
            </a:r>
            <a:r>
              <a:rPr lang="en-US" altLang="zh-CN" sz="2400" dirty="0" smtClean="0"/>
              <a:t>Manager</a:t>
            </a:r>
            <a:r>
              <a:rPr lang="zh-CN" altLang="en-US" sz="2400" dirty="0" smtClean="0"/>
              <a:t>中的</a:t>
            </a:r>
            <a:r>
              <a:rPr lang="en-US" altLang="zh-CN" sz="2400" dirty="0" err="1" smtClean="0"/>
              <a:t>compareTo</a:t>
            </a:r>
            <a:r>
              <a:rPr lang="zh-CN" altLang="en-US" sz="2400" dirty="0" smtClean="0"/>
              <a:t>，由于无法将一个</a:t>
            </a:r>
            <a:r>
              <a:rPr lang="en-US" altLang="zh-CN" sz="2400" dirty="0" smtClean="0"/>
              <a:t>Employee</a:t>
            </a:r>
            <a:r>
              <a:rPr lang="zh-CN" altLang="en-US" sz="2400" dirty="0" smtClean="0"/>
              <a:t>对象强制转为</a:t>
            </a:r>
            <a:r>
              <a:rPr lang="en-US" altLang="zh-CN" sz="2400" dirty="0" smtClean="0"/>
              <a:t>Manager</a:t>
            </a:r>
            <a:r>
              <a:rPr lang="zh-CN" altLang="en-US" sz="2400" dirty="0" smtClean="0"/>
              <a:t>对象，此时该</a:t>
            </a:r>
            <a:r>
              <a:rPr lang="en-US" altLang="zh-CN" sz="2400" dirty="0" err="1" smtClean="0"/>
              <a:t>compareTo</a:t>
            </a:r>
            <a:r>
              <a:rPr lang="zh-CN" altLang="en-US" sz="2400" dirty="0" smtClean="0"/>
              <a:t>方法会抛出异常。这就造成了</a:t>
            </a:r>
            <a:r>
              <a:rPr lang="en-US" altLang="zh-CN" sz="2400" dirty="0" err="1" smtClean="0"/>
              <a:t>b.compareTo</a:t>
            </a:r>
            <a:r>
              <a:rPr lang="en-US" altLang="zh-CN" sz="2400" dirty="0" smtClean="0"/>
              <a:t>(a)</a:t>
            </a:r>
            <a:r>
              <a:rPr lang="zh-CN" altLang="en-US" sz="2400" dirty="0" smtClean="0"/>
              <a:t>不抛异常，而</a:t>
            </a:r>
            <a:r>
              <a:rPr lang="en-US" altLang="zh-CN" sz="2400" dirty="0" err="1" smtClean="0"/>
              <a:t>a.compareTo</a:t>
            </a:r>
            <a:r>
              <a:rPr lang="en-US" altLang="zh-CN" sz="2400" dirty="0" smtClean="0"/>
              <a:t>(b)</a:t>
            </a:r>
            <a:r>
              <a:rPr lang="zh-CN" altLang="en-US" sz="2400" dirty="0" smtClean="0"/>
              <a:t>抛出了异常，这就违背了</a:t>
            </a:r>
            <a:r>
              <a:rPr lang="en-US" altLang="zh-CN" sz="2400" dirty="0" err="1" smtClean="0"/>
              <a:t>compareTo</a:t>
            </a:r>
            <a:r>
              <a:rPr lang="zh-CN" altLang="en-US" sz="2400" dirty="0" smtClean="0"/>
              <a:t>方法具有反对称性的要求。</a:t>
            </a:r>
          </a:p>
        </p:txBody>
      </p:sp>
    </p:spTree>
    <p:extLst>
      <p:ext uri="{BB962C8B-B14F-4D97-AF65-F5344CB8AC3E}">
        <p14:creationId xmlns:p14="http://schemas.microsoft.com/office/powerpoint/2010/main" val="206757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>
                <a:latin typeface="宋体" panose="02010600030101010101" pitchFamily="2" charset="-122"/>
              </a:rPr>
              <a:t>Set</a:t>
            </a:r>
            <a:r>
              <a:rPr lang="zh-CN" altLang="en-US" dirty="0">
                <a:latin typeface="宋体" panose="02010600030101010101" pitchFamily="2" charset="-122"/>
              </a:rPr>
              <a:t>接口</a:t>
            </a:r>
            <a:endParaRPr lang="zh-CN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898074" y="1116103"/>
            <a:ext cx="7482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注意: compareTo方法在继承过程中可能会出现问题。</a:t>
            </a:r>
            <a:endParaRPr lang="zh-CN" altLang="en-US" sz="2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82737" y="2035756"/>
            <a:ext cx="747310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要解决这个问题，就需要在父类和子类各自的</a:t>
            </a:r>
            <a:r>
              <a:rPr lang="en-US" altLang="zh-CN" sz="2400" dirty="0" err="1" smtClean="0"/>
              <a:t>compareTo</a:t>
            </a:r>
            <a:r>
              <a:rPr lang="zh-CN" altLang="en-US" sz="2400" dirty="0" smtClean="0"/>
              <a:t>方法中一开始就判断方法的调用对象和参数对象是否属于同一个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，如果不属于，则抛出异常。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000" dirty="0" smtClean="0"/>
              <a:t>if (</a:t>
            </a:r>
            <a:r>
              <a:rPr lang="en-US" altLang="zh-CN" sz="2000" dirty="0" err="1" smtClean="0"/>
              <a:t>getClass</a:t>
            </a:r>
            <a:r>
              <a:rPr lang="en-US" altLang="zh-CN" sz="2000" dirty="0" smtClean="0"/>
              <a:t>() != </a:t>
            </a:r>
            <a:r>
              <a:rPr lang="en-US" altLang="zh-CN" sz="2000" dirty="0" err="1" smtClean="0"/>
              <a:t>other.getClass</a:t>
            </a:r>
            <a:r>
              <a:rPr lang="en-US" altLang="zh-CN" sz="2000" dirty="0" smtClean="0"/>
              <a:t>()) throw new </a:t>
            </a:r>
            <a:r>
              <a:rPr lang="en-US" altLang="zh-CN" sz="2000" dirty="0" err="1" smtClean="0"/>
              <a:t>ClassCastException</a:t>
            </a:r>
            <a:r>
              <a:rPr lang="en-US" altLang="zh-CN" sz="2000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1792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>
                <a:latin typeface="宋体" panose="02010600030101010101" pitchFamily="2" charset="-122"/>
              </a:rPr>
              <a:t>Set</a:t>
            </a:r>
            <a:r>
              <a:rPr lang="zh-CN" altLang="en-US" dirty="0">
                <a:latin typeface="宋体" panose="02010600030101010101" pitchFamily="2" charset="-122"/>
              </a:rPr>
              <a:t>接口</a:t>
            </a:r>
            <a:endParaRPr lang="zh-CN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4006466" y="1320182"/>
            <a:ext cx="74731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如果子类之间的比较含义不一样， 那就属于不同类对象的非法比较。每个compareTo方法都应该在开始时进行检测：</a:t>
            </a:r>
          </a:p>
          <a:p>
            <a:r>
              <a:rPr lang="zh-CN" altLang="en-US" sz="2400" b="1" dirty="0" smtClean="0"/>
              <a:t>if(getClass() != other.getClass()) throw new ClassCastException</a:t>
            </a:r>
            <a:endParaRPr lang="zh-CN" altLang="en-US" sz="2400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4006466" y="3869141"/>
            <a:ext cx="74731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如果存放一种通用算法，它能够对两个不同子类对象进行比较，</a:t>
            </a:r>
          </a:p>
          <a:p>
            <a:r>
              <a:rPr lang="zh-CN" altLang="en-US" sz="2400" b="1" dirty="0" smtClean="0"/>
              <a:t>则应该在超类中提供一个compareTo方法，并将这个方法声明为final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10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宋体" panose="02010600030101010101" pitchFamily="2" charset="-122"/>
              </a:rPr>
              <a:t>Map</a:t>
            </a:r>
            <a:r>
              <a:rPr lang="zh-CN" altLang="en-US" dirty="0" smtClean="0">
                <a:latin typeface="宋体" panose="02010600030101010101" pitchFamily="2" charset="-122"/>
              </a:rPr>
              <a:t>接</a:t>
            </a:r>
            <a:r>
              <a:rPr lang="zh-CN" altLang="en-US" dirty="0">
                <a:latin typeface="宋体" panose="02010600030101010101" pitchFamily="2" charset="-122"/>
              </a:rPr>
              <a:t>口</a:t>
            </a:r>
            <a:endParaRPr lang="zh-CN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4006466" y="1320182"/>
            <a:ext cx="747310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CC0000"/>
                </a:solidFill>
              </a:rPr>
              <a:t>Map</a:t>
            </a:r>
            <a:r>
              <a:rPr lang="zh-CN" altLang="en-US" sz="2800" dirty="0"/>
              <a:t>分支下的所有集合的特点是</a:t>
            </a:r>
            <a:r>
              <a:rPr lang="en-US" altLang="zh-CN" sz="2800" dirty="0"/>
              <a:t>:</a:t>
            </a:r>
          </a:p>
          <a:p>
            <a:pPr lvl="1"/>
            <a:r>
              <a:rPr lang="zh-CN" altLang="en-US" sz="2400" dirty="0">
                <a:solidFill>
                  <a:srgbClr val="CC0000"/>
                </a:solidFill>
              </a:rPr>
              <a:t>以</a:t>
            </a:r>
            <a:r>
              <a:rPr lang="en-US" altLang="zh-CN" sz="2400" dirty="0">
                <a:solidFill>
                  <a:srgbClr val="CC0000"/>
                </a:solidFill>
              </a:rPr>
              <a:t>”</a:t>
            </a:r>
            <a:r>
              <a:rPr lang="zh-CN" altLang="en-US" sz="2400" dirty="0">
                <a:solidFill>
                  <a:srgbClr val="CC0000"/>
                </a:solidFill>
              </a:rPr>
              <a:t>键</a:t>
            </a:r>
            <a:r>
              <a:rPr lang="en-US" altLang="zh-CN" sz="2400" dirty="0">
                <a:solidFill>
                  <a:srgbClr val="CC0000"/>
                </a:solidFill>
              </a:rPr>
              <a:t>/</a:t>
            </a:r>
            <a:r>
              <a:rPr lang="zh-CN" altLang="en-US" sz="2400" dirty="0">
                <a:solidFill>
                  <a:srgbClr val="CC0000"/>
                </a:solidFill>
              </a:rPr>
              <a:t>值</a:t>
            </a:r>
            <a:r>
              <a:rPr lang="en-US" altLang="zh-CN" sz="2400" dirty="0">
                <a:solidFill>
                  <a:srgbClr val="CC0000"/>
                </a:solidFill>
              </a:rPr>
              <a:t>”</a:t>
            </a:r>
            <a:r>
              <a:rPr lang="zh-CN" altLang="en-US" sz="2400" dirty="0">
                <a:solidFill>
                  <a:srgbClr val="CC0000"/>
                </a:solidFill>
              </a:rPr>
              <a:t>对存放元素</a:t>
            </a:r>
            <a:r>
              <a:rPr lang="zh-CN" altLang="en-US" sz="2400" dirty="0"/>
              <a:t>。</a:t>
            </a:r>
          </a:p>
          <a:p>
            <a:pPr lvl="1"/>
            <a:r>
              <a:rPr lang="zh-CN" altLang="en-US" sz="2400" dirty="0">
                <a:solidFill>
                  <a:srgbClr val="CC0000"/>
                </a:solidFill>
              </a:rPr>
              <a:t>键值</a:t>
            </a:r>
            <a:r>
              <a:rPr lang="en-US" altLang="zh-CN" sz="2400" dirty="0">
                <a:solidFill>
                  <a:srgbClr val="CC0000"/>
                </a:solidFill>
              </a:rPr>
              <a:t>(key)</a:t>
            </a:r>
            <a:r>
              <a:rPr lang="zh-CN" altLang="en-US" sz="2400" dirty="0">
                <a:solidFill>
                  <a:srgbClr val="CC0000"/>
                </a:solidFill>
              </a:rPr>
              <a:t>不可重复，值</a:t>
            </a:r>
            <a:r>
              <a:rPr lang="en-US" altLang="zh-CN" sz="2400" dirty="0">
                <a:solidFill>
                  <a:srgbClr val="CC0000"/>
                </a:solidFill>
              </a:rPr>
              <a:t>(value)</a:t>
            </a:r>
            <a:r>
              <a:rPr lang="zh-CN" altLang="en-US" sz="2400" dirty="0">
                <a:solidFill>
                  <a:srgbClr val="CC0000"/>
                </a:solidFill>
              </a:rPr>
              <a:t>可重复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4006466" y="317525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常用的</a:t>
            </a:r>
            <a:r>
              <a:rPr lang="en-US" altLang="zh-CN" sz="2800" dirty="0" smtClean="0"/>
              <a:t>Map</a:t>
            </a:r>
            <a:r>
              <a:rPr lang="zh-CN" altLang="en-US" sz="2800" dirty="0" smtClean="0"/>
              <a:t>有：</a:t>
            </a:r>
            <a:endParaRPr lang="zh-CN" altLang="en-US" sz="2800" dirty="0"/>
          </a:p>
          <a:p>
            <a:pPr lvl="1"/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HashMap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TreeMap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HashTable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32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宋体" panose="02010600030101010101" pitchFamily="2" charset="-122"/>
              </a:rPr>
              <a:t>Map</a:t>
            </a:r>
            <a:r>
              <a:rPr lang="zh-CN" altLang="en-US" dirty="0" smtClean="0">
                <a:latin typeface="宋体" panose="02010600030101010101" pitchFamily="2" charset="-122"/>
              </a:rPr>
              <a:t>接</a:t>
            </a:r>
            <a:r>
              <a:rPr lang="zh-CN" altLang="en-US" dirty="0">
                <a:latin typeface="宋体" panose="02010600030101010101" pitchFamily="2" charset="-122"/>
              </a:rPr>
              <a:t>口</a:t>
            </a:r>
            <a:endParaRPr lang="zh-CN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753078" y="1243064"/>
            <a:ext cx="8839201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Map的常用方法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/>
              <a:t>-</a:t>
            </a:r>
            <a:r>
              <a:rPr lang="zh-CN" altLang="en-US" sz="2400" dirty="0" smtClean="0"/>
              <a:t>put</a:t>
            </a:r>
            <a:endParaRPr lang="zh-CN" altLang="en-US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 smtClean="0"/>
              <a:t>-</a:t>
            </a:r>
            <a:r>
              <a:rPr lang="zh-CN" altLang="en-US" sz="2400" dirty="0" smtClean="0"/>
              <a:t>get</a:t>
            </a:r>
            <a:endParaRPr lang="zh-CN" altLang="en-US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 smtClean="0"/>
              <a:t>-</a:t>
            </a:r>
            <a:r>
              <a:rPr lang="zh-CN" altLang="en-US" sz="2400" dirty="0" smtClean="0"/>
              <a:t>size</a:t>
            </a:r>
            <a:endParaRPr lang="zh-CN" altLang="en-US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 smtClean="0"/>
              <a:t>-</a:t>
            </a:r>
            <a:r>
              <a:rPr lang="zh-CN" altLang="en-US" sz="2400" dirty="0" smtClean="0"/>
              <a:t>containsKey</a:t>
            </a:r>
            <a:endParaRPr lang="zh-CN" altLang="en-US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 smtClean="0"/>
              <a:t>-</a:t>
            </a:r>
            <a:r>
              <a:rPr lang="zh-CN" altLang="en-US" sz="2400" dirty="0" smtClean="0"/>
              <a:t>containsValue</a:t>
            </a:r>
            <a:endParaRPr lang="zh-CN" altLang="en-US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 smtClean="0"/>
              <a:t>-</a:t>
            </a:r>
            <a:r>
              <a:rPr lang="zh-CN" altLang="en-US" sz="2400" dirty="0" smtClean="0"/>
              <a:t>isEmpty</a:t>
            </a:r>
            <a:endParaRPr lang="zh-CN" altLang="en-US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 smtClean="0"/>
              <a:t>-</a:t>
            </a:r>
            <a:r>
              <a:rPr lang="zh-CN" altLang="en-US" sz="2400" dirty="0" smtClean="0"/>
              <a:t>remove</a:t>
            </a:r>
            <a:endParaRPr lang="zh-CN" altLang="en-US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 smtClean="0"/>
              <a:t>-</a:t>
            </a:r>
            <a:r>
              <a:rPr lang="zh-CN" altLang="en-US" sz="2400" dirty="0" smtClean="0"/>
              <a:t>clear</a:t>
            </a:r>
            <a:endParaRPr lang="zh-CN" altLang="en-US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 smtClean="0"/>
              <a:t>-</a:t>
            </a:r>
            <a:r>
              <a:rPr lang="zh-CN" altLang="en-US" sz="2400" dirty="0" smtClean="0"/>
              <a:t>values</a:t>
            </a:r>
            <a:endParaRPr lang="zh-CN" altLang="en-US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CC0000"/>
                </a:solidFill>
              </a:rPr>
              <a:t>-</a:t>
            </a:r>
            <a:r>
              <a:rPr lang="zh-CN" altLang="en-US" sz="2400" dirty="0" smtClean="0">
                <a:solidFill>
                  <a:srgbClr val="CC0000"/>
                </a:solidFill>
              </a:rPr>
              <a:t>keySet    </a:t>
            </a:r>
            <a:r>
              <a:rPr lang="zh-CN" altLang="en-US" sz="2400" dirty="0">
                <a:solidFill>
                  <a:srgbClr val="CC0000"/>
                </a:solidFill>
              </a:rPr>
              <a:t>取出map集合中的键值集合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CC0000"/>
                </a:solidFill>
              </a:rPr>
              <a:t>-</a:t>
            </a:r>
            <a:r>
              <a:rPr lang="zh-CN" altLang="en-US" sz="2400" dirty="0" smtClean="0">
                <a:solidFill>
                  <a:srgbClr val="CC0000"/>
                </a:solidFill>
              </a:rPr>
              <a:t>entrySet </a:t>
            </a:r>
            <a:r>
              <a:rPr lang="zh-CN" altLang="en-US" sz="2400" dirty="0">
                <a:solidFill>
                  <a:srgbClr val="CC0000"/>
                </a:solidFill>
              </a:rPr>
              <a:t>将map集合中的映射关系取出,关</a:t>
            </a:r>
            <a:r>
              <a:rPr lang="zh-CN" altLang="en-US" sz="2400" dirty="0" smtClean="0">
                <a:solidFill>
                  <a:srgbClr val="CC0000"/>
                </a:solidFill>
              </a:rPr>
              <a:t>系是Map</a:t>
            </a:r>
            <a:r>
              <a:rPr lang="zh-CN" altLang="en-US" sz="2400" dirty="0">
                <a:solidFill>
                  <a:srgbClr val="CC0000"/>
                </a:solidFill>
              </a:rPr>
              <a:t>.Entry</a:t>
            </a:r>
            <a:r>
              <a:rPr lang="zh-CN" altLang="en-US" sz="2400" dirty="0" smtClean="0">
                <a:solidFill>
                  <a:srgbClr val="CC0000"/>
                </a:solidFill>
              </a:rPr>
              <a:t>类型</a:t>
            </a:r>
            <a:endParaRPr lang="zh-CN" altLang="en-US" sz="24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宋体" panose="02010600030101010101" pitchFamily="2" charset="-122"/>
              </a:rPr>
              <a:t>Map</a:t>
            </a:r>
            <a:r>
              <a:rPr lang="zh-CN" altLang="en-US" dirty="0" smtClean="0">
                <a:latin typeface="宋体" panose="02010600030101010101" pitchFamily="2" charset="-122"/>
              </a:rPr>
              <a:t>接</a:t>
            </a:r>
            <a:r>
              <a:rPr lang="zh-CN" altLang="en-US" dirty="0">
                <a:latin typeface="宋体" panose="02010600030101010101" pitchFamily="2" charset="-122"/>
              </a:rPr>
              <a:t>口</a:t>
            </a:r>
            <a:endParaRPr lang="zh-CN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753078" y="1243064"/>
            <a:ext cx="8839201" cy="1133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CC0000"/>
                </a:solidFill>
              </a:rPr>
              <a:t>HashMap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特点</a:t>
            </a:r>
            <a:r>
              <a:rPr lang="en-US" altLang="zh-CN" sz="2400" dirty="0"/>
              <a:t>:</a:t>
            </a:r>
            <a:r>
              <a:rPr lang="zh-CN" altLang="en-US" sz="2400" dirty="0"/>
              <a:t>线程不安全 允许</a:t>
            </a:r>
            <a:r>
              <a:rPr lang="en-US" altLang="zh-CN" sz="2400" dirty="0">
                <a:solidFill>
                  <a:srgbClr val="CC0000"/>
                </a:solidFill>
              </a:rPr>
              <a:t>key</a:t>
            </a:r>
            <a:r>
              <a:rPr lang="zh-CN" altLang="en-US" sz="2400" dirty="0"/>
              <a:t>或者</a:t>
            </a:r>
            <a:r>
              <a:rPr lang="en-US" altLang="zh-CN" sz="2400" dirty="0">
                <a:solidFill>
                  <a:srgbClr val="CC0000"/>
                </a:solidFill>
              </a:rPr>
              <a:t>value</a:t>
            </a:r>
            <a:r>
              <a:rPr lang="zh-CN" altLang="en-US" sz="2400" dirty="0"/>
              <a:t>是</a:t>
            </a:r>
            <a:r>
              <a:rPr lang="en-US" altLang="zh-CN" sz="2400" dirty="0"/>
              <a:t>null</a:t>
            </a:r>
            <a:r>
              <a:rPr lang="zh-CN" altLang="en-US" sz="2400" dirty="0"/>
              <a:t>值。</a:t>
            </a:r>
          </a:p>
          <a:p>
            <a:pPr>
              <a:lnSpc>
                <a:spcPct val="80000"/>
              </a:lnSpc>
            </a:pPr>
            <a:endParaRPr lang="zh-CN" altLang="en-US" sz="2400" dirty="0">
              <a:solidFill>
                <a:srgbClr val="CC000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724" y="2376901"/>
            <a:ext cx="453707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34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宋体" panose="02010600030101010101" pitchFamily="2" charset="-122"/>
              </a:rPr>
              <a:t>Map</a:t>
            </a:r>
            <a:r>
              <a:rPr lang="zh-CN" altLang="en-US" dirty="0" smtClean="0">
                <a:latin typeface="宋体" panose="02010600030101010101" pitchFamily="2" charset="-122"/>
              </a:rPr>
              <a:t>接</a:t>
            </a:r>
            <a:r>
              <a:rPr lang="zh-CN" altLang="en-US" dirty="0">
                <a:latin typeface="宋体" panose="02010600030101010101" pitchFamily="2" charset="-122"/>
              </a:rPr>
              <a:t>口</a:t>
            </a:r>
            <a:endParaRPr lang="zh-CN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753078" y="1243064"/>
            <a:ext cx="8839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访问</a:t>
            </a:r>
            <a:r>
              <a:rPr lang="en-US" altLang="zh-CN" sz="2400" dirty="0" err="1"/>
              <a:t>HashMap</a:t>
            </a:r>
            <a:r>
              <a:rPr lang="zh-CN" altLang="en-US" sz="2400" dirty="0"/>
              <a:t>中的元素也可以利用</a:t>
            </a:r>
            <a:r>
              <a:rPr lang="zh-CN" altLang="en-US" sz="2400" dirty="0">
                <a:solidFill>
                  <a:srgbClr val="CC0000"/>
                </a:solidFill>
              </a:rPr>
              <a:t>键值集合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HashMap</a:t>
            </a:r>
            <a:r>
              <a:rPr lang="zh-CN" altLang="en-US" sz="2400" dirty="0"/>
              <a:t>提供了一个</a:t>
            </a:r>
            <a:r>
              <a:rPr lang="en-US" altLang="zh-CN" sz="2400" dirty="0" err="1"/>
              <a:t>keySet</a:t>
            </a:r>
            <a:r>
              <a:rPr lang="zh-CN" altLang="en-US" sz="2400" dirty="0"/>
              <a:t>方法，可以获得所有键值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726" y="2181719"/>
            <a:ext cx="76866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5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宋体" panose="02010600030101010101" pitchFamily="2" charset="-122"/>
              </a:rPr>
              <a:t>Map</a:t>
            </a:r>
            <a:r>
              <a:rPr lang="zh-CN" altLang="en-US" dirty="0" smtClean="0">
                <a:latin typeface="宋体" panose="02010600030101010101" pitchFamily="2" charset="-122"/>
              </a:rPr>
              <a:t>接</a:t>
            </a:r>
            <a:r>
              <a:rPr lang="zh-CN" altLang="en-US" dirty="0">
                <a:latin typeface="宋体" panose="02010600030101010101" pitchFamily="2" charset="-122"/>
              </a:rPr>
              <a:t>口</a:t>
            </a:r>
            <a:endParaRPr lang="zh-CN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620876" y="1123836"/>
            <a:ext cx="8839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可以判断</a:t>
            </a:r>
            <a:r>
              <a:rPr lang="en-US" altLang="zh-CN" sz="2400" dirty="0"/>
              <a:t>Map</a:t>
            </a:r>
            <a:r>
              <a:rPr lang="zh-CN" altLang="en-US" sz="2400" dirty="0"/>
              <a:t>集合中是否包含某个键值，也可以判断</a:t>
            </a:r>
            <a:r>
              <a:rPr lang="en-US" altLang="zh-CN" sz="2400" dirty="0"/>
              <a:t>Map</a:t>
            </a:r>
            <a:r>
              <a:rPr lang="zh-CN" altLang="en-US" sz="2400" dirty="0" smtClean="0"/>
              <a:t>集合</a:t>
            </a:r>
            <a:endParaRPr lang="en-US" altLang="zh-CN" sz="2400" dirty="0" smtClean="0"/>
          </a:p>
          <a:p>
            <a:r>
              <a:rPr lang="zh-CN" altLang="en-US" sz="2400" dirty="0" smtClean="0"/>
              <a:t>中是否包含某个值</a:t>
            </a:r>
            <a:r>
              <a:rPr lang="zh-CN" altLang="en-US" sz="2400" dirty="0"/>
              <a:t>，如下</a:t>
            </a:r>
            <a:r>
              <a:rPr lang="en-US" altLang="zh-CN" sz="2400" dirty="0"/>
              <a:t>:</a:t>
            </a:r>
            <a:endParaRPr lang="en-US" altLang="zh-CN" sz="24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876" y="2169693"/>
            <a:ext cx="73056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934" y="1802941"/>
            <a:ext cx="13811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2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宋体" panose="02010600030101010101" pitchFamily="2" charset="-122"/>
              </a:rPr>
              <a:t>Map</a:t>
            </a:r>
            <a:r>
              <a:rPr lang="zh-CN" altLang="en-US" dirty="0" smtClean="0">
                <a:latin typeface="宋体" panose="02010600030101010101" pitchFamily="2" charset="-122"/>
              </a:rPr>
              <a:t>接</a:t>
            </a:r>
            <a:r>
              <a:rPr lang="zh-CN" altLang="en-US" dirty="0">
                <a:latin typeface="宋体" panose="02010600030101010101" pitchFamily="2" charset="-122"/>
              </a:rPr>
              <a:t>口</a:t>
            </a:r>
            <a:endParaRPr lang="zh-CN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620876" y="1123836"/>
            <a:ext cx="8839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CC0000"/>
                </a:solidFill>
              </a:rPr>
              <a:t>TreeMap</a:t>
            </a:r>
            <a:endParaRPr lang="en-US" altLang="zh-CN" sz="2400" dirty="0">
              <a:solidFill>
                <a:srgbClr val="CC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特点</a:t>
            </a:r>
            <a:r>
              <a:rPr lang="en-US" altLang="zh-CN" sz="2400" dirty="0"/>
              <a:t>:</a:t>
            </a:r>
            <a:r>
              <a:rPr lang="zh-CN" altLang="en-US" sz="2400" dirty="0"/>
              <a:t>按照键值排序，线程不安全。</a:t>
            </a:r>
            <a:endParaRPr lang="en-US" altLang="zh-CN" sz="24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876" y="2788779"/>
            <a:ext cx="38004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59" y="3077360"/>
            <a:ext cx="31432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69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宋体" panose="02010600030101010101" pitchFamily="2" charset="-122"/>
              </a:rPr>
              <a:t>Map</a:t>
            </a:r>
            <a:r>
              <a:rPr lang="zh-CN" altLang="en-US" dirty="0" smtClean="0">
                <a:latin typeface="宋体" panose="02010600030101010101" pitchFamily="2" charset="-122"/>
              </a:rPr>
              <a:t>接</a:t>
            </a:r>
            <a:r>
              <a:rPr lang="zh-CN" altLang="en-US" dirty="0">
                <a:latin typeface="宋体" panose="02010600030101010101" pitchFamily="2" charset="-122"/>
              </a:rPr>
              <a:t>口</a:t>
            </a:r>
            <a:endParaRPr lang="zh-CN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4061550" y="1101918"/>
            <a:ext cx="8839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CC0000"/>
                </a:solidFill>
              </a:rPr>
              <a:t>HashTable</a:t>
            </a:r>
            <a:r>
              <a:rPr lang="en-US" altLang="zh-CN" sz="2400" dirty="0"/>
              <a:t>,</a:t>
            </a:r>
            <a:r>
              <a:rPr lang="zh-CN" altLang="en-US" sz="2400" dirty="0"/>
              <a:t>使用起来和</a:t>
            </a:r>
            <a:r>
              <a:rPr lang="en-US" altLang="zh-CN" sz="2400" dirty="0" err="1"/>
              <a:t>HashMap</a:t>
            </a:r>
            <a:r>
              <a:rPr lang="zh-CN" altLang="en-US" sz="2400" dirty="0"/>
              <a:t>很相似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但</a:t>
            </a:r>
            <a:r>
              <a:rPr lang="zh-CN" altLang="en-US" sz="2400" dirty="0"/>
              <a:t>有</a:t>
            </a:r>
            <a:r>
              <a:rPr lang="zh-CN" altLang="en-US" sz="2400" dirty="0" smtClean="0"/>
              <a:t>以下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点</a:t>
            </a:r>
            <a:r>
              <a:rPr lang="zh-CN" altLang="en-US" sz="2400" dirty="0"/>
              <a:t>主要区别：</a:t>
            </a:r>
            <a:endParaRPr lang="zh-CN" altLang="en-US" sz="24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550" y="2144464"/>
            <a:ext cx="78486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550" y="3749427"/>
            <a:ext cx="5616575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6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集合框架概念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Java</a:t>
            </a:r>
            <a:r>
              <a:rPr lang="zh-CN" altLang="en-US" sz="2800" dirty="0"/>
              <a:t>中的集合从大方向分有两种</a:t>
            </a:r>
            <a:r>
              <a:rPr lang="en-US" altLang="zh-CN" sz="2800" dirty="0"/>
              <a:t>:</a:t>
            </a:r>
          </a:p>
          <a:p>
            <a:pPr lvl="1"/>
            <a:r>
              <a:rPr lang="en-US" altLang="zh-CN" sz="2800" dirty="0">
                <a:solidFill>
                  <a:srgbClr val="CC0000"/>
                </a:solidFill>
              </a:rPr>
              <a:t>Collection</a:t>
            </a:r>
            <a:r>
              <a:rPr lang="en-US" altLang="zh-CN" sz="2800" dirty="0"/>
              <a:t> </a:t>
            </a:r>
            <a:r>
              <a:rPr lang="zh-CN" altLang="en-US" sz="2800" dirty="0"/>
              <a:t>集合</a:t>
            </a:r>
          </a:p>
          <a:p>
            <a:pPr lvl="1"/>
            <a:r>
              <a:rPr lang="en-US" altLang="zh-CN" sz="2800" dirty="0">
                <a:solidFill>
                  <a:srgbClr val="CC0000"/>
                </a:solidFill>
              </a:rPr>
              <a:t>Map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集合</a:t>
            </a:r>
            <a:endParaRPr lang="en-US" altLang="zh-CN" sz="2800" dirty="0" smtClean="0"/>
          </a:p>
          <a:p>
            <a:pPr marL="502920" lvl="1" indent="0">
              <a:buNone/>
            </a:pPr>
            <a:endParaRPr lang="zh-CN" altLang="en-US" sz="2800" dirty="0"/>
          </a:p>
          <a:p>
            <a:r>
              <a:rPr lang="zh-CN" altLang="en-US" sz="2800" dirty="0"/>
              <a:t>当然，它们都继承自</a:t>
            </a:r>
            <a:r>
              <a:rPr lang="en-US" altLang="zh-CN" sz="2800" dirty="0"/>
              <a:t>Object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8264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宋体" panose="02010600030101010101" pitchFamily="2" charset="-122"/>
              </a:rPr>
              <a:t>Map</a:t>
            </a:r>
            <a:r>
              <a:rPr lang="zh-CN" altLang="en-US" dirty="0" smtClean="0">
                <a:latin typeface="宋体" panose="02010600030101010101" pitchFamily="2" charset="-122"/>
              </a:rPr>
              <a:t>接</a:t>
            </a:r>
            <a:r>
              <a:rPr lang="zh-CN" altLang="en-US" dirty="0">
                <a:latin typeface="宋体" panose="02010600030101010101" pitchFamily="2" charset="-122"/>
              </a:rPr>
              <a:t>口</a:t>
            </a:r>
            <a:endParaRPr lang="zh-CN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907314" y="1123836"/>
            <a:ext cx="8839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思考：</a:t>
            </a:r>
            <a:endParaRPr lang="en-US" altLang="zh-CN" sz="2400" dirty="0" smtClean="0"/>
          </a:p>
          <a:p>
            <a:r>
              <a:rPr lang="zh-CN" altLang="en-US" sz="2400" b="1" dirty="0" smtClean="0"/>
              <a:t>获</a:t>
            </a:r>
            <a:r>
              <a:rPr lang="zh-CN" altLang="en-US" sz="2400" b="1" dirty="0"/>
              <a:t>取字符串中的每种字符，</a:t>
            </a:r>
            <a:r>
              <a:rPr lang="zh-CN" altLang="en-US" sz="2400" b="1" dirty="0" smtClean="0"/>
              <a:t>以及每种字符出现的</a:t>
            </a:r>
            <a:r>
              <a:rPr lang="zh-CN" altLang="en-US" sz="2400" b="1" dirty="0"/>
              <a:t>次数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75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宋体" panose="02010600030101010101" pitchFamily="2" charset="-122"/>
              </a:rPr>
              <a:t>Map</a:t>
            </a:r>
            <a:r>
              <a:rPr lang="zh-CN" altLang="en-US" dirty="0" smtClean="0">
                <a:latin typeface="宋体" panose="02010600030101010101" pitchFamily="2" charset="-122"/>
              </a:rPr>
              <a:t>接</a:t>
            </a:r>
            <a:r>
              <a:rPr lang="zh-CN" altLang="en-US" dirty="0">
                <a:latin typeface="宋体" panose="02010600030101010101" pitchFamily="2" charset="-122"/>
              </a:rPr>
              <a:t>口</a:t>
            </a:r>
            <a:endParaRPr lang="zh-CN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014948" y="858123"/>
            <a:ext cx="909258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en-US" altLang="zh-CN" dirty="0" smtClean="0"/>
              <a:t>// </a:t>
            </a:r>
            <a:r>
              <a:rPr lang="zh-CN" altLang="en-US" dirty="0"/>
              <a:t>定义一个字符串</a:t>
            </a:r>
          </a:p>
          <a:p>
            <a:r>
              <a:rPr lang="zh-CN" altLang="en-US" dirty="0"/>
              <a:t>	</a:t>
            </a:r>
            <a:r>
              <a:rPr lang="en-US" altLang="zh-CN" dirty="0" smtClean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 = "</a:t>
            </a:r>
            <a:r>
              <a:rPr lang="en-US" altLang="zh-CN" dirty="0" err="1"/>
              <a:t>aacc</a:t>
            </a:r>
            <a:r>
              <a:rPr lang="en-US" altLang="zh-CN" dirty="0" smtClean="0"/>
              <a:t>";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// </a:t>
            </a:r>
            <a:r>
              <a:rPr lang="zh-CN" altLang="en-US" dirty="0"/>
              <a:t>把字符串转换为字符数组</a:t>
            </a:r>
          </a:p>
          <a:p>
            <a:r>
              <a:rPr lang="zh-CN" altLang="en-US" dirty="0"/>
              <a:t>	</a:t>
            </a:r>
            <a:r>
              <a:rPr lang="en-US" altLang="zh-CN" dirty="0" smtClean="0"/>
              <a:t>char</a:t>
            </a:r>
            <a:r>
              <a:rPr lang="en-US" altLang="zh-CN" dirty="0"/>
              <a:t>[] </a:t>
            </a:r>
            <a:r>
              <a:rPr lang="en-US" altLang="zh-CN" dirty="0" err="1"/>
              <a:t>chs</a:t>
            </a:r>
            <a:r>
              <a:rPr lang="en-US" altLang="zh-CN" dirty="0"/>
              <a:t> = </a:t>
            </a:r>
            <a:r>
              <a:rPr lang="en-US" altLang="zh-CN" dirty="0" err="1"/>
              <a:t>str.toCharArray</a:t>
            </a:r>
            <a:r>
              <a:rPr lang="en-US" altLang="zh-CN" dirty="0" smtClean="0"/>
              <a:t>();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// </a:t>
            </a:r>
            <a:r>
              <a:rPr lang="zh-CN" altLang="en-US" dirty="0"/>
              <a:t>定义一个</a:t>
            </a:r>
            <a:r>
              <a:rPr lang="en-US" altLang="zh-CN" dirty="0" err="1"/>
              <a:t>TreeMap</a:t>
            </a:r>
            <a:r>
              <a:rPr lang="zh-CN" altLang="en-US" dirty="0"/>
              <a:t>集合</a:t>
            </a:r>
          </a:p>
          <a:p>
            <a:r>
              <a:rPr lang="zh-CN" altLang="en-US" dirty="0"/>
              <a:t>	</a:t>
            </a:r>
            <a:r>
              <a:rPr lang="en-US" altLang="zh-CN" dirty="0" err="1" smtClean="0"/>
              <a:t>TreeMap</a:t>
            </a:r>
            <a:r>
              <a:rPr lang="en-US" altLang="zh-CN" dirty="0" smtClean="0"/>
              <a:t>&lt;Character</a:t>
            </a:r>
            <a:r>
              <a:rPr lang="en-US" altLang="zh-CN" dirty="0"/>
              <a:t>, Integer&gt; </a:t>
            </a:r>
            <a:r>
              <a:rPr lang="en-US" altLang="zh-CN" dirty="0" err="1"/>
              <a:t>tmap</a:t>
            </a:r>
            <a:r>
              <a:rPr lang="en-US" altLang="zh-CN" dirty="0"/>
              <a:t> = new </a:t>
            </a:r>
            <a:r>
              <a:rPr lang="en-US" altLang="zh-CN" dirty="0" err="1"/>
              <a:t>TreeMap</a:t>
            </a:r>
            <a:r>
              <a:rPr lang="en-US" altLang="zh-CN" dirty="0"/>
              <a:t>&lt;Character, Integer</a:t>
            </a:r>
            <a:r>
              <a:rPr lang="en-US" altLang="zh-CN" dirty="0" smtClean="0"/>
              <a:t>&gt;();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// </a:t>
            </a:r>
            <a:r>
              <a:rPr lang="zh-CN" altLang="en-US" dirty="0"/>
              <a:t>遍历字符数组，得到每一个字符</a:t>
            </a:r>
          </a:p>
          <a:p>
            <a:r>
              <a:rPr lang="zh-CN" altLang="en-US" dirty="0"/>
              <a:t>	</a:t>
            </a:r>
            <a:r>
              <a:rPr lang="en-US" altLang="zh-CN" dirty="0" smtClean="0"/>
              <a:t>for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chs.length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// </a:t>
            </a:r>
            <a:r>
              <a:rPr lang="zh-CN" altLang="en-US" dirty="0"/>
              <a:t>拿刚才得到的字符作为键到集合中去找值，看返回值</a:t>
            </a:r>
          </a:p>
          <a:p>
            <a:r>
              <a:rPr lang="zh-CN" altLang="en-US" dirty="0"/>
              <a:t>		</a:t>
            </a:r>
            <a:r>
              <a:rPr lang="en-US" altLang="zh-CN" dirty="0" smtClean="0"/>
              <a:t>Integer </a:t>
            </a:r>
            <a:r>
              <a:rPr lang="en-US" altLang="zh-CN" dirty="0"/>
              <a:t>count = </a:t>
            </a:r>
            <a:r>
              <a:rPr lang="en-US" altLang="zh-CN" dirty="0" err="1"/>
              <a:t>tmap.get</a:t>
            </a:r>
            <a:r>
              <a:rPr lang="en-US" altLang="zh-CN" dirty="0"/>
              <a:t>(</a:t>
            </a:r>
            <a:r>
              <a:rPr lang="en-US" altLang="zh-CN" dirty="0" err="1"/>
              <a:t>chs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 smtClean="0"/>
              <a:t>]);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smtClean="0"/>
              <a:t>// </a:t>
            </a:r>
            <a:r>
              <a:rPr lang="zh-CN" altLang="en-US" dirty="0"/>
              <a:t>是</a:t>
            </a:r>
            <a:r>
              <a:rPr lang="en-US" altLang="zh-CN" dirty="0"/>
              <a:t>null:</a:t>
            </a:r>
            <a:r>
              <a:rPr lang="zh-CN" altLang="en-US" dirty="0"/>
              <a:t>说明该键不存在，就把该字符作为键，</a:t>
            </a:r>
            <a:r>
              <a:rPr lang="en-US" altLang="zh-CN" dirty="0"/>
              <a:t>1</a:t>
            </a:r>
            <a:r>
              <a:rPr lang="zh-CN" altLang="en-US" dirty="0"/>
              <a:t>作为值存储</a:t>
            </a:r>
          </a:p>
          <a:p>
            <a:r>
              <a:rPr lang="zh-CN" altLang="en-US" dirty="0"/>
              <a:t>		</a:t>
            </a:r>
            <a:r>
              <a:rPr lang="en-US" altLang="zh-CN" dirty="0" smtClean="0"/>
              <a:t>if </a:t>
            </a:r>
            <a:r>
              <a:rPr lang="en-US" altLang="zh-CN" dirty="0"/>
              <a:t>(count == null) {</a:t>
            </a:r>
          </a:p>
          <a:p>
            <a:r>
              <a:rPr lang="en-US" altLang="zh-CN" dirty="0"/>
              <a:t>			</a:t>
            </a:r>
            <a:r>
              <a:rPr lang="en-US" altLang="zh-CN" dirty="0" err="1" smtClean="0"/>
              <a:t>tmap.put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/>
              <a:t>], 1);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} </a:t>
            </a:r>
            <a:r>
              <a:rPr lang="en-US" altLang="zh-CN" dirty="0"/>
              <a:t>else {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                 // </a:t>
            </a:r>
            <a:r>
              <a:rPr lang="zh-CN" altLang="en-US" dirty="0"/>
              <a:t>不是</a:t>
            </a:r>
            <a:r>
              <a:rPr lang="en-US" altLang="zh-CN" dirty="0"/>
              <a:t>null:</a:t>
            </a:r>
            <a:r>
              <a:rPr lang="zh-CN" altLang="en-US" dirty="0"/>
              <a:t>说明该键存在，就把值加</a:t>
            </a:r>
            <a:r>
              <a:rPr lang="en-US" altLang="zh-CN" dirty="0"/>
              <a:t>1</a:t>
            </a:r>
            <a:r>
              <a:rPr lang="zh-CN" altLang="en-US" dirty="0"/>
              <a:t>，然后重写存储该键和值</a:t>
            </a:r>
          </a:p>
          <a:p>
            <a:r>
              <a:rPr lang="zh-CN" altLang="en-US" dirty="0"/>
              <a:t>			</a:t>
            </a:r>
            <a:r>
              <a:rPr lang="en-US" altLang="zh-CN" dirty="0" err="1" smtClean="0"/>
              <a:t>tmap.put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/>
              <a:t>], count + 1);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9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zh-CN" altLang="en-US" dirty="0">
                <a:latin typeface="宋体" panose="02010600030101010101" pitchFamily="2" charset="-122"/>
              </a:rPr>
              <a:t>工具类</a:t>
            </a:r>
            <a:endParaRPr lang="zh-CN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907314" y="2125063"/>
            <a:ext cx="9092589" cy="145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了解以下两个工具类</a:t>
            </a:r>
            <a:endParaRPr lang="zh-CN" altLang="en-US" sz="24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C0000"/>
                </a:solidFill>
              </a:rPr>
              <a:t>Collections,</a:t>
            </a:r>
            <a:r>
              <a:rPr lang="zh-CN" altLang="en-US" sz="2400" dirty="0"/>
              <a:t>专门操作集合</a:t>
            </a:r>
            <a:endParaRPr lang="zh-CN" altLang="en-US" sz="2400" dirty="0">
              <a:solidFill>
                <a:srgbClr val="CC0000"/>
              </a:solidFill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C0000"/>
                </a:solidFill>
              </a:rPr>
              <a:t>Arrays,</a:t>
            </a:r>
            <a:r>
              <a:rPr lang="zh-CN" altLang="en-US" sz="2400" dirty="0"/>
              <a:t>专门操作数组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29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zh-CN" altLang="en-US" dirty="0">
                <a:latin typeface="宋体" panose="02010600030101010101" pitchFamily="2" charset="-122"/>
              </a:rPr>
              <a:t>工具类</a:t>
            </a:r>
            <a:endParaRPr lang="zh-CN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819179" y="1397950"/>
            <a:ext cx="9092589" cy="478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C0000"/>
                </a:solidFill>
              </a:rPr>
              <a:t>Collections</a:t>
            </a:r>
            <a:r>
              <a:rPr lang="zh-CN" altLang="en-US" sz="2400" dirty="0"/>
              <a:t>常用的方法有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sort(</a:t>
            </a:r>
            <a:r>
              <a:rPr lang="zh-CN" altLang="en-US" sz="2400" dirty="0"/>
              <a:t>List list</a:t>
            </a:r>
            <a:r>
              <a:rPr lang="en-US" altLang="zh-CN" sz="2400" dirty="0"/>
              <a:t>)  </a:t>
            </a:r>
            <a:r>
              <a:rPr lang="zh-CN" altLang="en-US" sz="2400" dirty="0"/>
              <a:t>对集合中的元素排序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sort(List list, Comparator c)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max、min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binarySearch( )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fill() 将集合中的所有元素都替换为指定元素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replaceAll( ) 将集合中的指定元素都替换为指定元素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reverse( ) 翻转集合中的元素顺序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reverseOrder( )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synchronizedList( )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swap( )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shuffle( )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frequency(Collection,Object x) 返回x在集合中出现的次数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690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zh-CN" altLang="en-US" dirty="0">
                <a:latin typeface="宋体" panose="02010600030101010101" pitchFamily="2" charset="-122"/>
              </a:rPr>
              <a:t>工具类</a:t>
            </a:r>
            <a:endParaRPr lang="zh-CN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852230" y="1013639"/>
            <a:ext cx="90925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C0000"/>
                </a:solidFill>
              </a:rPr>
              <a:t>Arrays</a:t>
            </a:r>
            <a:r>
              <a:rPr lang="zh-CN" altLang="en-US" sz="2400" dirty="0"/>
              <a:t>的常用方法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sort(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toString( 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copyOf(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equals( ) 比较两个数中的内容是否相同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asList( )  产生只读的List</a:t>
            </a:r>
          </a:p>
          <a:p>
            <a:endParaRPr lang="zh-CN" altLang="en-US" sz="2400" dirty="0"/>
          </a:p>
        </p:txBody>
      </p:sp>
      <p:sp>
        <p:nvSpPr>
          <p:cNvPr id="4" name="正方形/長方形 3"/>
          <p:cNvSpPr/>
          <p:nvPr/>
        </p:nvSpPr>
        <p:spPr>
          <a:xfrm>
            <a:off x="4226804" y="3691295"/>
            <a:ext cx="72527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C0000"/>
                </a:solidFill>
              </a:rPr>
              <a:t>对于asList,要注意以下规则</a:t>
            </a:r>
            <a:r>
              <a:rPr lang="zh-CN" altLang="en-US" sz="2400" b="1" dirty="0"/>
              <a:t>:</a:t>
            </a:r>
          </a:p>
          <a:p>
            <a:r>
              <a:rPr lang="zh-CN" altLang="en-US" sz="2400" b="1" dirty="0"/>
              <a:t>如果数组中的元素都是对象，数组中的元素就直接转成集合</a:t>
            </a:r>
          </a:p>
          <a:p>
            <a:r>
              <a:rPr lang="zh-CN" altLang="en-US" sz="2400" b="1" dirty="0"/>
              <a:t>中的元素；</a:t>
            </a:r>
          </a:p>
          <a:p>
            <a:r>
              <a:rPr lang="zh-CN" altLang="en-US" sz="2400" b="1" dirty="0"/>
              <a:t>如果数组中的元素都是基本数据类型，那么会将该数组整体</a:t>
            </a:r>
          </a:p>
          <a:p>
            <a:r>
              <a:rPr lang="zh-CN" altLang="en-US" sz="2400" b="1" dirty="0"/>
              <a:t>作为一个元素存在于集合中。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03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zh-CN" altLang="en-US" dirty="0" smtClean="0"/>
              <a:t>注意</a:t>
            </a:r>
            <a:endParaRPr lang="zh-CN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852230" y="1013639"/>
            <a:ext cx="90925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常见问题：</a:t>
            </a:r>
            <a:endParaRPr lang="zh-CN" alt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230" y="1849627"/>
            <a:ext cx="698500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230" y="3798750"/>
            <a:ext cx="7628570" cy="161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 smtClean="0"/>
              <a:t>Stream</a:t>
            </a:r>
            <a:endParaRPr lang="zh-CN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807075" y="1786384"/>
            <a:ext cx="80914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Stream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（流）是一个来自数据源的元素队列并支持聚合</a:t>
            </a: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操作</a:t>
            </a:r>
            <a:endParaRPr lang="en-US" altLang="zh-CN" sz="2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zh-CN" altLang="en-US" sz="2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&lt;strong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元素队列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&lt; strong=""&gt;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元素是特定类型的对象，形成一个队列。 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Java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中的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Stream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并不会存储元素，而是按需计算。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&lt;/strong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元素队列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&lt;&gt;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333333"/>
                </a:solidFill>
                <a:latin typeface="Helvetica Neue"/>
              </a:rPr>
              <a:t>数据源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 流的来源。 可以是集合，数组，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I/O channel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， 产生器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generator 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等。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333333"/>
                </a:solidFill>
                <a:latin typeface="Helvetica Neue"/>
              </a:rPr>
              <a:t>聚合操作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 类似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SQL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语句一样的操作， 比如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filter, map, reduce, find, match, sorted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等。</a:t>
            </a:r>
            <a:endParaRPr lang="zh-CN" altLang="en-US" sz="2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430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 smtClean="0"/>
              <a:t>Stream</a:t>
            </a:r>
            <a:endParaRPr lang="zh-CN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100586" y="1610115"/>
            <a:ext cx="80914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Stream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（流</a:t>
            </a: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）常用方法：</a:t>
            </a:r>
            <a:endParaRPr lang="en-US" altLang="zh-CN" sz="2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altLang="zh-CN" sz="2400" b="1" dirty="0" err="1" smtClean="0"/>
              <a:t>forEach</a:t>
            </a:r>
            <a:endParaRPr lang="en-US" altLang="zh-CN" sz="2400" b="1" dirty="0" smtClean="0"/>
          </a:p>
          <a:p>
            <a:pPr latinLnBrk="1"/>
            <a:endParaRPr lang="en-US" altLang="zh-CN" sz="2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Map</a:t>
            </a:r>
          </a:p>
          <a:p>
            <a:pPr latinLnBrk="1"/>
            <a:endParaRPr lang="en-US" altLang="zh-CN" sz="2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Filter </a:t>
            </a:r>
            <a:endParaRPr lang="en-US" altLang="zh-CN" sz="2400" b="1" dirty="0"/>
          </a:p>
          <a:p>
            <a:pPr marL="342900" indent="-342900" latinLnBrk="1">
              <a:buFont typeface="Arial" panose="020B0604020202020204" pitchFamily="34" charset="0"/>
              <a:buChar char="•"/>
            </a:pPr>
            <a:endParaRPr lang="en-US" altLang="zh-CN" sz="2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sorted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6883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 smtClean="0"/>
              <a:t>Stream</a:t>
            </a:r>
            <a:endParaRPr lang="zh-CN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18" y="1782394"/>
            <a:ext cx="6453573" cy="164203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06325" y="1089896"/>
            <a:ext cx="901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forEach:</a:t>
            </a:r>
            <a:r>
              <a:rPr lang="en-US" altLang="zh-CN" sz="2400" dirty="0" err="1"/>
              <a:t>Stream</a:t>
            </a:r>
            <a:r>
              <a:rPr lang="en-US" altLang="zh-CN" sz="2400" dirty="0"/>
              <a:t> </a:t>
            </a:r>
            <a:r>
              <a:rPr lang="zh-CN" altLang="en-US" sz="2400" dirty="0"/>
              <a:t>提供了新的方法 </a:t>
            </a:r>
            <a:r>
              <a:rPr lang="en-US" altLang="zh-CN" sz="2400" dirty="0"/>
              <a:t>'</a:t>
            </a:r>
            <a:r>
              <a:rPr lang="en-US" altLang="zh-CN" sz="2400" dirty="0" err="1"/>
              <a:t>forEach</a:t>
            </a:r>
            <a:r>
              <a:rPr lang="en-US" altLang="zh-CN" sz="2400" dirty="0"/>
              <a:t>' </a:t>
            </a:r>
            <a:r>
              <a:rPr lang="zh-CN" altLang="en-US" sz="2400" dirty="0"/>
              <a:t>来迭代流中的每个数据。</a:t>
            </a:r>
            <a:endParaRPr lang="zh-CN" altLang="en-US" sz="2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60" y="3897210"/>
            <a:ext cx="8522159" cy="182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0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86" y="1123836"/>
            <a:ext cx="2947482" cy="4601183"/>
          </a:xfrm>
        </p:spPr>
        <p:txBody>
          <a:bodyPr/>
          <a:lstStyle/>
          <a:p>
            <a:pPr algn="ctr"/>
            <a:r>
              <a:rPr lang="en-US" altLang="zh-CN" dirty="0" smtClean="0"/>
              <a:t>Stream</a:t>
            </a:r>
            <a:endParaRPr lang="zh-CN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322" y="1024683"/>
            <a:ext cx="8149248" cy="1773601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634322" y="294737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s</a:t>
            </a:r>
            <a:r>
              <a:rPr lang="en-US" altLang="zh-CN" sz="2000" b="1" dirty="0" smtClean="0">
                <a:solidFill>
                  <a:srgbClr val="333333"/>
                </a:solidFill>
                <a:latin typeface="Helvetica Neue"/>
              </a:rPr>
              <a:t>orted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sorted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方法用于对流进行排序。以下代码片段使用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sorted 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方法对集合中的整数数进行排序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：</a:t>
            </a:r>
            <a:endParaRPr lang="zh-CN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08" y="3901479"/>
            <a:ext cx="4889343" cy="254338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311" y="5173172"/>
            <a:ext cx="356284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集合框架概念</a:t>
            </a:r>
            <a:endParaRPr lang="zh-CN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038899" y="1123837"/>
            <a:ext cx="5556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以下是</a:t>
            </a:r>
            <a:r>
              <a:rPr lang="en-US" altLang="zh-CN" sz="2800" dirty="0" smtClean="0"/>
              <a:t>Collection</a:t>
            </a:r>
            <a:r>
              <a:rPr lang="zh-CN" altLang="en-US" sz="2800" dirty="0" smtClean="0"/>
              <a:t>分支继承结构图</a:t>
            </a:r>
            <a:endParaRPr lang="zh-CN" altLang="en-US" sz="28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899" y="2074997"/>
            <a:ext cx="6019501" cy="191479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5778910" y="4924539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红色：接口， 绿色：类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115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677099" y="2809302"/>
            <a:ext cx="7138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本讲完！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812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集合框架概念</a:t>
            </a:r>
            <a:endParaRPr lang="zh-CN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038899" y="1123837"/>
            <a:ext cx="4899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以下是</a:t>
            </a:r>
            <a:r>
              <a:rPr lang="en-US" altLang="zh-CN" sz="2800" dirty="0" smtClean="0"/>
              <a:t>Map</a:t>
            </a:r>
            <a:r>
              <a:rPr lang="zh-CN" altLang="en-US" sz="2800" dirty="0" smtClean="0"/>
              <a:t>分支继承结构图</a:t>
            </a:r>
            <a:endParaRPr lang="zh-CN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88064" y="4762119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红色：接口， 绿色：类</a:t>
            </a:r>
            <a:endParaRPr lang="zh-CN" altLang="en-US" sz="20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44" y="2136302"/>
            <a:ext cx="4234299" cy="213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08074" cy="460118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宋体" panose="02010600030101010101" pitchFamily="2" charset="-122"/>
              </a:rPr>
              <a:t>Collection</a:t>
            </a:r>
            <a:r>
              <a:rPr lang="zh-CN" altLang="en-US" sz="3200" dirty="0">
                <a:latin typeface="宋体" panose="02010600030101010101" pitchFamily="2" charset="-122"/>
              </a:rPr>
              <a:t>接口</a:t>
            </a:r>
            <a:endParaRPr lang="zh-CN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3801833" y="1123837"/>
            <a:ext cx="68066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Collection</a:t>
            </a:r>
            <a:r>
              <a:rPr lang="zh-CN" altLang="en-US" sz="2800" dirty="0" smtClean="0"/>
              <a:t>是集合框架中的一个根接口，</a:t>
            </a:r>
            <a:endParaRPr lang="en-US" altLang="zh-CN" sz="2800" dirty="0" smtClean="0"/>
          </a:p>
          <a:p>
            <a:r>
              <a:rPr lang="zh-CN" altLang="en-US" sz="2800" dirty="0" smtClean="0"/>
              <a:t>      它的抽象方法被其子孙类实现。</a:t>
            </a:r>
            <a:endParaRPr lang="en-US" altLang="zh-CN" sz="2800" dirty="0" smtClean="0"/>
          </a:p>
          <a:p>
            <a:r>
              <a:rPr lang="en-US" altLang="zh-CN" sz="2800" dirty="0" smtClean="0"/>
              <a:t>       Collection</a:t>
            </a:r>
            <a:r>
              <a:rPr lang="zh-CN" altLang="en-US" sz="2800" dirty="0" smtClean="0"/>
              <a:t>中的抽象方法如下</a:t>
            </a:r>
            <a:r>
              <a:rPr lang="en-US" altLang="zh-CN" sz="2800" dirty="0" smtClean="0"/>
              <a:t>:</a:t>
            </a:r>
            <a:endParaRPr lang="en-US" altLang="zh-CN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988" y="2571805"/>
            <a:ext cx="5077400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08074" cy="460118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宋体" panose="02010600030101010101" pitchFamily="2" charset="-122"/>
              </a:rPr>
              <a:t>Collection</a:t>
            </a:r>
            <a:r>
              <a:rPr lang="zh-CN" altLang="en-US" sz="3200" dirty="0">
                <a:latin typeface="宋体" panose="02010600030101010101" pitchFamily="2" charset="-122"/>
              </a:rPr>
              <a:t>接口</a:t>
            </a:r>
            <a:endParaRPr lang="zh-CN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3801833" y="1123837"/>
            <a:ext cx="74398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因为</a:t>
            </a:r>
            <a:r>
              <a:rPr lang="en-US" altLang="zh-CN" sz="2800" dirty="0" smtClean="0"/>
              <a:t>Collection</a:t>
            </a:r>
            <a:r>
              <a:rPr lang="zh-CN" altLang="en-US" sz="2800" dirty="0" smtClean="0"/>
              <a:t>是接口，不能被实例化，</a:t>
            </a:r>
            <a:endParaRPr lang="en-US" altLang="zh-CN" sz="2800" dirty="0" smtClean="0"/>
          </a:p>
          <a:p>
            <a:r>
              <a:rPr lang="zh-CN" altLang="en-US" sz="2800" dirty="0" smtClean="0"/>
              <a:t>       我们就利用它的一个子类来演示它的方法。</a:t>
            </a:r>
            <a:endParaRPr lang="zh-CN" altLang="en-US" sz="2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86" y="2440433"/>
            <a:ext cx="6201640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TM03457475[[fn=フレーム]]</Template>
  <TotalTime>2185</TotalTime>
  <Words>2045</Words>
  <Application>Microsoft Office PowerPoint</Application>
  <PresentationFormat>ワイド画面</PresentationFormat>
  <Paragraphs>362</Paragraphs>
  <Slides>60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60</vt:i4>
      </vt:variant>
    </vt:vector>
  </HeadingPairs>
  <TitlesOfParts>
    <vt:vector size="73" baseType="lpstr">
      <vt:lpstr>gotham</vt:lpstr>
      <vt:lpstr>Helvetica Neue</vt:lpstr>
      <vt:lpstr>MS Gothic</vt:lpstr>
      <vt:lpstr>MS PGothic</vt:lpstr>
      <vt:lpstr>华文新魏</vt:lpstr>
      <vt:lpstr>宋体</vt:lpstr>
      <vt:lpstr>幼圆</vt:lpstr>
      <vt:lpstr>Arial</vt:lpstr>
      <vt:lpstr>Calibri</vt:lpstr>
      <vt:lpstr>Corbel</vt:lpstr>
      <vt:lpstr>Wingdings</vt:lpstr>
      <vt:lpstr>Wingdings 2</vt:lpstr>
      <vt:lpstr>フレーム</vt:lpstr>
      <vt:lpstr>Java集合框架</vt:lpstr>
      <vt:lpstr>概要内容</vt:lpstr>
      <vt:lpstr>集合框架概念</vt:lpstr>
      <vt:lpstr>集合框架概念</vt:lpstr>
      <vt:lpstr>集合框架概念</vt:lpstr>
      <vt:lpstr>集合框架概念</vt:lpstr>
      <vt:lpstr>集合框架概念</vt:lpstr>
      <vt:lpstr>Collection接口</vt:lpstr>
      <vt:lpstr>Collection接口</vt:lpstr>
      <vt:lpstr>Collection接口</vt:lpstr>
      <vt:lpstr>Collection接口</vt:lpstr>
      <vt:lpstr>Collection接口</vt:lpstr>
      <vt:lpstr>Collection接口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Set接口</vt:lpstr>
      <vt:lpstr>Set接口</vt:lpstr>
      <vt:lpstr>Set接口</vt:lpstr>
      <vt:lpstr>Set接口</vt:lpstr>
      <vt:lpstr>Set接口</vt:lpstr>
      <vt:lpstr>Set接口</vt:lpstr>
      <vt:lpstr>Set接口</vt:lpstr>
      <vt:lpstr>Set接口</vt:lpstr>
      <vt:lpstr>Set接口</vt:lpstr>
      <vt:lpstr>Set接口</vt:lpstr>
      <vt:lpstr>Set接口</vt:lpstr>
      <vt:lpstr>Set接口</vt:lpstr>
      <vt:lpstr>Set接口</vt:lpstr>
      <vt:lpstr>Set接口</vt:lpstr>
      <vt:lpstr>Set接口</vt:lpstr>
      <vt:lpstr>Set接口</vt:lpstr>
      <vt:lpstr>Set接口</vt:lpstr>
      <vt:lpstr>Set接口</vt:lpstr>
      <vt:lpstr>Map接口</vt:lpstr>
      <vt:lpstr>Map接口</vt:lpstr>
      <vt:lpstr>Map接口</vt:lpstr>
      <vt:lpstr>Map接口</vt:lpstr>
      <vt:lpstr>Map接口</vt:lpstr>
      <vt:lpstr>Map接口</vt:lpstr>
      <vt:lpstr>Map接口</vt:lpstr>
      <vt:lpstr>Map接口</vt:lpstr>
      <vt:lpstr>Map接口</vt:lpstr>
      <vt:lpstr>工具类</vt:lpstr>
      <vt:lpstr>工具类</vt:lpstr>
      <vt:lpstr>工具类</vt:lpstr>
      <vt:lpstr>注意</vt:lpstr>
      <vt:lpstr>Stream</vt:lpstr>
      <vt:lpstr>Stream</vt:lpstr>
      <vt:lpstr>Stream</vt:lpstr>
      <vt:lpstr>Stream</vt:lpstr>
      <vt:lpstr>PowerPoint プレゼンテーション</vt:lpstr>
    </vt:vector>
  </TitlesOfParts>
  <Company>Neusoft.com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Java集合框架</dc:title>
  <dc:creator>ICT-daichao</dc:creator>
  <cp:lastModifiedBy>ICT-daichao</cp:lastModifiedBy>
  <cp:revision>41</cp:revision>
  <dcterms:created xsi:type="dcterms:W3CDTF">2019-08-14T03:21:52Z</dcterms:created>
  <dcterms:modified xsi:type="dcterms:W3CDTF">2019-08-16T07:20:22Z</dcterms:modified>
</cp:coreProperties>
</file>