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7" r:id="rId20"/>
    <p:sldId id="288" r:id="rId21"/>
    <p:sldId id="289" r:id="rId22"/>
    <p:sldId id="290" r:id="rId23"/>
    <p:sldId id="29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7" r:id="rId32"/>
    <p:sldId id="352" r:id="rId33"/>
    <p:sldId id="353" r:id="rId34"/>
    <p:sldId id="355" r:id="rId35"/>
    <p:sldId id="356" r:id="rId36"/>
    <p:sldId id="358" r:id="rId37"/>
    <p:sldId id="359" r:id="rId38"/>
    <p:sldId id="360" r:id="rId39"/>
    <p:sldId id="361" r:id="rId40"/>
    <p:sldId id="362" r:id="rId41"/>
    <p:sldId id="363" r:id="rId42"/>
    <p:sldId id="365" r:id="rId43"/>
    <p:sldId id="366" r:id="rId44"/>
    <p:sldId id="367" r:id="rId45"/>
    <p:sldId id="369" r:id="rId46"/>
    <p:sldId id="370" r:id="rId47"/>
    <p:sldId id="371" r:id="rId48"/>
    <p:sldId id="373" r:id="rId49"/>
    <p:sldId id="374" r:id="rId50"/>
    <p:sldId id="375" r:id="rId51"/>
    <p:sldId id="376" r:id="rId52"/>
    <p:sldId id="377" r:id="rId53"/>
    <p:sldId id="379" r:id="rId54"/>
    <p:sldId id="380" r:id="rId55"/>
    <p:sldId id="381" r:id="rId56"/>
    <p:sldId id="382" r:id="rId57"/>
    <p:sldId id="383" r:id="rId58"/>
    <p:sldId id="384" r:id="rId59"/>
    <p:sldId id="386" r:id="rId60"/>
    <p:sldId id="388" r:id="rId61"/>
    <p:sldId id="389" r:id="rId62"/>
    <p:sldId id="390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BC68-FF7A-4415-9A4A-FA93DCACACD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6845-080C-4FA4-9AB1-676C9544E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97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7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45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0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10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42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835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560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72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430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19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90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605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648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470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161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512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325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244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722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086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31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78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30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628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931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937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153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658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73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76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5976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89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751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460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510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2933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927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824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8245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411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882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553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34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3449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9174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455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9052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032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0731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465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410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154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870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58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091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484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3478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98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98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6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4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5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0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50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66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72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1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9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A9F6-9783-4870-ADB8-17D36A31A70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FCA2-7FA3-4CCE-89A4-476FA1A99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630" y="228978"/>
            <a:ext cx="6514170" cy="638850"/>
          </a:xfrm>
          <a:prstGeom prst="rect">
            <a:avLst/>
          </a:prstGeom>
        </p:spPr>
        <p:txBody>
          <a:bodyPr vert="horz" wrap="square" lIns="0" tIns="111972" rIns="0" bIns="0" rtlCol="0" anchor="ctr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45925" y="1148576"/>
            <a:ext cx="67369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映射请求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映射请求参数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请求头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处理模型数据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视图和视图解析器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/>
              <a:t>RESTful CRUD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 smtClean="0"/>
              <a:t>SpringMVC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表单标签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处理静态资源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数据转换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数据格式化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数据校验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处理 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：使用 </a:t>
            </a:r>
            <a:r>
              <a:rPr lang="en-US" altLang="zh-CN" sz="2400" dirty="0" err="1" smtClean="0"/>
              <a:t>HttpMessageConverter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国际化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文件的上传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使用拦截器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异常处理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 smtClean="0"/>
              <a:t>SpringMVC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运行流程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在 </a:t>
            </a:r>
            <a:r>
              <a:rPr lang="en-US" altLang="zh-CN" sz="2400" dirty="0" smtClean="0"/>
              <a:t>Spring </a:t>
            </a:r>
            <a:r>
              <a:rPr lang="zh-CN" altLang="en-US" sz="2400" dirty="0" smtClean="0"/>
              <a:t>的环境下使用</a:t>
            </a:r>
            <a:r>
              <a:rPr lang="en-US" altLang="zh-CN" sz="2400" dirty="0" err="1" smtClean="0"/>
              <a:t>SpringMVC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218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40585" y="1058704"/>
            <a:ext cx="805497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PathVariable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URL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占位符到入参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537009" y="1892533"/>
            <a:ext cx="8755567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>
              <a:lnSpc>
                <a:spcPts val="2750"/>
              </a:lnSpc>
              <a:tabLst>
                <a:tab pos="354330" algn="l"/>
              </a:tabLst>
            </a:pPr>
            <a:r>
              <a:rPr dirty="0" err="1" smtClean="0">
                <a:latin typeface="+mn-ea"/>
                <a:cs typeface="微软雅黑"/>
              </a:rPr>
              <a:t>带</a:t>
            </a:r>
            <a:r>
              <a:rPr dirty="0" err="1" smtClean="0">
                <a:latin typeface="+mn-ea"/>
                <a:cs typeface="Kozuka Gothic Pro B"/>
              </a:rPr>
              <a:t>占位符的</a:t>
            </a:r>
            <a:r>
              <a:rPr spc="145" dirty="0" smtClean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URL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是</a:t>
            </a:r>
            <a:r>
              <a:rPr spc="145" dirty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Spring3.0</a:t>
            </a:r>
            <a:r>
              <a:rPr spc="-2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新增的功能</a:t>
            </a:r>
            <a:r>
              <a:rPr dirty="0">
                <a:latin typeface="+mn-ea"/>
              </a:rPr>
              <a:t>，</a:t>
            </a:r>
            <a:r>
              <a:rPr dirty="0">
                <a:latin typeface="+mn-ea"/>
                <a:cs typeface="宋体"/>
              </a:rPr>
              <a:t>该</a:t>
            </a:r>
            <a:r>
              <a:rPr dirty="0">
                <a:latin typeface="+mn-ea"/>
              </a:rPr>
              <a:t>功能在 </a:t>
            </a:r>
            <a:r>
              <a:rPr dirty="0">
                <a:latin typeface="+mn-ea"/>
                <a:cs typeface="Arial"/>
              </a:rPr>
              <a:t>SpringMVC</a:t>
            </a:r>
            <a:r>
              <a:rPr spc="-35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向</a:t>
            </a:r>
            <a:r>
              <a:rPr spc="-535" dirty="0">
                <a:latin typeface="+mn-ea"/>
              </a:rPr>
              <a:t> </a:t>
            </a:r>
            <a:r>
              <a:rPr dirty="0">
                <a:latin typeface="+mn-ea"/>
                <a:cs typeface="Arial"/>
              </a:rPr>
              <a:t>REST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目</a:t>
            </a:r>
            <a:r>
              <a:rPr dirty="0">
                <a:latin typeface="+mn-ea"/>
                <a:cs typeface="宋体"/>
              </a:rPr>
              <a:t>标</a:t>
            </a:r>
            <a:r>
              <a:rPr dirty="0">
                <a:latin typeface="+mn-ea"/>
              </a:rPr>
              <a:t>挺</a:t>
            </a:r>
            <a:r>
              <a:rPr dirty="0">
                <a:latin typeface="+mn-ea"/>
                <a:cs typeface="宋体"/>
              </a:rPr>
              <a:t>进发</a:t>
            </a:r>
            <a:r>
              <a:rPr dirty="0">
                <a:latin typeface="+mn-ea"/>
              </a:rPr>
              <a:t>展</a:t>
            </a:r>
            <a:r>
              <a:rPr dirty="0">
                <a:latin typeface="+mn-ea"/>
                <a:cs typeface="宋体"/>
              </a:rPr>
              <a:t>过</a:t>
            </a:r>
            <a:r>
              <a:rPr dirty="0">
                <a:latin typeface="+mn-ea"/>
              </a:rPr>
              <a:t>程中具有里程碑的 意</a:t>
            </a:r>
            <a:r>
              <a:rPr dirty="0">
                <a:latin typeface="+mn-ea"/>
                <a:cs typeface="宋体"/>
              </a:rPr>
              <a:t>义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dirty="0" err="1" smtClean="0">
                <a:latin typeface="+mn-ea"/>
                <a:cs typeface="Kozuka Gothic Pro B"/>
              </a:rPr>
              <a:t>通</a:t>
            </a:r>
            <a:r>
              <a:rPr dirty="0" err="1" smtClean="0">
                <a:latin typeface="+mn-ea"/>
                <a:cs typeface="微软雅黑"/>
              </a:rPr>
              <a:t>过</a:t>
            </a:r>
            <a:r>
              <a:rPr spc="-55" dirty="0" smtClean="0">
                <a:latin typeface="+mn-ea"/>
                <a:cs typeface="微软雅黑"/>
              </a:rPr>
              <a:t> </a:t>
            </a:r>
            <a:r>
              <a:rPr dirty="0">
                <a:latin typeface="+mn-ea"/>
                <a:cs typeface="Arial"/>
              </a:rPr>
              <a:t>@PathVariable</a:t>
            </a:r>
            <a:r>
              <a:rPr spc="-4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可以将</a:t>
            </a:r>
            <a:r>
              <a:rPr spc="145" dirty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URL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中占位符参数</a:t>
            </a:r>
            <a:r>
              <a:rPr dirty="0">
                <a:latin typeface="+mn-ea"/>
                <a:cs typeface="微软雅黑"/>
              </a:rPr>
              <a:t>绑</a:t>
            </a:r>
            <a:r>
              <a:rPr dirty="0">
                <a:latin typeface="+mn-ea"/>
                <a:cs typeface="Kozuka Gothic Pro B"/>
              </a:rPr>
              <a:t>定到控 制器</a:t>
            </a:r>
            <a:r>
              <a:rPr dirty="0">
                <a:latin typeface="+mn-ea"/>
                <a:cs typeface="微软雅黑"/>
              </a:rPr>
              <a:t>处</a:t>
            </a:r>
            <a:r>
              <a:rPr dirty="0">
                <a:latin typeface="+mn-ea"/>
                <a:cs typeface="Kozuka Gothic Pro B"/>
              </a:rPr>
              <a:t>理方法的入参中</a:t>
            </a:r>
            <a:r>
              <a:rPr dirty="0">
                <a:latin typeface="+mn-ea"/>
              </a:rPr>
              <a:t>：</a:t>
            </a:r>
            <a:r>
              <a:rPr dirty="0">
                <a:latin typeface="+mn-ea"/>
                <a:cs typeface="Arial"/>
              </a:rPr>
              <a:t>URL</a:t>
            </a:r>
            <a:r>
              <a:rPr spc="-15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中的</a:t>
            </a:r>
            <a:r>
              <a:rPr spc="-535" dirty="0">
                <a:latin typeface="+mn-ea"/>
              </a:rPr>
              <a:t> </a:t>
            </a:r>
            <a:r>
              <a:rPr dirty="0">
                <a:latin typeface="+mn-ea"/>
                <a:cs typeface="Arial"/>
              </a:rPr>
              <a:t>{xxx}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 err="1" smtClean="0">
                <a:latin typeface="+mn-ea"/>
              </a:rPr>
              <a:t>占位符可以通</a:t>
            </a:r>
            <a:r>
              <a:rPr dirty="0" err="1" smtClean="0">
                <a:latin typeface="+mn-ea"/>
                <a:cs typeface="宋体"/>
              </a:rPr>
              <a:t>过</a:t>
            </a:r>
            <a:endParaRPr lang="en-US" dirty="0" smtClean="0">
              <a:latin typeface="+mn-ea"/>
              <a:cs typeface="宋体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pc="-5" dirty="0" smtClean="0">
                <a:latin typeface="+mn-ea"/>
                <a:cs typeface="Arial"/>
              </a:rPr>
              <a:t>@</a:t>
            </a:r>
            <a:r>
              <a:rPr dirty="0" err="1">
                <a:latin typeface="+mn-ea"/>
                <a:cs typeface="Arial"/>
              </a:rPr>
              <a:t>PathVariabl</a:t>
            </a:r>
            <a:r>
              <a:rPr spc="-40" dirty="0" err="1">
                <a:latin typeface="+mn-ea"/>
                <a:cs typeface="Arial"/>
              </a:rPr>
              <a:t>e</a:t>
            </a:r>
            <a:r>
              <a:rPr dirty="0">
                <a:latin typeface="+mn-ea"/>
                <a:cs typeface="Arial"/>
              </a:rPr>
              <a:t>("xxx")</a:t>
            </a:r>
            <a:r>
              <a:rPr spc="-1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宋体"/>
              </a:rPr>
              <a:t>绑</a:t>
            </a:r>
            <a:r>
              <a:rPr dirty="0">
                <a:latin typeface="+mn-ea"/>
              </a:rPr>
              <a:t>定到操作方法的入参中。</a:t>
            </a:r>
          </a:p>
        </p:txBody>
      </p:sp>
      <p:sp>
        <p:nvSpPr>
          <p:cNvPr id="5" name="object 5"/>
          <p:cNvSpPr/>
          <p:nvPr/>
        </p:nvSpPr>
        <p:spPr>
          <a:xfrm>
            <a:off x="1910838" y="4842326"/>
            <a:ext cx="72136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54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理方法</a:t>
            </a:r>
            <a:r>
              <a:rPr dirty="0">
                <a:latin typeface="宋体"/>
                <a:cs typeface="宋体"/>
              </a:rPr>
              <a:t>签</a:t>
            </a:r>
            <a:r>
              <a:rPr dirty="0">
                <a:latin typeface="MS Mincho"/>
                <a:cs typeface="MS Mincho"/>
              </a:rPr>
              <a:t>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5" y="1926272"/>
            <a:ext cx="7931784" cy="3372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Spring MVC</a:t>
            </a:r>
            <a:r>
              <a:rPr sz="2400" spc="-3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通</a:t>
            </a:r>
            <a:r>
              <a:rPr sz="2400" dirty="0">
                <a:latin typeface="+mn-ea"/>
                <a:cs typeface="微软雅黑"/>
              </a:rPr>
              <a:t>过</a:t>
            </a:r>
            <a:r>
              <a:rPr sz="2400" dirty="0">
                <a:latin typeface="+mn-ea"/>
                <a:cs typeface="Kozuka Gothic Pro B"/>
              </a:rPr>
              <a:t>分析</a:t>
            </a:r>
            <a:r>
              <a:rPr sz="2400" dirty="0">
                <a:latin typeface="+mn-ea"/>
                <a:cs typeface="微软雅黑"/>
              </a:rPr>
              <a:t>处</a:t>
            </a:r>
            <a:r>
              <a:rPr sz="2400" dirty="0">
                <a:latin typeface="+mn-ea"/>
                <a:cs typeface="Kozuka Gothic Pro B"/>
              </a:rPr>
              <a:t>理方法的</a:t>
            </a:r>
            <a:r>
              <a:rPr sz="2400" dirty="0">
                <a:latin typeface="+mn-ea"/>
                <a:cs typeface="微软雅黑"/>
              </a:rPr>
              <a:t>签</a:t>
            </a:r>
            <a:r>
              <a:rPr sz="2400" dirty="0">
                <a:latin typeface="+mn-ea"/>
                <a:cs typeface="Kozuka Gothic Pro B"/>
              </a:rPr>
              <a:t>名，将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HTTP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 err="1">
                <a:latin typeface="+mn-ea"/>
                <a:cs typeface="微软雅黑"/>
              </a:rPr>
              <a:t>请</a:t>
            </a:r>
            <a:r>
              <a:rPr sz="2400" dirty="0" err="1">
                <a:latin typeface="+mn-ea"/>
                <a:cs typeface="Kozuka Gothic Pro B"/>
              </a:rPr>
              <a:t>求信</a:t>
            </a:r>
            <a:r>
              <a:rPr sz="2400" dirty="0">
                <a:latin typeface="+mn-ea"/>
                <a:cs typeface="Kozuka Gothic Pro B"/>
              </a:rPr>
              <a:t> </a:t>
            </a:r>
            <a:r>
              <a:rPr sz="2400" dirty="0" err="1" smtClean="0">
                <a:latin typeface="+mn-ea"/>
                <a:cs typeface="Kozuka Gothic Pro B"/>
              </a:rPr>
              <a:t>息</a:t>
            </a:r>
            <a:r>
              <a:rPr sz="2400" dirty="0" err="1" smtClean="0">
                <a:latin typeface="+mn-ea"/>
                <a:cs typeface="微软雅黑"/>
              </a:rPr>
              <a:t>绑</a:t>
            </a:r>
            <a:r>
              <a:rPr sz="2400" dirty="0" err="1" smtClean="0">
                <a:latin typeface="+mn-ea"/>
                <a:cs typeface="Kozuka Gothic Pro B"/>
              </a:rPr>
              <a:t>定到</a:t>
            </a:r>
            <a:r>
              <a:rPr sz="2400" dirty="0" err="1" smtClean="0">
                <a:latin typeface="+mn-ea"/>
                <a:cs typeface="微软雅黑"/>
              </a:rPr>
              <a:t>处</a:t>
            </a:r>
            <a:r>
              <a:rPr sz="2400" dirty="0" err="1" smtClean="0">
                <a:latin typeface="+mn-ea"/>
                <a:cs typeface="Kozuka Gothic Pro B"/>
              </a:rPr>
              <a:t>理方法的相</a:t>
            </a:r>
            <a:r>
              <a:rPr sz="2400" dirty="0" err="1" smtClean="0">
                <a:latin typeface="+mn-ea"/>
                <a:cs typeface="微软雅黑"/>
              </a:rPr>
              <a:t>应</a:t>
            </a:r>
            <a:r>
              <a:rPr lang="zh-CN" altLang="en-US" sz="2400" dirty="0" smtClean="0">
                <a:latin typeface="+mn-ea"/>
                <a:cs typeface="微软雅黑"/>
              </a:rPr>
              <a:t>入</a:t>
            </a:r>
            <a:r>
              <a:rPr sz="2400" dirty="0" err="1" smtClean="0">
                <a:latin typeface="+mn-ea"/>
                <a:cs typeface="Kozuka Gothic Pro B"/>
              </a:rPr>
              <a:t>参中</a:t>
            </a:r>
            <a:r>
              <a:rPr sz="2400" dirty="0">
                <a:latin typeface="+mn-ea"/>
                <a:cs typeface="MS Mincho"/>
              </a:rPr>
              <a:t>。</a:t>
            </a:r>
          </a:p>
          <a:p>
            <a:pPr marL="354965" marR="55244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Spring MVC</a:t>
            </a:r>
            <a:r>
              <a:rPr sz="2400" spc="-3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对</a:t>
            </a:r>
            <a:r>
              <a:rPr sz="2400" dirty="0">
                <a:latin typeface="+mn-ea"/>
                <a:cs typeface="MS Mincho"/>
              </a:rPr>
              <a:t>控制器</a:t>
            </a:r>
            <a:r>
              <a:rPr sz="2400" dirty="0">
                <a:latin typeface="+mn-ea"/>
                <a:cs typeface="宋体"/>
              </a:rPr>
              <a:t>处</a:t>
            </a:r>
            <a:r>
              <a:rPr sz="2400" dirty="0">
                <a:latin typeface="+mn-ea"/>
                <a:cs typeface="MS Mincho"/>
              </a:rPr>
              <a:t>理方法</a:t>
            </a:r>
            <a:r>
              <a:rPr sz="2400" dirty="0">
                <a:latin typeface="+mn-ea"/>
                <a:cs typeface="宋体"/>
              </a:rPr>
              <a:t>签</a:t>
            </a:r>
            <a:r>
              <a:rPr sz="2400" dirty="0">
                <a:latin typeface="+mn-ea"/>
                <a:cs typeface="MS Mincho"/>
              </a:rPr>
              <a:t>名的限制是很</a:t>
            </a:r>
            <a:r>
              <a:rPr sz="2400" dirty="0">
                <a:latin typeface="+mn-ea"/>
                <a:cs typeface="宋体"/>
              </a:rPr>
              <a:t>宽</a:t>
            </a:r>
            <a:r>
              <a:rPr sz="2400" dirty="0">
                <a:latin typeface="+mn-ea"/>
                <a:cs typeface="MS Mincho"/>
              </a:rPr>
              <a:t>松的， 几乎可以按喜</a:t>
            </a:r>
            <a:r>
              <a:rPr sz="2400" dirty="0">
                <a:latin typeface="+mn-ea"/>
                <a:cs typeface="宋体"/>
              </a:rPr>
              <a:t>欢</a:t>
            </a:r>
            <a:r>
              <a:rPr sz="2400" dirty="0">
                <a:latin typeface="+mn-ea"/>
                <a:cs typeface="MS Mincho"/>
              </a:rPr>
              <a:t>的任何方式</a:t>
            </a:r>
            <a:r>
              <a:rPr sz="2400" dirty="0">
                <a:latin typeface="+mn-ea"/>
                <a:cs typeface="宋体"/>
              </a:rPr>
              <a:t>对</a:t>
            </a:r>
            <a:r>
              <a:rPr sz="2400" dirty="0">
                <a:latin typeface="+mn-ea"/>
                <a:cs typeface="MS Mincho"/>
              </a:rPr>
              <a:t>方法</a:t>
            </a:r>
            <a:r>
              <a:rPr sz="2400" dirty="0">
                <a:latin typeface="+mn-ea"/>
                <a:cs typeface="宋体"/>
              </a:rPr>
              <a:t>进</a:t>
            </a:r>
            <a:r>
              <a:rPr sz="2400" dirty="0">
                <a:latin typeface="+mn-ea"/>
                <a:cs typeface="MS Mincho"/>
              </a:rPr>
              <a:t>行</a:t>
            </a:r>
            <a:r>
              <a:rPr sz="2400" dirty="0">
                <a:latin typeface="+mn-ea"/>
                <a:cs typeface="宋体"/>
              </a:rPr>
              <a:t>签</a:t>
            </a:r>
            <a:r>
              <a:rPr sz="2400" dirty="0">
                <a:latin typeface="+mn-ea"/>
                <a:cs typeface="MS Mincho"/>
              </a:rPr>
              <a:t>名。</a:t>
            </a: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</a:t>
            </a:r>
            <a:r>
              <a:rPr sz="2400" dirty="0">
                <a:latin typeface="+mn-ea"/>
                <a:cs typeface="MS Mincho"/>
              </a:rPr>
              <a:t>必要</a:t>
            </a:r>
            <a:r>
              <a:rPr sz="2400" dirty="0">
                <a:latin typeface="+mn-ea"/>
                <a:cs typeface="宋体"/>
              </a:rPr>
              <a:t>时</a:t>
            </a:r>
            <a:r>
              <a:rPr sz="2400" dirty="0">
                <a:latin typeface="+mn-ea"/>
                <a:cs typeface="Kozuka Gothic Pro B"/>
              </a:rPr>
              <a:t>可以</a:t>
            </a:r>
            <a:r>
              <a:rPr sz="2400" dirty="0">
                <a:latin typeface="+mn-ea"/>
                <a:cs typeface="微软雅黑"/>
              </a:rPr>
              <a:t>对</a:t>
            </a:r>
            <a:r>
              <a:rPr sz="2400" dirty="0">
                <a:latin typeface="+mn-ea"/>
                <a:cs typeface="Kozuka Gothic Pro B"/>
              </a:rPr>
              <a:t>方法及方法入参</a:t>
            </a:r>
            <a:r>
              <a:rPr sz="2400" dirty="0">
                <a:latin typeface="+mn-ea"/>
                <a:cs typeface="微软雅黑"/>
              </a:rPr>
              <a:t>标</a:t>
            </a:r>
            <a:r>
              <a:rPr sz="2400" dirty="0">
                <a:latin typeface="+mn-ea"/>
                <a:cs typeface="Kozuka Gothic Pro B"/>
              </a:rPr>
              <a:t>注相</a:t>
            </a:r>
            <a:r>
              <a:rPr sz="2400" dirty="0">
                <a:latin typeface="+mn-ea"/>
                <a:cs typeface="微软雅黑"/>
              </a:rPr>
              <a:t>应</a:t>
            </a:r>
            <a:r>
              <a:rPr sz="2400" dirty="0">
                <a:latin typeface="+mn-ea"/>
                <a:cs typeface="Kozuka Gothic Pro B"/>
              </a:rPr>
              <a:t>的注解</a:t>
            </a:r>
            <a:r>
              <a:rPr sz="2400" dirty="0">
                <a:latin typeface="+mn-ea"/>
                <a:cs typeface="MS Mincho"/>
              </a:rPr>
              <a:t>（</a:t>
            </a:r>
          </a:p>
          <a:p>
            <a:pPr marL="354965" algn="just">
              <a:lnSpc>
                <a:spcPts val="2750"/>
              </a:lnSpc>
            </a:pPr>
            <a:r>
              <a:rPr sz="2400" dirty="0">
                <a:latin typeface="+mn-ea"/>
                <a:cs typeface="Arial"/>
              </a:rPr>
              <a:t>@PathVariable</a:t>
            </a:r>
          </a:p>
          <a:p>
            <a:pPr marL="354965" marR="53975" algn="just">
              <a:lnSpc>
                <a:spcPts val="2750"/>
              </a:lnSpc>
              <a:spcBef>
                <a:spcPts val="135"/>
              </a:spcBef>
            </a:pPr>
            <a:r>
              <a:rPr sz="2400" dirty="0">
                <a:latin typeface="+mn-ea"/>
                <a:cs typeface="Kozuka Gothic Pro B"/>
              </a:rPr>
              <a:t>、</a:t>
            </a:r>
            <a:r>
              <a:rPr sz="2400" dirty="0">
                <a:latin typeface="+mn-ea"/>
                <a:cs typeface="Arial"/>
              </a:rPr>
              <a:t>@RequestPara</a:t>
            </a:r>
            <a:r>
              <a:rPr sz="2400" spc="-40" dirty="0">
                <a:latin typeface="+mn-ea"/>
                <a:cs typeface="Arial"/>
              </a:rPr>
              <a:t>m</a:t>
            </a:r>
            <a:r>
              <a:rPr sz="2400" dirty="0">
                <a:latin typeface="+mn-ea"/>
                <a:cs typeface="Kozuka Gothic Pro B"/>
              </a:rPr>
              <a:t>、</a:t>
            </a:r>
            <a:r>
              <a:rPr sz="2400" dirty="0">
                <a:latin typeface="+mn-ea"/>
                <a:cs typeface="Arial"/>
              </a:rPr>
              <a:t>@RequestHeader</a:t>
            </a:r>
            <a:r>
              <a:rPr sz="2400" spc="-5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等</a:t>
            </a:r>
            <a:r>
              <a:rPr sz="2400" dirty="0">
                <a:latin typeface="+mn-ea"/>
                <a:cs typeface="MS Mincho"/>
              </a:rPr>
              <a:t>）、</a:t>
            </a:r>
            <a:r>
              <a:rPr sz="2400" dirty="0">
                <a:latin typeface="+mn-ea"/>
                <a:cs typeface="Arial"/>
              </a:rPr>
              <a:t>Spring MVC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框架会将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HTTP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请</a:t>
            </a:r>
            <a:r>
              <a:rPr sz="2400" dirty="0">
                <a:latin typeface="+mn-ea"/>
                <a:cs typeface="MS Mincho"/>
              </a:rPr>
              <a:t>求的信息</a:t>
            </a:r>
            <a:r>
              <a:rPr sz="2400" dirty="0">
                <a:latin typeface="+mn-ea"/>
                <a:cs typeface="宋体"/>
              </a:rPr>
              <a:t>绑</a:t>
            </a:r>
            <a:r>
              <a:rPr sz="2400" dirty="0">
                <a:latin typeface="+mn-ea"/>
                <a:cs typeface="MS Mincho"/>
              </a:rPr>
              <a:t>定到相</a:t>
            </a:r>
            <a:r>
              <a:rPr sz="2400" dirty="0">
                <a:latin typeface="+mn-ea"/>
                <a:cs typeface="宋体"/>
              </a:rPr>
              <a:t>应</a:t>
            </a:r>
            <a:r>
              <a:rPr sz="2400" dirty="0">
                <a:latin typeface="+mn-ea"/>
                <a:cs typeface="MS Mincho"/>
              </a:rPr>
              <a:t>的方法入参 中，并根据方法的返回</a:t>
            </a:r>
            <a:r>
              <a:rPr sz="2400" dirty="0">
                <a:latin typeface="+mn-ea"/>
                <a:cs typeface="宋体"/>
              </a:rPr>
              <a:t>值类</a:t>
            </a:r>
            <a:r>
              <a:rPr sz="2400" dirty="0">
                <a:latin typeface="+mn-ea"/>
                <a:cs typeface="MS Mincho"/>
              </a:rPr>
              <a:t>型做出相</a:t>
            </a:r>
            <a:r>
              <a:rPr sz="2400" dirty="0">
                <a:latin typeface="+mn-ea"/>
                <a:cs typeface="宋体"/>
              </a:rPr>
              <a:t>应</a:t>
            </a:r>
            <a:r>
              <a:rPr sz="2400" dirty="0">
                <a:latin typeface="+mn-ea"/>
                <a:cs typeface="MS Mincho"/>
              </a:rPr>
              <a:t>的后</a:t>
            </a:r>
            <a:r>
              <a:rPr sz="2400" dirty="0">
                <a:latin typeface="+mn-ea"/>
                <a:cs typeface="宋体"/>
              </a:rPr>
              <a:t>续处</a:t>
            </a:r>
            <a:r>
              <a:rPr sz="2400" dirty="0">
                <a:latin typeface="+mn-ea"/>
                <a:cs typeface="MS Mincho"/>
              </a:rPr>
              <a:t>理。</a:t>
            </a:r>
          </a:p>
        </p:txBody>
      </p:sp>
    </p:spTree>
    <p:extLst>
      <p:ext uri="{BB962C8B-B14F-4D97-AF65-F5344CB8AC3E}">
        <p14:creationId xmlns:p14="http://schemas.microsoft.com/office/powerpoint/2010/main" val="5761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43760" y="1058704"/>
            <a:ext cx="790384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RequestParam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9151" y="1926273"/>
            <a:ext cx="8018145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415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</a:t>
            </a:r>
            <a:r>
              <a:rPr sz="2400" dirty="0">
                <a:latin typeface="+mn-ea"/>
                <a:cs typeface="MS Mincho"/>
              </a:rPr>
              <a:t>在</a:t>
            </a:r>
            <a:r>
              <a:rPr sz="2400" dirty="0">
                <a:latin typeface="+mn-ea"/>
                <a:cs typeface="宋体"/>
              </a:rPr>
              <a:t>处</a:t>
            </a:r>
            <a:r>
              <a:rPr sz="2400" dirty="0">
                <a:latin typeface="+mn-ea"/>
                <a:cs typeface="MS Mincho"/>
              </a:rPr>
              <a:t>理方法入参</a:t>
            </a:r>
            <a:r>
              <a:rPr sz="2400" dirty="0">
                <a:latin typeface="+mn-ea"/>
                <a:cs typeface="宋体"/>
              </a:rPr>
              <a:t>处</a:t>
            </a:r>
            <a:r>
              <a:rPr sz="2400" dirty="0">
                <a:latin typeface="+mn-ea"/>
                <a:cs typeface="Kozuka Gothic Pro B"/>
              </a:rPr>
              <a:t>使用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@RequestParam</a:t>
            </a:r>
            <a:r>
              <a:rPr sz="2400" spc="-4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可以把</a:t>
            </a:r>
            <a:r>
              <a:rPr sz="2400" dirty="0">
                <a:latin typeface="+mn-ea"/>
                <a:cs typeface="微软雅黑"/>
              </a:rPr>
              <a:t>请</a:t>
            </a:r>
            <a:r>
              <a:rPr sz="2400" dirty="0">
                <a:latin typeface="+mn-ea"/>
                <a:cs typeface="Kozuka Gothic Pro B"/>
              </a:rPr>
              <a:t>求参 数</a:t>
            </a:r>
            <a:r>
              <a:rPr sz="2400" dirty="0">
                <a:latin typeface="+mn-ea"/>
                <a:cs typeface="微软雅黑"/>
              </a:rPr>
              <a:t>传递给请</a:t>
            </a:r>
            <a:r>
              <a:rPr sz="2400" dirty="0">
                <a:latin typeface="+mn-ea"/>
                <a:cs typeface="Kozuka Gothic Pro B"/>
              </a:rPr>
              <a:t>求方法</a:t>
            </a:r>
          </a:p>
          <a:p>
            <a:pPr marL="469900"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valu</a:t>
            </a:r>
            <a:r>
              <a:rPr sz="2000" spc="-10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MS Mincho"/>
              </a:rPr>
              <a:t>：参数名</a:t>
            </a:r>
          </a:p>
          <a:p>
            <a:pPr marL="755015" marR="5080" indent="-285115">
              <a:lnSpc>
                <a:spcPts val="2300"/>
              </a:lnSpc>
              <a:spcBef>
                <a:spcPts val="509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require</a:t>
            </a:r>
            <a:r>
              <a:rPr sz="2000" spc="-20" dirty="0">
                <a:latin typeface="+mn-ea"/>
                <a:cs typeface="Arial"/>
              </a:rPr>
              <a:t>d</a:t>
            </a:r>
            <a:r>
              <a:rPr sz="2000" dirty="0">
                <a:latin typeface="+mn-ea"/>
                <a:cs typeface="MS Mincho"/>
              </a:rPr>
              <a:t>：是否必</a:t>
            </a:r>
            <a:r>
              <a:rPr sz="2000" dirty="0">
                <a:latin typeface="+mn-ea"/>
                <a:cs typeface="宋体"/>
              </a:rPr>
              <a:t>须</a:t>
            </a:r>
            <a:r>
              <a:rPr sz="2000" dirty="0">
                <a:latin typeface="+mn-ea"/>
                <a:cs typeface="MS Mincho"/>
              </a:rPr>
              <a:t>。默</a:t>
            </a:r>
            <a:r>
              <a:rPr sz="2000" dirty="0">
                <a:latin typeface="+mn-ea"/>
                <a:cs typeface="宋体"/>
              </a:rPr>
              <a:t>认为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true,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表示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求参数中必</a:t>
            </a:r>
            <a:r>
              <a:rPr sz="2000" dirty="0">
                <a:latin typeface="+mn-ea"/>
                <a:cs typeface="宋体"/>
              </a:rPr>
              <a:t>须</a:t>
            </a:r>
            <a:r>
              <a:rPr sz="2000" dirty="0">
                <a:latin typeface="+mn-ea"/>
                <a:cs typeface="MS Mincho"/>
              </a:rPr>
              <a:t>包含</a:t>
            </a:r>
            <a:r>
              <a:rPr sz="2000" dirty="0">
                <a:latin typeface="+mn-ea"/>
                <a:cs typeface="宋体"/>
              </a:rPr>
              <a:t>对应 </a:t>
            </a:r>
            <a:r>
              <a:rPr sz="2000" dirty="0">
                <a:latin typeface="+mn-ea"/>
                <a:cs typeface="MS Mincho"/>
              </a:rPr>
              <a:t>的参数，若不存在，将抛出</a:t>
            </a:r>
            <a:r>
              <a:rPr sz="2000" dirty="0">
                <a:latin typeface="+mn-ea"/>
                <a:cs typeface="宋体"/>
              </a:rPr>
              <a:t>异</a:t>
            </a:r>
            <a:r>
              <a:rPr sz="2000" dirty="0">
                <a:latin typeface="+mn-ea"/>
                <a:cs typeface="MS Mincho"/>
              </a:rPr>
              <a:t>常</a:t>
            </a:r>
          </a:p>
        </p:txBody>
      </p:sp>
      <p:sp>
        <p:nvSpPr>
          <p:cNvPr id="5" name="object 5"/>
          <p:cNvSpPr/>
          <p:nvPr/>
        </p:nvSpPr>
        <p:spPr>
          <a:xfrm>
            <a:off x="1737995" y="3857625"/>
            <a:ext cx="8712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65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9610" y="108394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MS Mincho"/>
                <a:cs typeface="MS Mincho"/>
              </a:rPr>
              <a:t>使用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spc="-5" dirty="0">
                <a:latin typeface="Arial"/>
                <a:cs typeface="Arial"/>
              </a:rPr>
              <a:t>@</a:t>
            </a:r>
            <a:r>
              <a:rPr sz="3200" dirty="0">
                <a:latin typeface="Arial"/>
                <a:cs typeface="Arial"/>
              </a:rPr>
              <a:t>RequestHeader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宋体"/>
                <a:cs typeface="宋体"/>
              </a:rPr>
              <a:t>绑</a:t>
            </a:r>
            <a:r>
              <a:rPr sz="3200" dirty="0">
                <a:latin typeface="MS Mincho"/>
                <a:cs typeface="MS Mincho"/>
              </a:rPr>
              <a:t>定</a:t>
            </a:r>
            <a:r>
              <a:rPr sz="3200" dirty="0">
                <a:latin typeface="宋体"/>
                <a:cs typeface="宋体"/>
              </a:rPr>
              <a:t>请</a:t>
            </a:r>
            <a:r>
              <a:rPr sz="3200" dirty="0">
                <a:latin typeface="MS Mincho"/>
                <a:cs typeface="MS Mincho"/>
              </a:rPr>
              <a:t>求</a:t>
            </a:r>
            <a:r>
              <a:rPr sz="3200" dirty="0">
                <a:latin typeface="宋体"/>
                <a:cs typeface="宋体"/>
              </a:rPr>
              <a:t>报头</a:t>
            </a:r>
            <a:r>
              <a:rPr sz="3200" dirty="0">
                <a:latin typeface="MS Mincho"/>
                <a:cs typeface="MS Mincho"/>
              </a:rPr>
              <a:t>的属性</a:t>
            </a:r>
            <a:r>
              <a:rPr sz="3200" dirty="0">
                <a:latin typeface="宋体"/>
                <a:cs typeface="宋体"/>
              </a:rPr>
              <a:t>值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9151" y="1900872"/>
            <a:ext cx="798766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+mn-ea"/>
                <a:cs typeface="Arial"/>
              </a:rPr>
              <a:t>•  </a:t>
            </a:r>
            <a:r>
              <a:rPr sz="2400" spc="-15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请</a:t>
            </a:r>
            <a:r>
              <a:rPr sz="2400" dirty="0">
                <a:latin typeface="+mn-ea"/>
                <a:cs typeface="MS Mincho"/>
              </a:rPr>
              <a:t>求</a:t>
            </a:r>
            <a:r>
              <a:rPr sz="2400" dirty="0">
                <a:latin typeface="+mn-ea"/>
                <a:cs typeface="宋体"/>
              </a:rPr>
              <a:t>头</a:t>
            </a:r>
            <a:r>
              <a:rPr sz="2400" dirty="0">
                <a:latin typeface="+mn-ea"/>
                <a:cs typeface="MS Mincho"/>
              </a:rPr>
              <a:t>包含了若干个属性，服</a:t>
            </a:r>
            <a:r>
              <a:rPr sz="2400" dirty="0">
                <a:latin typeface="+mn-ea"/>
                <a:cs typeface="宋体"/>
              </a:rPr>
              <a:t>务</a:t>
            </a:r>
            <a:r>
              <a:rPr sz="2400" dirty="0">
                <a:latin typeface="+mn-ea"/>
                <a:cs typeface="MS Mincho"/>
              </a:rPr>
              <a:t>器可据此</a:t>
            </a:r>
            <a:r>
              <a:rPr sz="2400" dirty="0">
                <a:latin typeface="+mn-ea"/>
                <a:cs typeface="宋体"/>
              </a:rPr>
              <a:t>获</a:t>
            </a:r>
            <a:r>
              <a:rPr sz="2400" dirty="0">
                <a:latin typeface="+mn-ea"/>
                <a:cs typeface="MS Mincho"/>
              </a:rPr>
              <a:t>知客</a:t>
            </a:r>
            <a:r>
              <a:rPr sz="2400" dirty="0">
                <a:latin typeface="+mn-ea"/>
                <a:cs typeface="宋体"/>
              </a:rPr>
              <a:t>户</a:t>
            </a:r>
            <a:r>
              <a:rPr sz="2400" dirty="0">
                <a:latin typeface="+mn-ea"/>
                <a:cs typeface="MS Mincho"/>
              </a:rPr>
              <a:t>端的信 息，</a:t>
            </a:r>
            <a:r>
              <a:rPr sz="2400" dirty="0">
                <a:latin typeface="+mn-ea"/>
                <a:cs typeface="Kozuka Gothic Pro B"/>
              </a:rPr>
              <a:t>通</a:t>
            </a:r>
            <a:r>
              <a:rPr sz="2400" dirty="0">
                <a:latin typeface="+mn-ea"/>
                <a:cs typeface="微软雅黑"/>
              </a:rPr>
              <a:t>过</a:t>
            </a:r>
            <a:r>
              <a:rPr sz="2400" spc="-55" dirty="0">
                <a:latin typeface="+mn-ea"/>
                <a:cs typeface="微软雅黑"/>
              </a:rPr>
              <a:t> </a:t>
            </a:r>
            <a:r>
              <a:rPr sz="2400" dirty="0">
                <a:latin typeface="+mn-ea"/>
                <a:cs typeface="Arial"/>
              </a:rPr>
              <a:t>@RequestHeader</a:t>
            </a:r>
            <a:r>
              <a:rPr sz="2400" spc="-5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即可将</a:t>
            </a:r>
            <a:r>
              <a:rPr sz="2400" dirty="0">
                <a:latin typeface="+mn-ea"/>
                <a:cs typeface="微软雅黑"/>
              </a:rPr>
              <a:t>请</a:t>
            </a:r>
            <a:r>
              <a:rPr sz="2400" dirty="0">
                <a:latin typeface="+mn-ea"/>
                <a:cs typeface="Kozuka Gothic Pro B"/>
              </a:rPr>
              <a:t>求</a:t>
            </a:r>
            <a:r>
              <a:rPr sz="2400" dirty="0">
                <a:latin typeface="+mn-ea"/>
                <a:cs typeface="微软雅黑"/>
              </a:rPr>
              <a:t>头</a:t>
            </a:r>
            <a:r>
              <a:rPr sz="2400" dirty="0">
                <a:latin typeface="+mn-ea"/>
                <a:cs typeface="Kozuka Gothic Pro B"/>
              </a:rPr>
              <a:t>中的属性</a:t>
            </a:r>
            <a:r>
              <a:rPr sz="2400" dirty="0">
                <a:latin typeface="+mn-ea"/>
                <a:cs typeface="微软雅黑"/>
              </a:rPr>
              <a:t>值绑 </a:t>
            </a:r>
            <a:r>
              <a:rPr sz="2400" dirty="0">
                <a:latin typeface="+mn-ea"/>
                <a:cs typeface="Kozuka Gothic Pro B"/>
              </a:rPr>
              <a:t>定到</a:t>
            </a:r>
            <a:r>
              <a:rPr sz="2400" dirty="0">
                <a:latin typeface="+mn-ea"/>
                <a:cs typeface="微软雅黑"/>
              </a:rPr>
              <a:t>处</a:t>
            </a:r>
            <a:r>
              <a:rPr sz="2400" dirty="0">
                <a:latin typeface="+mn-ea"/>
                <a:cs typeface="Kozuka Gothic Pro B"/>
              </a:rPr>
              <a:t>理方法的入参中</a:t>
            </a:r>
          </a:p>
        </p:txBody>
      </p:sp>
      <p:sp>
        <p:nvSpPr>
          <p:cNvPr id="4" name="object 4"/>
          <p:cNvSpPr/>
          <p:nvPr/>
        </p:nvSpPr>
        <p:spPr>
          <a:xfrm>
            <a:off x="2390775" y="3214370"/>
            <a:ext cx="7137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782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789" y="1109187"/>
            <a:ext cx="70993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dirty="0">
                <a:latin typeface="MS Mincho"/>
                <a:cs typeface="MS Mincho"/>
              </a:rPr>
              <a:t>使用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CookieValue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求中的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Cookie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值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854518"/>
            <a:ext cx="7652384" cy="34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5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@CookieValue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可</a:t>
            </a:r>
            <a:r>
              <a:rPr sz="2400" dirty="0">
                <a:latin typeface="宋体"/>
                <a:cs typeface="宋体"/>
              </a:rPr>
              <a:t>让处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定某个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</a:p>
        </p:txBody>
      </p:sp>
      <p:sp>
        <p:nvSpPr>
          <p:cNvPr id="4" name="object 4"/>
          <p:cNvSpPr/>
          <p:nvPr/>
        </p:nvSpPr>
        <p:spPr>
          <a:xfrm>
            <a:off x="1952626" y="2428875"/>
            <a:ext cx="8203565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0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058704"/>
            <a:ext cx="65532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POJO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对</a:t>
            </a:r>
            <a:r>
              <a:rPr sz="3600" dirty="0">
                <a:latin typeface="MS Mincho"/>
                <a:cs typeface="MS Mincho"/>
              </a:rPr>
              <a:t>象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972627"/>
            <a:ext cx="7982584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 smtClean="0">
                <a:latin typeface="+mn-ea"/>
                <a:cs typeface="Arial"/>
              </a:rPr>
              <a:t>•	</a:t>
            </a:r>
            <a:r>
              <a:rPr sz="2400" dirty="0" smtClean="0">
                <a:latin typeface="+mn-ea"/>
                <a:cs typeface="Arial"/>
              </a:rPr>
              <a:t>Spring </a:t>
            </a:r>
            <a:r>
              <a:rPr sz="2400" dirty="0">
                <a:latin typeface="+mn-ea"/>
                <a:cs typeface="Arial"/>
              </a:rPr>
              <a:t>MVC</a:t>
            </a:r>
            <a:r>
              <a:rPr sz="2400" spc="-35" dirty="0">
                <a:latin typeface="+mn-ea"/>
                <a:cs typeface="Arial"/>
              </a:rPr>
              <a:t> </a:t>
            </a:r>
            <a:r>
              <a:rPr sz="2400" b="1" dirty="0">
                <a:latin typeface="+mn-ea"/>
                <a:cs typeface="Kozuka Gothic Pro B"/>
              </a:rPr>
              <a:t>会按</a:t>
            </a:r>
            <a:r>
              <a:rPr sz="2400" b="1" dirty="0">
                <a:latin typeface="+mn-ea"/>
                <a:cs typeface="微软雅黑"/>
              </a:rPr>
              <a:t>请</a:t>
            </a:r>
            <a:r>
              <a:rPr sz="2400" b="1" dirty="0">
                <a:latin typeface="+mn-ea"/>
                <a:cs typeface="Kozuka Gothic Pro B"/>
              </a:rPr>
              <a:t>求参数名和</a:t>
            </a:r>
            <a:r>
              <a:rPr sz="2400" b="1" spc="145" dirty="0">
                <a:latin typeface="+mn-ea"/>
                <a:cs typeface="Kozuka Gothic Pro B"/>
              </a:rPr>
              <a:t> </a:t>
            </a:r>
            <a:r>
              <a:rPr sz="2400" b="1" dirty="0">
                <a:latin typeface="+mn-ea"/>
                <a:cs typeface="Arial"/>
              </a:rPr>
              <a:t>POJO</a:t>
            </a:r>
            <a:r>
              <a:rPr sz="2400" b="1" spc="-15" dirty="0">
                <a:latin typeface="+mn-ea"/>
                <a:cs typeface="Arial"/>
              </a:rPr>
              <a:t> </a:t>
            </a:r>
            <a:r>
              <a:rPr sz="2400" b="1" dirty="0">
                <a:latin typeface="+mn-ea"/>
                <a:cs typeface="Kozuka Gothic Pro B"/>
              </a:rPr>
              <a:t>属性名</a:t>
            </a:r>
            <a:r>
              <a:rPr sz="2400" b="1" dirty="0">
                <a:latin typeface="+mn-ea"/>
                <a:cs typeface="微软雅黑"/>
              </a:rPr>
              <a:t>进</a:t>
            </a:r>
            <a:r>
              <a:rPr sz="2400" b="1" dirty="0">
                <a:latin typeface="+mn-ea"/>
                <a:cs typeface="Kozuka Gothic Pro B"/>
              </a:rPr>
              <a:t>行自</a:t>
            </a:r>
            <a:r>
              <a:rPr sz="2400" b="1" dirty="0">
                <a:latin typeface="+mn-ea"/>
                <a:cs typeface="微软雅黑"/>
              </a:rPr>
              <a:t>动</a:t>
            </a:r>
            <a:r>
              <a:rPr sz="2400" b="1" dirty="0">
                <a:latin typeface="+mn-ea"/>
                <a:cs typeface="Kozuka Gothic Pro B"/>
              </a:rPr>
              <a:t>匹 配，自</a:t>
            </a:r>
            <a:r>
              <a:rPr sz="2400" b="1" dirty="0">
                <a:latin typeface="+mn-ea"/>
                <a:cs typeface="微软雅黑"/>
              </a:rPr>
              <a:t>动为该对</a:t>
            </a:r>
            <a:r>
              <a:rPr sz="2400" b="1" dirty="0">
                <a:latin typeface="+mn-ea"/>
                <a:cs typeface="Kozuka Gothic Pro B"/>
              </a:rPr>
              <a:t>象填充属性</a:t>
            </a:r>
            <a:r>
              <a:rPr sz="2400" b="1" dirty="0">
                <a:latin typeface="+mn-ea"/>
                <a:cs typeface="微软雅黑"/>
              </a:rPr>
              <a:t>值</a:t>
            </a:r>
            <a:r>
              <a:rPr sz="2400" dirty="0">
                <a:latin typeface="+mn-ea"/>
                <a:cs typeface="MS Mincho"/>
              </a:rPr>
              <a:t>。</a:t>
            </a:r>
            <a:r>
              <a:rPr sz="2400" b="1" dirty="0">
                <a:latin typeface="+mn-ea"/>
                <a:cs typeface="Kozuka Gothic Pro B"/>
              </a:rPr>
              <a:t>支持</a:t>
            </a:r>
            <a:r>
              <a:rPr sz="2400" b="1" dirty="0">
                <a:latin typeface="+mn-ea"/>
                <a:cs typeface="微软雅黑"/>
              </a:rPr>
              <a:t>级联</a:t>
            </a:r>
            <a:r>
              <a:rPr sz="2400" b="1" dirty="0">
                <a:latin typeface="+mn-ea"/>
                <a:cs typeface="Kozuka Gothic Pro B"/>
              </a:rPr>
              <a:t>属性</a:t>
            </a:r>
            <a:r>
              <a:rPr sz="2400" dirty="0">
                <a:latin typeface="+mn-ea"/>
                <a:cs typeface="MS Mincho"/>
              </a:rPr>
              <a:t>。 如：</a:t>
            </a:r>
            <a:r>
              <a:rPr sz="2400" dirty="0">
                <a:latin typeface="+mn-ea"/>
                <a:cs typeface="Arial"/>
              </a:rPr>
              <a:t>dept.deptI</a:t>
            </a:r>
            <a:r>
              <a:rPr sz="2400" spc="-40" dirty="0">
                <a:latin typeface="+mn-ea"/>
                <a:cs typeface="Arial"/>
              </a:rPr>
              <a:t>d</a:t>
            </a:r>
            <a:r>
              <a:rPr sz="2400" dirty="0">
                <a:latin typeface="+mn-ea"/>
                <a:cs typeface="MS Mincho"/>
              </a:rPr>
              <a:t>、</a:t>
            </a:r>
            <a:r>
              <a:rPr sz="2400" dirty="0">
                <a:latin typeface="+mn-ea"/>
                <a:cs typeface="Arial"/>
              </a:rPr>
              <a:t>dept.address.tel</a:t>
            </a:r>
            <a:r>
              <a:rPr sz="2400" spc="-5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等</a:t>
            </a:r>
          </a:p>
        </p:txBody>
      </p:sp>
      <p:sp>
        <p:nvSpPr>
          <p:cNvPr id="4" name="object 4"/>
          <p:cNvSpPr/>
          <p:nvPr/>
        </p:nvSpPr>
        <p:spPr>
          <a:xfrm>
            <a:off x="2381250" y="3357879"/>
            <a:ext cx="31496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369" y="4714875"/>
            <a:ext cx="74549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42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20131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6215">
              <a:lnSpc>
                <a:spcPct val="100000"/>
              </a:lnSpc>
            </a:pPr>
            <a:r>
              <a:rPr sz="4000" dirty="0">
                <a:latin typeface="Kozuka Gothic Pro B"/>
                <a:cs typeface="Kozuka Gothic Pro B"/>
              </a:rPr>
              <a:t>使用</a:t>
            </a:r>
            <a:r>
              <a:rPr sz="4000" spc="245" dirty="0">
                <a:latin typeface="Kozuka Gothic Pro B"/>
                <a:cs typeface="Kozuka Gothic Pro B"/>
              </a:rPr>
              <a:t> </a:t>
            </a:r>
            <a:r>
              <a:rPr sz="4000" dirty="0"/>
              <a:t>Servlet</a:t>
            </a:r>
            <a:r>
              <a:rPr sz="4000" spc="-20" dirty="0"/>
              <a:t> </a:t>
            </a:r>
            <a:r>
              <a:rPr sz="4000" dirty="0"/>
              <a:t>API</a:t>
            </a:r>
            <a:r>
              <a:rPr sz="4000" spc="-15" dirty="0"/>
              <a:t> </a:t>
            </a:r>
            <a:r>
              <a:rPr sz="4000" dirty="0">
                <a:latin typeface="Kozuka Gothic Pro B"/>
                <a:cs typeface="Kozuka Gothic Pro B"/>
              </a:rPr>
              <a:t>作</a:t>
            </a:r>
            <a:r>
              <a:rPr sz="4000" dirty="0">
                <a:latin typeface="微软雅黑"/>
                <a:cs typeface="微软雅黑"/>
              </a:rPr>
              <a:t>为</a:t>
            </a:r>
            <a:r>
              <a:rPr sz="4000" dirty="0">
                <a:latin typeface="Kozuka Gothic Pro B"/>
                <a:cs typeface="Kozuka Gothic Pro B"/>
              </a:rPr>
              <a:t>入参</a:t>
            </a:r>
          </a:p>
        </p:txBody>
      </p:sp>
      <p:sp>
        <p:nvSpPr>
          <p:cNvPr id="3" name="object 3"/>
          <p:cNvSpPr/>
          <p:nvPr/>
        </p:nvSpPr>
        <p:spPr>
          <a:xfrm>
            <a:off x="1612264" y="1642745"/>
            <a:ext cx="74549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51805" y="3456304"/>
            <a:ext cx="5015865" cy="318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83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理模型数据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0244" y="1895952"/>
            <a:ext cx="8266430" cy="3449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8595" algn="ctr">
              <a:lnSpc>
                <a:spcPts val="3295"/>
              </a:lnSpc>
              <a:tabLst>
                <a:tab pos="341630" algn="l"/>
              </a:tabLst>
            </a:pPr>
            <a:r>
              <a:rPr sz="2800" dirty="0">
                <a:latin typeface="+mn-ea"/>
                <a:cs typeface="Arial"/>
              </a:rPr>
              <a:t>•	Spring MVC</a:t>
            </a:r>
            <a:r>
              <a:rPr sz="2800" spc="-30" dirty="0">
                <a:latin typeface="+mn-ea"/>
                <a:cs typeface="Arial"/>
              </a:rPr>
              <a:t> </a:t>
            </a:r>
            <a:r>
              <a:rPr sz="2800" dirty="0">
                <a:latin typeface="+mn-ea"/>
                <a:cs typeface="MS Mincho"/>
              </a:rPr>
              <a:t>提供了以下几</a:t>
            </a:r>
            <a:r>
              <a:rPr sz="2800" dirty="0">
                <a:latin typeface="+mn-ea"/>
                <a:cs typeface="宋体"/>
              </a:rPr>
              <a:t>种</a:t>
            </a:r>
            <a:r>
              <a:rPr sz="2800" dirty="0">
                <a:latin typeface="+mn-ea"/>
                <a:cs typeface="MS Mincho"/>
              </a:rPr>
              <a:t>途径</a:t>
            </a:r>
            <a:r>
              <a:rPr sz="2800" dirty="0">
                <a:latin typeface="+mn-ea"/>
                <a:cs typeface="宋体"/>
              </a:rPr>
              <a:t>输</a:t>
            </a:r>
            <a:r>
              <a:rPr sz="2800" dirty="0">
                <a:latin typeface="+mn-ea"/>
                <a:cs typeface="MS Mincho"/>
              </a:rPr>
              <a:t>出模型数据：</a:t>
            </a:r>
          </a:p>
          <a:p>
            <a:pPr marL="755015" indent="-285115">
              <a:lnSpc>
                <a:spcPts val="2610"/>
              </a:lnSpc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+mn-ea"/>
                <a:cs typeface="Arial"/>
              </a:rPr>
              <a:t>ModelAndVie</a:t>
            </a:r>
            <a:r>
              <a:rPr sz="2400" spc="-30" dirty="0">
                <a:latin typeface="+mn-ea"/>
                <a:cs typeface="Arial"/>
              </a:rPr>
              <a:t>w</a:t>
            </a:r>
            <a:r>
              <a:rPr sz="2400" dirty="0">
                <a:latin typeface="+mn-ea"/>
                <a:cs typeface="Arial"/>
              </a:rPr>
              <a:t>: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处</a:t>
            </a:r>
            <a:r>
              <a:rPr sz="2400" dirty="0">
                <a:latin typeface="+mn-ea"/>
                <a:cs typeface="MS Mincho"/>
              </a:rPr>
              <a:t>理方法返回</a:t>
            </a:r>
            <a:r>
              <a:rPr sz="2400" dirty="0">
                <a:latin typeface="+mn-ea"/>
                <a:cs typeface="宋体"/>
              </a:rPr>
              <a:t>值类</a:t>
            </a:r>
            <a:r>
              <a:rPr sz="2400" dirty="0">
                <a:latin typeface="+mn-ea"/>
                <a:cs typeface="MS Mincho"/>
              </a:rPr>
              <a:t>型</a:t>
            </a:r>
            <a:r>
              <a:rPr sz="2400" dirty="0">
                <a:latin typeface="+mn-ea"/>
                <a:cs typeface="宋体"/>
              </a:rPr>
              <a:t>为</a:t>
            </a:r>
            <a:r>
              <a:rPr sz="2400" spc="-535" dirty="0">
                <a:latin typeface="+mn-ea"/>
                <a:cs typeface="宋体"/>
              </a:rPr>
              <a:t> </a:t>
            </a:r>
            <a:r>
              <a:rPr sz="2400" dirty="0">
                <a:latin typeface="+mn-ea"/>
                <a:cs typeface="Arial"/>
              </a:rPr>
              <a:t>ModelAndView</a:t>
            </a:r>
          </a:p>
          <a:p>
            <a:pPr marL="755015">
              <a:lnSpc>
                <a:spcPts val="2615"/>
              </a:lnSpc>
            </a:pPr>
            <a:r>
              <a:rPr sz="2400" dirty="0">
                <a:latin typeface="+mn-ea"/>
                <a:cs typeface="宋体"/>
              </a:rPr>
              <a:t>时</a:t>
            </a:r>
            <a:r>
              <a:rPr sz="2400" dirty="0">
                <a:latin typeface="+mn-ea"/>
                <a:cs typeface="Arial"/>
              </a:rPr>
              <a:t>,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方法体即可通</a:t>
            </a:r>
            <a:r>
              <a:rPr sz="2400" dirty="0">
                <a:latin typeface="+mn-ea"/>
                <a:cs typeface="宋体"/>
              </a:rPr>
              <a:t>过该对</a:t>
            </a:r>
            <a:r>
              <a:rPr sz="2400" dirty="0">
                <a:latin typeface="+mn-ea"/>
                <a:cs typeface="MS Mincho"/>
              </a:rPr>
              <a:t>象添加模型数据</a:t>
            </a:r>
          </a:p>
          <a:p>
            <a:pPr marL="755015" marR="12065" indent="-285115">
              <a:lnSpc>
                <a:spcPts val="24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+mn-ea"/>
                <a:cs typeface="Arial"/>
              </a:rPr>
              <a:t>Map</a:t>
            </a:r>
            <a:r>
              <a:rPr sz="2400" spc="-1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及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Mode</a:t>
            </a:r>
            <a:r>
              <a:rPr sz="2400" spc="-15" dirty="0">
                <a:latin typeface="+mn-ea"/>
                <a:cs typeface="Arial"/>
              </a:rPr>
              <a:t>l</a:t>
            </a:r>
            <a:r>
              <a:rPr sz="2400" dirty="0">
                <a:latin typeface="+mn-ea"/>
                <a:cs typeface="Arial"/>
              </a:rPr>
              <a:t>: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入参</a:t>
            </a:r>
            <a:r>
              <a:rPr sz="2400" dirty="0">
                <a:latin typeface="+mn-ea"/>
                <a:cs typeface="宋体"/>
              </a:rPr>
              <a:t>为 </a:t>
            </a:r>
            <a:r>
              <a:rPr sz="2400" dirty="0">
                <a:latin typeface="+mn-ea"/>
                <a:cs typeface="Arial"/>
              </a:rPr>
              <a:t>org.springframework.ui.Mode</a:t>
            </a:r>
            <a:r>
              <a:rPr sz="2400" spc="-100" dirty="0">
                <a:latin typeface="+mn-ea"/>
                <a:cs typeface="Arial"/>
              </a:rPr>
              <a:t>l</a:t>
            </a:r>
            <a:r>
              <a:rPr sz="2400" dirty="0">
                <a:latin typeface="+mn-ea"/>
                <a:cs typeface="MS Mincho"/>
              </a:rPr>
              <a:t>、</a:t>
            </a:r>
            <a:r>
              <a:rPr sz="2400" dirty="0">
                <a:latin typeface="+mn-ea"/>
                <a:cs typeface="Arial"/>
              </a:rPr>
              <a:t>org.springframework.ui. ModelMap</a:t>
            </a:r>
            <a:r>
              <a:rPr sz="2400" spc="-4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或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java.uti.Map</a:t>
            </a:r>
            <a:r>
              <a:rPr sz="2400" spc="-4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时</a:t>
            </a:r>
            <a:r>
              <a:rPr sz="2400" dirty="0">
                <a:latin typeface="+mn-ea"/>
                <a:cs typeface="MS Mincho"/>
              </a:rPr>
              <a:t>，</a:t>
            </a:r>
            <a:r>
              <a:rPr sz="2400" dirty="0">
                <a:latin typeface="+mn-ea"/>
                <a:cs typeface="宋体"/>
              </a:rPr>
              <a:t>处</a:t>
            </a:r>
            <a:r>
              <a:rPr sz="2400" dirty="0">
                <a:latin typeface="+mn-ea"/>
                <a:cs typeface="MS Mincho"/>
              </a:rPr>
              <a:t>理方法返回</a:t>
            </a:r>
            <a:r>
              <a:rPr sz="2400" dirty="0">
                <a:latin typeface="+mn-ea"/>
                <a:cs typeface="宋体"/>
              </a:rPr>
              <a:t>时</a:t>
            </a:r>
            <a:r>
              <a:rPr sz="2400" dirty="0">
                <a:latin typeface="+mn-ea"/>
                <a:cs typeface="MS Mincho"/>
              </a:rPr>
              <a:t>，</a:t>
            </a:r>
            <a:r>
              <a:rPr sz="2400" dirty="0">
                <a:latin typeface="+mn-ea"/>
                <a:cs typeface="Arial"/>
              </a:rPr>
              <a:t>Map </a:t>
            </a:r>
            <a:r>
              <a:rPr sz="2400" dirty="0">
                <a:latin typeface="+mn-ea"/>
                <a:cs typeface="MS Mincho"/>
              </a:rPr>
              <a:t>中的数据会自</a:t>
            </a:r>
            <a:r>
              <a:rPr sz="2400" dirty="0">
                <a:latin typeface="+mn-ea"/>
                <a:cs typeface="宋体"/>
              </a:rPr>
              <a:t>动</a:t>
            </a:r>
            <a:r>
              <a:rPr sz="2400" dirty="0">
                <a:latin typeface="+mn-ea"/>
                <a:cs typeface="MS Mincho"/>
              </a:rPr>
              <a:t>添加到模型中。</a:t>
            </a:r>
          </a:p>
          <a:p>
            <a:pPr marL="755015" indent="-285115">
              <a:lnSpc>
                <a:spcPts val="2530"/>
              </a:lnSpc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+mn-ea"/>
                <a:cs typeface="Arial"/>
              </a:rPr>
              <a:t>@SessionAttribute</a:t>
            </a:r>
            <a:r>
              <a:rPr sz="2400" spc="-55" dirty="0">
                <a:latin typeface="+mn-ea"/>
                <a:cs typeface="Arial"/>
              </a:rPr>
              <a:t>s</a:t>
            </a:r>
            <a:r>
              <a:rPr sz="2400" dirty="0">
                <a:latin typeface="+mn-ea"/>
                <a:cs typeface="Arial"/>
              </a:rPr>
              <a:t>: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将模型中的某个属性</a:t>
            </a:r>
            <a:r>
              <a:rPr sz="2400" dirty="0">
                <a:latin typeface="+mn-ea"/>
                <a:cs typeface="宋体"/>
              </a:rPr>
              <a:t>暂</a:t>
            </a:r>
            <a:r>
              <a:rPr sz="2400" dirty="0">
                <a:latin typeface="+mn-ea"/>
                <a:cs typeface="MS Mincho"/>
              </a:rPr>
              <a:t>存到</a:t>
            </a:r>
          </a:p>
          <a:p>
            <a:pPr marL="755015">
              <a:lnSpc>
                <a:spcPts val="2615"/>
              </a:lnSpc>
            </a:pPr>
            <a:r>
              <a:rPr sz="2400" dirty="0">
                <a:latin typeface="+mn-ea"/>
                <a:cs typeface="Arial"/>
              </a:rPr>
              <a:t>HttpSession</a:t>
            </a:r>
            <a:r>
              <a:rPr sz="2400" spc="-3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中，以便多个</a:t>
            </a:r>
            <a:r>
              <a:rPr sz="2400" dirty="0">
                <a:latin typeface="+mn-ea"/>
                <a:cs typeface="宋体"/>
              </a:rPr>
              <a:t>请</a:t>
            </a:r>
            <a:r>
              <a:rPr sz="2400" dirty="0">
                <a:latin typeface="+mn-ea"/>
                <a:cs typeface="MS Mincho"/>
              </a:rPr>
              <a:t>求之</a:t>
            </a:r>
            <a:r>
              <a:rPr sz="2400" dirty="0">
                <a:latin typeface="+mn-ea"/>
                <a:cs typeface="宋体"/>
              </a:rPr>
              <a:t>间</a:t>
            </a:r>
            <a:r>
              <a:rPr sz="2400" dirty="0">
                <a:latin typeface="+mn-ea"/>
                <a:cs typeface="MS Mincho"/>
              </a:rPr>
              <a:t>可以共享</a:t>
            </a:r>
            <a:r>
              <a:rPr sz="2400" dirty="0">
                <a:latin typeface="+mn-ea"/>
                <a:cs typeface="宋体"/>
              </a:rPr>
              <a:t>这</a:t>
            </a:r>
            <a:r>
              <a:rPr sz="2400" dirty="0">
                <a:latin typeface="+mn-ea"/>
                <a:cs typeface="MS Mincho"/>
              </a:rPr>
              <a:t>个属性</a:t>
            </a:r>
          </a:p>
          <a:p>
            <a:pPr marL="755015" marR="151130" indent="-285115">
              <a:lnSpc>
                <a:spcPts val="2480"/>
              </a:lnSpc>
              <a:spcBef>
                <a:spcPts val="350"/>
              </a:spcBef>
            </a:pPr>
            <a:r>
              <a:rPr sz="2400" dirty="0">
                <a:latin typeface="+mn-ea"/>
                <a:cs typeface="Arial"/>
              </a:rPr>
              <a:t>–</a:t>
            </a:r>
            <a:r>
              <a:rPr sz="2400" spc="24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Arial"/>
              </a:rPr>
              <a:t>@ModelAttribut</a:t>
            </a:r>
            <a:r>
              <a:rPr sz="2400" spc="-45" dirty="0">
                <a:latin typeface="+mn-ea"/>
                <a:cs typeface="Arial"/>
              </a:rPr>
              <a:t>e</a:t>
            </a:r>
            <a:r>
              <a:rPr sz="2400" dirty="0">
                <a:latin typeface="+mn-ea"/>
                <a:cs typeface="Arial"/>
              </a:rPr>
              <a:t>: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方法入参</a:t>
            </a:r>
            <a:r>
              <a:rPr sz="2400" dirty="0">
                <a:latin typeface="+mn-ea"/>
                <a:cs typeface="宋体"/>
              </a:rPr>
              <a:t>标</a:t>
            </a:r>
            <a:r>
              <a:rPr sz="2400" dirty="0">
                <a:latin typeface="+mn-ea"/>
                <a:cs typeface="MS Mincho"/>
              </a:rPr>
              <a:t>注</a:t>
            </a:r>
            <a:r>
              <a:rPr sz="2400" dirty="0">
                <a:latin typeface="+mn-ea"/>
                <a:cs typeface="宋体"/>
              </a:rPr>
              <a:t>该</a:t>
            </a:r>
            <a:r>
              <a:rPr sz="2400" dirty="0">
                <a:latin typeface="+mn-ea"/>
                <a:cs typeface="MS Mincho"/>
              </a:rPr>
              <a:t>注解后</a:t>
            </a:r>
            <a:r>
              <a:rPr sz="2400" dirty="0">
                <a:latin typeface="+mn-ea"/>
                <a:cs typeface="Arial"/>
              </a:rPr>
              <a:t>,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入参的</a:t>
            </a:r>
            <a:r>
              <a:rPr sz="2400" dirty="0">
                <a:latin typeface="+mn-ea"/>
                <a:cs typeface="宋体"/>
              </a:rPr>
              <a:t>对</a:t>
            </a:r>
            <a:r>
              <a:rPr sz="2400" dirty="0">
                <a:latin typeface="+mn-ea"/>
                <a:cs typeface="MS Mincho"/>
              </a:rPr>
              <a:t>象 就会放到数据模型中</a:t>
            </a:r>
          </a:p>
        </p:txBody>
      </p:sp>
    </p:spTree>
    <p:extLst>
      <p:ext uri="{BB962C8B-B14F-4D97-AF65-F5344CB8AC3E}">
        <p14:creationId xmlns:p14="http://schemas.microsoft.com/office/powerpoint/2010/main" val="350632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36885"/>
            <a:ext cx="10515600" cy="782045"/>
          </a:xfrm>
          <a:prstGeom prst="rect">
            <a:avLst/>
          </a:prstGeom>
        </p:spPr>
        <p:txBody>
          <a:bodyPr vert="horz" wrap="square" lIns="0" tIns="228382" rIns="0" bIns="0" rtlCol="0" anchor="ctr">
            <a:spAutoFit/>
          </a:bodyPr>
          <a:lstStyle/>
          <a:p>
            <a:pPr marL="1677670">
              <a:lnSpc>
                <a:spcPts val="4285"/>
              </a:lnSpc>
            </a:pPr>
            <a:r>
              <a:rPr dirty="0"/>
              <a:t>ModelAndView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97392"/>
            <a:ext cx="7966709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</a:t>
            </a:r>
            <a:r>
              <a:rPr sz="2400" dirty="0">
                <a:latin typeface="+mn-ea"/>
                <a:cs typeface="MS Mincho"/>
              </a:rPr>
              <a:t>控制器</a:t>
            </a:r>
            <a:r>
              <a:rPr sz="2400" dirty="0">
                <a:latin typeface="+mn-ea"/>
                <a:cs typeface="宋体"/>
              </a:rPr>
              <a:t>处</a:t>
            </a:r>
            <a:r>
              <a:rPr sz="2400" dirty="0">
                <a:latin typeface="+mn-ea"/>
                <a:cs typeface="MS Mincho"/>
              </a:rPr>
              <a:t>理方法的返回</a:t>
            </a:r>
            <a:r>
              <a:rPr sz="2400" dirty="0">
                <a:latin typeface="+mn-ea"/>
                <a:cs typeface="宋体"/>
              </a:rPr>
              <a:t>值</a:t>
            </a:r>
            <a:r>
              <a:rPr sz="2400" dirty="0">
                <a:latin typeface="+mn-ea"/>
                <a:cs typeface="MS Mincho"/>
              </a:rPr>
              <a:t>如果</a:t>
            </a:r>
            <a:r>
              <a:rPr sz="2400" dirty="0">
                <a:latin typeface="+mn-ea"/>
                <a:cs typeface="宋体"/>
              </a:rPr>
              <a:t>为</a:t>
            </a:r>
            <a:r>
              <a:rPr sz="2400" spc="-535" dirty="0">
                <a:latin typeface="+mn-ea"/>
                <a:cs typeface="宋体"/>
              </a:rPr>
              <a:t> </a:t>
            </a:r>
            <a:r>
              <a:rPr sz="2400" dirty="0">
                <a:latin typeface="+mn-ea"/>
                <a:cs typeface="Arial"/>
              </a:rPr>
              <a:t>ModelAndVie</a:t>
            </a:r>
            <a:r>
              <a:rPr sz="2400" spc="-30" dirty="0">
                <a:latin typeface="+mn-ea"/>
                <a:cs typeface="Arial"/>
              </a:rPr>
              <a:t>w</a:t>
            </a:r>
            <a:r>
              <a:rPr sz="2400" dirty="0">
                <a:latin typeface="+mn-ea"/>
                <a:cs typeface="Arial"/>
              </a:rPr>
              <a:t>,</a:t>
            </a:r>
            <a:r>
              <a:rPr sz="2400" spc="-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则</a:t>
            </a:r>
            <a:r>
              <a:rPr sz="2400" dirty="0">
                <a:latin typeface="+mn-ea"/>
                <a:cs typeface="MS Mincho"/>
              </a:rPr>
              <a:t>其</a:t>
            </a:r>
            <a:r>
              <a:rPr sz="2400" dirty="0">
                <a:latin typeface="+mn-ea"/>
                <a:cs typeface="Kozuka Gothic Pro B"/>
              </a:rPr>
              <a:t>既 包含</a:t>
            </a:r>
            <a:r>
              <a:rPr sz="2400" dirty="0">
                <a:latin typeface="+mn-ea"/>
                <a:cs typeface="微软雅黑"/>
              </a:rPr>
              <a:t>视图</a:t>
            </a:r>
            <a:r>
              <a:rPr sz="2400" dirty="0">
                <a:latin typeface="+mn-ea"/>
                <a:cs typeface="Kozuka Gothic Pro B"/>
              </a:rPr>
              <a:t>信息，也包含模型数据信息</a:t>
            </a:r>
            <a:r>
              <a:rPr sz="2400" dirty="0">
                <a:latin typeface="+mn-ea"/>
                <a:cs typeface="MS Mincho"/>
              </a:rPr>
              <a:t>。</a:t>
            </a:r>
          </a:p>
          <a:p>
            <a:pPr marL="12700"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</a:t>
            </a:r>
            <a:r>
              <a:rPr sz="2400" dirty="0">
                <a:latin typeface="+mn-ea"/>
                <a:cs typeface="MS Mincho"/>
              </a:rPr>
              <a:t>添加模型数据</a:t>
            </a:r>
            <a:r>
              <a:rPr sz="2400" dirty="0">
                <a:latin typeface="+mn-ea"/>
                <a:cs typeface="Arial"/>
              </a:rPr>
              <a:t>:</a:t>
            </a:r>
          </a:p>
          <a:p>
            <a:pPr marL="755015" marR="1144905" indent="-285115">
              <a:lnSpc>
                <a:spcPts val="2290"/>
              </a:lnSpc>
              <a:spcBef>
                <a:spcPts val="52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MoelAndView</a:t>
            </a:r>
            <a:r>
              <a:rPr sz="2000" spc="-3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addObjec</a:t>
            </a:r>
            <a:r>
              <a:rPr sz="2000" spc="-20" dirty="0">
                <a:latin typeface="+mn-ea"/>
                <a:cs typeface="Arial"/>
              </a:rPr>
              <a:t>t</a:t>
            </a:r>
            <a:r>
              <a:rPr sz="2000" dirty="0">
                <a:latin typeface="+mn-ea"/>
                <a:cs typeface="Arial"/>
              </a:rPr>
              <a:t>(String</a:t>
            </a:r>
            <a:r>
              <a:rPr sz="2000" spc="-2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attributeNam</a:t>
            </a:r>
            <a:r>
              <a:rPr sz="2000" spc="-25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Arial"/>
              </a:rPr>
              <a:t>, Object attributeValu</a:t>
            </a:r>
            <a:r>
              <a:rPr sz="2000" spc="-30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Arial"/>
              </a:rPr>
              <a:t>)</a:t>
            </a:r>
          </a:p>
          <a:p>
            <a:pPr marL="755015" indent="-285115">
              <a:spcBef>
                <a:spcPts val="29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ModelAndView</a:t>
            </a:r>
            <a:r>
              <a:rPr sz="2000" spc="-3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addAllObjec</a:t>
            </a:r>
            <a:r>
              <a:rPr sz="2000" spc="-30" dirty="0">
                <a:latin typeface="+mn-ea"/>
                <a:cs typeface="Arial"/>
              </a:rPr>
              <a:t>t</a:t>
            </a:r>
            <a:r>
              <a:rPr sz="2000" dirty="0">
                <a:latin typeface="+mn-ea"/>
                <a:cs typeface="Arial"/>
              </a:rPr>
              <a:t>(Map&lt;String, ?&gt;</a:t>
            </a:r>
            <a:r>
              <a:rPr sz="2000" spc="-3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modelMa</a:t>
            </a:r>
            <a:r>
              <a:rPr sz="2000" spc="-20" dirty="0">
                <a:latin typeface="+mn-ea"/>
                <a:cs typeface="Arial"/>
              </a:rPr>
              <a:t>p</a:t>
            </a:r>
            <a:r>
              <a:rPr sz="2000" dirty="0">
                <a:latin typeface="+mn-ea"/>
                <a:cs typeface="Arial"/>
              </a:rPr>
              <a:t>)</a:t>
            </a:r>
          </a:p>
          <a:p>
            <a:pPr marL="12700"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</a:t>
            </a:r>
            <a:r>
              <a:rPr sz="2400" dirty="0">
                <a:latin typeface="+mn-ea"/>
                <a:cs typeface="宋体"/>
              </a:rPr>
              <a:t>设</a:t>
            </a:r>
            <a:r>
              <a:rPr sz="2400" dirty="0">
                <a:latin typeface="+mn-ea"/>
                <a:cs typeface="MS Mincho"/>
              </a:rPr>
              <a:t>置</a:t>
            </a:r>
            <a:r>
              <a:rPr sz="2400" dirty="0">
                <a:latin typeface="+mn-ea"/>
                <a:cs typeface="宋体"/>
              </a:rPr>
              <a:t>视图</a:t>
            </a:r>
            <a:r>
              <a:rPr sz="2400" dirty="0">
                <a:latin typeface="+mn-ea"/>
                <a:cs typeface="Arial"/>
              </a:rPr>
              <a:t>:</a:t>
            </a:r>
          </a:p>
          <a:p>
            <a:pPr marL="755015" indent="-285115"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void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setVie</a:t>
            </a:r>
            <a:r>
              <a:rPr sz="2000" spc="-20" dirty="0">
                <a:latin typeface="+mn-ea"/>
                <a:cs typeface="Arial"/>
              </a:rPr>
              <a:t>w</a:t>
            </a:r>
            <a:r>
              <a:rPr sz="2000" dirty="0">
                <a:latin typeface="+mn-ea"/>
                <a:cs typeface="Arial"/>
              </a:rPr>
              <a:t>(View</a:t>
            </a:r>
            <a:r>
              <a:rPr sz="2000" spc="-2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vie</a:t>
            </a:r>
            <a:r>
              <a:rPr sz="2000" spc="-10" dirty="0">
                <a:latin typeface="+mn-ea"/>
                <a:cs typeface="Arial"/>
              </a:rPr>
              <a:t>w</a:t>
            </a:r>
            <a:r>
              <a:rPr sz="2000" dirty="0">
                <a:latin typeface="+mn-ea"/>
                <a:cs typeface="Arial"/>
              </a:rPr>
              <a:t>)</a:t>
            </a:r>
          </a:p>
          <a:p>
            <a:pPr marL="755015" indent="-28511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void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setViewNam</a:t>
            </a:r>
            <a:r>
              <a:rPr sz="2000" spc="-30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Arial"/>
              </a:rPr>
              <a:t>(String</a:t>
            </a:r>
            <a:r>
              <a:rPr sz="2000" spc="-2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viewNam</a:t>
            </a:r>
            <a:r>
              <a:rPr sz="2000" spc="-20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Arial"/>
              </a:rPr>
              <a:t>)j</a:t>
            </a:r>
          </a:p>
        </p:txBody>
      </p:sp>
    </p:spTree>
    <p:extLst>
      <p:ext uri="{BB962C8B-B14F-4D97-AF65-F5344CB8AC3E}">
        <p14:creationId xmlns:p14="http://schemas.microsoft.com/office/powerpoint/2010/main" val="256233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48208"/>
            <a:ext cx="10515600" cy="759396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778635">
              <a:lnSpc>
                <a:spcPts val="4285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0244" y="1926272"/>
            <a:ext cx="5368290" cy="3985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在内部使用了一个 </a:t>
            </a:r>
            <a:r>
              <a:rPr sz="2400" dirty="0">
                <a:latin typeface="Arial"/>
                <a:cs typeface="Arial"/>
              </a:rPr>
              <a:t>org.springframework.ui.Model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接口存 </a:t>
            </a:r>
            <a:r>
              <a:rPr sz="2400" dirty="0">
                <a:latin typeface="宋体"/>
                <a:cs typeface="宋体"/>
              </a:rPr>
              <a:t>储</a:t>
            </a:r>
            <a:r>
              <a:rPr sz="2400" dirty="0">
                <a:latin typeface="MS Mincho"/>
                <a:cs typeface="MS Mincho"/>
              </a:rPr>
              <a:t>模型数据</a:t>
            </a:r>
          </a:p>
          <a:p>
            <a:pPr marL="12700"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具体</a:t>
            </a:r>
            <a:r>
              <a:rPr sz="2400" dirty="0">
                <a:latin typeface="Batang"/>
                <a:cs typeface="Batang"/>
              </a:rPr>
              <a:t>步</a:t>
            </a:r>
            <a:r>
              <a:rPr sz="2400" dirty="0">
                <a:latin typeface="宋体"/>
                <a:cs typeface="宋体"/>
              </a:rPr>
              <a:t>骤</a:t>
            </a:r>
          </a:p>
          <a:p>
            <a:pPr marL="755015" marR="33655" indent="-285115">
              <a:lnSpc>
                <a:spcPts val="230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b="1" dirty="0">
                <a:latin typeface="Arial"/>
                <a:cs typeface="Arial"/>
              </a:rPr>
              <a:t>–	Spring MVC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在</a:t>
            </a:r>
            <a:r>
              <a:rPr sz="2000" b="1" dirty="0">
                <a:latin typeface="微软雅黑"/>
                <a:cs typeface="微软雅黑"/>
              </a:rPr>
              <a:t>调</a:t>
            </a:r>
            <a:r>
              <a:rPr sz="2000" b="1" dirty="0">
                <a:latin typeface="Kozuka Gothic Pro B"/>
                <a:cs typeface="Kozuka Gothic Pro B"/>
              </a:rPr>
              <a:t>用方法前会</a:t>
            </a:r>
            <a:r>
              <a:rPr sz="2000" b="1" dirty="0">
                <a:latin typeface="微软雅黑"/>
                <a:cs typeface="微软雅黑"/>
              </a:rPr>
              <a:t>创</a:t>
            </a:r>
            <a:r>
              <a:rPr sz="2000" b="1" dirty="0">
                <a:latin typeface="Kozuka Gothic Pro B"/>
                <a:cs typeface="Kozuka Gothic Pro B"/>
              </a:rPr>
              <a:t>建一个</a:t>
            </a:r>
            <a:r>
              <a:rPr sz="2000" b="1" dirty="0">
                <a:latin typeface="微软雅黑"/>
                <a:cs typeface="微软雅黑"/>
              </a:rPr>
              <a:t>隐 </a:t>
            </a:r>
            <a:r>
              <a:rPr sz="2000" b="1" dirty="0">
                <a:latin typeface="Kozuka Gothic Pro B"/>
                <a:cs typeface="Kozuka Gothic Pro B"/>
              </a:rPr>
              <a:t>含的模型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象作</a:t>
            </a:r>
            <a:r>
              <a:rPr sz="2000" b="1" dirty="0">
                <a:latin typeface="微软雅黑"/>
                <a:cs typeface="微软雅黑"/>
              </a:rPr>
              <a:t>为</a:t>
            </a:r>
            <a:r>
              <a:rPr sz="2000" b="1" dirty="0">
                <a:latin typeface="Kozuka Gothic Pro B"/>
                <a:cs typeface="Kozuka Gothic Pro B"/>
              </a:rPr>
              <a:t>模型数据的存</a:t>
            </a:r>
            <a:r>
              <a:rPr sz="2000" b="1" dirty="0">
                <a:latin typeface="微软雅黑"/>
                <a:cs typeface="微软雅黑"/>
              </a:rPr>
              <a:t>储</a:t>
            </a:r>
            <a:r>
              <a:rPr sz="2000" b="1" dirty="0"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</a:t>
            </a:r>
          </a:p>
          <a:p>
            <a:pPr marL="755015" marR="34290" indent="-285115">
              <a:lnSpc>
                <a:spcPts val="2290"/>
              </a:lnSpc>
              <a:spcBef>
                <a:spcPts val="455"/>
              </a:spcBef>
              <a:tabLst>
                <a:tab pos="754380" algn="l"/>
              </a:tabLst>
            </a:pPr>
            <a:r>
              <a:rPr sz="2000" b="1" dirty="0">
                <a:latin typeface="Arial"/>
                <a:cs typeface="Arial"/>
              </a:rPr>
              <a:t>–	</a:t>
            </a:r>
            <a:r>
              <a:rPr sz="2000" b="1" dirty="0">
                <a:latin typeface="Kozuka Gothic Pro B"/>
                <a:cs typeface="Kozuka Gothic Pro B"/>
              </a:rPr>
              <a:t>如果方法的入参</a:t>
            </a:r>
            <a:r>
              <a:rPr sz="2000" b="1" dirty="0">
                <a:latin typeface="微软雅黑"/>
                <a:cs typeface="微软雅黑"/>
              </a:rPr>
              <a:t>为</a:t>
            </a:r>
            <a:r>
              <a:rPr sz="2000" b="1" spc="-45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Arial"/>
                <a:cs typeface="Arial"/>
              </a:rPr>
              <a:t>Map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或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类 </a:t>
            </a:r>
            <a:r>
              <a:rPr sz="2000" b="1" dirty="0">
                <a:latin typeface="Kozuka Gothic Pro B"/>
                <a:cs typeface="Kozuka Gothic Pro B"/>
              </a:rPr>
              <a:t>型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含模型的引用</a:t>
            </a:r>
            <a:r>
              <a:rPr sz="2000" dirty="0">
                <a:latin typeface="宋体"/>
                <a:cs typeface="宋体"/>
              </a:rPr>
              <a:t>传 递给这</a:t>
            </a:r>
            <a:r>
              <a:rPr sz="2000" dirty="0">
                <a:latin typeface="MS Mincho"/>
                <a:cs typeface="MS Mincho"/>
              </a:rPr>
              <a:t>些入参。在方法体内，</a:t>
            </a:r>
            <a:r>
              <a:rPr sz="2000" dirty="0">
                <a:latin typeface="宋体"/>
                <a:cs typeface="宋体"/>
              </a:rPr>
              <a:t>开发</a:t>
            </a:r>
            <a:r>
              <a:rPr sz="2000" dirty="0">
                <a:latin typeface="MS Mincho"/>
                <a:cs typeface="MS Mincho"/>
              </a:rPr>
              <a:t>者可以 通</a:t>
            </a:r>
            <a:r>
              <a:rPr sz="2000" dirty="0">
                <a:latin typeface="宋体"/>
                <a:cs typeface="宋体"/>
              </a:rPr>
              <a:t>过这</a:t>
            </a:r>
            <a:r>
              <a:rPr sz="2000" dirty="0">
                <a:latin typeface="MS Mincho"/>
                <a:cs typeface="MS Mincho"/>
              </a:rPr>
              <a:t>个入参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访问</a:t>
            </a:r>
            <a:r>
              <a:rPr sz="2000" dirty="0">
                <a:latin typeface="MS Mincho"/>
                <a:cs typeface="MS Mincho"/>
              </a:rPr>
              <a:t>到模型中的所有数 据，也可以向模型中添加新的属性数据</a:t>
            </a:r>
          </a:p>
        </p:txBody>
      </p:sp>
      <p:sp>
        <p:nvSpPr>
          <p:cNvPr id="5" name="object 5"/>
          <p:cNvSpPr/>
          <p:nvPr/>
        </p:nvSpPr>
        <p:spPr>
          <a:xfrm>
            <a:off x="7524750" y="2809875"/>
            <a:ext cx="2933700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2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6361" y="1058704"/>
            <a:ext cx="693864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835" y="1783398"/>
            <a:ext cx="8360409" cy="39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控制器指定可 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在控制器的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400" dirty="0">
                <a:latin typeface="MS Mincho"/>
                <a:cs typeface="MS Mincho"/>
              </a:rPr>
              <a:t>都可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endParaRPr sz="2400">
              <a:latin typeface="Arial"/>
              <a:cs typeface="Arial"/>
            </a:endParaRPr>
          </a:p>
          <a:p>
            <a:pPr marL="469900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000" dirty="0">
                <a:latin typeface="MS Mincho"/>
                <a:cs typeface="MS Mincho"/>
              </a:rPr>
              <a:t>：提供初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spc="110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  <a:p>
            <a:pPr marL="755015" marR="133350" indent="-285115" algn="just">
              <a:lnSpc>
                <a:spcPts val="2300"/>
              </a:lnSpc>
              <a:spcBef>
                <a:spcPts val="509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dirty="0">
                <a:latin typeface="MS Mincho"/>
                <a:cs typeface="MS Mincho"/>
              </a:rPr>
              <a:t>：提供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细</a:t>
            </a:r>
            <a:r>
              <a:rPr sz="2000" dirty="0">
                <a:latin typeface="MS Mincho"/>
                <a:cs typeface="MS Mincho"/>
              </a:rPr>
              <a:t>分映射信息。相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。若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未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</a:t>
            </a:r>
            <a:r>
              <a:rPr sz="2000" spc="-3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方法</a:t>
            </a:r>
            <a:r>
              <a:rPr sz="2000" dirty="0">
                <a:latin typeface="宋体"/>
                <a:cs typeface="宋体"/>
              </a:rPr>
              <a:t>处标记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815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获请</a:t>
            </a:r>
            <a:r>
              <a:rPr sz="2400" dirty="0">
                <a:latin typeface="MS Mincho"/>
                <a:cs typeface="MS Mincho"/>
              </a:rPr>
              <a:t>求后，就通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控制器上</a:t>
            </a:r>
            <a:endParaRPr sz="2400">
              <a:latin typeface="MS Mincho"/>
              <a:cs typeface="MS Mincho"/>
            </a:endParaRPr>
          </a:p>
          <a:p>
            <a:pPr marL="354965" marR="12509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提供的映射信息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 方法。</a:t>
            </a:r>
            <a:endParaRPr sz="2400"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88630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53339"/>
            <a:ext cx="10515600" cy="749137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1257935">
              <a:lnSpc>
                <a:spcPct val="100000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2238375" y="1928495"/>
            <a:ext cx="48514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7879" y="5000625"/>
            <a:ext cx="32004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80459"/>
            <a:ext cx="10515600" cy="894897"/>
          </a:xfrm>
          <a:prstGeom prst="rect">
            <a:avLst/>
          </a:prstGeom>
        </p:spPr>
        <p:txBody>
          <a:bodyPr vert="horz" wrap="square" lIns="0" tIns="215682" rIns="0" bIns="0" rtlCol="0" anchor="ctr">
            <a:spAutoFit/>
          </a:bodyPr>
          <a:lstStyle/>
          <a:p>
            <a:pPr marL="1191260">
              <a:lnSpc>
                <a:spcPct val="100000"/>
              </a:lnSpc>
            </a:pPr>
            <a:r>
              <a:rPr spc="-5" dirty="0"/>
              <a:t>@</a:t>
            </a:r>
            <a:r>
              <a:rPr dirty="0"/>
              <a:t>SessionAttributes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2031047"/>
            <a:ext cx="8004175" cy="4257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59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若希望在多个</a:t>
            </a:r>
            <a:r>
              <a:rPr sz="2400" b="1" dirty="0">
                <a:latin typeface="微软雅黑"/>
                <a:cs typeface="微软雅黑"/>
              </a:rPr>
              <a:t>请</a:t>
            </a:r>
            <a:r>
              <a:rPr sz="2400" b="1" dirty="0">
                <a:latin typeface="Kozuka Gothic Pro B"/>
                <a:cs typeface="Kozuka Gothic Pro B"/>
              </a:rPr>
              <a:t>求之</a:t>
            </a:r>
            <a:r>
              <a:rPr sz="2400" b="1" dirty="0">
                <a:latin typeface="微软雅黑"/>
                <a:cs typeface="微软雅黑"/>
              </a:rPr>
              <a:t>间</a:t>
            </a:r>
            <a:r>
              <a:rPr sz="2400" b="1" dirty="0">
                <a:latin typeface="Kozuka Gothic Pro B"/>
                <a:cs typeface="Kozuka Gothic Pro B"/>
              </a:rPr>
              <a:t>共用某个模型属性数据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可以在 控制器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上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latin typeface="Arial"/>
                <a:cs typeface="Arial"/>
              </a:rPr>
              <a:t>@SessionAttribute</a:t>
            </a:r>
            <a:r>
              <a:rPr sz="2400" b="1" spc="-5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 Spring MVC </a:t>
            </a:r>
            <a:r>
              <a:rPr sz="2400" dirty="0">
                <a:latin typeface="MS Mincho"/>
                <a:cs typeface="MS Mincho"/>
              </a:rPr>
              <a:t>将在模型中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</a:p>
          <a:p>
            <a:pPr marL="354965" marR="508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latin typeface="Kozuka Gothic Pro B"/>
                <a:cs typeface="Kozuka Gothic Pro B"/>
              </a:rPr>
              <a:t>属性名</a:t>
            </a:r>
            <a:r>
              <a:rPr sz="2400" dirty="0">
                <a:latin typeface="MS Mincho"/>
                <a:cs typeface="MS Mincho"/>
              </a:rPr>
              <a:t>指定需要放到会 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中的属性外，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模型属性的</a:t>
            </a:r>
            <a:r>
              <a:rPr sz="2400" b="1" dirty="0">
                <a:latin typeface="微软雅黑"/>
                <a:cs typeface="微软雅黑"/>
              </a:rPr>
              <a:t>对</a:t>
            </a:r>
            <a:r>
              <a:rPr sz="2400" b="1" dirty="0">
                <a:latin typeface="Kozuka Gothic Pro B"/>
                <a:cs typeface="Kozuka Gothic Pro B"/>
              </a:rPr>
              <a:t>象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指定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 模型属性需要放到会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</a:p>
          <a:p>
            <a:pPr marL="755015" lvl="1" indent="-285115">
              <a:lnSpc>
                <a:spcPts val="2350"/>
              </a:lnSpc>
              <a:spcBef>
                <a:spcPts val="284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含模型中所有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User.class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的属性添加到会</a:t>
            </a:r>
            <a:r>
              <a:rPr sz="2000" dirty="0">
                <a:latin typeface="宋体"/>
                <a:cs typeface="宋体"/>
              </a:rPr>
              <a:t>话</a:t>
            </a:r>
            <a:r>
              <a:rPr sz="2000" dirty="0">
                <a:latin typeface="MS Mincho"/>
                <a:cs typeface="MS Mincho"/>
              </a:rPr>
              <a:t>中。</a:t>
            </a:r>
          </a:p>
          <a:p>
            <a:pPr marL="755015" lvl="1" indent="-285115"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“user2”})</a:t>
            </a:r>
          </a:p>
          <a:p>
            <a:pPr marL="755015" lvl="1" indent="-285115"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</a:p>
          <a:p>
            <a:pPr marL="755015" marR="2180590" lvl="1" indent="-285115">
              <a:lnSpc>
                <a:spcPts val="2300"/>
              </a:lnSpc>
              <a:spcBef>
                <a:spcPts val="509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“user2”}, 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1541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53339"/>
            <a:ext cx="10515600" cy="749137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670560">
              <a:lnSpc>
                <a:spcPct val="100000"/>
              </a:lnSpc>
            </a:pPr>
            <a:r>
              <a:rPr spc="-5" dirty="0"/>
              <a:t>@</a:t>
            </a:r>
            <a:r>
              <a:rPr dirty="0"/>
              <a:t>SessionAttributes</a:t>
            </a:r>
            <a:r>
              <a:rPr spc="-30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1625600" y="2234564"/>
            <a:ext cx="2857500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7440" y="2143125"/>
            <a:ext cx="5600700" cy="337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01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73111"/>
            <a:ext cx="10515600" cy="709590"/>
          </a:xfrm>
          <a:prstGeom prst="rect">
            <a:avLst/>
          </a:prstGeom>
        </p:spPr>
        <p:txBody>
          <a:bodyPr vert="horz" wrap="square" lIns="0" tIns="156627" rIns="0" bIns="0" rtlCol="0" anchor="ctr">
            <a:spAutoFit/>
          </a:bodyPr>
          <a:lstStyle/>
          <a:p>
            <a:pPr marL="1496695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ModelAttribute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0245" y="1783398"/>
            <a:ext cx="8133715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  <a:buClr>
                <a:srgbClr val="0000FF"/>
              </a:buClr>
              <a:tabLst>
                <a:tab pos="354965" algn="l"/>
              </a:tabLst>
            </a:pPr>
            <a:r>
              <a:rPr sz="2400" dirty="0">
                <a:latin typeface="+mn-ea"/>
                <a:cs typeface="Kozuka Gothic Pro B"/>
              </a:rPr>
              <a:t>在方法定</a:t>
            </a:r>
            <a:r>
              <a:rPr sz="2400" dirty="0">
                <a:latin typeface="+mn-ea"/>
                <a:cs typeface="微软雅黑"/>
              </a:rPr>
              <a:t>义</a:t>
            </a:r>
            <a:r>
              <a:rPr sz="2400" dirty="0">
                <a:latin typeface="+mn-ea"/>
                <a:cs typeface="Kozuka Gothic Pro B"/>
              </a:rPr>
              <a:t>上使用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@ModelAttribute</a:t>
            </a:r>
            <a:r>
              <a:rPr sz="2400" spc="-4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注解：</a:t>
            </a:r>
            <a:r>
              <a:rPr sz="2400" dirty="0">
                <a:latin typeface="+mn-ea"/>
                <a:cs typeface="Arial"/>
              </a:rPr>
              <a:t>Spring MVC</a:t>
            </a:r>
          </a:p>
          <a:p>
            <a:pPr marL="354965">
              <a:lnSpc>
                <a:spcPts val="2750"/>
              </a:lnSpc>
            </a:pPr>
            <a:r>
              <a:rPr sz="2400" dirty="0">
                <a:latin typeface="+mn-ea"/>
                <a:cs typeface="Kozuka Gothic Pro B"/>
              </a:rPr>
              <a:t>在</a:t>
            </a:r>
            <a:r>
              <a:rPr sz="2400" dirty="0">
                <a:latin typeface="+mn-ea"/>
                <a:cs typeface="微软雅黑"/>
              </a:rPr>
              <a:t>调</a:t>
            </a:r>
            <a:r>
              <a:rPr sz="2400" dirty="0">
                <a:latin typeface="+mn-ea"/>
                <a:cs typeface="Kozuka Gothic Pro B"/>
              </a:rPr>
              <a:t>用目</a:t>
            </a:r>
            <a:r>
              <a:rPr sz="2400" dirty="0">
                <a:latin typeface="+mn-ea"/>
                <a:cs typeface="微软雅黑"/>
              </a:rPr>
              <a:t>标处</a:t>
            </a:r>
            <a:r>
              <a:rPr sz="2400" dirty="0">
                <a:latin typeface="+mn-ea"/>
                <a:cs typeface="Kozuka Gothic Pro B"/>
              </a:rPr>
              <a:t>理方法前，会先逐个</a:t>
            </a:r>
            <a:r>
              <a:rPr sz="2400" dirty="0">
                <a:latin typeface="+mn-ea"/>
                <a:cs typeface="微软雅黑"/>
              </a:rPr>
              <a:t>调</a:t>
            </a:r>
            <a:r>
              <a:rPr sz="2400" dirty="0">
                <a:latin typeface="+mn-ea"/>
                <a:cs typeface="Kozuka Gothic Pro B"/>
              </a:rPr>
              <a:t>用在方法</a:t>
            </a:r>
            <a:r>
              <a:rPr sz="2400" dirty="0">
                <a:latin typeface="+mn-ea"/>
                <a:cs typeface="微软雅黑"/>
              </a:rPr>
              <a:t>级</a:t>
            </a:r>
            <a:r>
              <a:rPr sz="2400" dirty="0">
                <a:latin typeface="+mn-ea"/>
                <a:cs typeface="Kozuka Gothic Pro B"/>
              </a:rPr>
              <a:t>上</a:t>
            </a:r>
            <a:r>
              <a:rPr sz="2400" dirty="0">
                <a:latin typeface="+mn-ea"/>
                <a:cs typeface="微软雅黑"/>
              </a:rPr>
              <a:t>标</a:t>
            </a:r>
            <a:r>
              <a:rPr sz="2400" dirty="0">
                <a:latin typeface="+mn-ea"/>
                <a:cs typeface="Kozuka Gothic Pro B"/>
              </a:rPr>
              <a:t>注了</a:t>
            </a:r>
          </a:p>
          <a:p>
            <a:pPr marR="3670935" algn="ctr">
              <a:lnSpc>
                <a:spcPts val="2815"/>
              </a:lnSpc>
            </a:pPr>
            <a:r>
              <a:rPr sz="2400" dirty="0">
                <a:latin typeface="+mn-ea"/>
                <a:cs typeface="Arial"/>
              </a:rPr>
              <a:t>@ModelAttribute</a:t>
            </a:r>
            <a:r>
              <a:rPr sz="2400" spc="-4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的方法。</a:t>
            </a:r>
          </a:p>
          <a:p>
            <a:pPr marL="12700">
              <a:spcBef>
                <a:spcPts val="420"/>
              </a:spcBef>
              <a:buClr>
                <a:srgbClr val="0000FF"/>
              </a:buClr>
              <a:tabLst>
                <a:tab pos="354965" algn="l"/>
              </a:tabLst>
            </a:pPr>
            <a:r>
              <a:rPr sz="2400" dirty="0">
                <a:latin typeface="+mn-ea"/>
                <a:cs typeface="Kozuka Gothic Pro B"/>
              </a:rPr>
              <a:t>在方法的入参前使用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@ModelAttribute</a:t>
            </a:r>
            <a:r>
              <a:rPr sz="2400" spc="-4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Kozuka Gothic Pro B"/>
              </a:rPr>
              <a:t>注解：</a:t>
            </a:r>
          </a:p>
          <a:p>
            <a:pPr marL="469900">
              <a:lnSpc>
                <a:spcPts val="235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</a:t>
            </a:r>
            <a:r>
              <a:rPr sz="2000" dirty="0">
                <a:latin typeface="+mn-ea"/>
                <a:cs typeface="Kozuka Gothic Pro B"/>
              </a:rPr>
              <a:t>可以从</a:t>
            </a:r>
            <a:r>
              <a:rPr sz="2000" dirty="0">
                <a:latin typeface="+mn-ea"/>
                <a:cs typeface="微软雅黑"/>
              </a:rPr>
              <a:t>隐</a:t>
            </a:r>
            <a:r>
              <a:rPr sz="2000" dirty="0">
                <a:latin typeface="+mn-ea"/>
                <a:cs typeface="Kozuka Gothic Pro B"/>
              </a:rPr>
              <a:t>含</a:t>
            </a:r>
            <a:r>
              <a:rPr sz="2000" dirty="0">
                <a:latin typeface="+mn-ea"/>
                <a:cs typeface="微软雅黑"/>
              </a:rPr>
              <a:t>对</a:t>
            </a:r>
            <a:r>
              <a:rPr sz="2000" dirty="0">
                <a:latin typeface="+mn-ea"/>
                <a:cs typeface="Kozuka Gothic Pro B"/>
              </a:rPr>
              <a:t>象中</a:t>
            </a:r>
            <a:r>
              <a:rPr sz="2000" dirty="0">
                <a:latin typeface="+mn-ea"/>
                <a:cs typeface="微软雅黑"/>
              </a:rPr>
              <a:t>获</a:t>
            </a:r>
            <a:r>
              <a:rPr sz="2000" dirty="0">
                <a:latin typeface="+mn-ea"/>
                <a:cs typeface="Kozuka Gothic Pro B"/>
              </a:rPr>
              <a:t>取</a:t>
            </a:r>
            <a:r>
              <a:rPr sz="2000" dirty="0">
                <a:latin typeface="+mn-ea"/>
                <a:cs typeface="微软雅黑"/>
              </a:rPr>
              <a:t>隐</a:t>
            </a:r>
            <a:r>
              <a:rPr sz="2000" dirty="0">
                <a:latin typeface="+mn-ea"/>
                <a:cs typeface="Kozuka Gothic Pro B"/>
              </a:rPr>
              <a:t>含的模型数据中</a:t>
            </a:r>
            <a:r>
              <a:rPr sz="2000" dirty="0">
                <a:latin typeface="+mn-ea"/>
                <a:cs typeface="微软雅黑"/>
              </a:rPr>
              <a:t>获</a:t>
            </a:r>
            <a:r>
              <a:rPr sz="2000" dirty="0">
                <a:latin typeface="+mn-ea"/>
                <a:cs typeface="Kozuka Gothic Pro B"/>
              </a:rPr>
              <a:t>取</a:t>
            </a:r>
            <a:r>
              <a:rPr sz="2000" dirty="0">
                <a:latin typeface="+mn-ea"/>
                <a:cs typeface="微软雅黑"/>
              </a:rPr>
              <a:t>对</a:t>
            </a:r>
            <a:r>
              <a:rPr sz="2000" dirty="0">
                <a:latin typeface="+mn-ea"/>
                <a:cs typeface="Kozuka Gothic Pro B"/>
              </a:rPr>
              <a:t>象，再将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求参数</a:t>
            </a:r>
          </a:p>
          <a:p>
            <a:pPr marR="3568065" algn="ctr">
              <a:lnSpc>
                <a:spcPts val="2350"/>
              </a:lnSpc>
            </a:pPr>
            <a:r>
              <a:rPr sz="2000" dirty="0">
                <a:latin typeface="+mn-ea"/>
                <a:cs typeface="微软雅黑"/>
              </a:rPr>
              <a:t>绑</a:t>
            </a:r>
            <a:r>
              <a:rPr sz="2000" dirty="0">
                <a:latin typeface="+mn-ea"/>
                <a:cs typeface="Kozuka Gothic Pro B"/>
              </a:rPr>
              <a:t>定到</a:t>
            </a:r>
            <a:r>
              <a:rPr sz="2000" dirty="0">
                <a:latin typeface="+mn-ea"/>
                <a:cs typeface="微软雅黑"/>
              </a:rPr>
              <a:t>对</a:t>
            </a:r>
            <a:r>
              <a:rPr sz="2000" dirty="0">
                <a:latin typeface="+mn-ea"/>
                <a:cs typeface="Kozuka Gothic Pro B"/>
              </a:rPr>
              <a:t>象中，再</a:t>
            </a:r>
            <a:r>
              <a:rPr sz="2000" dirty="0">
                <a:latin typeface="+mn-ea"/>
                <a:cs typeface="微软雅黑"/>
              </a:rPr>
              <a:t>传</a:t>
            </a:r>
            <a:r>
              <a:rPr sz="2000" dirty="0">
                <a:latin typeface="+mn-ea"/>
                <a:cs typeface="Kozuka Gothic Pro B"/>
              </a:rPr>
              <a:t>入入参</a:t>
            </a:r>
          </a:p>
          <a:p>
            <a:pPr marR="3599815" algn="ctr">
              <a:lnSpc>
                <a:spcPts val="2380"/>
              </a:lnSpc>
              <a:spcBef>
                <a:spcPts val="350"/>
              </a:spcBef>
              <a:tabLst>
                <a:tab pos="284480" algn="l"/>
              </a:tabLst>
            </a:pPr>
            <a:r>
              <a:rPr sz="2000" dirty="0">
                <a:latin typeface="+mn-ea"/>
                <a:cs typeface="Arial"/>
              </a:rPr>
              <a:t>–	</a:t>
            </a:r>
            <a:r>
              <a:rPr sz="2000" dirty="0">
                <a:latin typeface="+mn-ea"/>
                <a:cs typeface="Kozuka Gothic Pro B"/>
              </a:rPr>
              <a:t>将方法入参</a:t>
            </a:r>
            <a:r>
              <a:rPr sz="2000" dirty="0">
                <a:latin typeface="+mn-ea"/>
                <a:cs typeface="微软雅黑"/>
              </a:rPr>
              <a:t>对</a:t>
            </a:r>
            <a:r>
              <a:rPr sz="2000" dirty="0">
                <a:latin typeface="+mn-ea"/>
                <a:cs typeface="Kozuka Gothic Pro B"/>
              </a:rPr>
              <a:t>象添加到模型中</a:t>
            </a:r>
          </a:p>
        </p:txBody>
      </p:sp>
    </p:spTree>
    <p:extLst>
      <p:ext uri="{BB962C8B-B14F-4D97-AF65-F5344CB8AC3E}">
        <p14:creationId xmlns:p14="http://schemas.microsoft.com/office/powerpoint/2010/main" val="226022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和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26273"/>
            <a:ext cx="8155305" cy="374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778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行完成后，最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返回一个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ModelAndView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于那些返回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ModeMap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理方法，</a:t>
            </a:r>
            <a:r>
              <a:rPr sz="2400" b="1" dirty="0">
                <a:latin typeface="Arial"/>
                <a:cs typeface="Arial"/>
              </a:rPr>
              <a:t>Spring MVC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也会在内部将它</a:t>
            </a:r>
            <a:r>
              <a:rPr sz="2400" b="1" dirty="0">
                <a:latin typeface="微软雅黑"/>
                <a:cs typeface="微软雅黑"/>
              </a:rPr>
              <a:t>们</a:t>
            </a:r>
            <a:r>
              <a:rPr sz="2400" b="1" dirty="0">
                <a:latin typeface="Kozuka Gothic Pro B"/>
                <a:cs typeface="Kozuka Gothic Pro B"/>
              </a:rPr>
              <a:t>装配成一个 </a:t>
            </a:r>
            <a:r>
              <a:rPr sz="2400" b="1" dirty="0">
                <a:latin typeface="Arial"/>
                <a:cs typeface="Arial"/>
              </a:rPr>
              <a:t>ModelAndView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对</a:t>
            </a:r>
            <a:r>
              <a:rPr sz="2400" b="1" dirty="0">
                <a:latin typeface="Kozuka Gothic Pro B"/>
                <a:cs typeface="Kozuka Gothic Pro B"/>
              </a:rPr>
              <a:t>象</a:t>
            </a:r>
            <a:r>
              <a:rPr sz="2400" dirty="0">
                <a:latin typeface="MS Mincho"/>
                <a:cs typeface="MS Mincho"/>
              </a:rPr>
              <a:t>，它包含了</a:t>
            </a:r>
            <a:r>
              <a:rPr sz="2400" dirty="0">
                <a:latin typeface="宋体"/>
                <a:cs typeface="宋体"/>
              </a:rPr>
              <a:t>逻辑</a:t>
            </a:r>
            <a:r>
              <a:rPr sz="2400" dirty="0">
                <a:latin typeface="MS Mincho"/>
                <a:cs typeface="MS Mincho"/>
              </a:rPr>
              <a:t>名和模型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视图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092450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借助</a:t>
            </a:r>
            <a:r>
              <a:rPr sz="2400" b="1" dirty="0">
                <a:latin typeface="微软雅黑"/>
                <a:cs typeface="微软雅黑"/>
              </a:rPr>
              <a:t>视图</a:t>
            </a:r>
            <a:r>
              <a:rPr sz="2400" b="1" dirty="0">
                <a:latin typeface="Kozuka Gothic Pro B"/>
                <a:cs typeface="Kozuka Gothic Pro B"/>
              </a:rPr>
              <a:t>解析器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b="1" dirty="0">
                <a:latin typeface="Arial"/>
                <a:cs typeface="Arial"/>
              </a:rPr>
              <a:t>ViewResolve</a:t>
            </a:r>
            <a:r>
              <a:rPr sz="2400" b="1" spc="-40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）得到最</a:t>
            </a:r>
            <a:r>
              <a:rPr sz="2400" dirty="0">
                <a:latin typeface="宋体"/>
                <a:cs typeface="宋体"/>
              </a:rPr>
              <a:t>终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象（</a:t>
            </a:r>
            <a:r>
              <a:rPr sz="2400" dirty="0">
                <a:latin typeface="Arial"/>
                <a:cs typeface="Arial"/>
              </a:rPr>
              <a:t>Vie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MS Mincho"/>
                <a:cs typeface="MS Mincho"/>
              </a:rPr>
              <a:t>），最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可以是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，也可能是 </a:t>
            </a:r>
            <a:r>
              <a:rPr sz="2400" dirty="0">
                <a:latin typeface="Arial"/>
                <a:cs typeface="Arial"/>
              </a:rPr>
              <a:t>Exce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JFreeChart	</a:t>
            </a:r>
            <a:r>
              <a:rPr sz="2400" dirty="0">
                <a:latin typeface="MS Mincho"/>
                <a:cs typeface="MS Mincho"/>
              </a:rPr>
              <a:t>等各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形式的</a:t>
            </a:r>
            <a:r>
              <a:rPr sz="2400" dirty="0">
                <a:latin typeface="宋体"/>
                <a:cs typeface="宋体"/>
              </a:rPr>
              <a:t>视图</a:t>
            </a:r>
          </a:p>
          <a:p>
            <a:pPr marL="354965" marR="173355" indent="-342265" algn="just">
              <a:lnSpc>
                <a:spcPts val="275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究竟采取何</a:t>
            </a:r>
            <a:r>
              <a:rPr sz="2400" dirty="0">
                <a:latin typeface="宋体"/>
                <a:cs typeface="宋体"/>
              </a:rPr>
              <a:t>种视图对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模型数据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Batang"/>
                <a:cs typeface="Batang"/>
              </a:rPr>
              <a:t>渲</a:t>
            </a:r>
            <a:r>
              <a:rPr sz="2400" dirty="0">
                <a:latin typeface="MS Mincho"/>
                <a:cs typeface="MS Mincho"/>
              </a:rPr>
              <a:t>染，</a:t>
            </a:r>
            <a:r>
              <a:rPr sz="2400" dirty="0">
                <a:latin typeface="宋体"/>
                <a:cs typeface="宋体"/>
              </a:rPr>
              <a:t>处 </a:t>
            </a:r>
            <a:r>
              <a:rPr sz="2400" dirty="0">
                <a:latin typeface="MS Mincho"/>
                <a:cs typeface="MS Mincho"/>
              </a:rPr>
              <a:t>理器并不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心，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理器工作重点聚焦在生</a:t>
            </a:r>
            <a:r>
              <a:rPr sz="2400" dirty="0">
                <a:latin typeface="宋体"/>
                <a:cs typeface="宋体"/>
              </a:rPr>
              <a:t>产</a:t>
            </a:r>
            <a:r>
              <a:rPr sz="2400" dirty="0">
                <a:latin typeface="MS Mincho"/>
                <a:cs typeface="MS Mincho"/>
              </a:rPr>
              <a:t>模型数据的工 作上，从而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的充分解</a:t>
            </a:r>
            <a:r>
              <a:rPr sz="2400" dirty="0">
                <a:latin typeface="宋体"/>
                <a:cs typeface="宋体"/>
              </a:rPr>
              <a:t>耦</a:t>
            </a:r>
          </a:p>
        </p:txBody>
      </p:sp>
    </p:spTree>
    <p:extLst>
      <p:ext uri="{BB962C8B-B14F-4D97-AF65-F5344CB8AC3E}">
        <p14:creationId xmlns:p14="http://schemas.microsoft.com/office/powerpoint/2010/main" val="360502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26100" y="1046004"/>
            <a:ext cx="9398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5" y="2274093"/>
            <a:ext cx="8243152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lang="zh-CN" altLang="en-US" sz="2000" dirty="0" smtClean="0">
                <a:latin typeface="MS Mincho"/>
                <a:cs typeface="MS Mincho"/>
              </a:rPr>
              <a:t>的作用是</a:t>
            </a:r>
            <a:r>
              <a:rPr lang="zh-CN" altLang="en-US" sz="2000" dirty="0" smtClean="0">
                <a:latin typeface="Batang"/>
                <a:cs typeface="Batang"/>
              </a:rPr>
              <a:t>渲</a:t>
            </a:r>
            <a:r>
              <a:rPr lang="zh-CN" altLang="en-US" sz="2000" dirty="0" smtClean="0">
                <a:latin typeface="MS Mincho"/>
                <a:cs typeface="MS Mincho"/>
              </a:rPr>
              <a:t>染模型数据，将模型里的数据以某</a:t>
            </a:r>
            <a:r>
              <a:rPr lang="zh-CN" altLang="en-US" sz="2000" dirty="0" smtClean="0">
                <a:latin typeface="宋体"/>
                <a:cs typeface="宋体"/>
              </a:rPr>
              <a:t>种</a:t>
            </a:r>
            <a:r>
              <a:rPr lang="zh-CN" altLang="en-US" sz="2000" dirty="0" smtClean="0">
                <a:latin typeface="MS Mincho"/>
                <a:cs typeface="MS Mincho"/>
              </a:rPr>
              <a:t>形式呈</a:t>
            </a:r>
            <a:r>
              <a:rPr lang="zh-CN" altLang="en-US" sz="2000" dirty="0" smtClean="0">
                <a:latin typeface="宋体"/>
                <a:cs typeface="宋体"/>
              </a:rPr>
              <a:t>现给</a:t>
            </a:r>
            <a:r>
              <a:rPr lang="zh-CN" altLang="en-US" sz="2000" dirty="0" smtClean="0">
                <a:latin typeface="MS Mincho"/>
                <a:cs typeface="MS Mincho"/>
              </a:rPr>
              <a:t>客</a:t>
            </a:r>
            <a:r>
              <a:rPr sz="2000" dirty="0" smtClean="0">
                <a:latin typeface="宋体"/>
                <a:cs typeface="宋体"/>
              </a:rPr>
              <a:t>户</a:t>
            </a:r>
            <a:r>
              <a:rPr sz="2000" dirty="0">
                <a:latin typeface="MS Mincho"/>
                <a:cs typeface="MS Mincho"/>
              </a:rPr>
              <a:t>。</a:t>
            </a:r>
          </a:p>
          <a:p>
            <a:pPr marR="5080" indent="-342265">
              <a:spcBef>
                <a:spcPts val="515"/>
              </a:spcBef>
              <a:tabLst>
                <a:tab pos="354330" algn="l"/>
              </a:tabLst>
            </a:pPr>
            <a:r>
              <a:rPr sz="2000" dirty="0" err="1" smtClean="0">
                <a:latin typeface="宋体"/>
                <a:cs typeface="宋体"/>
              </a:rPr>
              <a:t>为</a:t>
            </a:r>
            <a:r>
              <a:rPr sz="2000" dirty="0" err="1" smtClean="0">
                <a:latin typeface="MS Mincho"/>
                <a:cs typeface="MS Mincho"/>
              </a:rPr>
              <a:t>了</a:t>
            </a:r>
            <a:r>
              <a:rPr sz="2000" dirty="0" err="1" smtClean="0">
                <a:latin typeface="宋体"/>
                <a:cs typeface="宋体"/>
              </a:rPr>
              <a:t>实现视图</a:t>
            </a:r>
            <a:r>
              <a:rPr sz="2000" dirty="0" err="1" smtClean="0">
                <a:latin typeface="MS Mincho"/>
                <a:cs typeface="MS Mincho"/>
              </a:rPr>
              <a:t>模型和具体</a:t>
            </a:r>
            <a:r>
              <a:rPr sz="2000" dirty="0" err="1" smtClean="0">
                <a:latin typeface="宋体"/>
                <a:cs typeface="宋体"/>
              </a:rPr>
              <a:t>实现</a:t>
            </a:r>
            <a:r>
              <a:rPr sz="2000" dirty="0" err="1" smtClean="0">
                <a:latin typeface="MS Mincho"/>
                <a:cs typeface="MS Mincho"/>
              </a:rPr>
              <a:t>技</a:t>
            </a:r>
            <a:r>
              <a:rPr sz="2000" dirty="0" err="1" smtClean="0">
                <a:latin typeface="宋体"/>
                <a:cs typeface="宋体"/>
              </a:rPr>
              <a:t>术</a:t>
            </a:r>
            <a:r>
              <a:rPr sz="2000" dirty="0" err="1" smtClean="0">
                <a:latin typeface="MS Mincho"/>
                <a:cs typeface="MS Mincho"/>
              </a:rPr>
              <a:t>的解</a:t>
            </a:r>
            <a:r>
              <a:rPr sz="2000" dirty="0" err="1" smtClean="0">
                <a:latin typeface="宋体"/>
                <a:cs typeface="宋体"/>
              </a:rPr>
              <a:t>耦</a:t>
            </a:r>
            <a:r>
              <a:rPr sz="2000" dirty="0" err="1">
                <a:latin typeface="MS Mincho"/>
                <a:cs typeface="MS Mincho"/>
              </a:rPr>
              <a:t>，</a:t>
            </a:r>
            <a:r>
              <a:rPr sz="2000" dirty="0" err="1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MS Mincho"/>
                <a:cs typeface="MS Mincho"/>
              </a:rPr>
              <a:t>在</a:t>
            </a:r>
            <a:r>
              <a:rPr sz="2000" dirty="0" err="1" smtClean="0">
                <a:latin typeface="Arial"/>
                <a:cs typeface="Arial"/>
              </a:rPr>
              <a:t>org.springframework.web.servlet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包中定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了一个高度抽象的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View </a:t>
            </a:r>
            <a:r>
              <a:rPr sz="2000" dirty="0">
                <a:latin typeface="MS Mincho"/>
                <a:cs typeface="MS Mincho"/>
              </a:rPr>
              <a:t>接口：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0576" y="5289073"/>
            <a:ext cx="798766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 err="1" smtClean="0">
                <a:latin typeface="微软雅黑"/>
                <a:cs typeface="微软雅黑"/>
              </a:rPr>
              <a:t>视图对</a:t>
            </a:r>
            <a:r>
              <a:rPr sz="2000" dirty="0" err="1" smtClean="0">
                <a:latin typeface="Kozuka Gothic Pro B"/>
                <a:cs typeface="Kozuka Gothic Pro B"/>
              </a:rPr>
              <a:t>象由</a:t>
            </a:r>
            <a:r>
              <a:rPr sz="2000" dirty="0" err="1" smtClean="0">
                <a:latin typeface="微软雅黑"/>
                <a:cs typeface="微软雅黑"/>
              </a:rPr>
              <a:t>视图</a:t>
            </a:r>
            <a:r>
              <a:rPr sz="2000" dirty="0" err="1" smtClean="0">
                <a:latin typeface="Kozuka Gothic Pro B"/>
                <a:cs typeface="Kozuka Gothic Pro B"/>
              </a:rPr>
              <a:t>解析器</a:t>
            </a:r>
            <a:r>
              <a:rPr sz="2000" dirty="0" err="1" smtClean="0">
                <a:latin typeface="微软雅黑"/>
                <a:cs typeface="微软雅黑"/>
              </a:rPr>
              <a:t>负责实</a:t>
            </a:r>
            <a:r>
              <a:rPr sz="2000" dirty="0" err="1" smtClean="0">
                <a:latin typeface="Kozuka Gothic Pro B"/>
                <a:cs typeface="Kozuka Gothic Pro B"/>
              </a:rPr>
              <a:t>例化</a:t>
            </a:r>
            <a:r>
              <a:rPr sz="2000" dirty="0" err="1">
                <a:latin typeface="MS Mincho"/>
                <a:cs typeface="MS Mincho"/>
              </a:rPr>
              <a:t>。由于</a:t>
            </a:r>
            <a:r>
              <a:rPr sz="2000" dirty="0" err="1">
                <a:latin typeface="宋体"/>
                <a:cs typeface="宋体"/>
              </a:rPr>
              <a:t>视图</a:t>
            </a:r>
            <a:r>
              <a:rPr sz="2000" dirty="0" err="1">
                <a:latin typeface="MS Mincho"/>
                <a:cs typeface="MS Mincho"/>
              </a:rPr>
              <a:t>是</a:t>
            </a:r>
            <a:r>
              <a:rPr sz="2000" dirty="0" err="1">
                <a:latin typeface="Kozuka Gothic Pro B"/>
                <a:cs typeface="Kozuka Gothic Pro B"/>
              </a:rPr>
              <a:t>无状</a:t>
            </a:r>
            <a:r>
              <a:rPr sz="2000" dirty="0" err="1">
                <a:latin typeface="微软雅黑"/>
                <a:cs typeface="微软雅黑"/>
              </a:rPr>
              <a:t>态</a:t>
            </a:r>
            <a:r>
              <a:rPr sz="2000" dirty="0" err="1">
                <a:latin typeface="MS Mincho"/>
                <a:cs typeface="MS Mincho"/>
              </a:rPr>
              <a:t>的，</a:t>
            </a:r>
            <a:r>
              <a:rPr sz="2000" dirty="0" err="1" smtClean="0">
                <a:latin typeface="MS Mincho"/>
                <a:cs typeface="MS Mincho"/>
              </a:rPr>
              <a:t>所以他</a:t>
            </a:r>
            <a:r>
              <a:rPr sz="2000" dirty="0" err="1" smtClean="0">
                <a:latin typeface="宋体"/>
                <a:cs typeface="宋体"/>
              </a:rPr>
              <a:t>们</a:t>
            </a:r>
            <a:r>
              <a:rPr sz="2000" dirty="0" err="1" smtClean="0">
                <a:latin typeface="MS Mincho"/>
                <a:cs typeface="MS Mincho"/>
              </a:rPr>
              <a:t>不会有</a:t>
            </a:r>
            <a:r>
              <a:rPr sz="2000" dirty="0" err="1" smtClean="0">
                <a:latin typeface="微软雅黑"/>
                <a:cs typeface="微软雅黑"/>
              </a:rPr>
              <a:t>线</a:t>
            </a:r>
            <a:r>
              <a:rPr sz="2000" dirty="0" err="1" smtClean="0">
                <a:latin typeface="Kozuka Gothic Pro B"/>
                <a:cs typeface="Kozuka Gothic Pro B"/>
              </a:rPr>
              <a:t>程安全</a:t>
            </a:r>
            <a:r>
              <a:rPr sz="2000" dirty="0" err="1" smtClean="0">
                <a:latin typeface="MS Mincho"/>
                <a:cs typeface="MS Mincho"/>
              </a:rPr>
              <a:t>的</a:t>
            </a:r>
            <a:r>
              <a:rPr sz="2000" dirty="0" err="1" smtClean="0">
                <a:latin typeface="宋体"/>
                <a:cs typeface="宋体"/>
              </a:rPr>
              <a:t>问题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800" y="3465049"/>
            <a:ext cx="63246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417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视图实现类</a:t>
            </a:r>
          </a:p>
        </p:txBody>
      </p:sp>
      <p:sp>
        <p:nvSpPr>
          <p:cNvPr id="3" name="object 3"/>
          <p:cNvSpPr/>
          <p:nvPr/>
        </p:nvSpPr>
        <p:spPr>
          <a:xfrm>
            <a:off x="2279650" y="1772920"/>
            <a:ext cx="7785100" cy="468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98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841818"/>
            <a:ext cx="7987665" cy="2654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为逻辑视图</a:t>
            </a:r>
            <a:r>
              <a:rPr sz="2400" dirty="0">
                <a:latin typeface="MS Mincho"/>
                <a:cs typeface="MS Mincho"/>
              </a:rPr>
              <a:t>名的解析提供了不同的策略，可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WEB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</a:t>
            </a:r>
            <a:r>
              <a:rPr sz="2400" dirty="0">
                <a:latin typeface="Kozuka Gothic Pro B"/>
                <a:cs typeface="Kozuka Gothic Pro B"/>
              </a:rPr>
              <a:t>配置一</a:t>
            </a:r>
            <a:r>
              <a:rPr sz="2400" dirty="0">
                <a:latin typeface="微软雅黑"/>
                <a:cs typeface="微软雅黑"/>
              </a:rPr>
              <a:t>种</a:t>
            </a:r>
            <a:r>
              <a:rPr sz="2400" dirty="0">
                <a:latin typeface="Kozuka Gothic Pro B"/>
                <a:cs typeface="Kozuka Gothic Pro B"/>
              </a:rPr>
              <a:t>或多</a:t>
            </a:r>
            <a:r>
              <a:rPr sz="2400" dirty="0">
                <a:latin typeface="微软雅黑"/>
                <a:cs typeface="微软雅黑"/>
              </a:rPr>
              <a:t>种</a:t>
            </a:r>
            <a:r>
              <a:rPr sz="2400" dirty="0">
                <a:latin typeface="Kozuka Gothic Pro B"/>
                <a:cs typeface="Kozuka Gothic Pro B"/>
              </a:rPr>
              <a:t>解析策略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Kozuka Gothic Pro B"/>
                <a:cs typeface="Kozuka Gothic Pro B"/>
              </a:rPr>
              <a:t>并 指定他</a:t>
            </a:r>
            <a:r>
              <a:rPr sz="2400" dirty="0">
                <a:latin typeface="微软雅黑"/>
                <a:cs typeface="微软雅黑"/>
              </a:rPr>
              <a:t>们</a:t>
            </a:r>
            <a:r>
              <a:rPr sz="2400" dirty="0">
                <a:latin typeface="Kozuka Gothic Pro B"/>
                <a:cs typeface="Kozuka Gothic Pro B"/>
              </a:rPr>
              <a:t>之</a:t>
            </a:r>
            <a:r>
              <a:rPr sz="2400" dirty="0">
                <a:latin typeface="微软雅黑"/>
                <a:cs typeface="微软雅黑"/>
              </a:rPr>
              <a:t>间</a:t>
            </a:r>
            <a:r>
              <a:rPr sz="2400" dirty="0">
                <a:latin typeface="Kozuka Gothic Pro B"/>
                <a:cs typeface="Kozuka Gothic Pro B"/>
              </a:rPr>
              <a:t>的先后</a:t>
            </a:r>
            <a:r>
              <a:rPr sz="2400" dirty="0">
                <a:latin typeface="微软雅黑"/>
                <a:cs typeface="微软雅黑"/>
              </a:rPr>
              <a:t>顺</a:t>
            </a:r>
            <a:r>
              <a:rPr sz="2400" dirty="0">
                <a:latin typeface="Kozuka Gothic Pro B"/>
                <a:cs typeface="Kozuka Gothic Pro B"/>
              </a:rPr>
              <a:t>序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映射策略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。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解析器的作用比</a:t>
            </a:r>
            <a:r>
              <a:rPr sz="2400" dirty="0">
                <a:latin typeface="宋体"/>
                <a:cs typeface="宋体"/>
              </a:rPr>
              <a:t>较单</a:t>
            </a:r>
            <a:r>
              <a:rPr sz="2400" dirty="0">
                <a:latin typeface="MS Mincho"/>
                <a:cs typeface="MS Mincho"/>
              </a:rPr>
              <a:t>一：将</a:t>
            </a:r>
            <a:r>
              <a:rPr sz="2400" dirty="0">
                <a:latin typeface="宋体"/>
                <a:cs typeface="宋体"/>
              </a:rPr>
              <a:t>逻辑视图</a:t>
            </a:r>
            <a:r>
              <a:rPr sz="2400" dirty="0">
                <a:latin typeface="MS Mincho"/>
                <a:cs typeface="MS Mincho"/>
              </a:rPr>
              <a:t>解析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象。</a:t>
            </a:r>
          </a:p>
          <a:p>
            <a:pPr marL="12700">
              <a:lnSpc>
                <a:spcPts val="285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所有的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解析器都必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ViewResolver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接口：</a:t>
            </a:r>
          </a:p>
        </p:txBody>
      </p:sp>
      <p:sp>
        <p:nvSpPr>
          <p:cNvPr id="5" name="object 5"/>
          <p:cNvSpPr/>
          <p:nvPr/>
        </p:nvSpPr>
        <p:spPr>
          <a:xfrm>
            <a:off x="2423794" y="4653279"/>
            <a:ext cx="50292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303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685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  <a:r>
              <a:rPr dirty="0">
                <a:latin typeface="宋体"/>
                <a:cs typeface="宋体"/>
              </a:rPr>
              <a:t>实现类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2170" y="4609624"/>
            <a:ext cx="8041005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程序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可以</a:t>
            </a:r>
            <a:r>
              <a:rPr sz="2000" dirty="0">
                <a:latin typeface="宋体"/>
                <a:cs typeface="宋体"/>
              </a:rPr>
              <a:t>选择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解析器或混用多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330" marR="5080" indent="-342265">
              <a:lnSpc>
                <a:spcPts val="2060"/>
              </a:lnSpc>
              <a:spcBef>
                <a:spcPts val="295"/>
              </a:spcBef>
              <a:tabLst>
                <a:tab pos="354330" algn="l"/>
                <a:tab pos="599567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Batang"/>
                <a:cs typeface="Batang"/>
              </a:rPr>
              <a:t>每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解析器都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接口并</a:t>
            </a:r>
            <a:r>
              <a:rPr sz="2000" dirty="0">
                <a:latin typeface="宋体"/>
                <a:cs typeface="宋体"/>
              </a:rPr>
              <a:t>开</a:t>
            </a:r>
            <a:r>
              <a:rPr sz="2000" dirty="0">
                <a:latin typeface="MS Mincho"/>
                <a:cs typeface="MS Mincho"/>
              </a:rPr>
              <a:t>放出一个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 以通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属性指定解析器的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越小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级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越高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330" marR="48260" indent="-342265">
              <a:lnSpc>
                <a:spcPts val="2070"/>
              </a:lnSpc>
              <a:spcBef>
                <a:spcPts val="22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会按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序的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先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</a:t>
            </a:r>
            <a:r>
              <a:rPr sz="2000" dirty="0">
                <a:latin typeface="宋体"/>
                <a:cs typeface="宋体"/>
              </a:rPr>
              <a:t>对逻辑视图</a:t>
            </a:r>
            <a:r>
              <a:rPr sz="2000" dirty="0">
                <a:latin typeface="MS Mincho"/>
                <a:cs typeface="MS Mincho"/>
              </a:rPr>
              <a:t>名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行解 析，直到解析成功并返回</a:t>
            </a:r>
            <a:r>
              <a:rPr sz="2000" dirty="0">
                <a:latin typeface="宋体"/>
                <a:cs typeface="宋体"/>
              </a:rPr>
              <a:t>视图对</a:t>
            </a:r>
            <a:r>
              <a:rPr sz="2000" dirty="0">
                <a:latin typeface="MS Mincho"/>
                <a:cs typeface="MS Mincho"/>
              </a:rPr>
              <a:t>象，否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将抛出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ServletException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异 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3750" y="1772920"/>
            <a:ext cx="80645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33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36885"/>
            <a:ext cx="10515600" cy="782045"/>
          </a:xfrm>
          <a:prstGeom prst="rect">
            <a:avLst/>
          </a:prstGeom>
        </p:spPr>
        <p:txBody>
          <a:bodyPr vert="horz" wrap="square" lIns="0" tIns="228382" rIns="0" bIns="0" rtlCol="0" anchor="ctr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26273"/>
            <a:ext cx="706310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是最常</a:t>
            </a:r>
            <a:r>
              <a:rPr sz="2400" dirty="0">
                <a:latin typeface="宋体"/>
                <a:cs typeface="宋体"/>
              </a:rPr>
              <a:t>见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</a:t>
            </a:r>
            <a:r>
              <a:rPr sz="2400" dirty="0">
                <a:latin typeface="MS Mincho"/>
                <a:cs typeface="MS Mincho"/>
              </a:rPr>
              <a:t>，可以使用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InternalResourceViewResolver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作</a:t>
            </a:r>
            <a:r>
              <a:rPr sz="2400" dirty="0">
                <a:latin typeface="宋体"/>
                <a:cs typeface="宋体"/>
              </a:rPr>
              <a:t>为视图</a:t>
            </a:r>
            <a:r>
              <a:rPr sz="2400" dirty="0">
                <a:latin typeface="MS Mincho"/>
                <a:cs typeface="MS Mincho"/>
              </a:rPr>
              <a:t>解析器：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870" y="2924810"/>
            <a:ext cx="78867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4615" y="4083685"/>
            <a:ext cx="36677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/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IN</a:t>
            </a:r>
            <a:r>
              <a:rPr spc="-5" dirty="0">
                <a:latin typeface="Calibri"/>
                <a:cs typeface="Calibri"/>
              </a:rPr>
              <a:t>F/p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ge</a:t>
            </a:r>
            <a:r>
              <a:rPr spc="-5" dirty="0">
                <a:latin typeface="Calibri"/>
                <a:cs typeface="Calibri"/>
              </a:rPr>
              <a:t>s/us</a:t>
            </a:r>
            <a:r>
              <a:rPr spc="-10" dirty="0">
                <a:latin typeface="Calibri"/>
                <a:cs typeface="Calibri"/>
              </a:rPr>
              <a:t>er</a:t>
            </a:r>
            <a:r>
              <a:rPr spc="-5" dirty="0">
                <a:latin typeface="Calibri"/>
                <a:cs typeface="Calibri"/>
              </a:rPr>
              <a:t>/</a:t>
            </a:r>
            <a:r>
              <a:rPr spc="-10" dirty="0">
                <a:latin typeface="Calibri"/>
                <a:cs typeface="Calibri"/>
              </a:rPr>
              <a:t>cre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te</a:t>
            </a:r>
            <a:r>
              <a:rPr spc="-5" dirty="0">
                <a:latin typeface="Calibri"/>
                <a:cs typeface="Calibri"/>
              </a:rPr>
              <a:t>Su</a:t>
            </a:r>
            <a:r>
              <a:rPr spc="-10" dirty="0">
                <a:latin typeface="Calibri"/>
                <a:cs typeface="Calibri"/>
              </a:rPr>
              <a:t>ce</a:t>
            </a:r>
            <a:r>
              <a:rPr spc="-5" dirty="0">
                <a:latin typeface="Calibri"/>
                <a:cs typeface="Calibri"/>
              </a:rPr>
              <a:t>ss.js</a:t>
            </a:r>
            <a:r>
              <a:rPr dirty="0"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8952" y="4017409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58368" y="0"/>
                </a:moveTo>
                <a:lnTo>
                  <a:pt x="14678" y="19655"/>
                </a:lnTo>
                <a:lnTo>
                  <a:pt x="2571" y="40632"/>
                </a:lnTo>
                <a:lnTo>
                  <a:pt x="0" y="52859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8900" y="4076066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431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8664" y="4310380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0" y="0"/>
                </a:moveTo>
                <a:lnTo>
                  <a:pt x="19655" y="43689"/>
                </a:lnTo>
                <a:lnTo>
                  <a:pt x="40632" y="55796"/>
                </a:lnTo>
                <a:lnTo>
                  <a:pt x="52859" y="58368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7320" y="4368800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5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7671" y="4316175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0" y="52859"/>
                </a:moveTo>
                <a:lnTo>
                  <a:pt x="43689" y="33203"/>
                </a:lnTo>
                <a:lnTo>
                  <a:pt x="55796" y="12227"/>
                </a:lnTo>
                <a:lnTo>
                  <a:pt x="58368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6090" y="4076066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23431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3465" y="4017697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52859" y="58368"/>
                </a:moveTo>
                <a:lnTo>
                  <a:pt x="33203" y="14678"/>
                </a:lnTo>
                <a:lnTo>
                  <a:pt x="12227" y="2571"/>
                </a:lnTo>
                <a:lnTo>
                  <a:pt x="0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7320" y="4017645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153035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5911" y="32262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40148" y="0"/>
                </a:moveTo>
                <a:lnTo>
                  <a:pt x="27740" y="1978"/>
                </a:lnTo>
                <a:lnTo>
                  <a:pt x="16883" y="7489"/>
                </a:lnTo>
                <a:lnTo>
                  <a:pt x="8215" y="15894"/>
                </a:lnTo>
                <a:lnTo>
                  <a:pt x="2374" y="26554"/>
                </a:lnTo>
                <a:lnTo>
                  <a:pt x="0" y="38831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66054" y="326644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19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65889" y="3429634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0" y="0"/>
                </a:moveTo>
                <a:lnTo>
                  <a:pt x="1978" y="12407"/>
                </a:lnTo>
                <a:lnTo>
                  <a:pt x="7489" y="23265"/>
                </a:lnTo>
                <a:lnTo>
                  <a:pt x="15894" y="31933"/>
                </a:lnTo>
                <a:lnTo>
                  <a:pt x="26554" y="37773"/>
                </a:lnTo>
                <a:lnTo>
                  <a:pt x="38831" y="40148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6060" y="3469640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7220" y="3430974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0" y="38831"/>
                </a:moveTo>
                <a:lnTo>
                  <a:pt x="12407" y="36852"/>
                </a:lnTo>
                <a:lnTo>
                  <a:pt x="23265" y="31341"/>
                </a:lnTo>
                <a:lnTo>
                  <a:pt x="31933" y="22936"/>
                </a:lnTo>
                <a:lnTo>
                  <a:pt x="37773" y="12276"/>
                </a:lnTo>
                <a:lnTo>
                  <a:pt x="40148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7225" y="326644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19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8559" y="3226291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831" y="40148"/>
                </a:moveTo>
                <a:lnTo>
                  <a:pt x="36852" y="27740"/>
                </a:lnTo>
                <a:lnTo>
                  <a:pt x="31341" y="16883"/>
                </a:lnTo>
                <a:lnTo>
                  <a:pt x="22936" y="8215"/>
                </a:lnTo>
                <a:lnTo>
                  <a:pt x="12276" y="2374"/>
                </a:lnTo>
                <a:lnTo>
                  <a:pt x="0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6060" y="3226435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16611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6091" y="3429000"/>
            <a:ext cx="728345" cy="670560"/>
          </a:xfrm>
          <a:custGeom>
            <a:avLst/>
            <a:gdLst/>
            <a:ahLst/>
            <a:cxnLst/>
            <a:rect l="l" t="t" r="r" b="b"/>
            <a:pathLst>
              <a:path w="728345" h="670560">
                <a:moveTo>
                  <a:pt x="141605" y="0"/>
                </a:moveTo>
                <a:lnTo>
                  <a:pt x="201930" y="17780"/>
                </a:lnTo>
                <a:lnTo>
                  <a:pt x="262255" y="36830"/>
                </a:lnTo>
                <a:lnTo>
                  <a:pt x="321945" y="55245"/>
                </a:lnTo>
                <a:lnTo>
                  <a:pt x="379095" y="73660"/>
                </a:lnTo>
                <a:lnTo>
                  <a:pt x="434340" y="92710"/>
                </a:lnTo>
                <a:lnTo>
                  <a:pt x="486410" y="111125"/>
                </a:lnTo>
                <a:lnTo>
                  <a:pt x="535305" y="130810"/>
                </a:lnTo>
                <a:lnTo>
                  <a:pt x="579755" y="149860"/>
                </a:lnTo>
                <a:lnTo>
                  <a:pt x="619760" y="169545"/>
                </a:lnTo>
                <a:lnTo>
                  <a:pt x="654050" y="189865"/>
                </a:lnTo>
                <a:lnTo>
                  <a:pt x="705485" y="230505"/>
                </a:lnTo>
                <a:lnTo>
                  <a:pt x="728345" y="273685"/>
                </a:lnTo>
                <a:lnTo>
                  <a:pt x="727710" y="295275"/>
                </a:lnTo>
                <a:lnTo>
                  <a:pt x="701675" y="340995"/>
                </a:lnTo>
                <a:lnTo>
                  <a:pt x="645160" y="388620"/>
                </a:lnTo>
                <a:lnTo>
                  <a:pt x="607060" y="413385"/>
                </a:lnTo>
                <a:lnTo>
                  <a:pt x="562610" y="438150"/>
                </a:lnTo>
                <a:lnTo>
                  <a:pt x="513715" y="462915"/>
                </a:lnTo>
                <a:lnTo>
                  <a:pt x="459740" y="488315"/>
                </a:lnTo>
                <a:lnTo>
                  <a:pt x="401320" y="513715"/>
                </a:lnTo>
                <a:lnTo>
                  <a:pt x="339725" y="539750"/>
                </a:lnTo>
                <a:lnTo>
                  <a:pt x="275590" y="565150"/>
                </a:lnTo>
                <a:lnTo>
                  <a:pt x="208280" y="591820"/>
                </a:lnTo>
                <a:lnTo>
                  <a:pt x="139700" y="617855"/>
                </a:lnTo>
                <a:lnTo>
                  <a:pt x="69850" y="643890"/>
                </a:lnTo>
                <a:lnTo>
                  <a:pt x="0" y="67056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4670" y="4038385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52115" y="0"/>
                </a:moveTo>
                <a:lnTo>
                  <a:pt x="9697" y="21402"/>
                </a:lnTo>
                <a:lnTo>
                  <a:pt x="3582" y="31908"/>
                </a:lnTo>
                <a:lnTo>
                  <a:pt x="0" y="4374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408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9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3865" y="4341496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0" y="0"/>
                </a:moveTo>
                <a:lnTo>
                  <a:pt x="21402" y="42418"/>
                </a:lnTo>
                <a:lnTo>
                  <a:pt x="31908" y="48532"/>
                </a:lnTo>
                <a:lnTo>
                  <a:pt x="43740" y="52115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66784" y="43942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80145" y="4350676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0" y="43740"/>
                </a:moveTo>
                <a:lnTo>
                  <a:pt x="42418" y="22338"/>
                </a:lnTo>
                <a:lnTo>
                  <a:pt x="48532" y="11832"/>
                </a:lnTo>
                <a:lnTo>
                  <a:pt x="52115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285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5019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89325" y="4039190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43740" y="52115"/>
                </a:moveTo>
                <a:lnTo>
                  <a:pt x="22338" y="9697"/>
                </a:lnTo>
                <a:lnTo>
                  <a:pt x="11832" y="3582"/>
                </a:lnTo>
                <a:lnTo>
                  <a:pt x="0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66784" y="40386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2133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3567" y="3479596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50108" y="0"/>
                </a:moveTo>
                <a:lnTo>
                  <a:pt x="8378" y="22277"/>
                </a:lnTo>
                <a:lnTo>
                  <a:pt x="2810" y="33116"/>
                </a:lnTo>
                <a:lnTo>
                  <a:pt x="0" y="45251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3510" y="3529966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565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3305" y="3732530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0" y="0"/>
                </a:moveTo>
                <a:lnTo>
                  <a:pt x="22277" y="41729"/>
                </a:lnTo>
                <a:lnTo>
                  <a:pt x="33116" y="47297"/>
                </a:lnTo>
                <a:lnTo>
                  <a:pt x="45251" y="50108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73676" y="378269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95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1971" y="3737647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0" y="45251"/>
                </a:moveTo>
                <a:lnTo>
                  <a:pt x="41729" y="22974"/>
                </a:lnTo>
                <a:lnTo>
                  <a:pt x="47297" y="12135"/>
                </a:lnTo>
                <a:lnTo>
                  <a:pt x="50108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52135" y="3529966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56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7087" y="3479857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45251" y="50108"/>
                </a:moveTo>
                <a:lnTo>
                  <a:pt x="22974" y="8378"/>
                </a:lnTo>
                <a:lnTo>
                  <a:pt x="12135" y="2810"/>
                </a:lnTo>
                <a:lnTo>
                  <a:pt x="0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3676" y="347980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32829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52136" y="3630929"/>
            <a:ext cx="2861945" cy="585470"/>
          </a:xfrm>
          <a:custGeom>
            <a:avLst/>
            <a:gdLst/>
            <a:ahLst/>
            <a:cxnLst/>
            <a:rect l="l" t="t" r="r" b="b"/>
            <a:pathLst>
              <a:path w="2861945" h="585470">
                <a:moveTo>
                  <a:pt x="0" y="0"/>
                </a:moveTo>
                <a:lnTo>
                  <a:pt x="2861945" y="58547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9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60955" y="1068785"/>
            <a:ext cx="707009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50" spc="-35" dirty="0">
                <a:latin typeface="MS Mincho"/>
                <a:cs typeface="MS Mincho"/>
              </a:rPr>
              <a:t>使用</a:t>
            </a:r>
            <a:r>
              <a:rPr sz="3250" spc="-725" dirty="0">
                <a:latin typeface="MS Mincho"/>
                <a:cs typeface="MS Mincho"/>
              </a:rPr>
              <a:t> </a:t>
            </a:r>
            <a:r>
              <a:rPr sz="3250" spc="-40" dirty="0">
                <a:latin typeface="Arial"/>
                <a:cs typeface="Arial"/>
              </a:rPr>
              <a:t>@</a:t>
            </a:r>
            <a:r>
              <a:rPr sz="3250" spc="-20" dirty="0">
                <a:latin typeface="Arial"/>
                <a:cs typeface="Arial"/>
              </a:rPr>
              <a:t>RequestMapping</a:t>
            </a:r>
            <a:r>
              <a:rPr sz="3250" spc="-30" dirty="0">
                <a:latin typeface="Arial"/>
                <a:cs typeface="Arial"/>
              </a:rPr>
              <a:t> </a:t>
            </a:r>
            <a:r>
              <a:rPr sz="3250" spc="-35" dirty="0">
                <a:latin typeface="MS Mincho"/>
                <a:cs typeface="MS Mincho"/>
              </a:rPr>
              <a:t>映射</a:t>
            </a:r>
            <a:r>
              <a:rPr sz="3250" spc="-35" dirty="0">
                <a:latin typeface="宋体"/>
                <a:cs typeface="宋体"/>
              </a:rPr>
              <a:t>请</a:t>
            </a:r>
            <a:r>
              <a:rPr sz="3250" spc="-35" dirty="0">
                <a:latin typeface="MS Mincho"/>
                <a:cs typeface="MS Mincho"/>
              </a:rPr>
              <a:t>求示例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5500" y="2286000"/>
            <a:ext cx="5308600" cy="414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3629" y="2948939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55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3629" y="29225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3629" y="29048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629" y="28870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3629" y="286924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3629" y="28514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3629" y="283337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3629" y="28152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3629" y="27974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3629" y="27797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3629" y="27619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3629" y="27441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3629" y="27263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3629" y="270891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3629" y="26908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3629" y="26730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3629" y="26552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3629" y="26374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3629" y="26196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3629" y="26019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3629" y="2583814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03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3629" y="256571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3629" y="25479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3629" y="25301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3629" y="2502536"/>
            <a:ext cx="3072130" cy="19685"/>
          </a:xfrm>
          <a:custGeom>
            <a:avLst/>
            <a:gdLst/>
            <a:ahLst/>
            <a:cxnLst/>
            <a:rect l="l" t="t" r="r" b="b"/>
            <a:pathLst>
              <a:path w="3072129" h="19685">
                <a:moveTo>
                  <a:pt x="0" y="19685"/>
                </a:moveTo>
                <a:lnTo>
                  <a:pt x="3072130" y="19685"/>
                </a:lnTo>
                <a:lnTo>
                  <a:pt x="3072130" y="0"/>
                </a:lnTo>
                <a:lnTo>
                  <a:pt x="0" y="0"/>
                </a:lnTo>
                <a:lnTo>
                  <a:pt x="0" y="1968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3629" y="2457451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3629" y="244665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3629" y="24241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3629" y="24018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3629" y="236728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3629" y="2322196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3629" y="2299971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3629" y="2275839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3629" y="226536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3629" y="224282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53629" y="2208531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53629" y="2163446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53629" y="21529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53629" y="213042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53629" y="2096136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3629" y="207200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53629" y="2026921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53629" y="201644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3629" y="199390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53629" y="19713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3629" y="193675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53629" y="1892300"/>
            <a:ext cx="3072130" cy="45720"/>
          </a:xfrm>
          <a:custGeom>
            <a:avLst/>
            <a:gdLst/>
            <a:ahLst/>
            <a:cxnLst/>
            <a:rect l="l" t="t" r="r" b="b"/>
            <a:pathLst>
              <a:path w="3072129" h="45719">
                <a:moveTo>
                  <a:pt x="0" y="45720"/>
                </a:moveTo>
                <a:lnTo>
                  <a:pt x="3072130" y="45720"/>
                </a:lnTo>
                <a:lnTo>
                  <a:pt x="30721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53629" y="188150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53629" y="18583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7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53629" y="183515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53629" y="18126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53629" y="177800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53629" y="173291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53629" y="17224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53629" y="169989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53629" y="1665606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53629" y="164147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53629" y="1642745"/>
            <a:ext cx="3072130" cy="1323340"/>
          </a:xfrm>
          <a:custGeom>
            <a:avLst/>
            <a:gdLst/>
            <a:ahLst/>
            <a:cxnLst/>
            <a:rect l="l" t="t" r="r" b="b"/>
            <a:pathLst>
              <a:path w="3072129" h="1323339">
                <a:moveTo>
                  <a:pt x="0" y="0"/>
                </a:moveTo>
                <a:lnTo>
                  <a:pt x="3072130" y="0"/>
                </a:lnTo>
                <a:lnTo>
                  <a:pt x="3072130" y="1323340"/>
                </a:lnTo>
                <a:lnTo>
                  <a:pt x="0" y="13233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532371" y="1691004"/>
            <a:ext cx="288861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875"/>
              </a:lnSpc>
            </a:pP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定</a:t>
            </a:r>
            <a:r>
              <a:rPr sz="1600" dirty="0">
                <a:latin typeface="宋体"/>
                <a:cs typeface="宋体"/>
              </a:rPr>
              <a:t>义处标记</a:t>
            </a:r>
            <a:r>
              <a:rPr sz="1600" dirty="0">
                <a:latin typeface="MS Mincho"/>
                <a:cs typeface="MS Mincho"/>
              </a:rPr>
              <a:t>的</a:t>
            </a:r>
            <a:endParaRPr sz="1600">
              <a:latin typeface="MS Mincho"/>
              <a:cs typeface="MS Mincho"/>
            </a:endParaRPr>
          </a:p>
          <a:p>
            <a:pPr marL="12700" marR="5080" algn="just">
              <a:lnSpc>
                <a:spcPts val="183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@</a:t>
            </a:r>
            <a:r>
              <a:rPr sz="1600" dirty="0">
                <a:latin typeface="Arial"/>
                <a:cs typeface="Arial"/>
              </a:rPr>
              <a:t>RequestMapping 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限定了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 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理所有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URI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360" dirty="0">
                <a:latin typeface="宋体"/>
                <a:cs typeface="宋体"/>
              </a:rPr>
              <a:t> </a:t>
            </a:r>
            <a:r>
              <a:rPr sz="1600" dirty="0">
                <a:latin typeface="Arial"/>
                <a:cs typeface="Arial"/>
              </a:rPr>
              <a:t>/hello 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求，它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相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于</a:t>
            </a:r>
            <a:r>
              <a:rPr sz="1600" b="1" spc="9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容器部 署的根路径</a:t>
            </a:r>
            <a:endParaRPr sz="1600">
              <a:latin typeface="Kozuka Gothic Pro B"/>
              <a:cs typeface="Kozuka Gothic Pro B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24879" y="2305050"/>
            <a:ext cx="1428750" cy="481330"/>
          </a:xfrm>
          <a:custGeom>
            <a:avLst/>
            <a:gdLst/>
            <a:ahLst/>
            <a:cxnLst/>
            <a:rect l="l" t="t" r="r" b="b"/>
            <a:pathLst>
              <a:path w="1428750" h="481330">
                <a:moveTo>
                  <a:pt x="1428750" y="0"/>
                </a:moveTo>
                <a:lnTo>
                  <a:pt x="0" y="4813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24879" y="2703831"/>
            <a:ext cx="99060" cy="108585"/>
          </a:xfrm>
          <a:custGeom>
            <a:avLst/>
            <a:gdLst/>
            <a:ahLst/>
            <a:cxnLst/>
            <a:rect l="l" t="t" r="r" b="b"/>
            <a:pathLst>
              <a:path w="99060" h="108585">
                <a:moveTo>
                  <a:pt x="0" y="82550"/>
                </a:moveTo>
                <a:lnTo>
                  <a:pt x="99060" y="108585"/>
                </a:lnTo>
                <a:lnTo>
                  <a:pt x="0" y="82550"/>
                </a:lnTo>
                <a:lnTo>
                  <a:pt x="62230" y="0"/>
                </a:lnTo>
                <a:lnTo>
                  <a:pt x="0" y="825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94145" y="58899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58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4145" y="58785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94145" y="58705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94145" y="58626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94145" y="585470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94145" y="584676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94145" y="583469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714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94145" y="58229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94145" y="58150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94145" y="58070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94145" y="57991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94145" y="57873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651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94145" y="57756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94145" y="576770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94145" y="575976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94145" y="575182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94145" y="57438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94145" y="573595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94145" y="5728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94145" y="572071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94145" y="571277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94145" y="57048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94145" y="56918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968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94145" y="56775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94145" y="56676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4145" y="56578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94145" y="56476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94145" y="563784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94145" y="562292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159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94145" y="560800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94145" y="55978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94145" y="55873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94145" y="55775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94145" y="55676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94145" y="55527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94145" y="55378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94145" y="55276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94145" y="55178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94145" y="55076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94145" y="54924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94145" y="547751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94145" y="54673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94145" y="545750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94145" y="54476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94145" y="54327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94145" y="541782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94145" y="54073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94145" y="539718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94145" y="53873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94145" y="53771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94145" y="53622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94145" y="5347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94145" y="53374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94145" y="53276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94145" y="53171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94145" y="5312411"/>
            <a:ext cx="4072254" cy="584835"/>
          </a:xfrm>
          <a:custGeom>
            <a:avLst/>
            <a:gdLst/>
            <a:ahLst/>
            <a:cxnLst/>
            <a:rect l="l" t="t" r="r" b="b"/>
            <a:pathLst>
              <a:path w="4072254" h="584835">
                <a:moveTo>
                  <a:pt x="0" y="0"/>
                </a:moveTo>
                <a:lnTo>
                  <a:pt x="4072255" y="0"/>
                </a:lnTo>
                <a:lnTo>
                  <a:pt x="4072255" y="584835"/>
                </a:lnTo>
                <a:lnTo>
                  <a:pt x="0" y="58483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572884" y="5360670"/>
            <a:ext cx="368300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0"/>
              </a:lnSpc>
            </a:pP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可以定</a:t>
            </a:r>
            <a:r>
              <a:rPr sz="1600" dirty="0">
                <a:latin typeface="宋体"/>
                <a:cs typeface="宋体"/>
              </a:rPr>
              <a:t>义</a:t>
            </a:r>
            <a:r>
              <a:rPr sz="1600" dirty="0">
                <a:latin typeface="MS Mincho"/>
                <a:cs typeface="MS Mincho"/>
              </a:rPr>
              <a:t>多个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理方法，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理来 自</a:t>
            </a:r>
            <a:r>
              <a:rPr sz="1600" dirty="0">
                <a:latin typeface="Arial"/>
                <a:cs typeface="Arial"/>
              </a:rPr>
              <a:t>/hello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下的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167245" y="4072254"/>
            <a:ext cx="1362710" cy="1240790"/>
          </a:xfrm>
          <a:custGeom>
            <a:avLst/>
            <a:gdLst/>
            <a:ahLst/>
            <a:cxnLst/>
            <a:rect l="l" t="t" r="r" b="b"/>
            <a:pathLst>
              <a:path w="1362709" h="1240789">
                <a:moveTo>
                  <a:pt x="1362710" y="1240790"/>
                </a:move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67245" y="4072255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0" y="0"/>
                </a:moveTo>
                <a:lnTo>
                  <a:pt x="24765" y="99695"/>
                </a:lnTo>
                <a:lnTo>
                  <a:pt x="0" y="0"/>
                </a:lnTo>
                <a:lnTo>
                  <a:pt x="101600" y="15240"/>
                </a:ln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5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36885"/>
            <a:ext cx="10515600" cy="782045"/>
          </a:xfrm>
          <a:prstGeom prst="rect">
            <a:avLst/>
          </a:prstGeom>
        </p:spPr>
        <p:txBody>
          <a:bodyPr vert="horz" wrap="square" lIns="0" tIns="228382" rIns="0" bIns="0" rtlCol="0" anchor="ctr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5" y="1922938"/>
            <a:ext cx="8110220" cy="12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</a:t>
            </a:r>
            <a:r>
              <a:rPr sz="2000" dirty="0">
                <a:latin typeface="宋体"/>
                <a:cs typeface="宋体"/>
              </a:rPr>
              <a:t>项</a:t>
            </a:r>
            <a:r>
              <a:rPr sz="2000" dirty="0">
                <a:latin typeface="MS Mincho"/>
                <a:cs typeface="MS Mincho"/>
              </a:rPr>
              <a:t>目中使用了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会自</a:t>
            </a:r>
            <a:r>
              <a:rPr sz="2000" dirty="0">
                <a:latin typeface="宋体"/>
                <a:cs typeface="宋体"/>
              </a:rPr>
              <a:t>动</a:t>
            </a:r>
            <a:r>
              <a:rPr sz="2000" dirty="0">
                <a:latin typeface="MS Mincho"/>
                <a:cs typeface="MS Mincho"/>
              </a:rPr>
              <a:t>把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由</a:t>
            </a:r>
          </a:p>
          <a:p>
            <a:pPr marL="35496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InternalResourceView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JstlView</a:t>
            </a:r>
            <a:endParaRPr sz="2000" dirty="0">
              <a:latin typeface="Arial"/>
              <a:cs typeface="Arial"/>
            </a:endParaRPr>
          </a:p>
          <a:p>
            <a:pPr marL="354965" marR="5080" indent="-342265">
              <a:lnSpc>
                <a:spcPts val="2300"/>
              </a:lnSpc>
              <a:spcBef>
                <a:spcPts val="509"/>
              </a:spcBef>
              <a:tabLst>
                <a:tab pos="354330" algn="l"/>
              </a:tabLst>
            </a:pPr>
            <a:r>
              <a:rPr sz="2000" b="1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fmt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标签则</a:t>
            </a:r>
            <a:r>
              <a:rPr sz="2000" dirty="0">
                <a:latin typeface="MS Mincho"/>
                <a:cs typeface="MS Mincho"/>
              </a:rPr>
              <a:t>需要在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</a:t>
            </a:r>
            <a:r>
              <a:rPr sz="2000" b="1" dirty="0">
                <a:latin typeface="Kozuka Gothic Pro B"/>
                <a:cs typeface="Kozuka Gothic Pro B"/>
              </a:rPr>
              <a:t>配置国</a:t>
            </a:r>
            <a:r>
              <a:rPr sz="2000" b="1" dirty="0">
                <a:latin typeface="微软雅黑"/>
                <a:cs typeface="微软雅黑"/>
              </a:rPr>
              <a:t>际 </a:t>
            </a:r>
            <a:r>
              <a:rPr sz="2000" b="1" dirty="0">
                <a:latin typeface="Kozuka Gothic Pro B"/>
                <a:cs typeface="Kozuka Gothic Pro B"/>
              </a:rPr>
              <a:t>化</a:t>
            </a:r>
            <a:r>
              <a:rPr sz="2000" b="1" dirty="0">
                <a:latin typeface="微软雅黑"/>
                <a:cs typeface="微软雅黑"/>
              </a:rPr>
              <a:t>资</a:t>
            </a:r>
            <a:r>
              <a:rPr sz="2000" b="1" dirty="0">
                <a:latin typeface="Kozuka Gothic Pro B"/>
                <a:cs typeface="Kozuka Gothic Pro B"/>
              </a:rPr>
              <a:t>源文件</a:t>
            </a:r>
            <a:endParaRPr sz="2000" dirty="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6" y="4588669"/>
            <a:ext cx="792860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290"/>
              </a:lnSpc>
              <a:tabLst>
                <a:tab pos="354330" algn="l"/>
              </a:tabLst>
            </a:pPr>
            <a:r>
              <a:rPr sz="2000" b="1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若希望直接</a:t>
            </a:r>
            <a:r>
              <a:rPr sz="2000" dirty="0">
                <a:latin typeface="宋体"/>
                <a:cs typeface="宋体"/>
              </a:rPr>
              <a:t>响应</a:t>
            </a:r>
            <a:r>
              <a:rPr sz="2000" dirty="0">
                <a:latin typeface="MS Mincho"/>
                <a:cs typeface="MS Mincho"/>
              </a:rPr>
              <a:t>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染的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面，可以使用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latin typeface="Arial"/>
                <a:cs typeface="Arial"/>
              </a:rPr>
              <a:t>mvc:view- controller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标签实现</a:t>
            </a:r>
          </a:p>
        </p:txBody>
      </p:sp>
      <p:sp>
        <p:nvSpPr>
          <p:cNvPr id="6" name="object 6"/>
          <p:cNvSpPr/>
          <p:nvPr/>
        </p:nvSpPr>
        <p:spPr>
          <a:xfrm>
            <a:off x="1703704" y="3505834"/>
            <a:ext cx="8674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3704" y="5446396"/>
            <a:ext cx="8305800" cy="291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1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于重定向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57387"/>
            <a:ext cx="8002905" cy="2218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320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一般情况下，控制器方法返回字符串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会被当成</a:t>
            </a:r>
            <a:r>
              <a:rPr sz="2400" dirty="0">
                <a:latin typeface="宋体"/>
                <a:cs typeface="宋体"/>
              </a:rPr>
              <a:t>逻 辑视图</a:t>
            </a:r>
            <a:r>
              <a:rPr sz="2400" dirty="0">
                <a:latin typeface="MS Mincho"/>
                <a:cs typeface="MS Mincho"/>
              </a:rPr>
              <a:t>名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endParaRPr sz="2400">
              <a:latin typeface="MS Mincho"/>
              <a:cs typeface="MS Mincho"/>
            </a:endParaRPr>
          </a:p>
          <a:p>
            <a:pPr marL="354965" marR="163195" indent="-342265">
              <a:lnSpc>
                <a:spcPts val="248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如果返回的字符串中</a:t>
            </a:r>
            <a:r>
              <a:rPr sz="2400" dirty="0">
                <a:latin typeface="宋体"/>
                <a:cs typeface="宋体"/>
              </a:rPr>
              <a:t>带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forward: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redirect: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 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他</a:t>
            </a:r>
            <a:r>
              <a:rPr sz="2400" dirty="0">
                <a:latin typeface="宋体"/>
                <a:cs typeface="宋体"/>
              </a:rPr>
              <a:t>们进</a:t>
            </a:r>
            <a:r>
              <a:rPr sz="2400" dirty="0">
                <a:latin typeface="MS Mincho"/>
                <a:cs typeface="MS Mincho"/>
              </a:rPr>
              <a:t>行特殊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理：将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forward: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 </a:t>
            </a:r>
            <a:r>
              <a:rPr sz="2400" dirty="0">
                <a:latin typeface="Arial"/>
                <a:cs typeface="Arial"/>
              </a:rPr>
              <a:t>redirect: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当成指示符，其后的字符串作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215"/>
              </a:lnSpc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redirect:success.js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dirty="0">
                <a:latin typeface="MS Mincho"/>
                <a:cs typeface="MS Mincho"/>
              </a:rPr>
              <a:t>：会完成一个到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success.jsp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的重定向的操作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lnSpc>
                <a:spcPts val="2325"/>
              </a:lnSpc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forward:success.js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dirty="0">
                <a:latin typeface="MS Mincho"/>
                <a:cs typeface="MS Mincho"/>
              </a:rPr>
              <a:t>：会完成一个到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success.jsp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转发</a:t>
            </a:r>
            <a:r>
              <a:rPr sz="2000" dirty="0">
                <a:latin typeface="MS Mincho"/>
                <a:cs typeface="MS Mincho"/>
              </a:rPr>
              <a:t>操作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4590" y="4815840"/>
            <a:ext cx="4330065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7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5" y="1897697"/>
            <a:ext cx="8020684" cy="423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735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个属性在数据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定和数据校</a:t>
            </a:r>
            <a:r>
              <a:rPr sz="2400" dirty="0">
                <a:latin typeface="宋体"/>
                <a:cs typeface="宋体"/>
              </a:rPr>
              <a:t>验发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错误时</a:t>
            </a:r>
            <a:r>
              <a:rPr sz="2400" dirty="0">
                <a:latin typeface="MS Mincho"/>
                <a:cs typeface="MS Mincho"/>
              </a:rPr>
              <a:t>，都会生成一 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FieldError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ct val="86400"/>
              </a:lnSpc>
              <a:spcBef>
                <a:spcPts val="245"/>
              </a:spcBef>
              <a:tabLst>
                <a:tab pos="354330" algn="l"/>
              </a:tabLst>
            </a:pPr>
            <a:r>
              <a:rPr sz="2400" b="1" dirty="0">
                <a:latin typeface="Arial"/>
                <a:cs typeface="Arial"/>
              </a:rPr>
              <a:t>•	</a:t>
            </a:r>
            <a:r>
              <a:rPr sz="2400" b="1" dirty="0">
                <a:latin typeface="Kozuka Gothic Pro B"/>
                <a:cs typeface="Kozuka Gothic Pro B"/>
              </a:rPr>
              <a:t>当一个属性校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失</a:t>
            </a:r>
            <a:r>
              <a:rPr sz="2400" b="1" dirty="0">
                <a:latin typeface="微软雅黑"/>
                <a:cs typeface="微软雅黑"/>
              </a:rPr>
              <a:t>败</a:t>
            </a:r>
            <a:r>
              <a:rPr sz="2400" b="1" dirty="0">
                <a:latin typeface="Kozuka Gothic Pro B"/>
                <a:cs typeface="Kozuka Gothic Pro B"/>
              </a:rPr>
              <a:t>后，校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框架会</a:t>
            </a:r>
            <a:r>
              <a:rPr sz="2400" b="1" dirty="0">
                <a:latin typeface="微软雅黑"/>
                <a:cs typeface="微软雅黑"/>
              </a:rPr>
              <a:t>为该</a:t>
            </a:r>
            <a:r>
              <a:rPr sz="2400" b="1" dirty="0">
                <a:latin typeface="Kozuka Gothic Pro B"/>
                <a:cs typeface="Kozuka Gothic Pro B"/>
              </a:rPr>
              <a:t>属性生成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个消 息代</a:t>
            </a:r>
            <a:r>
              <a:rPr sz="2400" b="1" dirty="0">
                <a:latin typeface="微软雅黑"/>
                <a:cs typeface="微软雅黑"/>
              </a:rPr>
              <a:t>码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以</a:t>
            </a:r>
            <a:r>
              <a:rPr sz="2400" b="1" dirty="0">
                <a:latin typeface="Kozuka Gothic Pro B"/>
                <a:cs typeface="Kozuka Gothic Pro B"/>
              </a:rPr>
              <a:t>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名</a:t>
            </a:r>
            <a:r>
              <a:rPr sz="2400" b="1" dirty="0"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缀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合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modleAttribut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、属性名及属性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型名</a:t>
            </a:r>
            <a:r>
              <a:rPr sz="2400" dirty="0">
                <a:latin typeface="MS Mincho"/>
                <a:cs typeface="MS Mincho"/>
              </a:rPr>
              <a:t>生成多个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的消 息代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000" dirty="0">
                <a:latin typeface="MS Mincho"/>
                <a:cs typeface="MS Mincho"/>
              </a:rPr>
              <a:t>例如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中的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password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准了一个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 解，当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不</a:t>
            </a:r>
            <a:r>
              <a:rPr sz="2000" dirty="0">
                <a:latin typeface="宋体"/>
                <a:cs typeface="宋体"/>
              </a:rPr>
              <a:t>满</a:t>
            </a:r>
            <a:r>
              <a:rPr sz="2000" dirty="0">
                <a:latin typeface="MS Mincho"/>
                <a:cs typeface="MS Mincho"/>
              </a:rPr>
              <a:t>足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所定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规则时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就会</a:t>
            </a:r>
            <a:r>
              <a:rPr sz="2000" dirty="0">
                <a:latin typeface="宋体"/>
                <a:cs typeface="宋体"/>
              </a:rPr>
              <a:t>产</a:t>
            </a:r>
            <a:r>
              <a:rPr sz="2000" dirty="0">
                <a:latin typeface="MS Mincho"/>
                <a:cs typeface="MS Mincho"/>
              </a:rPr>
              <a:t>生以下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4 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代</a:t>
            </a:r>
            <a:r>
              <a:rPr sz="2000" dirty="0">
                <a:latin typeface="宋体"/>
                <a:cs typeface="宋体"/>
              </a:rPr>
              <a:t>码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indent="-285115">
              <a:lnSpc>
                <a:spcPts val="177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Pattern.user.password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Pattern.password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Pattern.java.lang.String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</a:t>
            </a:r>
            <a:endParaRPr sz="1600">
              <a:latin typeface="Arial"/>
              <a:cs typeface="Arial"/>
            </a:endParaRPr>
          </a:p>
          <a:p>
            <a:pPr marL="354965" marR="152400" indent="-342265">
              <a:lnSpc>
                <a:spcPts val="207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当使用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标签显</a:t>
            </a:r>
            <a:r>
              <a:rPr sz="2000" dirty="0">
                <a:latin typeface="MS Mincho"/>
                <a:cs typeface="MS Mincho"/>
              </a:rPr>
              <a:t>示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</a:t>
            </a:r>
            <a:r>
              <a:rPr sz="2000" dirty="0">
                <a:latin typeface="宋体"/>
                <a:cs typeface="宋体"/>
              </a:rPr>
              <a:t>查</a:t>
            </a:r>
            <a:r>
              <a:rPr sz="2000" dirty="0">
                <a:latin typeface="MS Mincho"/>
                <a:cs typeface="MS Mincho"/>
              </a:rPr>
              <a:t>看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上下文是否装配了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化消息，如果没有，</a:t>
            </a:r>
            <a:r>
              <a:rPr sz="2000" dirty="0">
                <a:latin typeface="宋体"/>
                <a:cs typeface="宋体"/>
              </a:rPr>
              <a:t>则显</a:t>
            </a:r>
            <a:r>
              <a:rPr sz="2000" dirty="0">
                <a:latin typeface="MS Mincho"/>
                <a:cs typeface="MS Mincho"/>
              </a:rPr>
              <a:t>示默</a:t>
            </a:r>
            <a:r>
              <a:rPr sz="2000" dirty="0">
                <a:latin typeface="宋体"/>
                <a:cs typeface="宋体"/>
              </a:rPr>
              <a:t>认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使用国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化消息。</a:t>
            </a:r>
            <a:endParaRPr sz="2000"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635832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854518"/>
            <a:ext cx="7987665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若数据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有的参 数不存在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生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错误</a:t>
            </a:r>
            <a:r>
              <a:rPr sz="2400" dirty="0">
                <a:latin typeface="MS Mincho"/>
                <a:cs typeface="MS Mincho"/>
              </a:rPr>
              <a:t>，都会在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 中</a:t>
            </a:r>
            <a:r>
              <a:rPr sz="2400" dirty="0">
                <a:latin typeface="宋体"/>
                <a:cs typeface="宋体"/>
              </a:rPr>
              <a:t>创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消息。其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缀说</a:t>
            </a:r>
            <a:r>
              <a:rPr sz="2400" dirty="0">
                <a:latin typeface="MS Mincho"/>
                <a:cs typeface="MS Mincho"/>
              </a:rPr>
              <a:t>明如下：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ts val="235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require</a:t>
            </a:r>
            <a:r>
              <a:rPr sz="2000" b="1" spc="-20" dirty="0"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：必要的参数不存在。如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@RequiredPara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(“param1”)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注了一个入参，但是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参数不存在</a:t>
            </a:r>
            <a:endParaRPr sz="2000">
              <a:latin typeface="MS Mincho"/>
              <a:cs typeface="MS Mincho"/>
            </a:endParaRPr>
          </a:p>
          <a:p>
            <a:pPr marL="469900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typeMismatc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：在数据</a:t>
            </a:r>
            <a:r>
              <a:rPr sz="2000" dirty="0">
                <a:latin typeface="宋体"/>
                <a:cs typeface="宋体"/>
              </a:rPr>
              <a:t>绑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发</a:t>
            </a:r>
            <a:r>
              <a:rPr sz="2000" dirty="0">
                <a:latin typeface="MS Mincho"/>
                <a:cs typeface="MS Mincho"/>
              </a:rPr>
              <a:t>生数据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型不匹配的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  <a:p>
            <a:pPr marL="755015" indent="-285115"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methodInvocatio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</a:t>
            </a:r>
            <a:r>
              <a:rPr sz="2000" dirty="0">
                <a:latin typeface="宋体"/>
                <a:cs typeface="宋体"/>
              </a:rPr>
              <a:t>时发</a:t>
            </a:r>
            <a:r>
              <a:rPr sz="2000" dirty="0">
                <a:latin typeface="MS Mincho"/>
                <a:cs typeface="MS Mincho"/>
              </a:rPr>
              <a:t>生了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855"/>
              </a:lnSpc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注册国</a:t>
            </a:r>
            <a:r>
              <a:rPr sz="2400" dirty="0">
                <a:latin typeface="宋体"/>
                <a:cs typeface="宋体"/>
              </a:rPr>
              <a:t>际</a:t>
            </a:r>
            <a:r>
              <a:rPr sz="2400" dirty="0">
                <a:latin typeface="MS Mincho"/>
                <a:cs typeface="MS Mincho"/>
              </a:rPr>
              <a:t>化</a:t>
            </a:r>
            <a:r>
              <a:rPr sz="2400" dirty="0">
                <a:latin typeface="宋体"/>
                <a:cs typeface="宋体"/>
              </a:rPr>
              <a:t>资</a:t>
            </a:r>
            <a:r>
              <a:rPr sz="2400" dirty="0">
                <a:latin typeface="MS Mincho"/>
                <a:cs typeface="MS Mincho"/>
              </a:rPr>
              <a:t>源文件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6619" y="4929504"/>
            <a:ext cx="83058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10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91782"/>
            <a:ext cx="10515600" cy="8722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2006600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</a:t>
            </a:r>
            <a:r>
              <a:rPr spc="200" dirty="0">
                <a:latin typeface="MS Mincho"/>
                <a:cs typeface="MS Mincho"/>
              </a:rPr>
              <a:t> </a:t>
            </a:r>
            <a:r>
              <a:rPr dirty="0"/>
              <a:t>JSON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5" y="2041684"/>
            <a:ext cx="20878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加入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5" y="3787934"/>
            <a:ext cx="629285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2.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编</a:t>
            </a:r>
            <a:r>
              <a:rPr sz="2000" dirty="0">
                <a:latin typeface="MS Mincho"/>
                <a:cs typeface="MS Mincho"/>
              </a:rPr>
              <a:t>写目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方法，使其返回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象或集合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在方法上添加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9039" y="2513964"/>
            <a:ext cx="3530600" cy="1167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9039" y="4674234"/>
            <a:ext cx="5816600" cy="186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494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73111"/>
            <a:ext cx="10515600" cy="709590"/>
          </a:xfrm>
          <a:prstGeom prst="rect">
            <a:avLst/>
          </a:prstGeom>
        </p:spPr>
        <p:txBody>
          <a:bodyPr vert="horz" wrap="square" lIns="0" tIns="156627" rIns="0" bIns="0" rtlCol="0" anchor="ctr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5" y="1612185"/>
            <a:ext cx="8044180" cy="4514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70180" indent="-342265">
              <a:lnSpc>
                <a:spcPts val="2270"/>
              </a:lnSpc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是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Spring3.0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新添加的一个接 口，</a:t>
            </a:r>
            <a:r>
              <a:rPr sz="2200" b="1" dirty="0">
                <a:latin typeface="微软雅黑"/>
                <a:cs typeface="微软雅黑"/>
              </a:rPr>
              <a:t>负责</a:t>
            </a:r>
            <a:r>
              <a:rPr sz="2200" b="1" dirty="0">
                <a:latin typeface="Kozuka Gothic Pro B"/>
                <a:cs typeface="Kozuka Gothic Pro B"/>
              </a:rPr>
              <a:t>将</a:t>
            </a:r>
            <a:r>
              <a:rPr sz="2200" b="1" dirty="0">
                <a:latin typeface="微软雅黑"/>
                <a:cs typeface="微软雅黑"/>
              </a:rPr>
              <a:t>请</a:t>
            </a:r>
            <a:r>
              <a:rPr sz="2200" b="1" dirty="0">
                <a:latin typeface="Kozuka Gothic Pro B"/>
                <a:cs typeface="Kozuka Gothic Pro B"/>
              </a:rPr>
              <a:t>求信息</a:t>
            </a:r>
            <a:r>
              <a:rPr sz="2200" b="1" dirty="0">
                <a:latin typeface="微软雅黑"/>
                <a:cs typeface="微软雅黑"/>
              </a:rPr>
              <a:t>转换为</a:t>
            </a:r>
            <a:r>
              <a:rPr sz="2200" b="1" dirty="0">
                <a:latin typeface="Kozuka Gothic Pro B"/>
                <a:cs typeface="Kozuka Gothic Pro B"/>
              </a:rPr>
              <a:t>一个</a:t>
            </a:r>
            <a:r>
              <a:rPr sz="2200" b="1" dirty="0">
                <a:latin typeface="微软雅黑"/>
                <a:cs typeface="微软雅黑"/>
              </a:rPr>
              <a:t>对</a:t>
            </a:r>
            <a:r>
              <a:rPr sz="2200" b="1" dirty="0">
                <a:latin typeface="Kozuka Gothic Pro B"/>
                <a:cs typeface="Kozuka Gothic Pro B"/>
              </a:rPr>
              <a:t>象（</a:t>
            </a:r>
            <a:r>
              <a:rPr sz="2200" b="1" dirty="0">
                <a:latin typeface="微软雅黑"/>
                <a:cs typeface="微软雅黑"/>
              </a:rPr>
              <a:t>类</a:t>
            </a:r>
            <a:r>
              <a:rPr sz="2200" b="1" dirty="0">
                <a:latin typeface="Kozuka Gothic Pro B"/>
                <a:cs typeface="Kozuka Gothic Pro B"/>
              </a:rPr>
              <a:t>型</a:t>
            </a:r>
            <a:r>
              <a:rPr sz="2200" b="1" dirty="0">
                <a:latin typeface="微软雅黑"/>
                <a:cs typeface="微软雅黑"/>
              </a:rPr>
              <a:t>为</a:t>
            </a:r>
            <a:r>
              <a:rPr sz="2200" b="1" spc="-50" dirty="0">
                <a:latin typeface="微软雅黑"/>
                <a:cs typeface="微软雅黑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Kozuka Gothic Pro B"/>
                <a:cs typeface="Kozuka Gothic Pro B"/>
              </a:rPr>
              <a:t>），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象（ 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200" b="1"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输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为响应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</a:t>
            </a:r>
            <a:endParaRPr sz="2200">
              <a:latin typeface="Kozuka Gothic Pro B"/>
              <a:cs typeface="Kozuka Gothic Pro B"/>
            </a:endParaRPr>
          </a:p>
          <a:p>
            <a:pPr marL="354965" indent="-342265">
              <a:lnSpc>
                <a:spcPts val="245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HttpMessageConverte</a:t>
            </a:r>
            <a:r>
              <a:rPr sz="2200" spc="-5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&lt;T</a:t>
            </a:r>
            <a:r>
              <a:rPr sz="2200" spc="-15" dirty="0">
                <a:latin typeface="Arial"/>
                <a:cs typeface="Arial"/>
              </a:rPr>
              <a:t>&gt;</a:t>
            </a:r>
            <a:r>
              <a:rPr sz="2200" dirty="0">
                <a:latin typeface="MS Mincho"/>
                <a:cs typeface="MS Mincho"/>
              </a:rPr>
              <a:t>接口定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的方法：</a:t>
            </a:r>
            <a:endParaRPr sz="2200">
              <a:latin typeface="MS Mincho"/>
              <a:cs typeface="MS Mincho"/>
            </a:endParaRPr>
          </a:p>
          <a:p>
            <a:pPr marL="755015" marR="5080" lvl="1" indent="-28511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Boolean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canRea</a:t>
            </a:r>
            <a:r>
              <a:rPr spc="-1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(Class&lt;?&gt;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clazz,MediaType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mediaTyp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指定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 可以</a:t>
            </a:r>
            <a:r>
              <a:rPr dirty="0">
                <a:latin typeface="宋体"/>
                <a:cs typeface="宋体"/>
              </a:rPr>
              <a:t>读</a:t>
            </a:r>
            <a:r>
              <a:rPr dirty="0">
                <a:latin typeface="MS Mincho"/>
                <a:cs typeface="MS Mincho"/>
              </a:rPr>
              <a:t>取的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象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型，即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器是否可将</a:t>
            </a: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求信息</a:t>
            </a:r>
            <a:r>
              <a:rPr dirty="0">
                <a:latin typeface="宋体"/>
                <a:cs typeface="宋体"/>
              </a:rPr>
              <a:t>转换为</a:t>
            </a:r>
            <a:r>
              <a:rPr spc="-400" dirty="0">
                <a:latin typeface="宋体"/>
                <a:cs typeface="宋体"/>
              </a:rPr>
              <a:t> </a:t>
            </a:r>
            <a:r>
              <a:rPr dirty="0">
                <a:latin typeface="Arial"/>
                <a:cs typeface="Arial"/>
              </a:rPr>
              <a:t>clazz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型的</a:t>
            </a:r>
            <a:r>
              <a:rPr dirty="0">
                <a:latin typeface="宋体"/>
                <a:cs typeface="宋体"/>
              </a:rPr>
              <a:t>对 </a:t>
            </a:r>
            <a:r>
              <a:rPr dirty="0">
                <a:latin typeface="MS Mincho"/>
                <a:cs typeface="MS Mincho"/>
              </a:rPr>
              <a:t>象，同</a:t>
            </a:r>
            <a:r>
              <a:rPr dirty="0">
                <a:latin typeface="宋体"/>
                <a:cs typeface="宋体"/>
              </a:rPr>
              <a:t>时</a:t>
            </a:r>
            <a:r>
              <a:rPr dirty="0">
                <a:latin typeface="MS Mincho"/>
                <a:cs typeface="MS Mincho"/>
              </a:rPr>
              <a:t>指定支持</a:t>
            </a:r>
            <a:r>
              <a:rPr spc="-400" dirty="0">
                <a:latin typeface="MS Mincho"/>
                <a:cs typeface="MS Mincho"/>
              </a:rPr>
              <a:t> </a:t>
            </a:r>
            <a:r>
              <a:rPr dirty="0">
                <a:latin typeface="Arial"/>
                <a:cs typeface="Arial"/>
              </a:rPr>
              <a:t>MIME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</a:t>
            </a:r>
            <a:r>
              <a:rPr spc="-5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text</a:t>
            </a:r>
            <a:r>
              <a:rPr spc="-5" dirty="0">
                <a:latin typeface="Arial"/>
                <a:cs typeface="Arial"/>
              </a:rPr>
              <a:t>/</a:t>
            </a:r>
            <a:r>
              <a:rPr dirty="0">
                <a:latin typeface="Arial"/>
                <a:cs typeface="Arial"/>
              </a:rPr>
              <a:t>html,applaictio</a:t>
            </a:r>
            <a:r>
              <a:rPr spc="-3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/</a:t>
            </a:r>
            <a:r>
              <a:rPr dirty="0">
                <a:latin typeface="Arial"/>
                <a:cs typeface="Arial"/>
              </a:rPr>
              <a:t>jso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MS Mincho"/>
                <a:cs typeface="MS Mincho"/>
              </a:rPr>
              <a:t>等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755015" marR="191770" lvl="1" indent="-285115">
              <a:lnSpc>
                <a:spcPts val="185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Boolean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canWrit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(Class&lt;?&gt;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clazz,MediaType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mediaTyp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</a:t>
            </a:r>
            <a:r>
              <a:rPr spc="-5" dirty="0">
                <a:latin typeface="Arial"/>
                <a:cs typeface="Arial"/>
              </a:rPr>
              <a:t>:</a:t>
            </a:r>
            <a:r>
              <a:rPr dirty="0">
                <a:latin typeface="MS Mincho"/>
                <a:cs typeface="MS Mincho"/>
              </a:rPr>
              <a:t>指定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 是否可将</a:t>
            </a:r>
            <a:r>
              <a:rPr spc="-400" dirty="0">
                <a:latin typeface="MS Mincho"/>
                <a:cs typeface="MS Mincho"/>
              </a:rPr>
              <a:t> </a:t>
            </a:r>
            <a:r>
              <a:rPr dirty="0">
                <a:latin typeface="Arial"/>
                <a:cs typeface="Arial"/>
              </a:rPr>
              <a:t>clazz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型的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象写到</a:t>
            </a:r>
            <a:r>
              <a:rPr dirty="0">
                <a:latin typeface="宋体"/>
                <a:cs typeface="宋体"/>
              </a:rPr>
              <a:t>响应</a:t>
            </a:r>
            <a:r>
              <a:rPr dirty="0">
                <a:latin typeface="MS Mincho"/>
                <a:cs typeface="MS Mincho"/>
              </a:rPr>
              <a:t>流中，</a:t>
            </a:r>
            <a:r>
              <a:rPr dirty="0">
                <a:latin typeface="宋体"/>
                <a:cs typeface="宋体"/>
              </a:rPr>
              <a:t>响应</a:t>
            </a:r>
            <a:r>
              <a:rPr dirty="0">
                <a:latin typeface="MS Mincho"/>
                <a:cs typeface="MS Mincho"/>
              </a:rPr>
              <a:t>流支持的媒体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 在</a:t>
            </a:r>
            <a:r>
              <a:rPr dirty="0">
                <a:latin typeface="Arial"/>
                <a:cs typeface="Arial"/>
              </a:rPr>
              <a:t>MediaType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中定</a:t>
            </a:r>
            <a:r>
              <a:rPr dirty="0">
                <a:latin typeface="宋体"/>
                <a:cs typeface="宋体"/>
              </a:rPr>
              <a:t>义</a:t>
            </a:r>
            <a:r>
              <a:rPr dirty="0">
                <a:latin typeface="MS Mincho"/>
                <a:cs typeface="MS Mincho"/>
              </a:rPr>
              <a:t>。</a:t>
            </a:r>
            <a:endParaRPr>
              <a:latin typeface="MS Mincho"/>
              <a:cs typeface="MS Mincho"/>
            </a:endParaRPr>
          </a:p>
          <a:p>
            <a:pPr marL="755015" lvl="1" indent="-285115">
              <a:lnSpc>
                <a:spcPts val="1889"/>
              </a:lnSpc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LIs</a:t>
            </a:r>
            <a:r>
              <a:rPr spc="-5" dirty="0">
                <a:latin typeface="Arial"/>
                <a:cs typeface="Arial"/>
              </a:rPr>
              <a:t>t&lt;</a:t>
            </a:r>
            <a:r>
              <a:rPr dirty="0">
                <a:latin typeface="Arial"/>
                <a:cs typeface="Arial"/>
              </a:rPr>
              <a:t>MediaTyp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&gt;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getSupportMediaType</a:t>
            </a:r>
            <a:r>
              <a:rPr spc="-3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(</a:t>
            </a:r>
            <a:r>
              <a:rPr spc="-10" dirty="0">
                <a:latin typeface="Arial"/>
                <a:cs typeface="Arial"/>
              </a:rPr>
              <a:t>)</a:t>
            </a:r>
            <a:r>
              <a:rPr dirty="0">
                <a:latin typeface="MS Mincho"/>
                <a:cs typeface="MS Mincho"/>
              </a:rPr>
              <a:t>：</a:t>
            </a:r>
            <a:r>
              <a:rPr dirty="0">
                <a:latin typeface="宋体"/>
                <a:cs typeface="宋体"/>
              </a:rPr>
              <a:t>该转换</a:t>
            </a:r>
            <a:r>
              <a:rPr dirty="0">
                <a:latin typeface="MS Mincho"/>
                <a:cs typeface="MS Mincho"/>
              </a:rPr>
              <a:t>器支持的媒体</a:t>
            </a:r>
            <a:r>
              <a:rPr dirty="0">
                <a:latin typeface="宋体"/>
                <a:cs typeface="宋体"/>
              </a:rPr>
              <a:t>类</a:t>
            </a:r>
            <a:endParaRPr>
              <a:latin typeface="宋体"/>
              <a:cs typeface="宋体"/>
            </a:endParaRPr>
          </a:p>
          <a:p>
            <a:pPr marL="755015">
              <a:lnSpc>
                <a:spcPts val="1950"/>
              </a:lnSpc>
            </a:pPr>
            <a:r>
              <a:rPr dirty="0">
                <a:latin typeface="MS Mincho"/>
                <a:cs typeface="MS Mincho"/>
              </a:rPr>
              <a:t>型。</a:t>
            </a:r>
            <a:endParaRPr>
              <a:latin typeface="MS Mincho"/>
              <a:cs typeface="MS Mincho"/>
            </a:endParaRPr>
          </a:p>
          <a:p>
            <a:pPr marL="755015" marR="106045" lvl="1" indent="-28511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T read(Class&lt;? extends T&gt;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clazz</a:t>
            </a:r>
            <a:r>
              <a:rPr spc="-10" dirty="0">
                <a:latin typeface="Arial"/>
                <a:cs typeface="Arial"/>
              </a:rPr>
              <a:t>,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HttpInputMessage</a:t>
            </a:r>
            <a:r>
              <a:rPr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inputMessag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)</a:t>
            </a:r>
            <a:r>
              <a:rPr dirty="0">
                <a:latin typeface="MS Mincho"/>
                <a:cs typeface="MS Mincho"/>
              </a:rPr>
              <a:t>： 将</a:t>
            </a: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求信息流</a:t>
            </a:r>
            <a:r>
              <a:rPr dirty="0">
                <a:latin typeface="宋体"/>
                <a:cs typeface="宋体"/>
              </a:rPr>
              <a:t>转换为</a:t>
            </a:r>
            <a:r>
              <a:rPr spc="-400" dirty="0">
                <a:latin typeface="宋体"/>
                <a:cs typeface="宋体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型的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象。</a:t>
            </a:r>
            <a:endParaRPr>
              <a:latin typeface="MS Mincho"/>
              <a:cs typeface="MS Mincho"/>
            </a:endParaRPr>
          </a:p>
          <a:p>
            <a:pPr marL="755015" marR="184150" lvl="1" indent="-285115">
              <a:lnSpc>
                <a:spcPts val="185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void write(T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t,MediaType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contnetType</a:t>
            </a:r>
            <a:r>
              <a:rPr spc="-15" dirty="0">
                <a:latin typeface="Arial"/>
                <a:cs typeface="Arial"/>
              </a:rPr>
              <a:t>,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HttpOutputMessgae </a:t>
            </a:r>
            <a:r>
              <a:rPr dirty="0">
                <a:latin typeface="Arial"/>
                <a:cs typeface="Arial"/>
              </a:rPr>
              <a:t>outputMessag</a:t>
            </a:r>
            <a:r>
              <a:rPr spc="-1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</a:t>
            </a:r>
            <a:r>
              <a:rPr spc="-5" dirty="0">
                <a:latin typeface="Arial"/>
                <a:cs typeface="Arial"/>
              </a:rPr>
              <a:t>:</a:t>
            </a:r>
            <a:r>
              <a:rPr dirty="0">
                <a:latin typeface="MS Mincho"/>
                <a:cs typeface="MS Mincho"/>
              </a:rPr>
              <a:t>将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宋体"/>
                <a:cs typeface="宋体"/>
              </a:rPr>
              <a:t>类</a:t>
            </a:r>
            <a:r>
              <a:rPr dirty="0">
                <a:latin typeface="MS Mincho"/>
                <a:cs typeface="MS Mincho"/>
              </a:rPr>
              <a:t>型的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象写到</a:t>
            </a:r>
            <a:r>
              <a:rPr dirty="0">
                <a:latin typeface="宋体"/>
                <a:cs typeface="宋体"/>
              </a:rPr>
              <a:t>响应</a:t>
            </a:r>
            <a:r>
              <a:rPr dirty="0">
                <a:latin typeface="MS Mincho"/>
                <a:cs typeface="MS Mincho"/>
              </a:rPr>
              <a:t>流中，同</a:t>
            </a:r>
            <a:r>
              <a:rPr dirty="0">
                <a:latin typeface="宋体"/>
                <a:cs typeface="宋体"/>
              </a:rPr>
              <a:t>时</a:t>
            </a:r>
            <a:r>
              <a:rPr dirty="0">
                <a:latin typeface="MS Mincho"/>
                <a:cs typeface="MS Mincho"/>
              </a:rPr>
              <a:t>指定相</a:t>
            </a:r>
            <a:r>
              <a:rPr dirty="0">
                <a:latin typeface="宋体"/>
                <a:cs typeface="宋体"/>
              </a:rPr>
              <a:t>应</a:t>
            </a:r>
            <a:r>
              <a:rPr dirty="0">
                <a:latin typeface="MS Mincho"/>
                <a:cs typeface="MS Mincho"/>
              </a:rPr>
              <a:t>的媒体</a:t>
            </a:r>
            <a:r>
              <a:rPr dirty="0">
                <a:latin typeface="宋体"/>
                <a:cs typeface="宋体"/>
              </a:rPr>
              <a:t>类 </a:t>
            </a:r>
            <a:r>
              <a:rPr dirty="0">
                <a:latin typeface="MS Mincho"/>
                <a:cs typeface="MS Mincho"/>
              </a:rPr>
              <a:t>型</a:t>
            </a:r>
            <a:r>
              <a:rPr dirty="0">
                <a:latin typeface="宋体"/>
                <a:cs typeface="宋体"/>
              </a:rPr>
              <a:t>为</a:t>
            </a:r>
            <a:r>
              <a:rPr spc="-400" dirty="0">
                <a:latin typeface="宋体"/>
                <a:cs typeface="宋体"/>
              </a:rPr>
              <a:t> </a:t>
            </a:r>
            <a:r>
              <a:rPr dirty="0">
                <a:latin typeface="Arial"/>
                <a:cs typeface="Arial"/>
              </a:rPr>
              <a:t>contentTyp</a:t>
            </a:r>
            <a:r>
              <a:rPr spc="-15" dirty="0">
                <a:latin typeface="Arial"/>
                <a:cs typeface="Arial"/>
              </a:rPr>
              <a:t>e</a:t>
            </a:r>
            <a:r>
              <a:rPr dirty="0">
                <a:latin typeface="MS Mincho"/>
                <a:cs typeface="MS Mincho"/>
              </a:rPr>
              <a:t>。</a:t>
            </a:r>
            <a:endParaRPr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68820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405" y="1046003"/>
            <a:ext cx="74891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实现类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4954" y="1970405"/>
            <a:ext cx="9067800" cy="4215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91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36885"/>
            <a:ext cx="10515600" cy="782045"/>
          </a:xfrm>
          <a:prstGeom prst="rect">
            <a:avLst/>
          </a:prstGeom>
        </p:spPr>
        <p:txBody>
          <a:bodyPr vert="horz" wrap="square" lIns="0" tIns="228382" rIns="0" bIns="0" rtlCol="0" anchor="ctr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9125" y="1854518"/>
            <a:ext cx="6706234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，而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装配如下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3765" y="3518534"/>
            <a:ext cx="8293100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949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80459"/>
            <a:ext cx="10515600" cy="894897"/>
          </a:xfrm>
          <a:prstGeom prst="rect">
            <a:avLst/>
          </a:prstGeom>
        </p:spPr>
        <p:txBody>
          <a:bodyPr vert="horz" wrap="square" lIns="0" tIns="215682" rIns="0" bIns="0" rtlCol="0" anchor="ctr">
            <a:spAutoFit/>
          </a:bodyPr>
          <a:lstStyle/>
          <a:p>
            <a:pPr marL="446405">
              <a:lnSpc>
                <a:spcPct val="100000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2095818"/>
            <a:ext cx="8036559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jackson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包后，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815"/>
              </a:lnSpc>
              <a:tabLst>
                <a:tab pos="4647565" algn="l"/>
              </a:tabLst>
            </a:pP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HttpMessageConverter	</a:t>
            </a:r>
            <a:r>
              <a:rPr sz="2400" dirty="0">
                <a:latin typeface="MS Mincho"/>
                <a:cs typeface="MS Mincho"/>
              </a:rPr>
              <a:t>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9605" y="3573145"/>
            <a:ext cx="8317865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6495" y="5807076"/>
            <a:ext cx="7560945" cy="313055"/>
          </a:xfrm>
          <a:custGeom>
            <a:avLst/>
            <a:gdLst/>
            <a:ahLst/>
            <a:cxnLst/>
            <a:rect l="l" t="t" r="r" b="b"/>
            <a:pathLst>
              <a:path w="7560945" h="313054">
                <a:moveTo>
                  <a:pt x="7560945" y="52070"/>
                </a:moveTo>
                <a:lnTo>
                  <a:pt x="7560310" y="51435"/>
                </a:lnTo>
                <a:lnTo>
                  <a:pt x="7560310" y="50800"/>
                </a:lnTo>
                <a:lnTo>
                  <a:pt x="7560310" y="49530"/>
                </a:lnTo>
                <a:lnTo>
                  <a:pt x="7560310" y="45085"/>
                </a:lnTo>
                <a:lnTo>
                  <a:pt x="7559675" y="44450"/>
                </a:lnTo>
                <a:lnTo>
                  <a:pt x="7559675" y="43180"/>
                </a:lnTo>
                <a:lnTo>
                  <a:pt x="7559675" y="42545"/>
                </a:lnTo>
                <a:lnTo>
                  <a:pt x="7559675" y="41275"/>
                </a:lnTo>
                <a:lnTo>
                  <a:pt x="7559040" y="40640"/>
                </a:lnTo>
                <a:lnTo>
                  <a:pt x="7559040" y="39370"/>
                </a:lnTo>
                <a:lnTo>
                  <a:pt x="7559040" y="38735"/>
                </a:lnTo>
                <a:lnTo>
                  <a:pt x="7558405" y="38100"/>
                </a:lnTo>
                <a:lnTo>
                  <a:pt x="7558405" y="36830"/>
                </a:lnTo>
                <a:lnTo>
                  <a:pt x="7557770" y="36195"/>
                </a:lnTo>
                <a:lnTo>
                  <a:pt x="7557770" y="35560"/>
                </a:lnTo>
                <a:lnTo>
                  <a:pt x="7557135" y="34290"/>
                </a:lnTo>
                <a:lnTo>
                  <a:pt x="7557135" y="33655"/>
                </a:lnTo>
                <a:lnTo>
                  <a:pt x="7556500" y="32385"/>
                </a:lnTo>
                <a:lnTo>
                  <a:pt x="7556500" y="31750"/>
                </a:lnTo>
                <a:lnTo>
                  <a:pt x="7555865" y="31115"/>
                </a:lnTo>
                <a:lnTo>
                  <a:pt x="7555865" y="29845"/>
                </a:lnTo>
                <a:lnTo>
                  <a:pt x="7555230" y="29210"/>
                </a:lnTo>
                <a:lnTo>
                  <a:pt x="7554595" y="28575"/>
                </a:lnTo>
                <a:lnTo>
                  <a:pt x="7554595" y="27940"/>
                </a:lnTo>
                <a:lnTo>
                  <a:pt x="7553960" y="26670"/>
                </a:lnTo>
                <a:lnTo>
                  <a:pt x="7553325" y="26035"/>
                </a:lnTo>
                <a:lnTo>
                  <a:pt x="7553325" y="25400"/>
                </a:lnTo>
                <a:lnTo>
                  <a:pt x="7552690" y="24765"/>
                </a:lnTo>
                <a:lnTo>
                  <a:pt x="7552055" y="23495"/>
                </a:lnTo>
                <a:lnTo>
                  <a:pt x="7551420" y="22860"/>
                </a:lnTo>
                <a:lnTo>
                  <a:pt x="7550785" y="22225"/>
                </a:lnTo>
                <a:lnTo>
                  <a:pt x="7550150" y="21590"/>
                </a:lnTo>
                <a:lnTo>
                  <a:pt x="7550150" y="20955"/>
                </a:lnTo>
                <a:lnTo>
                  <a:pt x="7549515" y="20320"/>
                </a:lnTo>
                <a:lnTo>
                  <a:pt x="7548880" y="19050"/>
                </a:lnTo>
                <a:lnTo>
                  <a:pt x="7548245" y="18415"/>
                </a:lnTo>
                <a:lnTo>
                  <a:pt x="7541895" y="12065"/>
                </a:lnTo>
                <a:lnTo>
                  <a:pt x="7540625" y="11430"/>
                </a:lnTo>
                <a:lnTo>
                  <a:pt x="7539990" y="10795"/>
                </a:lnTo>
                <a:lnTo>
                  <a:pt x="7539355" y="10795"/>
                </a:lnTo>
                <a:lnTo>
                  <a:pt x="7538720" y="10160"/>
                </a:lnTo>
                <a:lnTo>
                  <a:pt x="7538085" y="9525"/>
                </a:lnTo>
                <a:lnTo>
                  <a:pt x="7537450" y="8890"/>
                </a:lnTo>
                <a:lnTo>
                  <a:pt x="7536180" y="8255"/>
                </a:lnTo>
                <a:lnTo>
                  <a:pt x="7535545" y="7620"/>
                </a:lnTo>
                <a:lnTo>
                  <a:pt x="7534910" y="7620"/>
                </a:lnTo>
                <a:lnTo>
                  <a:pt x="7534275" y="6985"/>
                </a:lnTo>
                <a:lnTo>
                  <a:pt x="7533005" y="6350"/>
                </a:lnTo>
                <a:lnTo>
                  <a:pt x="7532370" y="6350"/>
                </a:lnTo>
                <a:lnTo>
                  <a:pt x="7531735" y="5715"/>
                </a:lnTo>
                <a:lnTo>
                  <a:pt x="7531100" y="5080"/>
                </a:lnTo>
                <a:lnTo>
                  <a:pt x="7529830" y="5080"/>
                </a:lnTo>
                <a:lnTo>
                  <a:pt x="7529195" y="4445"/>
                </a:lnTo>
                <a:lnTo>
                  <a:pt x="7528560" y="4445"/>
                </a:lnTo>
                <a:lnTo>
                  <a:pt x="7527290" y="3810"/>
                </a:lnTo>
                <a:lnTo>
                  <a:pt x="7526655" y="3810"/>
                </a:lnTo>
                <a:lnTo>
                  <a:pt x="7525385" y="3175"/>
                </a:lnTo>
                <a:lnTo>
                  <a:pt x="7524750" y="3175"/>
                </a:lnTo>
                <a:lnTo>
                  <a:pt x="7524115" y="2540"/>
                </a:lnTo>
                <a:lnTo>
                  <a:pt x="7522845" y="2540"/>
                </a:lnTo>
                <a:lnTo>
                  <a:pt x="7522210" y="1905"/>
                </a:lnTo>
                <a:lnTo>
                  <a:pt x="7521575" y="1905"/>
                </a:lnTo>
                <a:lnTo>
                  <a:pt x="7520305" y="1905"/>
                </a:lnTo>
                <a:lnTo>
                  <a:pt x="7519670" y="1270"/>
                </a:lnTo>
                <a:lnTo>
                  <a:pt x="7518400" y="1270"/>
                </a:lnTo>
                <a:lnTo>
                  <a:pt x="7517765" y="1270"/>
                </a:lnTo>
                <a:lnTo>
                  <a:pt x="7516495" y="1270"/>
                </a:lnTo>
                <a:lnTo>
                  <a:pt x="7515860" y="635"/>
                </a:lnTo>
                <a:lnTo>
                  <a:pt x="7509510" y="635"/>
                </a:lnTo>
                <a:lnTo>
                  <a:pt x="7508875" y="0"/>
                </a:lnTo>
                <a:lnTo>
                  <a:pt x="52070" y="0"/>
                </a:lnTo>
                <a:lnTo>
                  <a:pt x="51435" y="635"/>
                </a:lnTo>
                <a:lnTo>
                  <a:pt x="50800" y="635"/>
                </a:lnTo>
                <a:lnTo>
                  <a:pt x="45085" y="635"/>
                </a:lnTo>
                <a:lnTo>
                  <a:pt x="44450" y="1270"/>
                </a:lnTo>
                <a:lnTo>
                  <a:pt x="43180" y="1270"/>
                </a:lnTo>
                <a:lnTo>
                  <a:pt x="42545" y="1270"/>
                </a:lnTo>
                <a:lnTo>
                  <a:pt x="41275" y="1270"/>
                </a:lnTo>
                <a:lnTo>
                  <a:pt x="40640" y="1905"/>
                </a:lnTo>
                <a:lnTo>
                  <a:pt x="40005" y="1905"/>
                </a:lnTo>
                <a:lnTo>
                  <a:pt x="38735" y="1905"/>
                </a:lnTo>
                <a:lnTo>
                  <a:pt x="38100" y="2540"/>
                </a:lnTo>
                <a:lnTo>
                  <a:pt x="37465" y="2540"/>
                </a:lnTo>
                <a:lnTo>
                  <a:pt x="36195" y="3175"/>
                </a:lnTo>
                <a:lnTo>
                  <a:pt x="35560" y="3175"/>
                </a:lnTo>
                <a:lnTo>
                  <a:pt x="34290" y="3175"/>
                </a:lnTo>
                <a:lnTo>
                  <a:pt x="33655" y="3810"/>
                </a:lnTo>
                <a:lnTo>
                  <a:pt x="33020" y="3810"/>
                </a:lnTo>
                <a:lnTo>
                  <a:pt x="31750" y="4445"/>
                </a:lnTo>
                <a:lnTo>
                  <a:pt x="31115" y="5080"/>
                </a:lnTo>
                <a:lnTo>
                  <a:pt x="30480" y="5080"/>
                </a:lnTo>
                <a:lnTo>
                  <a:pt x="29845" y="5715"/>
                </a:lnTo>
                <a:lnTo>
                  <a:pt x="28575" y="5715"/>
                </a:lnTo>
                <a:lnTo>
                  <a:pt x="27940" y="6350"/>
                </a:lnTo>
                <a:lnTo>
                  <a:pt x="27305" y="6985"/>
                </a:lnTo>
                <a:lnTo>
                  <a:pt x="26670" y="6985"/>
                </a:lnTo>
                <a:lnTo>
                  <a:pt x="25400" y="7620"/>
                </a:lnTo>
                <a:lnTo>
                  <a:pt x="24765" y="8255"/>
                </a:lnTo>
                <a:lnTo>
                  <a:pt x="24130" y="8890"/>
                </a:lnTo>
                <a:lnTo>
                  <a:pt x="23495" y="9525"/>
                </a:lnTo>
                <a:lnTo>
                  <a:pt x="22225" y="9525"/>
                </a:lnTo>
                <a:lnTo>
                  <a:pt x="9525" y="22225"/>
                </a:lnTo>
                <a:lnTo>
                  <a:pt x="9525" y="23495"/>
                </a:lnTo>
                <a:lnTo>
                  <a:pt x="8890" y="24130"/>
                </a:lnTo>
                <a:lnTo>
                  <a:pt x="8255" y="24765"/>
                </a:lnTo>
                <a:lnTo>
                  <a:pt x="7620" y="25400"/>
                </a:lnTo>
                <a:lnTo>
                  <a:pt x="6985" y="26670"/>
                </a:lnTo>
                <a:lnTo>
                  <a:pt x="6985" y="27305"/>
                </a:lnTo>
                <a:lnTo>
                  <a:pt x="6350" y="27940"/>
                </a:lnTo>
                <a:lnTo>
                  <a:pt x="5715" y="28575"/>
                </a:lnTo>
                <a:lnTo>
                  <a:pt x="5715" y="29845"/>
                </a:lnTo>
                <a:lnTo>
                  <a:pt x="5080" y="30480"/>
                </a:lnTo>
                <a:lnTo>
                  <a:pt x="5080" y="31115"/>
                </a:lnTo>
                <a:lnTo>
                  <a:pt x="4445" y="31750"/>
                </a:lnTo>
                <a:lnTo>
                  <a:pt x="3810" y="33020"/>
                </a:lnTo>
                <a:lnTo>
                  <a:pt x="3810" y="33655"/>
                </a:lnTo>
                <a:lnTo>
                  <a:pt x="3175" y="34290"/>
                </a:lnTo>
                <a:lnTo>
                  <a:pt x="3175" y="35560"/>
                </a:lnTo>
                <a:lnTo>
                  <a:pt x="3175" y="36195"/>
                </a:lnTo>
                <a:lnTo>
                  <a:pt x="2540" y="37465"/>
                </a:lnTo>
                <a:lnTo>
                  <a:pt x="2540" y="38100"/>
                </a:lnTo>
                <a:lnTo>
                  <a:pt x="1905" y="38735"/>
                </a:lnTo>
                <a:lnTo>
                  <a:pt x="1905" y="40005"/>
                </a:lnTo>
                <a:lnTo>
                  <a:pt x="1905" y="40640"/>
                </a:lnTo>
                <a:lnTo>
                  <a:pt x="1270" y="41275"/>
                </a:lnTo>
                <a:lnTo>
                  <a:pt x="1270" y="42545"/>
                </a:lnTo>
                <a:lnTo>
                  <a:pt x="1270" y="43180"/>
                </a:lnTo>
                <a:lnTo>
                  <a:pt x="1270" y="44450"/>
                </a:lnTo>
                <a:lnTo>
                  <a:pt x="635" y="45085"/>
                </a:lnTo>
                <a:lnTo>
                  <a:pt x="635" y="51435"/>
                </a:lnTo>
                <a:lnTo>
                  <a:pt x="0" y="52070"/>
                </a:lnTo>
                <a:lnTo>
                  <a:pt x="0" y="260985"/>
                </a:lnTo>
                <a:lnTo>
                  <a:pt x="635" y="261620"/>
                </a:lnTo>
                <a:lnTo>
                  <a:pt x="635" y="262255"/>
                </a:lnTo>
                <a:lnTo>
                  <a:pt x="635" y="267970"/>
                </a:lnTo>
                <a:lnTo>
                  <a:pt x="1270" y="268605"/>
                </a:lnTo>
                <a:lnTo>
                  <a:pt x="1270" y="269875"/>
                </a:lnTo>
                <a:lnTo>
                  <a:pt x="1270" y="270510"/>
                </a:lnTo>
                <a:lnTo>
                  <a:pt x="1270" y="271780"/>
                </a:lnTo>
                <a:lnTo>
                  <a:pt x="1905" y="272415"/>
                </a:lnTo>
                <a:lnTo>
                  <a:pt x="1905" y="273050"/>
                </a:lnTo>
                <a:lnTo>
                  <a:pt x="1905" y="274320"/>
                </a:lnTo>
                <a:lnTo>
                  <a:pt x="2540" y="274955"/>
                </a:lnTo>
                <a:lnTo>
                  <a:pt x="2540" y="275590"/>
                </a:lnTo>
                <a:lnTo>
                  <a:pt x="3175" y="276860"/>
                </a:lnTo>
                <a:lnTo>
                  <a:pt x="3175" y="277495"/>
                </a:lnTo>
                <a:lnTo>
                  <a:pt x="3175" y="278765"/>
                </a:lnTo>
                <a:lnTo>
                  <a:pt x="3810" y="279400"/>
                </a:lnTo>
                <a:lnTo>
                  <a:pt x="3810" y="280035"/>
                </a:lnTo>
                <a:lnTo>
                  <a:pt x="4445" y="281305"/>
                </a:lnTo>
                <a:lnTo>
                  <a:pt x="5080" y="281940"/>
                </a:lnTo>
                <a:lnTo>
                  <a:pt x="5080" y="282575"/>
                </a:lnTo>
                <a:lnTo>
                  <a:pt x="5715" y="283210"/>
                </a:lnTo>
                <a:lnTo>
                  <a:pt x="5715" y="284480"/>
                </a:lnTo>
                <a:lnTo>
                  <a:pt x="6350" y="285115"/>
                </a:lnTo>
                <a:lnTo>
                  <a:pt x="6985" y="285750"/>
                </a:lnTo>
                <a:lnTo>
                  <a:pt x="6985" y="287020"/>
                </a:lnTo>
                <a:lnTo>
                  <a:pt x="7620" y="287655"/>
                </a:lnTo>
                <a:lnTo>
                  <a:pt x="8255" y="288290"/>
                </a:lnTo>
                <a:lnTo>
                  <a:pt x="8890" y="288925"/>
                </a:lnTo>
                <a:lnTo>
                  <a:pt x="9525" y="289560"/>
                </a:lnTo>
                <a:lnTo>
                  <a:pt x="9525" y="290830"/>
                </a:lnTo>
                <a:lnTo>
                  <a:pt x="22225" y="303530"/>
                </a:lnTo>
                <a:lnTo>
                  <a:pt x="23495" y="303530"/>
                </a:lnTo>
                <a:lnTo>
                  <a:pt x="24130" y="304165"/>
                </a:lnTo>
                <a:lnTo>
                  <a:pt x="24765" y="304800"/>
                </a:lnTo>
                <a:lnTo>
                  <a:pt x="25400" y="305435"/>
                </a:lnTo>
                <a:lnTo>
                  <a:pt x="26670" y="306070"/>
                </a:lnTo>
                <a:lnTo>
                  <a:pt x="27305" y="306070"/>
                </a:lnTo>
                <a:lnTo>
                  <a:pt x="27940" y="306705"/>
                </a:lnTo>
                <a:lnTo>
                  <a:pt x="28575" y="307340"/>
                </a:lnTo>
                <a:lnTo>
                  <a:pt x="29845" y="307340"/>
                </a:lnTo>
                <a:lnTo>
                  <a:pt x="30480" y="307975"/>
                </a:lnTo>
                <a:lnTo>
                  <a:pt x="31115" y="307975"/>
                </a:lnTo>
                <a:lnTo>
                  <a:pt x="31750" y="308610"/>
                </a:lnTo>
                <a:lnTo>
                  <a:pt x="33020" y="309245"/>
                </a:lnTo>
                <a:lnTo>
                  <a:pt x="33655" y="309245"/>
                </a:lnTo>
                <a:lnTo>
                  <a:pt x="34290" y="309880"/>
                </a:lnTo>
                <a:lnTo>
                  <a:pt x="35560" y="309880"/>
                </a:lnTo>
                <a:lnTo>
                  <a:pt x="36195" y="309880"/>
                </a:lnTo>
                <a:lnTo>
                  <a:pt x="37465" y="310515"/>
                </a:lnTo>
                <a:lnTo>
                  <a:pt x="38100" y="310515"/>
                </a:lnTo>
                <a:lnTo>
                  <a:pt x="38735" y="311150"/>
                </a:lnTo>
                <a:lnTo>
                  <a:pt x="40005" y="311150"/>
                </a:lnTo>
                <a:lnTo>
                  <a:pt x="40640" y="311150"/>
                </a:lnTo>
                <a:lnTo>
                  <a:pt x="41275" y="311785"/>
                </a:lnTo>
                <a:lnTo>
                  <a:pt x="42545" y="311785"/>
                </a:lnTo>
                <a:lnTo>
                  <a:pt x="43180" y="311785"/>
                </a:lnTo>
                <a:lnTo>
                  <a:pt x="44450" y="311785"/>
                </a:lnTo>
                <a:lnTo>
                  <a:pt x="45085" y="312420"/>
                </a:lnTo>
                <a:lnTo>
                  <a:pt x="51435" y="312420"/>
                </a:lnTo>
                <a:lnTo>
                  <a:pt x="52070" y="313055"/>
                </a:lnTo>
                <a:lnTo>
                  <a:pt x="7508875" y="313055"/>
                </a:lnTo>
                <a:lnTo>
                  <a:pt x="7509510" y="312420"/>
                </a:lnTo>
                <a:lnTo>
                  <a:pt x="7510145" y="312420"/>
                </a:lnTo>
                <a:lnTo>
                  <a:pt x="7515860" y="312420"/>
                </a:lnTo>
                <a:lnTo>
                  <a:pt x="7516495" y="311785"/>
                </a:lnTo>
                <a:lnTo>
                  <a:pt x="7517765" y="311785"/>
                </a:lnTo>
                <a:lnTo>
                  <a:pt x="7518400" y="311785"/>
                </a:lnTo>
                <a:lnTo>
                  <a:pt x="7519670" y="311785"/>
                </a:lnTo>
                <a:lnTo>
                  <a:pt x="7520305" y="311150"/>
                </a:lnTo>
                <a:lnTo>
                  <a:pt x="7520940" y="311150"/>
                </a:lnTo>
                <a:lnTo>
                  <a:pt x="7522210" y="311150"/>
                </a:lnTo>
                <a:lnTo>
                  <a:pt x="7522845" y="310515"/>
                </a:lnTo>
                <a:lnTo>
                  <a:pt x="7523480" y="310515"/>
                </a:lnTo>
                <a:lnTo>
                  <a:pt x="7524750" y="309880"/>
                </a:lnTo>
                <a:lnTo>
                  <a:pt x="7525385" y="309880"/>
                </a:lnTo>
                <a:lnTo>
                  <a:pt x="7526655" y="309880"/>
                </a:lnTo>
                <a:lnTo>
                  <a:pt x="7527290" y="309245"/>
                </a:lnTo>
                <a:lnTo>
                  <a:pt x="7527925" y="309245"/>
                </a:lnTo>
                <a:lnTo>
                  <a:pt x="7529195" y="308610"/>
                </a:lnTo>
                <a:lnTo>
                  <a:pt x="7529830" y="307975"/>
                </a:lnTo>
                <a:lnTo>
                  <a:pt x="7530465" y="307975"/>
                </a:lnTo>
                <a:lnTo>
                  <a:pt x="7531100" y="307340"/>
                </a:lnTo>
                <a:lnTo>
                  <a:pt x="7532370" y="307340"/>
                </a:lnTo>
                <a:lnTo>
                  <a:pt x="7533005" y="306705"/>
                </a:lnTo>
                <a:lnTo>
                  <a:pt x="7533640" y="306070"/>
                </a:lnTo>
                <a:lnTo>
                  <a:pt x="7534910" y="306070"/>
                </a:lnTo>
                <a:lnTo>
                  <a:pt x="7535545" y="305435"/>
                </a:lnTo>
                <a:lnTo>
                  <a:pt x="7536180" y="304800"/>
                </a:lnTo>
                <a:lnTo>
                  <a:pt x="7536815" y="304165"/>
                </a:lnTo>
                <a:lnTo>
                  <a:pt x="7537450" y="303530"/>
                </a:lnTo>
                <a:lnTo>
                  <a:pt x="7538720" y="303530"/>
                </a:lnTo>
                <a:lnTo>
                  <a:pt x="7551420" y="290830"/>
                </a:lnTo>
                <a:lnTo>
                  <a:pt x="7551420" y="289560"/>
                </a:lnTo>
                <a:lnTo>
                  <a:pt x="7552055" y="288925"/>
                </a:lnTo>
                <a:lnTo>
                  <a:pt x="7552690" y="288290"/>
                </a:lnTo>
                <a:lnTo>
                  <a:pt x="7553325" y="287655"/>
                </a:lnTo>
                <a:lnTo>
                  <a:pt x="7553960" y="287020"/>
                </a:lnTo>
                <a:lnTo>
                  <a:pt x="7553960" y="285750"/>
                </a:lnTo>
                <a:lnTo>
                  <a:pt x="7554595" y="285115"/>
                </a:lnTo>
                <a:lnTo>
                  <a:pt x="7555230" y="284480"/>
                </a:lnTo>
                <a:lnTo>
                  <a:pt x="7555230" y="283210"/>
                </a:lnTo>
                <a:lnTo>
                  <a:pt x="7555865" y="282575"/>
                </a:lnTo>
                <a:lnTo>
                  <a:pt x="7555865" y="281940"/>
                </a:lnTo>
                <a:lnTo>
                  <a:pt x="7556500" y="281305"/>
                </a:lnTo>
                <a:lnTo>
                  <a:pt x="7557135" y="280035"/>
                </a:lnTo>
                <a:lnTo>
                  <a:pt x="7557135" y="279400"/>
                </a:lnTo>
                <a:lnTo>
                  <a:pt x="7557770" y="278765"/>
                </a:lnTo>
                <a:lnTo>
                  <a:pt x="7557770" y="277495"/>
                </a:lnTo>
                <a:lnTo>
                  <a:pt x="7557770" y="276860"/>
                </a:lnTo>
                <a:lnTo>
                  <a:pt x="7558405" y="275590"/>
                </a:lnTo>
                <a:lnTo>
                  <a:pt x="7558405" y="274955"/>
                </a:lnTo>
                <a:lnTo>
                  <a:pt x="7559040" y="274320"/>
                </a:lnTo>
                <a:lnTo>
                  <a:pt x="7559040" y="273050"/>
                </a:lnTo>
                <a:lnTo>
                  <a:pt x="7559040" y="272415"/>
                </a:lnTo>
                <a:lnTo>
                  <a:pt x="7559675" y="271780"/>
                </a:lnTo>
                <a:lnTo>
                  <a:pt x="7559675" y="270510"/>
                </a:lnTo>
                <a:lnTo>
                  <a:pt x="7559675" y="269875"/>
                </a:lnTo>
                <a:lnTo>
                  <a:pt x="7559675" y="268605"/>
                </a:lnTo>
                <a:lnTo>
                  <a:pt x="7560310" y="267970"/>
                </a:lnTo>
                <a:lnTo>
                  <a:pt x="7560310" y="261620"/>
                </a:lnTo>
                <a:lnTo>
                  <a:pt x="7560945" y="260985"/>
                </a:lnTo>
                <a:lnTo>
                  <a:pt x="7560945" y="5207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953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08606" y="1058704"/>
            <a:ext cx="6576059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9746" y="1950244"/>
            <a:ext cx="8560435" cy="340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HttpMessageConverte</a:t>
            </a:r>
            <a:r>
              <a:rPr sz="2000" b="1" spc="-4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&lt;T&gt;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将</a:t>
            </a:r>
            <a:r>
              <a:rPr sz="2000" b="1" dirty="0">
                <a:latin typeface="微软雅黑"/>
                <a:cs typeface="微软雅黑"/>
              </a:rPr>
              <a:t>请</a:t>
            </a:r>
            <a:r>
              <a:rPr sz="2000" b="1" dirty="0">
                <a:latin typeface="Kozuka Gothic Pro B"/>
                <a:cs typeface="Kozuka Gothic Pro B"/>
              </a:rPr>
              <a:t>求信息</a:t>
            </a:r>
            <a:r>
              <a:rPr sz="2000" b="1" dirty="0">
                <a:latin typeface="微软雅黑"/>
                <a:cs typeface="微软雅黑"/>
              </a:rPr>
              <a:t>转</a:t>
            </a:r>
            <a:r>
              <a:rPr sz="2000" b="1" dirty="0">
                <a:latin typeface="Kozuka Gothic Pro B"/>
                <a:cs typeface="Kozuka Gothic Pro B"/>
              </a:rPr>
              <a:t>化并</a:t>
            </a:r>
            <a:r>
              <a:rPr sz="2000" b="1" dirty="0">
                <a:latin typeface="微软雅黑"/>
                <a:cs typeface="微软雅黑"/>
              </a:rPr>
              <a:t>绑</a:t>
            </a:r>
            <a:r>
              <a:rPr sz="2000" b="1" dirty="0">
                <a:latin typeface="Kozuka Gothic Pro B"/>
                <a:cs typeface="Kozuka Gothic Pro B"/>
              </a:rPr>
              <a:t>定到</a:t>
            </a:r>
            <a:r>
              <a:rPr sz="2000" b="1" dirty="0">
                <a:latin typeface="微软雅黑"/>
                <a:cs typeface="微软雅黑"/>
              </a:rPr>
              <a:t>处</a:t>
            </a:r>
            <a:r>
              <a:rPr sz="2000" b="1" dirty="0">
                <a:latin typeface="Kozuka Gothic Pro B"/>
                <a:cs typeface="Kozuka Gothic Pro B"/>
              </a:rPr>
              <a:t>理方法的入 参中或将</a:t>
            </a:r>
            <a:r>
              <a:rPr sz="2000" b="1" dirty="0">
                <a:latin typeface="微软雅黑"/>
                <a:cs typeface="微软雅黑"/>
              </a:rPr>
              <a:t>响应结</a:t>
            </a:r>
            <a:r>
              <a:rPr sz="2000" b="1" dirty="0">
                <a:latin typeface="Kozuka Gothic Pro B"/>
                <a:cs typeface="Kozuka Gothic Pro B"/>
              </a:rPr>
              <a:t>果</a:t>
            </a:r>
            <a:r>
              <a:rPr sz="2000" b="1" dirty="0">
                <a:latin typeface="微软雅黑"/>
                <a:cs typeface="微软雅黑"/>
              </a:rPr>
              <a:t>转为对应类</a:t>
            </a:r>
            <a:r>
              <a:rPr sz="2000" b="1" dirty="0">
                <a:latin typeface="Kozuka Gothic Pro B"/>
                <a:cs typeface="Kozuka Gothic Pro B"/>
              </a:rPr>
              <a:t>型的</a:t>
            </a:r>
            <a:r>
              <a:rPr sz="2000" b="1" dirty="0">
                <a:latin typeface="微软雅黑"/>
                <a:cs typeface="微软雅黑"/>
              </a:rPr>
              <a:t>响应</a:t>
            </a:r>
            <a:r>
              <a:rPr sz="2000" b="1" dirty="0">
                <a:latin typeface="Kozuka Gothic Pro B"/>
                <a:cs typeface="Kozuka Gothic Pro B"/>
              </a:rPr>
              <a:t>信息，</a:t>
            </a:r>
            <a:r>
              <a:rPr sz="2000" b="1" dirty="0">
                <a:latin typeface="Arial"/>
                <a:cs typeface="Arial"/>
              </a:rPr>
              <a:t>Spring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提供了</a:t>
            </a:r>
            <a:r>
              <a:rPr sz="2000" b="1" dirty="0">
                <a:latin typeface="微软雅黑"/>
                <a:cs typeface="微软雅黑"/>
              </a:rPr>
              <a:t>两种</a:t>
            </a:r>
            <a:r>
              <a:rPr sz="2000" b="1" dirty="0">
                <a:latin typeface="Kozuka Gothic Pro B"/>
                <a:cs typeface="Kozuka Gothic Pro B"/>
              </a:rPr>
              <a:t>途径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spcBef>
                <a:spcPts val="250"/>
              </a:spcBef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MS Mincho"/>
                <a:cs typeface="MS Mincho"/>
              </a:rPr>
              <a:t>使用</a:t>
            </a:r>
            <a:r>
              <a:rPr spc="-400" dirty="0">
                <a:latin typeface="MS Mincho"/>
                <a:cs typeface="MS Mincho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ResponseBody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对处</a:t>
            </a:r>
            <a:r>
              <a:rPr dirty="0">
                <a:latin typeface="MS Mincho"/>
                <a:cs typeface="MS Mincho"/>
              </a:rPr>
              <a:t>理方法</a:t>
            </a:r>
            <a:r>
              <a:rPr dirty="0">
                <a:latin typeface="宋体"/>
                <a:cs typeface="宋体"/>
              </a:rPr>
              <a:t>进</a:t>
            </a:r>
            <a:r>
              <a:rPr dirty="0">
                <a:latin typeface="MS Mincho"/>
                <a:cs typeface="MS Mincho"/>
              </a:rPr>
              <a:t>行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>
                <a:latin typeface="MS Mincho"/>
                <a:cs typeface="MS Mincho"/>
              </a:rPr>
              <a:t>注</a:t>
            </a:r>
            <a:endParaRPr>
              <a:latin typeface="MS Mincho"/>
              <a:cs typeface="MS Mincho"/>
            </a:endParaRPr>
          </a:p>
          <a:p>
            <a:pPr marL="755015" lvl="1" indent="-285115" algn="ctr">
              <a:spcBef>
                <a:spcPts val="310"/>
              </a:spcBef>
              <a:buFont typeface="Arial"/>
              <a:buChar char="–"/>
              <a:tabLst>
                <a:tab pos="317500" algn="l"/>
                <a:tab pos="755015" algn="l"/>
              </a:tabLst>
            </a:pPr>
            <a:r>
              <a:rPr dirty="0">
                <a:latin typeface="MS Mincho"/>
                <a:cs typeface="MS Mincho"/>
              </a:rPr>
              <a:t>使用</a:t>
            </a:r>
            <a:r>
              <a:rPr spc="-400" dirty="0">
                <a:latin typeface="MS Mincho"/>
                <a:cs typeface="MS Mincho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HttpEntit</a:t>
            </a:r>
            <a:r>
              <a:rPr b="1" spc="-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&lt;T&gt; /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ResponseEntit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作</a:t>
            </a:r>
            <a:r>
              <a:rPr dirty="0">
                <a:latin typeface="宋体"/>
                <a:cs typeface="宋体"/>
              </a:rPr>
              <a:t>为处</a:t>
            </a:r>
            <a:r>
              <a:rPr dirty="0">
                <a:latin typeface="MS Mincho"/>
                <a:cs typeface="MS Mincho"/>
              </a:rPr>
              <a:t>理方法的入参或返回</a:t>
            </a:r>
            <a:r>
              <a:rPr dirty="0">
                <a:latin typeface="宋体"/>
                <a:cs typeface="宋体"/>
              </a:rPr>
              <a:t>值</a:t>
            </a:r>
            <a:endParaRPr>
              <a:latin typeface="宋体"/>
              <a:cs typeface="宋体"/>
            </a:endParaRPr>
          </a:p>
          <a:p>
            <a:pPr marL="354965" marR="35560" indent="-342265">
              <a:lnSpc>
                <a:spcPts val="229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6104890" algn="l"/>
              </a:tabLst>
            </a:pPr>
            <a:r>
              <a:rPr sz="2000" dirty="0">
                <a:latin typeface="MS Mincho"/>
                <a:cs typeface="MS Mincho"/>
              </a:rPr>
              <a:t>当控制器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理方法使用到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@RequestBod</a:t>
            </a:r>
            <a:r>
              <a:rPr sz="2000" spc="-2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@</a:t>
            </a:r>
            <a:r>
              <a:rPr sz="2000" dirty="0">
                <a:latin typeface="Arial"/>
                <a:cs typeface="Arial"/>
              </a:rPr>
              <a:t>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 </a:t>
            </a:r>
            <a:r>
              <a:rPr sz="2000" dirty="0">
                <a:latin typeface="Arial"/>
                <a:cs typeface="Arial"/>
              </a:rPr>
              <a:t>HttpEntit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ResponseEntit</a:t>
            </a:r>
            <a:r>
              <a:rPr sz="2000" spc="-3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Arial"/>
                <a:cs typeface="Arial"/>
              </a:rPr>
              <a:t>, 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首先根据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响应头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Accept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选择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而根据参数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型或 泛型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过滤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得到匹配的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若找不到可用的 </a:t>
            </a:r>
            <a:r>
              <a:rPr sz="2000" dirty="0">
                <a:latin typeface="Arial"/>
                <a:cs typeface="Arial"/>
              </a:rPr>
              <a:t>HttpMessageConverter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</a:t>
            </a:r>
            <a:r>
              <a:rPr sz="2000" dirty="0">
                <a:latin typeface="宋体"/>
                <a:cs typeface="宋体"/>
              </a:rPr>
              <a:t>报错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38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@RequestBody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和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@ResponseBody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不需要成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出</a:t>
            </a:r>
            <a:r>
              <a:rPr sz="2000" b="1" dirty="0">
                <a:latin typeface="微软雅黑"/>
                <a:cs typeface="微软雅黑"/>
              </a:rPr>
              <a:t>现</a:t>
            </a:r>
            <a:endParaRPr sz="20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06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7355" y="679562"/>
            <a:ext cx="7716335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dirty="0">
                <a:latin typeface="+mn-ea"/>
                <a:cs typeface="Kozuka Gothic Pro B"/>
              </a:rPr>
              <a:t>映射</a:t>
            </a:r>
            <a:r>
              <a:rPr sz="3600" dirty="0">
                <a:latin typeface="+mn-ea"/>
                <a:cs typeface="微软雅黑"/>
              </a:rPr>
              <a:t>请</a:t>
            </a:r>
            <a:r>
              <a:rPr sz="3600" dirty="0">
                <a:latin typeface="+mn-ea"/>
                <a:cs typeface="Kozuka Gothic Pro B"/>
              </a:rPr>
              <a:t>求参数、</a:t>
            </a:r>
            <a:r>
              <a:rPr sz="3600" dirty="0">
                <a:latin typeface="+mn-ea"/>
                <a:cs typeface="微软雅黑"/>
              </a:rPr>
              <a:t>请</a:t>
            </a:r>
            <a:r>
              <a:rPr sz="3600" dirty="0">
                <a:latin typeface="+mn-ea"/>
                <a:cs typeface="Kozuka Gothic Pro B"/>
              </a:rPr>
              <a:t>求方法或</a:t>
            </a:r>
            <a:r>
              <a:rPr sz="3600" dirty="0">
                <a:latin typeface="+mn-ea"/>
                <a:cs typeface="微软雅黑"/>
              </a:rPr>
              <a:t>请</a:t>
            </a:r>
            <a:r>
              <a:rPr sz="3600" dirty="0">
                <a:latin typeface="+mn-ea"/>
                <a:cs typeface="Kozuka Gothic Pro B"/>
              </a:rPr>
              <a:t>求</a:t>
            </a:r>
            <a:r>
              <a:rPr sz="3600" dirty="0">
                <a:latin typeface="+mn-ea"/>
                <a:cs typeface="微软雅黑"/>
              </a:rPr>
              <a:t>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9126" y="1783397"/>
            <a:ext cx="8392795" cy="4257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spc="-5" dirty="0">
                <a:latin typeface="+mn-ea"/>
                <a:cs typeface="Arial"/>
              </a:rPr>
              <a:t>@</a:t>
            </a:r>
            <a:r>
              <a:rPr sz="2000" dirty="0">
                <a:latin typeface="+mn-ea"/>
                <a:cs typeface="Arial"/>
              </a:rPr>
              <a:t>RequestMapping</a:t>
            </a:r>
            <a:r>
              <a:rPr sz="2000" spc="-5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除了可以使用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</a:t>
            </a:r>
            <a:r>
              <a:rPr sz="2000" spc="145" dirty="0">
                <a:latin typeface="+mn-ea"/>
                <a:cs typeface="Kozuka Gothic Pro B"/>
              </a:rPr>
              <a:t> </a:t>
            </a:r>
            <a:r>
              <a:rPr sz="2000" dirty="0">
                <a:latin typeface="+mn-ea"/>
                <a:cs typeface="Arial"/>
              </a:rPr>
              <a:t>URL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映射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求外，</a:t>
            </a:r>
          </a:p>
          <a:p>
            <a:pPr marL="354965">
              <a:lnSpc>
                <a:spcPts val="2815"/>
              </a:lnSpc>
            </a:pPr>
            <a:r>
              <a:rPr sz="2000" dirty="0">
                <a:latin typeface="+mn-ea"/>
                <a:cs typeface="微软雅黑"/>
              </a:rPr>
              <a:t>还</a:t>
            </a:r>
            <a:r>
              <a:rPr sz="2000" dirty="0">
                <a:latin typeface="+mn-ea"/>
                <a:cs typeface="Kozuka Gothic Pro B"/>
              </a:rPr>
              <a:t>可以使用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求方法、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求参数及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</a:t>
            </a:r>
            <a:r>
              <a:rPr sz="2000" dirty="0">
                <a:latin typeface="+mn-ea"/>
                <a:cs typeface="微软雅黑"/>
              </a:rPr>
              <a:t>头</a:t>
            </a:r>
            <a:r>
              <a:rPr sz="2000" dirty="0">
                <a:latin typeface="+mn-ea"/>
                <a:cs typeface="Kozuka Gothic Pro B"/>
              </a:rPr>
              <a:t>映射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</a:t>
            </a:r>
          </a:p>
          <a:p>
            <a:pPr marL="354965" marR="5080" indent="-34226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5" dirty="0">
                <a:latin typeface="+mn-ea"/>
                <a:cs typeface="Arial"/>
              </a:rPr>
              <a:t>@</a:t>
            </a:r>
            <a:r>
              <a:rPr sz="2000" dirty="0">
                <a:latin typeface="+mn-ea"/>
                <a:cs typeface="Arial"/>
              </a:rPr>
              <a:t>RequestMapping</a:t>
            </a:r>
            <a:r>
              <a:rPr sz="2000" spc="-5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spc="-53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valu</a:t>
            </a:r>
            <a:r>
              <a:rPr sz="2000" spc="-20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MS Mincho"/>
              </a:rPr>
              <a:t>、</a:t>
            </a:r>
            <a:r>
              <a:rPr sz="2000" dirty="0">
                <a:latin typeface="+mn-ea"/>
                <a:cs typeface="Arial"/>
              </a:rPr>
              <a:t>metho</a:t>
            </a:r>
            <a:r>
              <a:rPr sz="2000" spc="-25" dirty="0">
                <a:latin typeface="+mn-ea"/>
                <a:cs typeface="Arial"/>
              </a:rPr>
              <a:t>d</a:t>
            </a:r>
            <a:r>
              <a:rPr sz="2000" dirty="0">
                <a:latin typeface="+mn-ea"/>
                <a:cs typeface="MS Mincho"/>
              </a:rPr>
              <a:t>、</a:t>
            </a:r>
            <a:r>
              <a:rPr sz="2000" dirty="0">
                <a:latin typeface="+mn-ea"/>
                <a:cs typeface="Arial"/>
              </a:rPr>
              <a:t>params</a:t>
            </a:r>
            <a:r>
              <a:rPr sz="2000" spc="-2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及</a:t>
            </a:r>
            <a:r>
              <a:rPr sz="2000" spc="-53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heads </a:t>
            </a:r>
            <a:r>
              <a:rPr sz="2000" dirty="0">
                <a:latin typeface="+mn-ea"/>
                <a:cs typeface="MS Mincho"/>
              </a:rPr>
              <a:t>分</a:t>
            </a:r>
            <a:r>
              <a:rPr sz="2000" dirty="0">
                <a:latin typeface="+mn-ea"/>
                <a:cs typeface="宋体"/>
              </a:rPr>
              <a:t>别</a:t>
            </a:r>
            <a:r>
              <a:rPr sz="2000" dirty="0">
                <a:latin typeface="+mn-ea"/>
                <a:cs typeface="MS Mincho"/>
              </a:rPr>
              <a:t>表示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</a:t>
            </a:r>
            <a:r>
              <a:rPr sz="2000" spc="145" dirty="0">
                <a:latin typeface="+mn-ea"/>
                <a:cs typeface="Kozuka Gothic Pro B"/>
              </a:rPr>
              <a:t> </a:t>
            </a:r>
            <a:r>
              <a:rPr sz="2000" dirty="0">
                <a:latin typeface="+mn-ea"/>
                <a:cs typeface="Arial"/>
              </a:rPr>
              <a:t>UR</a:t>
            </a:r>
            <a:r>
              <a:rPr sz="2000" spc="-10" dirty="0">
                <a:latin typeface="+mn-ea"/>
                <a:cs typeface="Arial"/>
              </a:rPr>
              <a:t>L</a:t>
            </a:r>
            <a:r>
              <a:rPr sz="2000" dirty="0">
                <a:latin typeface="+mn-ea"/>
                <a:cs typeface="Kozuka Gothic Pro B"/>
              </a:rPr>
              <a:t>、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求方法、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求参数及</a:t>
            </a:r>
            <a:r>
              <a:rPr sz="2000" dirty="0">
                <a:latin typeface="+mn-ea"/>
                <a:cs typeface="微软雅黑"/>
              </a:rPr>
              <a:t>请</a:t>
            </a:r>
            <a:r>
              <a:rPr sz="2000" dirty="0">
                <a:latin typeface="+mn-ea"/>
                <a:cs typeface="Kozuka Gothic Pro B"/>
              </a:rPr>
              <a:t>求</a:t>
            </a:r>
            <a:r>
              <a:rPr sz="2000" dirty="0">
                <a:latin typeface="+mn-ea"/>
                <a:cs typeface="微软雅黑"/>
              </a:rPr>
              <a:t>头</a:t>
            </a:r>
            <a:r>
              <a:rPr sz="2000" dirty="0">
                <a:latin typeface="+mn-ea"/>
                <a:cs typeface="MS Mincho"/>
              </a:rPr>
              <a:t>的映射条 件，他</a:t>
            </a:r>
            <a:r>
              <a:rPr sz="2000" dirty="0">
                <a:latin typeface="+mn-ea"/>
                <a:cs typeface="宋体"/>
              </a:rPr>
              <a:t>们</a:t>
            </a:r>
            <a:r>
              <a:rPr sz="2000" dirty="0">
                <a:latin typeface="+mn-ea"/>
                <a:cs typeface="MS Mincho"/>
              </a:rPr>
              <a:t>之</a:t>
            </a:r>
            <a:r>
              <a:rPr sz="2000" dirty="0">
                <a:latin typeface="+mn-ea"/>
                <a:cs typeface="宋体"/>
              </a:rPr>
              <a:t>间</a:t>
            </a:r>
            <a:r>
              <a:rPr sz="2000" dirty="0">
                <a:latin typeface="+mn-ea"/>
                <a:cs typeface="MS Mincho"/>
              </a:rPr>
              <a:t>是</a:t>
            </a:r>
            <a:r>
              <a:rPr sz="2000" dirty="0">
                <a:latin typeface="+mn-ea"/>
                <a:cs typeface="Kozuka Gothic Pro B"/>
              </a:rPr>
              <a:t>与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dirty="0">
                <a:latin typeface="+mn-ea"/>
                <a:cs typeface="宋体"/>
              </a:rPr>
              <a:t>关</a:t>
            </a:r>
            <a:r>
              <a:rPr sz="2000" dirty="0">
                <a:latin typeface="+mn-ea"/>
                <a:cs typeface="MS Mincho"/>
              </a:rPr>
              <a:t>系，</a:t>
            </a:r>
            <a:r>
              <a:rPr sz="2000" dirty="0">
                <a:latin typeface="+mn-ea"/>
                <a:cs typeface="微软雅黑"/>
              </a:rPr>
              <a:t>联</a:t>
            </a:r>
            <a:r>
              <a:rPr sz="2000" dirty="0">
                <a:latin typeface="+mn-ea"/>
                <a:cs typeface="Kozuka Gothic Pro B"/>
              </a:rPr>
              <a:t>合使用多个条件可</a:t>
            </a:r>
            <a:r>
              <a:rPr sz="2000" dirty="0">
                <a:latin typeface="+mn-ea"/>
                <a:cs typeface="微软雅黑"/>
              </a:rPr>
              <a:t>让请</a:t>
            </a:r>
            <a:r>
              <a:rPr sz="2000" dirty="0">
                <a:latin typeface="+mn-ea"/>
                <a:cs typeface="Kozuka Gothic Pro B"/>
              </a:rPr>
              <a:t>求映射 更加精</a:t>
            </a:r>
            <a:r>
              <a:rPr sz="2000" dirty="0">
                <a:latin typeface="+mn-ea"/>
                <a:cs typeface="微软雅黑"/>
              </a:rPr>
              <a:t>确</a:t>
            </a:r>
            <a:r>
              <a:rPr sz="2000" dirty="0">
                <a:latin typeface="+mn-ea"/>
                <a:cs typeface="Kozuka Gothic Pro B"/>
              </a:rPr>
              <a:t>化。</a:t>
            </a:r>
          </a:p>
          <a:p>
            <a:pPr marL="354965" indent="-34226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+mn-ea"/>
                <a:cs typeface="Arial"/>
              </a:rPr>
              <a:t>params</a:t>
            </a:r>
            <a:r>
              <a:rPr sz="2000" spc="-2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和</a:t>
            </a:r>
            <a:r>
              <a:rPr sz="2000" spc="-53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header</a:t>
            </a:r>
            <a:r>
              <a:rPr sz="2000" spc="-30" dirty="0">
                <a:latin typeface="+mn-ea"/>
                <a:cs typeface="Arial"/>
              </a:rPr>
              <a:t>s</a:t>
            </a:r>
            <a:r>
              <a:rPr sz="2000" dirty="0">
                <a:latin typeface="+mn-ea"/>
                <a:cs typeface="Kozuka Gothic Pro B"/>
              </a:rPr>
              <a:t>支持</a:t>
            </a:r>
            <a:r>
              <a:rPr sz="2000" dirty="0">
                <a:latin typeface="+mn-ea"/>
                <a:cs typeface="微软雅黑"/>
              </a:rPr>
              <a:t>简单</a:t>
            </a:r>
            <a:r>
              <a:rPr sz="2000" dirty="0">
                <a:latin typeface="+mn-ea"/>
                <a:cs typeface="Kozuka Gothic Pro B"/>
              </a:rPr>
              <a:t>的表</a:t>
            </a:r>
            <a:r>
              <a:rPr sz="2000" dirty="0">
                <a:latin typeface="+mn-ea"/>
                <a:cs typeface="微软雅黑"/>
              </a:rPr>
              <a:t>达</a:t>
            </a:r>
            <a:r>
              <a:rPr sz="2000" dirty="0">
                <a:latin typeface="+mn-ea"/>
                <a:cs typeface="Kozuka Gothic Pro B"/>
              </a:rPr>
              <a:t>式</a:t>
            </a:r>
            <a:r>
              <a:rPr sz="2000" dirty="0">
                <a:latin typeface="+mn-ea"/>
                <a:cs typeface="MS Mincho"/>
              </a:rPr>
              <a:t>：</a:t>
            </a:r>
          </a:p>
          <a:p>
            <a:pPr marL="469900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param1: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表示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求必</a:t>
            </a:r>
            <a:r>
              <a:rPr sz="2000" dirty="0">
                <a:latin typeface="+mn-ea"/>
                <a:cs typeface="宋体"/>
              </a:rPr>
              <a:t>须</a:t>
            </a:r>
            <a:r>
              <a:rPr sz="2000" dirty="0">
                <a:latin typeface="+mn-ea"/>
                <a:cs typeface="MS Mincho"/>
              </a:rPr>
              <a:t>包含名</a:t>
            </a:r>
            <a:r>
              <a:rPr sz="2000" dirty="0">
                <a:latin typeface="+mn-ea"/>
                <a:cs typeface="宋体"/>
              </a:rPr>
              <a:t>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param1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求参数</a:t>
            </a:r>
          </a:p>
          <a:p>
            <a:pPr marL="469900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!param1: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表示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求不能包含名</a:t>
            </a:r>
            <a:r>
              <a:rPr sz="2000" dirty="0">
                <a:latin typeface="+mn-ea"/>
                <a:cs typeface="宋体"/>
              </a:rPr>
              <a:t>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param1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求参数</a:t>
            </a:r>
          </a:p>
          <a:p>
            <a:pPr marL="755015" marR="204470" indent="-28511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param1 != value1:</a:t>
            </a:r>
            <a:r>
              <a:rPr sz="2000" spc="-3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表示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求包含名</a:t>
            </a:r>
            <a:r>
              <a:rPr sz="2000" dirty="0">
                <a:latin typeface="+mn-ea"/>
                <a:cs typeface="宋体"/>
              </a:rPr>
              <a:t>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param1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求参数，但其</a:t>
            </a:r>
            <a:r>
              <a:rPr sz="2000" dirty="0">
                <a:latin typeface="+mn-ea"/>
                <a:cs typeface="宋体"/>
              </a:rPr>
              <a:t>值 </a:t>
            </a:r>
            <a:r>
              <a:rPr sz="2000" dirty="0">
                <a:latin typeface="+mn-ea"/>
                <a:cs typeface="MS Mincho"/>
              </a:rPr>
              <a:t>不能</a:t>
            </a:r>
            <a:r>
              <a:rPr sz="2000" dirty="0">
                <a:latin typeface="+mn-ea"/>
                <a:cs typeface="宋体"/>
              </a:rPr>
              <a:t>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value1</a:t>
            </a:r>
          </a:p>
          <a:p>
            <a:pPr marL="755015" marR="8001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{“param1=value1”, “param2”}:</a:t>
            </a:r>
            <a:r>
              <a:rPr sz="2000" spc="-5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求必</a:t>
            </a:r>
            <a:r>
              <a:rPr sz="2000" dirty="0">
                <a:latin typeface="+mn-ea"/>
                <a:cs typeface="宋体"/>
              </a:rPr>
              <a:t>须</a:t>
            </a:r>
            <a:r>
              <a:rPr sz="2000" dirty="0">
                <a:latin typeface="+mn-ea"/>
                <a:cs typeface="MS Mincho"/>
              </a:rPr>
              <a:t>包含名</a:t>
            </a:r>
            <a:r>
              <a:rPr sz="2000" dirty="0">
                <a:latin typeface="+mn-ea"/>
                <a:cs typeface="宋体"/>
              </a:rPr>
              <a:t>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param1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和</a:t>
            </a:r>
            <a:r>
              <a:rPr sz="2000" dirty="0">
                <a:latin typeface="+mn-ea"/>
                <a:cs typeface="Arial"/>
              </a:rPr>
              <a:t>param2 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dirty="0">
                <a:latin typeface="+mn-ea"/>
                <a:cs typeface="宋体"/>
              </a:rPr>
              <a:t>两</a:t>
            </a:r>
            <a:r>
              <a:rPr sz="2000" dirty="0">
                <a:latin typeface="+mn-ea"/>
                <a:cs typeface="MS Mincho"/>
              </a:rPr>
              <a:t>个</a:t>
            </a:r>
            <a:r>
              <a:rPr sz="2000" dirty="0">
                <a:latin typeface="+mn-ea"/>
                <a:cs typeface="宋体"/>
              </a:rPr>
              <a:t>请</a:t>
            </a:r>
            <a:r>
              <a:rPr sz="2000" dirty="0">
                <a:latin typeface="+mn-ea"/>
                <a:cs typeface="MS Mincho"/>
              </a:rPr>
              <a:t>求参数，且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param1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参数的</a:t>
            </a:r>
            <a:r>
              <a:rPr sz="2000" dirty="0">
                <a:latin typeface="+mn-ea"/>
                <a:cs typeface="宋体"/>
              </a:rPr>
              <a:t>值</a:t>
            </a:r>
            <a:r>
              <a:rPr sz="2000" dirty="0">
                <a:latin typeface="+mn-ea"/>
                <a:cs typeface="MS Mincho"/>
              </a:rPr>
              <a:t>必</a:t>
            </a:r>
            <a:r>
              <a:rPr sz="2000" dirty="0">
                <a:latin typeface="+mn-ea"/>
                <a:cs typeface="宋体"/>
              </a:rPr>
              <a:t>须为</a:t>
            </a:r>
            <a:r>
              <a:rPr sz="2000" spc="-445" dirty="0">
                <a:latin typeface="+mn-ea"/>
                <a:cs typeface="宋体"/>
              </a:rPr>
              <a:t> </a:t>
            </a:r>
            <a:r>
              <a:rPr sz="2000" dirty="0">
                <a:latin typeface="+mn-ea"/>
                <a:cs typeface="Arial"/>
              </a:rPr>
              <a:t>value1</a:t>
            </a:r>
          </a:p>
        </p:txBody>
      </p:sp>
    </p:spTree>
    <p:extLst>
      <p:ext uri="{BB962C8B-B14F-4D97-AF65-F5344CB8AC3E}">
        <p14:creationId xmlns:p14="http://schemas.microsoft.com/office/powerpoint/2010/main" val="42645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8931" y="1096487"/>
            <a:ext cx="64535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RequestBod</a:t>
            </a:r>
            <a:r>
              <a:rPr sz="2800" spc="-20" dirty="0">
                <a:latin typeface="Arial"/>
                <a:cs typeface="Arial"/>
              </a:rPr>
              <a:t>y</a:t>
            </a:r>
            <a:r>
              <a:rPr sz="2800" dirty="0">
                <a:latin typeface="MS Mincho"/>
                <a:cs typeface="MS Mincho"/>
              </a:rPr>
              <a:t>、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ResponseBody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示例</a:t>
            </a:r>
            <a:endParaRPr sz="28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7995" y="1714500"/>
            <a:ext cx="61722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1879" y="4653279"/>
            <a:ext cx="6654800" cy="201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3967" y="3670153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346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3313" y="3849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9021" y="388492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8279" y="385616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384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5071" y="3670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9021" y="3670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7947" y="5341484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33043" y="0"/>
                </a:moveTo>
                <a:lnTo>
                  <a:pt x="20781" y="2370"/>
                </a:lnTo>
                <a:lnTo>
                  <a:pt x="10562" y="8856"/>
                </a:lnTo>
                <a:lnTo>
                  <a:pt x="3322" y="18521"/>
                </a:lnTo>
                <a:lnTo>
                  <a:pt x="0" y="30427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7970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2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7834" y="5509260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0" y="0"/>
                </a:moveTo>
                <a:lnTo>
                  <a:pt x="2370" y="12261"/>
                </a:lnTo>
                <a:lnTo>
                  <a:pt x="8856" y="22480"/>
                </a:lnTo>
                <a:lnTo>
                  <a:pt x="18521" y="29720"/>
                </a:lnTo>
                <a:lnTo>
                  <a:pt x="30427" y="33043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0990" y="5542279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0" y="0"/>
                </a:moveTo>
                <a:lnTo>
                  <a:pt x="1859915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0906" y="5511987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0" y="30427"/>
                </a:moveTo>
                <a:lnTo>
                  <a:pt x="12261" y="28057"/>
                </a:lnTo>
                <a:lnTo>
                  <a:pt x="22480" y="21570"/>
                </a:lnTo>
                <a:lnTo>
                  <a:pt x="29720" y="11906"/>
                </a:lnTo>
                <a:lnTo>
                  <a:pt x="33043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43925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62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3633" y="5341597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30427" y="33043"/>
                </a:moveTo>
                <a:lnTo>
                  <a:pt x="28057" y="20781"/>
                </a:lnTo>
                <a:lnTo>
                  <a:pt x="21570" y="10562"/>
                </a:lnTo>
                <a:lnTo>
                  <a:pt x="11906" y="3322"/>
                </a:lnTo>
                <a:lnTo>
                  <a:pt x="0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0990" y="5341620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185991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0002" y="2146153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949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9348" y="2325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5056" y="236093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4314" y="233216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987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1107" y="2146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5056" y="2146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05434" y="513068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27141" y="0"/>
                </a:moveTo>
                <a:lnTo>
                  <a:pt x="15042" y="2767"/>
                </a:lnTo>
                <a:lnTo>
                  <a:pt x="5558" y="10198"/>
                </a:lnTo>
                <a:lnTo>
                  <a:pt x="0" y="20983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463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04523" y="5273041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0" y="0"/>
                </a:moveTo>
                <a:lnTo>
                  <a:pt x="2767" y="12099"/>
                </a:lnTo>
                <a:lnTo>
                  <a:pt x="10198" y="21582"/>
                </a:lnTo>
                <a:lnTo>
                  <a:pt x="20983" y="27141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32575" y="5300979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0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04276" y="528010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20983"/>
                </a:moveTo>
                <a:lnTo>
                  <a:pt x="12099" y="18215"/>
                </a:lnTo>
                <a:lnTo>
                  <a:pt x="21582" y="10784"/>
                </a:lnTo>
                <a:lnTo>
                  <a:pt x="27141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3221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11342" y="5131599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90" h="27304">
                <a:moveTo>
                  <a:pt x="20983" y="27141"/>
                </a:moveTo>
                <a:lnTo>
                  <a:pt x="18215" y="15042"/>
                </a:lnTo>
                <a:lnTo>
                  <a:pt x="10784" y="5558"/>
                </a:lnTo>
                <a:lnTo>
                  <a:pt x="0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2575" y="5130800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21717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01619" y="1822450"/>
            <a:ext cx="5852160" cy="3251200"/>
          </a:xfrm>
          <a:custGeom>
            <a:avLst/>
            <a:gdLst/>
            <a:ahLst/>
            <a:cxnLst/>
            <a:rect l="l" t="t" r="r" b="b"/>
            <a:pathLst>
              <a:path w="5852159" h="3251200">
                <a:moveTo>
                  <a:pt x="0" y="439420"/>
                </a:moveTo>
                <a:lnTo>
                  <a:pt x="317500" y="372110"/>
                </a:lnTo>
                <a:lnTo>
                  <a:pt x="633730" y="306070"/>
                </a:lnTo>
                <a:lnTo>
                  <a:pt x="948055" y="242570"/>
                </a:lnTo>
                <a:lnTo>
                  <a:pt x="1259205" y="183515"/>
                </a:lnTo>
                <a:lnTo>
                  <a:pt x="1565910" y="130175"/>
                </a:lnTo>
                <a:lnTo>
                  <a:pt x="1867535" y="83820"/>
                </a:lnTo>
                <a:lnTo>
                  <a:pt x="2162175" y="46355"/>
                </a:lnTo>
                <a:lnTo>
                  <a:pt x="2449195" y="19050"/>
                </a:lnTo>
                <a:lnTo>
                  <a:pt x="2727325" y="3175"/>
                </a:lnTo>
                <a:lnTo>
                  <a:pt x="2995930" y="0"/>
                </a:lnTo>
                <a:lnTo>
                  <a:pt x="3253740" y="11430"/>
                </a:lnTo>
                <a:lnTo>
                  <a:pt x="3499485" y="38735"/>
                </a:lnTo>
                <a:lnTo>
                  <a:pt x="3731895" y="83185"/>
                </a:lnTo>
                <a:lnTo>
                  <a:pt x="3950335" y="146050"/>
                </a:lnTo>
                <a:lnTo>
                  <a:pt x="4153535" y="229235"/>
                </a:lnTo>
                <a:lnTo>
                  <a:pt x="4340225" y="333375"/>
                </a:lnTo>
                <a:lnTo>
                  <a:pt x="4512310" y="457835"/>
                </a:lnTo>
                <a:lnTo>
                  <a:pt x="4669790" y="600710"/>
                </a:lnTo>
                <a:lnTo>
                  <a:pt x="4814570" y="761365"/>
                </a:lnTo>
                <a:lnTo>
                  <a:pt x="4946650" y="937260"/>
                </a:lnTo>
                <a:lnTo>
                  <a:pt x="5068570" y="1127760"/>
                </a:lnTo>
                <a:lnTo>
                  <a:pt x="5180330" y="1330960"/>
                </a:lnTo>
                <a:lnTo>
                  <a:pt x="5283200" y="1546225"/>
                </a:lnTo>
                <a:lnTo>
                  <a:pt x="5379085" y="1771015"/>
                </a:lnTo>
                <a:lnTo>
                  <a:pt x="5467350" y="2004695"/>
                </a:lnTo>
                <a:lnTo>
                  <a:pt x="5551170" y="2245360"/>
                </a:lnTo>
                <a:lnTo>
                  <a:pt x="5629910" y="2491740"/>
                </a:lnTo>
                <a:lnTo>
                  <a:pt x="5706110" y="2742565"/>
                </a:lnTo>
                <a:lnTo>
                  <a:pt x="5779770" y="2995930"/>
                </a:lnTo>
                <a:lnTo>
                  <a:pt x="5852160" y="325120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0954" y="3886200"/>
            <a:ext cx="1503680" cy="1625600"/>
          </a:xfrm>
          <a:custGeom>
            <a:avLst/>
            <a:gdLst/>
            <a:ahLst/>
            <a:cxnLst/>
            <a:rect l="l" t="t" r="r" b="b"/>
            <a:pathLst>
              <a:path w="1503679" h="1625600">
                <a:moveTo>
                  <a:pt x="0" y="0"/>
                </a:moveTo>
                <a:lnTo>
                  <a:pt x="0" y="118110"/>
                </a:lnTo>
                <a:lnTo>
                  <a:pt x="1270" y="236220"/>
                </a:lnTo>
                <a:lnTo>
                  <a:pt x="3175" y="353060"/>
                </a:lnTo>
                <a:lnTo>
                  <a:pt x="6350" y="468630"/>
                </a:lnTo>
                <a:lnTo>
                  <a:pt x="11430" y="581025"/>
                </a:lnTo>
                <a:lnTo>
                  <a:pt x="18415" y="690880"/>
                </a:lnTo>
                <a:lnTo>
                  <a:pt x="27940" y="796925"/>
                </a:lnTo>
                <a:lnTo>
                  <a:pt x="40640" y="899160"/>
                </a:lnTo>
                <a:lnTo>
                  <a:pt x="57150" y="996315"/>
                </a:lnTo>
                <a:lnTo>
                  <a:pt x="77470" y="1088390"/>
                </a:lnTo>
                <a:lnTo>
                  <a:pt x="102870" y="1174115"/>
                </a:lnTo>
                <a:lnTo>
                  <a:pt x="132080" y="1253490"/>
                </a:lnTo>
                <a:lnTo>
                  <a:pt x="167005" y="1325880"/>
                </a:lnTo>
                <a:lnTo>
                  <a:pt x="207645" y="1390015"/>
                </a:lnTo>
                <a:lnTo>
                  <a:pt x="254635" y="1446530"/>
                </a:lnTo>
                <a:lnTo>
                  <a:pt x="307975" y="1493520"/>
                </a:lnTo>
                <a:lnTo>
                  <a:pt x="367665" y="1532890"/>
                </a:lnTo>
                <a:lnTo>
                  <a:pt x="433070" y="1564005"/>
                </a:lnTo>
                <a:lnTo>
                  <a:pt x="503555" y="1588135"/>
                </a:lnTo>
                <a:lnTo>
                  <a:pt x="579120" y="1605915"/>
                </a:lnTo>
                <a:lnTo>
                  <a:pt x="659130" y="1617345"/>
                </a:lnTo>
                <a:lnTo>
                  <a:pt x="742950" y="1623695"/>
                </a:lnTo>
                <a:lnTo>
                  <a:pt x="829945" y="1625600"/>
                </a:lnTo>
                <a:lnTo>
                  <a:pt x="920750" y="1622425"/>
                </a:lnTo>
                <a:lnTo>
                  <a:pt x="1013460" y="1616710"/>
                </a:lnTo>
                <a:lnTo>
                  <a:pt x="1108710" y="1607185"/>
                </a:lnTo>
                <a:lnTo>
                  <a:pt x="1205865" y="1595755"/>
                </a:lnTo>
                <a:lnTo>
                  <a:pt x="1304290" y="1582420"/>
                </a:lnTo>
                <a:lnTo>
                  <a:pt x="1403350" y="1567815"/>
                </a:lnTo>
                <a:lnTo>
                  <a:pt x="1503680" y="1552575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4470" y="1046003"/>
            <a:ext cx="67030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Arial"/>
                <a:cs typeface="Arial"/>
              </a:rPr>
              <a:t>HttpEntit</a:t>
            </a:r>
            <a:r>
              <a:rPr sz="3600" spc="-20" dirty="0">
                <a:latin typeface="Arial"/>
                <a:cs typeface="Arial"/>
              </a:rPr>
              <a:t>y</a:t>
            </a:r>
            <a:r>
              <a:rPr sz="3600" dirty="0">
                <a:latin typeface="MS Mincho"/>
                <a:cs typeface="MS Mincho"/>
              </a:rPr>
              <a:t>、</a:t>
            </a:r>
            <a:r>
              <a:rPr sz="3600" dirty="0">
                <a:latin typeface="Arial"/>
                <a:cs typeface="Arial"/>
              </a:rPr>
              <a:t>ResponseEntity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6619" y="2000250"/>
            <a:ext cx="7810500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4747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73262"/>
            <a:ext cx="7987665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3350" indent="-342265">
              <a:lnSpc>
                <a:spcPts val="2750"/>
              </a:lnSpc>
              <a:buFont typeface="Arial"/>
              <a:buChar char="•"/>
              <a:tabLst>
                <a:tab pos="354965" algn="l"/>
                <a:tab pos="3906520" algn="l"/>
              </a:tabLst>
            </a:pP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情况下，</a:t>
            </a:r>
            <a:r>
              <a:rPr sz="2400" dirty="0">
                <a:latin typeface="Arial"/>
                <a:cs typeface="Arial"/>
              </a:rPr>
              <a:t>SpringMVC	</a:t>
            </a:r>
            <a:r>
              <a:rPr sz="2400" dirty="0">
                <a:latin typeface="MS Mincho"/>
                <a:cs typeface="MS Mincho"/>
              </a:rPr>
              <a:t>根据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Accept-Language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参数 判断客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  <a:p>
            <a:pPr marL="354965" marR="6032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当接受到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会在上下文中</a:t>
            </a:r>
            <a:r>
              <a:rPr sz="2400" dirty="0">
                <a:latin typeface="宋体"/>
                <a:cs typeface="宋体"/>
              </a:rPr>
              <a:t>查</a:t>
            </a:r>
            <a:r>
              <a:rPr sz="2400" dirty="0">
                <a:latin typeface="MS Mincho"/>
                <a:cs typeface="MS Mincho"/>
              </a:rPr>
              <a:t>找一个本 地化解析器（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LocalResolve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），找到后使用它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 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型信息。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允</a:t>
            </a:r>
            <a:r>
              <a:rPr sz="2400" dirty="0">
                <a:latin typeface="宋体"/>
                <a:cs typeface="宋体"/>
              </a:rPr>
              <a:t>许</a:t>
            </a:r>
            <a:r>
              <a:rPr sz="2400" dirty="0">
                <a:latin typeface="MS Mincho"/>
                <a:cs typeface="MS Mincho"/>
              </a:rPr>
              <a:t>装配一个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更改本地化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 器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这样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指定一个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求参数就可以控制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求的本 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105434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53417"/>
            <a:ext cx="10515600" cy="94897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 indent="845819">
              <a:lnSpc>
                <a:spcPts val="3720"/>
              </a:lnSpc>
            </a:pPr>
            <a:r>
              <a:rPr sz="3200" spc="15" dirty="0"/>
              <a:t>SessionLocaleResolver</a:t>
            </a:r>
            <a:r>
              <a:rPr sz="3200" spc="-30" dirty="0"/>
              <a:t> </a:t>
            </a:r>
            <a:r>
              <a:rPr sz="3200" spc="20" dirty="0"/>
              <a:t>&amp;</a:t>
            </a:r>
            <a:r>
              <a:rPr sz="3200" spc="5" dirty="0"/>
              <a:t> </a:t>
            </a:r>
            <a:r>
              <a:rPr sz="3250" spc="-20" dirty="0"/>
              <a:t>LocaleChangeInterceptor</a:t>
            </a:r>
            <a:r>
              <a:rPr sz="3250" spc="-45" dirty="0"/>
              <a:t> </a:t>
            </a:r>
            <a:r>
              <a:rPr sz="3250" spc="-35" dirty="0">
                <a:latin typeface="MS Mincho"/>
                <a:cs typeface="MS Mincho"/>
              </a:rPr>
              <a:t>工作原理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3107" y="3035617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2787" y="3025775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6596" y="301529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6117" y="3004502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6665" y="2993707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9631" y="298323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2941" y="2972435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5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25321" y="2955925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2462" y="2940050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1192" y="292925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2304" y="29343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48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0241" y="292100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9606" y="29083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9606" y="28921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606" y="28762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9606" y="28657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9606" y="285496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9606" y="284416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9606" y="28336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9606" y="282289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9606" y="28120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9606" y="28016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9606" y="27908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19606" y="2774314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30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9606" y="2749550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9606" y="27435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19606" y="27301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9606" y="27165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9606" y="270287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9606" y="26895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9606" y="26762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9606" y="26625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9606" y="264890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9606" y="263525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19606" y="26215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9606" y="260794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9606" y="2586989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5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19606" y="256032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19606" y="25539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19606" y="25403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19606" y="25269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19606" y="2505076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9606" y="247840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19606" y="24723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9606" y="24587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19606" y="244506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19606" y="24317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19606" y="24117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9606" y="2391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19606" y="23761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20876" y="236220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0241" y="236918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22146" y="23501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5637" y="2336482"/>
            <a:ext cx="1788160" cy="0"/>
          </a:xfrm>
          <a:custGeom>
            <a:avLst/>
            <a:gdLst/>
            <a:ahLst/>
            <a:cxnLst/>
            <a:rect l="l" t="t" r="r" b="b"/>
            <a:pathLst>
              <a:path w="1788160">
                <a:moveTo>
                  <a:pt x="0" y="0"/>
                </a:moveTo>
                <a:lnTo>
                  <a:pt x="17880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30082" y="2316480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>
                <a:moveTo>
                  <a:pt x="0" y="0"/>
                </a:moveTo>
                <a:lnTo>
                  <a:pt x="17791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45217" y="2296160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6434" y="2282507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30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1674" y="2269172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94217" y="2255837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032635" y="2402840"/>
            <a:ext cx="153098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me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98700" y="2649855"/>
            <a:ext cx="1041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求参数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123873" y="3035617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91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03552" y="302577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87361" y="3015297"/>
            <a:ext cx="1922145" cy="0"/>
          </a:xfrm>
          <a:custGeom>
            <a:avLst/>
            <a:gdLst/>
            <a:ahLst/>
            <a:cxnLst/>
            <a:rect l="l" t="t" r="r" b="b"/>
            <a:pathLst>
              <a:path w="1922145">
                <a:moveTo>
                  <a:pt x="0" y="0"/>
                </a:moveTo>
                <a:lnTo>
                  <a:pt x="19221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76882" y="3004502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0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67430" y="2993707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0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60397" y="2983230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0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53706" y="2972435"/>
            <a:ext cx="1989455" cy="0"/>
          </a:xfrm>
          <a:custGeom>
            <a:avLst/>
            <a:gdLst/>
            <a:ahLst/>
            <a:cxnLst/>
            <a:rect l="l" t="t" r="r" b="b"/>
            <a:pathLst>
              <a:path w="1989454">
                <a:moveTo>
                  <a:pt x="0" y="0"/>
                </a:moveTo>
                <a:lnTo>
                  <a:pt x="19894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6085" y="2955925"/>
            <a:ext cx="2004695" cy="0"/>
          </a:xfrm>
          <a:custGeom>
            <a:avLst/>
            <a:gdLst/>
            <a:ahLst/>
            <a:cxnLst/>
            <a:rect l="l" t="t" r="r" b="b"/>
            <a:pathLst>
              <a:path w="2004695">
                <a:moveTo>
                  <a:pt x="0" y="0"/>
                </a:moveTo>
                <a:lnTo>
                  <a:pt x="20046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43227" y="2940050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41957" y="2929254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43069" y="29343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07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41006" y="2921000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40371" y="290830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40371" y="28921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40371" y="28762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40371" y="28657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40371" y="285496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40371" y="2844164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40371" y="28336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40371" y="282289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40371" y="28120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40371" y="28016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40371" y="279082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40371" y="2774314"/>
            <a:ext cx="2016125" cy="11430"/>
          </a:xfrm>
          <a:custGeom>
            <a:avLst/>
            <a:gdLst/>
            <a:ahLst/>
            <a:cxnLst/>
            <a:rect l="l" t="t" r="r" b="b"/>
            <a:pathLst>
              <a:path w="2016125" h="11430">
                <a:moveTo>
                  <a:pt x="0" y="11430"/>
                </a:moveTo>
                <a:lnTo>
                  <a:pt x="2016125" y="11430"/>
                </a:lnTo>
                <a:lnTo>
                  <a:pt x="20161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40371" y="2749550"/>
            <a:ext cx="2016125" cy="26034"/>
          </a:xfrm>
          <a:custGeom>
            <a:avLst/>
            <a:gdLst/>
            <a:ahLst/>
            <a:cxnLst/>
            <a:rect l="l" t="t" r="r" b="b"/>
            <a:pathLst>
              <a:path w="2016125" h="26035">
                <a:moveTo>
                  <a:pt x="0" y="26035"/>
                </a:moveTo>
                <a:lnTo>
                  <a:pt x="2016125" y="26035"/>
                </a:lnTo>
                <a:lnTo>
                  <a:pt x="20161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40371" y="27435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40371" y="27301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40371" y="27165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40371" y="270287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40371" y="268954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40371" y="26762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40371" y="26625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40371" y="264890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40371" y="263525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40371" y="26215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40371" y="260794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40371" y="2586989"/>
            <a:ext cx="2016125" cy="14604"/>
          </a:xfrm>
          <a:custGeom>
            <a:avLst/>
            <a:gdLst/>
            <a:ahLst/>
            <a:cxnLst/>
            <a:rect l="l" t="t" r="r" b="b"/>
            <a:pathLst>
              <a:path w="2016125" h="14605">
                <a:moveTo>
                  <a:pt x="0" y="14605"/>
                </a:moveTo>
                <a:lnTo>
                  <a:pt x="2016125" y="14605"/>
                </a:lnTo>
                <a:lnTo>
                  <a:pt x="20161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040371" y="2560320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40371" y="25539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40371" y="25403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40371" y="25269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40371" y="2505076"/>
            <a:ext cx="2016125" cy="15875"/>
          </a:xfrm>
          <a:custGeom>
            <a:avLst/>
            <a:gdLst/>
            <a:ahLst/>
            <a:cxnLst/>
            <a:rect l="l" t="t" r="r" b="b"/>
            <a:pathLst>
              <a:path w="2016125" h="15875">
                <a:moveTo>
                  <a:pt x="0" y="15875"/>
                </a:moveTo>
                <a:lnTo>
                  <a:pt x="2016125" y="15875"/>
                </a:lnTo>
                <a:lnTo>
                  <a:pt x="20161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40371" y="2478405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40371" y="247237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40371" y="24587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40371" y="244506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0371" y="24317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40371" y="24117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40371" y="239141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0371" y="23761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41641" y="2362200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4">
                <a:moveTo>
                  <a:pt x="0" y="0"/>
                </a:moveTo>
                <a:lnTo>
                  <a:pt x="20135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41006" y="2369185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2910" y="23501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10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46402" y="233648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39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50847" y="2316480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0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65983" y="2296160"/>
            <a:ext cx="1965325" cy="0"/>
          </a:xfrm>
          <a:custGeom>
            <a:avLst/>
            <a:gdLst/>
            <a:ahLst/>
            <a:cxnLst/>
            <a:rect l="l" t="t" r="r" b="b"/>
            <a:pathLst>
              <a:path w="1965325">
                <a:moveTo>
                  <a:pt x="0" y="0"/>
                </a:moveTo>
                <a:lnTo>
                  <a:pt x="19647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77200" y="2282507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5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92440" y="2269172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14982" y="2255837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195310" y="2402840"/>
            <a:ext cx="17100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eRe</a:t>
            </a:r>
            <a:r>
              <a:rPr sz="1600" spc="-5" dirty="0">
                <a:latin typeface="Calibri"/>
                <a:cs typeface="Calibri"/>
              </a:rPr>
              <a:t>sol</a:t>
            </a:r>
            <a:r>
              <a:rPr sz="1600" spc="-10" dirty="0">
                <a:latin typeface="Calibri"/>
                <a:cs typeface="Calibri"/>
              </a:rPr>
              <a:t>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832215" y="2649855"/>
            <a:ext cx="431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811078" y="3035617"/>
            <a:ext cx="2209165" cy="0"/>
          </a:xfrm>
          <a:custGeom>
            <a:avLst/>
            <a:gdLst/>
            <a:ahLst/>
            <a:cxnLst/>
            <a:rect l="l" t="t" r="r" b="b"/>
            <a:pathLst>
              <a:path w="2209165">
                <a:moveTo>
                  <a:pt x="0" y="0"/>
                </a:moveTo>
                <a:lnTo>
                  <a:pt x="220916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90758" y="3025775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80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74565" y="3015297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64088" y="3004502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3144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54636" y="2993707"/>
            <a:ext cx="2322195" cy="0"/>
          </a:xfrm>
          <a:custGeom>
            <a:avLst/>
            <a:gdLst/>
            <a:ahLst/>
            <a:cxnLst/>
            <a:rect l="l" t="t" r="r" b="b"/>
            <a:pathLst>
              <a:path w="2322195">
                <a:moveTo>
                  <a:pt x="0" y="0"/>
                </a:moveTo>
                <a:lnTo>
                  <a:pt x="2322048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47603" y="2983230"/>
            <a:ext cx="2336165" cy="0"/>
          </a:xfrm>
          <a:custGeom>
            <a:avLst/>
            <a:gdLst/>
            <a:ahLst/>
            <a:cxnLst/>
            <a:rect l="l" t="t" r="r" b="b"/>
            <a:pathLst>
              <a:path w="2336165">
                <a:moveTo>
                  <a:pt x="0" y="0"/>
                </a:moveTo>
                <a:lnTo>
                  <a:pt x="233611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40910" y="2972435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9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33290" y="2955925"/>
            <a:ext cx="2364740" cy="0"/>
          </a:xfrm>
          <a:custGeom>
            <a:avLst/>
            <a:gdLst/>
            <a:ahLst/>
            <a:cxnLst/>
            <a:rect l="l" t="t" r="r" b="b"/>
            <a:pathLst>
              <a:path w="2364740">
                <a:moveTo>
                  <a:pt x="0" y="0"/>
                </a:moveTo>
                <a:lnTo>
                  <a:pt x="2364740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30433" y="2940050"/>
            <a:ext cx="2370455" cy="0"/>
          </a:xfrm>
          <a:custGeom>
            <a:avLst/>
            <a:gdLst/>
            <a:ahLst/>
            <a:cxnLst/>
            <a:rect l="l" t="t" r="r" b="b"/>
            <a:pathLst>
              <a:path w="2370454">
                <a:moveTo>
                  <a:pt x="0" y="0"/>
                </a:moveTo>
                <a:lnTo>
                  <a:pt x="2370455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29163" y="2929254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995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30273" y="29343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077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28210" y="2921000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27575" y="290830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27575" y="28921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27575" y="287623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727575" y="28657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727575" y="285496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27575" y="2844164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27575" y="283368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27575" y="282289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27575" y="28120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27575" y="28016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27575" y="279082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27575" y="2774314"/>
            <a:ext cx="2376170" cy="11430"/>
          </a:xfrm>
          <a:custGeom>
            <a:avLst/>
            <a:gdLst/>
            <a:ahLst/>
            <a:cxnLst/>
            <a:rect l="l" t="t" r="r" b="b"/>
            <a:pathLst>
              <a:path w="2376170" h="11430">
                <a:moveTo>
                  <a:pt x="0" y="11430"/>
                </a:moveTo>
                <a:lnTo>
                  <a:pt x="2376170" y="11430"/>
                </a:lnTo>
                <a:lnTo>
                  <a:pt x="237617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27575" y="2749550"/>
            <a:ext cx="2376170" cy="26034"/>
          </a:xfrm>
          <a:custGeom>
            <a:avLst/>
            <a:gdLst/>
            <a:ahLst/>
            <a:cxnLst/>
            <a:rect l="l" t="t" r="r" b="b"/>
            <a:pathLst>
              <a:path w="2376170" h="26035">
                <a:moveTo>
                  <a:pt x="0" y="26035"/>
                </a:moveTo>
                <a:lnTo>
                  <a:pt x="2376170" y="26035"/>
                </a:lnTo>
                <a:lnTo>
                  <a:pt x="237617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27575" y="27435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27575" y="27301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27575" y="271653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27575" y="270287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27575" y="268954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27575" y="26762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27575" y="26625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27575" y="264890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27575" y="263525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27575" y="26215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27575" y="260794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7575" y="2586989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27575" y="256032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27575" y="25539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27575" y="25403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27575" y="25269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27575" y="2505076"/>
            <a:ext cx="2376170" cy="15875"/>
          </a:xfrm>
          <a:custGeom>
            <a:avLst/>
            <a:gdLst/>
            <a:ahLst/>
            <a:cxnLst/>
            <a:rect l="l" t="t" r="r" b="b"/>
            <a:pathLst>
              <a:path w="2376170" h="15875">
                <a:moveTo>
                  <a:pt x="0" y="15875"/>
                </a:moveTo>
                <a:lnTo>
                  <a:pt x="2376170" y="15875"/>
                </a:lnTo>
                <a:lnTo>
                  <a:pt x="237617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27575" y="2478405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27575" y="247237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27575" y="24587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27575" y="244506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27575" y="2424430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27575" y="239776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27575" y="239141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27575" y="23761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28845" y="2362200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30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28210" y="236918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30115" y="23501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90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33608" y="2329180"/>
            <a:ext cx="2364105" cy="14604"/>
          </a:xfrm>
          <a:custGeom>
            <a:avLst/>
            <a:gdLst/>
            <a:ahLst/>
            <a:cxnLst/>
            <a:rect l="l" t="t" r="r" b="b"/>
            <a:pathLst>
              <a:path w="2364104" h="14605">
                <a:moveTo>
                  <a:pt x="0" y="14605"/>
                </a:moveTo>
                <a:lnTo>
                  <a:pt x="2363999" y="14605"/>
                </a:lnTo>
                <a:lnTo>
                  <a:pt x="2363999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738053" y="2302510"/>
            <a:ext cx="2355215" cy="27940"/>
          </a:xfrm>
          <a:custGeom>
            <a:avLst/>
            <a:gdLst/>
            <a:ahLst/>
            <a:cxnLst/>
            <a:rect l="l" t="t" r="r" b="b"/>
            <a:pathLst>
              <a:path w="2355215" h="27939">
                <a:moveTo>
                  <a:pt x="0" y="27940"/>
                </a:moveTo>
                <a:lnTo>
                  <a:pt x="2355056" y="27940"/>
                </a:lnTo>
                <a:lnTo>
                  <a:pt x="2355056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53186" y="2296160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4816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64406" y="2282507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55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79646" y="2269172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02188" y="2255837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4904741" y="2402840"/>
            <a:ext cx="20224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把第一</a:t>
            </a:r>
            <a:r>
              <a:rPr sz="1600" dirty="0">
                <a:latin typeface="Batang"/>
                <a:cs typeface="Batang"/>
              </a:rPr>
              <a:t>步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885054" y="2649855"/>
            <a:ext cx="20612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参数解析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7932737" y="472027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8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912417" y="471042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96226" y="4699952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41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85747" y="4689157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536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76295" y="4678362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0" y="0"/>
                </a:moveTo>
                <a:lnTo>
                  <a:pt x="234427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69262" y="4667885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4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62571" y="4657090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0" y="0"/>
                </a:moveTo>
                <a:lnTo>
                  <a:pt x="23717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854951" y="4640579"/>
            <a:ext cx="2386965" cy="0"/>
          </a:xfrm>
          <a:custGeom>
            <a:avLst/>
            <a:gdLst/>
            <a:ahLst/>
            <a:cxnLst/>
            <a:rect l="l" t="t" r="r" b="b"/>
            <a:pathLst>
              <a:path w="2386965">
                <a:moveTo>
                  <a:pt x="0" y="0"/>
                </a:moveTo>
                <a:lnTo>
                  <a:pt x="238696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52092" y="4624704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850506" y="4613909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52092" y="4619625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849871" y="4603115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850506" y="4608195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49236" y="459485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49236" y="457676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849236" y="45608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49236" y="455041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49236" y="453961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849236" y="452882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49236" y="451834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49236" y="45075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49236" y="44967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49236" y="44862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49236" y="447547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849236" y="44646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49236" y="44472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603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49236" y="44281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49236" y="44148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849236" y="44011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849236" y="438753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49236" y="437419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849236" y="435387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849236" y="433355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49236" y="431990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49236" y="43062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49236" y="429260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849236" y="42789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849236" y="425894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849236" y="423862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849236" y="42249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849236" y="42116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49236" y="4189730"/>
            <a:ext cx="2398395" cy="15875"/>
          </a:xfrm>
          <a:custGeom>
            <a:avLst/>
            <a:gdLst/>
            <a:ahLst/>
            <a:cxnLst/>
            <a:rect l="l" t="t" r="r" b="b"/>
            <a:pathLst>
              <a:path w="2398395" h="15875">
                <a:moveTo>
                  <a:pt x="0" y="15875"/>
                </a:moveTo>
                <a:lnTo>
                  <a:pt x="2398395" y="15875"/>
                </a:lnTo>
                <a:lnTo>
                  <a:pt x="239839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849236" y="4163060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49236" y="415702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849236" y="41433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49236" y="41297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849236" y="4109085"/>
            <a:ext cx="2398395" cy="14604"/>
          </a:xfrm>
          <a:custGeom>
            <a:avLst/>
            <a:gdLst/>
            <a:ahLst/>
            <a:cxnLst/>
            <a:rect l="l" t="t" r="r" b="b"/>
            <a:pathLst>
              <a:path w="2398395" h="14604">
                <a:moveTo>
                  <a:pt x="0" y="14605"/>
                </a:moveTo>
                <a:lnTo>
                  <a:pt x="2398395" y="14605"/>
                </a:lnTo>
                <a:lnTo>
                  <a:pt x="239839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49236" y="4082415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49236" y="407606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49236" y="406050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50506" y="4047490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849871" y="4053840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51776" y="4034790"/>
            <a:ext cx="2393315" cy="0"/>
          </a:xfrm>
          <a:custGeom>
            <a:avLst/>
            <a:gdLst/>
            <a:ahLst/>
            <a:cxnLst/>
            <a:rect l="l" t="t" r="r" b="b"/>
            <a:pathLst>
              <a:path w="2393315">
                <a:moveTo>
                  <a:pt x="0" y="0"/>
                </a:moveTo>
                <a:lnTo>
                  <a:pt x="239331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855267" y="4021137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622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859712" y="4001135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>
                <a:moveTo>
                  <a:pt x="0" y="0"/>
                </a:moveTo>
                <a:lnTo>
                  <a:pt x="237728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874847" y="3980815"/>
            <a:ext cx="2347595" cy="0"/>
          </a:xfrm>
          <a:custGeom>
            <a:avLst/>
            <a:gdLst/>
            <a:ahLst/>
            <a:cxnLst/>
            <a:rect l="l" t="t" r="r" b="b"/>
            <a:pathLst>
              <a:path w="2347595">
                <a:moveTo>
                  <a:pt x="0" y="0"/>
                </a:moveTo>
                <a:lnTo>
                  <a:pt x="234704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886065" y="396716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378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01305" y="3953827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2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923847" y="3940492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8119109" y="4087496"/>
            <a:ext cx="18580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把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r>
              <a:rPr sz="1600" dirty="0">
                <a:latin typeface="宋体"/>
                <a:cs typeface="宋体"/>
              </a:rPr>
              <a:t>设</a:t>
            </a:r>
            <a:r>
              <a:rPr sz="1600" dirty="0">
                <a:latin typeface="MS Mincho"/>
                <a:cs typeface="MS Mincho"/>
              </a:rPr>
              <a:t>置</a:t>
            </a:r>
            <a:r>
              <a:rPr sz="1600" dirty="0">
                <a:latin typeface="宋体"/>
                <a:cs typeface="宋体"/>
              </a:rPr>
              <a:t>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8401685" y="4334510"/>
            <a:ext cx="129349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的属性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3719830" y="264413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642486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04379" y="264413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954646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048115" y="304038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90965" y="384746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099367" y="4720272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079047" y="4710429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062856" y="4699952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052377" y="4689157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042925" y="4678362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035892" y="466788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029201" y="4657090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021580" y="4640579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018722" y="4624704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017136" y="4613909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018722" y="4619625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016501" y="460311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017136" y="4608195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015866" y="459485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015866" y="457676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015866" y="45608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015866" y="4550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015866" y="453961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015866" y="45288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015866" y="45183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015866" y="450754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015866" y="44967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015866" y="44862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015866" y="44754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015866" y="4458970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29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015866" y="4434204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015866" y="44281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015866" y="44148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015866" y="440118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5866" y="43875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015866" y="436689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015866" y="4339591"/>
            <a:ext cx="1800225" cy="28575"/>
          </a:xfrm>
          <a:custGeom>
            <a:avLst/>
            <a:gdLst/>
            <a:ahLst/>
            <a:cxnLst/>
            <a:rect l="l" t="t" r="r" b="b"/>
            <a:pathLst>
              <a:path w="1800225" h="28575">
                <a:moveTo>
                  <a:pt x="0" y="28575"/>
                </a:moveTo>
                <a:lnTo>
                  <a:pt x="1800225" y="28575"/>
                </a:lnTo>
                <a:lnTo>
                  <a:pt x="18002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015866" y="433355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015866" y="431990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15866" y="43062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015866" y="42926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015866" y="427164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015866" y="424497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015866" y="42386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015866" y="42249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015866" y="42116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015866" y="4189730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015866" y="416306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015866" y="415702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015866" y="41433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015866" y="412972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015866" y="410908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015866" y="408241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015866" y="407606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015866" y="40605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017136" y="404749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016501" y="405384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018405" y="4034790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021897" y="4013835"/>
            <a:ext cx="1788160" cy="14604"/>
          </a:xfrm>
          <a:custGeom>
            <a:avLst/>
            <a:gdLst/>
            <a:ahLst/>
            <a:cxnLst/>
            <a:rect l="l" t="t" r="r" b="b"/>
            <a:pathLst>
              <a:path w="1788160" h="14604">
                <a:moveTo>
                  <a:pt x="0" y="14605"/>
                </a:moveTo>
                <a:lnTo>
                  <a:pt x="1788054" y="14605"/>
                </a:lnTo>
                <a:lnTo>
                  <a:pt x="1788054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026342" y="3987165"/>
            <a:ext cx="1779270" cy="27940"/>
          </a:xfrm>
          <a:custGeom>
            <a:avLst/>
            <a:gdLst/>
            <a:ahLst/>
            <a:cxnLst/>
            <a:rect l="l" t="t" r="r" b="b"/>
            <a:pathLst>
              <a:path w="1779270" h="27939">
                <a:moveTo>
                  <a:pt x="0" y="27940"/>
                </a:moveTo>
                <a:lnTo>
                  <a:pt x="1779111" y="27940"/>
                </a:lnTo>
                <a:lnTo>
                  <a:pt x="1779111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041477" y="3980815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052695" y="3967162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067935" y="3953827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090477" y="3940492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5144771" y="4087496"/>
            <a:ext cx="154241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MS Mincho"/>
                <a:cs typeface="MS Mincho"/>
              </a:rPr>
              <a:t>从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中</a:t>
            </a: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5415915" y="4334510"/>
            <a:ext cx="99949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6815454" y="4328795"/>
            <a:ext cx="1033144" cy="0"/>
          </a:xfrm>
          <a:custGeom>
            <a:avLst/>
            <a:gdLst/>
            <a:ahLst/>
            <a:cxnLst/>
            <a:rect l="l" t="t" r="r" b="b"/>
            <a:pathLst>
              <a:path w="1033145">
                <a:moveTo>
                  <a:pt x="10331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815455" y="4271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955222" y="6304597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10">
                <a:moveTo>
                  <a:pt x="0" y="0"/>
                </a:moveTo>
                <a:lnTo>
                  <a:pt x="1921510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934902" y="6294754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918711" y="6284277"/>
            <a:ext cx="1994535" cy="0"/>
          </a:xfrm>
          <a:custGeom>
            <a:avLst/>
            <a:gdLst/>
            <a:ahLst/>
            <a:cxnLst/>
            <a:rect l="l" t="t" r="r" b="b"/>
            <a:pathLst>
              <a:path w="1994535">
                <a:moveTo>
                  <a:pt x="0" y="0"/>
                </a:moveTo>
                <a:lnTo>
                  <a:pt x="1994535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908233" y="6273482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90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898781" y="6262687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3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91747" y="6252210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>
                <a:moveTo>
                  <a:pt x="0" y="0"/>
                </a:moveTo>
                <a:lnTo>
                  <a:pt x="204846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885055" y="6241415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84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77436" y="6224904"/>
            <a:ext cx="2077085" cy="0"/>
          </a:xfrm>
          <a:custGeom>
            <a:avLst/>
            <a:gdLst/>
            <a:ahLst/>
            <a:cxnLst/>
            <a:rect l="l" t="t" r="r" b="b"/>
            <a:pathLst>
              <a:path w="2077085">
                <a:moveTo>
                  <a:pt x="0" y="0"/>
                </a:moveTo>
                <a:lnTo>
                  <a:pt x="207708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74577" y="6209029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80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873308" y="61982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39">
                <a:moveTo>
                  <a:pt x="0" y="0"/>
                </a:moveTo>
                <a:lnTo>
                  <a:pt x="2085340" y="0"/>
                </a:lnTo>
              </a:path>
            </a:pathLst>
          </a:custGeom>
          <a:ln w="1015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874419" y="62033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11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872355" y="6189979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871720" y="617727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871720" y="616108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871720" y="614521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71720" y="613473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71720" y="612394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871720" y="611314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71720" y="610266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871720" y="60918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871720" y="60810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871720" y="60706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871720" y="6059804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871720" y="6043295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4" h="11429">
                <a:moveTo>
                  <a:pt x="0" y="11430"/>
                </a:moveTo>
                <a:lnTo>
                  <a:pt x="2088515" y="11430"/>
                </a:lnTo>
                <a:lnTo>
                  <a:pt x="208851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871720" y="6018529"/>
            <a:ext cx="2088514" cy="26034"/>
          </a:xfrm>
          <a:custGeom>
            <a:avLst/>
            <a:gdLst/>
            <a:ahLst/>
            <a:cxnLst/>
            <a:rect l="l" t="t" r="r" b="b"/>
            <a:pathLst>
              <a:path w="2088514" h="26035">
                <a:moveTo>
                  <a:pt x="0" y="26035"/>
                </a:moveTo>
                <a:lnTo>
                  <a:pt x="2088515" y="26035"/>
                </a:lnTo>
                <a:lnTo>
                  <a:pt x="208851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871720" y="60124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71720" y="59991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871720" y="598551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871720" y="597185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871720" y="595852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871720" y="593820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871720" y="591788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871720" y="590422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871720" y="58905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871720" y="587692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871720" y="58632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871720" y="584327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871720" y="58229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871720" y="58092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871720" y="57959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871720" y="5774055"/>
            <a:ext cx="2088514" cy="15875"/>
          </a:xfrm>
          <a:custGeom>
            <a:avLst/>
            <a:gdLst/>
            <a:ahLst/>
            <a:cxnLst/>
            <a:rect l="l" t="t" r="r" b="b"/>
            <a:pathLst>
              <a:path w="2088514" h="15875">
                <a:moveTo>
                  <a:pt x="0" y="15875"/>
                </a:moveTo>
                <a:lnTo>
                  <a:pt x="2088515" y="15875"/>
                </a:lnTo>
                <a:lnTo>
                  <a:pt x="208851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71720" y="5747385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71720" y="574135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71720" y="57277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71720" y="571404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71720" y="5693410"/>
            <a:ext cx="2088514" cy="14604"/>
          </a:xfrm>
          <a:custGeom>
            <a:avLst/>
            <a:gdLst/>
            <a:ahLst/>
            <a:cxnLst/>
            <a:rect l="l" t="t" r="r" b="b"/>
            <a:pathLst>
              <a:path w="2088514" h="14604">
                <a:moveTo>
                  <a:pt x="0" y="14605"/>
                </a:moveTo>
                <a:lnTo>
                  <a:pt x="2088515" y="14605"/>
                </a:lnTo>
                <a:lnTo>
                  <a:pt x="208851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871720" y="5666740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71720" y="566039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71720" y="56451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72991" y="5631179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72355" y="5638165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507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874261" y="56191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43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877752" y="5605462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34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882197" y="5585460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60">
                <a:moveTo>
                  <a:pt x="0" y="0"/>
                </a:moveTo>
                <a:lnTo>
                  <a:pt x="206740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897331" y="5565140"/>
            <a:ext cx="2037714" cy="0"/>
          </a:xfrm>
          <a:custGeom>
            <a:avLst/>
            <a:gdLst/>
            <a:ahLst/>
            <a:cxnLst/>
            <a:rect l="l" t="t" r="r" b="b"/>
            <a:pathLst>
              <a:path w="2037714">
                <a:moveTo>
                  <a:pt x="0" y="0"/>
                </a:moveTo>
                <a:lnTo>
                  <a:pt x="203716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08550" y="5551487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390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23791" y="5538152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39">
                <a:moveTo>
                  <a:pt x="0" y="0"/>
                </a:moveTo>
                <a:lnTo>
                  <a:pt x="198374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46332" y="5524817"/>
            <a:ext cx="1940560" cy="0"/>
          </a:xfrm>
          <a:custGeom>
            <a:avLst/>
            <a:gdLst/>
            <a:ahLst/>
            <a:cxnLst/>
            <a:rect l="l" t="t" r="r" b="b"/>
            <a:pathLst>
              <a:path w="1940560">
                <a:moveTo>
                  <a:pt x="0" y="0"/>
                </a:moveTo>
                <a:lnTo>
                  <a:pt x="19405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916295" y="4725036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0"/>
                </a:moveTo>
                <a:lnTo>
                  <a:pt x="0" y="79184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59145" y="543115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793875" y="2074545"/>
            <a:ext cx="8399780" cy="1224280"/>
          </a:xfrm>
          <a:custGeom>
            <a:avLst/>
            <a:gdLst/>
            <a:ahLst/>
            <a:cxnLst/>
            <a:rect l="l" t="t" r="r" b="b"/>
            <a:pathLst>
              <a:path w="8399780" h="1224279">
                <a:moveTo>
                  <a:pt x="0" y="0"/>
                </a:moveTo>
                <a:lnTo>
                  <a:pt x="8399780" y="0"/>
                </a:lnTo>
                <a:lnTo>
                  <a:pt x="839978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846581" y="367633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830071" y="366744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4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819911" y="365791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4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11021" y="364839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4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804987" y="363886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800861" y="362934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797686" y="3620135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795462" y="361283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4444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794511" y="360108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793876" y="359155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793876" y="35772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793876" y="35633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793876" y="35537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793876" y="354425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793876" y="353472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793876" y="3525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793876" y="35156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793876" y="350647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793876" y="349091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793876" y="347345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793876" y="34610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793876" y="344201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793876" y="34229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793876" y="341058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793876" y="3398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793876" y="33858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793876" y="33731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793876" y="33604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793876" y="33477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793876" y="33353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793876" y="33226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793876" y="33099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793876" y="32975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793876" y="32788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793876" y="32600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793876" y="324738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794192" y="3229610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30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793876" y="32359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794511" y="322262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796416" y="320802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5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795462" y="321437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798638" y="319722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803717" y="31845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80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811337" y="317214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821816" y="3159760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5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839595" y="3147060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60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798060" y="3718560"/>
            <a:ext cx="5645150" cy="1224280"/>
          </a:xfrm>
          <a:custGeom>
            <a:avLst/>
            <a:gdLst/>
            <a:ahLst/>
            <a:cxnLst/>
            <a:rect l="l" t="t" r="r" b="b"/>
            <a:pathLst>
              <a:path w="5645150" h="1224279">
                <a:moveTo>
                  <a:pt x="0" y="0"/>
                </a:moveTo>
                <a:lnTo>
                  <a:pt x="5645150" y="0"/>
                </a:lnTo>
                <a:lnTo>
                  <a:pt x="564515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842886" y="540480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826376" y="539591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816216" y="538638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807326" y="537686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801292" y="536733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797166" y="535781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93991" y="5348604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791767" y="5337809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889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93356" y="5342890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>
                <a:moveTo>
                  <a:pt x="0" y="0"/>
                </a:moveTo>
                <a:lnTo>
                  <a:pt x="2647315" y="0"/>
                </a:lnTo>
              </a:path>
            </a:pathLst>
          </a:custGeom>
          <a:ln w="380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90816" y="532955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90181" y="53200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790181" y="530574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790181" y="52917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90181" y="52822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90181" y="52727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790181" y="526319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790181" y="5253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90181" y="52441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90181" y="523494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790181" y="521938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790181" y="52019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90181" y="51895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90181" y="517048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790181" y="51514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790181" y="51390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790181" y="5126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790181" y="51142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790181" y="51015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90181" y="50888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790181" y="50761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790181" y="50638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790181" y="50511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790181" y="50384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790181" y="502602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790181" y="500729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790181" y="49885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790181" y="49758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790497" y="4958079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790181" y="49644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790816" y="495109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792721" y="493649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791767" y="494284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794943" y="492569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800022" y="491299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807642" y="490061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818121" y="4888229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4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835900" y="4875529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59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633595" y="5300979"/>
            <a:ext cx="2604770" cy="1224280"/>
          </a:xfrm>
          <a:custGeom>
            <a:avLst/>
            <a:gdLst/>
            <a:ahLst/>
            <a:cxnLst/>
            <a:rect l="l" t="t" r="r" b="b"/>
            <a:pathLst>
              <a:path w="2604770" h="1224279">
                <a:moveTo>
                  <a:pt x="0" y="0"/>
                </a:moveTo>
                <a:lnTo>
                  <a:pt x="2604770" y="0"/>
                </a:lnTo>
                <a:lnTo>
                  <a:pt x="260477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267076" y="6547802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795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250565" y="6538912"/>
            <a:ext cx="1440815" cy="0"/>
          </a:xfrm>
          <a:custGeom>
            <a:avLst/>
            <a:gdLst/>
            <a:ahLst/>
            <a:cxnLst/>
            <a:rect l="l" t="t" r="r" b="b"/>
            <a:pathLst>
              <a:path w="1440814">
                <a:moveTo>
                  <a:pt x="0" y="0"/>
                </a:moveTo>
                <a:lnTo>
                  <a:pt x="144081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240406" y="6529387"/>
            <a:ext cx="1461135" cy="0"/>
          </a:xfrm>
          <a:custGeom>
            <a:avLst/>
            <a:gdLst/>
            <a:ahLst/>
            <a:cxnLst/>
            <a:rect l="l" t="t" r="r" b="b"/>
            <a:pathLst>
              <a:path w="1461135">
                <a:moveTo>
                  <a:pt x="0" y="0"/>
                </a:moveTo>
                <a:lnTo>
                  <a:pt x="146113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3231515" y="6519862"/>
            <a:ext cx="1478915" cy="0"/>
          </a:xfrm>
          <a:custGeom>
            <a:avLst/>
            <a:gdLst/>
            <a:ahLst/>
            <a:cxnLst/>
            <a:rect l="l" t="t" r="r" b="b"/>
            <a:pathLst>
              <a:path w="1478914">
                <a:moveTo>
                  <a:pt x="0" y="0"/>
                </a:moveTo>
                <a:lnTo>
                  <a:pt x="147891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225482" y="6510337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98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221356" y="6500812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923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218181" y="6491604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215957" y="6481445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217862" y="648652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20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215006" y="6472554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016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214371" y="64630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14371" y="644874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14371" y="64347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14371" y="64252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214371" y="641572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214371" y="640619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214371" y="6396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214371" y="63871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214371" y="637794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214371" y="636238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214371" y="634492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214371" y="6325871"/>
            <a:ext cx="1513205" cy="13335"/>
          </a:xfrm>
          <a:custGeom>
            <a:avLst/>
            <a:gdLst/>
            <a:ahLst/>
            <a:cxnLst/>
            <a:rect l="l" t="t" r="r" b="b"/>
            <a:pathLst>
              <a:path w="1513205" h="13335">
                <a:moveTo>
                  <a:pt x="0" y="13335"/>
                </a:moveTo>
                <a:lnTo>
                  <a:pt x="1513205" y="13335"/>
                </a:lnTo>
                <a:lnTo>
                  <a:pt x="1513205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214371" y="6299836"/>
            <a:ext cx="1513205" cy="27305"/>
          </a:xfrm>
          <a:custGeom>
            <a:avLst/>
            <a:gdLst/>
            <a:ahLst/>
            <a:cxnLst/>
            <a:rect l="l" t="t" r="r" b="b"/>
            <a:pathLst>
              <a:path w="1513205" h="27304">
                <a:moveTo>
                  <a:pt x="0" y="27305"/>
                </a:moveTo>
                <a:lnTo>
                  <a:pt x="1513205" y="27305"/>
                </a:lnTo>
                <a:lnTo>
                  <a:pt x="151320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214371" y="629443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214371" y="6282054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214371" y="6269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214371" y="62572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214371" y="62445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214371" y="62318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214371" y="62191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214371" y="62068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214371" y="61941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214371" y="61814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214371" y="6162040"/>
            <a:ext cx="1513205" cy="13970"/>
          </a:xfrm>
          <a:custGeom>
            <a:avLst/>
            <a:gdLst/>
            <a:ahLst/>
            <a:cxnLst/>
            <a:rect l="l" t="t" r="r" b="b"/>
            <a:pathLst>
              <a:path w="1513205" h="13970">
                <a:moveTo>
                  <a:pt x="0" y="13970"/>
                </a:moveTo>
                <a:lnTo>
                  <a:pt x="1513205" y="13970"/>
                </a:lnTo>
                <a:lnTo>
                  <a:pt x="151320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214371" y="6137275"/>
            <a:ext cx="1513205" cy="26034"/>
          </a:xfrm>
          <a:custGeom>
            <a:avLst/>
            <a:gdLst/>
            <a:ahLst/>
            <a:cxnLst/>
            <a:rect l="l" t="t" r="r" b="b"/>
            <a:pathLst>
              <a:path w="1513205" h="26035">
                <a:moveTo>
                  <a:pt x="0" y="26035"/>
                </a:moveTo>
                <a:lnTo>
                  <a:pt x="1513205" y="26035"/>
                </a:lnTo>
                <a:lnTo>
                  <a:pt x="151320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214371" y="61315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214371" y="61188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214687" y="6101079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569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214371" y="61074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215006" y="6094095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215957" y="6084887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8254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19133" y="6068695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399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224212" y="605599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231832" y="6043612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796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242311" y="6031229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260089" y="6018529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 txBox="1"/>
          <p:nvPr/>
        </p:nvSpPr>
        <p:spPr>
          <a:xfrm>
            <a:off x="3500755" y="5033009"/>
            <a:ext cx="6694805" cy="14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0" indent="2955925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ssionLo</a:t>
            </a:r>
            <a:r>
              <a:rPr b="1" spc="-5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al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sol</a:t>
            </a:r>
            <a:r>
              <a:rPr b="1" spc="-5" dirty="0">
                <a:latin typeface="Calibri"/>
                <a:cs typeface="Calibri"/>
              </a:rPr>
              <a:t>ve</a:t>
            </a:r>
            <a:r>
              <a:rPr b="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600200"/>
            <a:r>
              <a:rPr sz="1600" dirty="0">
                <a:latin typeface="MS Mincho"/>
                <a:cs typeface="MS Mincho"/>
              </a:rPr>
              <a:t>使用</a:t>
            </a:r>
            <a:r>
              <a:rPr sz="1600" dirty="0">
                <a:latin typeface="宋体"/>
                <a:cs typeface="宋体"/>
              </a:rPr>
              <a:t>该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  <a:p>
            <a:pPr marL="12700">
              <a:lnSpc>
                <a:spcPts val="2155"/>
              </a:lnSpc>
              <a:spcBef>
                <a:spcPts val="850"/>
              </a:spcBef>
            </a:pPr>
            <a:r>
              <a:rPr b="1" dirty="0">
                <a:latin typeface="微软雅黑"/>
                <a:cs typeface="微软雅黑"/>
              </a:rPr>
              <a:t>应</a:t>
            </a:r>
            <a:r>
              <a:rPr b="1" dirty="0">
                <a:latin typeface="Kozuka Gothic Pro B"/>
                <a:cs typeface="Kozuka Gothic Pro B"/>
              </a:rPr>
              <a:t>用程序</a:t>
            </a:r>
            <a:endParaRPr>
              <a:latin typeface="Kozuka Gothic Pro B"/>
              <a:cs typeface="Kozuka Gothic Pro B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1922145" y="3304541"/>
            <a:ext cx="24041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Lo</a:t>
            </a:r>
            <a:r>
              <a:rPr b="1" spc="-5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al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han</a:t>
            </a:r>
            <a:r>
              <a:rPr b="1" spc="-5" dirty="0">
                <a:latin typeface="Calibri"/>
                <a:cs typeface="Calibri"/>
              </a:rPr>
              <a:t>ge</a:t>
            </a:r>
            <a:r>
              <a:rPr b="1" spc="-10" dirty="0">
                <a:latin typeface="Calibri"/>
                <a:cs typeface="Calibri"/>
              </a:rPr>
              <a:t>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08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228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本地化解析器和本地化</a:t>
            </a: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11905"/>
            <a:ext cx="8011159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4470" indent="-342265">
              <a:lnSpc>
                <a:spcPts val="2530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AcceptHeaderLocaleResolve</a:t>
            </a:r>
            <a:r>
              <a:rPr sz="2200" b="1" spc="-8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根据</a:t>
            </a:r>
            <a:r>
              <a:rPr sz="2200" b="1" spc="13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HTTP</a:t>
            </a:r>
            <a:r>
              <a:rPr sz="2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Accept-Language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参数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定本地化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200" dirty="0">
                <a:latin typeface="MS Mincho"/>
                <a:cs typeface="MS Mincho"/>
              </a:rPr>
              <a:t>，如果没有</a:t>
            </a:r>
            <a:r>
              <a:rPr sz="2200" dirty="0">
                <a:latin typeface="宋体"/>
                <a:cs typeface="宋体"/>
              </a:rPr>
              <a:t>显</a:t>
            </a:r>
            <a:r>
              <a:rPr sz="2200" dirty="0">
                <a:latin typeface="MS Mincho"/>
                <a:cs typeface="MS Mincho"/>
              </a:rPr>
              <a:t>式定</a:t>
            </a:r>
            <a:r>
              <a:rPr sz="2200" dirty="0">
                <a:latin typeface="宋体"/>
                <a:cs typeface="宋体"/>
              </a:rPr>
              <a:t>义 </a:t>
            </a:r>
            <a:r>
              <a:rPr sz="2200" dirty="0">
                <a:latin typeface="MS Mincho"/>
                <a:cs typeface="MS Mincho"/>
              </a:rPr>
              <a:t>本地化解析器，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使用</a:t>
            </a:r>
            <a:r>
              <a:rPr sz="2200" dirty="0">
                <a:latin typeface="宋体"/>
                <a:cs typeface="宋体"/>
              </a:rPr>
              <a:t>该</a:t>
            </a:r>
            <a:r>
              <a:rPr sz="2200" dirty="0">
                <a:latin typeface="MS Mincho"/>
                <a:cs typeface="MS Mincho"/>
              </a:rPr>
              <a:t>解析器。</a:t>
            </a:r>
            <a:endParaRPr sz="2200">
              <a:latin typeface="MS Mincho"/>
              <a:cs typeface="MS Mincho"/>
            </a:endParaRPr>
          </a:p>
          <a:p>
            <a:pPr marL="354965" indent="-342265">
              <a:lnSpc>
                <a:spcPts val="25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CookieLocaleResolve</a:t>
            </a:r>
            <a:r>
              <a:rPr sz="2200" b="1" spc="-6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：根据指定的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Cookie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值确</a:t>
            </a:r>
            <a:r>
              <a:rPr sz="2200" dirty="0">
                <a:latin typeface="MS Mincho"/>
                <a:cs typeface="MS Mincho"/>
              </a:rPr>
              <a:t>定本地化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580"/>
              </a:lnSpc>
            </a:pP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marR="20955" indent="-342265">
              <a:lnSpc>
                <a:spcPts val="253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SessionLocaleResolve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Session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中特定的属性</a:t>
            </a:r>
            <a:r>
              <a:rPr sz="2200" dirty="0">
                <a:latin typeface="宋体"/>
                <a:cs typeface="宋体"/>
              </a:rPr>
              <a:t>确</a:t>
            </a:r>
            <a:r>
              <a:rPr sz="2200" dirty="0">
                <a:latin typeface="MS Mincho"/>
                <a:cs typeface="MS Mincho"/>
              </a:rPr>
              <a:t>定本 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indent="-342265">
              <a:lnSpc>
                <a:spcPts val="258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LocaleChangeIntercepto</a:t>
            </a:r>
            <a:r>
              <a:rPr sz="22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：从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求参数中</a:t>
            </a:r>
            <a:r>
              <a:rPr sz="2200" dirty="0">
                <a:latin typeface="宋体"/>
                <a:cs typeface="宋体"/>
              </a:rPr>
              <a:t>获</a:t>
            </a:r>
            <a:r>
              <a:rPr sz="2200" dirty="0">
                <a:latin typeface="MS Mincho"/>
                <a:cs typeface="MS Mincho"/>
              </a:rPr>
              <a:t>取本次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</a:t>
            </a:r>
            <a:r>
              <a:rPr sz="2200" dirty="0">
                <a:latin typeface="宋体"/>
                <a:cs typeface="宋体"/>
              </a:rPr>
              <a:t>对应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450"/>
              </a:lnSpc>
            </a:pPr>
            <a:r>
              <a:rPr sz="2200" dirty="0">
                <a:latin typeface="MS Mincho"/>
                <a:cs typeface="MS Mincho"/>
              </a:rPr>
              <a:t>的本地化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5459" y="5375909"/>
            <a:ext cx="8686800" cy="100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433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9125" y="1984693"/>
            <a:ext cx="8343900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6129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提供了直接的支持，</a:t>
            </a:r>
            <a:r>
              <a:rPr sz="2400" dirty="0">
                <a:latin typeface="宋体"/>
                <a:cs typeface="宋体"/>
              </a:rPr>
              <a:t>这种</a:t>
            </a:r>
            <a:r>
              <a:rPr sz="2400" dirty="0">
                <a:latin typeface="MS Mincho"/>
                <a:cs typeface="MS Mincho"/>
              </a:rPr>
              <a:t>支持是通 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即插即用的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MultipartResolver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的。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用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Jakarta Commons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FileUpload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术实现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dirty="0">
                <a:latin typeface="Arial"/>
                <a:cs typeface="Arial"/>
              </a:rPr>
              <a:t>MultipartResolver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endParaRPr sz="2400">
              <a:latin typeface="Arial"/>
              <a:cs typeface="Arial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没有装配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MultipartResovle</a:t>
            </a:r>
            <a:r>
              <a:rPr sz="2400" spc="-5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，因 此默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情况下不能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理文件的上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工作，如果想使用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</a:t>
            </a:r>
            <a:r>
              <a:rPr sz="2400" dirty="0">
                <a:latin typeface="MS Mincho"/>
                <a:cs typeface="MS Mincho"/>
              </a:rPr>
              <a:t>的文件上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功能，需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在上下文中配置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MultipartResolver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162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48208"/>
            <a:ext cx="10515600" cy="759396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903605">
              <a:lnSpc>
                <a:spcPts val="4285"/>
              </a:lnSpc>
            </a:pPr>
            <a:r>
              <a:rPr dirty="0">
                <a:latin typeface="MS Mincho"/>
                <a:cs typeface="MS Mincho"/>
              </a:rPr>
              <a:t>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MultipartResolver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26273"/>
            <a:ext cx="802322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3655" indent="-342265" algn="just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defaultEncodin</a:t>
            </a:r>
            <a:r>
              <a:rPr sz="2400" spc="-5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和用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pageEncoding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 一致，以便正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解析表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的内容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工作，必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先 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FileUpload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包添加到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路径下。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9750" y="4215129"/>
            <a:ext cx="7950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523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2119630" y="4043679"/>
            <a:ext cx="8191500" cy="260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6619" y="1928495"/>
            <a:ext cx="79121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042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6590" y="1913572"/>
            <a:ext cx="8224520" cy="420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2763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MS Mincho"/>
                <a:cs typeface="MS Mincho"/>
              </a:rPr>
              <a:t>也可以使用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截器</a:t>
            </a:r>
            <a:r>
              <a:rPr sz="2400" dirty="0">
                <a:latin typeface="宋体"/>
                <a:cs typeface="宋体"/>
              </a:rPr>
              <a:t>对请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理，用</a:t>
            </a:r>
            <a:r>
              <a:rPr sz="2400" dirty="0">
                <a:latin typeface="宋体"/>
                <a:cs typeface="宋体"/>
              </a:rPr>
              <a:t>户 </a:t>
            </a:r>
            <a:r>
              <a:rPr sz="2400" dirty="0">
                <a:latin typeface="MS Mincho"/>
                <a:cs typeface="MS Mincho"/>
              </a:rPr>
              <a:t>可以自定</a:t>
            </a:r>
            <a:r>
              <a:rPr sz="2400" dirty="0">
                <a:latin typeface="宋体"/>
                <a:cs typeface="宋体"/>
              </a:rPr>
              <a:t>义拦</a:t>
            </a:r>
            <a:r>
              <a:rPr sz="2400" dirty="0">
                <a:latin typeface="MS Mincho"/>
                <a:cs typeface="MS Mincho"/>
              </a:rPr>
              <a:t>截器来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特定的功能，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截器必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须实现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HandlerIntercepto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接口</a:t>
            </a:r>
            <a:endParaRPr sz="2400">
              <a:latin typeface="Kozuka Gothic Pro B"/>
              <a:cs typeface="Kozuka Gothic Pro B"/>
            </a:endParaRPr>
          </a:p>
          <a:p>
            <a:pPr marL="755015" marR="96520" indent="-28511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preHandl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个方法在</a:t>
            </a:r>
            <a:r>
              <a:rPr sz="2000" dirty="0">
                <a:latin typeface="宋体"/>
                <a:cs typeface="宋体"/>
              </a:rPr>
              <a:t>业务处</a:t>
            </a:r>
            <a:r>
              <a:rPr sz="2000" dirty="0">
                <a:latin typeface="MS Mincho"/>
                <a:cs typeface="MS Mincho"/>
              </a:rPr>
              <a:t>理器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求之前被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用，在</a:t>
            </a:r>
            <a:r>
              <a:rPr sz="2000" dirty="0">
                <a:latin typeface="宋体"/>
                <a:cs typeface="宋体"/>
              </a:rPr>
              <a:t>该 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该拦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 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截器，或者是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理器去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tru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；如果程序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决定不需要再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件 去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fals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。</a:t>
            </a:r>
            <a:endParaRPr sz="2000">
              <a:latin typeface="Kozuka Gothic Pro B"/>
              <a:cs typeface="Kozuka Gothic Pro B"/>
            </a:endParaRPr>
          </a:p>
          <a:p>
            <a:pPr marL="755015" marR="156845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postHandl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个方法在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求后，但 是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向客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端返回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响应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前被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Arial"/>
                <a:cs typeface="Arial"/>
              </a:rPr>
              <a:t>reques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afterCompletio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完全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，可以在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行一些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源清理的操作。</a:t>
            </a:r>
            <a:endParaRPr sz="2000"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766627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11430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截器方法</a:t>
            </a:r>
            <a:r>
              <a:rPr dirty="0">
                <a:latin typeface="宋体"/>
                <a:cs typeface="宋体"/>
              </a:rPr>
              <a:t>执</a:t>
            </a:r>
            <a:r>
              <a:rPr dirty="0">
                <a:latin typeface="MS Mincho"/>
                <a:cs typeface="MS Mincho"/>
              </a:rPr>
              <a:t>行</a:t>
            </a:r>
            <a:r>
              <a:rPr dirty="0">
                <a:latin typeface="宋体"/>
                <a:cs typeface="宋体"/>
              </a:rPr>
              <a:t>顺</a:t>
            </a:r>
            <a:r>
              <a:rPr dirty="0">
                <a:latin typeface="MS Mincho"/>
                <a:cs typeface="MS Mincho"/>
              </a:rPr>
              <a:t>序</a:t>
            </a:r>
          </a:p>
        </p:txBody>
      </p:sp>
      <p:sp>
        <p:nvSpPr>
          <p:cNvPr id="3" name="object 3"/>
          <p:cNvSpPr/>
          <p:nvPr/>
        </p:nvSpPr>
        <p:spPr>
          <a:xfrm>
            <a:off x="2261235" y="2457767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8535" y="245173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8375" y="2445067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1390" y="2438082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4723" y="2431097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0913" y="2424430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6785" y="2417762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1070" y="240728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483" y="2397125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20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8530" y="239077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611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7895" y="2383472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7260" y="23768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7260" y="23666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7260" y="2356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260" y="2349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7260" y="23428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7260" y="23361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7260" y="23291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7260" y="2322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7260" y="23155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7260" y="23088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7260" y="23018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7260" y="22948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7260" y="22837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7260" y="22717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7260" y="22631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7260" y="22545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7260" y="22459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7260" y="2237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7260" y="22247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7260" y="22117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7260" y="22028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7260" y="2193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726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7260" y="21767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7260" y="21637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7260" y="21510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7260" y="21424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7260" y="21339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7260" y="21250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7260" y="21161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07260" y="21075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7260" y="20989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07260" y="20904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7260" y="20818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7260" y="20732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7260" y="20602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7260" y="2047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07260" y="20389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7895" y="203009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9165" y="202120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11070" y="2012314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14034" y="1999297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23770" y="1986597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31073" y="1978025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40914" y="1969452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54250" y="1960879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07385" y="195609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7259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6916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108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92090" y="2385682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7591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00967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9108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485389" y="2102486"/>
            <a:ext cx="26212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77965" y="2456814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62725" y="244856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52248" y="2439670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44628" y="2430780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8806" y="2421889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34468" y="2413000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1610" y="24041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29705" y="239522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28435" y="238632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27800" y="23780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7800" y="23641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27800" y="23510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27800" y="23421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27800" y="233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27800" y="232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27800" y="2315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7800" y="23069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27800" y="22980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27800" y="2283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27800" y="22672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27800" y="22555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27800" y="22440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27800" y="22323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0" y="22202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0" y="22085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27800" y="2197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2780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27800" y="21732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27800" y="21615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27800" y="2150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27800" y="21383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27800" y="21262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27800" y="21145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27800" y="2103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7800" y="2091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27800" y="20796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27800" y="2067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27800" y="2056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28435" y="203898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27800" y="20453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69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28435" y="203263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29705" y="202057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29494" y="2026285"/>
            <a:ext cx="3165475" cy="0"/>
          </a:xfrm>
          <a:custGeom>
            <a:avLst/>
            <a:gdLst/>
            <a:ahLst/>
            <a:cxnLst/>
            <a:rect l="l" t="t" r="r" b="b"/>
            <a:pathLst>
              <a:path w="3165475">
                <a:moveTo>
                  <a:pt x="0" y="0"/>
                </a:moveTo>
                <a:lnTo>
                  <a:pt x="3165051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31610" y="2009457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36690" y="1997392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43993" y="1985645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54471" y="1974214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69711" y="1962467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27925" y="195609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780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7456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1162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612630" y="2385682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69645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621507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162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6955155" y="2102486"/>
            <a:ext cx="23196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Handl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0" dirty="0">
                <a:latin typeface="Calibri"/>
                <a:cs typeface="Calibri"/>
              </a:rPr>
              <a:t>Adapt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581775" y="387572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69075" y="386969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58915" y="386302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51930" y="385603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45263" y="384905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41453" y="384238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37325" y="383571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31610" y="382524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30340" y="381571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28753" y="380872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28435" y="380142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27800" y="379475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2780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27800" y="37744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27800" y="37674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27800" y="37607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27800" y="3754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27800" y="37471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27800" y="37401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7800" y="3733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27800" y="372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27800" y="37198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27800" y="3712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27800" y="37017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27800" y="36896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27800" y="36810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27800" y="36725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27800" y="36639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27800" y="36553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27800" y="36426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27800" y="36296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27800" y="36207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27800" y="36118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27800" y="360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27800" y="359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27800" y="35817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527800" y="35690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27800" y="35604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27800" y="35518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27800" y="35429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27800" y="35296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27800" y="3516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27800" y="35083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27800" y="34998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27800" y="34912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27800" y="34782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527800" y="3465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27800" y="34563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28435" y="344805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29705" y="3439795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31610" y="343027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34574" y="341725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44310" y="340455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51613" y="339597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61454" y="338740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74791" y="3378834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27925" y="337404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2780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27456" y="379475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11620" y="387857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612630" y="380363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69645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621507" y="337451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611620" y="337439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6757671" y="3519805"/>
            <a:ext cx="27184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postHandl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365875" y="645064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53175" y="6444615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43015" y="643794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36030" y="643096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29363" y="642397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25553" y="641731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21425" y="641064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15711" y="640016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14122" y="6390004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13170" y="6383654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09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12536" y="637635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11900" y="636968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11900" y="63595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11900" y="63493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11900" y="63423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11900" y="6335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11900" y="6329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11900" y="63220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11900" y="63150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11900" y="63084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11900" y="63017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11900" y="62947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11900" y="62877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1900" y="627665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11900" y="626459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11900" y="62560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11900" y="6247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11900" y="62388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11900" y="62303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11900" y="6217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11900" y="62045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11900" y="61956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11900" y="61868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311900" y="61782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11900" y="61696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11900" y="61566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11900" y="6143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11900" y="61353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11900" y="61267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11900" y="61179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11900" y="61090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11900" y="61004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11900" y="60918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11900" y="6083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11900" y="607472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11900" y="60661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11900" y="60531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11900" y="60401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11900" y="6031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12536" y="602297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13805" y="6014084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15711" y="600519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18674" y="599217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28411" y="597947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35713" y="5970904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45555" y="596233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358891" y="595376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4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12025" y="594897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1190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311556" y="636968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395720" y="645350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28530" y="6378562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91235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837407" y="594944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395720" y="594931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6520815" y="6095366"/>
            <a:ext cx="3187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50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m</a:t>
            </a:r>
            <a:r>
              <a:rPr b="1" spc="-10" dirty="0">
                <a:latin typeface="Calibri"/>
                <a:cs typeface="Calibri"/>
              </a:rPr>
              <a:t>pl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6830060" y="5180329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412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814820" y="5172075"/>
            <a:ext cx="2594610" cy="0"/>
          </a:xfrm>
          <a:custGeom>
            <a:avLst/>
            <a:gdLst/>
            <a:ahLst/>
            <a:cxnLst/>
            <a:rect l="l" t="t" r="r" b="b"/>
            <a:pathLst>
              <a:path w="2594609">
                <a:moveTo>
                  <a:pt x="0" y="0"/>
                </a:moveTo>
                <a:lnTo>
                  <a:pt x="2594610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804343" y="5163185"/>
            <a:ext cx="2615565" cy="0"/>
          </a:xfrm>
          <a:custGeom>
            <a:avLst/>
            <a:gdLst/>
            <a:ahLst/>
            <a:cxnLst/>
            <a:rect l="l" t="t" r="r" b="b"/>
            <a:pathLst>
              <a:path w="2615565">
                <a:moveTo>
                  <a:pt x="0" y="0"/>
                </a:moveTo>
                <a:lnTo>
                  <a:pt x="261556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796723" y="5154295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80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790901" y="5145404"/>
            <a:ext cx="264287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44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786563" y="5136515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783705" y="5127625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781800" y="511810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783388" y="5122545"/>
            <a:ext cx="2657475" cy="0"/>
          </a:xfrm>
          <a:custGeom>
            <a:avLst/>
            <a:gdLst/>
            <a:ahLst/>
            <a:cxnLst/>
            <a:rect l="l" t="t" r="r" b="b"/>
            <a:pathLst>
              <a:path w="2657475">
                <a:moveTo>
                  <a:pt x="0" y="0"/>
                </a:moveTo>
                <a:lnTo>
                  <a:pt x="2657475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80530" y="5110479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79895" y="510159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79895" y="508762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779895" y="50746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779895" y="50657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779895" y="505682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779895" y="50482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779895" y="503936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779895" y="503047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779895" y="5021579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779895" y="500697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779895" y="499078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779895" y="49790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9895" y="496760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9895" y="495585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779895" y="49437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779895" y="49320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779895" y="492061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779895" y="490886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779895" y="48968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779895" y="488505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779895" y="487362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779895" y="486187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779895" y="48498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779895" y="483806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779895" y="48266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779895" y="480917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79895" y="47913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779895" y="47796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780213" y="476313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82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779895" y="47688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780530" y="4756784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12699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781800" y="474472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1143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781376" y="4750434"/>
            <a:ext cx="2661920" cy="0"/>
          </a:xfrm>
          <a:custGeom>
            <a:avLst/>
            <a:gdLst/>
            <a:ahLst/>
            <a:cxnLst/>
            <a:rect l="l" t="t" r="r" b="b"/>
            <a:pathLst>
              <a:path w="2661920">
                <a:moveTo>
                  <a:pt x="0" y="0"/>
                </a:moveTo>
                <a:lnTo>
                  <a:pt x="2661390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783705" y="4732972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52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788785" y="4720907"/>
            <a:ext cx="2646680" cy="0"/>
          </a:xfrm>
          <a:custGeom>
            <a:avLst/>
            <a:gdLst/>
            <a:ahLst/>
            <a:cxnLst/>
            <a:rect l="l" t="t" r="r" b="b"/>
            <a:pathLst>
              <a:path w="2646679">
                <a:moveTo>
                  <a:pt x="0" y="0"/>
                </a:moveTo>
                <a:lnTo>
                  <a:pt x="264636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796088" y="4709160"/>
            <a:ext cx="2632075" cy="0"/>
          </a:xfrm>
          <a:custGeom>
            <a:avLst/>
            <a:gdLst/>
            <a:ahLst/>
            <a:cxnLst/>
            <a:rect l="l" t="t" r="r" b="b"/>
            <a:pathLst>
              <a:path w="2632075">
                <a:moveTo>
                  <a:pt x="0" y="0"/>
                </a:moveTo>
                <a:lnTo>
                  <a:pt x="263175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06566" y="4697729"/>
            <a:ext cx="2611755" cy="0"/>
          </a:xfrm>
          <a:custGeom>
            <a:avLst/>
            <a:gdLst/>
            <a:ahLst/>
            <a:cxnLst/>
            <a:rect l="l" t="t" r="r" b="b"/>
            <a:pathLst>
              <a:path w="2611754">
                <a:moveTo>
                  <a:pt x="0" y="0"/>
                </a:moveTo>
                <a:lnTo>
                  <a:pt x="261143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21806" y="468598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780020" y="467960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77989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779551" y="51003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63715" y="518414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0" y="0"/>
                </a:moveTo>
                <a:lnTo>
                  <a:pt x="249682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360534" y="510919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44435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369412" y="46800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863715" y="467995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24968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6885305" y="4826001"/>
            <a:ext cx="24555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ispat</a:t>
            </a:r>
            <a:r>
              <a:rPr b="1" spc="-5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h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ervle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#re</a:t>
            </a:r>
            <a:r>
              <a:rPr b="1" spc="-10" dirty="0">
                <a:latin typeface="Calibri"/>
                <a:cs typeface="Calibri"/>
              </a:rPr>
              <a:t>nd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5375910" y="220853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442076" y="2151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112125" y="2460626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76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054975" y="328866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112125" y="3877946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200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054975" y="459422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112125" y="5184141"/>
            <a:ext cx="0" cy="765175"/>
          </a:xfrm>
          <a:custGeom>
            <a:avLst/>
            <a:gdLst/>
            <a:ahLst/>
            <a:cxnLst/>
            <a:rect l="l" t="t" r="r" b="b"/>
            <a:pathLst>
              <a:path h="765175">
                <a:moveTo>
                  <a:pt x="0" y="0"/>
                </a:moveTo>
                <a:lnTo>
                  <a:pt x="0" y="76517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054975" y="586359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90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300" y="1046003"/>
            <a:ext cx="84969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 err="1" smtClean="0">
                <a:latin typeface="+mn-ea"/>
                <a:cs typeface="Kozuka Gothic Pro B"/>
              </a:rPr>
              <a:t>映射</a:t>
            </a:r>
            <a:r>
              <a:rPr lang="zh-CN" altLang="en-US" sz="3600" dirty="0" smtClean="0"/>
              <a:t>请</a:t>
            </a:r>
            <a:r>
              <a:rPr sz="3600" dirty="0" err="1" smtClean="0">
                <a:latin typeface="+mn-ea"/>
                <a:cs typeface="Kozuka Gothic Pro B"/>
              </a:rPr>
              <a:t>求参数</a:t>
            </a:r>
            <a:r>
              <a:rPr sz="3600" dirty="0" err="1">
                <a:latin typeface="+mn-ea"/>
                <a:cs typeface="Kozuka Gothic Pro B"/>
              </a:rPr>
              <a:t>、</a:t>
            </a:r>
            <a:r>
              <a:rPr sz="3600" dirty="0" err="1">
                <a:latin typeface="+mn-ea"/>
                <a:cs typeface="微软雅黑"/>
              </a:rPr>
              <a:t>请</a:t>
            </a:r>
            <a:r>
              <a:rPr sz="3600" dirty="0" err="1">
                <a:latin typeface="+mn-ea"/>
                <a:cs typeface="Kozuka Gothic Pro B"/>
              </a:rPr>
              <a:t>求方法或</a:t>
            </a:r>
            <a:r>
              <a:rPr sz="3600" dirty="0" err="1">
                <a:latin typeface="+mn-ea"/>
                <a:cs typeface="微软雅黑"/>
              </a:rPr>
              <a:t>请</a:t>
            </a:r>
            <a:r>
              <a:rPr sz="3600" dirty="0" err="1">
                <a:latin typeface="+mn-ea"/>
                <a:cs typeface="Kozuka Gothic Pro B"/>
              </a:rPr>
              <a:t>求</a:t>
            </a:r>
            <a:r>
              <a:rPr sz="3600" dirty="0" err="1">
                <a:latin typeface="+mn-ea"/>
                <a:cs typeface="微软雅黑"/>
              </a:rPr>
              <a:t>头</a:t>
            </a:r>
            <a:endParaRPr sz="3600" dirty="0">
              <a:latin typeface="+mn-ea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6734" y="2071370"/>
            <a:ext cx="8559800" cy="299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842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配置自定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3" name="object 3"/>
          <p:cNvSpPr/>
          <p:nvPr/>
        </p:nvSpPr>
        <p:spPr>
          <a:xfrm>
            <a:off x="1617980" y="1943735"/>
            <a:ext cx="8966200" cy="208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757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1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8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8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1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4723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0913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6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1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8213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7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7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7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7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7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7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7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7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7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7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7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7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7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7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7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7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7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7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7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7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7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7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7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7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7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7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7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7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7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7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07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7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07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7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7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7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7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07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7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9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9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11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14034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23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31073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40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5425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7385" y="10524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7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06916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91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92090" y="148207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75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00967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91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85389" y="1198881"/>
            <a:ext cx="26212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581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69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58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51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45263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41453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37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31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30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8753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28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27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27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27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27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7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27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27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27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27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27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27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27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27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27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27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27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27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27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27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27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7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27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27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27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27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27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27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27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27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27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27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27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27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27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27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7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7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8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29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29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31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34574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44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51613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61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74791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27925" y="10524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27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27456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11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612630" y="148207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96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621507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11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6668134" y="1198881"/>
            <a:ext cx="2895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ondInt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577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62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52248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44628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38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34468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31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9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28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27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27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27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27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27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27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27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27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27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27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27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27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27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27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27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527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27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27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27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27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27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27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27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27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27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527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27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27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28118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27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28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29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29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31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36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43993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54471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69711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27925" y="21954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527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527456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611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612630" y="262507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696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621507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11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6955155" y="2341880"/>
            <a:ext cx="23196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Handl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0" dirty="0">
                <a:latin typeface="Calibri"/>
                <a:cs typeface="Calibri"/>
              </a:rPr>
              <a:t>Adapt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6473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61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50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43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37313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33503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429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23661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22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20803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20486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19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19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19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19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19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19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19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19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19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419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419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419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19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19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419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19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19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19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19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19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419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419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419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419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419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419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419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19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19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19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19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19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19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419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419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419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19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19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420486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421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423661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26624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36361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43663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53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66841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19975" y="338420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19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19506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503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720580" y="381379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804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729457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503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6619876" y="3529966"/>
            <a:ext cx="29927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ondInt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postHandl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2261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248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238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31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224723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220913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216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211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209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208213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207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207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207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207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07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207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07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207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07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07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07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07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07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207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207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207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07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207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207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207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07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07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207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207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207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207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207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207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207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207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07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207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207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07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07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207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207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207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207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207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209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211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214034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223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231073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240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254250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207385" y="338420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207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206916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291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92090" y="381379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375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300967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291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2437131" y="3529966"/>
            <a:ext cx="27184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postHandl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6294121" y="633888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281421" y="6332854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271261" y="6326187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264276" y="6319202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257607" y="6312217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253797" y="6305550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49671" y="6298882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43956" y="6288404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242367" y="6278245"/>
            <a:ext cx="3740150" cy="0"/>
          </a:xfrm>
          <a:custGeom>
            <a:avLst/>
            <a:gdLst/>
            <a:ahLst/>
            <a:cxnLst/>
            <a:rect l="l" t="t" r="r" b="b"/>
            <a:pathLst>
              <a:path w="3740150">
                <a:moveTo>
                  <a:pt x="0" y="0"/>
                </a:moveTo>
                <a:lnTo>
                  <a:pt x="374015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241415" y="6271895"/>
            <a:ext cx="3742054" cy="0"/>
          </a:xfrm>
          <a:custGeom>
            <a:avLst/>
            <a:gdLst/>
            <a:ahLst/>
            <a:cxnLst/>
            <a:rect l="l" t="t" r="r" b="b"/>
            <a:pathLst>
              <a:path w="3742054">
                <a:moveTo>
                  <a:pt x="0" y="0"/>
                </a:moveTo>
                <a:lnTo>
                  <a:pt x="374205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240781" y="6264592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240146" y="6257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240146" y="62477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240146" y="62376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240146" y="623062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240146" y="62239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240146" y="62172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240146" y="62103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240146" y="62033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240146" y="61966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240146" y="61899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40146" y="61829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240146" y="61760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240146" y="61648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240146" y="61528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240146" y="61442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240146" y="613568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240146" y="61271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40146" y="61185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240146" y="61058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240146" y="6092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240146" y="608393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240146" y="60750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240146" y="606647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240146" y="60579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240146" y="60448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240146" y="60321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240146" y="6023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240146" y="6015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240146" y="60061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240146" y="599725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240146" y="59886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240146" y="59801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240146" y="597154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240146" y="596296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40146" y="59543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240146" y="59413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240146" y="59283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240146" y="5920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240781" y="5911215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242051" y="59023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243956" y="5893435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246918" y="5880417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256656" y="5867717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63957" y="5859145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273801" y="5850572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87136" y="5842000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40270" y="583721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240145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239801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323965" y="6341745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900919" y="6266802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98474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909797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323965" y="5837554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6383654" y="5983605"/>
            <a:ext cx="346265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ondInt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45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m</a:t>
            </a:r>
            <a:r>
              <a:rPr b="1" spc="-10" dirty="0">
                <a:latin typeface="Calibri"/>
                <a:cs typeface="Calibri"/>
              </a:rPr>
              <a:t>pl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2045335" y="633888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032635" y="6332854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022475" y="632618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015490" y="631920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008823" y="631221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05013" y="630555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000885" y="629888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995171" y="6288404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993582" y="6278245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992630" y="6271895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10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991996" y="626459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991359" y="6257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991359" y="62477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991359" y="62376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991359" y="62306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91359" y="62239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91359" y="62172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991359" y="6210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991359" y="62033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991359" y="61966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991359" y="61899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991359" y="61829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991359" y="61760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991359" y="61648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991359" y="61528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991359" y="61442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991359" y="613568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991359" y="61271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991359" y="61185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991359" y="61099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991359" y="6101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991359" y="6092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991359" y="60839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991359" y="6075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991359" y="60664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991359" y="60579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991359" y="60448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991359" y="60321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991359" y="6023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991359" y="6015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991359" y="60061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991359" y="59928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991359" y="59801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991359" y="59715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991359" y="596296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991359" y="59543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991359" y="5941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991359" y="59283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991359" y="5920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991996" y="591121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993265" y="59023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995171" y="589343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998134" y="588041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007871" y="586771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015173" y="5859145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025015" y="585057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038351" y="584200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991485" y="583721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991359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991016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075180" y="634174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507990" y="6266802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9181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16867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075180" y="583755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 txBox="1"/>
          <p:nvPr/>
        </p:nvSpPr>
        <p:spPr>
          <a:xfrm>
            <a:off x="2200275" y="5983605"/>
            <a:ext cx="3187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50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m</a:t>
            </a:r>
            <a:r>
              <a:rPr b="1" spc="-10" dirty="0">
                <a:latin typeface="Calibri"/>
                <a:cs typeface="Calibri"/>
              </a:rPr>
              <a:t>pl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6794501" y="510032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779261" y="5092065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768782" y="5083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761162" y="507428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755342" y="506539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751002" y="5056504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748146" y="5047615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746241" y="503872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744971" y="5030470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744336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744336" y="50076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744336" y="49945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744336" y="49857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744336" y="49768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744336" y="49682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744336" y="49593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744336" y="495046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744336" y="494157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744336" y="4926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744336" y="491077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744336" y="48990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744336" y="48875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744336" y="487584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744336" y="48637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744336" y="48520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744336" y="48406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744336" y="482885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744336" y="48167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744336" y="48050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744336" y="479361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744336" y="478186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744336" y="47698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744336" y="47580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744336" y="47466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744336" y="472916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744336" y="47113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744336" y="46996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744652" y="468312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744336" y="46888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744971" y="467677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746241" y="4664709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745817" y="467042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748146" y="465296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753226" y="464089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760527" y="462915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771005" y="461772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786245" y="460597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744460" y="45995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744335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743991" y="502030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828155" y="510412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9396730" y="502918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9480550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9405607" y="460006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828155" y="459994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 txBox="1"/>
          <p:nvPr/>
        </p:nvSpPr>
        <p:spPr>
          <a:xfrm>
            <a:off x="6885305" y="4745991"/>
            <a:ext cx="24555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ispat</a:t>
            </a:r>
            <a:r>
              <a:rPr b="1" spc="-5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h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ervle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nd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5375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42076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112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054975" y="211010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112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054975" y="329882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375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375911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791585" y="3888740"/>
            <a:ext cx="4320540" cy="711200"/>
          </a:xfrm>
          <a:custGeom>
            <a:avLst/>
            <a:gdLst/>
            <a:ahLst/>
            <a:cxnLst/>
            <a:rect l="l" t="t" r="r" b="b"/>
            <a:pathLst>
              <a:path w="4320540" h="711200">
                <a:moveTo>
                  <a:pt x="0" y="0"/>
                </a:moveTo>
                <a:lnTo>
                  <a:pt x="0" y="355600"/>
                </a:lnTo>
                <a:lnTo>
                  <a:pt x="4320540" y="355600"/>
                </a:lnTo>
                <a:lnTo>
                  <a:pt x="4320540" y="7112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054975" y="451421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8112125" y="5104129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0"/>
                </a:moveTo>
                <a:lnTo>
                  <a:pt x="0" y="73406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8054975" y="575246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591176" y="608965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91176" y="603250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762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1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8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8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1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4723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0913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6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1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8213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7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7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7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7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7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7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7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7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7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7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7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7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7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7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7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7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7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7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7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7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7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7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7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7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7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7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7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7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7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7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7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07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7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07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7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7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7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7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07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9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9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11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14034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23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31073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40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5425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07385" y="10524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7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6916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1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92090" y="148207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75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00967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91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485389" y="1198881"/>
            <a:ext cx="26212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81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69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58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51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45263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41453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7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31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30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28753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8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27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27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27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27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27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7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27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27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27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27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27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27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27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27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27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27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27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27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27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27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27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7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27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27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27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27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27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27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27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27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27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27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27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27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27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27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7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8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9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29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31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34574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44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51613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61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74791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27925" y="10524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27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27456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11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612630" y="148207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696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21507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11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668134" y="1198881"/>
            <a:ext cx="2895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ondInt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577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62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52248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44628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38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34468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31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29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8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27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27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27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27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27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27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27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27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27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27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27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27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27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27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27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27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527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27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27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27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27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27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27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27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27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27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527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27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28118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27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28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29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29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31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36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43993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54471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69711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27925" y="21954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27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527456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11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612630" y="262507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696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621507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11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955155" y="2341880"/>
            <a:ext cx="23196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Handl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0" dirty="0">
                <a:latin typeface="Calibri"/>
                <a:cs typeface="Calibri"/>
              </a:rPr>
              <a:t>Adapt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473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61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50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43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37313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33503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29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423661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22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20803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20486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19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19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19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19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19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19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19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19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19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19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419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419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419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19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19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419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19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19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19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19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19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419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419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419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419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419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419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419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19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19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19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19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19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19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419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419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419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19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20486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421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423661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426624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36361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43663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53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66841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19975" y="338420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19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19506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503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720580" y="381379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804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729457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503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6619876" y="3529966"/>
            <a:ext cx="29927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ondInt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postHandl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2261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248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238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231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24723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220913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216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211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209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208213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207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207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207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207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207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07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207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07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207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07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07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07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07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07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207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207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207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07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207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207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207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07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07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207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207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207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207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207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207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207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207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07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207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207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07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07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207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207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207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207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209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211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214034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223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231073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240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254250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207385" y="338420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207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206916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291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92090" y="381379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375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300967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291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2437131" y="3529966"/>
            <a:ext cx="27184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postHandl</a:t>
            </a:r>
            <a:r>
              <a:rPr b="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6294121" y="64144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281421" y="6408420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271261" y="6401752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264276" y="6394767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257607" y="6387782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253797" y="6381115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249671" y="6374447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43956" y="636397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42686" y="6354445"/>
            <a:ext cx="3739515" cy="0"/>
          </a:xfrm>
          <a:custGeom>
            <a:avLst/>
            <a:gdLst/>
            <a:ahLst/>
            <a:cxnLst/>
            <a:rect l="l" t="t" r="r" b="b"/>
            <a:pathLst>
              <a:path w="3739515">
                <a:moveTo>
                  <a:pt x="0" y="0"/>
                </a:moveTo>
                <a:lnTo>
                  <a:pt x="373951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241097" y="6347459"/>
            <a:ext cx="3742690" cy="0"/>
          </a:xfrm>
          <a:custGeom>
            <a:avLst/>
            <a:gdLst/>
            <a:ahLst/>
            <a:cxnLst/>
            <a:rect l="l" t="t" r="r" b="b"/>
            <a:pathLst>
              <a:path w="3742690">
                <a:moveTo>
                  <a:pt x="0" y="0"/>
                </a:moveTo>
                <a:lnTo>
                  <a:pt x="37426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240781" y="6340157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240146" y="63334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240146" y="632332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240146" y="631317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240146" y="63061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240146" y="629951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240146" y="62928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240146" y="62858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240146" y="62788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240146" y="62722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240146" y="62655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240146" y="62585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40146" y="62515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240146" y="624046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240146" y="62283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240146" y="6219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240146" y="62112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240146" y="62026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240146" y="61941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40146" y="61814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240146" y="61683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240146" y="61595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240146" y="6150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240146" y="6142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240146" y="61334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240146" y="61204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240146" y="61077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240146" y="60991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240146" y="609060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240146" y="60817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240146" y="607282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240146" y="60642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240146" y="60556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240146" y="6047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240146" y="60385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240146" y="60299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40146" y="60169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240146" y="6003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240146" y="599503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240781" y="5986779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242051" y="59785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243956" y="596900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246918" y="5955982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256656" y="5943282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263957" y="593471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73801" y="5926137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287136" y="5917565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40270" y="59127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40145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239801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323965" y="641731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900919" y="634236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98474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909797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323965" y="591312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6383654" y="6059171"/>
            <a:ext cx="346265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spc="-10" dirty="0">
                <a:latin typeface="Calibri"/>
                <a:cs typeface="Calibri"/>
              </a:rPr>
              <a:t>ondInt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45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m</a:t>
            </a:r>
            <a:r>
              <a:rPr b="1" spc="-10" dirty="0">
                <a:latin typeface="Calibri"/>
                <a:cs typeface="Calibri"/>
              </a:rPr>
              <a:t>pl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2045335" y="6414452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032635" y="6408420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022475" y="6401752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015490" y="6394767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008823" y="6387782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005013" y="6381115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00885" y="637444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995171" y="636397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993900" y="6354445"/>
            <a:ext cx="3595370" cy="0"/>
          </a:xfrm>
          <a:custGeom>
            <a:avLst/>
            <a:gdLst/>
            <a:ahLst/>
            <a:cxnLst/>
            <a:rect l="l" t="t" r="r" b="b"/>
            <a:pathLst>
              <a:path w="3595370">
                <a:moveTo>
                  <a:pt x="0" y="0"/>
                </a:moveTo>
                <a:lnTo>
                  <a:pt x="35953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992313" y="6347459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5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991996" y="6340157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991359" y="63334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991359" y="632332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991359" y="63131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991359" y="63061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991359" y="62995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91359" y="629285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91359" y="6285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991359" y="62788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991359" y="62722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991359" y="62655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991359" y="62585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991359" y="62515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991359" y="62404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991359" y="6228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991359" y="6219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991359" y="62112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991359" y="62026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991359" y="61941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991359" y="61855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991359" y="61769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991359" y="61683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991359" y="61595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991359" y="6150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991359" y="6142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991359" y="61334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991359" y="6120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991359" y="61077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991359" y="60991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991359" y="6090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991359" y="6081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991359" y="6068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991359" y="60556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991359" y="6047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991359" y="60385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991359" y="60299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991359" y="6016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991359" y="6003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991359" y="599503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991996" y="5986779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993265" y="59785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995171" y="596900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998134" y="5955982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007871" y="5943282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015173" y="5934710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025015" y="5926137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038351" y="5917565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991485" y="59127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991359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991016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075180" y="641731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507990" y="634236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59181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16867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075180" y="591312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2200275" y="6059171"/>
            <a:ext cx="3187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Fi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stInt</a:t>
            </a:r>
            <a:r>
              <a:rPr b="1" spc="-5" dirty="0">
                <a:latin typeface="Calibri"/>
                <a:cs typeface="Calibri"/>
              </a:rPr>
              <a:t>erce</a:t>
            </a:r>
            <a:r>
              <a:rPr b="1" spc="-10" dirty="0">
                <a:latin typeface="Calibri"/>
                <a:cs typeface="Calibri"/>
              </a:rPr>
              <a:t>pto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50" dirty="0">
                <a:latin typeface="Calibri"/>
                <a:cs typeface="Calibri"/>
              </a:rPr>
              <a:t>#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erC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m</a:t>
            </a:r>
            <a:r>
              <a:rPr b="1" spc="-10" dirty="0">
                <a:latin typeface="Calibri"/>
                <a:cs typeface="Calibri"/>
              </a:rPr>
              <a:t>pl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6794501" y="515366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779261" y="5145404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768782" y="513651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761162" y="512762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755342" y="511873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751002" y="5109845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748146" y="5100954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746241" y="509206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744971" y="5083809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744336" y="507492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744336" y="50609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744336" y="50479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744336" y="50390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744336" y="503015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744336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744336" y="501269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744336" y="500380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744336" y="49949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744336" y="49803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744336" y="49641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744336" y="49523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744336" y="49409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744336" y="492918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744336" y="49171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744336" y="49053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744336" y="48939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744336" y="488219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744336" y="48701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744336" y="485838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744336" y="48469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744336" y="483520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744336" y="48231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744336" y="48113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744336" y="4799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744336" y="47825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744336" y="47647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744336" y="47529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744652" y="473646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744336" y="47421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744971" y="473011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746241" y="4718050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745817" y="472376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748146" y="470630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753226" y="469423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760527" y="468249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771005" y="467106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786245" y="465931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744460" y="465293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744335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743991" y="507365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828155" y="515747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9396730" y="5082527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9480550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9405607" y="465340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828155" y="465327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 txBox="1"/>
          <p:nvPr/>
        </p:nvSpPr>
        <p:spPr>
          <a:xfrm>
            <a:off x="6885305" y="4799330"/>
            <a:ext cx="24555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ispat</a:t>
            </a:r>
            <a:r>
              <a:rPr b="1" spc="-5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h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0" dirty="0">
                <a:latin typeface="Calibri"/>
                <a:cs typeface="Calibri"/>
              </a:rPr>
              <a:t>S</a:t>
            </a:r>
            <a:r>
              <a:rPr b="1" spc="-5" dirty="0">
                <a:latin typeface="Calibri"/>
                <a:cs typeface="Calibri"/>
              </a:rPr>
              <a:t>ervle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#</a:t>
            </a:r>
            <a:r>
              <a:rPr b="1" spc="-5" dirty="0">
                <a:latin typeface="Calibri"/>
                <a:cs typeface="Calibri"/>
              </a:rPr>
              <a:t>re</a:t>
            </a:r>
            <a:r>
              <a:rPr b="1" spc="-10" dirty="0">
                <a:latin typeface="Calibri"/>
                <a:cs typeface="Calibri"/>
              </a:rPr>
              <a:t>nd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5375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42076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8112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054975" y="211010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112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054975" y="329882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375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375911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261029" y="963294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59">
                <a:moveTo>
                  <a:pt x="24326" y="10159"/>
                </a:moveTo>
                <a:lnTo>
                  <a:pt x="0" y="0"/>
                </a:lnTo>
                <a:lnTo>
                  <a:pt x="48653" y="0"/>
                </a:lnTo>
                <a:lnTo>
                  <a:pt x="24326" y="10159"/>
                </a:lnTo>
                <a:close/>
              </a:path>
            </a:pathLst>
          </a:custGeom>
          <a:solidFill>
            <a:srgbClr val="FFA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235182" y="952501"/>
            <a:ext cx="100965" cy="10795"/>
          </a:xfrm>
          <a:custGeom>
            <a:avLst/>
            <a:gdLst/>
            <a:ahLst/>
            <a:cxnLst/>
            <a:rect l="l" t="t" r="r" b="b"/>
            <a:pathLst>
              <a:path w="100964" h="10794">
                <a:moveTo>
                  <a:pt x="74500" y="10795"/>
                </a:moveTo>
                <a:lnTo>
                  <a:pt x="25847" y="10795"/>
                </a:lnTo>
                <a:lnTo>
                  <a:pt x="0" y="0"/>
                </a:lnTo>
                <a:lnTo>
                  <a:pt x="100347" y="0"/>
                </a:lnTo>
                <a:lnTo>
                  <a:pt x="74500" y="10795"/>
                </a:lnTo>
                <a:close/>
              </a:path>
            </a:pathLst>
          </a:custGeom>
          <a:solidFill>
            <a:srgbClr val="FFA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207814" y="9467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082" y="0"/>
                </a:lnTo>
              </a:path>
            </a:pathLst>
          </a:custGeom>
          <a:ln w="12700">
            <a:solidFill>
              <a:srgbClr val="FFA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183488" y="935990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36" y="0"/>
                </a:lnTo>
              </a:path>
            </a:pathLst>
          </a:custGeom>
          <a:ln w="11430">
            <a:solidFill>
              <a:srgbClr val="FFA9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156120" y="92519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471" y="0"/>
                </a:lnTo>
              </a:path>
            </a:pathLst>
          </a:custGeom>
          <a:ln w="12700">
            <a:solidFill>
              <a:srgbClr val="FFAA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130273" y="91408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165" y="0"/>
                </a:lnTo>
              </a:path>
            </a:pathLst>
          </a:custGeom>
          <a:ln w="12065">
            <a:solidFill>
              <a:srgbClr val="FF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102905" y="90296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00" y="0"/>
                </a:lnTo>
              </a:path>
            </a:pathLst>
          </a:custGeom>
          <a:ln w="12700">
            <a:solidFill>
              <a:srgbClr val="FFA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078578" y="892175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554" y="0"/>
                </a:lnTo>
              </a:path>
            </a:pathLst>
          </a:custGeom>
          <a:ln w="11430">
            <a:solidFill>
              <a:srgbClr val="FF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860540" y="881380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12700">
            <a:solidFill>
              <a:srgbClr val="FFA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837680" y="870267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39" y="0"/>
                </a:lnTo>
              </a:path>
            </a:pathLst>
          </a:custGeom>
          <a:ln w="12065">
            <a:solidFill>
              <a:srgbClr val="FFA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823710" y="859472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0" y="0"/>
                </a:moveTo>
                <a:lnTo>
                  <a:pt x="1643379" y="0"/>
                </a:lnTo>
              </a:path>
            </a:pathLst>
          </a:custGeom>
          <a:ln w="12064">
            <a:solidFill>
              <a:srgbClr val="FFB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812281" y="848677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39" y="0"/>
                </a:lnTo>
              </a:path>
            </a:pathLst>
          </a:custGeom>
          <a:ln w="12065">
            <a:solidFill>
              <a:srgbClr val="FFB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803390" y="837564"/>
            <a:ext cx="1684020" cy="0"/>
          </a:xfrm>
          <a:custGeom>
            <a:avLst/>
            <a:gdLst/>
            <a:ahLst/>
            <a:cxnLst/>
            <a:rect l="l" t="t" r="r" b="b"/>
            <a:pathLst>
              <a:path w="1684020">
                <a:moveTo>
                  <a:pt x="0" y="0"/>
                </a:moveTo>
                <a:lnTo>
                  <a:pt x="1684019" y="0"/>
                </a:lnTo>
              </a:path>
            </a:pathLst>
          </a:custGeom>
          <a:ln w="12699">
            <a:solidFill>
              <a:srgbClr val="FFB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796406" y="826452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90">
                <a:moveTo>
                  <a:pt x="0" y="0"/>
                </a:moveTo>
                <a:lnTo>
                  <a:pt x="1697989" y="0"/>
                </a:lnTo>
              </a:path>
            </a:pathLst>
          </a:custGeom>
          <a:ln w="12065">
            <a:solidFill>
              <a:srgbClr val="FFB2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791748" y="815975"/>
            <a:ext cx="1707514" cy="0"/>
          </a:xfrm>
          <a:custGeom>
            <a:avLst/>
            <a:gdLst/>
            <a:ahLst/>
            <a:cxnLst/>
            <a:rect l="l" t="t" r="r" b="b"/>
            <a:pathLst>
              <a:path w="1707515">
                <a:moveTo>
                  <a:pt x="0" y="0"/>
                </a:moveTo>
                <a:lnTo>
                  <a:pt x="1707303" y="0"/>
                </a:lnTo>
              </a:path>
            </a:pathLst>
          </a:custGeom>
          <a:ln w="11429">
            <a:solidFill>
              <a:srgbClr val="FFB3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787304" y="80518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0" y="0"/>
                </a:moveTo>
                <a:lnTo>
                  <a:pt x="1716193" y="0"/>
                </a:lnTo>
              </a:path>
            </a:pathLst>
          </a:custGeom>
          <a:ln w="12700">
            <a:solidFill>
              <a:srgbClr val="FFB4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784340" y="794067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2065">
            <a:solidFill>
              <a:srgbClr val="FFB6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782435" y="781684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0159">
            <a:solidFill>
              <a:srgbClr val="FFB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783917" y="78740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2966" y="0"/>
                </a:lnTo>
              </a:path>
            </a:pathLst>
          </a:custGeom>
          <a:ln w="3810">
            <a:solidFill>
              <a:srgbClr val="FFB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781800" y="772159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200" y="0"/>
                </a:lnTo>
              </a:path>
            </a:pathLst>
          </a:custGeom>
          <a:ln w="11430">
            <a:solidFill>
              <a:srgbClr val="FFB8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781165" y="76326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810">
            <a:solidFill>
              <a:srgbClr val="FF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781165" y="7502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781165" y="7394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781165" y="7286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781165" y="7175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700">
            <a:solidFill>
              <a:srgbClr val="FFBD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781165" y="7064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781165" y="688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25400">
            <a:solidFill>
              <a:srgbClr val="FFB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781165" y="6699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781165" y="65627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781165" y="6429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1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781165" y="62960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781165" y="6159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781165" y="60229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781165" y="5889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781165" y="57530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781165" y="561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781165" y="54864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781165" y="53467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781165" y="52133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B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781165" y="50800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781165" y="49403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781165" y="48069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6781165" y="46735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E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781165" y="45339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781165" y="44005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D1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781165" y="42672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781165" y="41306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781165" y="39973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781165" y="38607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781165" y="37242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781165" y="35909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781165" y="3457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781165" y="33210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781165" y="3184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781165" y="30511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781165" y="29146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781589" y="276859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4">
                <a:moveTo>
                  <a:pt x="0" y="0"/>
                </a:moveTo>
                <a:lnTo>
                  <a:pt x="1727623" y="0"/>
                </a:lnTo>
              </a:path>
            </a:pathLst>
          </a:custGeom>
          <a:ln w="8890">
            <a:solidFill>
              <a:srgbClr val="FFD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781165" y="28384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FFD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782435" y="264159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3969">
            <a:solidFill>
              <a:srgbClr val="FF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782435" y="271145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3175">
            <a:solidFill>
              <a:srgbClr val="FF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784340" y="2508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5240">
            <a:solidFill>
              <a:srgbClr val="FF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788361" y="23749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076" y="0"/>
                </a:lnTo>
              </a:path>
            </a:pathLst>
          </a:custGeom>
          <a:ln w="13970">
            <a:solidFill>
              <a:srgbClr val="FF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793865" y="22415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15239">
            <a:solidFill>
              <a:srgbClr val="F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801696" y="210185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406" y="0"/>
                </a:lnTo>
              </a:path>
            </a:pathLst>
          </a:custGeom>
          <a:ln w="15240">
            <a:solidFill>
              <a:srgbClr val="FF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812281" y="196849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40" y="0"/>
                </a:lnTo>
              </a:path>
            </a:pathLst>
          </a:custGeom>
          <a:ln w="13969">
            <a:solidFill>
              <a:srgbClr val="FF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6826250" y="18351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5239">
            <a:solidFill>
              <a:srgbClr val="FFE3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6847205" y="169862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90">
                <a:moveTo>
                  <a:pt x="0" y="0"/>
                </a:moveTo>
                <a:lnTo>
                  <a:pt x="1596390" y="0"/>
                </a:lnTo>
              </a:path>
            </a:pathLst>
          </a:custGeom>
          <a:ln w="14605">
            <a:solidFill>
              <a:srgbClr val="FF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6781165" y="163195"/>
            <a:ext cx="1728470" cy="810260"/>
          </a:xfrm>
          <a:custGeom>
            <a:avLst/>
            <a:gdLst/>
            <a:ahLst/>
            <a:cxnLst/>
            <a:rect l="l" t="t" r="r" b="b"/>
            <a:pathLst>
              <a:path w="1728470" h="810260">
                <a:moveTo>
                  <a:pt x="0" y="120015"/>
                </a:moveTo>
                <a:lnTo>
                  <a:pt x="635" y="118110"/>
                </a:lnTo>
                <a:lnTo>
                  <a:pt x="635" y="116205"/>
                </a:lnTo>
                <a:lnTo>
                  <a:pt x="635" y="114300"/>
                </a:lnTo>
                <a:lnTo>
                  <a:pt x="635" y="111760"/>
                </a:lnTo>
                <a:lnTo>
                  <a:pt x="635" y="109855"/>
                </a:lnTo>
                <a:lnTo>
                  <a:pt x="1270" y="107950"/>
                </a:lnTo>
                <a:lnTo>
                  <a:pt x="1270" y="105410"/>
                </a:lnTo>
                <a:lnTo>
                  <a:pt x="1270" y="103505"/>
                </a:lnTo>
                <a:lnTo>
                  <a:pt x="1905" y="101600"/>
                </a:lnTo>
                <a:lnTo>
                  <a:pt x="1905" y="99695"/>
                </a:lnTo>
                <a:lnTo>
                  <a:pt x="2540" y="97155"/>
                </a:lnTo>
                <a:lnTo>
                  <a:pt x="3175" y="95250"/>
                </a:lnTo>
                <a:lnTo>
                  <a:pt x="3175" y="93345"/>
                </a:lnTo>
                <a:lnTo>
                  <a:pt x="3810" y="91440"/>
                </a:lnTo>
                <a:lnTo>
                  <a:pt x="4445" y="89535"/>
                </a:lnTo>
                <a:lnTo>
                  <a:pt x="5080" y="86995"/>
                </a:lnTo>
                <a:lnTo>
                  <a:pt x="8890" y="75565"/>
                </a:lnTo>
                <a:lnTo>
                  <a:pt x="10160" y="73660"/>
                </a:lnTo>
                <a:lnTo>
                  <a:pt x="10795" y="71755"/>
                </a:lnTo>
                <a:lnTo>
                  <a:pt x="11430" y="69850"/>
                </a:lnTo>
                <a:lnTo>
                  <a:pt x="12700" y="67945"/>
                </a:lnTo>
                <a:lnTo>
                  <a:pt x="13335" y="66040"/>
                </a:lnTo>
                <a:lnTo>
                  <a:pt x="14605" y="64135"/>
                </a:lnTo>
                <a:lnTo>
                  <a:pt x="15240" y="62230"/>
                </a:lnTo>
                <a:lnTo>
                  <a:pt x="16510" y="60325"/>
                </a:lnTo>
                <a:lnTo>
                  <a:pt x="17145" y="58420"/>
                </a:lnTo>
                <a:lnTo>
                  <a:pt x="18415" y="56515"/>
                </a:lnTo>
                <a:lnTo>
                  <a:pt x="19685" y="55245"/>
                </a:lnTo>
                <a:lnTo>
                  <a:pt x="20955" y="53340"/>
                </a:lnTo>
                <a:lnTo>
                  <a:pt x="22225" y="51435"/>
                </a:lnTo>
                <a:lnTo>
                  <a:pt x="23495" y="49530"/>
                </a:lnTo>
                <a:lnTo>
                  <a:pt x="24765" y="48260"/>
                </a:lnTo>
                <a:lnTo>
                  <a:pt x="26035" y="46355"/>
                </a:lnTo>
                <a:lnTo>
                  <a:pt x="27305" y="45085"/>
                </a:lnTo>
                <a:lnTo>
                  <a:pt x="28575" y="43180"/>
                </a:lnTo>
                <a:lnTo>
                  <a:pt x="29845" y="41910"/>
                </a:lnTo>
                <a:lnTo>
                  <a:pt x="31115" y="40005"/>
                </a:lnTo>
                <a:lnTo>
                  <a:pt x="32385" y="38735"/>
                </a:lnTo>
                <a:lnTo>
                  <a:pt x="34290" y="36830"/>
                </a:lnTo>
                <a:lnTo>
                  <a:pt x="35560" y="35560"/>
                </a:lnTo>
                <a:lnTo>
                  <a:pt x="36830" y="34290"/>
                </a:lnTo>
                <a:lnTo>
                  <a:pt x="38735" y="32385"/>
                </a:lnTo>
                <a:lnTo>
                  <a:pt x="40005" y="31115"/>
                </a:lnTo>
                <a:lnTo>
                  <a:pt x="41910" y="29845"/>
                </a:lnTo>
                <a:lnTo>
                  <a:pt x="43180" y="28575"/>
                </a:lnTo>
                <a:lnTo>
                  <a:pt x="45085" y="27305"/>
                </a:lnTo>
                <a:lnTo>
                  <a:pt x="46355" y="26035"/>
                </a:lnTo>
                <a:lnTo>
                  <a:pt x="48260" y="24765"/>
                </a:lnTo>
                <a:lnTo>
                  <a:pt x="49530" y="23495"/>
                </a:lnTo>
                <a:lnTo>
                  <a:pt x="51435" y="22225"/>
                </a:lnTo>
                <a:lnTo>
                  <a:pt x="53340" y="20955"/>
                </a:lnTo>
                <a:lnTo>
                  <a:pt x="55245" y="19685"/>
                </a:lnTo>
                <a:lnTo>
                  <a:pt x="56515" y="18415"/>
                </a:lnTo>
                <a:lnTo>
                  <a:pt x="58420" y="17145"/>
                </a:lnTo>
                <a:lnTo>
                  <a:pt x="60325" y="16510"/>
                </a:lnTo>
                <a:lnTo>
                  <a:pt x="62230" y="15240"/>
                </a:lnTo>
                <a:lnTo>
                  <a:pt x="64135" y="14605"/>
                </a:lnTo>
                <a:lnTo>
                  <a:pt x="66040" y="13335"/>
                </a:lnTo>
                <a:lnTo>
                  <a:pt x="67945" y="12700"/>
                </a:lnTo>
                <a:lnTo>
                  <a:pt x="69850" y="11430"/>
                </a:lnTo>
                <a:lnTo>
                  <a:pt x="71755" y="10795"/>
                </a:lnTo>
                <a:lnTo>
                  <a:pt x="73660" y="10160"/>
                </a:lnTo>
                <a:lnTo>
                  <a:pt x="75565" y="8890"/>
                </a:lnTo>
                <a:lnTo>
                  <a:pt x="77470" y="8255"/>
                </a:lnTo>
                <a:lnTo>
                  <a:pt x="79375" y="7620"/>
                </a:lnTo>
                <a:lnTo>
                  <a:pt x="81280" y="6985"/>
                </a:lnTo>
                <a:lnTo>
                  <a:pt x="83185" y="6350"/>
                </a:lnTo>
                <a:lnTo>
                  <a:pt x="85090" y="5715"/>
                </a:lnTo>
                <a:lnTo>
                  <a:pt x="86995" y="5080"/>
                </a:lnTo>
                <a:lnTo>
                  <a:pt x="89535" y="4445"/>
                </a:lnTo>
                <a:lnTo>
                  <a:pt x="91440" y="3810"/>
                </a:lnTo>
                <a:lnTo>
                  <a:pt x="93345" y="3175"/>
                </a:lnTo>
                <a:lnTo>
                  <a:pt x="95250" y="3175"/>
                </a:lnTo>
                <a:lnTo>
                  <a:pt x="97155" y="2540"/>
                </a:lnTo>
                <a:lnTo>
                  <a:pt x="99695" y="1905"/>
                </a:lnTo>
                <a:lnTo>
                  <a:pt x="101600" y="1905"/>
                </a:lnTo>
                <a:lnTo>
                  <a:pt x="103505" y="1270"/>
                </a:lnTo>
                <a:lnTo>
                  <a:pt x="105410" y="1270"/>
                </a:lnTo>
                <a:lnTo>
                  <a:pt x="107950" y="1270"/>
                </a:lnTo>
                <a:lnTo>
                  <a:pt x="109855" y="635"/>
                </a:lnTo>
                <a:lnTo>
                  <a:pt x="111760" y="635"/>
                </a:lnTo>
                <a:lnTo>
                  <a:pt x="114300" y="635"/>
                </a:lnTo>
                <a:lnTo>
                  <a:pt x="116205" y="635"/>
                </a:lnTo>
                <a:lnTo>
                  <a:pt x="118110" y="635"/>
                </a:lnTo>
                <a:lnTo>
                  <a:pt x="120015" y="0"/>
                </a:lnTo>
                <a:lnTo>
                  <a:pt x="288290" y="0"/>
                </a:lnTo>
                <a:lnTo>
                  <a:pt x="720090" y="0"/>
                </a:lnTo>
                <a:lnTo>
                  <a:pt x="1608455" y="0"/>
                </a:lnTo>
                <a:lnTo>
                  <a:pt x="1610360" y="635"/>
                </a:lnTo>
                <a:lnTo>
                  <a:pt x="1612265" y="635"/>
                </a:lnTo>
                <a:lnTo>
                  <a:pt x="1614170" y="635"/>
                </a:lnTo>
                <a:lnTo>
                  <a:pt x="1616710" y="635"/>
                </a:lnTo>
                <a:lnTo>
                  <a:pt x="1618615" y="635"/>
                </a:lnTo>
                <a:lnTo>
                  <a:pt x="1620520" y="1270"/>
                </a:lnTo>
                <a:lnTo>
                  <a:pt x="1623060" y="1270"/>
                </a:lnTo>
                <a:lnTo>
                  <a:pt x="1624965" y="1270"/>
                </a:lnTo>
                <a:lnTo>
                  <a:pt x="1626870" y="1905"/>
                </a:lnTo>
                <a:lnTo>
                  <a:pt x="1628775" y="1905"/>
                </a:lnTo>
                <a:lnTo>
                  <a:pt x="1631315" y="2540"/>
                </a:lnTo>
                <a:lnTo>
                  <a:pt x="1633220" y="3175"/>
                </a:lnTo>
                <a:lnTo>
                  <a:pt x="1635125" y="3175"/>
                </a:lnTo>
                <a:lnTo>
                  <a:pt x="1637030" y="3810"/>
                </a:lnTo>
                <a:lnTo>
                  <a:pt x="1638935" y="4445"/>
                </a:lnTo>
                <a:lnTo>
                  <a:pt x="1641475" y="5080"/>
                </a:lnTo>
                <a:lnTo>
                  <a:pt x="1652905" y="8890"/>
                </a:lnTo>
                <a:lnTo>
                  <a:pt x="1654810" y="10160"/>
                </a:lnTo>
                <a:lnTo>
                  <a:pt x="1656715" y="10795"/>
                </a:lnTo>
                <a:lnTo>
                  <a:pt x="1658620" y="11430"/>
                </a:lnTo>
                <a:lnTo>
                  <a:pt x="1660525" y="12700"/>
                </a:lnTo>
                <a:lnTo>
                  <a:pt x="1662430" y="13335"/>
                </a:lnTo>
                <a:lnTo>
                  <a:pt x="1664335" y="14605"/>
                </a:lnTo>
                <a:lnTo>
                  <a:pt x="1666240" y="15240"/>
                </a:lnTo>
                <a:lnTo>
                  <a:pt x="1668145" y="16510"/>
                </a:lnTo>
                <a:lnTo>
                  <a:pt x="1670050" y="17145"/>
                </a:lnTo>
                <a:lnTo>
                  <a:pt x="1671955" y="18415"/>
                </a:lnTo>
                <a:lnTo>
                  <a:pt x="1673225" y="19685"/>
                </a:lnTo>
                <a:lnTo>
                  <a:pt x="1675130" y="20955"/>
                </a:lnTo>
                <a:lnTo>
                  <a:pt x="1677035" y="22225"/>
                </a:lnTo>
                <a:lnTo>
                  <a:pt x="1678940" y="23495"/>
                </a:lnTo>
                <a:lnTo>
                  <a:pt x="1680210" y="24765"/>
                </a:lnTo>
                <a:lnTo>
                  <a:pt x="1682115" y="26035"/>
                </a:lnTo>
                <a:lnTo>
                  <a:pt x="1683385" y="27305"/>
                </a:lnTo>
                <a:lnTo>
                  <a:pt x="1685290" y="28575"/>
                </a:lnTo>
                <a:lnTo>
                  <a:pt x="1686560" y="29845"/>
                </a:lnTo>
                <a:lnTo>
                  <a:pt x="1688465" y="31115"/>
                </a:lnTo>
                <a:lnTo>
                  <a:pt x="1689735" y="32385"/>
                </a:lnTo>
                <a:lnTo>
                  <a:pt x="1691640" y="34290"/>
                </a:lnTo>
                <a:lnTo>
                  <a:pt x="1692910" y="35560"/>
                </a:lnTo>
                <a:lnTo>
                  <a:pt x="1694180" y="36830"/>
                </a:lnTo>
                <a:lnTo>
                  <a:pt x="1696085" y="38735"/>
                </a:lnTo>
                <a:lnTo>
                  <a:pt x="1697355" y="40005"/>
                </a:lnTo>
                <a:lnTo>
                  <a:pt x="1698625" y="41910"/>
                </a:lnTo>
                <a:lnTo>
                  <a:pt x="1699895" y="43180"/>
                </a:lnTo>
                <a:lnTo>
                  <a:pt x="1701165" y="45085"/>
                </a:lnTo>
                <a:lnTo>
                  <a:pt x="1702435" y="46355"/>
                </a:lnTo>
                <a:lnTo>
                  <a:pt x="1703705" y="48260"/>
                </a:lnTo>
                <a:lnTo>
                  <a:pt x="1704975" y="49530"/>
                </a:lnTo>
                <a:lnTo>
                  <a:pt x="1706245" y="51435"/>
                </a:lnTo>
                <a:lnTo>
                  <a:pt x="1707515" y="53340"/>
                </a:lnTo>
                <a:lnTo>
                  <a:pt x="1708785" y="55245"/>
                </a:lnTo>
                <a:lnTo>
                  <a:pt x="1710055" y="56515"/>
                </a:lnTo>
                <a:lnTo>
                  <a:pt x="1711325" y="58420"/>
                </a:lnTo>
                <a:lnTo>
                  <a:pt x="1711960" y="60325"/>
                </a:lnTo>
                <a:lnTo>
                  <a:pt x="1713230" y="62230"/>
                </a:lnTo>
                <a:lnTo>
                  <a:pt x="1713865" y="64135"/>
                </a:lnTo>
                <a:lnTo>
                  <a:pt x="1715135" y="66040"/>
                </a:lnTo>
                <a:lnTo>
                  <a:pt x="1715770" y="67945"/>
                </a:lnTo>
                <a:lnTo>
                  <a:pt x="1717040" y="69850"/>
                </a:lnTo>
                <a:lnTo>
                  <a:pt x="1717675" y="71755"/>
                </a:lnTo>
                <a:lnTo>
                  <a:pt x="1718310" y="73660"/>
                </a:lnTo>
                <a:lnTo>
                  <a:pt x="1719580" y="75565"/>
                </a:lnTo>
                <a:lnTo>
                  <a:pt x="1720215" y="77470"/>
                </a:lnTo>
                <a:lnTo>
                  <a:pt x="1720850" y="79375"/>
                </a:lnTo>
                <a:lnTo>
                  <a:pt x="1721485" y="81280"/>
                </a:lnTo>
                <a:lnTo>
                  <a:pt x="1722120" y="83185"/>
                </a:lnTo>
                <a:lnTo>
                  <a:pt x="1722755" y="85090"/>
                </a:lnTo>
                <a:lnTo>
                  <a:pt x="1723390" y="86995"/>
                </a:lnTo>
                <a:lnTo>
                  <a:pt x="1724025" y="89535"/>
                </a:lnTo>
                <a:lnTo>
                  <a:pt x="1724660" y="91440"/>
                </a:lnTo>
                <a:lnTo>
                  <a:pt x="1725295" y="93345"/>
                </a:lnTo>
                <a:lnTo>
                  <a:pt x="1725295" y="95250"/>
                </a:lnTo>
                <a:lnTo>
                  <a:pt x="1725930" y="97155"/>
                </a:lnTo>
                <a:lnTo>
                  <a:pt x="1726565" y="99695"/>
                </a:lnTo>
                <a:lnTo>
                  <a:pt x="1726565" y="101600"/>
                </a:lnTo>
                <a:lnTo>
                  <a:pt x="1727200" y="103505"/>
                </a:lnTo>
                <a:lnTo>
                  <a:pt x="1727200" y="105410"/>
                </a:lnTo>
                <a:lnTo>
                  <a:pt x="1727200" y="107950"/>
                </a:lnTo>
                <a:lnTo>
                  <a:pt x="1727835" y="109855"/>
                </a:lnTo>
                <a:lnTo>
                  <a:pt x="1727835" y="111760"/>
                </a:lnTo>
                <a:lnTo>
                  <a:pt x="1727835" y="114300"/>
                </a:lnTo>
                <a:lnTo>
                  <a:pt x="1727835" y="116205"/>
                </a:lnTo>
                <a:lnTo>
                  <a:pt x="1727835" y="118110"/>
                </a:lnTo>
                <a:lnTo>
                  <a:pt x="1728470" y="120015"/>
                </a:lnTo>
                <a:lnTo>
                  <a:pt x="1728470" y="420370"/>
                </a:lnTo>
                <a:lnTo>
                  <a:pt x="1728470" y="600075"/>
                </a:lnTo>
                <a:lnTo>
                  <a:pt x="1727835" y="601980"/>
                </a:lnTo>
                <a:lnTo>
                  <a:pt x="1727835" y="603885"/>
                </a:lnTo>
                <a:lnTo>
                  <a:pt x="1727835" y="605790"/>
                </a:lnTo>
                <a:lnTo>
                  <a:pt x="1727835" y="608330"/>
                </a:lnTo>
                <a:lnTo>
                  <a:pt x="1727835" y="610235"/>
                </a:lnTo>
                <a:lnTo>
                  <a:pt x="1727200" y="612140"/>
                </a:lnTo>
                <a:lnTo>
                  <a:pt x="1727200" y="614680"/>
                </a:lnTo>
                <a:lnTo>
                  <a:pt x="1727200" y="616585"/>
                </a:lnTo>
                <a:lnTo>
                  <a:pt x="1726565" y="618490"/>
                </a:lnTo>
                <a:lnTo>
                  <a:pt x="1726565" y="620395"/>
                </a:lnTo>
                <a:lnTo>
                  <a:pt x="1725930" y="622935"/>
                </a:lnTo>
                <a:lnTo>
                  <a:pt x="1725295" y="624840"/>
                </a:lnTo>
                <a:lnTo>
                  <a:pt x="1725295" y="626745"/>
                </a:lnTo>
                <a:lnTo>
                  <a:pt x="1724660" y="628650"/>
                </a:lnTo>
                <a:lnTo>
                  <a:pt x="1724025" y="630555"/>
                </a:lnTo>
                <a:lnTo>
                  <a:pt x="1723390" y="633095"/>
                </a:lnTo>
                <a:lnTo>
                  <a:pt x="1719580" y="644525"/>
                </a:lnTo>
                <a:lnTo>
                  <a:pt x="1718310" y="646430"/>
                </a:lnTo>
                <a:lnTo>
                  <a:pt x="1717675" y="648335"/>
                </a:lnTo>
                <a:lnTo>
                  <a:pt x="1717040" y="650240"/>
                </a:lnTo>
                <a:lnTo>
                  <a:pt x="1715770" y="652145"/>
                </a:lnTo>
                <a:lnTo>
                  <a:pt x="1715135" y="654050"/>
                </a:lnTo>
                <a:lnTo>
                  <a:pt x="1713865" y="655955"/>
                </a:lnTo>
                <a:lnTo>
                  <a:pt x="1713230" y="657860"/>
                </a:lnTo>
                <a:lnTo>
                  <a:pt x="1711960" y="659765"/>
                </a:lnTo>
                <a:lnTo>
                  <a:pt x="1711325" y="661670"/>
                </a:lnTo>
                <a:lnTo>
                  <a:pt x="1710055" y="663575"/>
                </a:lnTo>
                <a:lnTo>
                  <a:pt x="1708785" y="664845"/>
                </a:lnTo>
                <a:lnTo>
                  <a:pt x="1707515" y="666750"/>
                </a:lnTo>
                <a:lnTo>
                  <a:pt x="1706245" y="668655"/>
                </a:lnTo>
                <a:lnTo>
                  <a:pt x="1704975" y="670560"/>
                </a:lnTo>
                <a:lnTo>
                  <a:pt x="1703705" y="671830"/>
                </a:lnTo>
                <a:lnTo>
                  <a:pt x="1702435" y="673735"/>
                </a:lnTo>
                <a:lnTo>
                  <a:pt x="1701165" y="675005"/>
                </a:lnTo>
                <a:lnTo>
                  <a:pt x="1699895" y="676910"/>
                </a:lnTo>
                <a:lnTo>
                  <a:pt x="1698625" y="678180"/>
                </a:lnTo>
                <a:lnTo>
                  <a:pt x="1697355" y="680085"/>
                </a:lnTo>
                <a:lnTo>
                  <a:pt x="1696085" y="681355"/>
                </a:lnTo>
                <a:lnTo>
                  <a:pt x="1694180" y="683260"/>
                </a:lnTo>
                <a:lnTo>
                  <a:pt x="1692910" y="684530"/>
                </a:lnTo>
                <a:lnTo>
                  <a:pt x="1691640" y="685800"/>
                </a:lnTo>
                <a:lnTo>
                  <a:pt x="1689735" y="687705"/>
                </a:lnTo>
                <a:lnTo>
                  <a:pt x="1688465" y="688975"/>
                </a:lnTo>
                <a:lnTo>
                  <a:pt x="1686560" y="690245"/>
                </a:lnTo>
                <a:lnTo>
                  <a:pt x="1685290" y="691515"/>
                </a:lnTo>
                <a:lnTo>
                  <a:pt x="1683385" y="692785"/>
                </a:lnTo>
                <a:lnTo>
                  <a:pt x="1682115" y="694055"/>
                </a:lnTo>
                <a:lnTo>
                  <a:pt x="1680210" y="695325"/>
                </a:lnTo>
                <a:lnTo>
                  <a:pt x="1678940" y="696595"/>
                </a:lnTo>
                <a:lnTo>
                  <a:pt x="1677035" y="697865"/>
                </a:lnTo>
                <a:lnTo>
                  <a:pt x="1675130" y="699135"/>
                </a:lnTo>
                <a:lnTo>
                  <a:pt x="1673225" y="700405"/>
                </a:lnTo>
                <a:lnTo>
                  <a:pt x="1671955" y="701675"/>
                </a:lnTo>
                <a:lnTo>
                  <a:pt x="1670050" y="702945"/>
                </a:lnTo>
                <a:lnTo>
                  <a:pt x="1668145" y="703580"/>
                </a:lnTo>
                <a:lnTo>
                  <a:pt x="1666240" y="704850"/>
                </a:lnTo>
                <a:lnTo>
                  <a:pt x="1664335" y="705485"/>
                </a:lnTo>
                <a:lnTo>
                  <a:pt x="1662430" y="706755"/>
                </a:lnTo>
                <a:lnTo>
                  <a:pt x="1660525" y="707390"/>
                </a:lnTo>
                <a:lnTo>
                  <a:pt x="1658620" y="708660"/>
                </a:lnTo>
                <a:lnTo>
                  <a:pt x="1656715" y="709295"/>
                </a:lnTo>
                <a:lnTo>
                  <a:pt x="1654810" y="709930"/>
                </a:lnTo>
                <a:lnTo>
                  <a:pt x="1652905" y="711200"/>
                </a:lnTo>
                <a:lnTo>
                  <a:pt x="1651000" y="711835"/>
                </a:lnTo>
                <a:lnTo>
                  <a:pt x="1649095" y="712470"/>
                </a:lnTo>
                <a:lnTo>
                  <a:pt x="1647190" y="713105"/>
                </a:lnTo>
                <a:lnTo>
                  <a:pt x="1645285" y="713740"/>
                </a:lnTo>
                <a:lnTo>
                  <a:pt x="1643380" y="714375"/>
                </a:lnTo>
                <a:lnTo>
                  <a:pt x="1641475" y="715010"/>
                </a:lnTo>
                <a:lnTo>
                  <a:pt x="1638935" y="715645"/>
                </a:lnTo>
                <a:lnTo>
                  <a:pt x="1637030" y="716280"/>
                </a:lnTo>
                <a:lnTo>
                  <a:pt x="1635125" y="716915"/>
                </a:lnTo>
                <a:lnTo>
                  <a:pt x="1633220" y="716915"/>
                </a:lnTo>
                <a:lnTo>
                  <a:pt x="1631315" y="717550"/>
                </a:lnTo>
                <a:lnTo>
                  <a:pt x="1628775" y="718185"/>
                </a:lnTo>
                <a:lnTo>
                  <a:pt x="1626870" y="718185"/>
                </a:lnTo>
                <a:lnTo>
                  <a:pt x="1624965" y="718820"/>
                </a:lnTo>
                <a:lnTo>
                  <a:pt x="1623060" y="718820"/>
                </a:lnTo>
                <a:lnTo>
                  <a:pt x="1620520" y="718820"/>
                </a:lnTo>
                <a:lnTo>
                  <a:pt x="1618615" y="719455"/>
                </a:lnTo>
                <a:lnTo>
                  <a:pt x="1616710" y="719455"/>
                </a:lnTo>
                <a:lnTo>
                  <a:pt x="1614170" y="719455"/>
                </a:lnTo>
                <a:lnTo>
                  <a:pt x="1612265" y="719455"/>
                </a:lnTo>
                <a:lnTo>
                  <a:pt x="1610360" y="719455"/>
                </a:lnTo>
                <a:lnTo>
                  <a:pt x="1608455" y="720090"/>
                </a:lnTo>
                <a:lnTo>
                  <a:pt x="720090" y="720090"/>
                </a:lnTo>
                <a:lnTo>
                  <a:pt x="504190" y="810260"/>
                </a:lnTo>
                <a:lnTo>
                  <a:pt x="288290" y="720090"/>
                </a:lnTo>
                <a:lnTo>
                  <a:pt x="120015" y="720090"/>
                </a:lnTo>
                <a:lnTo>
                  <a:pt x="118110" y="719455"/>
                </a:lnTo>
                <a:lnTo>
                  <a:pt x="116205" y="719455"/>
                </a:lnTo>
                <a:lnTo>
                  <a:pt x="114300" y="719455"/>
                </a:lnTo>
                <a:lnTo>
                  <a:pt x="111760" y="719455"/>
                </a:lnTo>
                <a:lnTo>
                  <a:pt x="109855" y="719455"/>
                </a:lnTo>
                <a:lnTo>
                  <a:pt x="107950" y="718820"/>
                </a:lnTo>
                <a:lnTo>
                  <a:pt x="105410" y="718820"/>
                </a:lnTo>
                <a:lnTo>
                  <a:pt x="103505" y="718820"/>
                </a:lnTo>
                <a:lnTo>
                  <a:pt x="101600" y="718185"/>
                </a:lnTo>
                <a:lnTo>
                  <a:pt x="99695" y="718185"/>
                </a:lnTo>
                <a:lnTo>
                  <a:pt x="97155" y="717550"/>
                </a:lnTo>
                <a:lnTo>
                  <a:pt x="95250" y="716915"/>
                </a:lnTo>
                <a:lnTo>
                  <a:pt x="93345" y="716915"/>
                </a:lnTo>
                <a:lnTo>
                  <a:pt x="91440" y="716280"/>
                </a:lnTo>
                <a:lnTo>
                  <a:pt x="89535" y="715645"/>
                </a:lnTo>
                <a:lnTo>
                  <a:pt x="86995" y="715010"/>
                </a:lnTo>
                <a:lnTo>
                  <a:pt x="75565" y="711200"/>
                </a:lnTo>
                <a:lnTo>
                  <a:pt x="73660" y="709930"/>
                </a:lnTo>
                <a:lnTo>
                  <a:pt x="71755" y="709295"/>
                </a:lnTo>
                <a:lnTo>
                  <a:pt x="69850" y="708660"/>
                </a:lnTo>
                <a:lnTo>
                  <a:pt x="67945" y="707390"/>
                </a:lnTo>
                <a:lnTo>
                  <a:pt x="66040" y="706755"/>
                </a:lnTo>
                <a:lnTo>
                  <a:pt x="64135" y="705485"/>
                </a:lnTo>
                <a:lnTo>
                  <a:pt x="62230" y="704850"/>
                </a:lnTo>
                <a:lnTo>
                  <a:pt x="60325" y="703580"/>
                </a:lnTo>
                <a:lnTo>
                  <a:pt x="58420" y="702945"/>
                </a:lnTo>
                <a:lnTo>
                  <a:pt x="56515" y="701675"/>
                </a:lnTo>
                <a:lnTo>
                  <a:pt x="55245" y="700405"/>
                </a:lnTo>
                <a:lnTo>
                  <a:pt x="53340" y="699135"/>
                </a:lnTo>
                <a:lnTo>
                  <a:pt x="51435" y="697865"/>
                </a:lnTo>
                <a:lnTo>
                  <a:pt x="49530" y="696595"/>
                </a:lnTo>
                <a:lnTo>
                  <a:pt x="48260" y="695325"/>
                </a:lnTo>
                <a:lnTo>
                  <a:pt x="46355" y="694055"/>
                </a:lnTo>
                <a:lnTo>
                  <a:pt x="45085" y="692785"/>
                </a:lnTo>
                <a:lnTo>
                  <a:pt x="43180" y="691515"/>
                </a:lnTo>
                <a:lnTo>
                  <a:pt x="41910" y="690245"/>
                </a:lnTo>
                <a:lnTo>
                  <a:pt x="40005" y="688975"/>
                </a:lnTo>
                <a:lnTo>
                  <a:pt x="38735" y="687705"/>
                </a:lnTo>
                <a:lnTo>
                  <a:pt x="36830" y="685800"/>
                </a:lnTo>
                <a:lnTo>
                  <a:pt x="35560" y="684530"/>
                </a:lnTo>
                <a:lnTo>
                  <a:pt x="34290" y="683260"/>
                </a:lnTo>
                <a:lnTo>
                  <a:pt x="32385" y="681355"/>
                </a:lnTo>
                <a:lnTo>
                  <a:pt x="31115" y="680085"/>
                </a:lnTo>
                <a:lnTo>
                  <a:pt x="29845" y="678180"/>
                </a:lnTo>
                <a:lnTo>
                  <a:pt x="28575" y="676910"/>
                </a:lnTo>
                <a:lnTo>
                  <a:pt x="27305" y="675005"/>
                </a:lnTo>
                <a:lnTo>
                  <a:pt x="26035" y="673735"/>
                </a:lnTo>
                <a:lnTo>
                  <a:pt x="24765" y="671830"/>
                </a:lnTo>
                <a:lnTo>
                  <a:pt x="23495" y="670560"/>
                </a:lnTo>
                <a:lnTo>
                  <a:pt x="22225" y="668655"/>
                </a:lnTo>
                <a:lnTo>
                  <a:pt x="20955" y="666750"/>
                </a:lnTo>
                <a:lnTo>
                  <a:pt x="19685" y="664845"/>
                </a:lnTo>
                <a:lnTo>
                  <a:pt x="18415" y="663575"/>
                </a:lnTo>
                <a:lnTo>
                  <a:pt x="17145" y="661670"/>
                </a:lnTo>
                <a:lnTo>
                  <a:pt x="16510" y="659765"/>
                </a:lnTo>
                <a:lnTo>
                  <a:pt x="15240" y="657860"/>
                </a:lnTo>
                <a:lnTo>
                  <a:pt x="14605" y="655955"/>
                </a:lnTo>
                <a:lnTo>
                  <a:pt x="13335" y="654050"/>
                </a:lnTo>
                <a:lnTo>
                  <a:pt x="12700" y="652145"/>
                </a:lnTo>
                <a:lnTo>
                  <a:pt x="11430" y="650240"/>
                </a:lnTo>
                <a:lnTo>
                  <a:pt x="10795" y="648335"/>
                </a:lnTo>
                <a:lnTo>
                  <a:pt x="10160" y="646430"/>
                </a:lnTo>
                <a:lnTo>
                  <a:pt x="8890" y="644525"/>
                </a:lnTo>
                <a:lnTo>
                  <a:pt x="8255" y="642620"/>
                </a:lnTo>
                <a:lnTo>
                  <a:pt x="7620" y="640715"/>
                </a:lnTo>
                <a:lnTo>
                  <a:pt x="6985" y="638810"/>
                </a:lnTo>
                <a:lnTo>
                  <a:pt x="6350" y="636905"/>
                </a:lnTo>
                <a:lnTo>
                  <a:pt x="5715" y="635000"/>
                </a:lnTo>
                <a:lnTo>
                  <a:pt x="5080" y="633095"/>
                </a:lnTo>
                <a:lnTo>
                  <a:pt x="4445" y="630555"/>
                </a:lnTo>
                <a:lnTo>
                  <a:pt x="3810" y="628650"/>
                </a:lnTo>
                <a:lnTo>
                  <a:pt x="3175" y="626745"/>
                </a:lnTo>
                <a:lnTo>
                  <a:pt x="3175" y="624840"/>
                </a:lnTo>
                <a:lnTo>
                  <a:pt x="2540" y="622935"/>
                </a:lnTo>
                <a:lnTo>
                  <a:pt x="1905" y="620395"/>
                </a:lnTo>
                <a:lnTo>
                  <a:pt x="1905" y="618490"/>
                </a:lnTo>
                <a:lnTo>
                  <a:pt x="1270" y="616585"/>
                </a:lnTo>
                <a:lnTo>
                  <a:pt x="1270" y="614680"/>
                </a:lnTo>
                <a:lnTo>
                  <a:pt x="1270" y="612140"/>
                </a:lnTo>
                <a:lnTo>
                  <a:pt x="635" y="610235"/>
                </a:lnTo>
                <a:lnTo>
                  <a:pt x="635" y="608330"/>
                </a:lnTo>
                <a:lnTo>
                  <a:pt x="635" y="605790"/>
                </a:lnTo>
                <a:lnTo>
                  <a:pt x="635" y="603885"/>
                </a:lnTo>
                <a:lnTo>
                  <a:pt x="635" y="601980"/>
                </a:lnTo>
                <a:lnTo>
                  <a:pt x="0" y="600075"/>
                </a:lnTo>
                <a:lnTo>
                  <a:pt x="0" y="420370"/>
                </a:lnTo>
                <a:lnTo>
                  <a:pt x="0" y="12001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 txBox="1"/>
          <p:nvPr/>
        </p:nvSpPr>
        <p:spPr>
          <a:xfrm>
            <a:off x="7021829" y="407035"/>
            <a:ext cx="12496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latin typeface="Calibri"/>
                <a:cs typeface="Calibri"/>
              </a:rPr>
              <a:t>re</a:t>
            </a:r>
            <a:r>
              <a:rPr sz="2000" b="1" spc="-10" dirty="0">
                <a:latin typeface="Calibri"/>
                <a:cs typeface="Calibri"/>
              </a:rPr>
              <a:t>tu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als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3791585" y="3888740"/>
            <a:ext cx="4320540" cy="764540"/>
          </a:xfrm>
          <a:custGeom>
            <a:avLst/>
            <a:gdLst/>
            <a:ahLst/>
            <a:cxnLst/>
            <a:rect l="l" t="t" r="r" b="b"/>
            <a:pathLst>
              <a:path w="4320540" h="764539">
                <a:moveTo>
                  <a:pt x="0" y="0"/>
                </a:moveTo>
                <a:lnTo>
                  <a:pt x="0" y="382270"/>
                </a:lnTo>
                <a:lnTo>
                  <a:pt x="4320540" y="382270"/>
                </a:lnTo>
                <a:lnTo>
                  <a:pt x="4320540" y="76454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054975" y="456755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112125" y="5157471"/>
            <a:ext cx="0" cy="756285"/>
          </a:xfrm>
          <a:custGeom>
            <a:avLst/>
            <a:gdLst/>
            <a:ahLst/>
            <a:cxnLst/>
            <a:rect l="l" t="t" r="r" b="b"/>
            <a:pathLst>
              <a:path h="756285">
                <a:moveTo>
                  <a:pt x="0" y="0"/>
                </a:moveTo>
                <a:lnTo>
                  <a:pt x="0" y="756285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054975" y="582803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591176" y="616521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591176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762761" y="1304925"/>
            <a:ext cx="8416925" cy="4860290"/>
          </a:xfrm>
          <a:custGeom>
            <a:avLst/>
            <a:gdLst/>
            <a:ahLst/>
            <a:cxnLst/>
            <a:rect l="l" t="t" r="r" b="b"/>
            <a:pathLst>
              <a:path w="8416925" h="4860290">
                <a:moveTo>
                  <a:pt x="7933690" y="0"/>
                </a:moveTo>
                <a:lnTo>
                  <a:pt x="8416925" y="0"/>
                </a:lnTo>
                <a:lnTo>
                  <a:pt x="8416925" y="1717675"/>
                </a:lnTo>
                <a:lnTo>
                  <a:pt x="0" y="1717675"/>
                </a:lnTo>
                <a:lnTo>
                  <a:pt x="0" y="4860290"/>
                </a:lnTo>
                <a:lnTo>
                  <a:pt x="228600" y="486029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905636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368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61032"/>
            <a:ext cx="10515600" cy="733748"/>
          </a:xfrm>
          <a:prstGeom prst="rect">
            <a:avLst/>
          </a:prstGeom>
        </p:spPr>
        <p:txBody>
          <a:bodyPr vert="horz" wrap="square" lIns="0" tIns="193252" rIns="0" bIns="0" rtlCol="0" anchor="ctr">
            <a:spAutoFit/>
          </a:bodyPr>
          <a:lstStyle/>
          <a:p>
            <a:pPr marL="2286000">
              <a:lnSpc>
                <a:spcPts val="4205"/>
              </a:lnSpc>
            </a:pPr>
            <a:r>
              <a:rPr b="1" dirty="0">
                <a:latin typeface="微软雅黑"/>
                <a:cs typeface="微软雅黑"/>
              </a:rPr>
              <a:t>异</a:t>
            </a:r>
            <a:r>
              <a:rPr b="1" dirty="0">
                <a:latin typeface="Kozuka Gothic Pro B"/>
                <a:cs typeface="Kozuka Gothic Pro B"/>
              </a:rPr>
              <a:t>常</a:t>
            </a:r>
            <a:r>
              <a:rPr b="1" dirty="0">
                <a:latin typeface="微软雅黑"/>
                <a:cs typeface="微软雅黑"/>
              </a:rPr>
              <a:t>处</a:t>
            </a:r>
            <a:r>
              <a:rPr b="1" dirty="0">
                <a:latin typeface="Kozuka Gothic Pro B"/>
                <a:cs typeface="Kozuka Gothic Pro B"/>
              </a:rPr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8981" y="1973262"/>
            <a:ext cx="8042909" cy="1497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理程序 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常，包括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映射、数据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定以及目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HandlerExceptionResolver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实现类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1405" y="4004945"/>
            <a:ext cx="5041900" cy="261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0641" y="4937326"/>
            <a:ext cx="741045" cy="144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>
              <a:latin typeface="Times New Roman"/>
              <a:cs typeface="Times New Roman"/>
            </a:endParaRPr>
          </a:p>
          <a:p>
            <a:pPr marL="88900">
              <a:lnSpc>
                <a:spcPts val="2115"/>
              </a:lnSpc>
            </a:pPr>
            <a:r>
              <a:rPr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>
              <a:latin typeface="Times New Roman"/>
              <a:cs typeface="Times New Roman"/>
            </a:endParaRPr>
          </a:p>
          <a:p>
            <a:pPr marL="111125">
              <a:spcBef>
                <a:spcPts val="245"/>
              </a:spcBef>
            </a:pPr>
            <a:r>
              <a:rPr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056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36885"/>
            <a:ext cx="10515600" cy="782045"/>
          </a:xfrm>
          <a:prstGeom prst="rect">
            <a:avLst/>
          </a:prstGeom>
        </p:spPr>
        <p:txBody>
          <a:bodyPr vert="horz" wrap="square" lIns="0" tIns="228382" rIns="0" bIns="0" rtlCol="0" anchor="ctr">
            <a:spAutoFit/>
          </a:bodyPr>
          <a:lstStyle/>
          <a:p>
            <a:pPr marL="294640">
              <a:lnSpc>
                <a:spcPts val="4285"/>
              </a:lnSpc>
            </a:pPr>
            <a:r>
              <a:rPr b="1" dirty="0">
                <a:latin typeface="Arial"/>
                <a:cs typeface="Arial"/>
              </a:rPr>
              <a:t>HandlerExceptionResolver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3376" y="1841818"/>
            <a:ext cx="8803005" cy="72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buFont typeface="Arial"/>
              <a:buChar char="•"/>
              <a:tabLst>
                <a:tab pos="354965" algn="l"/>
                <a:tab pos="2922270" algn="l"/>
              </a:tabLst>
            </a:pPr>
            <a:r>
              <a:rPr sz="2400" dirty="0">
                <a:latin typeface="Arial"/>
                <a:cs typeface="Arial"/>
              </a:rPr>
              <a:t>DispatcherServlet	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ts val="238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没有使用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mvc:annotation-drive</a:t>
            </a:r>
            <a:r>
              <a:rPr sz="2000" spc="-3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6" y="3979069"/>
            <a:ext cx="467931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mvc:annotation-drive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dirty="0">
                <a:latin typeface="MS Mincho"/>
                <a:cs typeface="MS Mincho"/>
              </a:rPr>
              <a:t>：</a:t>
            </a:r>
            <a:endParaRPr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3750" y="2832735"/>
            <a:ext cx="58674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3750" y="4768850"/>
            <a:ext cx="4749800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2470" y="2660014"/>
            <a:ext cx="46482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662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63165" y="1081135"/>
            <a:ext cx="744537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ExceptionHandlerExceptionResolver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576" y="1926273"/>
            <a:ext cx="8037195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10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主要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 方法。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级问题</a:t>
            </a:r>
            <a:r>
              <a:rPr sz="2400" dirty="0">
                <a:latin typeface="MS Mincho"/>
                <a:cs typeface="MS Mincho"/>
              </a:rPr>
              <a:t>：例如</a:t>
            </a:r>
            <a:r>
              <a:rPr sz="2400" dirty="0">
                <a:latin typeface="宋体"/>
                <a:cs typeface="宋体"/>
              </a:rPr>
              <a:t>发 </a:t>
            </a:r>
            <a:r>
              <a:rPr sz="2400" dirty="0">
                <a:latin typeface="MS Mincho"/>
                <a:cs typeface="MS Mincho"/>
              </a:rPr>
              <a:t>生的是</a:t>
            </a:r>
            <a:r>
              <a:rPr sz="2400" dirty="0">
                <a:latin typeface="Arial"/>
                <a:cs typeface="Arial"/>
              </a:rPr>
              <a:t>NullPointerExceptio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，但是声明的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常有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Exceptio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，此候会根据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常的最近 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系找到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承深度最浅的那个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 </a:t>
            </a:r>
            <a:r>
              <a:rPr sz="2400" dirty="0">
                <a:latin typeface="MS Mincho"/>
                <a:cs typeface="MS Mincho"/>
              </a:rPr>
              <a:t>注解方法，即</a:t>
            </a:r>
            <a:r>
              <a:rPr sz="2400" dirty="0">
                <a:latin typeface="宋体"/>
                <a:cs typeface="宋体"/>
              </a:rPr>
              <a:t>标记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的方法</a:t>
            </a:r>
            <a:endParaRPr sz="2400">
              <a:latin typeface="MS Mincho"/>
              <a:cs typeface="MS Mincho"/>
            </a:endParaRPr>
          </a:p>
          <a:p>
            <a:pPr marL="354965" marR="1454785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ExceptionHandlerMethodResolver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内部若找不 到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，会找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55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@ControllerAdvice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注解方法</a:t>
            </a:r>
            <a:endParaRPr sz="2400"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3162028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39009" y="1081135"/>
            <a:ext cx="772414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b="1" dirty="0">
                <a:latin typeface="Arial"/>
                <a:cs typeface="Arial"/>
              </a:rPr>
              <a:t>ResponseStatusExceptionResolver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6" y="1867217"/>
            <a:ext cx="7788275" cy="120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42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常父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中找到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@ResponseStatus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注解，然 后使用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个注解的属性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理。</a:t>
            </a:r>
          </a:p>
          <a:p>
            <a:pPr marL="354965" indent="-342265">
              <a:lnSpc>
                <a:spcPts val="2615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MS Mincho"/>
                <a:cs typeface="MS Mincho"/>
              </a:rPr>
              <a:t>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一个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注解修</a:t>
            </a:r>
            <a:r>
              <a:rPr sz="2200" dirty="0">
                <a:latin typeface="宋体"/>
                <a:cs typeface="宋体"/>
              </a:rPr>
              <a:t>饰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dirty="0">
                <a:latin typeface="宋体"/>
                <a:cs typeface="宋体"/>
              </a:rPr>
              <a:t>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0576" y="4037886"/>
            <a:ext cx="7856855" cy="2701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13599"/>
              </a:lnSpc>
              <a:tabLst>
                <a:tab pos="35433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MS Mincho"/>
                <a:cs typeface="MS Mincho"/>
              </a:rPr>
              <a:t>若在</a:t>
            </a:r>
            <a:r>
              <a:rPr sz="2200" dirty="0">
                <a:latin typeface="宋体"/>
                <a:cs typeface="宋体"/>
              </a:rPr>
              <a:t>处</a:t>
            </a:r>
            <a:r>
              <a:rPr sz="2200" dirty="0">
                <a:latin typeface="MS Mincho"/>
                <a:cs typeface="MS Mincho"/>
              </a:rPr>
              <a:t>理器方法中抛出了上述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常： 若</a:t>
            </a:r>
            <a:r>
              <a:rPr sz="2200" dirty="0">
                <a:latin typeface="Arial"/>
                <a:cs typeface="Arial"/>
              </a:rPr>
              <a:t>ExceptionHandlerExceptionResolver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不解析述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常。由于 触</a:t>
            </a:r>
            <a:r>
              <a:rPr sz="2200" dirty="0">
                <a:latin typeface="宋体"/>
                <a:cs typeface="宋体"/>
              </a:rPr>
              <a:t>发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UnauthorizedException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带</a:t>
            </a:r>
            <a:r>
              <a:rPr sz="2200" dirty="0">
                <a:latin typeface="MS Mincho"/>
                <a:cs typeface="MS Mincho"/>
              </a:rPr>
              <a:t>有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 </a:t>
            </a:r>
            <a:r>
              <a:rPr sz="2200" dirty="0">
                <a:latin typeface="MS Mincho"/>
                <a:cs typeface="MS Mincho"/>
              </a:rPr>
              <a:t>注解。因此会被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ResponseStatusExceptionResolver</a:t>
            </a:r>
            <a:r>
              <a:rPr sz="2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解析 到。最后</a:t>
            </a:r>
            <a:r>
              <a:rPr sz="2200" dirty="0">
                <a:latin typeface="宋体"/>
                <a:cs typeface="宋体"/>
              </a:rPr>
              <a:t>响应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</a:t>
            </a:r>
            <a:r>
              <a:rPr sz="2200" dirty="0">
                <a:latin typeface="宋体"/>
                <a:cs typeface="宋体"/>
              </a:rPr>
              <a:t>码给</a:t>
            </a:r>
            <a:r>
              <a:rPr sz="2200" dirty="0">
                <a:latin typeface="MS Mincho"/>
                <a:cs typeface="MS Mincho"/>
              </a:rPr>
              <a:t>客</a:t>
            </a:r>
            <a:r>
              <a:rPr sz="2200" dirty="0">
                <a:latin typeface="宋体"/>
                <a:cs typeface="宋体"/>
              </a:rPr>
              <a:t>户 </a:t>
            </a:r>
            <a:r>
              <a:rPr sz="2200" dirty="0">
                <a:latin typeface="MS Mincho"/>
                <a:cs typeface="MS Mincho"/>
              </a:rPr>
              <a:t>端。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代表</a:t>
            </a:r>
            <a:r>
              <a:rPr sz="2200" dirty="0">
                <a:latin typeface="宋体"/>
                <a:cs typeface="宋体"/>
              </a:rPr>
              <a:t>响应码</a:t>
            </a:r>
            <a:r>
              <a:rPr sz="2200" dirty="0">
                <a:latin typeface="Arial"/>
                <a:cs typeface="Arial"/>
              </a:rPr>
              <a:t>40</a:t>
            </a:r>
            <a:r>
              <a:rPr sz="2200" spc="-10" dirty="0">
                <a:latin typeface="Arial"/>
                <a:cs typeface="Arial"/>
              </a:rPr>
              <a:t>1</a:t>
            </a:r>
            <a:r>
              <a:rPr sz="2200" dirty="0">
                <a:latin typeface="MS Mincho"/>
                <a:cs typeface="MS Mincho"/>
              </a:rPr>
              <a:t>，无</a:t>
            </a:r>
            <a:r>
              <a:rPr sz="2200" dirty="0">
                <a:latin typeface="宋体"/>
                <a:cs typeface="宋体"/>
              </a:rPr>
              <a:t>权</a:t>
            </a:r>
            <a:r>
              <a:rPr sz="2200" dirty="0">
                <a:latin typeface="MS Mincho"/>
                <a:cs typeface="MS Mincho"/>
              </a:rPr>
              <a:t>限。 </a:t>
            </a:r>
            <a:r>
              <a:rPr sz="2200" dirty="0">
                <a:latin typeface="宋体"/>
                <a:cs typeface="宋体"/>
              </a:rPr>
              <a:t>关</a:t>
            </a:r>
            <a:r>
              <a:rPr sz="2200" dirty="0">
                <a:latin typeface="MS Mincho"/>
                <a:cs typeface="MS Mincho"/>
              </a:rPr>
              <a:t>于其他的</a:t>
            </a:r>
            <a:r>
              <a:rPr sz="2200" dirty="0">
                <a:latin typeface="宋体"/>
                <a:cs typeface="宋体"/>
              </a:rPr>
              <a:t>响应码请</a:t>
            </a:r>
            <a:r>
              <a:rPr sz="2200" dirty="0">
                <a:latin typeface="MS Mincho"/>
                <a:cs typeface="MS Mincho"/>
              </a:rPr>
              <a:t>参考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HttpStatus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枚</a:t>
            </a:r>
            <a:r>
              <a:rPr sz="2200" dirty="0">
                <a:latin typeface="宋体"/>
                <a:cs typeface="宋体"/>
              </a:rPr>
              <a:t>举类</a:t>
            </a:r>
            <a:r>
              <a:rPr sz="2200" dirty="0">
                <a:latin typeface="MS Mincho"/>
                <a:cs typeface="MS Mincho"/>
              </a:rPr>
              <a:t>型源</a:t>
            </a:r>
            <a:r>
              <a:rPr sz="2200" dirty="0">
                <a:latin typeface="宋体"/>
                <a:cs typeface="宋体"/>
              </a:rPr>
              <a:t>码</a:t>
            </a:r>
            <a:r>
              <a:rPr sz="2200" dirty="0">
                <a:latin typeface="MS Mincho"/>
                <a:cs typeface="MS Mincho"/>
              </a:rPr>
              <a:t>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4114" y="3213100"/>
            <a:ext cx="71120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261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56839" y="1081135"/>
            <a:ext cx="688594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DefaultHandlerExceptionResolver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591" y="1924368"/>
            <a:ext cx="8402955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一些特殊的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理，比 如</a:t>
            </a:r>
            <a:r>
              <a:rPr sz="2400" dirty="0">
                <a:latin typeface="Arial"/>
                <a:cs typeface="Arial"/>
              </a:rPr>
              <a:t>NoSuchRequestHandlingMethodExceptio</a:t>
            </a:r>
            <a:r>
              <a:rPr sz="2400" spc="-1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HttpReques tMethodNotSupportedExceptio</a:t>
            </a:r>
            <a:r>
              <a:rPr sz="2400" spc="-9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HttpMediaTypeNotSuppo rtedExceptio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HttpMediaTypeNotAcceptableException </a:t>
            </a:r>
            <a:r>
              <a:rPr sz="2400" dirty="0">
                <a:latin typeface="MS Mincho"/>
                <a:cs typeface="MS Mincho"/>
              </a:rPr>
              <a:t>等。</a:t>
            </a:r>
            <a:endParaRPr sz="2400">
              <a:latin typeface="MS Mincho"/>
              <a:cs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723319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6039" y="1081135"/>
            <a:ext cx="698754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SimpleMappingExceptionResolver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835" y="1841817"/>
            <a:ext cx="804481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如果希望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所有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统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理，可以使用 </a:t>
            </a:r>
            <a:r>
              <a:rPr sz="2400" dirty="0">
                <a:latin typeface="Arial"/>
                <a:cs typeface="Arial"/>
              </a:rPr>
              <a:t>SimpleMappingExceptionResolve</a:t>
            </a:r>
            <a:r>
              <a:rPr sz="2400" spc="-9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，它将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名映射</a:t>
            </a:r>
            <a:r>
              <a:rPr sz="2400" dirty="0">
                <a:latin typeface="宋体"/>
                <a:cs typeface="宋体"/>
              </a:rPr>
              <a:t>为 视图</a:t>
            </a:r>
            <a:r>
              <a:rPr sz="2400" dirty="0">
                <a:latin typeface="MS Mincho"/>
                <a:cs typeface="MS Mincho"/>
              </a:rPr>
              <a:t>名，即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视图报</a:t>
            </a:r>
            <a:r>
              <a:rPr sz="2400" dirty="0">
                <a:latin typeface="MS Mincho"/>
                <a:cs typeface="MS Mincho"/>
              </a:rPr>
              <a:t>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</a:p>
        </p:txBody>
      </p:sp>
      <p:sp>
        <p:nvSpPr>
          <p:cNvPr id="4" name="object 4"/>
          <p:cNvSpPr/>
          <p:nvPr/>
        </p:nvSpPr>
        <p:spPr>
          <a:xfrm>
            <a:off x="2095500" y="3172460"/>
            <a:ext cx="79883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44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2116" y="477202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4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5766" y="474979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5">
                <a:moveTo>
                  <a:pt x="0" y="0"/>
                </a:moveTo>
                <a:lnTo>
                  <a:pt x="545464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0686" y="47212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624" y="0"/>
                </a:lnTo>
              </a:path>
            </a:pathLst>
          </a:custGeom>
          <a:ln w="4444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6876" y="468947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4" y="0"/>
                </a:lnTo>
              </a:path>
            </a:pathLst>
          </a:custGeom>
          <a:ln w="444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4971" y="46609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>
                <a:moveTo>
                  <a:pt x="0" y="0"/>
                </a:moveTo>
                <a:lnTo>
                  <a:pt x="567055" y="0"/>
                </a:lnTo>
              </a:path>
            </a:pathLst>
          </a:custGeom>
          <a:ln w="381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431" y="463232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>
                <a:moveTo>
                  <a:pt x="0" y="0"/>
                </a:moveTo>
                <a:lnTo>
                  <a:pt x="572135" y="0"/>
                </a:lnTo>
              </a:path>
            </a:pathLst>
          </a:custGeom>
          <a:ln w="444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0526" y="46005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4444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1" y="45593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5">
                <a:moveTo>
                  <a:pt x="0" y="0"/>
                </a:moveTo>
                <a:lnTo>
                  <a:pt x="579755" y="0"/>
                </a:lnTo>
              </a:path>
            </a:pathLst>
          </a:custGeom>
          <a:ln w="63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7351" y="452119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380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6716" y="448944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7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716" y="445452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444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6081" y="44259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6081" y="43846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69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6081" y="43402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81" y="4311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6081" y="4283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6081" y="42513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6081" y="4222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6081" y="41941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56081" y="41624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6081" y="41338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6081" y="41052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6081" y="4076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6081" y="40100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1206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6081" y="39370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6081" y="3902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6081" y="3867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6081" y="3829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6081" y="3771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6081" y="3714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56081" y="3676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6081" y="36417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6081" y="3606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56081" y="3568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56081" y="3511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56081" y="34544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56081" y="34194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6081" y="3384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56081" y="33464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6081" y="32892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6081" y="3232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6081" y="3194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6081" y="31591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56081" y="3124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56081" y="3067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56081" y="3009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56081" y="2971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56716" y="293370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7351" y="29019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508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57986" y="286384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1025" y="0"/>
                </a:lnTo>
              </a:path>
            </a:pathLst>
          </a:custGeom>
          <a:ln w="508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59256" y="280670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85" y="0"/>
                </a:lnTo>
              </a:path>
            </a:pathLst>
          </a:custGeom>
          <a:ln w="8889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63065" y="27495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508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66875" y="27114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508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70685" y="26765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444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82116" y="263207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77036" y="265112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57679" y="269478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请</a:t>
            </a:r>
            <a:r>
              <a:rPr sz="1400" b="1" dirty="0">
                <a:latin typeface="Kozuka Gothic Pro B"/>
                <a:cs typeface="Kozuka Gothic Pro B"/>
              </a:rPr>
              <a:t>求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39733" y="670242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0" y="0"/>
                </a:moveTo>
                <a:lnTo>
                  <a:pt x="2388234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4175" y="662940"/>
            <a:ext cx="2419350" cy="0"/>
          </a:xfrm>
          <a:custGeom>
            <a:avLst/>
            <a:gdLst/>
            <a:ahLst/>
            <a:cxnLst/>
            <a:rect l="l" t="t" r="r" b="b"/>
            <a:pathLst>
              <a:path w="2419350">
                <a:moveTo>
                  <a:pt x="0" y="0"/>
                </a:moveTo>
                <a:lnTo>
                  <a:pt x="2419349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1475" y="654684"/>
            <a:ext cx="2444750" cy="0"/>
          </a:xfrm>
          <a:custGeom>
            <a:avLst/>
            <a:gdLst/>
            <a:ahLst/>
            <a:cxnLst/>
            <a:rect l="l" t="t" r="r" b="b"/>
            <a:pathLst>
              <a:path w="2444750">
                <a:moveTo>
                  <a:pt x="0" y="0"/>
                </a:moveTo>
                <a:lnTo>
                  <a:pt x="24447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3855" y="646430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>
                <a:moveTo>
                  <a:pt x="0" y="0"/>
                </a:moveTo>
                <a:lnTo>
                  <a:pt x="2459989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6235" y="638492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5229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1155" y="630237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89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86075" y="621982"/>
            <a:ext cx="2495550" cy="0"/>
          </a:xfrm>
          <a:custGeom>
            <a:avLst/>
            <a:gdLst/>
            <a:ahLst/>
            <a:cxnLst/>
            <a:rect l="l" t="t" r="r" b="b"/>
            <a:pathLst>
              <a:path w="2495550">
                <a:moveTo>
                  <a:pt x="0" y="0"/>
                </a:moveTo>
                <a:lnTo>
                  <a:pt x="2495549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80360" y="609599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980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78773" y="597534"/>
            <a:ext cx="2510155" cy="0"/>
          </a:xfrm>
          <a:custGeom>
            <a:avLst/>
            <a:gdLst/>
            <a:ahLst/>
            <a:cxnLst/>
            <a:rect l="l" t="t" r="r" b="b"/>
            <a:pathLst>
              <a:path w="2510154">
                <a:moveTo>
                  <a:pt x="0" y="0"/>
                </a:moveTo>
                <a:lnTo>
                  <a:pt x="251015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77185" y="589280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76550" y="58165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75915" y="5734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75915" y="56102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75915" y="5489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75915" y="5410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75915" y="5327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75915" y="52450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75915" y="51657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75915" y="50831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75915" y="5000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75915" y="49212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75915" y="4838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75915" y="4756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75915" y="46228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75915" y="44767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75915" y="4375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75915" y="42735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75915" y="41719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75915" y="40703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75915" y="39147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75915" y="3759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75915" y="36544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75915" y="3549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75915" y="3448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5915" y="3346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75915" y="31908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75915" y="30352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75915" y="2933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75915" y="28321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75915" y="27273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75915" y="2568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75915" y="24130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75915" y="2311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75915" y="22097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5915" y="2108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75915" y="1952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75915" y="1797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75915" y="1695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76550" y="158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77820" y="148589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60">
                <a:moveTo>
                  <a:pt x="0" y="0"/>
                </a:moveTo>
                <a:lnTo>
                  <a:pt x="2512060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80677" y="138112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662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84169" y="122555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95600" y="107314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182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05125" y="97155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8085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15920" y="86994"/>
            <a:ext cx="2435860" cy="0"/>
          </a:xfrm>
          <a:custGeom>
            <a:avLst/>
            <a:gdLst/>
            <a:ahLst/>
            <a:cxnLst/>
            <a:rect l="l" t="t" r="r" b="b"/>
            <a:pathLst>
              <a:path w="2435860">
                <a:moveTo>
                  <a:pt x="0" y="0"/>
                </a:moveTo>
                <a:lnTo>
                  <a:pt x="2435860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33700" y="76834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570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097531" y="177871"/>
            <a:ext cx="20808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springDispatcherServlet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564889" y="372984"/>
            <a:ext cx="1140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Arial"/>
                <a:cs typeface="Arial"/>
              </a:rPr>
              <a:t>ur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-pattern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125981" y="1664017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5">
                <a:moveTo>
                  <a:pt x="0" y="0"/>
                </a:moveTo>
                <a:lnTo>
                  <a:pt x="1753234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12011" y="1656714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4" y="0"/>
                </a:lnTo>
              </a:path>
            </a:pathLst>
          </a:custGeom>
          <a:ln w="8890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02486" y="164909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8889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94865" y="1641475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>
                <a:moveTo>
                  <a:pt x="0" y="0"/>
                </a:moveTo>
                <a:lnTo>
                  <a:pt x="1815464" y="0"/>
                </a:lnTo>
              </a:path>
            </a:pathLst>
          </a:custGeom>
          <a:ln w="8889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8515" y="1633537"/>
            <a:ext cx="1828164" cy="0"/>
          </a:xfrm>
          <a:custGeom>
            <a:avLst/>
            <a:gdLst/>
            <a:ahLst/>
            <a:cxnLst/>
            <a:rect l="l" t="t" r="r" b="b"/>
            <a:pathLst>
              <a:path w="1828164">
                <a:moveTo>
                  <a:pt x="0" y="0"/>
                </a:moveTo>
                <a:lnTo>
                  <a:pt x="1828164" y="0"/>
                </a:lnTo>
              </a:path>
            </a:pathLst>
          </a:custGeom>
          <a:ln w="9525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84071" y="16256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5">
                <a:moveTo>
                  <a:pt x="0" y="0"/>
                </a:moveTo>
                <a:lnTo>
                  <a:pt x="1837054" y="0"/>
                </a:lnTo>
              </a:path>
            </a:pathLst>
          </a:custGeom>
          <a:ln w="8889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80261" y="1617980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>
                <a:moveTo>
                  <a:pt x="0" y="0"/>
                </a:moveTo>
                <a:lnTo>
                  <a:pt x="1844674" y="0"/>
                </a:lnTo>
              </a:path>
            </a:pathLst>
          </a:custGeom>
          <a:ln w="8890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77721" y="1610360"/>
            <a:ext cx="1849755" cy="0"/>
          </a:xfrm>
          <a:custGeom>
            <a:avLst/>
            <a:gdLst/>
            <a:ahLst/>
            <a:cxnLst/>
            <a:rect l="l" t="t" r="r" b="b"/>
            <a:pathLst>
              <a:path w="1849755">
                <a:moveTo>
                  <a:pt x="0" y="0"/>
                </a:moveTo>
                <a:lnTo>
                  <a:pt x="1849755" y="0"/>
                </a:lnTo>
              </a:path>
            </a:pathLst>
          </a:custGeom>
          <a:ln w="8890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75815" y="160274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4">
                <a:moveTo>
                  <a:pt x="0" y="0"/>
                </a:moveTo>
                <a:lnTo>
                  <a:pt x="1853565" y="0"/>
                </a:lnTo>
              </a:path>
            </a:pathLst>
          </a:custGeom>
          <a:ln w="889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74546" y="159511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74228" y="1586865"/>
            <a:ext cx="1856739" cy="0"/>
          </a:xfrm>
          <a:custGeom>
            <a:avLst/>
            <a:gdLst/>
            <a:ahLst/>
            <a:cxnLst/>
            <a:rect l="l" t="t" r="r" b="b"/>
            <a:pathLst>
              <a:path w="1856739">
                <a:moveTo>
                  <a:pt x="0" y="0"/>
                </a:moveTo>
                <a:lnTo>
                  <a:pt x="1856739" y="0"/>
                </a:lnTo>
              </a:path>
            </a:pathLst>
          </a:custGeom>
          <a:ln w="8890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73911" y="15798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89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73911" y="1571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73911" y="156368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73911" y="155575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73911" y="154781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73911" y="15398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73911" y="15322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73911" y="15243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73911" y="15163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073911" y="150876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73911" y="15011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073911" y="148812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9685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73911" y="14738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73911" y="14636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73911" y="145319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73911" y="144271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73911" y="143224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73911" y="14214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73911" y="14109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073911" y="140081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73911" y="139033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73911" y="13798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73911" y="1369694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73911" y="13592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73911" y="13487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73911" y="13385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73911" y="132810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73911" y="1317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73911" y="13071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73911" y="12966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73911" y="128619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73911" y="127571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73911" y="12655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73911" y="125507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74546" y="1240155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73911" y="12452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0159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74546" y="123443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11429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75181" y="1223962"/>
            <a:ext cx="1854835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835" y="0"/>
                </a:lnTo>
              </a:path>
            </a:pathLst>
          </a:custGeom>
          <a:ln w="12065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77403" y="121348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072" y="0"/>
                </a:lnTo>
              </a:path>
            </a:pathLst>
          </a:custGeom>
          <a:ln w="11430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080896" y="120332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405" y="0"/>
                </a:lnTo>
              </a:path>
            </a:pathLst>
          </a:custGeom>
          <a:ln w="11430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86293" y="1192847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0" y="0"/>
                </a:moveTo>
                <a:lnTo>
                  <a:pt x="1832715" y="0"/>
                </a:lnTo>
              </a:path>
            </a:pathLst>
          </a:custGeom>
          <a:ln w="12065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93596" y="1182369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8005" y="0"/>
                </a:lnTo>
              </a:path>
            </a:pathLst>
          </a:custGeom>
          <a:ln w="11430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04390" y="1171892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2065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19630" y="1161414"/>
            <a:ext cx="1765935" cy="0"/>
          </a:xfrm>
          <a:custGeom>
            <a:avLst/>
            <a:gdLst/>
            <a:ahLst/>
            <a:cxnLst/>
            <a:rect l="l" t="t" r="r" b="b"/>
            <a:pathLst>
              <a:path w="1765935">
                <a:moveTo>
                  <a:pt x="0" y="0"/>
                </a:moveTo>
                <a:lnTo>
                  <a:pt x="1765935" y="0"/>
                </a:lnTo>
              </a:path>
            </a:pathLst>
          </a:custGeom>
          <a:ln w="11430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74265" y="1155988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90" h="74930">
                <a:moveTo>
                  <a:pt x="84734" y="0"/>
                </a:moveTo>
                <a:lnTo>
                  <a:pt x="37789" y="14181"/>
                </a:lnTo>
                <a:lnTo>
                  <a:pt x="6740" y="50705"/>
                </a:lnTo>
                <a:lnTo>
                  <a:pt x="2520" y="62269"/>
                </a:lnTo>
                <a:lnTo>
                  <a:pt x="0" y="74523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73909" y="1241426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0"/>
                </a:moveTo>
                <a:lnTo>
                  <a:pt x="0" y="34099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73563" y="1582419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29" h="85089">
                <a:moveTo>
                  <a:pt x="0" y="0"/>
                </a:moveTo>
                <a:lnTo>
                  <a:pt x="14181" y="46944"/>
                </a:lnTo>
                <a:lnTo>
                  <a:pt x="50705" y="77993"/>
                </a:lnTo>
                <a:lnTo>
                  <a:pt x="62269" y="82213"/>
                </a:lnTo>
                <a:lnTo>
                  <a:pt x="74523" y="84734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159001" y="1667510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0" y="0"/>
                </a:moveTo>
                <a:lnTo>
                  <a:pt x="1687195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46195" y="1593332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89" h="74930">
                <a:moveTo>
                  <a:pt x="0" y="74523"/>
                </a:moveTo>
                <a:lnTo>
                  <a:pt x="46944" y="60341"/>
                </a:lnTo>
                <a:lnTo>
                  <a:pt x="77993" y="23817"/>
                </a:lnTo>
                <a:lnTo>
                  <a:pt x="82213" y="12254"/>
                </a:lnTo>
                <a:lnTo>
                  <a:pt x="84734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31285" y="1241426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34099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857107" y="1156690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30" h="85090">
                <a:moveTo>
                  <a:pt x="74523" y="84734"/>
                </a:moveTo>
                <a:lnTo>
                  <a:pt x="60341" y="37789"/>
                </a:lnTo>
                <a:lnTo>
                  <a:pt x="23817" y="6740"/>
                </a:lnTo>
                <a:lnTo>
                  <a:pt x="12254" y="2520"/>
                </a:lnTo>
                <a:lnTo>
                  <a:pt x="0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159001" y="1156335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16871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398394" y="1208643"/>
            <a:ext cx="12077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SpringMVC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中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278380" y="1412478"/>
            <a:ext cx="1447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存在</a:t>
            </a:r>
            <a:r>
              <a:rPr sz="1400" b="1" dirty="0">
                <a:latin typeface="微软雅黑"/>
                <a:cs typeface="微软雅黑"/>
              </a:rPr>
              <a:t>对应</a:t>
            </a:r>
            <a:r>
              <a:rPr sz="1400" b="1" dirty="0">
                <a:latin typeface="Kozuka Gothic Pro B"/>
                <a:cs typeface="Kozuka Gothic Pro B"/>
              </a:rPr>
              <a:t>的映射？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083434" y="1828165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083434" y="2188846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11681" y="1899921"/>
            <a:ext cx="864869" cy="288925"/>
          </a:xfrm>
          <a:custGeom>
            <a:avLst/>
            <a:gdLst/>
            <a:ahLst/>
            <a:cxnLst/>
            <a:rect l="l" t="t" r="r" b="b"/>
            <a:pathLst>
              <a:path w="864869" h="288925">
                <a:moveTo>
                  <a:pt x="0" y="0"/>
                </a:moveTo>
                <a:lnTo>
                  <a:pt x="864870" y="0"/>
                </a:lnTo>
                <a:lnTo>
                  <a:pt x="864870" y="288925"/>
                </a:lnTo>
                <a:lnTo>
                  <a:pt x="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11416" y="182787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0062"/>
                </a:moveTo>
                <a:lnTo>
                  <a:pt x="72018" y="72045"/>
                </a:lnTo>
                <a:lnTo>
                  <a:pt x="72018" y="0"/>
                </a:ln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11389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0062" y="72018"/>
                </a:moveTo>
                <a:lnTo>
                  <a:pt x="72045" y="0"/>
                </a:lnTo>
                <a:lnTo>
                  <a:pt x="0" y="0"/>
                </a:ln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804794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2018" y="1982"/>
                </a:moveTo>
                <a:lnTo>
                  <a:pt x="0" y="0"/>
                </a:lnTo>
                <a:lnTo>
                  <a:pt x="0" y="72045"/>
                </a:lnTo>
                <a:lnTo>
                  <a:pt x="45695" y="55559"/>
                </a:lnTo>
                <a:lnTo>
                  <a:pt x="70549" y="14570"/>
                </a:lnTo>
                <a:lnTo>
                  <a:pt x="72018" y="198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04794" y="182790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1982" y="0"/>
                </a:moveTo>
                <a:lnTo>
                  <a:pt x="0" y="72018"/>
                </a:lnTo>
                <a:lnTo>
                  <a:pt x="72045" y="72018"/>
                </a:lnTo>
                <a:lnTo>
                  <a:pt x="55559" y="26323"/>
                </a:lnTo>
                <a:lnTo>
                  <a:pt x="14570" y="1468"/>
                </a:lnTo>
                <a:lnTo>
                  <a:pt x="198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11416" y="1827875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72018" y="0"/>
                </a:move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11680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9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11390" y="2188210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0" y="0"/>
                </a:move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83435" y="22599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804160" y="2190193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0" y="70062"/>
                </a:moveTo>
                <a:lnTo>
                  <a:pt x="45695" y="53577"/>
                </a:lnTo>
                <a:lnTo>
                  <a:pt x="70549" y="12587"/>
                </a:lnTo>
                <a:lnTo>
                  <a:pt x="72018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75915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29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806143" y="1827901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70062" y="72018"/>
                </a:moveTo>
                <a:lnTo>
                  <a:pt x="53577" y="26323"/>
                </a:lnTo>
                <a:lnTo>
                  <a:pt x="12587" y="1468"/>
                </a:lnTo>
                <a:lnTo>
                  <a:pt x="0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83435" y="18281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72072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2011681" y="1899920"/>
            <a:ext cx="8642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695450" y="3069589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>
                <a:moveTo>
                  <a:pt x="0" y="0"/>
                </a:moveTo>
                <a:lnTo>
                  <a:pt x="2613659" y="0"/>
                </a:lnTo>
              </a:path>
            </a:pathLst>
          </a:custGeom>
          <a:ln w="10159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677670" y="3060382"/>
            <a:ext cx="2649220" cy="0"/>
          </a:xfrm>
          <a:custGeom>
            <a:avLst/>
            <a:gdLst/>
            <a:ahLst/>
            <a:cxnLst/>
            <a:rect l="l" t="t" r="r" b="b"/>
            <a:pathLst>
              <a:path w="2649220">
                <a:moveTo>
                  <a:pt x="0" y="0"/>
                </a:moveTo>
                <a:lnTo>
                  <a:pt x="2649219" y="0"/>
                </a:lnTo>
              </a:path>
            </a:pathLst>
          </a:custGeom>
          <a:ln w="1079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64335" y="3050539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889" y="0"/>
                </a:lnTo>
              </a:path>
            </a:pathLst>
          </a:custGeom>
          <a:ln w="11430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55128" y="3040697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5">
                <a:moveTo>
                  <a:pt x="0" y="0"/>
                </a:moveTo>
                <a:lnTo>
                  <a:pt x="2694305" y="0"/>
                </a:lnTo>
              </a:path>
            </a:pathLst>
          </a:custGeom>
          <a:ln w="10795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47190" y="3030537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80">
                <a:moveTo>
                  <a:pt x="0" y="0"/>
                </a:moveTo>
                <a:lnTo>
                  <a:pt x="2710179" y="0"/>
                </a:lnTo>
              </a:path>
            </a:pathLst>
          </a:custGeom>
          <a:ln w="12065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641475" y="3020377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610" y="0"/>
                </a:lnTo>
              </a:path>
            </a:pathLst>
          </a:custGeom>
          <a:ln w="10795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636633" y="3010535"/>
            <a:ext cx="2731770" cy="0"/>
          </a:xfrm>
          <a:custGeom>
            <a:avLst/>
            <a:gdLst/>
            <a:ahLst/>
            <a:cxnLst/>
            <a:rect l="l" t="t" r="r" b="b"/>
            <a:pathLst>
              <a:path w="2731770">
                <a:moveTo>
                  <a:pt x="0" y="0"/>
                </a:moveTo>
                <a:lnTo>
                  <a:pt x="2731293" y="0"/>
                </a:lnTo>
              </a:path>
            </a:pathLst>
          </a:custGeom>
          <a:ln w="11430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33538" y="3000692"/>
            <a:ext cx="2737485" cy="0"/>
          </a:xfrm>
          <a:custGeom>
            <a:avLst/>
            <a:gdLst/>
            <a:ahLst/>
            <a:cxnLst/>
            <a:rect l="l" t="t" r="r" b="b"/>
            <a:pathLst>
              <a:path w="2737485">
                <a:moveTo>
                  <a:pt x="0" y="0"/>
                </a:moveTo>
                <a:lnTo>
                  <a:pt x="2737485" y="0"/>
                </a:lnTo>
              </a:path>
            </a:pathLst>
          </a:custGeom>
          <a:ln w="10795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31157" y="2990850"/>
            <a:ext cx="2742565" cy="0"/>
          </a:xfrm>
          <a:custGeom>
            <a:avLst/>
            <a:gdLst/>
            <a:ahLst/>
            <a:cxnLst/>
            <a:rect l="l" t="t" r="r" b="b"/>
            <a:pathLst>
              <a:path w="2742565">
                <a:moveTo>
                  <a:pt x="0" y="0"/>
                </a:moveTo>
                <a:lnTo>
                  <a:pt x="2742247" y="0"/>
                </a:lnTo>
              </a:path>
            </a:pathLst>
          </a:custGeom>
          <a:ln w="1143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29568" y="2980689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422" y="0"/>
                </a:lnTo>
              </a:path>
            </a:pathLst>
          </a:custGeom>
          <a:ln w="11430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28775" y="29660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3175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29410" y="2971164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0159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28775" y="296068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28775" y="295084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628775" y="29406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28775" y="29305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28775" y="29206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28775" y="29111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28775" y="29013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28775" y="289115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628775" y="288099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28775" y="28711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28775" y="28613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28775" y="28444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24765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628775" y="282606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28775" y="281305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28775" y="27997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628775" y="278638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28775" y="277336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628775" y="27597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628775" y="274637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28775" y="27333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28775" y="271970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28775" y="270637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628775" y="26933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628775" y="267970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628775" y="266636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628775" y="265334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28775" y="264001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628775" y="262667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628775" y="261334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628775" y="26003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28775" y="2586989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28775" y="257333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628775" y="256032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628775" y="25469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629410" y="2527935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628775" y="25342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2699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629410" y="2520950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3970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630045" y="2506980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152" y="0"/>
                </a:lnTo>
              </a:path>
            </a:pathLst>
          </a:custGeom>
          <a:ln w="15240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633039" y="2493645"/>
            <a:ext cx="2738755" cy="0"/>
          </a:xfrm>
          <a:custGeom>
            <a:avLst/>
            <a:gdLst/>
            <a:ahLst/>
            <a:cxnLst/>
            <a:rect l="l" t="t" r="r" b="b"/>
            <a:pathLst>
              <a:path w="2738755">
                <a:moveTo>
                  <a:pt x="0" y="0"/>
                </a:moveTo>
                <a:lnTo>
                  <a:pt x="2738301" y="0"/>
                </a:lnTo>
              </a:path>
            </a:pathLst>
          </a:custGeom>
          <a:ln w="13970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637664" y="2480627"/>
            <a:ext cx="2729230" cy="0"/>
          </a:xfrm>
          <a:custGeom>
            <a:avLst/>
            <a:gdLst/>
            <a:ahLst/>
            <a:cxnLst/>
            <a:rect l="l" t="t" r="r" b="b"/>
            <a:pathLst>
              <a:path w="2729230">
                <a:moveTo>
                  <a:pt x="0" y="0"/>
                </a:moveTo>
                <a:lnTo>
                  <a:pt x="2729230" y="0"/>
                </a:lnTo>
              </a:path>
            </a:pathLst>
          </a:custGeom>
          <a:ln w="14605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644333" y="2466975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895" y="0"/>
                </a:lnTo>
              </a:path>
            </a:pathLst>
          </a:custGeom>
          <a:ln w="15240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654175" y="2453639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>
                <a:moveTo>
                  <a:pt x="0" y="0"/>
                </a:moveTo>
                <a:lnTo>
                  <a:pt x="2695416" y="0"/>
                </a:lnTo>
              </a:path>
            </a:pathLst>
          </a:custGeom>
          <a:ln w="13970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666557" y="2440622"/>
            <a:ext cx="2670810" cy="0"/>
          </a:xfrm>
          <a:custGeom>
            <a:avLst/>
            <a:gdLst/>
            <a:ahLst/>
            <a:cxnLst/>
            <a:rect l="l" t="t" r="r" b="b"/>
            <a:pathLst>
              <a:path w="2670810">
                <a:moveTo>
                  <a:pt x="0" y="0"/>
                </a:moveTo>
                <a:lnTo>
                  <a:pt x="2670810" y="0"/>
                </a:lnTo>
              </a:path>
            </a:pathLst>
          </a:custGeom>
          <a:ln w="14605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687830" y="2427604"/>
            <a:ext cx="2630170" cy="0"/>
          </a:xfrm>
          <a:custGeom>
            <a:avLst/>
            <a:gdLst/>
            <a:ahLst/>
            <a:cxnLst/>
            <a:rect l="l" t="t" r="r" b="b"/>
            <a:pathLst>
              <a:path w="2630170">
                <a:moveTo>
                  <a:pt x="0" y="0"/>
                </a:moveTo>
                <a:lnTo>
                  <a:pt x="2630170" y="0"/>
                </a:lnTo>
              </a:path>
            </a:pathLst>
          </a:custGeom>
          <a:ln w="13970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628876" y="2420172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108484" y="0"/>
                </a:moveTo>
                <a:lnTo>
                  <a:pt x="60215" y="11367"/>
                </a:lnTo>
                <a:lnTo>
                  <a:pt x="22870" y="41774"/>
                </a:lnTo>
                <a:lnTo>
                  <a:pt x="1995" y="85673"/>
                </a:lnTo>
                <a:lnTo>
                  <a:pt x="0" y="98106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628775" y="2529206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624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628327" y="2965451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0" y="0"/>
                </a:moveTo>
                <a:lnTo>
                  <a:pt x="11367" y="48268"/>
                </a:lnTo>
                <a:lnTo>
                  <a:pt x="41774" y="85613"/>
                </a:lnTo>
                <a:lnTo>
                  <a:pt x="85673" y="106488"/>
                </a:lnTo>
                <a:lnTo>
                  <a:pt x="98106" y="108484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37360" y="3074035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84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267201" y="2976378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0" y="98106"/>
                </a:moveTo>
                <a:lnTo>
                  <a:pt x="48268" y="86738"/>
                </a:lnTo>
                <a:lnTo>
                  <a:pt x="85613" y="56331"/>
                </a:lnTo>
                <a:lnTo>
                  <a:pt x="106488" y="12432"/>
                </a:lnTo>
                <a:lnTo>
                  <a:pt x="108484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375785" y="2529206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43624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78128" y="2420722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98106" y="108484"/>
                </a:moveTo>
                <a:lnTo>
                  <a:pt x="86738" y="60215"/>
                </a:lnTo>
                <a:lnTo>
                  <a:pt x="56331" y="22870"/>
                </a:lnTo>
                <a:lnTo>
                  <a:pt x="12432" y="1995"/>
                </a:lnTo>
                <a:lnTo>
                  <a:pt x="0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37360" y="2420620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25298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2633980" y="2443083"/>
            <a:ext cx="736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是否配置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3295651" y="2834957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9285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606040" y="303879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228216" y="3220086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228216" y="3562351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160271" y="3288029"/>
            <a:ext cx="716915" cy="274320"/>
          </a:xfrm>
          <a:custGeom>
            <a:avLst/>
            <a:gdLst/>
            <a:ahLst/>
            <a:cxnLst/>
            <a:rect l="l" t="t" r="r" b="b"/>
            <a:pathLst>
              <a:path w="716915" h="274320">
                <a:moveTo>
                  <a:pt x="0" y="0"/>
                </a:moveTo>
                <a:lnTo>
                  <a:pt x="716915" y="0"/>
                </a:lnTo>
                <a:lnTo>
                  <a:pt x="716915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60529" y="3219807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0" y="59694"/>
                </a:moveTo>
                <a:lnTo>
                  <a:pt x="67686" y="68222"/>
                </a:lnTo>
                <a:lnTo>
                  <a:pt x="67686" y="0"/>
                </a:lnTo>
                <a:lnTo>
                  <a:pt x="22462" y="17284"/>
                </a:lnTo>
                <a:lnTo>
                  <a:pt x="0" y="59694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159992" y="3562351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79" h="67945">
                <a:moveTo>
                  <a:pt x="59694" y="67686"/>
                </a:moveTo>
                <a:lnTo>
                  <a:pt x="68222" y="0"/>
                </a:lnTo>
                <a:lnTo>
                  <a:pt x="0" y="0"/>
                </a:lnTo>
                <a:lnTo>
                  <a:pt x="17284" y="45223"/>
                </a:lnTo>
                <a:lnTo>
                  <a:pt x="59694" y="67686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809240" y="3562350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4" h="68579">
                <a:moveTo>
                  <a:pt x="67686" y="8528"/>
                </a:moveTo>
                <a:lnTo>
                  <a:pt x="0" y="0"/>
                </a:lnTo>
                <a:lnTo>
                  <a:pt x="0" y="68222"/>
                </a:lnTo>
                <a:lnTo>
                  <a:pt x="45223" y="50938"/>
                </a:lnTo>
                <a:lnTo>
                  <a:pt x="67686" y="852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809239" y="3220344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80" h="67945">
                <a:moveTo>
                  <a:pt x="8528" y="0"/>
                </a:moveTo>
                <a:lnTo>
                  <a:pt x="0" y="67686"/>
                </a:lnTo>
                <a:lnTo>
                  <a:pt x="68222" y="67686"/>
                </a:lnTo>
                <a:lnTo>
                  <a:pt x="50938" y="22462"/>
                </a:lnTo>
                <a:lnTo>
                  <a:pt x="852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160529" y="321980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67686" y="0"/>
                </a:moveTo>
                <a:lnTo>
                  <a:pt x="22462" y="17284"/>
                </a:lnTo>
                <a:lnTo>
                  <a:pt x="2707" y="47510"/>
                </a:lnTo>
                <a:lnTo>
                  <a:pt x="0" y="59694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160270" y="328803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685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159992" y="3561716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0" y="0"/>
                </a:moveTo>
                <a:lnTo>
                  <a:pt x="17284" y="45223"/>
                </a:lnTo>
                <a:lnTo>
                  <a:pt x="47510" y="64979"/>
                </a:lnTo>
                <a:lnTo>
                  <a:pt x="59694" y="67686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28215" y="362966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808606" y="357024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0" y="59694"/>
                </a:moveTo>
                <a:lnTo>
                  <a:pt x="45223" y="42409"/>
                </a:lnTo>
                <a:lnTo>
                  <a:pt x="64979" y="12183"/>
                </a:lnTo>
                <a:lnTo>
                  <a:pt x="67686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876550" y="3288030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273685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817133" y="3220344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59694" y="67686"/>
                </a:moveTo>
                <a:lnTo>
                  <a:pt x="42409" y="22462"/>
                </a:lnTo>
                <a:lnTo>
                  <a:pt x="12183" y="2707"/>
                </a:lnTo>
                <a:lnTo>
                  <a:pt x="0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28215" y="322008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58039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571943" y="4558982"/>
            <a:ext cx="2863215" cy="0"/>
          </a:xfrm>
          <a:custGeom>
            <a:avLst/>
            <a:gdLst/>
            <a:ahLst/>
            <a:cxnLst/>
            <a:rect l="l" t="t" r="r" b="b"/>
            <a:pathLst>
              <a:path w="2863215">
                <a:moveTo>
                  <a:pt x="0" y="0"/>
                </a:moveTo>
                <a:lnTo>
                  <a:pt x="286321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551623" y="4549140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5">
                <a:moveTo>
                  <a:pt x="0" y="0"/>
                </a:moveTo>
                <a:lnTo>
                  <a:pt x="290385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535430" y="4538662"/>
            <a:ext cx="2936240" cy="0"/>
          </a:xfrm>
          <a:custGeom>
            <a:avLst/>
            <a:gdLst/>
            <a:ahLst/>
            <a:cxnLst/>
            <a:rect l="l" t="t" r="r" b="b"/>
            <a:pathLst>
              <a:path w="2936240">
                <a:moveTo>
                  <a:pt x="0" y="0"/>
                </a:moveTo>
                <a:lnTo>
                  <a:pt x="293623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525905" y="4528185"/>
            <a:ext cx="2955290" cy="0"/>
          </a:xfrm>
          <a:custGeom>
            <a:avLst/>
            <a:gdLst/>
            <a:ahLst/>
            <a:cxnLst/>
            <a:rect l="l" t="t" r="r" b="b"/>
            <a:pathLst>
              <a:path w="2955290">
                <a:moveTo>
                  <a:pt x="0" y="0"/>
                </a:moveTo>
                <a:lnTo>
                  <a:pt x="2955290" y="0"/>
                </a:lnTo>
              </a:path>
            </a:pathLst>
          </a:custGeom>
          <a:ln w="11429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524000" y="4517390"/>
            <a:ext cx="2967990" cy="0"/>
          </a:xfrm>
          <a:custGeom>
            <a:avLst/>
            <a:gdLst/>
            <a:ahLst/>
            <a:cxnLst/>
            <a:rect l="l" t="t" r="r" b="b"/>
            <a:pathLst>
              <a:path w="2967990">
                <a:moveTo>
                  <a:pt x="0" y="0"/>
                </a:moveTo>
                <a:lnTo>
                  <a:pt x="2967599" y="0"/>
                </a:lnTo>
              </a:path>
            </a:pathLst>
          </a:custGeom>
          <a:ln w="1269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524001" y="4506595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633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24001" y="4495800"/>
            <a:ext cx="2981325" cy="0"/>
          </a:xfrm>
          <a:custGeom>
            <a:avLst/>
            <a:gdLst/>
            <a:ahLst/>
            <a:cxnLst/>
            <a:rect l="l" t="t" r="r" b="b"/>
            <a:pathLst>
              <a:path w="2981325">
                <a:moveTo>
                  <a:pt x="0" y="0"/>
                </a:moveTo>
                <a:lnTo>
                  <a:pt x="29813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24001" y="4479607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>
                <a:moveTo>
                  <a:pt x="0" y="0"/>
                </a:moveTo>
                <a:lnTo>
                  <a:pt x="2988733" y="0"/>
                </a:lnTo>
              </a:path>
            </a:pathLst>
          </a:custGeom>
          <a:ln w="2222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24000" y="4464050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643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524000" y="4452620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143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524000" y="4458334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80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524001" y="4441825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24000" y="44469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24000" y="44323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524000" y="441610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24000" y="4400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524000" y="4389754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524000" y="437896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524000" y="436816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524000" y="43576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524000" y="434689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524000" y="43360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524000" y="432562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524000" y="43148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524000" y="4304029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524000" y="4286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540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524000" y="426783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24000" y="425418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524000" y="424084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524000" y="422751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524000" y="421417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524000" y="41938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524000" y="41735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24000" y="4159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524000" y="4146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524000" y="41328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524000" y="411924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524000" y="40989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524000" y="407892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524000" y="40655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524000" y="405225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524000" y="4030346"/>
            <a:ext cx="2994660" cy="15875"/>
          </a:xfrm>
          <a:custGeom>
            <a:avLst/>
            <a:gdLst/>
            <a:ahLst/>
            <a:cxnLst/>
            <a:rect l="l" t="t" r="r" b="b"/>
            <a:pathLst>
              <a:path w="2994660" h="15875">
                <a:moveTo>
                  <a:pt x="0" y="15875"/>
                </a:moveTo>
                <a:lnTo>
                  <a:pt x="2994660" y="15875"/>
                </a:lnTo>
                <a:lnTo>
                  <a:pt x="299466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524000" y="4003675"/>
            <a:ext cx="2994660" cy="27940"/>
          </a:xfrm>
          <a:custGeom>
            <a:avLst/>
            <a:gdLst/>
            <a:ahLst/>
            <a:cxnLst/>
            <a:rect l="l" t="t" r="r" b="b"/>
            <a:pathLst>
              <a:path w="2994660" h="27939">
                <a:moveTo>
                  <a:pt x="0" y="27940"/>
                </a:moveTo>
                <a:lnTo>
                  <a:pt x="2994660" y="27940"/>
                </a:lnTo>
                <a:lnTo>
                  <a:pt x="29946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524000" y="399764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524000" y="398399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524000" y="39703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524000" y="395700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524000" y="39370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524000" y="39169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524000" y="39017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524000" y="38881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269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524001" y="3895090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524000" y="3875722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212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524001" y="3855085"/>
            <a:ext cx="2988945" cy="14604"/>
          </a:xfrm>
          <a:custGeom>
            <a:avLst/>
            <a:gdLst/>
            <a:ahLst/>
            <a:cxnLst/>
            <a:rect l="l" t="t" r="r" b="b"/>
            <a:pathLst>
              <a:path w="2988945" h="14604">
                <a:moveTo>
                  <a:pt x="0" y="14605"/>
                </a:moveTo>
                <a:lnTo>
                  <a:pt x="2988521" y="14605"/>
                </a:lnTo>
                <a:lnTo>
                  <a:pt x="2988521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524000" y="3827780"/>
            <a:ext cx="2984500" cy="28575"/>
          </a:xfrm>
          <a:custGeom>
            <a:avLst/>
            <a:gdLst/>
            <a:ahLst/>
            <a:cxnLst/>
            <a:rect l="l" t="t" r="r" b="b"/>
            <a:pathLst>
              <a:path w="2984500" h="28575">
                <a:moveTo>
                  <a:pt x="0" y="28575"/>
                </a:moveTo>
                <a:lnTo>
                  <a:pt x="2984023" y="28575"/>
                </a:lnTo>
                <a:lnTo>
                  <a:pt x="2984023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524001" y="3821747"/>
            <a:ext cx="2968625" cy="0"/>
          </a:xfrm>
          <a:custGeom>
            <a:avLst/>
            <a:gdLst/>
            <a:ahLst/>
            <a:cxnLst/>
            <a:rect l="l" t="t" r="r" b="b"/>
            <a:pathLst>
              <a:path w="2968625">
                <a:moveTo>
                  <a:pt x="0" y="0"/>
                </a:moveTo>
                <a:lnTo>
                  <a:pt x="2968478" y="0"/>
                </a:lnTo>
              </a:path>
            </a:pathLst>
          </a:custGeom>
          <a:ln w="1460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525270" y="380841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60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540510" y="3795077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>
                <a:moveTo>
                  <a:pt x="0" y="0"/>
                </a:moveTo>
                <a:lnTo>
                  <a:pt x="292544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63053" y="3781742"/>
            <a:ext cx="2882265" cy="0"/>
          </a:xfrm>
          <a:custGeom>
            <a:avLst/>
            <a:gdLst/>
            <a:ahLst/>
            <a:cxnLst/>
            <a:rect l="l" t="t" r="r" b="b"/>
            <a:pathLst>
              <a:path w="2882265">
                <a:moveTo>
                  <a:pt x="0" y="0"/>
                </a:moveTo>
                <a:lnTo>
                  <a:pt x="288226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524000" y="3773903"/>
            <a:ext cx="96520" cy="42545"/>
          </a:xfrm>
          <a:custGeom>
            <a:avLst/>
            <a:gdLst/>
            <a:ahLst/>
            <a:cxnLst/>
            <a:rect l="l" t="t" r="r" b="b"/>
            <a:pathLst>
              <a:path w="96520" h="42545">
                <a:moveTo>
                  <a:pt x="96519" y="0"/>
                </a:moveTo>
                <a:lnTo>
                  <a:pt x="47490" y="9524"/>
                </a:lnTo>
                <a:lnTo>
                  <a:pt x="6688" y="35572"/>
                </a:lnTo>
                <a:lnTo>
                  <a:pt x="0" y="42402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524001" y="4522001"/>
            <a:ext cx="86995" cy="41910"/>
          </a:xfrm>
          <a:custGeom>
            <a:avLst/>
            <a:gdLst/>
            <a:ahLst/>
            <a:cxnLst/>
            <a:rect l="l" t="t" r="r" b="b"/>
            <a:pathLst>
              <a:path w="86995" h="41910">
                <a:moveTo>
                  <a:pt x="0" y="0"/>
                </a:moveTo>
                <a:lnTo>
                  <a:pt x="38899" y="28919"/>
                </a:lnTo>
                <a:lnTo>
                  <a:pt x="74074" y="40350"/>
                </a:lnTo>
                <a:lnTo>
                  <a:pt x="86643" y="4191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20520" y="4563745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387214" y="4442177"/>
            <a:ext cx="132080" cy="122555"/>
          </a:xfrm>
          <a:custGeom>
            <a:avLst/>
            <a:gdLst/>
            <a:ahLst/>
            <a:cxnLst/>
            <a:rect l="l" t="t" r="r" b="b"/>
            <a:pathLst>
              <a:path w="132080" h="122554">
                <a:moveTo>
                  <a:pt x="0" y="122104"/>
                </a:moveTo>
                <a:lnTo>
                  <a:pt x="49029" y="112580"/>
                </a:lnTo>
                <a:lnTo>
                  <a:pt x="89831" y="86531"/>
                </a:lnTo>
                <a:lnTo>
                  <a:pt x="118620" y="47743"/>
                </a:lnTo>
                <a:lnTo>
                  <a:pt x="130052" y="12568"/>
                </a:lnTo>
                <a:lnTo>
                  <a:pt x="131611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518660" y="3905886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526415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397092" y="3774273"/>
            <a:ext cx="122555" cy="132080"/>
          </a:xfrm>
          <a:custGeom>
            <a:avLst/>
            <a:gdLst/>
            <a:ahLst/>
            <a:cxnLst/>
            <a:rect l="l" t="t" r="r" b="b"/>
            <a:pathLst>
              <a:path w="122555" h="132079">
                <a:moveTo>
                  <a:pt x="122104" y="131611"/>
                </a:moveTo>
                <a:lnTo>
                  <a:pt x="112580" y="82582"/>
                </a:lnTo>
                <a:lnTo>
                  <a:pt x="86531" y="41780"/>
                </a:lnTo>
                <a:lnTo>
                  <a:pt x="47743" y="12991"/>
                </a:lnTo>
                <a:lnTo>
                  <a:pt x="12568" y="1559"/>
                </a:lnTo>
                <a:lnTo>
                  <a:pt x="0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620520" y="3774440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27666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020945" y="2258695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020945" y="2640330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944745" y="2334896"/>
            <a:ext cx="895350" cy="305435"/>
          </a:xfrm>
          <a:custGeom>
            <a:avLst/>
            <a:gdLst/>
            <a:ahLst/>
            <a:cxnLst/>
            <a:rect l="l" t="t" r="r" b="b"/>
            <a:pathLst>
              <a:path w="895350" h="305435">
                <a:moveTo>
                  <a:pt x="0" y="0"/>
                </a:moveTo>
                <a:lnTo>
                  <a:pt x="895350" y="0"/>
                </a:lnTo>
                <a:lnTo>
                  <a:pt x="895350" y="305435"/>
                </a:lnTo>
                <a:lnTo>
                  <a:pt x="0" y="30543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44993" y="225838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44436" y="26403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763895" y="26403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763896" y="225894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015229" y="99060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015229" y="126746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60620" y="1045210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61773" y="99037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60397" y="1267461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618480" y="126746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618479" y="991753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799772" y="670242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39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784216" y="662940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>
                <a:moveTo>
                  <a:pt x="0" y="0"/>
                </a:moveTo>
                <a:lnTo>
                  <a:pt x="2700654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771516" y="654684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6054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763896" y="646430"/>
            <a:ext cx="2741295" cy="0"/>
          </a:xfrm>
          <a:custGeom>
            <a:avLst/>
            <a:gdLst/>
            <a:ahLst/>
            <a:cxnLst/>
            <a:rect l="l" t="t" r="r" b="b"/>
            <a:pathLst>
              <a:path w="2741295">
                <a:moveTo>
                  <a:pt x="0" y="0"/>
                </a:moveTo>
                <a:lnTo>
                  <a:pt x="2741294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756276" y="638492"/>
            <a:ext cx="2756535" cy="0"/>
          </a:xfrm>
          <a:custGeom>
            <a:avLst/>
            <a:gdLst/>
            <a:ahLst/>
            <a:cxnLst/>
            <a:rect l="l" t="t" r="r" b="b"/>
            <a:pathLst>
              <a:path w="2756534">
                <a:moveTo>
                  <a:pt x="0" y="0"/>
                </a:moveTo>
                <a:lnTo>
                  <a:pt x="2756534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751196" y="630237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4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746116" y="621982"/>
            <a:ext cx="2776855" cy="0"/>
          </a:xfrm>
          <a:custGeom>
            <a:avLst/>
            <a:gdLst/>
            <a:ahLst/>
            <a:cxnLst/>
            <a:rect l="l" t="t" r="r" b="b"/>
            <a:pathLst>
              <a:path w="2776854">
                <a:moveTo>
                  <a:pt x="0" y="0"/>
                </a:moveTo>
                <a:lnTo>
                  <a:pt x="2776854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740401" y="609599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8285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738812" y="597534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737226" y="589280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736591" y="581659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735956" y="5734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735956" y="56102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735956" y="5489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35956" y="5410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735956" y="5327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735956" y="52450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735956" y="5165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735956" y="50831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735956" y="500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735956" y="49212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735956" y="4838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735956" y="4756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735956" y="4622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735956" y="4476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735956" y="4375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735956" y="4273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735956" y="41719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735956" y="40703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735956" y="3914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735956" y="3759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735956" y="3654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735956" y="3549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735956" y="34480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735956" y="3346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735956" y="31908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735956" y="30352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735956" y="2933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735956" y="2832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735956" y="2727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735956" y="2568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735956" y="24130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735956" y="231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735956" y="22097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735956" y="2108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735956" y="1952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735956" y="1797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735956" y="1695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736591" y="15875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737861" y="14858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740718" y="138112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7967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744211" y="122555"/>
            <a:ext cx="2780665" cy="0"/>
          </a:xfrm>
          <a:custGeom>
            <a:avLst/>
            <a:gdLst/>
            <a:ahLst/>
            <a:cxnLst/>
            <a:rect l="l" t="t" r="r" b="b"/>
            <a:pathLst>
              <a:path w="2780665">
                <a:moveTo>
                  <a:pt x="0" y="0"/>
                </a:moveTo>
                <a:lnTo>
                  <a:pt x="2780665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755641" y="107314"/>
            <a:ext cx="2757805" cy="0"/>
          </a:xfrm>
          <a:custGeom>
            <a:avLst/>
            <a:gdLst/>
            <a:ahLst/>
            <a:cxnLst/>
            <a:rect l="l" t="t" r="r" b="b"/>
            <a:pathLst>
              <a:path w="2757804">
                <a:moveTo>
                  <a:pt x="0" y="0"/>
                </a:moveTo>
                <a:lnTo>
                  <a:pt x="2757487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765165" y="97155"/>
            <a:ext cx="2739390" cy="0"/>
          </a:xfrm>
          <a:custGeom>
            <a:avLst/>
            <a:gdLst/>
            <a:ahLst/>
            <a:cxnLst/>
            <a:rect l="l" t="t" r="r" b="b"/>
            <a:pathLst>
              <a:path w="2739390">
                <a:moveTo>
                  <a:pt x="0" y="0"/>
                </a:moveTo>
                <a:lnTo>
                  <a:pt x="2739390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775961" y="86994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65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793741" y="76834"/>
            <a:ext cx="2682875" cy="0"/>
          </a:xfrm>
          <a:custGeom>
            <a:avLst/>
            <a:gdLst/>
            <a:ahLst/>
            <a:cxnLst/>
            <a:rect l="l" t="t" r="r" b="b"/>
            <a:pathLst>
              <a:path w="2682875">
                <a:moveTo>
                  <a:pt x="0" y="0"/>
                </a:moveTo>
                <a:lnTo>
                  <a:pt x="2682875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595871" y="1649095"/>
            <a:ext cx="2677795" cy="0"/>
          </a:xfrm>
          <a:custGeom>
            <a:avLst/>
            <a:gdLst/>
            <a:ahLst/>
            <a:cxnLst/>
            <a:rect l="l" t="t" r="r" b="b"/>
            <a:pathLst>
              <a:path w="2677795">
                <a:moveTo>
                  <a:pt x="0" y="0"/>
                </a:moveTo>
                <a:lnTo>
                  <a:pt x="267779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600316" y="1651000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>
                <a:moveTo>
                  <a:pt x="0" y="0"/>
                </a:moveTo>
                <a:lnTo>
                  <a:pt x="2668905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609206" y="1653222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579361" y="1644967"/>
            <a:ext cx="2710815" cy="0"/>
          </a:xfrm>
          <a:custGeom>
            <a:avLst/>
            <a:gdLst/>
            <a:ahLst/>
            <a:cxnLst/>
            <a:rect l="l" t="t" r="r" b="b"/>
            <a:pathLst>
              <a:path w="2710815">
                <a:moveTo>
                  <a:pt x="0" y="0"/>
                </a:moveTo>
                <a:lnTo>
                  <a:pt x="2710814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568566" y="1637664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4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561581" y="1630362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637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554596" y="1623059"/>
            <a:ext cx="2760345" cy="0"/>
          </a:xfrm>
          <a:custGeom>
            <a:avLst/>
            <a:gdLst/>
            <a:ahLst/>
            <a:cxnLst/>
            <a:rect l="l" t="t" r="r" b="b"/>
            <a:pathLst>
              <a:path w="2760345">
                <a:moveTo>
                  <a:pt x="0" y="0"/>
                </a:moveTo>
                <a:lnTo>
                  <a:pt x="2760344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550467" y="161607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46128" y="1609090"/>
            <a:ext cx="2777490" cy="0"/>
          </a:xfrm>
          <a:custGeom>
            <a:avLst/>
            <a:gdLst/>
            <a:ahLst/>
            <a:cxnLst/>
            <a:rect l="l" t="t" r="r" b="b"/>
            <a:pathLst>
              <a:path w="2777490">
                <a:moveTo>
                  <a:pt x="0" y="0"/>
                </a:moveTo>
                <a:lnTo>
                  <a:pt x="2777278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540307" y="159797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20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538721" y="1587500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>
                <a:moveTo>
                  <a:pt x="0" y="0"/>
                </a:moveTo>
                <a:lnTo>
                  <a:pt x="279209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537451" y="1580514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536816" y="157353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36181" y="15659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536181" y="15551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536181" y="15446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536181" y="15376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536181" y="15303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536181" y="15230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536181" y="1516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536181" y="15090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536181" y="15017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536181" y="14944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536181" y="148716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536181" y="148018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536181" y="14687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536181" y="14557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536181" y="14465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536181" y="1437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536181" y="14287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536181" y="141986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536181" y="140620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536181" y="13925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536181" y="13833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36181" y="1374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536181" y="13652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536181" y="13560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536181" y="134239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536181" y="13290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536181" y="13198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536181" y="1310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536181" y="13014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536181" y="12877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536181" y="12744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536181" y="12652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536181" y="12560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536181" y="1247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536181" y="12338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536181" y="12201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536181" y="12109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536816" y="1202055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538086" y="1193164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540202" y="1183640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0" y="0"/>
                </a:moveTo>
                <a:lnTo>
                  <a:pt x="278902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543482" y="1169987"/>
            <a:ext cx="2782570" cy="0"/>
          </a:xfrm>
          <a:custGeom>
            <a:avLst/>
            <a:gdLst/>
            <a:ahLst/>
            <a:cxnLst/>
            <a:rect l="l" t="t" r="r" b="b"/>
            <a:pathLst>
              <a:path w="2782570">
                <a:moveTo>
                  <a:pt x="0" y="0"/>
                </a:moveTo>
                <a:lnTo>
                  <a:pt x="2782570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553960" y="1156335"/>
            <a:ext cx="2762250" cy="0"/>
          </a:xfrm>
          <a:custGeom>
            <a:avLst/>
            <a:gdLst/>
            <a:ahLst/>
            <a:cxnLst/>
            <a:rect l="l" t="t" r="r" b="b"/>
            <a:pathLst>
              <a:path w="2762250">
                <a:moveTo>
                  <a:pt x="0" y="0"/>
                </a:moveTo>
                <a:lnTo>
                  <a:pt x="2761932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561262" y="114744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09">
                <a:moveTo>
                  <a:pt x="0" y="0"/>
                </a:moveTo>
                <a:lnTo>
                  <a:pt x="274669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571106" y="1138555"/>
            <a:ext cx="2727325" cy="0"/>
          </a:xfrm>
          <a:custGeom>
            <a:avLst/>
            <a:gdLst/>
            <a:ahLst/>
            <a:cxnLst/>
            <a:rect l="l" t="t" r="r" b="b"/>
            <a:pathLst>
              <a:path w="2727325">
                <a:moveTo>
                  <a:pt x="0" y="0"/>
                </a:moveTo>
                <a:lnTo>
                  <a:pt x="2727325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85709" y="1129347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439660" y="2483167"/>
            <a:ext cx="2989580" cy="0"/>
          </a:xfrm>
          <a:custGeom>
            <a:avLst/>
            <a:gdLst/>
            <a:ahLst/>
            <a:cxnLst/>
            <a:rect l="l" t="t" r="r" b="b"/>
            <a:pathLst>
              <a:path w="2989579">
                <a:moveTo>
                  <a:pt x="0" y="0"/>
                </a:moveTo>
                <a:lnTo>
                  <a:pt x="2989579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447915" y="2485707"/>
            <a:ext cx="2973070" cy="0"/>
          </a:xfrm>
          <a:custGeom>
            <a:avLst/>
            <a:gdLst/>
            <a:ahLst/>
            <a:cxnLst/>
            <a:rect l="l" t="t" r="r" b="b"/>
            <a:pathLst>
              <a:path w="2973070">
                <a:moveTo>
                  <a:pt x="0" y="0"/>
                </a:moveTo>
                <a:lnTo>
                  <a:pt x="297307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464425" y="2486977"/>
            <a:ext cx="2940050" cy="0"/>
          </a:xfrm>
          <a:custGeom>
            <a:avLst/>
            <a:gdLst/>
            <a:ahLst/>
            <a:cxnLst/>
            <a:rect l="l" t="t" r="r" b="b"/>
            <a:pathLst>
              <a:path w="2940050">
                <a:moveTo>
                  <a:pt x="0" y="0"/>
                </a:moveTo>
                <a:lnTo>
                  <a:pt x="29400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428230" y="2479357"/>
            <a:ext cx="3012440" cy="0"/>
          </a:xfrm>
          <a:custGeom>
            <a:avLst/>
            <a:gdLst/>
            <a:ahLst/>
            <a:cxnLst/>
            <a:rect l="l" t="t" r="r" b="b"/>
            <a:pathLst>
              <a:path w="3012440">
                <a:moveTo>
                  <a:pt x="0" y="0"/>
                </a:moveTo>
                <a:lnTo>
                  <a:pt x="3012439" y="0"/>
                </a:lnTo>
              </a:path>
            </a:pathLst>
          </a:custGeom>
          <a:ln w="698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419023" y="247332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>
                <a:moveTo>
                  <a:pt x="0" y="0"/>
                </a:moveTo>
                <a:lnTo>
                  <a:pt x="3030855" y="0"/>
                </a:lnTo>
              </a:path>
            </a:pathLst>
          </a:custGeom>
          <a:ln w="762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412990" y="2467292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698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407910" y="2461577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>
                <a:moveTo>
                  <a:pt x="0" y="0"/>
                </a:moveTo>
                <a:lnTo>
                  <a:pt x="3053080" y="0"/>
                </a:lnTo>
              </a:path>
            </a:pathLst>
          </a:custGeom>
          <a:ln w="698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403465" y="2455545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97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400290" y="2449512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20" y="0"/>
                </a:lnTo>
              </a:path>
            </a:pathLst>
          </a:custGeom>
          <a:ln w="698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395845" y="2440939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7210" y="0"/>
                </a:lnTo>
              </a:path>
            </a:pathLst>
          </a:custGeom>
          <a:ln w="1396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393940" y="2432050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393305" y="242633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392670" y="2419667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698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92035" y="24136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92035" y="24047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92035" y="23958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92035" y="23898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92035" y="23837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92035" y="23777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392035" y="23717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392035" y="23656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392035" y="23596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392035" y="23536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392035" y="23475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392035" y="23415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392035" y="23282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22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392035" y="23139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92035" y="23063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392035" y="22987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92035" y="22910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92035" y="22796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392035" y="2268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392035" y="2260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392035" y="2252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392035" y="2245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392035" y="22377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392035" y="2226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392035" y="22148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392035" y="22072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392035" y="2199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392035" y="2192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392035" y="21805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392035" y="21691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392035" y="21615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392035" y="2153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392035" y="21466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392035" y="213550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392035" y="2124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392035" y="21164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392670" y="210820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393940" y="21005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395528" y="2093277"/>
            <a:ext cx="3077845" cy="0"/>
          </a:xfrm>
          <a:custGeom>
            <a:avLst/>
            <a:gdLst/>
            <a:ahLst/>
            <a:cxnLst/>
            <a:rect l="l" t="t" r="r" b="b"/>
            <a:pathLst>
              <a:path w="3077845">
                <a:moveTo>
                  <a:pt x="0" y="0"/>
                </a:moveTo>
                <a:lnTo>
                  <a:pt x="3077527" y="0"/>
                </a:lnTo>
              </a:path>
            </a:pathLst>
          </a:custGeom>
          <a:ln w="825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398068" y="2082164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765" y="0"/>
                </a:lnTo>
              </a:path>
            </a:pathLst>
          </a:custGeom>
          <a:ln w="1651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406640" y="2070735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412990" y="2063114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889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421246" y="2055495"/>
            <a:ext cx="3025775" cy="0"/>
          </a:xfrm>
          <a:custGeom>
            <a:avLst/>
            <a:gdLst/>
            <a:ahLst/>
            <a:cxnLst/>
            <a:rect l="l" t="t" r="r" b="b"/>
            <a:pathLst>
              <a:path w="3025775">
                <a:moveTo>
                  <a:pt x="0" y="0"/>
                </a:moveTo>
                <a:lnTo>
                  <a:pt x="3025775" y="0"/>
                </a:lnTo>
              </a:path>
            </a:pathLst>
          </a:custGeom>
          <a:ln w="888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434580" y="20478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00375">
                <a:moveTo>
                  <a:pt x="0" y="0"/>
                </a:moveTo>
                <a:lnTo>
                  <a:pt x="3000375" y="0"/>
                </a:lnTo>
              </a:path>
            </a:pathLst>
          </a:custGeom>
          <a:ln w="889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463155" y="3625215"/>
            <a:ext cx="2942590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0" y="0"/>
                </a:moveTo>
                <a:lnTo>
                  <a:pt x="2942589" y="0"/>
                </a:lnTo>
              </a:path>
            </a:pathLst>
          </a:custGeom>
          <a:ln w="888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445058" y="3616960"/>
            <a:ext cx="2978785" cy="0"/>
          </a:xfrm>
          <a:custGeom>
            <a:avLst/>
            <a:gdLst/>
            <a:ahLst/>
            <a:cxnLst/>
            <a:rect l="l" t="t" r="r" b="b"/>
            <a:pathLst>
              <a:path w="2978784">
                <a:moveTo>
                  <a:pt x="0" y="0"/>
                </a:moveTo>
                <a:lnTo>
                  <a:pt x="2978784" y="0"/>
                </a:lnTo>
              </a:path>
            </a:pathLst>
          </a:custGeom>
          <a:ln w="101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432675" y="3608070"/>
            <a:ext cx="3003550" cy="0"/>
          </a:xfrm>
          <a:custGeom>
            <a:avLst/>
            <a:gdLst/>
            <a:ahLst/>
            <a:cxnLst/>
            <a:rect l="l" t="t" r="r" b="b"/>
            <a:pathLst>
              <a:path w="3003550">
                <a:moveTo>
                  <a:pt x="0" y="0"/>
                </a:moveTo>
                <a:lnTo>
                  <a:pt x="30035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423150" y="3599179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016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415106" y="3589972"/>
            <a:ext cx="3039110" cy="0"/>
          </a:xfrm>
          <a:custGeom>
            <a:avLst/>
            <a:gdLst/>
            <a:ahLst/>
            <a:cxnLst/>
            <a:rect l="l" t="t" r="r" b="b"/>
            <a:pathLst>
              <a:path w="3039109">
                <a:moveTo>
                  <a:pt x="0" y="0"/>
                </a:moveTo>
                <a:lnTo>
                  <a:pt x="3038686" y="0"/>
                </a:lnTo>
              </a:path>
            </a:pathLst>
          </a:custGeom>
          <a:ln w="1079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409180" y="3581082"/>
            <a:ext cx="3050540" cy="0"/>
          </a:xfrm>
          <a:custGeom>
            <a:avLst/>
            <a:gdLst/>
            <a:ahLst/>
            <a:cxnLst/>
            <a:rect l="l" t="t" r="r" b="b"/>
            <a:pathLst>
              <a:path w="3050540">
                <a:moveTo>
                  <a:pt x="0" y="0"/>
                </a:moveTo>
                <a:lnTo>
                  <a:pt x="3050539" y="0"/>
                </a:lnTo>
              </a:path>
            </a:pathLst>
          </a:custGeom>
          <a:ln w="952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403783" y="3572192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4">
                <a:moveTo>
                  <a:pt x="0" y="0"/>
                </a:moveTo>
                <a:lnTo>
                  <a:pt x="3061335" y="0"/>
                </a:lnTo>
              </a:path>
            </a:pathLst>
          </a:custGeom>
          <a:ln w="10794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396904" y="3558540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093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394575" y="3545204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1016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393305" y="3535679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394575" y="354012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392670" y="352679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393094" y="3531234"/>
            <a:ext cx="3082925" cy="0"/>
          </a:xfrm>
          <a:custGeom>
            <a:avLst/>
            <a:gdLst/>
            <a:ahLst/>
            <a:cxnLst/>
            <a:rect l="l" t="t" r="r" b="b"/>
            <a:pathLst>
              <a:path w="3082925">
                <a:moveTo>
                  <a:pt x="0" y="0"/>
                </a:moveTo>
                <a:lnTo>
                  <a:pt x="3082713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392035" y="351853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392035" y="35048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392035" y="3491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392035" y="34829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392035" y="34737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392035" y="34648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392035" y="3455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392035" y="3447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392035" y="343820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392035" y="3429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392035" y="34201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392035" y="3411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392035" y="339661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159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392035" y="33807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392035" y="3369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392035" y="3357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392035" y="33464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392035" y="3335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392035" y="33185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413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392035" y="33013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392035" y="3289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392035" y="3278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392035" y="3267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392035" y="32556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392035" y="32388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349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392035" y="32219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92035" y="32105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392035" y="31991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392035" y="31873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333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92035" y="31759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92035" y="31648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392035" y="31534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392035" y="3141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392035" y="31308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92035" y="31197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392035" y="31083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392035" y="30968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392035" y="308546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392035" y="3074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392670" y="30626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270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394151" y="305117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596" y="0"/>
                </a:lnTo>
              </a:path>
            </a:pathLst>
          </a:custGeom>
          <a:ln w="1270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396692" y="3039745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305" y="0"/>
                </a:lnTo>
              </a:path>
            </a:pathLst>
          </a:custGeom>
          <a:ln w="1270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401136" y="3028314"/>
            <a:ext cx="3067050" cy="0"/>
          </a:xfrm>
          <a:custGeom>
            <a:avLst/>
            <a:gdLst/>
            <a:ahLst/>
            <a:cxnLst/>
            <a:rect l="l" t="t" r="r" b="b"/>
            <a:pathLst>
              <a:path w="3067050">
                <a:moveTo>
                  <a:pt x="0" y="0"/>
                </a:moveTo>
                <a:lnTo>
                  <a:pt x="3066838" y="0"/>
                </a:lnTo>
              </a:path>
            </a:pathLst>
          </a:custGeom>
          <a:ln w="1270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406640" y="3017202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1206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413414" y="3006089"/>
            <a:ext cx="3042285" cy="0"/>
          </a:xfrm>
          <a:custGeom>
            <a:avLst/>
            <a:gdLst/>
            <a:ahLst/>
            <a:cxnLst/>
            <a:rect l="l" t="t" r="r" b="b"/>
            <a:pathLst>
              <a:path w="3042284">
                <a:moveTo>
                  <a:pt x="0" y="0"/>
                </a:moveTo>
                <a:lnTo>
                  <a:pt x="3041861" y="0"/>
                </a:lnTo>
              </a:path>
            </a:pathLst>
          </a:custGeom>
          <a:ln w="1270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423150" y="2994660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270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435851" y="2983229"/>
            <a:ext cx="2996565" cy="0"/>
          </a:xfrm>
          <a:custGeom>
            <a:avLst/>
            <a:gdLst/>
            <a:ahLst/>
            <a:cxnLst/>
            <a:rect l="l" t="t" r="r" b="b"/>
            <a:pathLst>
              <a:path w="2996565">
                <a:moveTo>
                  <a:pt x="0" y="0"/>
                </a:moveTo>
                <a:lnTo>
                  <a:pt x="2996565" y="0"/>
                </a:lnTo>
              </a:path>
            </a:pathLst>
          </a:custGeom>
          <a:ln w="1269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454582" y="297180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052" y="0"/>
                </a:lnTo>
              </a:path>
            </a:pathLst>
          </a:custGeom>
          <a:ln w="1270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 txBox="1"/>
          <p:nvPr/>
        </p:nvSpPr>
        <p:spPr>
          <a:xfrm>
            <a:off x="2125981" y="2655642"/>
            <a:ext cx="817816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 marR="6368415" indent="-467359">
              <a:lnSpc>
                <a:spcPts val="1600"/>
              </a:lnSpc>
            </a:pPr>
            <a:r>
              <a:rPr sz="1400" b="1" spc="-5" dirty="0">
                <a:latin typeface="Arial"/>
                <a:cs typeface="Arial"/>
              </a:rPr>
              <a:t>&lt;</a:t>
            </a:r>
            <a:r>
              <a:rPr sz="1400" b="1" dirty="0">
                <a:latin typeface="Arial"/>
                <a:cs typeface="Arial"/>
              </a:rPr>
              <a:t>mvc:default</a:t>
            </a:r>
            <a:r>
              <a:rPr sz="1400" b="1" spc="-30" dirty="0">
                <a:latin typeface="Arial"/>
                <a:cs typeface="Arial"/>
              </a:rPr>
              <a:t>-</a:t>
            </a:r>
            <a:r>
              <a:rPr sz="1400" b="1" dirty="0">
                <a:latin typeface="Arial"/>
                <a:cs typeface="Arial"/>
              </a:rPr>
              <a:t>servlet- handle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5452110">
              <a:spcBef>
                <a:spcPts val="120"/>
              </a:spcBef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Arial"/>
                <a:cs typeface="Arial"/>
              </a:rPr>
              <a:t>Handler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的目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方法得到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2160270" y="3288029"/>
            <a:ext cx="7162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木有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1602106" y="3864213"/>
            <a:ext cx="280098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ts val="1610"/>
              </a:lnSpc>
            </a:pPr>
            <a:r>
              <a:rPr sz="1400" b="1" dirty="0">
                <a:latin typeface="Kozuka Gothic Pro B"/>
                <a:cs typeface="Kozuka Gothic Pro B"/>
              </a:rPr>
              <a:t>控制台：</a:t>
            </a:r>
            <a:r>
              <a:rPr sz="1400" b="1" dirty="0">
                <a:latin typeface="Arial"/>
                <a:cs typeface="Arial"/>
              </a:rPr>
              <a:t>No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mapping found for HTTP request with URI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[/xx/xx]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2237106" y="4280606"/>
            <a:ext cx="15373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7" name="object 597"/>
          <p:cNvSpPr txBox="1"/>
          <p:nvPr/>
        </p:nvSpPr>
        <p:spPr>
          <a:xfrm>
            <a:off x="5112384" y="2382758"/>
            <a:ext cx="558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有配置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4960620" y="1017905"/>
            <a:ext cx="7124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6195059" y="158989"/>
            <a:ext cx="18789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appin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6062979" y="375524"/>
            <a:ext cx="21424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xec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ution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hain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7954646" y="1284844"/>
            <a:ext cx="19602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Adapt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7781925" y="2161144"/>
            <a:ext cx="23050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Pre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8152131" y="3300969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7451725" y="4601845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456170" y="4603432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59">
                <a:moveTo>
                  <a:pt x="0" y="0"/>
                </a:moveTo>
                <a:lnTo>
                  <a:pt x="29565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462520" y="4605337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59">
                <a:moveTo>
                  <a:pt x="0" y="0"/>
                </a:moveTo>
                <a:lnTo>
                  <a:pt x="2943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479030" y="4606607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435215" y="45977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424420" y="45904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417435" y="45831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410450" y="45758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406323" y="45688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401984" y="45618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396163" y="45507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394575" y="45402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393305" y="45332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392670" y="45262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392035" y="45186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392035" y="4507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392035" y="4497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392035" y="44904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392035" y="4483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392035" y="44757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92035" y="44688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392035" y="44618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392035" y="44545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92035" y="44472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392035" y="4439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392035" y="4432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392035" y="4421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92035" y="4408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92035" y="43992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392035" y="4390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92035" y="43815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392035" y="43726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392035" y="4358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392035" y="43453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392035" y="4336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392035" y="4326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392035" y="4318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392035" y="43087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392035" y="42951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392035" y="42818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392035" y="42725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392035" y="4263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392035" y="42541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392035" y="42405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392035" y="42271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392035" y="4217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392035" y="42087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392035" y="4199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392035" y="4186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392035" y="41729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392035" y="4163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392670" y="41548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394151" y="41452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49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393940" y="414972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396056" y="41363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399338" y="41227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409816" y="41090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417118" y="41001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426960" y="40913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441566" y="40820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 txBox="1"/>
          <p:nvPr/>
        </p:nvSpPr>
        <p:spPr>
          <a:xfrm>
            <a:off x="7757159" y="4237594"/>
            <a:ext cx="23545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ostHandl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2240915" y="370204"/>
            <a:ext cx="635000" cy="2540"/>
          </a:xfrm>
          <a:custGeom>
            <a:avLst/>
            <a:gdLst/>
            <a:ahLst/>
            <a:cxnLst/>
            <a:rect l="l" t="t" r="r" b="b"/>
            <a:pathLst>
              <a:path w="635000" h="2539">
                <a:moveTo>
                  <a:pt x="0" y="0"/>
                </a:moveTo>
                <a:lnTo>
                  <a:pt x="63500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789555" y="31496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776196" y="530860"/>
            <a:ext cx="11430" cy="4445"/>
          </a:xfrm>
          <a:custGeom>
            <a:avLst/>
            <a:gdLst/>
            <a:ahLst/>
            <a:cxnLst/>
            <a:rect l="l" t="t" r="r" b="b"/>
            <a:pathLst>
              <a:path w="11430" h="4445">
                <a:moveTo>
                  <a:pt x="10818" y="4444"/>
                </a:moveTo>
                <a:lnTo>
                  <a:pt x="0" y="0"/>
                </a:lnTo>
                <a:lnTo>
                  <a:pt x="5946" y="0"/>
                </a:lnTo>
                <a:lnTo>
                  <a:pt x="10818" y="4444"/>
                </a:lnTo>
                <a:close/>
              </a:path>
            </a:pathLst>
          </a:custGeom>
          <a:solidFill>
            <a:srgbClr val="CA6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763832" y="525780"/>
            <a:ext cx="18415" cy="5080"/>
          </a:xfrm>
          <a:custGeom>
            <a:avLst/>
            <a:gdLst/>
            <a:ahLst/>
            <a:cxnLst/>
            <a:rect l="l" t="t" r="r" b="b"/>
            <a:pathLst>
              <a:path w="18415" h="5079">
                <a:moveTo>
                  <a:pt x="18310" y="5080"/>
                </a:moveTo>
                <a:lnTo>
                  <a:pt x="12364" y="5080"/>
                </a:lnTo>
                <a:lnTo>
                  <a:pt x="0" y="0"/>
                </a:lnTo>
                <a:lnTo>
                  <a:pt x="12742" y="0"/>
                </a:lnTo>
                <a:lnTo>
                  <a:pt x="18310" y="5080"/>
                </a:lnTo>
                <a:close/>
              </a:path>
            </a:pathLst>
          </a:custGeom>
          <a:solidFill>
            <a:srgbClr val="CB6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751467" y="52070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107" y="5080"/>
                </a:moveTo>
                <a:lnTo>
                  <a:pt x="12364" y="5080"/>
                </a:lnTo>
                <a:lnTo>
                  <a:pt x="0" y="0"/>
                </a:lnTo>
                <a:lnTo>
                  <a:pt x="19538" y="0"/>
                </a:lnTo>
                <a:lnTo>
                  <a:pt x="25107" y="5080"/>
                </a:lnTo>
                <a:close/>
              </a:path>
            </a:pathLst>
          </a:custGeom>
          <a:solidFill>
            <a:srgbClr val="CC6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740648" y="516256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80" h="4445">
                <a:moveTo>
                  <a:pt x="30357" y="4445"/>
                </a:moveTo>
                <a:lnTo>
                  <a:pt x="10818" y="4445"/>
                </a:lnTo>
                <a:lnTo>
                  <a:pt x="0" y="0"/>
                </a:lnTo>
                <a:lnTo>
                  <a:pt x="25485" y="0"/>
                </a:lnTo>
                <a:lnTo>
                  <a:pt x="30357" y="4445"/>
                </a:lnTo>
                <a:close/>
              </a:path>
            </a:pathLst>
          </a:custGeom>
          <a:solidFill>
            <a:srgbClr val="CC6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728283" y="511175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79">
                <a:moveTo>
                  <a:pt x="37849" y="5080"/>
                </a:moveTo>
                <a:lnTo>
                  <a:pt x="12364" y="5080"/>
                </a:lnTo>
                <a:lnTo>
                  <a:pt x="0" y="0"/>
                </a:lnTo>
                <a:lnTo>
                  <a:pt x="32281" y="0"/>
                </a:lnTo>
                <a:lnTo>
                  <a:pt x="37849" y="5080"/>
                </a:lnTo>
                <a:close/>
              </a:path>
            </a:pathLst>
          </a:custGeom>
          <a:solidFill>
            <a:srgbClr val="CD6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715920" y="506095"/>
            <a:ext cx="45085" cy="5080"/>
          </a:xfrm>
          <a:custGeom>
            <a:avLst/>
            <a:gdLst/>
            <a:ahLst/>
            <a:cxnLst/>
            <a:rect l="l" t="t" r="r" b="b"/>
            <a:pathLst>
              <a:path w="45084" h="5079">
                <a:moveTo>
                  <a:pt x="44645" y="5080"/>
                </a:moveTo>
                <a:lnTo>
                  <a:pt x="12364" y="5080"/>
                </a:lnTo>
                <a:lnTo>
                  <a:pt x="0" y="0"/>
                </a:lnTo>
                <a:lnTo>
                  <a:pt x="39077" y="0"/>
                </a:lnTo>
                <a:lnTo>
                  <a:pt x="44645" y="5080"/>
                </a:lnTo>
                <a:close/>
              </a:path>
            </a:pathLst>
          </a:custGeom>
          <a:solidFill>
            <a:srgbClr val="CE6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705101" y="501651"/>
            <a:ext cx="50165" cy="4445"/>
          </a:xfrm>
          <a:custGeom>
            <a:avLst/>
            <a:gdLst/>
            <a:ahLst/>
            <a:cxnLst/>
            <a:rect l="l" t="t" r="r" b="b"/>
            <a:pathLst>
              <a:path w="50165" h="4445">
                <a:moveTo>
                  <a:pt x="0" y="2222"/>
                </a:moveTo>
                <a:lnTo>
                  <a:pt x="49896" y="2222"/>
                </a:lnTo>
              </a:path>
            </a:pathLst>
          </a:custGeom>
          <a:ln w="5715">
            <a:solidFill>
              <a:srgbClr val="D0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692736" y="4991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388" y="0"/>
                </a:lnTo>
              </a:path>
            </a:pathLst>
          </a:custGeom>
          <a:ln w="6350">
            <a:solidFill>
              <a:srgbClr val="D1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680372" y="494030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184" y="0"/>
                </a:lnTo>
              </a:path>
            </a:pathLst>
          </a:custGeom>
          <a:ln w="6350">
            <a:solidFill>
              <a:srgbClr val="D26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68006" y="488950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>
                <a:moveTo>
                  <a:pt x="0" y="0"/>
                </a:moveTo>
                <a:lnTo>
                  <a:pt x="70980" y="0"/>
                </a:lnTo>
              </a:path>
            </a:pathLst>
          </a:custGeom>
          <a:ln w="6350">
            <a:solidFill>
              <a:srgbClr val="D270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655643" y="483870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76" y="0"/>
                </a:lnTo>
              </a:path>
            </a:pathLst>
          </a:custGeom>
          <a:ln w="6350">
            <a:solidFill>
              <a:srgbClr val="D371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643277" y="47879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72" y="0"/>
                </a:lnTo>
              </a:path>
            </a:pathLst>
          </a:custGeom>
          <a:ln w="6350">
            <a:solidFill>
              <a:srgbClr val="D471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632458" y="47402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823" y="0"/>
                </a:lnTo>
              </a:path>
            </a:pathLst>
          </a:custGeom>
          <a:ln w="5715">
            <a:solidFill>
              <a:srgbClr val="D6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620094" y="46926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315" y="0"/>
                </a:lnTo>
              </a:path>
            </a:pathLst>
          </a:custGeom>
          <a:ln w="6350">
            <a:solidFill>
              <a:srgbClr val="D7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607730" y="46418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11" y="0"/>
                </a:lnTo>
              </a:path>
            </a:pathLst>
          </a:custGeom>
          <a:ln w="6350">
            <a:solidFill>
              <a:srgbClr val="D8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596911" y="4594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361" y="0"/>
                </a:lnTo>
              </a:path>
            </a:pathLst>
          </a:custGeom>
          <a:ln w="5715">
            <a:solidFill>
              <a:srgbClr val="D87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584547" y="4546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53" y="0"/>
                </a:lnTo>
              </a:path>
            </a:pathLst>
          </a:custGeom>
          <a:ln w="6350">
            <a:solidFill>
              <a:srgbClr val="D97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572182" y="44958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649" y="0"/>
                </a:lnTo>
              </a:path>
            </a:pathLst>
          </a:custGeom>
          <a:ln w="6350">
            <a:solidFill>
              <a:srgbClr val="DA7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559817" y="44450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446" y="0"/>
                </a:lnTo>
              </a:path>
            </a:pathLst>
          </a:custGeom>
          <a:ln w="6350">
            <a:solidFill>
              <a:srgbClr val="DC7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548998" y="43973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96" y="0"/>
                </a:lnTo>
              </a:path>
            </a:pathLst>
          </a:custGeom>
          <a:ln w="5715">
            <a:solidFill>
              <a:srgbClr val="DD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541271" y="4349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552" y="0"/>
                </a:lnTo>
              </a:path>
            </a:pathLst>
          </a:custGeom>
          <a:ln w="6350">
            <a:solidFill>
              <a:srgbClr val="DE7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547677" y="42989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76" y="0"/>
                </a:lnTo>
              </a:path>
            </a:pathLst>
          </a:custGeom>
          <a:ln w="6350">
            <a:solidFill>
              <a:srgbClr val="DF7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564765" y="42481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920" y="0"/>
                </a:lnTo>
              </a:path>
            </a:pathLst>
          </a:custGeom>
          <a:ln w="6350">
            <a:solidFill>
              <a:srgbClr val="DF7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580789" y="41973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27" y="0"/>
                </a:lnTo>
              </a:path>
            </a:pathLst>
          </a:custGeom>
          <a:ln w="6350">
            <a:solidFill>
              <a:srgbClr val="E07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570330" y="414972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217" y="0"/>
                </a:lnTo>
              </a:path>
            </a:pathLst>
          </a:custGeom>
          <a:ln w="5715">
            <a:solidFill>
              <a:srgbClr val="E17A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558378" y="410209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298" y="0"/>
                </a:lnTo>
              </a:path>
            </a:pathLst>
          </a:custGeom>
          <a:ln w="6350">
            <a:solidFill>
              <a:srgbClr val="E37A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46425" y="4051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682" y="0"/>
                </a:lnTo>
              </a:path>
            </a:pathLst>
          </a:custGeom>
          <a:ln w="6350">
            <a:solidFill>
              <a:srgbClr val="E47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535966" y="40036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508" y="0"/>
                </a:lnTo>
              </a:path>
            </a:pathLst>
          </a:custGeom>
          <a:ln w="5715">
            <a:solidFill>
              <a:srgbClr val="E57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2524014" y="395604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01" y="0"/>
                </a:lnTo>
              </a:path>
            </a:pathLst>
          </a:custGeom>
          <a:ln w="6350">
            <a:solidFill>
              <a:srgbClr val="E57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512061" y="39052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274" y="0"/>
                </a:lnTo>
              </a:path>
            </a:pathLst>
          </a:custGeom>
          <a:ln w="6350">
            <a:solidFill>
              <a:srgbClr val="E67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500107" y="3854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58" y="0"/>
                </a:lnTo>
              </a:path>
            </a:pathLst>
          </a:custGeom>
          <a:ln w="6350">
            <a:solidFill>
              <a:srgbClr val="E77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488155" y="38036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873" y="0"/>
                </a:lnTo>
              </a:path>
            </a:pathLst>
          </a:custGeom>
          <a:ln w="6350">
            <a:solidFill>
              <a:srgbClr val="E97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477695" y="37560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794" y="0"/>
                </a:lnTo>
              </a:path>
            </a:pathLst>
          </a:custGeom>
          <a:ln w="5715">
            <a:solidFill>
              <a:srgbClr val="EA7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465742" y="37084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151" y="0"/>
                </a:lnTo>
              </a:path>
            </a:pathLst>
          </a:custGeom>
          <a:ln w="6350">
            <a:solidFill>
              <a:srgbClr val="EB80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453790" y="3657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66" y="0"/>
                </a:lnTo>
              </a:path>
            </a:pathLst>
          </a:custGeom>
          <a:ln w="6350">
            <a:solidFill>
              <a:srgbClr val="EB8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441836" y="36067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7981" y="0"/>
                </a:lnTo>
              </a:path>
            </a:pathLst>
          </a:custGeom>
          <a:ln w="6350">
            <a:solidFill>
              <a:srgbClr val="EC8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435860" y="35591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19" y="0"/>
                </a:lnTo>
              </a:path>
            </a:pathLst>
          </a:custGeom>
          <a:ln w="5715">
            <a:solidFill>
              <a:srgbClr val="ED83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441145" y="3511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539" y="0"/>
                </a:lnTo>
              </a:path>
            </a:pathLst>
          </a:custGeom>
          <a:ln w="6350">
            <a:solidFill>
              <a:srgbClr val="EE84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455238" y="34607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2908" y="0"/>
                </a:lnTo>
              </a:path>
            </a:pathLst>
          </a:custGeom>
          <a:ln w="6350">
            <a:solidFill>
              <a:srgbClr val="F0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469331" y="34131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277" y="0"/>
                </a:lnTo>
              </a:path>
            </a:pathLst>
          </a:custGeom>
          <a:ln w="5715">
            <a:solidFill>
              <a:srgbClr val="F1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481662" y="33655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50" y="0"/>
                </a:lnTo>
              </a:path>
            </a:pathLst>
          </a:custGeom>
          <a:ln w="6350">
            <a:solidFill>
              <a:srgbClr val="F2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473955" y="33147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519" y="0"/>
                </a:lnTo>
              </a:path>
            </a:pathLst>
          </a:custGeom>
          <a:ln w="6350">
            <a:solidFill>
              <a:srgbClr val="F286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461942" y="32639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3" y="0"/>
                </a:lnTo>
              </a:path>
            </a:pathLst>
          </a:custGeom>
          <a:ln w="6350">
            <a:solidFill>
              <a:srgbClr val="F386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449931" y="32131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466" y="0"/>
                </a:lnTo>
              </a:path>
            </a:pathLst>
          </a:custGeom>
          <a:ln w="6350">
            <a:solidFill>
              <a:srgbClr val="F4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437920" y="316229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5940" y="0"/>
                </a:lnTo>
              </a:path>
            </a:pathLst>
          </a:custGeom>
          <a:ln w="6350">
            <a:solidFill>
              <a:srgbClr val="F68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427410" y="31146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049" y="0"/>
                </a:lnTo>
              </a:path>
            </a:pathLst>
          </a:custGeom>
          <a:ln w="5715">
            <a:solidFill>
              <a:srgbClr val="F7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415397" y="30670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4990" y="0"/>
                </a:lnTo>
              </a:path>
            </a:pathLst>
          </a:custGeom>
          <a:ln w="6350">
            <a:solidFill>
              <a:srgbClr val="F8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403387" y="301625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208" y="0"/>
                </a:lnTo>
              </a:path>
            </a:pathLst>
          </a:custGeom>
          <a:ln w="6350">
            <a:solidFill>
              <a:srgbClr val="F88B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392876" y="296862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787" y="0"/>
                </a:lnTo>
              </a:path>
            </a:pathLst>
          </a:custGeom>
          <a:ln w="5715">
            <a:solidFill>
              <a:srgbClr val="F9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380865" y="2921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292" y="0"/>
                </a:lnTo>
              </a:path>
            </a:pathLst>
          </a:custGeom>
          <a:ln w="6350">
            <a:solidFill>
              <a:srgbClr val="FA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368853" y="287020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153" y="0"/>
                </a:lnTo>
              </a:path>
            </a:pathLst>
          </a:custGeom>
          <a:ln w="6350">
            <a:solidFill>
              <a:srgbClr val="FC8C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358343" y="282257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513" y="0"/>
                </a:lnTo>
              </a:path>
            </a:pathLst>
          </a:custGeom>
          <a:ln w="5715">
            <a:solidFill>
              <a:srgbClr val="FD8D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344830" y="277177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4">
                <a:moveTo>
                  <a:pt x="0" y="0"/>
                </a:moveTo>
                <a:lnTo>
                  <a:pt x="235519" y="0"/>
                </a:lnTo>
              </a:path>
            </a:pathLst>
          </a:custGeom>
          <a:ln w="6985">
            <a:solidFill>
              <a:srgbClr val="FF8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29815" y="241935"/>
            <a:ext cx="245110" cy="32384"/>
          </a:xfrm>
          <a:custGeom>
            <a:avLst/>
            <a:gdLst/>
            <a:ahLst/>
            <a:cxnLst/>
            <a:rect l="l" t="t" r="r" b="b"/>
            <a:pathLst>
              <a:path w="245109" h="32385">
                <a:moveTo>
                  <a:pt x="244739" y="32385"/>
                </a:moveTo>
                <a:lnTo>
                  <a:pt x="15014" y="32385"/>
                </a:lnTo>
                <a:lnTo>
                  <a:pt x="0" y="26034"/>
                </a:lnTo>
                <a:lnTo>
                  <a:pt x="79802" y="0"/>
                </a:lnTo>
                <a:lnTo>
                  <a:pt x="211904" y="0"/>
                </a:lnTo>
                <a:lnTo>
                  <a:pt x="244739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409618" y="209549"/>
            <a:ext cx="132715" cy="32384"/>
          </a:xfrm>
          <a:custGeom>
            <a:avLst/>
            <a:gdLst/>
            <a:ahLst/>
            <a:cxnLst/>
            <a:rect l="l" t="t" r="r" b="b"/>
            <a:pathLst>
              <a:path w="132715" h="32385">
                <a:moveTo>
                  <a:pt x="132102" y="32385"/>
                </a:moveTo>
                <a:lnTo>
                  <a:pt x="0" y="32385"/>
                </a:lnTo>
                <a:lnTo>
                  <a:pt x="99267" y="0"/>
                </a:lnTo>
                <a:lnTo>
                  <a:pt x="132102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236846" y="371220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222876" y="3706495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213351" y="369982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207636" y="369189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210811" y="369442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5213351" y="369633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201286" y="368712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196206" y="368045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193031" y="367410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187951" y="366458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186680" y="365569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185092" y="364870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184776" y="364172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5184140" y="36353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184140" y="36258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184140" y="36163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5184140" y="36099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184140" y="36036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184140" y="35972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5184140" y="3590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184140" y="35839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184140" y="35775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184140" y="35712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5184140" y="35648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5184140" y="35585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184140" y="35480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184140" y="35366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184140" y="35283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184140" y="35201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184140" y="35118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184140" y="350392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184140" y="34959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184140" y="34877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184140" y="34794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5184140" y="347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5184140" y="34629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5184140" y="34547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5184140" y="34464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5184140" y="34343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5184140" y="34223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5184140" y="34140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5184140" y="34058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184140" y="33975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5184140" y="33851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184140" y="337312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184140" y="33651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5184140" y="33569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184140" y="33486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5184140" y="3336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5184140" y="33245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5184140" y="3316604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5184776" y="330835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185622" y="3300095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5187632" y="329152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5190807" y="327914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5200015" y="326707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5206365" y="325913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215890" y="325088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5228590" y="324262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5183830" y="3238174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184140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5183814" y="363537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263515" y="371475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080759" y="3637006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160135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082390" y="323819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5263515" y="323850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 txBox="1"/>
          <p:nvPr/>
        </p:nvSpPr>
        <p:spPr>
          <a:xfrm>
            <a:off x="5309234" y="3375262"/>
            <a:ext cx="7251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Arial"/>
                <a:cs typeface="Arial"/>
              </a:rPr>
              <a:t>404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页</a:t>
            </a:r>
            <a:r>
              <a:rPr sz="1400" b="1" dirty="0">
                <a:latin typeface="Kozuka Gothic Pro B"/>
                <a:cs typeface="Kozuka Gothic Pro B"/>
              </a:rPr>
              <a:t>面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3002280" y="1667511"/>
            <a:ext cx="0" cy="753745"/>
          </a:xfrm>
          <a:custGeom>
            <a:avLst/>
            <a:gdLst/>
            <a:ahLst/>
            <a:cxnLst/>
            <a:rect l="l" t="t" r="r" b="b"/>
            <a:pathLst>
              <a:path h="753744">
                <a:moveTo>
                  <a:pt x="0" y="0"/>
                </a:moveTo>
                <a:lnTo>
                  <a:pt x="0" y="75374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945130" y="233553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002280" y="3074670"/>
            <a:ext cx="0" cy="699770"/>
          </a:xfrm>
          <a:custGeom>
            <a:avLst/>
            <a:gdLst/>
            <a:ahLst/>
            <a:cxnLst/>
            <a:rect l="l" t="t" r="r" b="b"/>
            <a:pathLst>
              <a:path h="699770">
                <a:moveTo>
                  <a:pt x="0" y="0"/>
                </a:moveTo>
                <a:lnTo>
                  <a:pt x="0" y="69977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945130" y="368871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375786" y="2324736"/>
            <a:ext cx="1983739" cy="422275"/>
          </a:xfrm>
          <a:custGeom>
            <a:avLst/>
            <a:gdLst/>
            <a:ahLst/>
            <a:cxnLst/>
            <a:rect l="l" t="t" r="r" b="b"/>
            <a:pathLst>
              <a:path w="1983739" h="422275">
                <a:moveTo>
                  <a:pt x="0" y="422275"/>
                </a:moveTo>
                <a:lnTo>
                  <a:pt x="1983740" y="422275"/>
                </a:lnTo>
                <a:lnTo>
                  <a:pt x="198374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302375" y="232473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931286" y="673101"/>
            <a:ext cx="3203575" cy="738505"/>
          </a:xfrm>
          <a:custGeom>
            <a:avLst/>
            <a:gdLst/>
            <a:ahLst/>
            <a:cxnLst/>
            <a:rect l="l" t="t" r="r" b="b"/>
            <a:pathLst>
              <a:path w="3203575" h="738505">
                <a:moveTo>
                  <a:pt x="0" y="738505"/>
                </a:moveTo>
                <a:lnTo>
                  <a:pt x="3203575" y="738505"/>
                </a:lnTo>
                <a:lnTo>
                  <a:pt x="320357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7077710" y="67310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533131" y="372111"/>
            <a:ext cx="401955" cy="752475"/>
          </a:xfrm>
          <a:custGeom>
            <a:avLst/>
            <a:gdLst/>
            <a:ahLst/>
            <a:cxnLst/>
            <a:rect l="l" t="t" r="r" b="b"/>
            <a:pathLst>
              <a:path w="401954" h="752475">
                <a:moveTo>
                  <a:pt x="0" y="0"/>
                </a:moveTo>
                <a:lnTo>
                  <a:pt x="401955" y="0"/>
                </a:lnTo>
                <a:lnTo>
                  <a:pt x="401955" y="7524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877934" y="103886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934450" y="1654811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0"/>
                </a:moveTo>
                <a:lnTo>
                  <a:pt x="0" y="3892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877300" y="195834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934450" y="2487296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4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877300" y="288099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934450" y="3629026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877300" y="3990976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5065395" y="4569777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99" y="0"/>
                </a:lnTo>
              </a:path>
            </a:pathLst>
          </a:custGeom>
          <a:ln w="698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5051426" y="4563427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39">
                <a:moveTo>
                  <a:pt x="0" y="0"/>
                </a:moveTo>
                <a:lnTo>
                  <a:pt x="1640839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5042218" y="4556442"/>
            <a:ext cx="1659255" cy="0"/>
          </a:xfrm>
          <a:custGeom>
            <a:avLst/>
            <a:gdLst/>
            <a:ahLst/>
            <a:cxnLst/>
            <a:rect l="l" t="t" r="r" b="b"/>
            <a:pathLst>
              <a:path w="1659254">
                <a:moveTo>
                  <a:pt x="0" y="0"/>
                </a:moveTo>
                <a:lnTo>
                  <a:pt x="1659255" y="0"/>
                </a:lnTo>
              </a:path>
            </a:pathLst>
          </a:custGeom>
          <a:ln w="8254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5034915" y="4549457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8255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5029201" y="4542154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90" y="0"/>
                </a:lnTo>
              </a:path>
            </a:pathLst>
          </a:custGeom>
          <a:ln w="8889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5025390" y="4534852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10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8255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5021580" y="4527867"/>
            <a:ext cx="1700530" cy="0"/>
          </a:xfrm>
          <a:custGeom>
            <a:avLst/>
            <a:gdLst/>
            <a:ahLst/>
            <a:cxnLst/>
            <a:rect l="l" t="t" r="r" b="b"/>
            <a:pathLst>
              <a:path w="1700529">
                <a:moveTo>
                  <a:pt x="0" y="0"/>
                </a:moveTo>
                <a:lnTo>
                  <a:pt x="1700530" y="0"/>
                </a:lnTo>
              </a:path>
            </a:pathLst>
          </a:custGeom>
          <a:ln w="8255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5019358" y="4520882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8255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5017770" y="4514215"/>
            <a:ext cx="1708150" cy="0"/>
          </a:xfrm>
          <a:custGeom>
            <a:avLst/>
            <a:gdLst/>
            <a:ahLst/>
            <a:cxnLst/>
            <a:rect l="l" t="t" r="r" b="b"/>
            <a:pathLst>
              <a:path w="1708150">
                <a:moveTo>
                  <a:pt x="0" y="0"/>
                </a:moveTo>
                <a:lnTo>
                  <a:pt x="1708150" y="0"/>
                </a:lnTo>
              </a:path>
            </a:pathLst>
          </a:custGeom>
          <a:ln w="762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5016501" y="450722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5016183" y="4499927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8255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5015865" y="449325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015865" y="44859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5015865" y="4478654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5015865" y="44716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762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015865" y="44650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5015865" y="445801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5865" y="44510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5015865" y="44437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5015865" y="443642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5015865" y="44294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5015865" y="44224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5015865" y="44107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7780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5015865" y="43980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5015865" y="43888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5015865" y="437927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5015865" y="436975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5015865" y="436054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5015865" y="435102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1430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5015865" y="434149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5015865" y="433228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5015865" y="432276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5015865" y="431323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5015865" y="43040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5015865" y="429482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5015865" y="428529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5015865" y="427577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5015865" y="426624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5015865" y="425704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5015865" y="42478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5015865" y="423830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5015865" y="422878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5015865" y="421957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5015865" y="421036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5015865" y="42008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5016183" y="4187825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5015865" y="41922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5016712" y="4178934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160" y="0"/>
                </a:lnTo>
              </a:path>
            </a:pathLst>
          </a:custGeom>
          <a:ln w="3175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5016501" y="418337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90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017135" y="4173220"/>
            <a:ext cx="1709420" cy="0"/>
          </a:xfrm>
          <a:custGeom>
            <a:avLst/>
            <a:gdLst/>
            <a:ahLst/>
            <a:cxnLst/>
            <a:rect l="l" t="t" r="r" b="b"/>
            <a:pathLst>
              <a:path w="1709420">
                <a:moveTo>
                  <a:pt x="0" y="0"/>
                </a:moveTo>
                <a:lnTo>
                  <a:pt x="1709420" y="0"/>
                </a:lnTo>
              </a:path>
            </a:pathLst>
          </a:custGeom>
          <a:ln w="11429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5019040" y="4163060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10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10159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5022215" y="4153852"/>
            <a:ext cx="1699260" cy="0"/>
          </a:xfrm>
          <a:custGeom>
            <a:avLst/>
            <a:gdLst/>
            <a:ahLst/>
            <a:cxnLst/>
            <a:rect l="l" t="t" r="r" b="b"/>
            <a:pathLst>
              <a:path w="1699260">
                <a:moveTo>
                  <a:pt x="0" y="0"/>
                </a:moveTo>
                <a:lnTo>
                  <a:pt x="1699260" y="0"/>
                </a:lnTo>
              </a:path>
            </a:pathLst>
          </a:custGeom>
          <a:ln w="10795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5027295" y="4144327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0795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5033962" y="4134802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>
                <a:moveTo>
                  <a:pt x="0" y="0"/>
                </a:moveTo>
                <a:lnTo>
                  <a:pt x="1675447" y="0"/>
                </a:lnTo>
              </a:path>
            </a:pathLst>
          </a:custGeom>
          <a:ln w="10795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5043170" y="4125595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0" y="0"/>
                </a:moveTo>
                <a:lnTo>
                  <a:pt x="1656715" y="0"/>
                </a:lnTo>
              </a:path>
            </a:pathLst>
          </a:custGeom>
          <a:ln w="10159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5056505" y="4116387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45" y="0"/>
                </a:lnTo>
              </a:path>
            </a:pathLst>
          </a:custGeom>
          <a:ln w="10795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016234" y="4111310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76466" y="0"/>
                </a:moveTo>
                <a:lnTo>
                  <a:pt x="30230" y="15526"/>
                </a:lnTo>
                <a:lnTo>
                  <a:pt x="2672" y="54719"/>
                </a:lnTo>
                <a:lnTo>
                  <a:pt x="0" y="66917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501586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5015550" y="4495801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0" y="0"/>
                </a:moveTo>
                <a:lnTo>
                  <a:pt x="15526" y="46235"/>
                </a:lnTo>
                <a:lnTo>
                  <a:pt x="54719" y="73793"/>
                </a:lnTo>
                <a:lnTo>
                  <a:pt x="66917" y="76466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092700" y="457263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829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6650991" y="4506031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0" y="66917"/>
                </a:moveTo>
                <a:lnTo>
                  <a:pt x="46235" y="51391"/>
                </a:lnTo>
                <a:lnTo>
                  <a:pt x="73793" y="12198"/>
                </a:lnTo>
                <a:lnTo>
                  <a:pt x="76466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672782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30734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6661221" y="4111994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66917" y="76466"/>
                </a:moveTo>
                <a:lnTo>
                  <a:pt x="51391" y="30230"/>
                </a:lnTo>
                <a:lnTo>
                  <a:pt x="12198" y="2672"/>
                </a:lnTo>
                <a:lnTo>
                  <a:pt x="0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5092700" y="411162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155829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 txBox="1"/>
          <p:nvPr/>
        </p:nvSpPr>
        <p:spPr>
          <a:xfrm>
            <a:off x="5325745" y="4241403"/>
            <a:ext cx="1092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是否存在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71" name="object 871"/>
          <p:cNvSpPr/>
          <p:nvPr/>
        </p:nvSpPr>
        <p:spPr>
          <a:xfrm>
            <a:off x="6727191" y="434212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6648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727191" y="428497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813935" y="4881245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813935" y="5158104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759325" y="4935854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4760478" y="4881022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759102" y="5158105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5417185" y="5158104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5417184" y="4882398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 txBox="1"/>
          <p:nvPr/>
        </p:nvSpPr>
        <p:spPr>
          <a:xfrm>
            <a:off x="4924425" y="4945618"/>
            <a:ext cx="38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81" name="object 881"/>
          <p:cNvSpPr/>
          <p:nvPr/>
        </p:nvSpPr>
        <p:spPr>
          <a:xfrm>
            <a:off x="1620520" y="5800725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7119" y="0"/>
                </a:lnTo>
              </a:path>
            </a:pathLst>
          </a:custGeom>
          <a:ln w="1015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600200" y="5791200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760" y="0"/>
                </a:lnTo>
              </a:path>
            </a:pathLst>
          </a:custGeom>
          <a:ln w="1142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586760" y="5780722"/>
            <a:ext cx="2425065" cy="0"/>
          </a:xfrm>
          <a:custGeom>
            <a:avLst/>
            <a:gdLst/>
            <a:ahLst/>
            <a:cxnLst/>
            <a:rect l="l" t="t" r="r" b="b"/>
            <a:pathLst>
              <a:path w="2425065">
                <a:moveTo>
                  <a:pt x="0" y="0"/>
                </a:moveTo>
                <a:lnTo>
                  <a:pt x="2424641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575435" y="5770245"/>
            <a:ext cx="2447290" cy="0"/>
          </a:xfrm>
          <a:custGeom>
            <a:avLst/>
            <a:gdLst/>
            <a:ahLst/>
            <a:cxnLst/>
            <a:rect l="l" t="t" r="r" b="b"/>
            <a:pathLst>
              <a:path w="2447290">
                <a:moveTo>
                  <a:pt x="0" y="0"/>
                </a:moveTo>
                <a:lnTo>
                  <a:pt x="2447290" y="0"/>
                </a:lnTo>
              </a:path>
            </a:pathLst>
          </a:custGeom>
          <a:ln w="1143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566334" y="5759767"/>
            <a:ext cx="2465705" cy="0"/>
          </a:xfrm>
          <a:custGeom>
            <a:avLst/>
            <a:gdLst/>
            <a:ahLst/>
            <a:cxnLst/>
            <a:rect l="l" t="t" r="r" b="b"/>
            <a:pathLst>
              <a:path w="2465705">
                <a:moveTo>
                  <a:pt x="0" y="0"/>
                </a:moveTo>
                <a:lnTo>
                  <a:pt x="24654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559136" y="5749290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>
                <a:moveTo>
                  <a:pt x="0" y="0"/>
                </a:moveTo>
                <a:lnTo>
                  <a:pt x="247988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553210" y="5738812"/>
            <a:ext cx="2491740" cy="0"/>
          </a:xfrm>
          <a:custGeom>
            <a:avLst/>
            <a:gdLst/>
            <a:ahLst/>
            <a:cxnLst/>
            <a:rect l="l" t="t" r="r" b="b"/>
            <a:pathLst>
              <a:path w="2491740">
                <a:moveTo>
                  <a:pt x="0" y="0"/>
                </a:moveTo>
                <a:lnTo>
                  <a:pt x="2491740" y="0"/>
                </a:lnTo>
              </a:path>
            </a:pathLst>
          </a:custGeom>
          <a:ln w="1206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545113" y="5723254"/>
            <a:ext cx="2508250" cy="0"/>
          </a:xfrm>
          <a:custGeom>
            <a:avLst/>
            <a:gdLst/>
            <a:ahLst/>
            <a:cxnLst/>
            <a:rect l="l" t="t" r="r" b="b"/>
            <a:pathLst>
              <a:path w="2508250">
                <a:moveTo>
                  <a:pt x="0" y="0"/>
                </a:moveTo>
                <a:lnTo>
                  <a:pt x="2507932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543368" y="5708650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1425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541145" y="569753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540510" y="5686425"/>
            <a:ext cx="2517140" cy="0"/>
          </a:xfrm>
          <a:custGeom>
            <a:avLst/>
            <a:gdLst/>
            <a:ahLst/>
            <a:cxnLst/>
            <a:rect l="l" t="t" r="r" b="b"/>
            <a:pathLst>
              <a:path w="2517140">
                <a:moveTo>
                  <a:pt x="0" y="0"/>
                </a:moveTo>
                <a:lnTo>
                  <a:pt x="2517140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541145" y="56915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39875" y="56769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539875" y="566102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159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539875" y="564546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539875" y="563530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079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539875" y="562514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539875" y="56146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539875" y="5604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539875" y="559371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539875" y="55832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539875" y="557276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539875" y="55622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539875" y="5546726"/>
            <a:ext cx="2518410" cy="10795"/>
          </a:xfrm>
          <a:custGeom>
            <a:avLst/>
            <a:gdLst/>
            <a:ahLst/>
            <a:cxnLst/>
            <a:rect l="l" t="t" r="r" b="b"/>
            <a:pathLst>
              <a:path w="2518410" h="10795">
                <a:moveTo>
                  <a:pt x="0" y="10795"/>
                </a:moveTo>
                <a:lnTo>
                  <a:pt x="2518410" y="10795"/>
                </a:lnTo>
                <a:lnTo>
                  <a:pt x="2518410" y="0"/>
                </a:lnTo>
                <a:lnTo>
                  <a:pt x="0" y="0"/>
                </a:lnTo>
                <a:lnTo>
                  <a:pt x="0" y="1079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539875" y="5522595"/>
            <a:ext cx="2518410" cy="25400"/>
          </a:xfrm>
          <a:custGeom>
            <a:avLst/>
            <a:gdLst/>
            <a:ahLst/>
            <a:cxnLst/>
            <a:rect l="l" t="t" r="r" b="b"/>
            <a:pathLst>
              <a:path w="2518410" h="25400">
                <a:moveTo>
                  <a:pt x="0" y="25400"/>
                </a:moveTo>
                <a:lnTo>
                  <a:pt x="2518410" y="25400"/>
                </a:lnTo>
                <a:lnTo>
                  <a:pt x="2518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539875" y="5509260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539875" y="550354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539875" y="549052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539875" y="5477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539875" y="5457190"/>
            <a:ext cx="2518410" cy="13970"/>
          </a:xfrm>
          <a:custGeom>
            <a:avLst/>
            <a:gdLst/>
            <a:ahLst/>
            <a:cxnLst/>
            <a:rect l="l" t="t" r="r" b="b"/>
            <a:pathLst>
              <a:path w="2518410" h="13970">
                <a:moveTo>
                  <a:pt x="0" y="13970"/>
                </a:moveTo>
                <a:lnTo>
                  <a:pt x="2518410" y="13970"/>
                </a:lnTo>
                <a:lnTo>
                  <a:pt x="251841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539875" y="5430520"/>
            <a:ext cx="2518410" cy="27940"/>
          </a:xfrm>
          <a:custGeom>
            <a:avLst/>
            <a:gdLst/>
            <a:ahLst/>
            <a:cxnLst/>
            <a:rect l="l" t="t" r="r" b="b"/>
            <a:pathLst>
              <a:path w="2518410" h="27939">
                <a:moveTo>
                  <a:pt x="0" y="27940"/>
                </a:moveTo>
                <a:lnTo>
                  <a:pt x="2518410" y="27940"/>
                </a:lnTo>
                <a:lnTo>
                  <a:pt x="251841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539875" y="5424804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539875" y="54114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539875" y="539781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539875" y="53848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539875" y="53717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539875" y="53520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730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539875" y="533241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539875" y="531939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539875" y="530637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539875" y="5285104"/>
            <a:ext cx="2518410" cy="15240"/>
          </a:xfrm>
          <a:custGeom>
            <a:avLst/>
            <a:gdLst/>
            <a:ahLst/>
            <a:cxnLst/>
            <a:rect l="l" t="t" r="r" b="b"/>
            <a:pathLst>
              <a:path w="2518410" h="15239">
                <a:moveTo>
                  <a:pt x="0" y="15240"/>
                </a:moveTo>
                <a:lnTo>
                  <a:pt x="2518410" y="15240"/>
                </a:lnTo>
                <a:lnTo>
                  <a:pt x="251841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539875" y="5259071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539875" y="52530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539875" y="523970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539875" y="522668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539875" y="5206365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539875" y="5180330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539875" y="51742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539875" y="515905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541145" y="51460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540828" y="5152390"/>
            <a:ext cx="2516505" cy="0"/>
          </a:xfrm>
          <a:custGeom>
            <a:avLst/>
            <a:gdLst/>
            <a:ahLst/>
            <a:cxnLst/>
            <a:rect l="l" t="t" r="r" b="b"/>
            <a:pathLst>
              <a:path w="2516505">
                <a:moveTo>
                  <a:pt x="0" y="0"/>
                </a:moveTo>
                <a:lnTo>
                  <a:pt x="2516505" y="0"/>
                </a:lnTo>
              </a:path>
            </a:pathLst>
          </a:custGeom>
          <a:ln w="380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542415" y="5134292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30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545907" y="5121275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80">
                <a:moveTo>
                  <a:pt x="0" y="0"/>
                </a:moveTo>
                <a:lnTo>
                  <a:pt x="2506821" y="0"/>
                </a:lnTo>
              </a:path>
            </a:pathLst>
          </a:custGeom>
          <a:ln w="1397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550353" y="5108257"/>
            <a:ext cx="2497455" cy="0"/>
          </a:xfrm>
          <a:custGeom>
            <a:avLst/>
            <a:gdLst/>
            <a:ahLst/>
            <a:cxnLst/>
            <a:rect l="l" t="t" r="r" b="b"/>
            <a:pathLst>
              <a:path w="2497455">
                <a:moveTo>
                  <a:pt x="0" y="0"/>
                </a:moveTo>
                <a:lnTo>
                  <a:pt x="2497455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556385" y="5094922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4966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565275" y="5081904"/>
            <a:ext cx="2468245" cy="0"/>
          </a:xfrm>
          <a:custGeom>
            <a:avLst/>
            <a:gdLst/>
            <a:ahLst/>
            <a:cxnLst/>
            <a:rect l="l" t="t" r="r" b="b"/>
            <a:pathLst>
              <a:path w="2468245">
                <a:moveTo>
                  <a:pt x="0" y="0"/>
                </a:moveTo>
                <a:lnTo>
                  <a:pt x="2467821" y="0"/>
                </a:lnTo>
              </a:path>
            </a:pathLst>
          </a:custGeom>
          <a:ln w="1397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75991" y="5068887"/>
            <a:ext cx="2446655" cy="0"/>
          </a:xfrm>
          <a:custGeom>
            <a:avLst/>
            <a:gdLst/>
            <a:ahLst/>
            <a:cxnLst/>
            <a:rect l="l" t="t" r="r" b="b"/>
            <a:pathLst>
              <a:path w="2446655">
                <a:moveTo>
                  <a:pt x="0" y="0"/>
                </a:moveTo>
                <a:lnTo>
                  <a:pt x="2446416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590675" y="5055552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>
                <a:moveTo>
                  <a:pt x="0" y="0"/>
                </a:moveTo>
                <a:lnTo>
                  <a:pt x="241617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612582" y="5042217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3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 txBox="1"/>
          <p:nvPr/>
        </p:nvSpPr>
        <p:spPr>
          <a:xfrm>
            <a:off x="1683386" y="5099288"/>
            <a:ext cx="22002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spc="-5" dirty="0">
                <a:latin typeface="Calibri"/>
                <a:cs typeface="Calibri"/>
              </a:rPr>
              <a:t>er</a:t>
            </a:r>
            <a:r>
              <a:rPr sz="1400" b="1" spc="-10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xce</a:t>
            </a:r>
            <a:r>
              <a:rPr sz="1400" b="1" spc="-10" dirty="0">
                <a:latin typeface="Calibri"/>
                <a:cs typeface="Calibri"/>
              </a:rPr>
              <a:t>ptionR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1808479" y="5315823"/>
            <a:ext cx="1981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</a:t>
            </a:r>
            <a:r>
              <a:rPr sz="1400" b="1" dirty="0">
                <a:latin typeface="微软雅黑"/>
                <a:cs typeface="微软雅黑"/>
              </a:rPr>
              <a:t>处</a:t>
            </a:r>
            <a:r>
              <a:rPr sz="1400" b="1" dirty="0">
                <a:latin typeface="Kozuka Gothic Pro B"/>
                <a:cs typeface="Kozuka Gothic Pro B"/>
              </a:rPr>
              <a:t>理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常，得到新的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2016126" y="5532359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7451725" y="5656579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7459345" y="5658802"/>
            <a:ext cx="2950210" cy="0"/>
          </a:xfrm>
          <a:custGeom>
            <a:avLst/>
            <a:gdLst/>
            <a:ahLst/>
            <a:cxnLst/>
            <a:rect l="l" t="t" r="r" b="b"/>
            <a:pathLst>
              <a:path w="2950209">
                <a:moveTo>
                  <a:pt x="0" y="0"/>
                </a:moveTo>
                <a:lnTo>
                  <a:pt x="295021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7470140" y="5660390"/>
            <a:ext cx="2928620" cy="0"/>
          </a:xfrm>
          <a:custGeom>
            <a:avLst/>
            <a:gdLst/>
            <a:ahLst/>
            <a:cxnLst/>
            <a:rect l="l" t="t" r="r" b="b"/>
            <a:pathLst>
              <a:path w="2928620">
                <a:moveTo>
                  <a:pt x="0" y="0"/>
                </a:moveTo>
                <a:lnTo>
                  <a:pt x="292862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7435215" y="56518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7424420" y="56445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7417435" y="56372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410450" y="56299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7406323" y="56229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7401984" y="56159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396163" y="56048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394575" y="55943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7393305" y="55873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7392670" y="55803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7392035" y="55727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392035" y="55619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392035" y="5551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7392035" y="55445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7392035" y="55372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7392035" y="55298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7392035" y="55229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7392035" y="55159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7392035" y="55086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7392035" y="55013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7392035" y="54940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7392035" y="5487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7392035" y="54756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7392035" y="54625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7392035" y="54533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392035" y="5444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7392035" y="5435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7392035" y="54267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7392035" y="54130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392035" y="53994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392035" y="53901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392035" y="5380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392035" y="537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392035" y="53628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392035" y="53492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7392035" y="53359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392035" y="53266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392035" y="5317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7392035" y="53082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7392035" y="52946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7392035" y="52812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392035" y="52720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7392035" y="5262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7392035" y="5253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7392035" y="52406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392035" y="52270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7392035" y="52177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7392670" y="52089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7393940" y="520001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396056" y="51904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399338" y="51768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409816" y="51631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417118" y="51542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426960" y="51454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441566" y="51361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 txBox="1"/>
          <p:nvPr/>
        </p:nvSpPr>
        <p:spPr>
          <a:xfrm>
            <a:off x="7931784" y="5183109"/>
            <a:ext cx="20053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View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件根据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02" name="object 1002"/>
          <p:cNvSpPr txBox="1"/>
          <p:nvPr/>
        </p:nvSpPr>
        <p:spPr>
          <a:xfrm>
            <a:off x="7503159" y="5399644"/>
            <a:ext cx="28651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象得到</a:t>
            </a:r>
            <a:r>
              <a:rPr sz="1400" b="1" dirty="0">
                <a:latin typeface="微软雅黑"/>
                <a:cs typeface="微软雅黑"/>
              </a:rPr>
              <a:t>实际</a:t>
            </a:r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3" name="object 1003"/>
          <p:cNvSpPr/>
          <p:nvPr/>
        </p:nvSpPr>
        <p:spPr>
          <a:xfrm>
            <a:off x="4058285" y="4342130"/>
            <a:ext cx="957580" cy="1078865"/>
          </a:xfrm>
          <a:custGeom>
            <a:avLst/>
            <a:gdLst/>
            <a:ahLst/>
            <a:cxnLst/>
            <a:rect l="l" t="t" r="r" b="b"/>
            <a:pathLst>
              <a:path w="957579" h="1078864">
                <a:moveTo>
                  <a:pt x="957580" y="0"/>
                </a:moveTo>
                <a:lnTo>
                  <a:pt x="626745" y="0"/>
                </a:lnTo>
                <a:lnTo>
                  <a:pt x="626745" y="1078865"/>
                </a:lnTo>
                <a:lnTo>
                  <a:pt x="0" y="107886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058286" y="53638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9084946" y="471424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9084946" y="499110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030334" y="4768850"/>
            <a:ext cx="899794" cy="222250"/>
          </a:xfrm>
          <a:custGeom>
            <a:avLst/>
            <a:gdLst/>
            <a:ahLst/>
            <a:cxnLst/>
            <a:rect l="l" t="t" r="r" b="b"/>
            <a:pathLst>
              <a:path w="899795" h="222250">
                <a:moveTo>
                  <a:pt x="0" y="0"/>
                </a:moveTo>
                <a:lnTo>
                  <a:pt x="899795" y="0"/>
                </a:lnTo>
                <a:lnTo>
                  <a:pt x="899795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9031488" y="471401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030112" y="4991101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9875520" y="499110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9875519" y="4715393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 txBox="1"/>
          <p:nvPr/>
        </p:nvSpPr>
        <p:spPr>
          <a:xfrm>
            <a:off x="9030334" y="4741545"/>
            <a:ext cx="8997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/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13" name="object 1013"/>
          <p:cNvSpPr/>
          <p:nvPr/>
        </p:nvSpPr>
        <p:spPr>
          <a:xfrm>
            <a:off x="5871845" y="4572635"/>
            <a:ext cx="3063240" cy="558800"/>
          </a:xfrm>
          <a:custGeom>
            <a:avLst/>
            <a:gdLst/>
            <a:ahLst/>
            <a:cxnLst/>
            <a:rect l="l" t="t" r="r" b="b"/>
            <a:pathLst>
              <a:path w="3063240" h="558800">
                <a:moveTo>
                  <a:pt x="0" y="0"/>
                </a:moveTo>
                <a:lnTo>
                  <a:pt x="0" y="279400"/>
                </a:lnTo>
                <a:lnTo>
                  <a:pt x="3063240" y="279400"/>
                </a:lnTo>
                <a:lnTo>
                  <a:pt x="3063240" y="5588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877934" y="504571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799081" y="5395596"/>
            <a:ext cx="4592955" cy="636905"/>
          </a:xfrm>
          <a:custGeom>
            <a:avLst/>
            <a:gdLst/>
            <a:ahLst/>
            <a:cxnLst/>
            <a:rect l="l" t="t" r="r" b="b"/>
            <a:pathLst>
              <a:path w="4592955" h="636904">
                <a:moveTo>
                  <a:pt x="0" y="408940"/>
                </a:moveTo>
                <a:lnTo>
                  <a:pt x="0" y="636905"/>
                </a:lnTo>
                <a:lnTo>
                  <a:pt x="2926080" y="636905"/>
                </a:lnTo>
                <a:lnTo>
                  <a:pt x="2926080" y="0"/>
                </a:lnTo>
                <a:lnTo>
                  <a:pt x="459295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306311" y="53384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8396605" y="6808469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9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404225" y="681069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8415020" y="6812280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8380095" y="6803707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8369300" y="679640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362315" y="6789102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>
                <a:moveTo>
                  <a:pt x="0" y="0"/>
                </a:moveTo>
                <a:lnTo>
                  <a:pt x="114427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8355330" y="6781800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40">
                <a:moveTo>
                  <a:pt x="0" y="0"/>
                </a:moveTo>
                <a:lnTo>
                  <a:pt x="115824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351203" y="677481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49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8346864" y="6767830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4">
                <a:moveTo>
                  <a:pt x="0" y="0"/>
                </a:moveTo>
                <a:lnTo>
                  <a:pt x="117517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8341043" y="675671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5">
                <a:moveTo>
                  <a:pt x="0" y="0"/>
                </a:moveTo>
                <a:lnTo>
                  <a:pt x="118681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339455" y="6746240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99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8338184" y="6739255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337550" y="6732269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8336915" y="672465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336915" y="671385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8336915" y="67033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336915" y="66963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8336915" y="66890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336915" y="66817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8336915" y="667480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8336915" y="666781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8336915" y="666051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8336915" y="665321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8336915" y="664590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8336915" y="663892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8336915" y="66274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336915" y="66144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8336915" y="66052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8336915" y="65963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336915" y="65874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8336915" y="657860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8336915" y="656494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8336915" y="65512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8336915" y="65420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8336915" y="65328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8336915" y="65239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8336915" y="651478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8336915" y="650112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8336915" y="64877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336915" y="64785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8336915" y="64693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336915" y="646017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8336915" y="644652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336915" y="643318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8336915" y="64239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336915" y="64147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8336915" y="64058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8336915" y="639254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8336915" y="63788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8336915" y="63696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8337550" y="6360795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8338820" y="635190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1016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8340936" y="6342379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692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8344218" y="6328727"/>
            <a:ext cx="1180465" cy="0"/>
          </a:xfrm>
          <a:custGeom>
            <a:avLst/>
            <a:gdLst/>
            <a:ahLst/>
            <a:cxnLst/>
            <a:rect l="l" t="t" r="r" b="b"/>
            <a:pathLst>
              <a:path w="1180465">
                <a:moveTo>
                  <a:pt x="0" y="0"/>
                </a:moveTo>
                <a:lnTo>
                  <a:pt x="118046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8354696" y="6315075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82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8361998" y="6306185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8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8371840" y="629729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8386446" y="628808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37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 txBox="1"/>
          <p:nvPr/>
        </p:nvSpPr>
        <p:spPr>
          <a:xfrm>
            <a:off x="8566150" y="6447393"/>
            <a:ext cx="736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dobe Myungjo Std M"/>
                <a:cs typeface="Adobe Myungjo Std M"/>
              </a:rPr>
              <a:t>渲</a:t>
            </a:r>
            <a:r>
              <a:rPr sz="1400" b="1" dirty="0">
                <a:latin typeface="Kozuka Gothic Pro B"/>
                <a:cs typeface="Kozuka Gothic Pro B"/>
              </a:rPr>
              <a:t>染</a:t>
            </a:r>
            <a:r>
              <a:rPr sz="1400" b="1" dirty="0">
                <a:latin typeface="微软雅黑"/>
                <a:cs typeface="微软雅黑"/>
              </a:rPr>
              <a:t>视图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6" name="object 1076"/>
          <p:cNvSpPr/>
          <p:nvPr/>
        </p:nvSpPr>
        <p:spPr>
          <a:xfrm>
            <a:off x="8934450" y="5661025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8877300" y="619760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679315" y="6811644"/>
            <a:ext cx="2961640" cy="0"/>
          </a:xfrm>
          <a:custGeom>
            <a:avLst/>
            <a:gdLst/>
            <a:ahLst/>
            <a:cxnLst/>
            <a:rect l="l" t="t" r="r" b="b"/>
            <a:pathLst>
              <a:path w="2961640">
                <a:moveTo>
                  <a:pt x="0" y="0"/>
                </a:moveTo>
                <a:lnTo>
                  <a:pt x="29616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683760" y="6813232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690745" y="6815137"/>
            <a:ext cx="2938780" cy="0"/>
          </a:xfrm>
          <a:custGeom>
            <a:avLst/>
            <a:gdLst/>
            <a:ahLst/>
            <a:cxnLst/>
            <a:rect l="l" t="t" r="r" b="b"/>
            <a:pathLst>
              <a:path w="2938779">
                <a:moveTo>
                  <a:pt x="0" y="0"/>
                </a:moveTo>
                <a:lnTo>
                  <a:pt x="293878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660900" y="6806882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650105" y="6799580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643120" y="6792277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636135" y="6784975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632008" y="6777990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627669" y="6771005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621848" y="6759892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4620260" y="674941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618990" y="6742430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618355" y="673544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4617720" y="67284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4617720" y="67170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617720" y="67065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617720" y="6699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4617720" y="66922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617720" y="66849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617720" y="66779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617720" y="66709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617720" y="66636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617720" y="6656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617720" y="664908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617720" y="664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617720" y="66306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617720" y="66176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617720" y="66084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617720" y="65995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617720" y="65906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617720" y="65817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617720" y="6572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617720" y="65633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617720" y="65544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617720" y="65452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617720" y="65360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617720" y="65271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617720" y="6517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617720" y="65087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617720" y="64998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617720" y="64909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617720" y="64817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617720" y="6472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617720" y="646334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617720" y="6449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617720" y="6436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617720" y="64271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617720" y="64179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617720" y="64090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617720" y="63957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617720" y="63820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617720" y="63728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618355" y="636333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619625" y="635444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621741" y="6345554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625023" y="6331902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635501" y="6318250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642803" y="6309360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652645" y="6300470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667251" y="6291262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5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 txBox="1"/>
          <p:nvPr/>
        </p:nvSpPr>
        <p:spPr>
          <a:xfrm>
            <a:off x="4805046" y="6446759"/>
            <a:ext cx="27095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fterC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spc="-10" dirty="0">
                <a:latin typeface="Calibri"/>
                <a:cs typeface="Calibri"/>
              </a:rPr>
              <a:t>pl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tio</a:t>
            </a:r>
            <a:r>
              <a:rPr sz="1400" b="1" spc="-50" dirty="0">
                <a:latin typeface="Calibri"/>
                <a:cs typeface="Calibri"/>
              </a:rPr>
              <a:t>n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139" name="object 1139"/>
          <p:cNvSpPr/>
          <p:nvPr/>
        </p:nvSpPr>
        <p:spPr>
          <a:xfrm>
            <a:off x="7701916" y="6548755"/>
            <a:ext cx="634365" cy="2540"/>
          </a:xfrm>
          <a:custGeom>
            <a:avLst/>
            <a:gdLst/>
            <a:ahLst/>
            <a:cxnLst/>
            <a:rect l="l" t="t" r="r" b="b"/>
            <a:pathLst>
              <a:path w="634365" h="2540">
                <a:moveTo>
                  <a:pt x="634365" y="0"/>
                </a:moveTo>
                <a:lnTo>
                  <a:pt x="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701916" y="649351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785"/>
                </a:moveTo>
                <a:lnTo>
                  <a:pt x="85725" y="114300"/>
                </a:lnTo>
                <a:lnTo>
                  <a:pt x="0" y="57785"/>
                </a:lnTo>
                <a:lnTo>
                  <a:pt x="85090" y="0"/>
                </a:lnTo>
                <a:lnTo>
                  <a:pt x="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3002280" y="673734"/>
            <a:ext cx="1131570" cy="482600"/>
          </a:xfrm>
          <a:custGeom>
            <a:avLst/>
            <a:gdLst/>
            <a:ahLst/>
            <a:cxnLst/>
            <a:rect l="l" t="t" r="r" b="b"/>
            <a:pathLst>
              <a:path w="1131570" h="482600">
                <a:moveTo>
                  <a:pt x="1131570" y="0"/>
                </a:moveTo>
                <a:lnTo>
                  <a:pt x="1131570" y="241300"/>
                </a:lnTo>
                <a:lnTo>
                  <a:pt x="0" y="241300"/>
                </a:lnTo>
                <a:lnTo>
                  <a:pt x="0" y="4826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945130" y="1070611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3002280" y="3074671"/>
            <a:ext cx="2181860" cy="401955"/>
          </a:xfrm>
          <a:custGeom>
            <a:avLst/>
            <a:gdLst/>
            <a:ahLst/>
            <a:cxnLst/>
            <a:rect l="l" t="t" r="r" b="b"/>
            <a:pathLst>
              <a:path w="2181860" h="401954">
                <a:moveTo>
                  <a:pt x="0" y="0"/>
                </a:moveTo>
                <a:lnTo>
                  <a:pt x="0" y="401955"/>
                </a:lnTo>
                <a:lnTo>
                  <a:pt x="2181860" y="4019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098416" y="34194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924551" y="232282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5910581" y="2317114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5901056" y="231044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5895341" y="230251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09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5898516" y="2305050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5901056" y="230695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5888991" y="22977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5883911" y="229107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5880736" y="228472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5875656" y="227520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5874386" y="2266314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5872797" y="225932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89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5872481" y="225234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5871845" y="22459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5871845" y="223647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871845" y="22269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871845" y="22205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871845" y="22142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871845" y="22078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871845" y="220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871845" y="21945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5871845" y="21882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5871845" y="21818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5871845" y="21755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5871845" y="21691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5871845" y="21586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5871845" y="21472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5871845" y="21389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5871845" y="21307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5871845" y="21224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5871845" y="21145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5871845" y="21024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5871845" y="20901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5871845" y="20818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5871845" y="20735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5871845" y="20653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5871845" y="20570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5871845" y="20450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5871845" y="20329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5871845" y="20246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5871845" y="20164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5871845" y="20081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5871845" y="199580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5871845" y="198373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5871845" y="19758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5871845" y="19675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5871845" y="19592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5871845" y="1947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5871845" y="19351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5871845" y="19272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5872481" y="191897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5873327" y="1910714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5875337" y="190214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5878512" y="188976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5887720" y="187769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5894070" y="186975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5903595" y="186150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5916295" y="185324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5871535" y="1848794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5871845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5871519" y="224599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5951220" y="232537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6768465" y="2247626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847840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6770095" y="184881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5951220" y="184912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 txBox="1"/>
          <p:nvPr/>
        </p:nvSpPr>
        <p:spPr>
          <a:xfrm>
            <a:off x="5991225" y="1986518"/>
            <a:ext cx="736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标资</a:t>
            </a:r>
            <a:r>
              <a:rPr sz="1400" b="1" dirty="0">
                <a:latin typeface="Kozuka Gothic Pro B"/>
                <a:cs typeface="Kozuka Gothic Pro B"/>
              </a:rPr>
              <a:t>源</a:t>
            </a:r>
            <a:endParaRPr sz="1400">
              <a:latin typeface="Kozuka Gothic Pro B"/>
              <a:cs typeface="Kozuka Gothic Pro B"/>
            </a:endParaRPr>
          </a:p>
        </p:txBody>
      </p:sp>
    </p:spTree>
    <p:extLst>
      <p:ext uri="{BB962C8B-B14F-4D97-AF65-F5344CB8AC3E}">
        <p14:creationId xmlns:p14="http://schemas.microsoft.com/office/powerpoint/2010/main" val="3911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6361" y="1058704"/>
            <a:ext cx="693864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576" y="1841818"/>
            <a:ext cx="6702425" cy="38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Ant</a:t>
            </a:r>
            <a:r>
              <a:rPr sz="2400" spc="-1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微软雅黑"/>
              </a:rPr>
              <a:t>风</a:t>
            </a:r>
            <a:r>
              <a:rPr sz="2400" dirty="0">
                <a:latin typeface="+mn-ea"/>
                <a:cs typeface="Kozuka Gothic Pro B"/>
              </a:rPr>
              <a:t>格</a:t>
            </a:r>
            <a:r>
              <a:rPr sz="2400" dirty="0">
                <a:latin typeface="+mn-ea"/>
                <a:cs typeface="微软雅黑"/>
              </a:rPr>
              <a:t>资</a:t>
            </a:r>
            <a:r>
              <a:rPr sz="2400" dirty="0">
                <a:latin typeface="+mn-ea"/>
                <a:cs typeface="Kozuka Gothic Pro B"/>
              </a:rPr>
              <a:t>源地址支持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3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微软雅黑"/>
              </a:rPr>
              <a:t>种</a:t>
            </a:r>
            <a:r>
              <a:rPr sz="2400" dirty="0">
                <a:latin typeface="+mn-ea"/>
                <a:cs typeface="Kozuka Gothic Pro B"/>
              </a:rPr>
              <a:t>匹配符</a:t>
            </a:r>
            <a:r>
              <a:rPr sz="2400" dirty="0">
                <a:latin typeface="+mn-ea"/>
                <a:cs typeface="MS Mincho"/>
              </a:rPr>
              <a:t>：</a:t>
            </a:r>
          </a:p>
          <a:p>
            <a:pPr marL="469900"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</a:t>
            </a:r>
            <a:r>
              <a:rPr sz="2000" spc="-5" dirty="0">
                <a:latin typeface="+mn-ea"/>
                <a:cs typeface="Arial"/>
              </a:rPr>
              <a:t>?</a:t>
            </a:r>
            <a:r>
              <a:rPr sz="2000" dirty="0">
                <a:latin typeface="+mn-ea"/>
                <a:cs typeface="MS Mincho"/>
              </a:rPr>
              <a:t>：匹配文件名中的一个字符</a:t>
            </a:r>
          </a:p>
          <a:p>
            <a:pPr marL="469900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</a:t>
            </a:r>
            <a:r>
              <a:rPr sz="2000" spc="-5" dirty="0">
                <a:latin typeface="+mn-ea"/>
                <a:cs typeface="Arial"/>
              </a:rPr>
              <a:t>*</a:t>
            </a:r>
            <a:r>
              <a:rPr sz="2000" dirty="0">
                <a:latin typeface="+mn-ea"/>
                <a:cs typeface="MS Mincho"/>
              </a:rPr>
              <a:t>：匹配文件名中的任意字符</a:t>
            </a:r>
          </a:p>
          <a:p>
            <a:pPr marL="469900"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+mn-ea"/>
                <a:cs typeface="Arial"/>
              </a:rPr>
              <a:t>–	*</a:t>
            </a:r>
            <a:r>
              <a:rPr sz="2000" spc="-10" dirty="0">
                <a:latin typeface="+mn-ea"/>
                <a:cs typeface="Arial"/>
              </a:rPr>
              <a:t>*</a:t>
            </a:r>
            <a:r>
              <a:rPr sz="2000" dirty="0">
                <a:latin typeface="+mn-ea"/>
                <a:cs typeface="MS Mincho"/>
              </a:rPr>
              <a:t>：</a:t>
            </a:r>
            <a:r>
              <a:rPr sz="2000" dirty="0">
                <a:latin typeface="+mn-ea"/>
                <a:cs typeface="Arial"/>
              </a:rPr>
              <a:t>**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匹配多</a:t>
            </a:r>
            <a:r>
              <a:rPr sz="2000" dirty="0">
                <a:latin typeface="+mn-ea"/>
                <a:cs typeface="宋体"/>
              </a:rPr>
              <a:t>层</a:t>
            </a:r>
            <a:r>
              <a:rPr sz="2000" dirty="0">
                <a:latin typeface="+mn-ea"/>
                <a:cs typeface="MS Mincho"/>
              </a:rPr>
              <a:t>路径</a:t>
            </a:r>
          </a:p>
          <a:p>
            <a:pPr marL="354965" indent="-342265">
              <a:spcBef>
                <a:spcPts val="414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+mn-ea"/>
                <a:cs typeface="Arial"/>
              </a:rPr>
              <a:t>@</a:t>
            </a:r>
            <a:r>
              <a:rPr sz="2400" dirty="0">
                <a:latin typeface="+mn-ea"/>
                <a:cs typeface="Arial"/>
              </a:rPr>
              <a:t>RequestMapping</a:t>
            </a:r>
            <a:r>
              <a:rPr sz="2400" spc="-5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还</a:t>
            </a:r>
            <a:r>
              <a:rPr sz="2400" dirty="0">
                <a:latin typeface="+mn-ea"/>
                <a:cs typeface="Kozuka Gothic Pro B"/>
              </a:rPr>
              <a:t>支持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Ant</a:t>
            </a:r>
            <a:r>
              <a:rPr sz="2400" spc="-1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微软雅黑"/>
              </a:rPr>
              <a:t>风</a:t>
            </a:r>
            <a:r>
              <a:rPr sz="2400" dirty="0">
                <a:latin typeface="+mn-ea"/>
                <a:cs typeface="Kozuka Gothic Pro B"/>
              </a:rPr>
              <a:t>格的</a:t>
            </a:r>
            <a:r>
              <a:rPr sz="2400" spc="145" dirty="0">
                <a:latin typeface="+mn-ea"/>
                <a:cs typeface="Kozuka Gothic Pro B"/>
              </a:rPr>
              <a:t> </a:t>
            </a:r>
            <a:r>
              <a:rPr sz="2400" dirty="0">
                <a:latin typeface="+mn-ea"/>
                <a:cs typeface="Arial"/>
              </a:rPr>
              <a:t>UR</a:t>
            </a:r>
            <a:r>
              <a:rPr sz="2400" spc="-10" dirty="0">
                <a:latin typeface="+mn-ea"/>
                <a:cs typeface="Arial"/>
              </a:rPr>
              <a:t>L</a:t>
            </a:r>
            <a:r>
              <a:rPr sz="2400" dirty="0">
                <a:latin typeface="+mn-ea"/>
                <a:cs typeface="MS Mincho"/>
              </a:rPr>
              <a:t>：</a:t>
            </a:r>
          </a:p>
          <a:p>
            <a:pPr marL="755015" lvl="1" indent="-285115">
              <a:lnSpc>
                <a:spcPts val="2345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/user/*</a:t>
            </a:r>
            <a:r>
              <a:rPr sz="2000" spc="-15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Arial"/>
              </a:rPr>
              <a:t>:</a:t>
            </a:r>
            <a:r>
              <a:rPr sz="2000" spc="-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匹配</a:t>
            </a:r>
          </a:p>
          <a:p>
            <a:pPr marL="755015">
              <a:lnSpc>
                <a:spcPts val="2345"/>
              </a:lnSpc>
            </a:pP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aa</a:t>
            </a:r>
            <a:r>
              <a:rPr sz="2000" spc="-10" dirty="0">
                <a:latin typeface="+mn-ea"/>
                <a:cs typeface="Arial"/>
              </a:rPr>
              <a:t>a</a:t>
            </a:r>
            <a:r>
              <a:rPr sz="2000" spc="-5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MS Mincho"/>
              </a:rPr>
              <a:t>、</a:t>
            </a: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bb</a:t>
            </a:r>
            <a:r>
              <a:rPr sz="2000" spc="-10" dirty="0">
                <a:latin typeface="+mn-ea"/>
                <a:cs typeface="Arial"/>
              </a:rPr>
              <a:t>b</a:t>
            </a:r>
            <a:r>
              <a:rPr sz="2000" spc="-5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createUser</a:t>
            </a:r>
            <a:r>
              <a:rPr sz="2000" spc="-2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等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URL</a:t>
            </a:r>
          </a:p>
          <a:p>
            <a:pPr marL="755015" lvl="1" indent="-28511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/user/**</a:t>
            </a:r>
            <a:r>
              <a:rPr sz="2000" spc="-15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Arial"/>
              </a:rPr>
              <a:t>:</a:t>
            </a:r>
            <a:r>
              <a:rPr sz="2000" spc="-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匹配</a:t>
            </a:r>
          </a:p>
          <a:p>
            <a:pPr marL="755015">
              <a:lnSpc>
                <a:spcPts val="2345"/>
              </a:lnSpc>
            </a:pP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MS Mincho"/>
              </a:rPr>
              <a:t>、</a:t>
            </a: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aa</a:t>
            </a:r>
            <a:r>
              <a:rPr sz="2000" spc="-10" dirty="0">
                <a:latin typeface="+mn-ea"/>
                <a:cs typeface="Arial"/>
              </a:rPr>
              <a:t>a</a:t>
            </a:r>
            <a:r>
              <a:rPr sz="2000" spc="-5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bb</a:t>
            </a:r>
            <a:r>
              <a:rPr sz="2000" spc="-10" dirty="0">
                <a:latin typeface="+mn-ea"/>
                <a:cs typeface="Arial"/>
              </a:rPr>
              <a:t>b</a:t>
            </a:r>
            <a:r>
              <a:rPr sz="2000" spc="-5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createUser</a:t>
            </a:r>
            <a:r>
              <a:rPr sz="2000" spc="-2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等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URL</a:t>
            </a:r>
          </a:p>
          <a:p>
            <a:pPr marL="755015" lvl="1" indent="-285115">
              <a:lnSpc>
                <a:spcPts val="235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Arial"/>
              </a:rPr>
              <a:t>??: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匹配</a:t>
            </a:r>
          </a:p>
          <a:p>
            <a:pPr marL="755015">
              <a:lnSpc>
                <a:spcPts val="2325"/>
              </a:lnSpc>
            </a:pP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Arial"/>
              </a:rPr>
              <a:t>a</a:t>
            </a:r>
            <a:r>
              <a:rPr sz="2000" spc="-5" dirty="0">
                <a:latin typeface="+mn-ea"/>
                <a:cs typeface="Arial"/>
              </a:rPr>
              <a:t>a</a:t>
            </a:r>
            <a:r>
              <a:rPr sz="2000" dirty="0">
                <a:latin typeface="+mn-ea"/>
                <a:cs typeface="MS Mincho"/>
              </a:rPr>
              <a:t>、</a:t>
            </a:r>
            <a:r>
              <a:rPr sz="2000" dirty="0">
                <a:latin typeface="+mn-ea"/>
                <a:cs typeface="Arial"/>
              </a:rPr>
              <a:t>/user</a:t>
            </a:r>
            <a:r>
              <a:rPr sz="2000" spc="-10" dirty="0">
                <a:latin typeface="+mn-ea"/>
                <a:cs typeface="Arial"/>
              </a:rPr>
              <a:t>/</a:t>
            </a:r>
            <a:r>
              <a:rPr sz="2000" dirty="0">
                <a:latin typeface="+mn-ea"/>
                <a:cs typeface="Arial"/>
              </a:rPr>
              <a:t>createUse</a:t>
            </a:r>
            <a:r>
              <a:rPr sz="2000" spc="-15" dirty="0">
                <a:latin typeface="+mn-ea"/>
                <a:cs typeface="Arial"/>
              </a:rPr>
              <a:t>r</a:t>
            </a:r>
            <a:r>
              <a:rPr sz="2000" dirty="0">
                <a:latin typeface="+mn-ea"/>
                <a:cs typeface="Arial"/>
              </a:rPr>
              <a:t>bb</a:t>
            </a:r>
            <a:r>
              <a:rPr sz="2000" spc="-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等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002777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48208"/>
            <a:ext cx="10515600" cy="759396"/>
          </a:xfrm>
          <a:prstGeom prst="rect">
            <a:avLst/>
          </a:prstGeom>
        </p:spPr>
        <p:txBody>
          <a:bodyPr vert="horz" wrap="square" lIns="0" tIns="205952" rIns="0" bIns="0" rtlCol="0" anchor="ctr">
            <a:spAutoFit/>
          </a:bodyPr>
          <a:lstStyle/>
          <a:p>
            <a:pPr marL="1168400">
              <a:lnSpc>
                <a:spcPts val="4285"/>
              </a:lnSpc>
            </a:pPr>
            <a:r>
              <a:rPr dirty="0"/>
              <a:t>Bean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被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两</a:t>
            </a:r>
            <a:r>
              <a:rPr dirty="0">
                <a:latin typeface="MS Mincho"/>
                <a:cs typeface="MS Mincho"/>
              </a:rPr>
              <a:t>次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>
                <a:latin typeface="MS Mincho"/>
                <a:cs typeface="MS Mincho"/>
              </a:rPr>
              <a:t>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4834" y="1839873"/>
            <a:ext cx="803275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59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对应</a:t>
            </a:r>
            <a:r>
              <a:rPr sz="2200" dirty="0">
                <a:latin typeface="MS Mincho"/>
                <a:cs typeface="MS Mincho"/>
              </a:rPr>
              <a:t>的</a:t>
            </a:r>
            <a:endParaRPr sz="2200">
              <a:latin typeface="MS Mincho"/>
              <a:cs typeface="MS Mincho"/>
            </a:endParaRPr>
          </a:p>
          <a:p>
            <a:pPr marL="354965">
              <a:lnSpc>
                <a:spcPts val="2575"/>
              </a:lnSpc>
            </a:pP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9564" y="2780664"/>
            <a:ext cx="90424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9089" y="4725034"/>
            <a:ext cx="9058910" cy="154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478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9445" y="1083945"/>
            <a:ext cx="837565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MS Mincho"/>
                <a:cs typeface="MS Mincho"/>
              </a:rPr>
              <a:t>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Spring MVC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MS Mincho"/>
                <a:cs typeface="MS Mincho"/>
              </a:rPr>
              <a:t>配置文件中引用</a:t>
            </a:r>
            <a:r>
              <a:rPr sz="3200" dirty="0">
                <a:latin typeface="宋体"/>
                <a:cs typeface="宋体"/>
              </a:rPr>
              <a:t>业务层</a:t>
            </a:r>
            <a:r>
              <a:rPr sz="3200" dirty="0">
                <a:latin typeface="MS Mincho"/>
                <a:cs typeface="MS Mincho"/>
              </a:rPr>
              <a:t>的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Bean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575" y="1930242"/>
            <a:ext cx="800989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多个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Spring IOC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容器之</a:t>
            </a:r>
            <a:r>
              <a:rPr sz="2800" dirty="0">
                <a:latin typeface="宋体"/>
                <a:cs typeface="宋体"/>
              </a:rPr>
              <a:t>间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dirty="0">
                <a:latin typeface="MS Mincho"/>
                <a:cs typeface="MS Mincho"/>
              </a:rPr>
              <a:t>置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MS Mincho"/>
                <a:cs typeface="MS Mincho"/>
              </a:rPr>
              <a:t>父子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系， 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良好的解</a:t>
            </a:r>
            <a:r>
              <a:rPr sz="2800" dirty="0">
                <a:latin typeface="宋体"/>
                <a:cs typeface="宋体"/>
              </a:rPr>
              <a:t>耦</a:t>
            </a:r>
            <a:r>
              <a:rPr sz="2800" dirty="0">
                <a:latin typeface="MS Mincho"/>
                <a:cs typeface="MS Mincho"/>
              </a:rPr>
              <a:t>。</a:t>
            </a:r>
            <a:endParaRPr sz="2800">
              <a:latin typeface="MS Mincho"/>
              <a:cs typeface="MS Mincho"/>
            </a:endParaRPr>
          </a:p>
          <a:p>
            <a:pPr marL="354965" marR="24130" indent="-342265">
              <a:lnSpc>
                <a:spcPts val="321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Spring MVC WEB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容器可作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Spring </a:t>
            </a:r>
            <a:r>
              <a:rPr sz="2800" dirty="0">
                <a:latin typeface="MS Mincho"/>
                <a:cs typeface="MS Mincho"/>
              </a:rPr>
              <a:t>容器的子容器：即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容器可以引用</a:t>
            </a:r>
            <a:r>
              <a:rPr sz="2800" dirty="0">
                <a:latin typeface="宋体"/>
                <a:cs typeface="宋体"/>
              </a:rPr>
              <a:t>业务层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MS Mincho"/>
                <a:cs typeface="MS Mincho"/>
              </a:rPr>
              <a:t>，而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MS Mincho"/>
                <a:cs typeface="MS Mincho"/>
              </a:rPr>
              <a:t>容器却</a:t>
            </a:r>
            <a:r>
              <a:rPr sz="2800" dirty="0">
                <a:latin typeface="宋体"/>
                <a:cs typeface="宋体"/>
              </a:rPr>
              <a:t>访问</a:t>
            </a:r>
            <a:r>
              <a:rPr sz="2800" dirty="0">
                <a:latin typeface="MS Mincho"/>
                <a:cs typeface="MS Mincho"/>
              </a:rPr>
              <a:t>不到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Bean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617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15821" y="53949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5821" y="5345429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5821" y="529209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5821" y="52425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7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5821" y="518922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9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5821" y="513969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A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5821" y="5085715"/>
            <a:ext cx="7488555" cy="55244"/>
          </a:xfrm>
          <a:custGeom>
            <a:avLst/>
            <a:gdLst/>
            <a:ahLst/>
            <a:cxnLst/>
            <a:rect l="l" t="t" r="r" b="b"/>
            <a:pathLst>
              <a:path w="7488555" h="55245">
                <a:moveTo>
                  <a:pt x="0" y="55245"/>
                </a:moveTo>
                <a:lnTo>
                  <a:pt x="7488555" y="55245"/>
                </a:lnTo>
                <a:lnTo>
                  <a:pt x="7488555" y="0"/>
                </a:lnTo>
                <a:lnTo>
                  <a:pt x="0" y="0"/>
                </a:lnTo>
                <a:lnTo>
                  <a:pt x="0" y="55245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5821" y="503618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15821" y="498284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5821" y="493331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D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5821" y="487997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E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5821" y="483044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5821" y="477710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5821" y="4726941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5821" y="467741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5821" y="462407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3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5821" y="457454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4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5821" y="452120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6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5821" y="447167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7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5821" y="4418329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8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5821" y="4368166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8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5821" y="431482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9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5821" y="426529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A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15821" y="421195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B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5821" y="416242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5821" y="410908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15821" y="4044316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15821" y="397954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15821" y="391477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15821" y="385000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5821" y="378523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5821" y="372046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15821" y="3655061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5821" y="359029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15821" y="352552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15821" y="345694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79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15821" y="339217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5821" y="3326766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5821" y="326199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15821" y="319722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15821" y="313245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15821" y="306768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15821" y="3002281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15821" y="293751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15821" y="286893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15821" y="280416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15821" y="273939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15821" y="267462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15821" y="260921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15821" y="254444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5821" y="247967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15821" y="241490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15821" y="235013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15821" y="2284731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15821" y="221615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15821" y="215138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15821" y="2086611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15821" y="202184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15821" y="1956436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15821" y="189166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15821" y="182689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15821" y="176212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15821" y="1697356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15821" y="1628140"/>
            <a:ext cx="7488555" cy="69215"/>
          </a:xfrm>
          <a:custGeom>
            <a:avLst/>
            <a:gdLst/>
            <a:ahLst/>
            <a:cxnLst/>
            <a:rect l="l" t="t" r="r" b="b"/>
            <a:pathLst>
              <a:path w="7488555" h="69214">
                <a:moveTo>
                  <a:pt x="7488555" y="0"/>
                </a:moveTo>
                <a:lnTo>
                  <a:pt x="7488555" y="69215"/>
                </a:lnTo>
                <a:lnTo>
                  <a:pt x="0" y="6921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15821" y="1628775"/>
            <a:ext cx="7488555" cy="3816350"/>
          </a:xfrm>
          <a:custGeom>
            <a:avLst/>
            <a:gdLst/>
            <a:ahLst/>
            <a:cxnLst/>
            <a:rect l="l" t="t" r="r" b="b"/>
            <a:pathLst>
              <a:path w="7488555" h="3816350">
                <a:moveTo>
                  <a:pt x="0" y="0"/>
                </a:moveTo>
                <a:lnTo>
                  <a:pt x="7488555" y="0"/>
                </a:lnTo>
                <a:lnTo>
                  <a:pt x="7488555" y="3816350"/>
                </a:lnTo>
                <a:lnTo>
                  <a:pt x="0" y="3816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51405" y="4324351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51405" y="428117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51405" y="4241166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51405" y="419798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51405" y="415798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51405" y="411480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1405" y="4074796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51405" y="403161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51405" y="3991611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51405" y="3948429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51405" y="3908426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51405" y="386524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51405" y="3825241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51405" y="378206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51405" y="374205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51405" y="369887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51405" y="3658871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51405" y="361569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51405" y="3575686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51405" y="3532504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51405" y="34778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1405" y="34232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51405" y="33686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51405" y="331406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51405" y="325755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51405" y="32023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51405" y="31476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51405" y="30930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51405" y="30384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51405" y="298196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51405" y="29267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51405" y="28721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51405" y="28174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51405" y="276098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51405" y="27057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51405" y="26511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51405" y="25965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51405" y="25419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51405" y="2485389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51405" y="243014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51405" y="23755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51405" y="23209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51405" y="2265681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51405" y="2209165"/>
            <a:ext cx="3909060" cy="57785"/>
          </a:xfrm>
          <a:custGeom>
            <a:avLst/>
            <a:gdLst/>
            <a:ahLst/>
            <a:cxnLst/>
            <a:rect l="l" t="t" r="r" b="b"/>
            <a:pathLst>
              <a:path w="3909060" h="57785">
                <a:moveTo>
                  <a:pt x="0" y="57785"/>
                </a:moveTo>
                <a:lnTo>
                  <a:pt x="3909060" y="57785"/>
                </a:lnTo>
                <a:lnTo>
                  <a:pt x="3909060" y="0"/>
                </a:lnTo>
                <a:lnTo>
                  <a:pt x="0" y="0"/>
                </a:lnTo>
                <a:lnTo>
                  <a:pt x="0" y="57785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51405" y="215455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51405" y="2099311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1405" y="2044700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E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1405" y="1988185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51405" y="1988820"/>
            <a:ext cx="3909060" cy="2376170"/>
          </a:xfrm>
          <a:custGeom>
            <a:avLst/>
            <a:gdLst/>
            <a:ahLst/>
            <a:cxnLst/>
            <a:rect l="l" t="t" r="r" b="b"/>
            <a:pathLst>
              <a:path w="3909060" h="2376170">
                <a:moveTo>
                  <a:pt x="0" y="0"/>
                </a:moveTo>
                <a:lnTo>
                  <a:pt x="3909060" y="0"/>
                </a:lnTo>
                <a:lnTo>
                  <a:pt x="3909060" y="2376170"/>
                </a:lnTo>
                <a:lnTo>
                  <a:pt x="0" y="23761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42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588618" y="106756"/>
                </a:moveTo>
                <a:lnTo>
                  <a:pt x="100991" y="106756"/>
                </a:lnTo>
                <a:lnTo>
                  <a:pt x="120409" y="87739"/>
                </a:lnTo>
                <a:lnTo>
                  <a:pt x="163176" y="54609"/>
                </a:lnTo>
                <a:lnTo>
                  <a:pt x="210591" y="28643"/>
                </a:lnTo>
                <a:lnTo>
                  <a:pt x="261944" y="10593"/>
                </a:lnTo>
                <a:lnTo>
                  <a:pt x="316525" y="1208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588618" y="106756"/>
                </a:lnTo>
                <a:close/>
              </a:path>
              <a:path w="689609" h="728979">
                <a:moveTo>
                  <a:pt x="689610" y="364490"/>
                </a:moveTo>
                <a:lnTo>
                  <a:pt x="0" y="364490"/>
                </a:lnTo>
                <a:lnTo>
                  <a:pt x="1143" y="334596"/>
                </a:lnTo>
                <a:lnTo>
                  <a:pt x="10020" y="276899"/>
                </a:lnTo>
                <a:lnTo>
                  <a:pt x="27096" y="222614"/>
                </a:lnTo>
                <a:lnTo>
                  <a:pt x="51659" y="172492"/>
                </a:lnTo>
                <a:lnTo>
                  <a:pt x="83000" y="127284"/>
                </a:lnTo>
                <a:lnTo>
                  <a:pt x="606609" y="127284"/>
                </a:lnTo>
                <a:lnTo>
                  <a:pt x="623082" y="149227"/>
                </a:lnTo>
                <a:lnTo>
                  <a:pt x="651123" y="196986"/>
                </a:lnTo>
                <a:lnTo>
                  <a:pt x="672031" y="249283"/>
                </a:lnTo>
                <a:lnTo>
                  <a:pt x="685097" y="305368"/>
                </a:lnTo>
                <a:lnTo>
                  <a:pt x="689610" y="364490"/>
                </a:lnTo>
                <a:close/>
              </a:path>
              <a:path w="689609" h="728979">
                <a:moveTo>
                  <a:pt x="662513" y="506365"/>
                </a:moveTo>
                <a:lnTo>
                  <a:pt x="27096" y="506365"/>
                </a:lnTo>
                <a:lnTo>
                  <a:pt x="17578" y="479696"/>
                </a:lnTo>
                <a:lnTo>
                  <a:pt x="10020" y="452080"/>
                </a:lnTo>
                <a:lnTo>
                  <a:pt x="679589" y="452080"/>
                </a:lnTo>
                <a:lnTo>
                  <a:pt x="672031" y="479696"/>
                </a:lnTo>
                <a:lnTo>
                  <a:pt x="662513" y="506365"/>
                </a:lnTo>
                <a:close/>
              </a:path>
              <a:path w="689609" h="728979">
                <a:moveTo>
                  <a:pt x="637950" y="556487"/>
                </a:moveTo>
                <a:lnTo>
                  <a:pt x="51659" y="556487"/>
                </a:lnTo>
                <a:lnTo>
                  <a:pt x="38486" y="531993"/>
                </a:lnTo>
                <a:lnTo>
                  <a:pt x="651123" y="531993"/>
                </a:lnTo>
                <a:lnTo>
                  <a:pt x="637950" y="556487"/>
                </a:lnTo>
                <a:close/>
              </a:path>
              <a:path w="689609" h="728979">
                <a:moveTo>
                  <a:pt x="344805" y="728980"/>
                </a:moveTo>
                <a:lnTo>
                  <a:pt x="288875" y="724209"/>
                </a:lnTo>
                <a:lnTo>
                  <a:pt x="235820" y="710397"/>
                </a:lnTo>
                <a:lnTo>
                  <a:pt x="186347" y="688296"/>
                </a:lnTo>
                <a:lnTo>
                  <a:pt x="141167" y="658654"/>
                </a:lnTo>
                <a:lnTo>
                  <a:pt x="100991" y="622223"/>
                </a:lnTo>
                <a:lnTo>
                  <a:pt x="66527" y="579752"/>
                </a:lnTo>
                <a:lnTo>
                  <a:pt x="623082" y="579752"/>
                </a:lnTo>
                <a:lnTo>
                  <a:pt x="588618" y="622223"/>
                </a:lnTo>
                <a:lnTo>
                  <a:pt x="548442" y="658654"/>
                </a:lnTo>
                <a:lnTo>
                  <a:pt x="503262" y="688296"/>
                </a:lnTo>
                <a:lnTo>
                  <a:pt x="453789" y="710397"/>
                </a:lnTo>
                <a:lnTo>
                  <a:pt x="400734" y="724209"/>
                </a:lnTo>
                <a:lnTo>
                  <a:pt x="344805" y="728980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42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0" y="364490"/>
                </a:moveTo>
                <a:lnTo>
                  <a:pt x="4512" y="305368"/>
                </a:lnTo>
                <a:lnTo>
                  <a:pt x="17578" y="249283"/>
                </a:lnTo>
                <a:lnTo>
                  <a:pt x="38486" y="196986"/>
                </a:lnTo>
                <a:lnTo>
                  <a:pt x="66527" y="149227"/>
                </a:lnTo>
                <a:lnTo>
                  <a:pt x="100991" y="106756"/>
                </a:lnTo>
                <a:lnTo>
                  <a:pt x="141167" y="70325"/>
                </a:lnTo>
                <a:lnTo>
                  <a:pt x="186347" y="40683"/>
                </a:lnTo>
                <a:lnTo>
                  <a:pt x="235820" y="18582"/>
                </a:lnTo>
                <a:lnTo>
                  <a:pt x="288875" y="4770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606609" y="127284"/>
                </a:lnTo>
                <a:lnTo>
                  <a:pt x="637950" y="172492"/>
                </a:lnTo>
                <a:lnTo>
                  <a:pt x="662513" y="222614"/>
                </a:lnTo>
                <a:lnTo>
                  <a:pt x="679589" y="276899"/>
                </a:lnTo>
                <a:lnTo>
                  <a:pt x="688466" y="334596"/>
                </a:lnTo>
                <a:lnTo>
                  <a:pt x="689610" y="364490"/>
                </a:lnTo>
                <a:lnTo>
                  <a:pt x="688466" y="394383"/>
                </a:lnTo>
                <a:lnTo>
                  <a:pt x="679589" y="452080"/>
                </a:lnTo>
                <a:lnTo>
                  <a:pt x="662513" y="506365"/>
                </a:lnTo>
                <a:lnTo>
                  <a:pt x="637950" y="556487"/>
                </a:lnTo>
                <a:lnTo>
                  <a:pt x="606609" y="601695"/>
                </a:lnTo>
                <a:lnTo>
                  <a:pt x="569200" y="641240"/>
                </a:lnTo>
                <a:lnTo>
                  <a:pt x="526433" y="674370"/>
                </a:lnTo>
                <a:lnTo>
                  <a:pt x="479018" y="700336"/>
                </a:lnTo>
                <a:lnTo>
                  <a:pt x="427665" y="718386"/>
                </a:lnTo>
                <a:lnTo>
                  <a:pt x="373084" y="727771"/>
                </a:lnTo>
                <a:lnTo>
                  <a:pt x="344805" y="728980"/>
                </a:lnTo>
                <a:lnTo>
                  <a:pt x="316525" y="727771"/>
                </a:lnTo>
                <a:lnTo>
                  <a:pt x="261944" y="718386"/>
                </a:lnTo>
                <a:lnTo>
                  <a:pt x="210591" y="700336"/>
                </a:lnTo>
                <a:lnTo>
                  <a:pt x="163176" y="674370"/>
                </a:lnTo>
                <a:lnTo>
                  <a:pt x="120409" y="641240"/>
                </a:lnTo>
                <a:lnTo>
                  <a:pt x="83000" y="601695"/>
                </a:lnTo>
                <a:lnTo>
                  <a:pt x="51659" y="556487"/>
                </a:lnTo>
                <a:lnTo>
                  <a:pt x="27096" y="506365"/>
                </a:lnTo>
                <a:lnTo>
                  <a:pt x="10020" y="452080"/>
                </a:lnTo>
                <a:lnTo>
                  <a:pt x="1143" y="394383"/>
                </a:lnTo>
                <a:lnTo>
                  <a:pt x="0" y="3644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04958" y="34242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10794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73101" y="341439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636" y="0"/>
                </a:lnTo>
              </a:path>
            </a:pathLst>
          </a:custGeom>
          <a:ln w="11430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43680" y="340391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79" y="0"/>
                </a:lnTo>
              </a:path>
            </a:pathLst>
          </a:custGeom>
          <a:ln w="12065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23361" y="3393440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484" y="0"/>
                </a:lnTo>
              </a:path>
            </a:pathLst>
          </a:custGeom>
          <a:ln w="11429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05580" y="338296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79" y="0"/>
                </a:lnTo>
              </a:path>
            </a:pathLst>
          </a:custGeom>
          <a:ln w="12064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91186" y="337248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466" y="0"/>
                </a:lnTo>
              </a:path>
            </a:pathLst>
          </a:custGeom>
          <a:ln w="1143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76370" y="336232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99" y="0"/>
                </a:lnTo>
              </a:path>
            </a:pathLst>
          </a:custGeom>
          <a:ln w="1143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64305" y="335184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12065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53510" y="334137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11429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42716" y="3330892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12065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933349" y="332041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142" y="0"/>
                </a:lnTo>
              </a:path>
            </a:pathLst>
          </a:custGeom>
          <a:ln w="11430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24300" y="3309937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3239" y="0"/>
                </a:lnTo>
              </a:path>
            </a:pathLst>
          </a:custGeom>
          <a:ln w="12065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6680" y="329946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79" y="0"/>
                </a:lnTo>
              </a:path>
            </a:pathLst>
          </a:custGeom>
          <a:ln w="1143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09695" y="3289300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2449" y="0"/>
                </a:lnTo>
              </a:path>
            </a:pathLst>
          </a:custGeom>
          <a:ln w="1143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03028" y="327882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784" y="0"/>
                </a:lnTo>
              </a:path>
            </a:pathLst>
          </a:custGeom>
          <a:ln w="12065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97313" y="3268345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214" y="0"/>
                </a:lnTo>
              </a:path>
            </a:pathLst>
          </a:custGeom>
          <a:ln w="1143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91280" y="3257867"/>
            <a:ext cx="589280" cy="0"/>
          </a:xfrm>
          <a:custGeom>
            <a:avLst/>
            <a:gdLst/>
            <a:ahLst/>
            <a:cxnLst/>
            <a:rect l="l" t="t" r="r" b="b"/>
            <a:pathLst>
              <a:path w="589280">
                <a:moveTo>
                  <a:pt x="0" y="0"/>
                </a:moveTo>
                <a:lnTo>
                  <a:pt x="589279" y="0"/>
                </a:lnTo>
              </a:path>
            </a:pathLst>
          </a:custGeom>
          <a:ln w="1206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86835" y="3247389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>
                <a:moveTo>
                  <a:pt x="0" y="0"/>
                </a:moveTo>
                <a:lnTo>
                  <a:pt x="598169" y="0"/>
                </a:lnTo>
              </a:path>
            </a:pathLst>
          </a:custGeom>
          <a:ln w="11429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82708" y="323691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424" y="0"/>
                </a:lnTo>
              </a:path>
            </a:pathLst>
          </a:custGeom>
          <a:ln w="12064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78422" y="3226435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4997" y="0"/>
                </a:lnTo>
              </a:path>
            </a:pathLst>
          </a:custGeom>
          <a:ln w="1143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75167" y="3216275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506" y="0"/>
                </a:lnTo>
              </a:path>
            </a:pathLst>
          </a:custGeom>
          <a:ln w="1143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71913" y="3205797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8014" y="0"/>
                </a:lnTo>
              </a:path>
            </a:pathLst>
          </a:custGeom>
          <a:ln w="1206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69373" y="3195320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1143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66673" y="318484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492" y="0"/>
                </a:lnTo>
              </a:path>
            </a:pathLst>
          </a:custGeom>
          <a:ln w="12065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65087" y="3175000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67" y="0"/>
                </a:lnTo>
              </a:path>
            </a:pathLst>
          </a:custGeom>
          <a:ln w="11429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63658" y="3164839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525" y="0"/>
                </a:lnTo>
              </a:path>
            </a:pathLst>
          </a:custGeom>
          <a:ln w="1143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62070" y="314896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62705" y="3154679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11429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61435" y="314325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29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861356" y="31327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128" y="0"/>
                </a:lnTo>
              </a:path>
            </a:pathLst>
          </a:custGeom>
          <a:ln w="12065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61118" y="3122929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605" y="0"/>
                </a:lnTo>
              </a:path>
            </a:pathLst>
          </a:custGeom>
          <a:ln w="11429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61514" y="3107054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811" y="0"/>
                </a:lnTo>
              </a:path>
            </a:pathLst>
          </a:custGeom>
          <a:ln w="3175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61435" y="311277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3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861832" y="310133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176" y="0"/>
                </a:lnTo>
              </a:path>
            </a:pathLst>
          </a:custGeom>
          <a:ln w="1143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62070" y="30911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1429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63340" y="3080702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5160" y="0"/>
                </a:lnTo>
              </a:path>
            </a:pathLst>
          </a:custGeom>
          <a:ln w="12065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65324" y="307022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191" y="0"/>
                </a:lnTo>
              </a:path>
            </a:pathLst>
          </a:custGeom>
          <a:ln w="1143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67785" y="3060064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1270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69689" y="3049270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1143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872230" y="3038792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>
                <a:moveTo>
                  <a:pt x="0" y="0"/>
                </a:moveTo>
                <a:lnTo>
                  <a:pt x="627380" y="0"/>
                </a:lnTo>
              </a:path>
            </a:pathLst>
          </a:custGeom>
          <a:ln w="1206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75643" y="302831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30">
                <a:moveTo>
                  <a:pt x="0" y="0"/>
                </a:moveTo>
                <a:lnTo>
                  <a:pt x="620553" y="0"/>
                </a:lnTo>
              </a:path>
            </a:pathLst>
          </a:custGeom>
          <a:ln w="1143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878818" y="301815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203" y="0"/>
                </a:lnTo>
              </a:path>
            </a:pathLst>
          </a:custGeom>
          <a:ln w="1143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883263" y="300767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313" y="0"/>
                </a:lnTo>
              </a:path>
            </a:pathLst>
          </a:custGeom>
          <a:ln w="12065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87470" y="2997200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900" y="0"/>
                </a:lnTo>
              </a:path>
            </a:pathLst>
          </a:custGeom>
          <a:ln w="1143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892550" y="298672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2065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897948" y="297624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11430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904298" y="296608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4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1143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10784" y="2955607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4">
                <a:moveTo>
                  <a:pt x="0" y="0"/>
                </a:moveTo>
                <a:lnTo>
                  <a:pt x="550272" y="0"/>
                </a:lnTo>
              </a:path>
            </a:pathLst>
          </a:custGeom>
          <a:ln w="12065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18495" y="294481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4851" y="0"/>
                </a:lnTo>
              </a:path>
            </a:pathLst>
          </a:custGeom>
          <a:ln w="12065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26363" y="2908301"/>
            <a:ext cx="519430" cy="31115"/>
          </a:xfrm>
          <a:custGeom>
            <a:avLst/>
            <a:gdLst/>
            <a:ahLst/>
            <a:cxnLst/>
            <a:rect l="l" t="t" r="r" b="b"/>
            <a:pathLst>
              <a:path w="519430" h="31114">
                <a:moveTo>
                  <a:pt x="519112" y="31115"/>
                </a:moveTo>
                <a:lnTo>
                  <a:pt x="0" y="31115"/>
                </a:lnTo>
                <a:lnTo>
                  <a:pt x="476" y="30479"/>
                </a:lnTo>
                <a:lnTo>
                  <a:pt x="3651" y="26669"/>
                </a:lnTo>
                <a:lnTo>
                  <a:pt x="7461" y="22859"/>
                </a:lnTo>
                <a:lnTo>
                  <a:pt x="10636" y="19049"/>
                </a:lnTo>
                <a:lnTo>
                  <a:pt x="14446" y="13969"/>
                </a:lnTo>
                <a:lnTo>
                  <a:pt x="28416" y="0"/>
                </a:lnTo>
                <a:lnTo>
                  <a:pt x="490696" y="0"/>
                </a:lnTo>
                <a:lnTo>
                  <a:pt x="504666" y="13969"/>
                </a:lnTo>
                <a:lnTo>
                  <a:pt x="508476" y="19049"/>
                </a:lnTo>
                <a:lnTo>
                  <a:pt x="511651" y="22859"/>
                </a:lnTo>
                <a:lnTo>
                  <a:pt x="515461" y="26669"/>
                </a:lnTo>
                <a:lnTo>
                  <a:pt x="518636" y="30479"/>
                </a:lnTo>
                <a:lnTo>
                  <a:pt x="519112" y="31115"/>
                </a:lnTo>
                <a:close/>
              </a:path>
            </a:pathLst>
          </a:custGeom>
          <a:solidFill>
            <a:srgbClr val="3A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954780" y="2877820"/>
            <a:ext cx="462280" cy="30480"/>
          </a:xfrm>
          <a:custGeom>
            <a:avLst/>
            <a:gdLst/>
            <a:ahLst/>
            <a:cxnLst/>
            <a:rect l="l" t="t" r="r" b="b"/>
            <a:pathLst>
              <a:path w="462280" h="30480">
                <a:moveTo>
                  <a:pt x="462280" y="30480"/>
                </a:moveTo>
                <a:lnTo>
                  <a:pt x="0" y="30480"/>
                </a:lnTo>
                <a:lnTo>
                  <a:pt x="1270" y="29209"/>
                </a:lnTo>
                <a:lnTo>
                  <a:pt x="5715" y="25399"/>
                </a:lnTo>
                <a:lnTo>
                  <a:pt x="9525" y="21589"/>
                </a:lnTo>
                <a:lnTo>
                  <a:pt x="13970" y="17779"/>
                </a:lnTo>
                <a:lnTo>
                  <a:pt x="18415" y="15239"/>
                </a:lnTo>
                <a:lnTo>
                  <a:pt x="22225" y="11429"/>
                </a:lnTo>
                <a:lnTo>
                  <a:pt x="35560" y="1269"/>
                </a:lnTo>
                <a:lnTo>
                  <a:pt x="38099" y="0"/>
                </a:lnTo>
                <a:lnTo>
                  <a:pt x="424180" y="0"/>
                </a:lnTo>
                <a:lnTo>
                  <a:pt x="426720" y="1269"/>
                </a:lnTo>
                <a:lnTo>
                  <a:pt x="440055" y="11429"/>
                </a:lnTo>
                <a:lnTo>
                  <a:pt x="443865" y="15239"/>
                </a:lnTo>
                <a:lnTo>
                  <a:pt x="448310" y="17779"/>
                </a:lnTo>
                <a:lnTo>
                  <a:pt x="452755" y="21589"/>
                </a:lnTo>
                <a:lnTo>
                  <a:pt x="456565" y="25399"/>
                </a:lnTo>
                <a:lnTo>
                  <a:pt x="461010" y="29209"/>
                </a:lnTo>
                <a:lnTo>
                  <a:pt x="462280" y="30480"/>
                </a:lnTo>
                <a:close/>
              </a:path>
            </a:pathLst>
          </a:custGeom>
          <a:solidFill>
            <a:srgbClr val="39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992879" y="2847339"/>
            <a:ext cx="386080" cy="30480"/>
          </a:xfrm>
          <a:custGeom>
            <a:avLst/>
            <a:gdLst/>
            <a:ahLst/>
            <a:cxnLst/>
            <a:rect l="l" t="t" r="r" b="b"/>
            <a:pathLst>
              <a:path w="386080" h="30480">
                <a:moveTo>
                  <a:pt x="386080" y="30480"/>
                </a:moveTo>
                <a:lnTo>
                  <a:pt x="0" y="30480"/>
                </a:lnTo>
                <a:lnTo>
                  <a:pt x="2540" y="29209"/>
                </a:lnTo>
                <a:lnTo>
                  <a:pt x="11430" y="22859"/>
                </a:lnTo>
                <a:lnTo>
                  <a:pt x="16510" y="19049"/>
                </a:lnTo>
                <a:lnTo>
                  <a:pt x="20955" y="16509"/>
                </a:lnTo>
                <a:lnTo>
                  <a:pt x="31115" y="11429"/>
                </a:lnTo>
                <a:lnTo>
                  <a:pt x="35560" y="8889"/>
                </a:lnTo>
                <a:lnTo>
                  <a:pt x="53340" y="0"/>
                </a:lnTo>
                <a:lnTo>
                  <a:pt x="332740" y="0"/>
                </a:lnTo>
                <a:lnTo>
                  <a:pt x="350520" y="8889"/>
                </a:lnTo>
                <a:lnTo>
                  <a:pt x="354965" y="11429"/>
                </a:lnTo>
                <a:lnTo>
                  <a:pt x="365125" y="16509"/>
                </a:lnTo>
                <a:lnTo>
                  <a:pt x="369570" y="19049"/>
                </a:lnTo>
                <a:lnTo>
                  <a:pt x="374650" y="22859"/>
                </a:lnTo>
                <a:lnTo>
                  <a:pt x="383540" y="29209"/>
                </a:lnTo>
                <a:lnTo>
                  <a:pt x="386080" y="30480"/>
                </a:lnTo>
                <a:close/>
              </a:path>
            </a:pathLst>
          </a:custGeom>
          <a:solidFill>
            <a:srgbClr val="397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46219" y="2816860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80">
                <a:moveTo>
                  <a:pt x="144780" y="1270"/>
                </a:moveTo>
                <a:lnTo>
                  <a:pt x="134620" y="1270"/>
                </a:lnTo>
                <a:lnTo>
                  <a:pt x="139700" y="0"/>
                </a:lnTo>
                <a:lnTo>
                  <a:pt x="144780" y="1270"/>
                </a:lnTo>
                <a:close/>
              </a:path>
              <a:path w="279400" h="30480">
                <a:moveTo>
                  <a:pt x="279400" y="30480"/>
                </a:moveTo>
                <a:lnTo>
                  <a:pt x="0" y="30480"/>
                </a:lnTo>
                <a:lnTo>
                  <a:pt x="7620" y="26670"/>
                </a:lnTo>
                <a:lnTo>
                  <a:pt x="12700" y="25400"/>
                </a:lnTo>
                <a:lnTo>
                  <a:pt x="18415" y="22860"/>
                </a:lnTo>
                <a:lnTo>
                  <a:pt x="28575" y="19050"/>
                </a:lnTo>
                <a:lnTo>
                  <a:pt x="34290" y="17780"/>
                </a:lnTo>
                <a:lnTo>
                  <a:pt x="39370" y="15240"/>
                </a:lnTo>
                <a:lnTo>
                  <a:pt x="45085" y="13970"/>
                </a:lnTo>
                <a:lnTo>
                  <a:pt x="50165" y="12700"/>
                </a:lnTo>
                <a:lnTo>
                  <a:pt x="61595" y="10160"/>
                </a:lnTo>
                <a:lnTo>
                  <a:pt x="66675" y="8890"/>
                </a:lnTo>
                <a:lnTo>
                  <a:pt x="83820" y="5080"/>
                </a:lnTo>
                <a:lnTo>
                  <a:pt x="88900" y="3810"/>
                </a:lnTo>
                <a:lnTo>
                  <a:pt x="111760" y="1270"/>
                </a:lnTo>
                <a:lnTo>
                  <a:pt x="167640" y="1270"/>
                </a:lnTo>
                <a:lnTo>
                  <a:pt x="190500" y="3810"/>
                </a:lnTo>
                <a:lnTo>
                  <a:pt x="195580" y="5080"/>
                </a:lnTo>
                <a:lnTo>
                  <a:pt x="212725" y="8890"/>
                </a:lnTo>
                <a:lnTo>
                  <a:pt x="217805" y="10160"/>
                </a:lnTo>
                <a:lnTo>
                  <a:pt x="229235" y="12700"/>
                </a:lnTo>
                <a:lnTo>
                  <a:pt x="234315" y="13970"/>
                </a:lnTo>
                <a:lnTo>
                  <a:pt x="240030" y="15240"/>
                </a:lnTo>
                <a:lnTo>
                  <a:pt x="245110" y="17780"/>
                </a:lnTo>
                <a:lnTo>
                  <a:pt x="250825" y="19050"/>
                </a:lnTo>
                <a:lnTo>
                  <a:pt x="260985" y="22860"/>
                </a:lnTo>
                <a:lnTo>
                  <a:pt x="266700" y="25400"/>
                </a:lnTo>
                <a:lnTo>
                  <a:pt x="271780" y="26670"/>
                </a:lnTo>
                <a:lnTo>
                  <a:pt x="279400" y="30480"/>
                </a:lnTo>
                <a:close/>
              </a:path>
            </a:pathLst>
          </a:custGeom>
          <a:solidFill>
            <a:srgbClr val="387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60800" y="2816860"/>
            <a:ext cx="650240" cy="612140"/>
          </a:xfrm>
          <a:custGeom>
            <a:avLst/>
            <a:gdLst/>
            <a:ahLst/>
            <a:cxnLst/>
            <a:rect l="l" t="t" r="r" b="b"/>
            <a:pathLst>
              <a:path w="650239" h="612139">
                <a:moveTo>
                  <a:pt x="0" y="306070"/>
                </a:moveTo>
                <a:lnTo>
                  <a:pt x="4255" y="256424"/>
                </a:lnTo>
                <a:lnTo>
                  <a:pt x="16574" y="209328"/>
                </a:lnTo>
                <a:lnTo>
                  <a:pt x="36289" y="165413"/>
                </a:lnTo>
                <a:lnTo>
                  <a:pt x="62729" y="125309"/>
                </a:lnTo>
                <a:lnTo>
                  <a:pt x="95225" y="89646"/>
                </a:lnTo>
                <a:lnTo>
                  <a:pt x="133108" y="59053"/>
                </a:lnTo>
                <a:lnTo>
                  <a:pt x="175708" y="34163"/>
                </a:lnTo>
                <a:lnTo>
                  <a:pt x="222356" y="15603"/>
                </a:lnTo>
                <a:lnTo>
                  <a:pt x="272383" y="4005"/>
                </a:lnTo>
                <a:lnTo>
                  <a:pt x="325120" y="0"/>
                </a:lnTo>
                <a:lnTo>
                  <a:pt x="351784" y="1014"/>
                </a:lnTo>
                <a:lnTo>
                  <a:pt x="403250" y="8895"/>
                </a:lnTo>
                <a:lnTo>
                  <a:pt x="451671" y="24052"/>
                </a:lnTo>
                <a:lnTo>
                  <a:pt x="496379" y="45856"/>
                </a:lnTo>
                <a:lnTo>
                  <a:pt x="536704" y="73676"/>
                </a:lnTo>
                <a:lnTo>
                  <a:pt x="571977" y="106883"/>
                </a:lnTo>
                <a:lnTo>
                  <a:pt x="601529" y="144845"/>
                </a:lnTo>
                <a:lnTo>
                  <a:pt x="624690" y="186934"/>
                </a:lnTo>
                <a:lnTo>
                  <a:pt x="640791" y="232518"/>
                </a:lnTo>
                <a:lnTo>
                  <a:pt x="649162" y="280967"/>
                </a:lnTo>
                <a:lnTo>
                  <a:pt x="650240" y="306070"/>
                </a:lnTo>
                <a:lnTo>
                  <a:pt x="649162" y="331172"/>
                </a:lnTo>
                <a:lnTo>
                  <a:pt x="640791" y="379621"/>
                </a:lnTo>
                <a:lnTo>
                  <a:pt x="624690" y="425205"/>
                </a:lnTo>
                <a:lnTo>
                  <a:pt x="601529" y="467294"/>
                </a:lnTo>
                <a:lnTo>
                  <a:pt x="571977" y="505256"/>
                </a:lnTo>
                <a:lnTo>
                  <a:pt x="536704" y="538463"/>
                </a:lnTo>
                <a:lnTo>
                  <a:pt x="496379" y="566283"/>
                </a:lnTo>
                <a:lnTo>
                  <a:pt x="451671" y="588087"/>
                </a:lnTo>
                <a:lnTo>
                  <a:pt x="403250" y="603244"/>
                </a:lnTo>
                <a:lnTo>
                  <a:pt x="351784" y="611125"/>
                </a:lnTo>
                <a:lnTo>
                  <a:pt x="325120" y="612140"/>
                </a:lnTo>
                <a:lnTo>
                  <a:pt x="298455" y="611125"/>
                </a:lnTo>
                <a:lnTo>
                  <a:pt x="246989" y="603244"/>
                </a:lnTo>
                <a:lnTo>
                  <a:pt x="198568" y="588087"/>
                </a:lnTo>
                <a:lnTo>
                  <a:pt x="153860" y="566283"/>
                </a:lnTo>
                <a:lnTo>
                  <a:pt x="113535" y="538463"/>
                </a:lnTo>
                <a:lnTo>
                  <a:pt x="78262" y="505256"/>
                </a:lnTo>
                <a:lnTo>
                  <a:pt x="48710" y="467294"/>
                </a:lnTo>
                <a:lnTo>
                  <a:pt x="25549" y="425205"/>
                </a:lnTo>
                <a:lnTo>
                  <a:pt x="9448" y="379621"/>
                </a:lnTo>
                <a:lnTo>
                  <a:pt x="1077" y="331172"/>
                </a:lnTo>
                <a:lnTo>
                  <a:pt x="0" y="3060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4750436" y="3796029"/>
            <a:ext cx="4770755" cy="14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8940"/>
            <a:r>
              <a:rPr spc="-5" dirty="0">
                <a:latin typeface="Calibri"/>
                <a:cs typeface="Calibri"/>
              </a:rPr>
              <a:t>Cus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mer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erv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ce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</a:pPr>
            <a:r>
              <a:rPr spc="-5" dirty="0">
                <a:latin typeface="Calibri"/>
                <a:cs typeface="Calibri"/>
              </a:rPr>
              <a:t>sp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mvc</a:t>
            </a:r>
            <a:r>
              <a:rPr spc="-5" dirty="0">
                <a:latin typeface="Calibri"/>
                <a:cs typeface="Calibri"/>
              </a:rPr>
              <a:t>.x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R="5080" algn="r"/>
            <a:r>
              <a:rPr spc="-5" dirty="0">
                <a:latin typeface="Calibri"/>
                <a:cs typeface="Calibri"/>
              </a:rPr>
              <a:t>b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ns.x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222625" y="2355851"/>
            <a:ext cx="15290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Cus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merAct</a:t>
            </a:r>
            <a:r>
              <a:rPr spc="-5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4511676" y="3122930"/>
            <a:ext cx="3630929" cy="49530"/>
          </a:xfrm>
          <a:custGeom>
            <a:avLst/>
            <a:gdLst/>
            <a:ahLst/>
            <a:cxnLst/>
            <a:rect l="l" t="t" r="r" b="b"/>
            <a:pathLst>
              <a:path w="3630929" h="49530">
                <a:moveTo>
                  <a:pt x="0" y="0"/>
                </a:moveTo>
                <a:lnTo>
                  <a:pt x="3630930" y="495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055610" y="3114039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995" y="58420"/>
                </a:moveTo>
                <a:lnTo>
                  <a:pt x="1905" y="0"/>
                </a:lnTo>
                <a:lnTo>
                  <a:pt x="86995" y="58420"/>
                </a:lnTo>
                <a:lnTo>
                  <a:pt x="0" y="114300"/>
                </a:lnTo>
                <a:lnTo>
                  <a:pt x="86995" y="5842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09135" y="2070101"/>
            <a:ext cx="3820160" cy="913765"/>
          </a:xfrm>
          <a:custGeom>
            <a:avLst/>
            <a:gdLst/>
            <a:ahLst/>
            <a:cxnLst/>
            <a:rect l="l" t="t" r="r" b="b"/>
            <a:pathLst>
              <a:path w="3820159" h="913764">
                <a:moveTo>
                  <a:pt x="3820160" y="739140"/>
                </a:moveTo>
                <a:lnTo>
                  <a:pt x="3763645" y="662305"/>
                </a:lnTo>
                <a:lnTo>
                  <a:pt x="3707130" y="586740"/>
                </a:lnTo>
                <a:lnTo>
                  <a:pt x="3648710" y="511810"/>
                </a:lnTo>
                <a:lnTo>
                  <a:pt x="3588385" y="440055"/>
                </a:lnTo>
                <a:lnTo>
                  <a:pt x="3526155" y="370205"/>
                </a:lnTo>
                <a:lnTo>
                  <a:pt x="3460115" y="304800"/>
                </a:lnTo>
                <a:lnTo>
                  <a:pt x="3390900" y="243840"/>
                </a:lnTo>
                <a:lnTo>
                  <a:pt x="3316605" y="187325"/>
                </a:lnTo>
                <a:lnTo>
                  <a:pt x="3237865" y="137160"/>
                </a:lnTo>
                <a:lnTo>
                  <a:pt x="3153410" y="93980"/>
                </a:lnTo>
                <a:lnTo>
                  <a:pt x="3061970" y="57785"/>
                </a:lnTo>
                <a:lnTo>
                  <a:pt x="2964180" y="29210"/>
                </a:lnTo>
                <a:lnTo>
                  <a:pt x="2858770" y="10160"/>
                </a:lnTo>
                <a:lnTo>
                  <a:pt x="2744470" y="0"/>
                </a:lnTo>
                <a:lnTo>
                  <a:pt x="2621915" y="635"/>
                </a:lnTo>
                <a:lnTo>
                  <a:pt x="2489835" y="12065"/>
                </a:lnTo>
                <a:lnTo>
                  <a:pt x="2348865" y="33020"/>
                </a:lnTo>
                <a:lnTo>
                  <a:pt x="2200275" y="64135"/>
                </a:lnTo>
                <a:lnTo>
                  <a:pt x="2043430" y="104140"/>
                </a:lnTo>
                <a:lnTo>
                  <a:pt x="1879600" y="151765"/>
                </a:lnTo>
                <a:lnTo>
                  <a:pt x="1710055" y="207010"/>
                </a:lnTo>
                <a:lnTo>
                  <a:pt x="1534160" y="269240"/>
                </a:lnTo>
                <a:lnTo>
                  <a:pt x="1353185" y="336550"/>
                </a:lnTo>
                <a:lnTo>
                  <a:pt x="1168400" y="409575"/>
                </a:lnTo>
                <a:lnTo>
                  <a:pt x="979170" y="487045"/>
                </a:lnTo>
                <a:lnTo>
                  <a:pt x="787400" y="567690"/>
                </a:lnTo>
                <a:lnTo>
                  <a:pt x="592455" y="651510"/>
                </a:lnTo>
                <a:lnTo>
                  <a:pt x="396240" y="737870"/>
                </a:lnTo>
                <a:lnTo>
                  <a:pt x="198120" y="825500"/>
                </a:lnTo>
                <a:lnTo>
                  <a:pt x="0" y="913765"/>
                </a:lnTo>
              </a:path>
            </a:pathLst>
          </a:custGeom>
          <a:ln w="25400">
            <a:solidFill>
              <a:srgbClr val="37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11675" y="2807970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6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9135" y="298513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76135" y="1628776"/>
            <a:ext cx="288290" cy="832485"/>
          </a:xfrm>
          <a:custGeom>
            <a:avLst/>
            <a:gdLst/>
            <a:ahLst/>
            <a:cxnLst/>
            <a:rect l="l" t="t" r="r" b="b"/>
            <a:pathLst>
              <a:path w="288289" h="832485">
                <a:moveTo>
                  <a:pt x="288290" y="0"/>
                </a:moveTo>
                <a:lnTo>
                  <a:pt x="0" y="8324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960236" y="1772920"/>
            <a:ext cx="648335" cy="504190"/>
          </a:xfrm>
          <a:custGeom>
            <a:avLst/>
            <a:gdLst/>
            <a:ahLst/>
            <a:cxnLst/>
            <a:rect l="l" t="t" r="r" b="b"/>
            <a:pathLst>
              <a:path w="648335" h="504189">
                <a:moveTo>
                  <a:pt x="0" y="0"/>
                </a:moveTo>
                <a:lnTo>
                  <a:pt x="648335" y="50419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7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39606" y="578407"/>
            <a:ext cx="818197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3343910" algn="l"/>
              </a:tabLst>
            </a:pP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PathVariable	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URL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定的占位符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939606" y="1446483"/>
            <a:ext cx="8687506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>
              <a:lnSpc>
                <a:spcPts val="2750"/>
              </a:lnSpc>
              <a:tabLst>
                <a:tab pos="354330" algn="l"/>
              </a:tabLst>
            </a:pPr>
            <a:r>
              <a:rPr dirty="0" err="1" smtClean="0">
                <a:latin typeface="+mn-ea"/>
                <a:cs typeface="微软雅黑"/>
              </a:rPr>
              <a:t>带</a:t>
            </a:r>
            <a:r>
              <a:rPr dirty="0" err="1" smtClean="0">
                <a:latin typeface="+mn-ea"/>
                <a:cs typeface="Kozuka Gothic Pro B"/>
              </a:rPr>
              <a:t>占位符的</a:t>
            </a:r>
            <a:r>
              <a:rPr spc="145" dirty="0" smtClean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URL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是</a:t>
            </a:r>
            <a:r>
              <a:rPr spc="145" dirty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Spring3.0</a:t>
            </a:r>
            <a:r>
              <a:rPr spc="-2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新增的功能</a:t>
            </a:r>
            <a:r>
              <a:rPr dirty="0">
                <a:latin typeface="+mn-ea"/>
              </a:rPr>
              <a:t>，</a:t>
            </a:r>
            <a:r>
              <a:rPr dirty="0">
                <a:latin typeface="+mn-ea"/>
                <a:cs typeface="宋体"/>
              </a:rPr>
              <a:t>该</a:t>
            </a:r>
            <a:r>
              <a:rPr dirty="0">
                <a:latin typeface="+mn-ea"/>
              </a:rPr>
              <a:t>功能在 </a:t>
            </a:r>
            <a:r>
              <a:rPr dirty="0">
                <a:latin typeface="+mn-ea"/>
                <a:cs typeface="Arial"/>
              </a:rPr>
              <a:t>SpringMVC</a:t>
            </a:r>
            <a:r>
              <a:rPr spc="-35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向</a:t>
            </a:r>
            <a:r>
              <a:rPr spc="-535" dirty="0">
                <a:latin typeface="+mn-ea"/>
              </a:rPr>
              <a:t> </a:t>
            </a:r>
            <a:r>
              <a:rPr dirty="0">
                <a:latin typeface="+mn-ea"/>
                <a:cs typeface="Arial"/>
              </a:rPr>
              <a:t>REST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目</a:t>
            </a:r>
            <a:r>
              <a:rPr dirty="0">
                <a:latin typeface="+mn-ea"/>
                <a:cs typeface="宋体"/>
              </a:rPr>
              <a:t>标</a:t>
            </a:r>
            <a:r>
              <a:rPr dirty="0">
                <a:latin typeface="+mn-ea"/>
              </a:rPr>
              <a:t>挺</a:t>
            </a:r>
            <a:r>
              <a:rPr dirty="0">
                <a:latin typeface="+mn-ea"/>
                <a:cs typeface="宋体"/>
              </a:rPr>
              <a:t>进发</a:t>
            </a:r>
            <a:r>
              <a:rPr dirty="0">
                <a:latin typeface="+mn-ea"/>
              </a:rPr>
              <a:t>展</a:t>
            </a:r>
            <a:r>
              <a:rPr dirty="0">
                <a:latin typeface="+mn-ea"/>
                <a:cs typeface="宋体"/>
              </a:rPr>
              <a:t>过</a:t>
            </a:r>
            <a:r>
              <a:rPr dirty="0">
                <a:latin typeface="+mn-ea"/>
              </a:rPr>
              <a:t>程中具有里程碑的 意</a:t>
            </a:r>
            <a:r>
              <a:rPr dirty="0">
                <a:latin typeface="+mn-ea"/>
                <a:cs typeface="宋体"/>
              </a:rPr>
              <a:t>义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dirty="0" err="1" smtClean="0">
                <a:latin typeface="+mn-ea"/>
                <a:cs typeface="Kozuka Gothic Pro B"/>
              </a:rPr>
              <a:t>通</a:t>
            </a:r>
            <a:r>
              <a:rPr dirty="0" err="1" smtClean="0">
                <a:latin typeface="+mn-ea"/>
                <a:cs typeface="微软雅黑"/>
              </a:rPr>
              <a:t>过</a:t>
            </a:r>
            <a:r>
              <a:rPr spc="-55" dirty="0" smtClean="0">
                <a:latin typeface="+mn-ea"/>
                <a:cs typeface="微软雅黑"/>
              </a:rPr>
              <a:t> </a:t>
            </a:r>
            <a:r>
              <a:rPr dirty="0">
                <a:latin typeface="+mn-ea"/>
                <a:cs typeface="Arial"/>
              </a:rPr>
              <a:t>@PathVariable</a:t>
            </a:r>
            <a:r>
              <a:rPr spc="-4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可以将</a:t>
            </a:r>
            <a:r>
              <a:rPr spc="145" dirty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URL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中占位符参数</a:t>
            </a:r>
            <a:r>
              <a:rPr dirty="0">
                <a:latin typeface="+mn-ea"/>
                <a:cs typeface="微软雅黑"/>
              </a:rPr>
              <a:t>绑</a:t>
            </a:r>
            <a:r>
              <a:rPr dirty="0">
                <a:latin typeface="+mn-ea"/>
                <a:cs typeface="Kozuka Gothic Pro B"/>
              </a:rPr>
              <a:t>定到控 制器</a:t>
            </a:r>
            <a:r>
              <a:rPr dirty="0">
                <a:latin typeface="+mn-ea"/>
                <a:cs typeface="微软雅黑"/>
              </a:rPr>
              <a:t>处</a:t>
            </a:r>
            <a:r>
              <a:rPr dirty="0">
                <a:latin typeface="+mn-ea"/>
                <a:cs typeface="Kozuka Gothic Pro B"/>
              </a:rPr>
              <a:t>理方法的入参中</a:t>
            </a:r>
            <a:r>
              <a:rPr dirty="0">
                <a:latin typeface="+mn-ea"/>
              </a:rPr>
              <a:t>：</a:t>
            </a:r>
            <a:r>
              <a:rPr dirty="0">
                <a:latin typeface="+mn-ea"/>
                <a:cs typeface="Arial"/>
              </a:rPr>
              <a:t>URL</a:t>
            </a:r>
            <a:r>
              <a:rPr spc="-15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中的</a:t>
            </a:r>
            <a:r>
              <a:rPr spc="-535" dirty="0">
                <a:latin typeface="+mn-ea"/>
              </a:rPr>
              <a:t> </a:t>
            </a:r>
            <a:r>
              <a:rPr spc="-5" dirty="0">
                <a:latin typeface="+mn-ea"/>
                <a:cs typeface="Arial"/>
              </a:rPr>
              <a:t>{</a:t>
            </a:r>
            <a:r>
              <a:rPr dirty="0">
                <a:latin typeface="+mn-ea"/>
                <a:cs typeface="Arial"/>
              </a:rPr>
              <a:t>xx</a:t>
            </a:r>
            <a:r>
              <a:rPr spc="-15" dirty="0">
                <a:latin typeface="+mn-ea"/>
                <a:cs typeface="Arial"/>
              </a:rPr>
              <a:t>x</a:t>
            </a:r>
            <a:r>
              <a:rPr dirty="0">
                <a:latin typeface="+mn-ea"/>
                <a:cs typeface="Arial"/>
              </a:rPr>
              <a:t>}</a:t>
            </a:r>
            <a:r>
              <a:rPr spc="-5" dirty="0">
                <a:latin typeface="+mn-ea"/>
                <a:cs typeface="Arial"/>
              </a:rPr>
              <a:t> </a:t>
            </a:r>
            <a:r>
              <a:rPr dirty="0">
                <a:latin typeface="+mn-ea"/>
              </a:rPr>
              <a:t>占位符可以通</a:t>
            </a:r>
            <a:r>
              <a:rPr dirty="0">
                <a:latin typeface="+mn-ea"/>
                <a:cs typeface="宋体"/>
              </a:rPr>
              <a:t>过</a:t>
            </a:r>
          </a:p>
          <a:p>
            <a:pPr marL="354965">
              <a:lnSpc>
                <a:spcPts val="2655"/>
              </a:lnSpc>
            </a:pPr>
            <a:r>
              <a:rPr spc="-5" dirty="0">
                <a:latin typeface="+mn-ea"/>
                <a:cs typeface="Arial"/>
              </a:rPr>
              <a:t>@</a:t>
            </a:r>
            <a:r>
              <a:rPr dirty="0">
                <a:latin typeface="+mn-ea"/>
                <a:cs typeface="Arial"/>
              </a:rPr>
              <a:t>PathVariabl</a:t>
            </a:r>
            <a:r>
              <a:rPr spc="-40" dirty="0">
                <a:latin typeface="+mn-ea"/>
                <a:cs typeface="Arial"/>
              </a:rPr>
              <a:t>e</a:t>
            </a:r>
            <a:r>
              <a:rPr dirty="0">
                <a:latin typeface="+mn-ea"/>
                <a:cs typeface="Arial"/>
              </a:rPr>
              <a:t>(</a:t>
            </a:r>
            <a:r>
              <a:rPr spc="-10" dirty="0">
                <a:latin typeface="+mn-ea"/>
                <a:cs typeface="Arial"/>
              </a:rPr>
              <a:t>"</a:t>
            </a:r>
            <a:r>
              <a:rPr dirty="0">
                <a:latin typeface="+mn-ea"/>
                <a:cs typeface="Arial"/>
              </a:rPr>
              <a:t>xx</a:t>
            </a:r>
            <a:r>
              <a:rPr spc="-15" dirty="0">
                <a:latin typeface="+mn-ea"/>
                <a:cs typeface="Arial"/>
              </a:rPr>
              <a:t>x</a:t>
            </a:r>
            <a:r>
              <a:rPr dirty="0">
                <a:latin typeface="+mn-ea"/>
                <a:cs typeface="Arial"/>
              </a:rPr>
              <a:t>")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宋体"/>
              </a:rPr>
              <a:t>绑</a:t>
            </a:r>
            <a:r>
              <a:rPr dirty="0">
                <a:latin typeface="+mn-ea"/>
              </a:rPr>
              <a:t>定到操作方法的入参中。</a:t>
            </a:r>
          </a:p>
        </p:txBody>
      </p:sp>
      <p:sp>
        <p:nvSpPr>
          <p:cNvPr id="5" name="object 5"/>
          <p:cNvSpPr/>
          <p:nvPr/>
        </p:nvSpPr>
        <p:spPr>
          <a:xfrm>
            <a:off x="2423794" y="4509134"/>
            <a:ext cx="72136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86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752191"/>
            <a:ext cx="10515600" cy="5514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29840">
              <a:lnSpc>
                <a:spcPts val="4285"/>
              </a:lnSpc>
            </a:pPr>
            <a:r>
              <a:rPr dirty="0"/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4834" y="1475502"/>
            <a:ext cx="8392160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9525" indent="-342265" algn="just">
              <a:lnSpc>
                <a:spcPts val="2060"/>
              </a:lnSpc>
              <a:buFont typeface="Arial"/>
              <a:buChar char="•"/>
              <a:tabLst>
                <a:tab pos="354965" algn="l"/>
              </a:tabLst>
            </a:pPr>
            <a:r>
              <a:rPr dirty="0">
                <a:latin typeface="+mn-ea"/>
                <a:cs typeface="Arial"/>
              </a:rPr>
              <a:t>RES</a:t>
            </a:r>
            <a:r>
              <a:rPr spc="-15" dirty="0">
                <a:latin typeface="+mn-ea"/>
                <a:cs typeface="Arial"/>
              </a:rPr>
              <a:t>T</a:t>
            </a:r>
            <a:r>
              <a:rPr dirty="0">
                <a:latin typeface="+mn-ea"/>
                <a:cs typeface="MS Mincho"/>
              </a:rPr>
              <a:t>：即</a:t>
            </a:r>
            <a:r>
              <a:rPr spc="-400" dirty="0">
                <a:latin typeface="+mn-ea"/>
                <a:cs typeface="MS Mincho"/>
              </a:rPr>
              <a:t> </a:t>
            </a:r>
            <a:r>
              <a:rPr dirty="0">
                <a:latin typeface="+mn-ea"/>
                <a:cs typeface="Arial"/>
              </a:rPr>
              <a:t>Representational</a:t>
            </a:r>
            <a:r>
              <a:rPr spc="-3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Arial"/>
              </a:rPr>
              <a:t>State</a:t>
            </a:r>
            <a:r>
              <a:rPr spc="-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Arial"/>
              </a:rPr>
              <a:t>Transfe</a:t>
            </a:r>
            <a:r>
              <a:rPr spc="-20" dirty="0">
                <a:latin typeface="+mn-ea"/>
                <a:cs typeface="Arial"/>
              </a:rPr>
              <a:t>r</a:t>
            </a:r>
            <a:r>
              <a:rPr dirty="0">
                <a:latin typeface="+mn-ea"/>
                <a:cs typeface="MS Mincho"/>
              </a:rPr>
              <a:t>。</a:t>
            </a:r>
            <a:r>
              <a:rPr dirty="0">
                <a:latin typeface="+mn-ea"/>
                <a:cs typeface="Kozuka Gothic Pro B"/>
              </a:rPr>
              <a:t>（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源）表</a:t>
            </a:r>
            <a:r>
              <a:rPr dirty="0">
                <a:latin typeface="+mn-ea"/>
                <a:cs typeface="微软雅黑"/>
              </a:rPr>
              <a:t>现层</a:t>
            </a:r>
            <a:r>
              <a:rPr dirty="0">
                <a:latin typeface="+mn-ea"/>
                <a:cs typeface="Kozuka Gothic Pro B"/>
              </a:rPr>
              <a:t>状</a:t>
            </a:r>
            <a:r>
              <a:rPr dirty="0">
                <a:latin typeface="+mn-ea"/>
                <a:cs typeface="微软雅黑"/>
              </a:rPr>
              <a:t>态转</a:t>
            </a:r>
            <a:r>
              <a:rPr dirty="0">
                <a:latin typeface="+mn-ea"/>
                <a:cs typeface="Kozuka Gothic Pro B"/>
              </a:rPr>
              <a:t>化。是目前 最流行的一</a:t>
            </a:r>
            <a:r>
              <a:rPr dirty="0">
                <a:latin typeface="+mn-ea"/>
                <a:cs typeface="微软雅黑"/>
              </a:rPr>
              <a:t>种</a:t>
            </a:r>
            <a:r>
              <a:rPr dirty="0">
                <a:latin typeface="+mn-ea"/>
                <a:cs typeface="Kozuka Gothic Pro B"/>
              </a:rPr>
              <a:t>互</a:t>
            </a:r>
            <a:r>
              <a:rPr dirty="0">
                <a:latin typeface="+mn-ea"/>
                <a:cs typeface="微软雅黑"/>
              </a:rPr>
              <a:t>联</a:t>
            </a:r>
            <a:r>
              <a:rPr dirty="0">
                <a:latin typeface="+mn-ea"/>
                <a:cs typeface="Kozuka Gothic Pro B"/>
              </a:rPr>
              <a:t>网</a:t>
            </a:r>
            <a:r>
              <a:rPr dirty="0">
                <a:latin typeface="+mn-ea"/>
                <a:cs typeface="微软雅黑"/>
              </a:rPr>
              <a:t>软</a:t>
            </a:r>
            <a:r>
              <a:rPr dirty="0">
                <a:latin typeface="+mn-ea"/>
                <a:cs typeface="Kozuka Gothic Pro B"/>
              </a:rPr>
              <a:t>件架</a:t>
            </a:r>
            <a:r>
              <a:rPr dirty="0">
                <a:latin typeface="+mn-ea"/>
                <a:cs typeface="微软雅黑"/>
              </a:rPr>
              <a:t>构</a:t>
            </a:r>
            <a:r>
              <a:rPr dirty="0">
                <a:latin typeface="+mn-ea"/>
                <a:cs typeface="MS Mincho"/>
              </a:rPr>
              <a:t>。它</a:t>
            </a:r>
            <a:r>
              <a:rPr dirty="0">
                <a:latin typeface="+mn-ea"/>
                <a:cs typeface="宋体"/>
              </a:rPr>
              <a:t>结构</a:t>
            </a:r>
            <a:r>
              <a:rPr dirty="0">
                <a:latin typeface="+mn-ea"/>
                <a:cs typeface="MS Mincho"/>
              </a:rPr>
              <a:t>清晰、符合</a:t>
            </a:r>
            <a:r>
              <a:rPr dirty="0">
                <a:latin typeface="+mn-ea"/>
                <a:cs typeface="宋体"/>
              </a:rPr>
              <a:t>标</a:t>
            </a:r>
            <a:r>
              <a:rPr dirty="0">
                <a:latin typeface="+mn-ea"/>
                <a:cs typeface="MS Mincho"/>
              </a:rPr>
              <a:t>准、易于理解、</a:t>
            </a:r>
            <a:r>
              <a:rPr dirty="0">
                <a:latin typeface="+mn-ea"/>
                <a:cs typeface="宋体"/>
              </a:rPr>
              <a:t>扩</a:t>
            </a:r>
            <a:r>
              <a:rPr dirty="0">
                <a:latin typeface="+mn-ea"/>
                <a:cs typeface="MS Mincho"/>
              </a:rPr>
              <a:t>展方便， 所以正得到越来越多网站的采用</a:t>
            </a:r>
          </a:p>
          <a:p>
            <a:pPr marL="354965" marR="5080" indent="-342265" algn="just">
              <a:lnSpc>
                <a:spcPts val="2060"/>
              </a:lnSpc>
              <a:spcBef>
                <a:spcPts val="409"/>
              </a:spcBef>
            </a:pPr>
            <a:r>
              <a:rPr dirty="0">
                <a:latin typeface="+mn-ea"/>
                <a:cs typeface="Arial"/>
              </a:rPr>
              <a:t>•   </a:t>
            </a:r>
            <a:r>
              <a:rPr spc="6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源（</a:t>
            </a:r>
            <a:r>
              <a:rPr dirty="0">
                <a:latin typeface="+mn-ea"/>
                <a:cs typeface="Arial"/>
              </a:rPr>
              <a:t>Resource</a:t>
            </a:r>
            <a:r>
              <a:rPr spc="-20" dirty="0">
                <a:latin typeface="+mn-ea"/>
                <a:cs typeface="Arial"/>
              </a:rPr>
              <a:t>s</a:t>
            </a:r>
            <a:r>
              <a:rPr dirty="0">
                <a:latin typeface="+mn-ea"/>
                <a:cs typeface="Kozuka Gothic Pro B"/>
              </a:rPr>
              <a:t>）</a:t>
            </a:r>
            <a:r>
              <a:rPr dirty="0">
                <a:latin typeface="+mn-ea"/>
                <a:cs typeface="MS Mincho"/>
              </a:rPr>
              <a:t>：</a:t>
            </a:r>
            <a:r>
              <a:rPr dirty="0">
                <a:latin typeface="+mn-ea"/>
                <a:cs typeface="Kozuka Gothic Pro B"/>
              </a:rPr>
              <a:t>网</a:t>
            </a:r>
            <a:r>
              <a:rPr dirty="0">
                <a:latin typeface="+mn-ea"/>
                <a:cs typeface="微软雅黑"/>
              </a:rPr>
              <a:t>络</a:t>
            </a:r>
            <a:r>
              <a:rPr dirty="0">
                <a:latin typeface="+mn-ea"/>
                <a:cs typeface="Kozuka Gothic Pro B"/>
              </a:rPr>
              <a:t>上的一个</a:t>
            </a:r>
            <a:r>
              <a:rPr dirty="0">
                <a:latin typeface="+mn-ea"/>
                <a:cs typeface="微软雅黑"/>
              </a:rPr>
              <a:t>实</a:t>
            </a:r>
            <a:r>
              <a:rPr dirty="0">
                <a:latin typeface="+mn-ea"/>
                <a:cs typeface="Kozuka Gothic Pro B"/>
              </a:rPr>
              <a:t>体，或者</a:t>
            </a:r>
            <a:r>
              <a:rPr dirty="0">
                <a:latin typeface="+mn-ea"/>
                <a:cs typeface="微软雅黑"/>
              </a:rPr>
              <a:t>说</a:t>
            </a:r>
            <a:r>
              <a:rPr dirty="0">
                <a:latin typeface="+mn-ea"/>
                <a:cs typeface="Kozuka Gothic Pro B"/>
              </a:rPr>
              <a:t>是网</a:t>
            </a:r>
            <a:r>
              <a:rPr dirty="0">
                <a:latin typeface="+mn-ea"/>
                <a:cs typeface="微软雅黑"/>
              </a:rPr>
              <a:t>络</a:t>
            </a:r>
            <a:r>
              <a:rPr dirty="0">
                <a:latin typeface="+mn-ea"/>
                <a:cs typeface="Kozuka Gothic Pro B"/>
              </a:rPr>
              <a:t>上的一个具体信息</a:t>
            </a:r>
            <a:r>
              <a:rPr dirty="0">
                <a:latin typeface="+mn-ea"/>
                <a:cs typeface="MS Mincho"/>
              </a:rPr>
              <a:t>。它 可以是一段文本、一</a:t>
            </a:r>
            <a:r>
              <a:rPr dirty="0">
                <a:latin typeface="+mn-ea"/>
                <a:cs typeface="宋体"/>
              </a:rPr>
              <a:t>张图</a:t>
            </a:r>
            <a:r>
              <a:rPr dirty="0">
                <a:latin typeface="+mn-ea"/>
                <a:cs typeface="MS Mincho"/>
              </a:rPr>
              <a:t>片、一首歌曲、一</a:t>
            </a:r>
            <a:r>
              <a:rPr dirty="0">
                <a:latin typeface="+mn-ea"/>
                <a:cs typeface="宋体"/>
              </a:rPr>
              <a:t>种</a:t>
            </a:r>
            <a:r>
              <a:rPr dirty="0">
                <a:latin typeface="+mn-ea"/>
                <a:cs typeface="MS Mincho"/>
              </a:rPr>
              <a:t>服</a:t>
            </a:r>
            <a:r>
              <a:rPr dirty="0">
                <a:latin typeface="+mn-ea"/>
                <a:cs typeface="宋体"/>
              </a:rPr>
              <a:t>务</a:t>
            </a:r>
            <a:r>
              <a:rPr dirty="0">
                <a:latin typeface="+mn-ea"/>
                <a:cs typeface="MS Mincho"/>
              </a:rPr>
              <a:t>，</a:t>
            </a:r>
            <a:r>
              <a:rPr dirty="0">
                <a:latin typeface="+mn-ea"/>
                <a:cs typeface="宋体"/>
              </a:rPr>
              <a:t>总</a:t>
            </a:r>
            <a:r>
              <a:rPr dirty="0">
                <a:latin typeface="+mn-ea"/>
                <a:cs typeface="MS Mincho"/>
              </a:rPr>
              <a:t>之就是一个具体的存在。 可以用一个</a:t>
            </a:r>
            <a:r>
              <a:rPr dirty="0">
                <a:latin typeface="+mn-ea"/>
                <a:cs typeface="Arial"/>
              </a:rPr>
              <a:t>UR</a:t>
            </a:r>
            <a:r>
              <a:rPr spc="-10" dirty="0">
                <a:latin typeface="+mn-ea"/>
                <a:cs typeface="Arial"/>
              </a:rPr>
              <a:t>I</a:t>
            </a:r>
            <a:r>
              <a:rPr dirty="0">
                <a:latin typeface="+mn-ea"/>
                <a:cs typeface="MS Mincho"/>
              </a:rPr>
              <a:t>（</a:t>
            </a:r>
            <a:r>
              <a:rPr dirty="0">
                <a:latin typeface="+mn-ea"/>
                <a:cs typeface="宋体"/>
              </a:rPr>
              <a:t>统</a:t>
            </a:r>
            <a:r>
              <a:rPr dirty="0">
                <a:latin typeface="+mn-ea"/>
                <a:cs typeface="MS Mincho"/>
              </a:rPr>
              <a:t>一</a:t>
            </a:r>
            <a:r>
              <a:rPr dirty="0">
                <a:latin typeface="+mn-ea"/>
                <a:cs typeface="宋体"/>
              </a:rPr>
              <a:t>资</a:t>
            </a:r>
            <a:r>
              <a:rPr dirty="0">
                <a:latin typeface="+mn-ea"/>
                <a:cs typeface="MS Mincho"/>
              </a:rPr>
              <a:t>源定位符）指向它，</a:t>
            </a:r>
            <a:r>
              <a:rPr dirty="0">
                <a:latin typeface="+mn-ea"/>
                <a:cs typeface="Adobe Myungjo Std M"/>
              </a:rPr>
              <a:t>每</a:t>
            </a:r>
            <a:r>
              <a:rPr dirty="0">
                <a:latin typeface="+mn-ea"/>
                <a:cs typeface="微软雅黑"/>
              </a:rPr>
              <a:t>种资</a:t>
            </a:r>
            <a:r>
              <a:rPr dirty="0">
                <a:latin typeface="+mn-ea"/>
                <a:cs typeface="Kozuka Gothic Pro B"/>
              </a:rPr>
              <a:t>源</a:t>
            </a:r>
            <a:r>
              <a:rPr dirty="0">
                <a:latin typeface="+mn-ea"/>
                <a:cs typeface="微软雅黑"/>
              </a:rPr>
              <a:t>对应</a:t>
            </a:r>
            <a:r>
              <a:rPr dirty="0">
                <a:latin typeface="+mn-ea"/>
                <a:cs typeface="Kozuka Gothic Pro B"/>
              </a:rPr>
              <a:t>一个特定的</a:t>
            </a:r>
            <a:r>
              <a:rPr spc="110" dirty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URI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MS Mincho"/>
              </a:rPr>
              <a:t>。要 </a:t>
            </a:r>
            <a:r>
              <a:rPr dirty="0">
                <a:latin typeface="+mn-ea"/>
                <a:cs typeface="宋体"/>
              </a:rPr>
              <a:t>获</a:t>
            </a:r>
            <a:r>
              <a:rPr dirty="0">
                <a:latin typeface="+mn-ea"/>
                <a:cs typeface="MS Mincho"/>
              </a:rPr>
              <a:t>取</a:t>
            </a:r>
            <a:r>
              <a:rPr dirty="0">
                <a:latin typeface="+mn-ea"/>
                <a:cs typeface="宋体"/>
              </a:rPr>
              <a:t>这</a:t>
            </a:r>
            <a:r>
              <a:rPr dirty="0">
                <a:latin typeface="+mn-ea"/>
                <a:cs typeface="MS Mincho"/>
              </a:rPr>
              <a:t>个</a:t>
            </a:r>
            <a:r>
              <a:rPr dirty="0">
                <a:latin typeface="+mn-ea"/>
                <a:cs typeface="宋体"/>
              </a:rPr>
              <a:t>资</a:t>
            </a:r>
            <a:r>
              <a:rPr dirty="0">
                <a:latin typeface="+mn-ea"/>
                <a:cs typeface="MS Mincho"/>
              </a:rPr>
              <a:t>源，</a:t>
            </a:r>
            <a:r>
              <a:rPr dirty="0">
                <a:latin typeface="+mn-ea"/>
                <a:cs typeface="宋体"/>
              </a:rPr>
              <a:t>访问</a:t>
            </a:r>
            <a:r>
              <a:rPr dirty="0">
                <a:latin typeface="+mn-ea"/>
                <a:cs typeface="MS Mincho"/>
              </a:rPr>
              <a:t>它的</a:t>
            </a:r>
            <a:r>
              <a:rPr dirty="0">
                <a:latin typeface="+mn-ea"/>
                <a:cs typeface="Arial"/>
              </a:rPr>
              <a:t>UR</a:t>
            </a:r>
            <a:r>
              <a:rPr spc="-10" dirty="0">
                <a:latin typeface="+mn-ea"/>
                <a:cs typeface="Arial"/>
              </a:rPr>
              <a:t>I</a:t>
            </a:r>
            <a:r>
              <a:rPr dirty="0">
                <a:latin typeface="+mn-ea"/>
                <a:cs typeface="MS Mincho"/>
              </a:rPr>
              <a:t>就可以，因此</a:t>
            </a:r>
            <a:r>
              <a:rPr spc="-400" dirty="0">
                <a:latin typeface="+mn-ea"/>
                <a:cs typeface="MS Mincho"/>
              </a:rPr>
              <a:t> </a:t>
            </a:r>
            <a:r>
              <a:rPr dirty="0">
                <a:latin typeface="+mn-ea"/>
                <a:cs typeface="Arial"/>
              </a:rPr>
              <a:t>URI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即</a:t>
            </a:r>
            <a:r>
              <a:rPr dirty="0">
                <a:latin typeface="+mn-ea"/>
                <a:cs typeface="微软雅黑"/>
              </a:rPr>
              <a:t>为</a:t>
            </a:r>
            <a:r>
              <a:rPr dirty="0">
                <a:latin typeface="+mn-ea"/>
                <a:cs typeface="Adobe Myungjo Std M"/>
              </a:rPr>
              <a:t>每</a:t>
            </a:r>
            <a:r>
              <a:rPr dirty="0">
                <a:latin typeface="+mn-ea"/>
                <a:cs typeface="Kozuka Gothic Pro B"/>
              </a:rPr>
              <a:t>一个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源的独一无二的</a:t>
            </a:r>
            <a:r>
              <a:rPr dirty="0">
                <a:latin typeface="+mn-ea"/>
                <a:cs typeface="微软雅黑"/>
              </a:rPr>
              <a:t>识 别</a:t>
            </a:r>
            <a:r>
              <a:rPr dirty="0">
                <a:latin typeface="+mn-ea"/>
                <a:cs typeface="Kozuka Gothic Pro B"/>
              </a:rPr>
              <a:t>符</a:t>
            </a:r>
            <a:r>
              <a:rPr dirty="0">
                <a:latin typeface="+mn-ea"/>
                <a:cs typeface="MS Mincho"/>
              </a:rPr>
              <a:t>。</a:t>
            </a:r>
          </a:p>
          <a:p>
            <a:pPr marL="12700">
              <a:lnSpc>
                <a:spcPts val="2110"/>
              </a:lnSpc>
              <a:spcBef>
                <a:spcPts val="254"/>
              </a:spcBef>
              <a:tabLst>
                <a:tab pos="354330" algn="l"/>
              </a:tabLst>
            </a:pPr>
            <a:r>
              <a:rPr dirty="0">
                <a:latin typeface="+mn-ea"/>
                <a:cs typeface="Arial"/>
              </a:rPr>
              <a:t>•	</a:t>
            </a:r>
            <a:r>
              <a:rPr dirty="0">
                <a:latin typeface="+mn-ea"/>
                <a:cs typeface="Kozuka Gothic Pro B"/>
              </a:rPr>
              <a:t>表</a:t>
            </a:r>
            <a:r>
              <a:rPr dirty="0">
                <a:latin typeface="+mn-ea"/>
                <a:cs typeface="微软雅黑"/>
              </a:rPr>
              <a:t>现层</a:t>
            </a:r>
            <a:r>
              <a:rPr dirty="0">
                <a:latin typeface="+mn-ea"/>
                <a:cs typeface="Kozuka Gothic Pro B"/>
              </a:rPr>
              <a:t>（</a:t>
            </a:r>
            <a:r>
              <a:rPr dirty="0">
                <a:latin typeface="+mn-ea"/>
                <a:cs typeface="Arial"/>
              </a:rPr>
              <a:t>Representatio</a:t>
            </a:r>
            <a:r>
              <a:rPr spc="-40" dirty="0">
                <a:latin typeface="+mn-ea"/>
                <a:cs typeface="Arial"/>
              </a:rPr>
              <a:t>n</a:t>
            </a:r>
            <a:r>
              <a:rPr dirty="0">
                <a:latin typeface="+mn-ea"/>
                <a:cs typeface="Kozuka Gothic Pro B"/>
              </a:rPr>
              <a:t>）</a:t>
            </a:r>
            <a:r>
              <a:rPr dirty="0">
                <a:latin typeface="+mn-ea"/>
                <a:cs typeface="MS Mincho"/>
              </a:rPr>
              <a:t>：</a:t>
            </a:r>
            <a:r>
              <a:rPr dirty="0">
                <a:latin typeface="+mn-ea"/>
                <a:cs typeface="Kozuka Gothic Pro B"/>
              </a:rPr>
              <a:t>把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源具体呈</a:t>
            </a:r>
            <a:r>
              <a:rPr dirty="0">
                <a:latin typeface="+mn-ea"/>
                <a:cs typeface="微软雅黑"/>
              </a:rPr>
              <a:t>现</a:t>
            </a:r>
            <a:r>
              <a:rPr dirty="0">
                <a:latin typeface="+mn-ea"/>
                <a:cs typeface="Kozuka Gothic Pro B"/>
              </a:rPr>
              <a:t>出来的形式，叫做它的表</a:t>
            </a:r>
            <a:r>
              <a:rPr dirty="0">
                <a:latin typeface="+mn-ea"/>
                <a:cs typeface="微软雅黑"/>
              </a:rPr>
              <a:t>现层</a:t>
            </a:r>
          </a:p>
          <a:p>
            <a:pPr marL="354965" marR="454025">
              <a:lnSpc>
                <a:spcPts val="2060"/>
              </a:lnSpc>
              <a:spcBef>
                <a:spcPts val="100"/>
              </a:spcBef>
            </a:pPr>
            <a:r>
              <a:rPr dirty="0">
                <a:latin typeface="+mn-ea"/>
                <a:cs typeface="Kozuka Gothic Pro B"/>
              </a:rPr>
              <a:t>（</a:t>
            </a:r>
            <a:r>
              <a:rPr dirty="0">
                <a:latin typeface="+mn-ea"/>
                <a:cs typeface="Arial"/>
              </a:rPr>
              <a:t>Representatio</a:t>
            </a:r>
            <a:r>
              <a:rPr spc="-40" dirty="0">
                <a:latin typeface="+mn-ea"/>
                <a:cs typeface="Arial"/>
              </a:rPr>
              <a:t>n</a:t>
            </a:r>
            <a:r>
              <a:rPr dirty="0">
                <a:latin typeface="+mn-ea"/>
                <a:cs typeface="Kozuka Gothic Pro B"/>
              </a:rPr>
              <a:t>）</a:t>
            </a:r>
            <a:r>
              <a:rPr dirty="0">
                <a:latin typeface="+mn-ea"/>
                <a:cs typeface="MS Mincho"/>
              </a:rPr>
              <a:t>。比如，文本可以用</a:t>
            </a:r>
            <a:r>
              <a:rPr spc="-400" dirty="0">
                <a:latin typeface="+mn-ea"/>
                <a:cs typeface="MS Mincho"/>
              </a:rPr>
              <a:t> </a:t>
            </a:r>
            <a:r>
              <a:rPr dirty="0">
                <a:latin typeface="+mn-ea"/>
                <a:cs typeface="Arial"/>
              </a:rPr>
              <a:t>txt</a:t>
            </a:r>
            <a:r>
              <a:rPr spc="-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MS Mincho"/>
              </a:rPr>
              <a:t>格式表</a:t>
            </a:r>
            <a:r>
              <a:rPr dirty="0">
                <a:latin typeface="+mn-ea"/>
                <a:cs typeface="宋体"/>
              </a:rPr>
              <a:t>现</a:t>
            </a:r>
            <a:r>
              <a:rPr dirty="0">
                <a:latin typeface="+mn-ea"/>
                <a:cs typeface="MS Mincho"/>
              </a:rPr>
              <a:t>，也可以用</a:t>
            </a:r>
            <a:r>
              <a:rPr spc="-400" dirty="0">
                <a:latin typeface="+mn-ea"/>
                <a:cs typeface="MS Mincho"/>
              </a:rPr>
              <a:t> </a:t>
            </a:r>
            <a:r>
              <a:rPr dirty="0">
                <a:latin typeface="+mn-ea"/>
                <a:cs typeface="Arial"/>
              </a:rPr>
              <a:t>HTML</a:t>
            </a:r>
            <a:r>
              <a:rPr spc="-1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MS Mincho"/>
              </a:rPr>
              <a:t>格 式、</a:t>
            </a:r>
            <a:r>
              <a:rPr dirty="0">
                <a:latin typeface="+mn-ea"/>
                <a:cs typeface="Arial"/>
              </a:rPr>
              <a:t>XML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MS Mincho"/>
              </a:rPr>
              <a:t>格式、</a:t>
            </a:r>
            <a:r>
              <a:rPr dirty="0">
                <a:latin typeface="+mn-ea"/>
                <a:cs typeface="Arial"/>
              </a:rPr>
              <a:t>JSON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MS Mincho"/>
              </a:rPr>
              <a:t>格式表</a:t>
            </a:r>
            <a:r>
              <a:rPr dirty="0">
                <a:latin typeface="+mn-ea"/>
                <a:cs typeface="宋体"/>
              </a:rPr>
              <a:t>现</a:t>
            </a:r>
            <a:r>
              <a:rPr dirty="0">
                <a:latin typeface="+mn-ea"/>
                <a:cs typeface="MS Mincho"/>
              </a:rPr>
              <a:t>，甚至可以采用二</a:t>
            </a:r>
            <a:r>
              <a:rPr dirty="0">
                <a:latin typeface="+mn-ea"/>
                <a:cs typeface="宋体"/>
              </a:rPr>
              <a:t>进</a:t>
            </a:r>
            <a:r>
              <a:rPr dirty="0">
                <a:latin typeface="+mn-ea"/>
                <a:cs typeface="MS Mincho"/>
              </a:rPr>
              <a:t>制格式。</a:t>
            </a:r>
          </a:p>
          <a:p>
            <a:pPr marL="354965" marR="20955" indent="-342265">
              <a:lnSpc>
                <a:spcPts val="2060"/>
              </a:lnSpc>
              <a:spcBef>
                <a:spcPts val="409"/>
              </a:spcBef>
              <a:tabLst>
                <a:tab pos="354330" algn="l"/>
              </a:tabLst>
            </a:pPr>
            <a:r>
              <a:rPr dirty="0">
                <a:latin typeface="+mn-ea"/>
                <a:cs typeface="Arial"/>
              </a:rPr>
              <a:t>•	</a:t>
            </a:r>
            <a:r>
              <a:rPr dirty="0">
                <a:latin typeface="+mn-ea"/>
                <a:cs typeface="Kozuka Gothic Pro B"/>
              </a:rPr>
              <a:t>状</a:t>
            </a:r>
            <a:r>
              <a:rPr dirty="0">
                <a:latin typeface="+mn-ea"/>
                <a:cs typeface="微软雅黑"/>
              </a:rPr>
              <a:t>态转</a:t>
            </a:r>
            <a:r>
              <a:rPr dirty="0">
                <a:latin typeface="+mn-ea"/>
                <a:cs typeface="Kozuka Gothic Pro B"/>
              </a:rPr>
              <a:t>化（</a:t>
            </a:r>
            <a:r>
              <a:rPr dirty="0">
                <a:latin typeface="+mn-ea"/>
                <a:cs typeface="Arial"/>
              </a:rPr>
              <a:t>State Transfe</a:t>
            </a:r>
            <a:r>
              <a:rPr spc="-30" dirty="0">
                <a:latin typeface="+mn-ea"/>
                <a:cs typeface="Arial"/>
              </a:rPr>
              <a:t>r</a:t>
            </a:r>
            <a:r>
              <a:rPr dirty="0">
                <a:latin typeface="+mn-ea"/>
                <a:cs typeface="Kozuka Gothic Pro B"/>
              </a:rPr>
              <a:t>）</a:t>
            </a:r>
            <a:r>
              <a:rPr dirty="0">
                <a:latin typeface="+mn-ea"/>
                <a:cs typeface="MS Mincho"/>
              </a:rPr>
              <a:t>：</a:t>
            </a:r>
            <a:r>
              <a:rPr dirty="0">
                <a:latin typeface="+mn-ea"/>
                <a:cs typeface="Batang"/>
              </a:rPr>
              <a:t>每</a:t>
            </a:r>
            <a:r>
              <a:rPr dirty="0">
                <a:latin typeface="+mn-ea"/>
                <a:cs typeface="宋体"/>
              </a:rPr>
              <a:t>发</a:t>
            </a:r>
            <a:r>
              <a:rPr dirty="0">
                <a:latin typeface="+mn-ea"/>
                <a:cs typeface="MS Mincho"/>
              </a:rPr>
              <a:t>出一个</a:t>
            </a:r>
            <a:r>
              <a:rPr dirty="0">
                <a:latin typeface="+mn-ea"/>
                <a:cs typeface="宋体"/>
              </a:rPr>
              <a:t>请</a:t>
            </a:r>
            <a:r>
              <a:rPr dirty="0">
                <a:latin typeface="+mn-ea"/>
                <a:cs typeface="MS Mincho"/>
              </a:rPr>
              <a:t>求，就代表了客</a:t>
            </a:r>
            <a:r>
              <a:rPr dirty="0">
                <a:latin typeface="+mn-ea"/>
                <a:cs typeface="宋体"/>
              </a:rPr>
              <a:t>户</a:t>
            </a:r>
            <a:r>
              <a:rPr dirty="0">
                <a:latin typeface="+mn-ea"/>
                <a:cs typeface="MS Mincho"/>
              </a:rPr>
              <a:t>端和服</a:t>
            </a:r>
            <a:r>
              <a:rPr dirty="0">
                <a:latin typeface="+mn-ea"/>
                <a:cs typeface="宋体"/>
              </a:rPr>
              <a:t>务</a:t>
            </a:r>
            <a:r>
              <a:rPr dirty="0">
                <a:latin typeface="+mn-ea"/>
                <a:cs typeface="MS Mincho"/>
              </a:rPr>
              <a:t>器的一 次交互</a:t>
            </a:r>
            <a:r>
              <a:rPr dirty="0">
                <a:latin typeface="+mn-ea"/>
                <a:cs typeface="宋体"/>
              </a:rPr>
              <a:t>过</a:t>
            </a:r>
            <a:r>
              <a:rPr dirty="0">
                <a:latin typeface="+mn-ea"/>
                <a:cs typeface="MS Mincho"/>
              </a:rPr>
              <a:t>程。</a:t>
            </a:r>
            <a:r>
              <a:rPr dirty="0">
                <a:latin typeface="+mn-ea"/>
                <a:cs typeface="Arial"/>
              </a:rPr>
              <a:t>HTT</a:t>
            </a:r>
            <a:r>
              <a:rPr spc="-15" dirty="0">
                <a:latin typeface="+mn-ea"/>
                <a:cs typeface="Arial"/>
              </a:rPr>
              <a:t>P</a:t>
            </a:r>
            <a:r>
              <a:rPr dirty="0">
                <a:latin typeface="+mn-ea"/>
                <a:cs typeface="宋体"/>
              </a:rPr>
              <a:t>协议</a:t>
            </a:r>
            <a:r>
              <a:rPr dirty="0">
                <a:latin typeface="+mn-ea"/>
                <a:cs typeface="MS Mincho"/>
              </a:rPr>
              <a:t>，是一个无状</a:t>
            </a:r>
            <a:r>
              <a:rPr dirty="0">
                <a:latin typeface="+mn-ea"/>
                <a:cs typeface="宋体"/>
              </a:rPr>
              <a:t>态协议</a:t>
            </a:r>
            <a:r>
              <a:rPr dirty="0">
                <a:latin typeface="+mn-ea"/>
                <a:cs typeface="MS Mincho"/>
              </a:rPr>
              <a:t>，即所有的状</a:t>
            </a:r>
            <a:r>
              <a:rPr dirty="0">
                <a:latin typeface="+mn-ea"/>
                <a:cs typeface="宋体"/>
              </a:rPr>
              <a:t>态</a:t>
            </a:r>
            <a:r>
              <a:rPr dirty="0">
                <a:latin typeface="+mn-ea"/>
                <a:cs typeface="MS Mincho"/>
              </a:rPr>
              <a:t>都保存在服</a:t>
            </a:r>
            <a:r>
              <a:rPr dirty="0">
                <a:latin typeface="+mn-ea"/>
                <a:cs typeface="宋体"/>
              </a:rPr>
              <a:t>务</a:t>
            </a:r>
            <a:r>
              <a:rPr dirty="0">
                <a:latin typeface="+mn-ea"/>
                <a:cs typeface="MS Mincho"/>
              </a:rPr>
              <a:t>器 端。因此，</a:t>
            </a:r>
            <a:r>
              <a:rPr dirty="0">
                <a:latin typeface="+mn-ea"/>
                <a:cs typeface="Kozuka Gothic Pro B"/>
              </a:rPr>
              <a:t>如果客</a:t>
            </a:r>
            <a:r>
              <a:rPr dirty="0">
                <a:latin typeface="+mn-ea"/>
                <a:cs typeface="微软雅黑"/>
              </a:rPr>
              <a:t>户</a:t>
            </a:r>
            <a:r>
              <a:rPr dirty="0">
                <a:latin typeface="+mn-ea"/>
                <a:cs typeface="Kozuka Gothic Pro B"/>
              </a:rPr>
              <a:t>端想要操作服</a:t>
            </a:r>
            <a:r>
              <a:rPr dirty="0">
                <a:latin typeface="+mn-ea"/>
                <a:cs typeface="微软雅黑"/>
              </a:rPr>
              <a:t>务</a:t>
            </a:r>
            <a:r>
              <a:rPr dirty="0">
                <a:latin typeface="+mn-ea"/>
                <a:cs typeface="Kozuka Gothic Pro B"/>
              </a:rPr>
              <a:t>器，必</a:t>
            </a:r>
            <a:r>
              <a:rPr dirty="0">
                <a:latin typeface="+mn-ea"/>
                <a:cs typeface="微软雅黑"/>
              </a:rPr>
              <a:t>须</a:t>
            </a:r>
            <a:r>
              <a:rPr dirty="0">
                <a:latin typeface="+mn-ea"/>
                <a:cs typeface="Kozuka Gothic Pro B"/>
              </a:rPr>
              <a:t>通</a:t>
            </a:r>
            <a:r>
              <a:rPr dirty="0">
                <a:latin typeface="+mn-ea"/>
                <a:cs typeface="微软雅黑"/>
              </a:rPr>
              <a:t>过</a:t>
            </a:r>
            <a:r>
              <a:rPr dirty="0">
                <a:latin typeface="+mn-ea"/>
                <a:cs typeface="Kozuka Gothic Pro B"/>
              </a:rPr>
              <a:t>某</a:t>
            </a:r>
            <a:r>
              <a:rPr dirty="0">
                <a:latin typeface="+mn-ea"/>
                <a:cs typeface="微软雅黑"/>
              </a:rPr>
              <a:t>种</a:t>
            </a:r>
            <a:r>
              <a:rPr dirty="0">
                <a:latin typeface="+mn-ea"/>
                <a:cs typeface="Kozuka Gothic Pro B"/>
              </a:rPr>
              <a:t>手段，</a:t>
            </a:r>
            <a:r>
              <a:rPr dirty="0">
                <a:latin typeface="+mn-ea"/>
                <a:cs typeface="微软雅黑"/>
              </a:rPr>
              <a:t>让</a:t>
            </a:r>
            <a:r>
              <a:rPr dirty="0">
                <a:latin typeface="+mn-ea"/>
                <a:cs typeface="Kozuka Gothic Pro B"/>
              </a:rPr>
              <a:t>服</a:t>
            </a:r>
            <a:r>
              <a:rPr dirty="0">
                <a:latin typeface="+mn-ea"/>
                <a:cs typeface="微软雅黑"/>
              </a:rPr>
              <a:t>务</a:t>
            </a:r>
            <a:r>
              <a:rPr dirty="0">
                <a:latin typeface="+mn-ea"/>
                <a:cs typeface="Kozuka Gothic Pro B"/>
              </a:rPr>
              <a:t>器端</a:t>
            </a:r>
            <a:r>
              <a:rPr dirty="0">
                <a:latin typeface="+mn-ea"/>
                <a:cs typeface="微软雅黑"/>
              </a:rPr>
              <a:t>发</a:t>
            </a:r>
            <a:r>
              <a:rPr dirty="0">
                <a:latin typeface="+mn-ea"/>
                <a:cs typeface="Kozuka Gothic Pro B"/>
              </a:rPr>
              <a:t>生</a:t>
            </a:r>
            <a:r>
              <a:rPr dirty="0">
                <a:latin typeface="+mn-ea"/>
                <a:cs typeface="Arial"/>
              </a:rPr>
              <a:t>“ </a:t>
            </a:r>
            <a:r>
              <a:rPr dirty="0">
                <a:latin typeface="+mn-ea"/>
                <a:cs typeface="Kozuka Gothic Pro B"/>
              </a:rPr>
              <a:t>状</a:t>
            </a:r>
            <a:r>
              <a:rPr dirty="0">
                <a:latin typeface="+mn-ea"/>
                <a:cs typeface="微软雅黑"/>
              </a:rPr>
              <a:t>态转</a:t>
            </a:r>
            <a:r>
              <a:rPr dirty="0">
                <a:latin typeface="+mn-ea"/>
                <a:cs typeface="Kozuka Gothic Pro B"/>
              </a:rPr>
              <a:t>化</a:t>
            </a:r>
            <a:r>
              <a:rPr dirty="0">
                <a:latin typeface="+mn-ea"/>
                <a:cs typeface="Arial"/>
              </a:rPr>
              <a:t>”</a:t>
            </a:r>
            <a:r>
              <a:rPr dirty="0">
                <a:latin typeface="+mn-ea"/>
                <a:cs typeface="Kozuka Gothic Pro B"/>
              </a:rPr>
              <a:t>（</a:t>
            </a:r>
            <a:r>
              <a:rPr dirty="0">
                <a:latin typeface="+mn-ea"/>
                <a:cs typeface="Arial"/>
              </a:rPr>
              <a:t>State Transfe</a:t>
            </a:r>
            <a:r>
              <a:rPr spc="-30" dirty="0">
                <a:latin typeface="+mn-ea"/>
                <a:cs typeface="Arial"/>
              </a:rPr>
              <a:t>r</a:t>
            </a:r>
            <a:r>
              <a:rPr dirty="0">
                <a:latin typeface="+mn-ea"/>
                <a:cs typeface="Kozuka Gothic Pro B"/>
              </a:rPr>
              <a:t>）。而</a:t>
            </a:r>
            <a:r>
              <a:rPr dirty="0">
                <a:latin typeface="+mn-ea"/>
                <a:cs typeface="微软雅黑"/>
              </a:rPr>
              <a:t>这种转</a:t>
            </a:r>
            <a:r>
              <a:rPr dirty="0">
                <a:latin typeface="+mn-ea"/>
                <a:cs typeface="Kozuka Gothic Pro B"/>
              </a:rPr>
              <a:t>化是建立在表</a:t>
            </a:r>
            <a:r>
              <a:rPr dirty="0">
                <a:latin typeface="+mn-ea"/>
                <a:cs typeface="微软雅黑"/>
              </a:rPr>
              <a:t>现层</a:t>
            </a:r>
            <a:r>
              <a:rPr dirty="0">
                <a:latin typeface="+mn-ea"/>
                <a:cs typeface="Kozuka Gothic Pro B"/>
              </a:rPr>
              <a:t>之上的，所以就是</a:t>
            </a:r>
            <a:r>
              <a:rPr spc="110" dirty="0">
                <a:latin typeface="+mn-ea"/>
                <a:cs typeface="Kozuka Gothic Pro B"/>
              </a:rPr>
              <a:t> </a:t>
            </a:r>
            <a:r>
              <a:rPr dirty="0">
                <a:latin typeface="+mn-ea"/>
                <a:cs typeface="Arial"/>
              </a:rPr>
              <a:t>“ </a:t>
            </a:r>
            <a:r>
              <a:rPr dirty="0">
                <a:latin typeface="+mn-ea"/>
                <a:cs typeface="Kozuka Gothic Pro B"/>
              </a:rPr>
              <a:t>表</a:t>
            </a:r>
            <a:r>
              <a:rPr dirty="0">
                <a:latin typeface="+mn-ea"/>
                <a:cs typeface="微软雅黑"/>
              </a:rPr>
              <a:t>现层</a:t>
            </a:r>
            <a:r>
              <a:rPr dirty="0">
                <a:latin typeface="+mn-ea"/>
                <a:cs typeface="Kozuka Gothic Pro B"/>
              </a:rPr>
              <a:t>状</a:t>
            </a:r>
            <a:r>
              <a:rPr dirty="0">
                <a:latin typeface="+mn-ea"/>
                <a:cs typeface="微软雅黑"/>
              </a:rPr>
              <a:t>态转</a:t>
            </a:r>
            <a:r>
              <a:rPr dirty="0">
                <a:latin typeface="+mn-ea"/>
                <a:cs typeface="Kozuka Gothic Pro B"/>
              </a:rPr>
              <a:t>化</a:t>
            </a:r>
            <a:r>
              <a:rPr dirty="0">
                <a:latin typeface="+mn-ea"/>
                <a:cs typeface="Arial"/>
              </a:rPr>
              <a:t>”</a:t>
            </a:r>
            <a:r>
              <a:rPr dirty="0">
                <a:latin typeface="+mn-ea"/>
                <a:cs typeface="Kozuka Gothic Pro B"/>
              </a:rPr>
              <a:t>。</a:t>
            </a:r>
            <a:r>
              <a:rPr dirty="0">
                <a:latin typeface="+mn-ea"/>
                <a:cs typeface="MS Mincho"/>
              </a:rPr>
              <a:t>具体</a:t>
            </a:r>
            <a:r>
              <a:rPr dirty="0">
                <a:latin typeface="+mn-ea"/>
                <a:cs typeface="宋体"/>
              </a:rPr>
              <a:t>说</a:t>
            </a:r>
            <a:r>
              <a:rPr dirty="0">
                <a:latin typeface="+mn-ea"/>
                <a:cs typeface="MS Mincho"/>
              </a:rPr>
              <a:t>，就是</a:t>
            </a:r>
            <a:r>
              <a:rPr spc="-400" dirty="0">
                <a:latin typeface="+mn-ea"/>
                <a:cs typeface="MS Mincho"/>
              </a:rPr>
              <a:t> </a:t>
            </a:r>
            <a:r>
              <a:rPr dirty="0">
                <a:latin typeface="+mn-ea"/>
                <a:cs typeface="Arial"/>
              </a:rPr>
              <a:t>HTTP</a:t>
            </a:r>
            <a:r>
              <a:rPr spc="-2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微软雅黑"/>
              </a:rPr>
              <a:t>协议</a:t>
            </a:r>
            <a:r>
              <a:rPr dirty="0">
                <a:latin typeface="+mn-ea"/>
                <a:cs typeface="Kozuka Gothic Pro B"/>
              </a:rPr>
              <a:t>里面，四个表示操作方式的</a:t>
            </a:r>
            <a:r>
              <a:rPr dirty="0">
                <a:latin typeface="+mn-ea"/>
                <a:cs typeface="微软雅黑"/>
              </a:rPr>
              <a:t>动 词</a:t>
            </a:r>
            <a:r>
              <a:rPr dirty="0">
                <a:latin typeface="+mn-ea"/>
                <a:cs typeface="Kozuka Gothic Pro B"/>
              </a:rPr>
              <a:t>：</a:t>
            </a:r>
            <a:r>
              <a:rPr dirty="0">
                <a:latin typeface="+mn-ea"/>
                <a:cs typeface="Arial"/>
              </a:rPr>
              <a:t>GE</a:t>
            </a:r>
            <a:r>
              <a:rPr spc="-10" dirty="0">
                <a:latin typeface="+mn-ea"/>
                <a:cs typeface="Arial"/>
              </a:rPr>
              <a:t>T</a:t>
            </a:r>
            <a:r>
              <a:rPr dirty="0">
                <a:latin typeface="+mn-ea"/>
                <a:cs typeface="Kozuka Gothic Pro B"/>
              </a:rPr>
              <a:t>、</a:t>
            </a:r>
            <a:r>
              <a:rPr dirty="0">
                <a:latin typeface="+mn-ea"/>
                <a:cs typeface="Arial"/>
              </a:rPr>
              <a:t>POS</a:t>
            </a:r>
            <a:r>
              <a:rPr spc="-10" dirty="0">
                <a:latin typeface="+mn-ea"/>
                <a:cs typeface="Arial"/>
              </a:rPr>
              <a:t>T</a:t>
            </a:r>
            <a:r>
              <a:rPr dirty="0">
                <a:latin typeface="+mn-ea"/>
                <a:cs typeface="Kozuka Gothic Pro B"/>
              </a:rPr>
              <a:t>、</a:t>
            </a:r>
            <a:r>
              <a:rPr dirty="0">
                <a:latin typeface="+mn-ea"/>
                <a:cs typeface="Arial"/>
              </a:rPr>
              <a:t>PU</a:t>
            </a:r>
            <a:r>
              <a:rPr spc="-10" dirty="0">
                <a:latin typeface="+mn-ea"/>
                <a:cs typeface="Arial"/>
              </a:rPr>
              <a:t>T</a:t>
            </a:r>
            <a:r>
              <a:rPr dirty="0">
                <a:latin typeface="+mn-ea"/>
                <a:cs typeface="Kozuka Gothic Pro B"/>
              </a:rPr>
              <a:t>、</a:t>
            </a:r>
            <a:r>
              <a:rPr dirty="0">
                <a:latin typeface="+mn-ea"/>
                <a:cs typeface="Arial"/>
              </a:rPr>
              <a:t>DELET</a:t>
            </a:r>
            <a:r>
              <a:rPr spc="-20" dirty="0">
                <a:latin typeface="+mn-ea"/>
                <a:cs typeface="Arial"/>
              </a:rPr>
              <a:t>E</a:t>
            </a:r>
            <a:r>
              <a:rPr dirty="0">
                <a:latin typeface="+mn-ea"/>
                <a:cs typeface="Kozuka Gothic Pro B"/>
              </a:rPr>
              <a:t>。它</a:t>
            </a:r>
            <a:r>
              <a:rPr dirty="0">
                <a:latin typeface="+mn-ea"/>
                <a:cs typeface="微软雅黑"/>
              </a:rPr>
              <a:t>们</a:t>
            </a:r>
            <a:r>
              <a:rPr dirty="0">
                <a:latin typeface="+mn-ea"/>
                <a:cs typeface="Kozuka Gothic Pro B"/>
              </a:rPr>
              <a:t>分</a:t>
            </a:r>
            <a:r>
              <a:rPr dirty="0">
                <a:latin typeface="+mn-ea"/>
                <a:cs typeface="微软雅黑"/>
              </a:rPr>
              <a:t>别对应</a:t>
            </a:r>
            <a:r>
              <a:rPr dirty="0">
                <a:latin typeface="+mn-ea"/>
                <a:cs typeface="Kozuka Gothic Pro B"/>
              </a:rPr>
              <a:t>四</a:t>
            </a:r>
            <a:r>
              <a:rPr dirty="0">
                <a:latin typeface="+mn-ea"/>
                <a:cs typeface="微软雅黑"/>
              </a:rPr>
              <a:t>种</a:t>
            </a:r>
            <a:r>
              <a:rPr dirty="0">
                <a:latin typeface="+mn-ea"/>
                <a:cs typeface="Kozuka Gothic Pro B"/>
              </a:rPr>
              <a:t>基本操作：</a:t>
            </a:r>
            <a:r>
              <a:rPr dirty="0">
                <a:latin typeface="+mn-ea"/>
                <a:cs typeface="Arial"/>
              </a:rPr>
              <a:t>GET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用来</a:t>
            </a:r>
            <a:r>
              <a:rPr dirty="0">
                <a:latin typeface="+mn-ea"/>
                <a:cs typeface="微软雅黑"/>
              </a:rPr>
              <a:t>获 </a:t>
            </a:r>
            <a:r>
              <a:rPr dirty="0">
                <a:latin typeface="+mn-ea"/>
                <a:cs typeface="Kozuka Gothic Pro B"/>
              </a:rPr>
              <a:t>取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源，</a:t>
            </a:r>
            <a:r>
              <a:rPr dirty="0">
                <a:latin typeface="+mn-ea"/>
                <a:cs typeface="Arial"/>
              </a:rPr>
              <a:t>POST</a:t>
            </a:r>
            <a:r>
              <a:rPr spc="-1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用来新建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源，</a:t>
            </a:r>
            <a:r>
              <a:rPr dirty="0">
                <a:latin typeface="+mn-ea"/>
                <a:cs typeface="Arial"/>
              </a:rPr>
              <a:t>PUT</a:t>
            </a:r>
            <a:r>
              <a:rPr spc="-15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用来更新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源，</a:t>
            </a:r>
            <a:r>
              <a:rPr dirty="0">
                <a:latin typeface="+mn-ea"/>
                <a:cs typeface="Arial"/>
              </a:rPr>
              <a:t>DELETE</a:t>
            </a:r>
            <a:r>
              <a:rPr spc="-20" dirty="0">
                <a:latin typeface="+mn-ea"/>
                <a:cs typeface="Arial"/>
              </a:rPr>
              <a:t> </a:t>
            </a:r>
            <a:r>
              <a:rPr dirty="0">
                <a:latin typeface="+mn-ea"/>
                <a:cs typeface="Kozuka Gothic Pro B"/>
              </a:rPr>
              <a:t>用来</a:t>
            </a:r>
            <a:r>
              <a:rPr dirty="0">
                <a:latin typeface="+mn-ea"/>
                <a:cs typeface="微软雅黑"/>
              </a:rPr>
              <a:t>删</a:t>
            </a:r>
            <a:r>
              <a:rPr dirty="0">
                <a:latin typeface="+mn-ea"/>
                <a:cs typeface="Kozuka Gothic Pro B"/>
              </a:rPr>
              <a:t>除</a:t>
            </a:r>
            <a:r>
              <a:rPr dirty="0">
                <a:latin typeface="+mn-ea"/>
                <a:cs typeface="微软雅黑"/>
              </a:rPr>
              <a:t>资</a:t>
            </a:r>
            <a:r>
              <a:rPr dirty="0">
                <a:latin typeface="+mn-ea"/>
                <a:cs typeface="Kozuka Gothic Pro B"/>
              </a:rPr>
              <a:t>源。</a:t>
            </a:r>
          </a:p>
        </p:txBody>
      </p:sp>
    </p:spTree>
    <p:extLst>
      <p:ext uri="{BB962C8B-B14F-4D97-AF65-F5344CB8AC3E}">
        <p14:creationId xmlns:p14="http://schemas.microsoft.com/office/powerpoint/2010/main" val="206434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80459"/>
            <a:ext cx="10515600" cy="894897"/>
          </a:xfrm>
          <a:prstGeom prst="rect">
            <a:avLst/>
          </a:prstGeom>
        </p:spPr>
        <p:txBody>
          <a:bodyPr vert="horz" wrap="square" lIns="0" tIns="215682" rIns="0" bIns="0" rtlCol="0" anchor="ctr">
            <a:spAutoFit/>
          </a:bodyPr>
          <a:lstStyle/>
          <a:p>
            <a:pPr marL="2591435">
              <a:lnSpc>
                <a:spcPct val="100000"/>
              </a:lnSpc>
            </a:pPr>
            <a:r>
              <a:rPr dirty="0"/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576" y="1900872"/>
            <a:ext cx="8061959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330" algn="l"/>
              </a:tabLst>
            </a:pPr>
            <a:r>
              <a:rPr sz="2400" dirty="0">
                <a:latin typeface="+mn-ea"/>
                <a:cs typeface="Arial"/>
              </a:rPr>
              <a:t>•	</a:t>
            </a:r>
            <a:r>
              <a:rPr sz="2400" dirty="0">
                <a:latin typeface="+mn-ea"/>
                <a:cs typeface="MS Mincho"/>
              </a:rPr>
              <a:t>示例：</a:t>
            </a:r>
          </a:p>
          <a:p>
            <a:pPr marL="755015" indent="-285115">
              <a:spcBef>
                <a:spcPts val="355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+mn-ea"/>
                <a:cs typeface="Arial"/>
              </a:rPr>
              <a:t>/order/1	HTTP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GET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：得到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id</a:t>
            </a:r>
            <a:r>
              <a:rPr sz="2000" spc="-10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=</a:t>
            </a:r>
            <a:r>
              <a:rPr sz="2000" spc="-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1</a:t>
            </a:r>
            <a:r>
              <a:rPr sz="2000" spc="-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order</a:t>
            </a:r>
          </a:p>
          <a:p>
            <a:pPr marL="755015" indent="-285115"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+mn-ea"/>
                <a:cs typeface="Arial"/>
              </a:rPr>
              <a:t>/order/1	HTTP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DELET</a:t>
            </a:r>
            <a:r>
              <a:rPr sz="2000" spc="-20" dirty="0">
                <a:latin typeface="+mn-ea"/>
                <a:cs typeface="Arial"/>
              </a:rPr>
              <a:t>E</a:t>
            </a:r>
            <a:r>
              <a:rPr sz="2000" dirty="0">
                <a:latin typeface="+mn-ea"/>
                <a:cs typeface="Kozuka Gothic Pro B"/>
              </a:rPr>
              <a:t>：</a:t>
            </a:r>
            <a:r>
              <a:rPr sz="2000" dirty="0">
                <a:latin typeface="+mn-ea"/>
                <a:cs typeface="宋体"/>
              </a:rPr>
              <a:t>删</a:t>
            </a:r>
            <a:r>
              <a:rPr sz="2000" dirty="0">
                <a:latin typeface="+mn-ea"/>
                <a:cs typeface="MS Mincho"/>
              </a:rPr>
              <a:t>除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id = </a:t>
            </a:r>
            <a:r>
              <a:rPr sz="2000" spc="-15" dirty="0">
                <a:latin typeface="+mn-ea"/>
                <a:cs typeface="Arial"/>
              </a:rPr>
              <a:t>1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order</a:t>
            </a:r>
          </a:p>
          <a:p>
            <a:pPr marL="755015" indent="-285115"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+mn-ea"/>
                <a:cs typeface="Arial"/>
              </a:rPr>
              <a:t>/order/1	HTTP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PU</a:t>
            </a:r>
            <a:r>
              <a:rPr sz="2000" spc="-10" dirty="0">
                <a:latin typeface="+mn-ea"/>
                <a:cs typeface="Arial"/>
              </a:rPr>
              <a:t>T</a:t>
            </a:r>
            <a:r>
              <a:rPr sz="2000" dirty="0">
                <a:latin typeface="+mn-ea"/>
                <a:cs typeface="MS Mincho"/>
              </a:rPr>
              <a:t>：更新</a:t>
            </a:r>
            <a:r>
              <a:rPr sz="2000" dirty="0">
                <a:latin typeface="+mn-ea"/>
                <a:cs typeface="Arial"/>
              </a:rPr>
              <a:t>id = </a:t>
            </a:r>
            <a:r>
              <a:rPr sz="2000" spc="-15" dirty="0">
                <a:latin typeface="+mn-ea"/>
                <a:cs typeface="Arial"/>
              </a:rPr>
              <a:t>1</a:t>
            </a:r>
            <a:r>
              <a:rPr sz="2000" dirty="0">
                <a:latin typeface="+mn-ea"/>
                <a:cs typeface="MS Mincho"/>
              </a:rPr>
              <a:t>的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order</a:t>
            </a:r>
          </a:p>
          <a:p>
            <a:pPr marL="755015" indent="-285115"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+mn-ea"/>
                <a:cs typeface="Arial"/>
              </a:rPr>
              <a:t>/order	HTTP</a:t>
            </a:r>
            <a:r>
              <a:rPr sz="2000" spc="-15" dirty="0">
                <a:latin typeface="+mn-ea"/>
                <a:cs typeface="Arial"/>
              </a:rPr>
              <a:t> </a:t>
            </a:r>
            <a:r>
              <a:rPr sz="2000" dirty="0">
                <a:latin typeface="+mn-ea"/>
                <a:cs typeface="Arial"/>
              </a:rPr>
              <a:t>POS</a:t>
            </a:r>
            <a:r>
              <a:rPr sz="2000" spc="-15" dirty="0">
                <a:latin typeface="+mn-ea"/>
                <a:cs typeface="Arial"/>
              </a:rPr>
              <a:t>T</a:t>
            </a:r>
            <a:r>
              <a:rPr sz="2000" dirty="0">
                <a:latin typeface="+mn-ea"/>
                <a:cs typeface="MS Mincho"/>
              </a:rPr>
              <a:t>：新增</a:t>
            </a:r>
            <a:r>
              <a:rPr sz="2000" spc="-445" dirty="0">
                <a:latin typeface="+mn-ea"/>
                <a:cs typeface="MS Mincho"/>
              </a:rPr>
              <a:t> </a:t>
            </a:r>
            <a:r>
              <a:rPr sz="2000" dirty="0">
                <a:latin typeface="+mn-ea"/>
                <a:cs typeface="Arial"/>
              </a:rPr>
              <a:t>order</a:t>
            </a:r>
          </a:p>
          <a:p>
            <a:pPr marL="354965" marR="5080" indent="-342265">
              <a:lnSpc>
                <a:spcPts val="275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+mn-ea"/>
                <a:cs typeface="Arial"/>
              </a:rPr>
              <a:t>HiddenHttpMethodFilte</a:t>
            </a:r>
            <a:r>
              <a:rPr sz="2400" spc="-65" dirty="0">
                <a:latin typeface="+mn-ea"/>
                <a:cs typeface="Arial"/>
              </a:rPr>
              <a:t>r</a:t>
            </a:r>
            <a:r>
              <a:rPr sz="2400" dirty="0">
                <a:latin typeface="+mn-ea"/>
                <a:cs typeface="MS Mincho"/>
              </a:rPr>
              <a:t>：</a:t>
            </a:r>
            <a:r>
              <a:rPr sz="2400" dirty="0">
                <a:latin typeface="+mn-ea"/>
                <a:cs typeface="宋体"/>
              </a:rPr>
              <a:t>浏览</a:t>
            </a:r>
            <a:r>
              <a:rPr sz="2400" dirty="0">
                <a:latin typeface="+mn-ea"/>
                <a:cs typeface="MS Mincho"/>
              </a:rPr>
              <a:t>器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form</a:t>
            </a:r>
            <a:r>
              <a:rPr sz="2400" spc="-2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表</a:t>
            </a:r>
            <a:r>
              <a:rPr sz="2400" dirty="0">
                <a:latin typeface="+mn-ea"/>
                <a:cs typeface="宋体"/>
              </a:rPr>
              <a:t>单</a:t>
            </a:r>
            <a:r>
              <a:rPr sz="2400" dirty="0">
                <a:latin typeface="+mn-ea"/>
                <a:cs typeface="MS Mincho"/>
              </a:rPr>
              <a:t>只支持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GET </a:t>
            </a:r>
            <a:r>
              <a:rPr sz="2400" dirty="0">
                <a:latin typeface="+mn-ea"/>
                <a:cs typeface="MS Mincho"/>
              </a:rPr>
              <a:t>与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POST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请</a:t>
            </a:r>
            <a:r>
              <a:rPr sz="2400" dirty="0">
                <a:latin typeface="+mn-ea"/>
                <a:cs typeface="MS Mincho"/>
              </a:rPr>
              <a:t>求，而</a:t>
            </a:r>
            <a:r>
              <a:rPr sz="2400" dirty="0">
                <a:latin typeface="+mn-ea"/>
                <a:cs typeface="Arial"/>
              </a:rPr>
              <a:t>DELET</a:t>
            </a:r>
            <a:r>
              <a:rPr sz="2400" spc="-15" dirty="0">
                <a:latin typeface="+mn-ea"/>
                <a:cs typeface="Arial"/>
              </a:rPr>
              <a:t>E</a:t>
            </a:r>
            <a:r>
              <a:rPr sz="2400" dirty="0">
                <a:latin typeface="+mn-ea"/>
                <a:cs typeface="MS Mincho"/>
              </a:rPr>
              <a:t>、</a:t>
            </a:r>
            <a:r>
              <a:rPr sz="2400" dirty="0">
                <a:latin typeface="+mn-ea"/>
                <a:cs typeface="Arial"/>
              </a:rPr>
              <a:t>PUT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等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method</a:t>
            </a:r>
            <a:r>
              <a:rPr sz="2400" spc="-3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并不支 持，</a:t>
            </a:r>
            <a:r>
              <a:rPr sz="2400" dirty="0">
                <a:latin typeface="+mn-ea"/>
                <a:cs typeface="Arial"/>
              </a:rPr>
              <a:t>Spring3.0</a:t>
            </a:r>
            <a:r>
              <a:rPr sz="2400" spc="-3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添加了一个</a:t>
            </a:r>
            <a:r>
              <a:rPr sz="2400" dirty="0">
                <a:latin typeface="+mn-ea"/>
                <a:cs typeface="宋体"/>
              </a:rPr>
              <a:t>过滤</a:t>
            </a:r>
            <a:r>
              <a:rPr sz="2400" dirty="0">
                <a:latin typeface="+mn-ea"/>
                <a:cs typeface="MS Mincho"/>
              </a:rPr>
              <a:t>器，可以将</a:t>
            </a:r>
            <a:r>
              <a:rPr sz="2400" dirty="0">
                <a:latin typeface="+mn-ea"/>
                <a:cs typeface="宋体"/>
              </a:rPr>
              <a:t>这</a:t>
            </a:r>
            <a:r>
              <a:rPr sz="2400" dirty="0">
                <a:latin typeface="+mn-ea"/>
                <a:cs typeface="MS Mincho"/>
              </a:rPr>
              <a:t>些</a:t>
            </a:r>
            <a:r>
              <a:rPr sz="2400" dirty="0">
                <a:latin typeface="+mn-ea"/>
                <a:cs typeface="宋体"/>
              </a:rPr>
              <a:t>请</a:t>
            </a:r>
            <a:r>
              <a:rPr sz="2400" dirty="0">
                <a:latin typeface="+mn-ea"/>
                <a:cs typeface="MS Mincho"/>
              </a:rPr>
              <a:t>求</a:t>
            </a:r>
            <a:r>
              <a:rPr sz="2400" dirty="0">
                <a:latin typeface="+mn-ea"/>
                <a:cs typeface="宋体"/>
              </a:rPr>
              <a:t>转换 为标</a:t>
            </a:r>
            <a:r>
              <a:rPr sz="2400" dirty="0">
                <a:latin typeface="+mn-ea"/>
                <a:cs typeface="MS Mincho"/>
              </a:rPr>
              <a:t>准的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http</a:t>
            </a:r>
            <a:r>
              <a:rPr sz="2400" spc="-2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方法，使得支持</a:t>
            </a:r>
            <a:r>
              <a:rPr sz="2400" spc="-535" dirty="0">
                <a:latin typeface="+mn-ea"/>
                <a:cs typeface="MS Mincho"/>
              </a:rPr>
              <a:t> </a:t>
            </a:r>
            <a:r>
              <a:rPr sz="2400" dirty="0">
                <a:latin typeface="+mn-ea"/>
                <a:cs typeface="Arial"/>
              </a:rPr>
              <a:t>GE</a:t>
            </a:r>
            <a:r>
              <a:rPr sz="2400" spc="-5" dirty="0">
                <a:latin typeface="+mn-ea"/>
                <a:cs typeface="Arial"/>
              </a:rPr>
              <a:t>T</a:t>
            </a:r>
            <a:r>
              <a:rPr sz="2400" dirty="0">
                <a:latin typeface="+mn-ea"/>
                <a:cs typeface="MS Mincho"/>
              </a:rPr>
              <a:t>、</a:t>
            </a:r>
            <a:r>
              <a:rPr sz="2400" dirty="0">
                <a:latin typeface="+mn-ea"/>
                <a:cs typeface="Arial"/>
              </a:rPr>
              <a:t>POS</a:t>
            </a:r>
            <a:r>
              <a:rPr sz="2400" spc="-10" dirty="0">
                <a:latin typeface="+mn-ea"/>
                <a:cs typeface="Arial"/>
              </a:rPr>
              <a:t>T</a:t>
            </a:r>
            <a:r>
              <a:rPr sz="2400" dirty="0">
                <a:latin typeface="+mn-ea"/>
                <a:cs typeface="MS Mincho"/>
              </a:rPr>
              <a:t>、</a:t>
            </a:r>
            <a:r>
              <a:rPr sz="2400" dirty="0">
                <a:latin typeface="+mn-ea"/>
                <a:cs typeface="Arial"/>
              </a:rPr>
              <a:t>PUT</a:t>
            </a:r>
            <a:r>
              <a:rPr sz="2400" spc="-10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MS Mincho"/>
              </a:rPr>
              <a:t>与 </a:t>
            </a:r>
            <a:r>
              <a:rPr sz="2400" dirty="0">
                <a:latin typeface="+mn-ea"/>
                <a:cs typeface="Arial"/>
              </a:rPr>
              <a:t>DELETE</a:t>
            </a:r>
            <a:r>
              <a:rPr sz="2400" spc="-15" dirty="0">
                <a:latin typeface="+mn-ea"/>
                <a:cs typeface="Arial"/>
              </a:rPr>
              <a:t> </a:t>
            </a:r>
            <a:r>
              <a:rPr sz="2400" dirty="0">
                <a:latin typeface="+mn-ea"/>
                <a:cs typeface="宋体"/>
              </a:rPr>
              <a:t>请</a:t>
            </a:r>
            <a:r>
              <a:rPr sz="2400" dirty="0">
                <a:latin typeface="+mn-ea"/>
                <a:cs typeface="MS Mincho"/>
              </a:rPr>
              <a:t>求。</a:t>
            </a:r>
          </a:p>
        </p:txBody>
      </p:sp>
    </p:spTree>
    <p:extLst>
      <p:ext uri="{BB962C8B-B14F-4D97-AF65-F5344CB8AC3E}">
        <p14:creationId xmlns:p14="http://schemas.microsoft.com/office/powerpoint/2010/main" val="229257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959</Words>
  <Application>Microsoft Office PowerPoint</Application>
  <PresentationFormat>宽屏</PresentationFormat>
  <Paragraphs>331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Adobe Myungjo Std M</vt:lpstr>
      <vt:lpstr>Batang</vt:lpstr>
      <vt:lpstr>Kozuka Gothic Pro B</vt:lpstr>
      <vt:lpstr>MS Mincho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REST</vt:lpstr>
      <vt:lpstr>PowerPoint 演示文稿</vt:lpstr>
      <vt:lpstr>请求处理方法签名</vt:lpstr>
      <vt:lpstr>PowerPoint 演示文稿</vt:lpstr>
      <vt:lpstr>PowerPoint 演示文稿</vt:lpstr>
      <vt:lpstr>PowerPoint 演示文稿</vt:lpstr>
      <vt:lpstr>PowerPoint 演示文稿</vt:lpstr>
      <vt:lpstr>使用 Servlet API 作为入参</vt:lpstr>
      <vt:lpstr>处理模型数据</vt:lpstr>
      <vt:lpstr>ModelAndView</vt:lpstr>
      <vt:lpstr>Map 及 Model</vt:lpstr>
      <vt:lpstr>Map 及 Model 示例</vt:lpstr>
      <vt:lpstr>@SessionAttributes</vt:lpstr>
      <vt:lpstr>@SessionAttributes 示例</vt:lpstr>
      <vt:lpstr>@ModelAttribute</vt:lpstr>
      <vt:lpstr>视图和视图解析器</vt:lpstr>
      <vt:lpstr>PowerPoint 演示文稿</vt:lpstr>
      <vt:lpstr>常用的视图实现类</vt:lpstr>
      <vt:lpstr>视图解析器</vt:lpstr>
      <vt:lpstr>常用的视图解析器实现类</vt:lpstr>
      <vt:lpstr>InternalResourceViewResolver</vt:lpstr>
      <vt:lpstr>InternalResourceViewResolver</vt:lpstr>
      <vt:lpstr>关于重定向</vt:lpstr>
      <vt:lpstr>提示消息的国际化</vt:lpstr>
      <vt:lpstr>提示消息的国际化</vt:lpstr>
      <vt:lpstr>处理 JSON</vt:lpstr>
      <vt:lpstr>HttpMessageConverter&lt;T&gt;</vt:lpstr>
      <vt:lpstr>PowerPoint 演示文稿</vt:lpstr>
      <vt:lpstr>HttpMessageConverter&lt;T&gt;</vt:lpstr>
      <vt:lpstr>HttpMessageConverter&lt;T&gt;</vt:lpstr>
      <vt:lpstr>PowerPoint 演示文稿</vt:lpstr>
      <vt:lpstr>PowerPoint 演示文稿</vt:lpstr>
      <vt:lpstr>PowerPoint 演示文稿</vt:lpstr>
      <vt:lpstr>国际化概述</vt:lpstr>
      <vt:lpstr>SessionLocaleResolver &amp; LocaleChangeInterceptor 工作原理</vt:lpstr>
      <vt:lpstr>本地化解析器和本地化拦截器</vt:lpstr>
      <vt:lpstr>文件上传</vt:lpstr>
      <vt:lpstr>配置 MultipartResolver</vt:lpstr>
      <vt:lpstr>文件上传示例</vt:lpstr>
      <vt:lpstr>自定义拦截器</vt:lpstr>
      <vt:lpstr>拦截器方法执行顺序</vt:lpstr>
      <vt:lpstr>配置自定义拦截器</vt:lpstr>
      <vt:lpstr>PowerPoint 演示文稿</vt:lpstr>
      <vt:lpstr>PowerPoint 演示文稿</vt:lpstr>
      <vt:lpstr>异常处理</vt:lpstr>
      <vt:lpstr>HandlerExceptionResolver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Bean 被创建两次 ？</vt:lpstr>
      <vt:lpstr>PowerPoint 演示文稿</vt:lpstr>
      <vt:lpstr>PowerPoint 演示文稿</vt:lpstr>
    </vt:vector>
  </TitlesOfParts>
  <Company>NEUSOFT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内容概要</dc:title>
  <dc:creator>chenxinyu</dc:creator>
  <cp:lastModifiedBy>chenxinyu</cp:lastModifiedBy>
  <cp:revision>7</cp:revision>
  <dcterms:created xsi:type="dcterms:W3CDTF">2019-08-21T09:17:03Z</dcterms:created>
  <dcterms:modified xsi:type="dcterms:W3CDTF">2019-08-27T01:30:47Z</dcterms:modified>
</cp:coreProperties>
</file>