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3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4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4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500187" y="446485"/>
            <a:ext cx="9167813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90625" y="5759648"/>
            <a:ext cx="9810750" cy="857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8126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3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4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9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0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8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9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4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1981-E03C-4A66-B968-F496ECAAF1A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1EA3-F1E0-4FE5-A693-330BD1E91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8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2416969" y="1251884"/>
            <a:ext cx="7778543" cy="1575110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dirty="0" err="1"/>
              <a:t>SpringBoot</a:t>
            </a:r>
            <a:r>
              <a:rPr lang="zh-CN" altLang="en-US" dirty="0" smtClean="0"/>
              <a:t>入门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1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有哪些特性？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46811" y="1910081"/>
            <a:ext cx="8151531" cy="4556756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3</a:t>
            </a:r>
            <a:r>
              <a:rPr lang="zh-CN" altLang="en-US" sz="1969" dirty="0"/>
              <a:t>、自动配置，无需</a:t>
            </a:r>
            <a:r>
              <a:rPr lang="en-US" altLang="zh-CN" sz="1969" dirty="0"/>
              <a:t>xml</a:t>
            </a:r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dirty="0"/>
              <a:t>· Spring Boot</a:t>
            </a:r>
            <a:r>
              <a:rPr lang="zh-CN" altLang="en-US" sz="1969" dirty="0"/>
              <a:t>尝试根据你添加的</a:t>
            </a:r>
            <a:r>
              <a:rPr lang="en-US" altLang="zh-CN" sz="1969" dirty="0"/>
              <a:t>jar</a:t>
            </a:r>
            <a:r>
              <a:rPr lang="zh-CN" altLang="en-US" sz="1969" dirty="0"/>
              <a:t>依赖自动配置你的应用。例如，如果</a:t>
            </a:r>
            <a:r>
              <a:rPr lang="en-US" altLang="zh-CN" sz="1969" dirty="0"/>
              <a:t>HSQLDB</a:t>
            </a:r>
            <a:r>
              <a:rPr lang="zh-CN" altLang="en-US" sz="1969" dirty="0"/>
              <a:t>在类路径中，并且你没有手动配置任何</a:t>
            </a:r>
            <a:r>
              <a:rPr lang="en-US" altLang="zh-CN" sz="1969" dirty="0" err="1"/>
              <a:t>db</a:t>
            </a:r>
            <a:r>
              <a:rPr lang="zh-CN" altLang="en-US" sz="1969" dirty="0"/>
              <a:t>连接</a:t>
            </a:r>
            <a:r>
              <a:rPr lang="en-US" altLang="zh-CN" sz="1969" dirty="0"/>
              <a:t>bean</a:t>
            </a:r>
            <a:r>
              <a:rPr lang="zh-CN" altLang="en-US" sz="1969" dirty="0"/>
              <a:t>，则</a:t>
            </a:r>
            <a:r>
              <a:rPr lang="en-US" altLang="zh-CN" sz="1969" dirty="0"/>
              <a:t>Spring Boot</a:t>
            </a:r>
            <a:r>
              <a:rPr lang="zh-CN" altLang="en-US" sz="1969" dirty="0"/>
              <a:t>会自动配置一个内存</a:t>
            </a:r>
            <a:r>
              <a:rPr lang="en-US" altLang="zh-CN" sz="1969" dirty="0" err="1"/>
              <a:t>db</a:t>
            </a:r>
            <a:r>
              <a:rPr lang="zh-CN" altLang="en-US" sz="1969" dirty="0"/>
              <a:t>。</a:t>
            </a:r>
            <a:endParaRPr lang="en-US" altLang="zh-CN" sz="1969" dirty="0"/>
          </a:p>
          <a:p>
            <a:pPr algn="l"/>
            <a:r>
              <a:rPr lang="zh-CN" altLang="en-US" sz="1969" dirty="0"/>
              <a:t> </a:t>
            </a:r>
          </a:p>
          <a:p>
            <a:pPr algn="l"/>
            <a:r>
              <a:rPr lang="en-US" altLang="zh-CN" sz="1969" dirty="0"/>
              <a:t>·</a:t>
            </a:r>
            <a:r>
              <a:rPr lang="zh-CN" altLang="en-US" sz="1969" dirty="0"/>
              <a:t>使用</a:t>
            </a:r>
            <a:r>
              <a:rPr lang="en-US" altLang="zh-CN" sz="1969" dirty="0"/>
              <a:t>@</a:t>
            </a:r>
            <a:r>
              <a:rPr lang="en-US" altLang="zh-CN" sz="1969" dirty="0" err="1"/>
              <a:t>EnableAutoConfiguration</a:t>
            </a:r>
            <a:r>
              <a:rPr lang="zh-CN" altLang="en-US" sz="1969" dirty="0"/>
              <a:t>或者</a:t>
            </a:r>
            <a:r>
              <a:rPr lang="en-US" altLang="zh-CN" sz="1969" dirty="0"/>
              <a:t>@</a:t>
            </a:r>
            <a:r>
              <a:rPr lang="en-US" altLang="zh-CN" sz="1969" dirty="0" err="1"/>
              <a:t>SpringBootApplication</a:t>
            </a:r>
            <a:r>
              <a:rPr lang="zh-CN" altLang="en-US" sz="1969" dirty="0"/>
              <a:t>注解，配   </a:t>
            </a:r>
            <a:r>
              <a:rPr lang="en-US" altLang="zh-CN" sz="1969" dirty="0"/>
              <a:t>        </a:t>
            </a:r>
            <a:r>
              <a:rPr lang="zh-CN" altLang="en-US" sz="1969" dirty="0"/>
              <a:t>合</a:t>
            </a:r>
            <a:r>
              <a:rPr lang="en-US" altLang="zh-CN" sz="1969" dirty="0"/>
              <a:t>@Configuration</a:t>
            </a:r>
            <a:r>
              <a:rPr lang="zh-CN" altLang="en-US" sz="1969" dirty="0"/>
              <a:t>注解类，即可达到自动配置的目的。 </a:t>
            </a:r>
            <a:endParaRPr lang="en-US" altLang="zh-CN" sz="1969" dirty="0"/>
          </a:p>
          <a:p>
            <a:pPr algn="l"/>
            <a:endParaRPr lang="zh-CN" altLang="en-US" sz="1969" dirty="0"/>
          </a:p>
          <a:p>
            <a:pPr algn="l"/>
            <a:r>
              <a:rPr lang="en-US" altLang="zh-CN" sz="1969" dirty="0"/>
              <a:t>· Spring Boot</a:t>
            </a:r>
            <a:r>
              <a:rPr lang="zh-CN" altLang="en-US" sz="1969" dirty="0"/>
              <a:t>的这种自动配置是非侵入式的，你可以定义自己的配置或</a:t>
            </a:r>
            <a:r>
              <a:rPr lang="en-US" altLang="zh-CN" sz="1969" dirty="0"/>
              <a:t>bean</a:t>
            </a:r>
            <a:r>
              <a:rPr lang="zh-CN" altLang="en-US" sz="1969" dirty="0"/>
              <a:t>来替代自动配置的内容。</a:t>
            </a:r>
          </a:p>
        </p:txBody>
      </p:sp>
    </p:spTree>
    <p:extLst>
      <p:ext uri="{BB962C8B-B14F-4D97-AF65-F5344CB8AC3E}">
        <p14:creationId xmlns:p14="http://schemas.microsoft.com/office/powerpoint/2010/main" val="7813724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有哪些特性？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302514"/>
            <a:ext cx="8050269" cy="5316216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4</a:t>
            </a:r>
            <a:r>
              <a:rPr lang="zh-CN" altLang="en-US" sz="1969" dirty="0"/>
              <a:t>、外部化配置</a:t>
            </a:r>
          </a:p>
          <a:p>
            <a:pPr algn="l"/>
            <a:endParaRPr lang="zh-CN" altLang="en-US" sz="1969" dirty="0"/>
          </a:p>
          <a:p>
            <a:pPr algn="l"/>
            <a:r>
              <a:rPr lang="en-US" altLang="zh-CN" sz="1969" dirty="0"/>
              <a:t>Spring Boot</a:t>
            </a:r>
            <a:r>
              <a:rPr lang="zh-CN" altLang="en-US" sz="1969" dirty="0"/>
              <a:t>可以使用</a:t>
            </a:r>
            <a:r>
              <a:rPr lang="en-US" altLang="zh-CN" sz="1969" dirty="0"/>
              <a:t>properties</a:t>
            </a:r>
            <a:r>
              <a:rPr lang="zh-CN" altLang="en-US" sz="1969" dirty="0"/>
              <a:t>文件，</a:t>
            </a:r>
            <a:r>
              <a:rPr lang="en-US" altLang="zh-CN" sz="1969" dirty="0"/>
              <a:t>YAML</a:t>
            </a:r>
            <a:r>
              <a:rPr lang="zh-CN" altLang="en-US" sz="1969" dirty="0"/>
              <a:t>文件，环境变量，命令行参数等来外部化配置。属性值可以使用</a:t>
            </a:r>
            <a:r>
              <a:rPr lang="en-US" altLang="zh-CN" sz="1969" dirty="0"/>
              <a:t>@Value</a:t>
            </a:r>
            <a:r>
              <a:rPr lang="zh-CN" altLang="en-US" sz="1969" dirty="0"/>
              <a:t>注解直接注入到</a:t>
            </a:r>
            <a:r>
              <a:rPr lang="en-US" altLang="zh-CN" sz="1969" dirty="0"/>
              <a:t>bean</a:t>
            </a:r>
            <a:r>
              <a:rPr lang="zh-CN" altLang="en-US" sz="1969" dirty="0"/>
              <a:t>中，并通过</a:t>
            </a:r>
            <a:r>
              <a:rPr lang="en-US" altLang="zh-CN" sz="1969" dirty="0"/>
              <a:t>Spring</a:t>
            </a:r>
            <a:r>
              <a:rPr lang="zh-CN" altLang="en-US" sz="1969" dirty="0"/>
              <a:t>的</a:t>
            </a:r>
            <a:r>
              <a:rPr lang="en-US" altLang="zh-CN" sz="1969" dirty="0"/>
              <a:t>Environment</a:t>
            </a:r>
            <a:r>
              <a:rPr lang="zh-CN" altLang="en-US" sz="1969" dirty="0"/>
              <a:t>抽象或经过</a:t>
            </a:r>
            <a:r>
              <a:rPr lang="en-US" altLang="zh-CN" sz="1969" dirty="0"/>
              <a:t>@</a:t>
            </a:r>
            <a:r>
              <a:rPr lang="en-US" altLang="zh-CN" sz="1969" dirty="0" err="1"/>
              <a:t>ConfigurationProperties</a:t>
            </a:r>
            <a:r>
              <a:rPr lang="zh-CN" altLang="en-US" sz="1969" dirty="0"/>
              <a:t>注解绑定到结构化对象来访问。实例如下</a:t>
            </a:r>
            <a:r>
              <a:rPr lang="en-US" altLang="zh-CN" sz="1969" dirty="0"/>
              <a:t>:</a:t>
            </a:r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b="1" dirty="0"/>
              <a:t>@Component</a:t>
            </a:r>
          </a:p>
          <a:p>
            <a:pPr algn="l"/>
            <a:r>
              <a:rPr lang="en-US" altLang="zh-CN" sz="1969" b="1" dirty="0"/>
              <a:t>@</a:t>
            </a:r>
            <a:r>
              <a:rPr lang="en-US" altLang="zh-CN" sz="1969" b="1" dirty="0" err="1"/>
              <a:t>ConfigurationProperties</a:t>
            </a:r>
            <a:r>
              <a:rPr lang="en-US" altLang="zh-CN" sz="1969" b="1" dirty="0"/>
              <a:t>(prefix="</a:t>
            </a:r>
            <a:r>
              <a:rPr lang="en-US" altLang="zh-CN" sz="1969" b="1" dirty="0" err="1"/>
              <a:t>spring.datasource</a:t>
            </a:r>
            <a:r>
              <a:rPr lang="en-US" altLang="zh-CN" sz="1969" b="1" dirty="0"/>
              <a:t>")</a:t>
            </a:r>
          </a:p>
          <a:p>
            <a:pPr algn="l"/>
            <a:r>
              <a:rPr lang="en-US" altLang="zh-CN" sz="1969" b="1" dirty="0"/>
              <a:t>public class </a:t>
            </a:r>
            <a:r>
              <a:rPr lang="en-US" altLang="zh-CN" sz="1969" b="1" dirty="0" err="1"/>
              <a:t>ApplicationUtil</a:t>
            </a:r>
            <a:r>
              <a:rPr lang="en-US" altLang="zh-CN" sz="1969" b="1" dirty="0"/>
              <a:t> {</a:t>
            </a:r>
          </a:p>
          <a:p>
            <a:pPr algn="l"/>
            <a:r>
              <a:rPr lang="en-US" altLang="zh-CN" sz="1969" b="1" dirty="0"/>
              <a:t>private String name;</a:t>
            </a:r>
          </a:p>
          <a:p>
            <a:pPr algn="l"/>
            <a:r>
              <a:rPr lang="en-US" altLang="zh-CN" sz="1969" b="1" dirty="0"/>
              <a:t>private String </a:t>
            </a:r>
            <a:r>
              <a:rPr lang="en-US" altLang="zh-CN" sz="1969" b="1" dirty="0" err="1"/>
              <a:t>url</a:t>
            </a:r>
            <a:r>
              <a:rPr lang="en-US" altLang="zh-CN" sz="1969" b="1" dirty="0"/>
              <a:t>;</a:t>
            </a:r>
          </a:p>
          <a:p>
            <a:pPr algn="l"/>
            <a:r>
              <a:rPr lang="en-US" altLang="zh-CN" sz="1969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5380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有哪些特性？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454406"/>
            <a:ext cx="8050269" cy="5164324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5</a:t>
            </a:r>
            <a:r>
              <a:rPr lang="zh-CN" altLang="en-US" sz="1969" dirty="0"/>
              <a:t>、嵌入式</a:t>
            </a:r>
            <a:r>
              <a:rPr lang="en-US" altLang="zh-CN" sz="1969" dirty="0"/>
              <a:t>servlet</a:t>
            </a:r>
            <a:r>
              <a:rPr lang="zh-CN" altLang="en-US" sz="1969" dirty="0"/>
              <a:t>容器</a:t>
            </a:r>
            <a:endParaRPr lang="en-US" altLang="zh-CN" sz="1969" dirty="0"/>
          </a:p>
          <a:p>
            <a:pPr algn="l"/>
            <a:endParaRPr lang="zh-CN" altLang="en-US" sz="1969" dirty="0"/>
          </a:p>
          <a:p>
            <a:pPr algn="l"/>
            <a:r>
              <a:rPr lang="en-US" altLang="zh-CN" sz="1969" dirty="0"/>
              <a:t>Spring Boot</a:t>
            </a:r>
            <a:r>
              <a:rPr lang="zh-CN" altLang="en-US" sz="1969" dirty="0"/>
              <a:t>的</a:t>
            </a:r>
            <a:r>
              <a:rPr lang="en-US" altLang="zh-CN" sz="1969" dirty="0"/>
              <a:t>web</a:t>
            </a:r>
            <a:r>
              <a:rPr lang="zh-CN" altLang="en-US" sz="1969" dirty="0"/>
              <a:t>模块内置嵌入的</a:t>
            </a:r>
            <a:r>
              <a:rPr lang="en-US" altLang="zh-CN" sz="1969" dirty="0"/>
              <a:t>Tomcat, Jetty, Undertow</a:t>
            </a:r>
            <a:r>
              <a:rPr lang="zh-CN" altLang="en-US" sz="1969" dirty="0"/>
              <a:t>来构建自包含的</a:t>
            </a:r>
            <a:r>
              <a:rPr lang="en-US" altLang="zh-CN" sz="1969" dirty="0"/>
              <a:t>Servlet</a:t>
            </a:r>
            <a:r>
              <a:rPr lang="zh-CN" altLang="en-US" sz="1969" dirty="0"/>
              <a:t>容器。</a:t>
            </a:r>
            <a:r>
              <a:rPr lang="en-US" altLang="zh-CN" sz="1969" dirty="0"/>
              <a:t>web</a:t>
            </a:r>
            <a:r>
              <a:rPr lang="zh-CN" altLang="en-US" sz="1969" dirty="0"/>
              <a:t>应用打包成可执行</a:t>
            </a:r>
            <a:r>
              <a:rPr lang="en-US" altLang="zh-CN" sz="1969" dirty="0"/>
              <a:t>jar</a:t>
            </a:r>
            <a:r>
              <a:rPr lang="zh-CN" altLang="en-US" sz="1969" dirty="0"/>
              <a:t>包时，相应的</a:t>
            </a:r>
            <a:r>
              <a:rPr lang="en-US" altLang="zh-CN" sz="1969" dirty="0"/>
              <a:t>servlet </a:t>
            </a:r>
            <a:r>
              <a:rPr lang="zh-CN" altLang="en-US" sz="1969" dirty="0"/>
              <a:t>容器也会被嵌入到应用</a:t>
            </a:r>
            <a:r>
              <a:rPr lang="en-US" altLang="zh-CN" sz="1969" dirty="0"/>
              <a:t>jar</a:t>
            </a:r>
            <a:r>
              <a:rPr lang="zh-CN" altLang="en-US" sz="1969" dirty="0"/>
              <a:t>中。并且</a:t>
            </a:r>
            <a:r>
              <a:rPr lang="en-US" altLang="zh-CN" sz="1969" dirty="0"/>
              <a:t>servlets, filters</a:t>
            </a:r>
            <a:r>
              <a:rPr lang="zh-CN" altLang="en-US" sz="1969" dirty="0"/>
              <a:t>和</a:t>
            </a:r>
            <a:r>
              <a:rPr lang="en-US" altLang="zh-CN" sz="1969" dirty="0"/>
              <a:t>listeners</a:t>
            </a:r>
            <a:r>
              <a:rPr lang="zh-CN" altLang="en-US" sz="1969" dirty="0"/>
              <a:t>都可以通过声明为</a:t>
            </a:r>
            <a:r>
              <a:rPr lang="en-US" altLang="zh-CN" sz="1969" dirty="0"/>
              <a:t>bean</a:t>
            </a:r>
            <a:r>
              <a:rPr lang="zh-CN" altLang="en-US" sz="1969" dirty="0"/>
              <a:t>来被容器注册。</a:t>
            </a:r>
            <a:r>
              <a:rPr lang="en-US" altLang="zh-CN" sz="1969" dirty="0"/>
              <a:t>servlet</a:t>
            </a:r>
            <a:r>
              <a:rPr lang="zh-CN" altLang="en-US" sz="1969" dirty="0"/>
              <a:t>容器还可以通过外部化配置来相关定制属性，如</a:t>
            </a:r>
            <a:r>
              <a:rPr lang="en-US" altLang="zh-CN" sz="1969" dirty="0" err="1"/>
              <a:t>server.port</a:t>
            </a:r>
            <a:r>
              <a:rPr lang="en-US" altLang="zh-CN" sz="1969" dirty="0"/>
              <a:t>, </a:t>
            </a:r>
            <a:r>
              <a:rPr lang="en-US" altLang="zh-CN" sz="1969" dirty="0" err="1"/>
              <a:t>server.session.persistence</a:t>
            </a:r>
            <a:r>
              <a:rPr lang="zh-CN" altLang="en-US" sz="1969" dirty="0"/>
              <a:t>等。</a:t>
            </a:r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dirty="0" err="1"/>
              <a:t>application.yml</a:t>
            </a:r>
            <a:r>
              <a:rPr lang="zh-CN" altLang="en-US" sz="1969" dirty="0"/>
              <a:t>配置</a:t>
            </a:r>
            <a:r>
              <a:rPr lang="en-US" altLang="zh-CN" sz="1969" dirty="0"/>
              <a:t>server</a:t>
            </a:r>
            <a:r>
              <a:rPr lang="zh-CN" altLang="en-US" sz="1969" dirty="0"/>
              <a:t>的端口号和</a:t>
            </a:r>
            <a:r>
              <a:rPr lang="en-US" altLang="zh-CN" sz="1969" dirty="0"/>
              <a:t>session</a:t>
            </a:r>
            <a:r>
              <a:rPr lang="zh-CN" altLang="en-US" sz="1969" dirty="0"/>
              <a:t>超时时间</a:t>
            </a:r>
            <a:r>
              <a:rPr lang="en-US" altLang="zh-CN" sz="1969" dirty="0"/>
              <a:t>,</a:t>
            </a:r>
            <a:r>
              <a:rPr lang="zh-CN" altLang="en-US" sz="1969" dirty="0"/>
              <a:t>需要注意的是，使用</a:t>
            </a:r>
            <a:r>
              <a:rPr lang="en-US" altLang="zh-CN" sz="1969" dirty="0"/>
              <a:t>.</a:t>
            </a:r>
            <a:r>
              <a:rPr lang="en-US" altLang="zh-CN" sz="1969" dirty="0" err="1"/>
              <a:t>yml</a:t>
            </a:r>
            <a:r>
              <a:rPr lang="zh-CN" altLang="en-US" sz="1969" dirty="0"/>
              <a:t>时，属性名的值和冒号中间必须有空格，如下：</a:t>
            </a:r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dirty="0"/>
              <a:t>server:</a:t>
            </a:r>
          </a:p>
          <a:p>
            <a:pPr algn="l"/>
            <a:r>
              <a:rPr lang="en-US" altLang="zh-CN" sz="1969" dirty="0"/>
              <a:t>    port: 8888</a:t>
            </a:r>
          </a:p>
          <a:p>
            <a:pPr algn="l"/>
            <a:r>
              <a:rPr lang="en-US" altLang="zh-CN" sz="1969" dirty="0"/>
              <a:t>    session-timeout: 60</a:t>
            </a:r>
            <a:endParaRPr lang="zh-CN" altLang="en-US" sz="1969" dirty="0"/>
          </a:p>
        </p:txBody>
      </p:sp>
    </p:spTree>
    <p:extLst>
      <p:ext uri="{BB962C8B-B14F-4D97-AF65-F5344CB8AC3E}">
        <p14:creationId xmlns:p14="http://schemas.microsoft.com/office/powerpoint/2010/main" val="40215085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有哪些特性？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454406"/>
            <a:ext cx="8050269" cy="5164324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6</a:t>
            </a:r>
            <a:r>
              <a:rPr lang="zh-CN" altLang="en-US" sz="1969" dirty="0"/>
              <a:t>、开启</a:t>
            </a:r>
            <a:r>
              <a:rPr lang="en-US" altLang="zh-CN" sz="1969" dirty="0" err="1"/>
              <a:t>devtools</a:t>
            </a:r>
            <a:r>
              <a:rPr lang="zh-CN" altLang="en-US" sz="1969" dirty="0"/>
              <a:t>特性</a:t>
            </a:r>
          </a:p>
          <a:p>
            <a:pPr algn="l"/>
            <a:endParaRPr lang="zh-CN" altLang="en-US" sz="1969" dirty="0"/>
          </a:p>
          <a:p>
            <a:pPr algn="l"/>
            <a:r>
              <a:rPr lang="en-US" altLang="zh-CN" sz="1969" dirty="0"/>
              <a:t>·</a:t>
            </a:r>
            <a:r>
              <a:rPr lang="en-US" altLang="zh-CN" sz="1969" dirty="0" err="1"/>
              <a:t>devtools</a:t>
            </a:r>
            <a:r>
              <a:rPr lang="zh-CN" altLang="en-US" sz="1969" dirty="0"/>
              <a:t>的热部署和自动重启</a:t>
            </a:r>
          </a:p>
          <a:p>
            <a:pPr algn="l"/>
            <a:endParaRPr lang="zh-CN" altLang="en-US" sz="1969" dirty="0"/>
          </a:p>
          <a:p>
            <a:pPr algn="l"/>
            <a:r>
              <a:rPr lang="zh-CN" altLang="en-US" sz="1969" dirty="0"/>
              <a:t>要想在</a:t>
            </a:r>
            <a:r>
              <a:rPr lang="en-US" altLang="zh-CN" sz="1969" dirty="0"/>
              <a:t>Eclipse</a:t>
            </a:r>
            <a:r>
              <a:rPr lang="zh-CN" altLang="en-US" sz="1969" dirty="0"/>
              <a:t>中使用</a:t>
            </a:r>
            <a:r>
              <a:rPr lang="en-US" altLang="zh-CN" sz="1969" dirty="0" err="1"/>
              <a:t>Devtools</a:t>
            </a:r>
            <a:r>
              <a:rPr lang="zh-CN" altLang="en-US" sz="1969" dirty="0"/>
              <a:t>的重启功能，需要将自动编译功能打开。每次保存文件并自动编译后，</a:t>
            </a:r>
            <a:r>
              <a:rPr lang="en-US" altLang="zh-CN" sz="1969" dirty="0" err="1"/>
              <a:t>devtools</a:t>
            </a:r>
            <a:r>
              <a:rPr lang="zh-CN" altLang="en-US" sz="1969" dirty="0"/>
              <a:t>会检测到</a:t>
            </a:r>
            <a:r>
              <a:rPr lang="en-US" altLang="zh-CN" sz="1969" dirty="0" err="1"/>
              <a:t>classpath</a:t>
            </a:r>
            <a:r>
              <a:rPr lang="zh-CN" altLang="en-US" sz="1969" dirty="0"/>
              <a:t>内容的修改，并触发应用重启。重启时实际只重新加载了一部分类，因此速度会非常快。详细原理会在后面教程里介绍。</a:t>
            </a:r>
          </a:p>
          <a:p>
            <a:pPr algn="l"/>
            <a:endParaRPr lang="zh-CN" altLang="en-US" sz="1969" dirty="0"/>
          </a:p>
          <a:p>
            <a:pPr algn="l"/>
            <a:r>
              <a:rPr lang="en-US" altLang="zh-CN" sz="1969" dirty="0"/>
              <a:t>·</a:t>
            </a:r>
            <a:r>
              <a:rPr lang="en-US" altLang="zh-CN" sz="1969" dirty="0" err="1"/>
              <a:t>devtools</a:t>
            </a:r>
            <a:r>
              <a:rPr lang="zh-CN" altLang="en-US" sz="1969" dirty="0"/>
              <a:t>的</a:t>
            </a:r>
            <a:r>
              <a:rPr lang="en-US" altLang="zh-CN" sz="1969" dirty="0" err="1"/>
              <a:t>livereload</a:t>
            </a:r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r>
              <a:rPr lang="zh-CN" altLang="en-US" sz="1969" dirty="0"/>
              <a:t>开启</a:t>
            </a:r>
            <a:r>
              <a:rPr lang="en-US" altLang="zh-CN" sz="1969" dirty="0" err="1"/>
              <a:t>devtools</a:t>
            </a:r>
            <a:r>
              <a:rPr lang="zh-CN" altLang="en-US" sz="1969" dirty="0"/>
              <a:t>特性的应用在启动时会启动一个</a:t>
            </a:r>
            <a:r>
              <a:rPr lang="en-US" altLang="zh-CN" sz="1969" dirty="0" err="1"/>
              <a:t>livereload</a:t>
            </a:r>
            <a:r>
              <a:rPr lang="zh-CN" altLang="en-US" sz="1969" dirty="0"/>
              <a:t>的</a:t>
            </a:r>
            <a:r>
              <a:rPr lang="en-US" altLang="zh-CN" sz="1969" dirty="0"/>
              <a:t>server</a:t>
            </a:r>
            <a:r>
              <a:rPr lang="zh-CN" altLang="en-US" sz="1969" dirty="0"/>
              <a:t>，在浏览器（如</a:t>
            </a:r>
            <a:r>
              <a:rPr lang="en-US" altLang="zh-CN" sz="1969" dirty="0"/>
              <a:t>chrome</a:t>
            </a:r>
            <a:r>
              <a:rPr lang="zh-CN" altLang="en-US" sz="1969" dirty="0"/>
              <a:t>，</a:t>
            </a:r>
            <a:r>
              <a:rPr lang="en-US" altLang="zh-CN" sz="1969" dirty="0"/>
              <a:t>Firefox</a:t>
            </a:r>
            <a:r>
              <a:rPr lang="zh-CN" altLang="en-US" sz="1969" dirty="0"/>
              <a:t>）安装</a:t>
            </a:r>
            <a:r>
              <a:rPr lang="en-US" altLang="zh-CN" sz="1969" dirty="0" err="1"/>
              <a:t>livereload</a:t>
            </a:r>
            <a:r>
              <a:rPr lang="zh-CN" altLang="en-US" sz="1969" dirty="0"/>
              <a:t>插件后，该插件会监测到</a:t>
            </a:r>
            <a:r>
              <a:rPr lang="en-US" altLang="zh-CN" sz="1969" dirty="0" err="1"/>
              <a:t>livereload</a:t>
            </a:r>
            <a:r>
              <a:rPr lang="en-US" altLang="zh-CN" sz="1969" dirty="0"/>
              <a:t> server</a:t>
            </a:r>
            <a:r>
              <a:rPr lang="zh-CN" altLang="en-US" sz="1969" dirty="0"/>
              <a:t>的更新，并自动刷新页面。</a:t>
            </a:r>
          </a:p>
        </p:txBody>
      </p:sp>
    </p:spTree>
    <p:extLst>
      <p:ext uri="{BB962C8B-B14F-4D97-AF65-F5344CB8AC3E}">
        <p14:creationId xmlns:p14="http://schemas.microsoft.com/office/powerpoint/2010/main" val="298308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48072" y="1049361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zh-CN" altLang="en-US" sz="2812" dirty="0"/>
              <a:t>●</a:t>
            </a:r>
            <a:r>
              <a:rPr lang="zh-CN" altLang="en-US" sz="4219" dirty="0"/>
              <a:t>主要内容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248073" y="2163234"/>
            <a:ext cx="7392071" cy="354414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12" dirty="0"/>
              <a:t>一、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的简介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二、</a:t>
            </a:r>
            <a:r>
              <a:rPr lang="en-US" altLang="zh-CN" sz="2812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springBoot</a:t>
            </a:r>
            <a:r>
              <a:rPr lang="zh-CN" altLang="en-US" sz="2812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注解</a:t>
            </a:r>
            <a:endParaRPr lang="en-US" altLang="zh-CN" sz="2812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三、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应用讲解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四、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的发布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五、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总结</a:t>
            </a:r>
            <a:endParaRPr lang="en-US" altLang="zh-CN" sz="2812" dirty="0"/>
          </a:p>
        </p:txBody>
      </p:sp>
    </p:spTree>
    <p:extLst>
      <p:ext uri="{BB962C8B-B14F-4D97-AF65-F5344CB8AC3E}">
        <p14:creationId xmlns:p14="http://schemas.microsoft.com/office/powerpoint/2010/main" val="34050934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969" b="1" dirty="0"/>
              <a:t>1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</a:t>
            </a:r>
            <a:r>
              <a:rPr lang="en-US" altLang="zh-CN" sz="1969" b="1" dirty="0" err="1"/>
              <a:t>SpringBootApplication</a:t>
            </a:r>
            <a:endParaRPr lang="en-US" altLang="zh-CN" sz="1969" b="1" dirty="0"/>
          </a:p>
          <a:p>
            <a:pPr algn="l">
              <a:lnSpc>
                <a:spcPct val="150000"/>
              </a:lnSpc>
            </a:pPr>
            <a:endParaRPr lang="en-US" altLang="zh-CN" sz="1969" b="1" dirty="0"/>
          </a:p>
          <a:p>
            <a:pPr algn="l">
              <a:lnSpc>
                <a:spcPct val="150000"/>
              </a:lnSpc>
            </a:pPr>
            <a:r>
              <a:rPr lang="en-US" altLang="zh-CN" sz="1969" dirty="0"/>
              <a:t>    </a:t>
            </a:r>
            <a:r>
              <a:rPr lang="zh-CN" altLang="en-US" sz="1969" dirty="0"/>
              <a:t>申明让</a:t>
            </a:r>
            <a:r>
              <a:rPr lang="en-US" altLang="zh-CN" sz="1969" dirty="0"/>
              <a:t>spring boot</a:t>
            </a:r>
            <a:r>
              <a:rPr lang="zh-CN" altLang="en-US" sz="1969" dirty="0"/>
              <a:t>自动给程序进行必要的配置，这个配置等同于：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/>
              <a:t>@Configuration </a:t>
            </a:r>
            <a:r>
              <a:rPr lang="zh-CN" altLang="en-US" sz="1969" dirty="0"/>
              <a:t>，</a:t>
            </a:r>
            <a:r>
              <a:rPr lang="en-US" altLang="zh-CN" sz="1969" dirty="0"/>
              <a:t>@</a:t>
            </a:r>
            <a:r>
              <a:rPr lang="en-US" altLang="zh-CN" sz="1969" dirty="0" err="1"/>
              <a:t>EnableAutoConfiguration</a:t>
            </a:r>
            <a:r>
              <a:rPr lang="en-US" altLang="zh-CN" sz="1969" dirty="0"/>
              <a:t> </a:t>
            </a:r>
            <a:r>
              <a:rPr lang="zh-CN" altLang="en-US" sz="1969" dirty="0"/>
              <a:t>和 </a:t>
            </a:r>
            <a:r>
              <a:rPr lang="en-US" altLang="zh-CN" sz="1969" dirty="0"/>
              <a:t>@</a:t>
            </a:r>
            <a:r>
              <a:rPr lang="en-US" altLang="zh-CN" sz="1969" dirty="0" err="1"/>
              <a:t>ComponentScan</a:t>
            </a:r>
            <a:r>
              <a:rPr lang="en-US" altLang="zh-CN" sz="1969" dirty="0"/>
              <a:t> </a:t>
            </a:r>
            <a:r>
              <a:rPr lang="zh-CN" altLang="en-US" sz="1969" dirty="0"/>
              <a:t>三个配置。</a:t>
            </a:r>
          </a:p>
          <a:p>
            <a:pPr algn="l"/>
            <a:endParaRPr lang="zh-CN" altLang="en-US" sz="1969" dirty="0"/>
          </a:p>
        </p:txBody>
      </p:sp>
    </p:spTree>
    <p:extLst>
      <p:ext uri="{BB962C8B-B14F-4D97-AF65-F5344CB8AC3E}">
        <p14:creationId xmlns:p14="http://schemas.microsoft.com/office/powerpoint/2010/main" val="31391611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969" b="1" dirty="0"/>
              <a:t>2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</a:t>
            </a:r>
            <a:r>
              <a:rPr lang="en-US" altLang="zh-CN" sz="1969" b="1" dirty="0" err="1"/>
              <a:t>ResponseBody</a:t>
            </a:r>
            <a:endParaRPr lang="en-US" altLang="zh-CN" sz="1969" b="1" dirty="0"/>
          </a:p>
          <a:p>
            <a:pPr algn="l">
              <a:lnSpc>
                <a:spcPct val="150000"/>
              </a:lnSpc>
            </a:pPr>
            <a:r>
              <a:rPr lang="en-US" altLang="zh-CN" sz="1969" b="1" dirty="0"/>
              <a:t>    </a:t>
            </a:r>
            <a:r>
              <a:rPr lang="zh-CN" altLang="en-US" sz="1969" dirty="0"/>
              <a:t>该注解修饰的函数，会将结果直接填充到</a:t>
            </a:r>
            <a:r>
              <a:rPr lang="en-US" altLang="zh-CN" sz="1969" dirty="0"/>
              <a:t>HTTP</a:t>
            </a:r>
            <a:r>
              <a:rPr lang="zh-CN" altLang="en-US" sz="1969" dirty="0"/>
              <a:t>的响应体中，一般用于构建</a:t>
            </a:r>
            <a:r>
              <a:rPr lang="en-US" altLang="zh-CN" sz="1969" dirty="0" err="1"/>
              <a:t>RESTful</a:t>
            </a:r>
            <a:r>
              <a:rPr lang="zh-CN" altLang="en-US" sz="1969" dirty="0"/>
              <a:t>的</a:t>
            </a:r>
            <a:r>
              <a:rPr lang="en-US" altLang="zh-CN" sz="1969" dirty="0" err="1"/>
              <a:t>api</a:t>
            </a:r>
            <a:r>
              <a:rPr lang="zh-CN" altLang="en-US" sz="1969" dirty="0"/>
              <a:t>，该注解一般会配合</a:t>
            </a:r>
            <a:r>
              <a:rPr lang="en-US" altLang="zh-CN" sz="1969" dirty="0"/>
              <a:t>@</a:t>
            </a:r>
            <a:r>
              <a:rPr lang="en-US" altLang="zh-CN" sz="1969" dirty="0" err="1"/>
              <a:t>RequestMapping</a:t>
            </a:r>
            <a:r>
              <a:rPr lang="zh-CN" altLang="en-US" sz="1969" dirty="0"/>
              <a:t>一起使用。</a:t>
            </a:r>
          </a:p>
          <a:p>
            <a:pPr algn="l">
              <a:lnSpc>
                <a:spcPct val="150000"/>
              </a:lnSpc>
            </a:pPr>
            <a:endParaRPr lang="zh-CN" altLang="en-US" sz="1969" b="1" dirty="0"/>
          </a:p>
          <a:p>
            <a:pPr algn="l">
              <a:lnSpc>
                <a:spcPct val="150000"/>
              </a:lnSpc>
            </a:pPr>
            <a:r>
              <a:rPr lang="zh-CN" altLang="en-US" sz="1969" dirty="0"/>
              <a:t>示例代码：</a:t>
            </a:r>
          </a:p>
          <a:p>
            <a:pPr algn="l">
              <a:lnSpc>
                <a:spcPct val="150000"/>
              </a:lnSpc>
            </a:pPr>
            <a:r>
              <a:rPr lang="en-US" altLang="zh-CN" sz="1969" b="1" dirty="0"/>
              <a:t>@</a:t>
            </a:r>
            <a:r>
              <a:rPr lang="en-US" altLang="zh-CN" sz="1969" b="1" dirty="0" err="1"/>
              <a:t>RequestMapping</a:t>
            </a:r>
            <a:r>
              <a:rPr lang="en-US" altLang="zh-CN" sz="1969" b="1" dirty="0"/>
              <a:t>("/test")</a:t>
            </a:r>
          </a:p>
          <a:p>
            <a:pPr algn="l">
              <a:lnSpc>
                <a:spcPct val="150000"/>
              </a:lnSpc>
            </a:pPr>
            <a:r>
              <a:rPr lang="en-US" altLang="zh-CN" sz="1969" b="1" dirty="0"/>
              <a:t>    @</a:t>
            </a:r>
            <a:r>
              <a:rPr lang="en-US" altLang="zh-CN" sz="1969" b="1" dirty="0" err="1"/>
              <a:t>ResponseBody</a:t>
            </a:r>
            <a:endParaRPr lang="en-US" altLang="zh-CN" sz="1969" b="1" dirty="0"/>
          </a:p>
          <a:p>
            <a:pPr algn="l">
              <a:lnSpc>
                <a:spcPct val="150000"/>
              </a:lnSpc>
            </a:pPr>
            <a:r>
              <a:rPr lang="en-US" altLang="zh-CN" sz="1969" b="1" dirty="0"/>
              <a:t>    public String test(){</a:t>
            </a:r>
          </a:p>
          <a:p>
            <a:pPr algn="l">
              <a:lnSpc>
                <a:spcPct val="150000"/>
              </a:lnSpc>
            </a:pPr>
            <a:r>
              <a:rPr lang="en-US" altLang="zh-CN" sz="1969" b="1" dirty="0"/>
              <a:t>       </a:t>
            </a:r>
            <a:r>
              <a:rPr lang="en-US" altLang="zh-CN" sz="1969" b="1" dirty="0" err="1"/>
              <a:t>return"ok</a:t>
            </a:r>
            <a:r>
              <a:rPr lang="en-US" altLang="zh-CN" sz="1969" b="1" dirty="0"/>
              <a:t>";</a:t>
            </a:r>
          </a:p>
          <a:p>
            <a:pPr algn="l">
              <a:lnSpc>
                <a:spcPct val="150000"/>
              </a:lnSpc>
            </a:pPr>
            <a:r>
              <a:rPr lang="en-US" altLang="zh-CN" sz="1969" b="1" dirty="0"/>
              <a:t>    }</a:t>
            </a:r>
            <a:endParaRPr lang="zh-CN" altLang="en-US" sz="1969" b="1" dirty="0"/>
          </a:p>
        </p:txBody>
      </p:sp>
    </p:spTree>
    <p:extLst>
      <p:ext uri="{BB962C8B-B14F-4D97-AF65-F5344CB8AC3E}">
        <p14:creationId xmlns:p14="http://schemas.microsoft.com/office/powerpoint/2010/main" val="29591336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/>
            <a:r>
              <a:rPr lang="en-US" altLang="zh-CN" sz="1969" b="1" dirty="0"/>
              <a:t>3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@Controller</a:t>
            </a:r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dirty="0"/>
              <a:t>    </a:t>
            </a:r>
            <a:r>
              <a:rPr lang="zh-CN" altLang="en-US" sz="1969" dirty="0"/>
              <a:t>用于定义控制器类，在</a:t>
            </a:r>
            <a:r>
              <a:rPr lang="en-US" altLang="zh-CN" sz="1969" dirty="0"/>
              <a:t>spring </a:t>
            </a:r>
            <a:r>
              <a:rPr lang="zh-CN" altLang="en-US" sz="1969" dirty="0"/>
              <a:t>项目中由控制器负责将用户发来的</a:t>
            </a:r>
            <a:r>
              <a:rPr lang="en-US" altLang="zh-CN" sz="1969" dirty="0"/>
              <a:t>URL</a:t>
            </a:r>
            <a:r>
              <a:rPr lang="zh-CN" altLang="en-US" sz="1969" dirty="0"/>
              <a:t>请求转发到对应的服务接口（</a:t>
            </a:r>
            <a:r>
              <a:rPr lang="en-US" altLang="zh-CN" sz="1969" dirty="0"/>
              <a:t>service</a:t>
            </a:r>
            <a:r>
              <a:rPr lang="zh-CN" altLang="en-US" sz="1969" dirty="0"/>
              <a:t>层），一般这个注解在类中，通常方法需要配合注解</a:t>
            </a:r>
            <a:r>
              <a:rPr lang="en-US" altLang="zh-CN" sz="1969" dirty="0"/>
              <a:t>@</a:t>
            </a:r>
            <a:r>
              <a:rPr lang="en-US" altLang="zh-CN" sz="1969" dirty="0" err="1"/>
              <a:t>RequestMapping</a:t>
            </a:r>
            <a:r>
              <a:rPr lang="zh-CN" altLang="en-US" sz="1969" dirty="0"/>
              <a:t>。</a:t>
            </a:r>
          </a:p>
          <a:p>
            <a:pPr algn="l">
              <a:lnSpc>
                <a:spcPct val="150000"/>
              </a:lnSpc>
            </a:pPr>
            <a:endParaRPr lang="en-US" altLang="zh-CN" sz="1969" b="1" dirty="0"/>
          </a:p>
          <a:p>
            <a:pPr algn="l">
              <a:lnSpc>
                <a:spcPct val="150000"/>
              </a:lnSpc>
            </a:pPr>
            <a:r>
              <a:rPr lang="en-US" altLang="zh-CN" sz="1969" b="1" dirty="0"/>
              <a:t>4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</a:t>
            </a:r>
            <a:r>
              <a:rPr lang="en-US" altLang="zh-CN" sz="1969" b="1" dirty="0" err="1"/>
              <a:t>RestController</a:t>
            </a:r>
            <a:endParaRPr lang="en-US" altLang="zh-CN" sz="1969" b="1" dirty="0"/>
          </a:p>
          <a:p>
            <a:pPr algn="l">
              <a:lnSpc>
                <a:spcPct val="150000"/>
              </a:lnSpc>
            </a:pPr>
            <a:r>
              <a:rPr lang="en-US" altLang="zh-CN" sz="1969" dirty="0"/>
              <a:t>     @</a:t>
            </a:r>
            <a:r>
              <a:rPr lang="en-US" altLang="zh-CN" sz="1969" dirty="0" err="1"/>
              <a:t>ResponseBody</a:t>
            </a:r>
            <a:r>
              <a:rPr lang="zh-CN" altLang="en-US" sz="1969" dirty="0"/>
              <a:t>和</a:t>
            </a:r>
            <a:r>
              <a:rPr lang="en-US" altLang="zh-CN" sz="1969" dirty="0"/>
              <a:t>@Controller</a:t>
            </a:r>
            <a:r>
              <a:rPr lang="zh-CN" altLang="en-US" sz="1969" dirty="0"/>
              <a:t>的合集。</a:t>
            </a:r>
          </a:p>
        </p:txBody>
      </p:sp>
    </p:spTree>
    <p:extLst>
      <p:ext uri="{BB962C8B-B14F-4D97-AF65-F5344CB8AC3E}">
        <p14:creationId xmlns:p14="http://schemas.microsoft.com/office/powerpoint/2010/main" val="12478677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/>
            <a:r>
              <a:rPr lang="en-US" altLang="zh-CN" sz="1969" b="1" dirty="0"/>
              <a:t>5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</a:t>
            </a:r>
            <a:r>
              <a:rPr lang="en-US" altLang="zh-CN" sz="1969" b="1" dirty="0" err="1"/>
              <a:t>EnableAutoConfiguration</a:t>
            </a:r>
            <a:endParaRPr lang="en-US" altLang="zh-CN" sz="1969" b="1" dirty="0"/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dirty="0"/>
              <a:t>    Spring Boot</a:t>
            </a:r>
            <a:r>
              <a:rPr lang="zh-CN" altLang="en-US" sz="1969" dirty="0"/>
              <a:t>自动配置（</a:t>
            </a:r>
            <a:r>
              <a:rPr lang="en-US" altLang="zh-CN" sz="1969" dirty="0"/>
              <a:t>auto-configuration</a:t>
            </a:r>
            <a:r>
              <a:rPr lang="zh-CN" altLang="en-US" sz="1969" dirty="0"/>
              <a:t>）：尝试根据你添加的</a:t>
            </a:r>
            <a:r>
              <a:rPr lang="en-US" altLang="zh-CN" sz="1969" dirty="0"/>
              <a:t>jar</a:t>
            </a:r>
            <a:r>
              <a:rPr lang="zh-CN" altLang="en-US" sz="1969" dirty="0"/>
              <a:t>依赖自动配置你的</a:t>
            </a:r>
            <a:r>
              <a:rPr lang="en-US" altLang="zh-CN" sz="1969" dirty="0"/>
              <a:t>Spring</a:t>
            </a:r>
            <a:r>
              <a:rPr lang="zh-CN" altLang="en-US" sz="1969" dirty="0"/>
              <a:t>应用。例如，如果你的</a:t>
            </a:r>
            <a:r>
              <a:rPr lang="en-US" altLang="zh-CN" sz="1969" dirty="0" err="1"/>
              <a:t>classpath</a:t>
            </a:r>
            <a:r>
              <a:rPr lang="zh-CN" altLang="en-US" sz="1969" dirty="0"/>
              <a:t>下存在</a:t>
            </a:r>
            <a:r>
              <a:rPr lang="en-US" altLang="zh-CN" sz="1969" dirty="0"/>
              <a:t>HSQLDB</a:t>
            </a:r>
            <a:r>
              <a:rPr lang="zh-CN" altLang="en-US" sz="1969" dirty="0"/>
              <a:t>，并且你没有手动配置任何数据库连接</a:t>
            </a:r>
            <a:r>
              <a:rPr lang="en-US" altLang="zh-CN" sz="1969" dirty="0"/>
              <a:t>beans</a:t>
            </a:r>
            <a:r>
              <a:rPr lang="zh-CN" altLang="en-US" sz="1969" dirty="0"/>
              <a:t>，那么我们将自动配置一个内存型（</a:t>
            </a:r>
            <a:r>
              <a:rPr lang="en-US" altLang="zh-CN" sz="1969" dirty="0"/>
              <a:t>in-memory</a:t>
            </a:r>
            <a:r>
              <a:rPr lang="zh-CN" altLang="en-US" sz="1969" dirty="0"/>
              <a:t>）数据库”。</a:t>
            </a:r>
            <a:endParaRPr lang="en-US" altLang="zh-CN" sz="1969" dirty="0"/>
          </a:p>
          <a:p>
            <a:pPr algn="l"/>
            <a:r>
              <a:rPr lang="zh-CN" altLang="en-US" sz="1969" dirty="0"/>
              <a:t>你可以将</a:t>
            </a:r>
            <a:r>
              <a:rPr lang="en-US" altLang="zh-CN" sz="1969" dirty="0"/>
              <a:t>@</a:t>
            </a:r>
            <a:r>
              <a:rPr lang="en-US" altLang="zh-CN" sz="1969" dirty="0" err="1"/>
              <a:t>EnableAutoConfiguration</a:t>
            </a:r>
            <a:r>
              <a:rPr lang="zh-CN" altLang="en-US" sz="1969" dirty="0"/>
              <a:t>或者</a:t>
            </a:r>
            <a:r>
              <a:rPr lang="en-US" altLang="zh-CN" sz="1969" dirty="0"/>
              <a:t>@</a:t>
            </a:r>
            <a:r>
              <a:rPr lang="en-US" altLang="zh-CN" sz="1969" dirty="0" err="1"/>
              <a:t>SpringBootApplication</a:t>
            </a:r>
            <a:r>
              <a:rPr lang="zh-CN" altLang="en-US" sz="1969" dirty="0"/>
              <a:t>注解添加到一个</a:t>
            </a:r>
            <a:r>
              <a:rPr lang="en-US" altLang="zh-CN" sz="1969" dirty="0"/>
              <a:t>@Configuration</a:t>
            </a:r>
            <a:r>
              <a:rPr lang="zh-CN" altLang="en-US" sz="1969" dirty="0"/>
              <a:t>类上来选择自动配置。如果发现应用了你不想要的特定自动配置类，你可以使用</a:t>
            </a:r>
            <a:r>
              <a:rPr lang="en-US" altLang="zh-CN" sz="1969" dirty="0"/>
              <a:t>@</a:t>
            </a:r>
            <a:r>
              <a:rPr lang="en-US" altLang="zh-CN" sz="1969" dirty="0" err="1"/>
              <a:t>EnableAutoConfiguration</a:t>
            </a:r>
            <a:r>
              <a:rPr lang="zh-CN" altLang="en-US" sz="1969" dirty="0"/>
              <a:t>注解的排除属性来禁用它们。</a:t>
            </a:r>
          </a:p>
        </p:txBody>
      </p:sp>
    </p:spTree>
    <p:extLst>
      <p:ext uri="{BB962C8B-B14F-4D97-AF65-F5344CB8AC3E}">
        <p14:creationId xmlns:p14="http://schemas.microsoft.com/office/powerpoint/2010/main" val="6510107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/>
            <a:r>
              <a:rPr lang="en-US" altLang="zh-CN" sz="1969" b="1" dirty="0"/>
              <a:t>6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</a:t>
            </a:r>
            <a:r>
              <a:rPr lang="en-US" altLang="zh-CN" sz="1969" b="1" dirty="0" err="1"/>
              <a:t>ComponentScan</a:t>
            </a:r>
            <a:r>
              <a:rPr lang="en-US" altLang="zh-CN" sz="1969" b="1" dirty="0"/>
              <a:t> </a:t>
            </a:r>
          </a:p>
          <a:p>
            <a:pPr algn="l"/>
            <a:endParaRPr lang="en-US" altLang="zh-CN" sz="1969" b="1" dirty="0"/>
          </a:p>
          <a:p>
            <a:pPr algn="l"/>
            <a:r>
              <a:rPr lang="en-US" altLang="zh-CN" sz="1969" b="1" dirty="0"/>
              <a:t>    </a:t>
            </a:r>
            <a:r>
              <a:rPr lang="en-US" altLang="zh-CN" sz="1969" dirty="0"/>
              <a:t> </a:t>
            </a:r>
            <a:r>
              <a:rPr lang="zh-CN" altLang="en-US" sz="1969" dirty="0"/>
              <a:t>表示将该类自动发现（扫描）并注册为</a:t>
            </a:r>
            <a:r>
              <a:rPr lang="en-US" altLang="zh-CN" sz="1969" dirty="0"/>
              <a:t>Bean</a:t>
            </a:r>
            <a:r>
              <a:rPr lang="zh-CN" altLang="en-US" sz="1969" dirty="0"/>
              <a:t>，可以自动收集所有的</a:t>
            </a:r>
            <a:r>
              <a:rPr lang="en-US" altLang="zh-CN" sz="1969" dirty="0"/>
              <a:t>Spring</a:t>
            </a:r>
            <a:r>
              <a:rPr lang="zh-CN" altLang="en-US" sz="1969" dirty="0"/>
              <a:t>组件，包括</a:t>
            </a:r>
            <a:r>
              <a:rPr lang="en-US" altLang="zh-CN" sz="1969" dirty="0"/>
              <a:t>@Configuration</a:t>
            </a:r>
            <a:r>
              <a:rPr lang="zh-CN" altLang="en-US" sz="1969" dirty="0"/>
              <a:t>类。我们经常使用</a:t>
            </a:r>
            <a:r>
              <a:rPr lang="en-US" altLang="zh-CN" sz="1969" dirty="0"/>
              <a:t>@</a:t>
            </a:r>
            <a:r>
              <a:rPr lang="en-US" altLang="zh-CN" sz="1969" dirty="0" err="1"/>
              <a:t>ComponentScan</a:t>
            </a:r>
            <a:r>
              <a:rPr lang="zh-CN" altLang="en-US" sz="1969" dirty="0"/>
              <a:t>注解搜索</a:t>
            </a:r>
            <a:r>
              <a:rPr lang="en-US" altLang="zh-CN" sz="1969" dirty="0"/>
              <a:t>beans</a:t>
            </a:r>
            <a:r>
              <a:rPr lang="zh-CN" altLang="en-US" sz="1969" dirty="0"/>
              <a:t>，并结合</a:t>
            </a:r>
            <a:r>
              <a:rPr lang="en-US" altLang="zh-CN" sz="1969" dirty="0"/>
              <a:t>@</a:t>
            </a:r>
            <a:r>
              <a:rPr lang="en-US" altLang="zh-CN" sz="1969" dirty="0" err="1"/>
              <a:t>Autowired</a:t>
            </a:r>
            <a:r>
              <a:rPr lang="zh-CN" altLang="en-US" sz="1969" dirty="0"/>
              <a:t>注解导入。如果没有配置的话，</a:t>
            </a:r>
            <a:r>
              <a:rPr lang="en-US" altLang="zh-CN" sz="1969" dirty="0"/>
              <a:t>Spring Boot</a:t>
            </a:r>
            <a:r>
              <a:rPr lang="zh-CN" altLang="en-US" sz="1969" dirty="0"/>
              <a:t>会扫描启动类所在包下以及子包下的使用了</a:t>
            </a:r>
            <a:r>
              <a:rPr lang="en-US" altLang="zh-CN" sz="1969" dirty="0"/>
              <a:t>@</a:t>
            </a:r>
            <a:r>
              <a:rPr lang="en-US" altLang="zh-CN" sz="1969" dirty="0" err="1"/>
              <a:t>Service,@Repository</a:t>
            </a:r>
            <a:r>
              <a:rPr lang="zh-CN" altLang="en-US" sz="1969" dirty="0"/>
              <a:t>等注解的类。</a:t>
            </a:r>
          </a:p>
        </p:txBody>
      </p:sp>
    </p:spTree>
    <p:extLst>
      <p:ext uri="{BB962C8B-B14F-4D97-AF65-F5344CB8AC3E}">
        <p14:creationId xmlns:p14="http://schemas.microsoft.com/office/powerpoint/2010/main" val="14135843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48072" y="1049361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zh-CN" altLang="en-US" sz="2812" dirty="0"/>
              <a:t>●</a:t>
            </a:r>
            <a:r>
              <a:rPr lang="zh-CN" altLang="en-US" sz="4219" dirty="0"/>
              <a:t>主要内容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248073" y="2163234"/>
            <a:ext cx="7392071" cy="339225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12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一、</a:t>
            </a:r>
            <a:r>
              <a:rPr lang="en-US" altLang="zh-CN" sz="2812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springBoot</a:t>
            </a:r>
            <a:r>
              <a:rPr lang="zh-CN" altLang="en-US" sz="2812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的简介</a:t>
            </a:r>
            <a:endParaRPr lang="en-US" altLang="zh-CN" sz="2812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二、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注解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三、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应用讲解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四、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的发布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五、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总结</a:t>
            </a:r>
            <a:endParaRPr lang="en-US" altLang="zh-CN" sz="2812" dirty="0"/>
          </a:p>
        </p:txBody>
      </p:sp>
    </p:spTree>
    <p:extLst>
      <p:ext uri="{BB962C8B-B14F-4D97-AF65-F5344CB8AC3E}">
        <p14:creationId xmlns:p14="http://schemas.microsoft.com/office/powerpoint/2010/main" val="21896093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/>
            <a:r>
              <a:rPr lang="en-US" altLang="zh-CN" sz="1969" b="1" dirty="0"/>
              <a:t>7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@Configuration</a:t>
            </a:r>
          </a:p>
          <a:p>
            <a:pPr algn="l"/>
            <a:endParaRPr lang="en-US" altLang="zh-CN" sz="1969" b="1" dirty="0"/>
          </a:p>
          <a:p>
            <a:pPr algn="l"/>
            <a:r>
              <a:rPr lang="en-US" altLang="zh-CN" sz="1969" b="1" dirty="0"/>
              <a:t>       </a:t>
            </a:r>
            <a:r>
              <a:rPr lang="zh-CN" altLang="en-US" sz="1969" dirty="0"/>
              <a:t>相当于传统的</a:t>
            </a:r>
            <a:r>
              <a:rPr lang="en-US" altLang="zh-CN" sz="1969" dirty="0"/>
              <a:t>xml</a:t>
            </a:r>
            <a:r>
              <a:rPr lang="zh-CN" altLang="en-US" sz="1969" dirty="0"/>
              <a:t>配置文件，如果有些第三方库需要用到</a:t>
            </a:r>
            <a:r>
              <a:rPr lang="en-US" altLang="zh-CN" sz="1969" dirty="0"/>
              <a:t>xml</a:t>
            </a:r>
            <a:r>
              <a:rPr lang="zh-CN" altLang="en-US" sz="1969" dirty="0"/>
              <a:t>文件，建议仍然通过</a:t>
            </a:r>
            <a:r>
              <a:rPr lang="en-US" altLang="zh-CN" sz="1969" dirty="0"/>
              <a:t>@Configuration</a:t>
            </a:r>
            <a:r>
              <a:rPr lang="zh-CN" altLang="en-US" sz="1969" dirty="0"/>
              <a:t>类作为项目的配置主类</a:t>
            </a:r>
            <a:r>
              <a:rPr lang="en-US" altLang="zh-CN" sz="1969" dirty="0"/>
              <a:t>——</a:t>
            </a:r>
            <a:r>
              <a:rPr lang="zh-CN" altLang="en-US" sz="1969" dirty="0"/>
              <a:t>可以使用</a:t>
            </a:r>
            <a:r>
              <a:rPr lang="en-US" altLang="zh-CN" sz="1969" dirty="0"/>
              <a:t>@</a:t>
            </a:r>
            <a:r>
              <a:rPr lang="en-US" altLang="zh-CN" sz="1969" dirty="0" err="1"/>
              <a:t>ImportResource</a:t>
            </a:r>
            <a:r>
              <a:rPr lang="zh-CN" altLang="en-US" sz="1969" dirty="0"/>
              <a:t>注解加载</a:t>
            </a:r>
            <a:r>
              <a:rPr lang="en-US" altLang="zh-CN" sz="1969" dirty="0"/>
              <a:t>xml</a:t>
            </a:r>
            <a:r>
              <a:rPr lang="zh-CN" altLang="en-US" sz="1969" dirty="0"/>
              <a:t>配置文件。</a:t>
            </a:r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b="1" dirty="0"/>
              <a:t>@Configuration  </a:t>
            </a:r>
          </a:p>
          <a:p>
            <a:pPr algn="l"/>
            <a:r>
              <a:rPr lang="en-US" altLang="zh-CN" sz="1969" b="1" dirty="0"/>
              <a:t>@</a:t>
            </a:r>
            <a:r>
              <a:rPr lang="en-US" altLang="zh-CN" sz="1969" b="1" dirty="0" err="1"/>
              <a:t>EnableAutoConfiguration</a:t>
            </a:r>
            <a:r>
              <a:rPr lang="en-US" altLang="zh-CN" sz="1969" b="1" dirty="0"/>
              <a:t>  </a:t>
            </a:r>
          </a:p>
          <a:p>
            <a:pPr algn="l"/>
            <a:r>
              <a:rPr lang="en-US" altLang="zh-CN" sz="1969" b="1" dirty="0"/>
              <a:t>public class </a:t>
            </a:r>
            <a:r>
              <a:rPr lang="en-US" altLang="zh-CN" sz="1969" b="1" dirty="0" err="1"/>
              <a:t>RedisConfig</a:t>
            </a:r>
            <a:r>
              <a:rPr lang="en-US" altLang="zh-CN" sz="1969" b="1" dirty="0"/>
              <a:t> {  </a:t>
            </a:r>
          </a:p>
          <a:p>
            <a:pPr algn="l"/>
            <a:r>
              <a:rPr lang="zh-CN" altLang="en-US" sz="1969" b="1" dirty="0"/>
              <a:t>      </a:t>
            </a:r>
          </a:p>
          <a:p>
            <a:pPr algn="l"/>
            <a:r>
              <a:rPr lang="en-US" altLang="zh-CN" sz="1969" b="1" dirty="0"/>
              <a:t>    @Bean(name="</a:t>
            </a:r>
            <a:r>
              <a:rPr lang="en-US" altLang="zh-CN" sz="1969" b="1" dirty="0" err="1"/>
              <a:t>jedisPoolConfig</a:t>
            </a:r>
            <a:r>
              <a:rPr lang="en-US" altLang="zh-CN" sz="1969" b="1" dirty="0"/>
              <a:t>")</a:t>
            </a:r>
          </a:p>
          <a:p>
            <a:pPr algn="l"/>
            <a:r>
              <a:rPr lang="en-US" altLang="zh-CN" sz="1969" b="1" dirty="0"/>
              <a:t>    @</a:t>
            </a:r>
            <a:r>
              <a:rPr lang="en-US" altLang="zh-CN" sz="1969" b="1" dirty="0" err="1"/>
              <a:t>ConfigurationProperties</a:t>
            </a:r>
            <a:r>
              <a:rPr lang="en-US" altLang="zh-CN" sz="1969" b="1" dirty="0"/>
              <a:t>(prefix="</a:t>
            </a:r>
            <a:r>
              <a:rPr lang="en-US" altLang="zh-CN" sz="1969" b="1" dirty="0" err="1"/>
              <a:t>spring.redis</a:t>
            </a:r>
            <a:r>
              <a:rPr lang="en-US" altLang="zh-CN" sz="1969" b="1" dirty="0"/>
              <a:t>")  </a:t>
            </a:r>
          </a:p>
          <a:p>
            <a:pPr algn="l"/>
            <a:r>
              <a:rPr lang="en-US" altLang="zh-CN" sz="1969" b="1" dirty="0"/>
              <a:t>    public </a:t>
            </a:r>
            <a:r>
              <a:rPr lang="en-US" altLang="zh-CN" sz="1969" b="1" dirty="0" err="1"/>
              <a:t>JedisPoolConfig</a:t>
            </a:r>
            <a:r>
              <a:rPr lang="en-US" altLang="zh-CN" sz="1969" b="1" dirty="0"/>
              <a:t> </a:t>
            </a:r>
            <a:r>
              <a:rPr lang="en-US" altLang="zh-CN" sz="1969" b="1" dirty="0" err="1"/>
              <a:t>getRedisConfig</a:t>
            </a:r>
            <a:r>
              <a:rPr lang="en-US" altLang="zh-CN" sz="1969" b="1" dirty="0"/>
              <a:t>(){  </a:t>
            </a:r>
          </a:p>
          <a:p>
            <a:pPr algn="l"/>
            <a:r>
              <a:rPr lang="en-US" altLang="zh-CN" sz="1969" b="1" dirty="0"/>
              <a:t>        return new </a:t>
            </a:r>
            <a:r>
              <a:rPr lang="en-US" altLang="zh-CN" sz="1969" b="1" dirty="0" err="1"/>
              <a:t>JedisPoolConfig</a:t>
            </a:r>
            <a:r>
              <a:rPr lang="en-US" altLang="zh-CN" sz="1969" b="1" dirty="0"/>
              <a:t>();  </a:t>
            </a:r>
          </a:p>
          <a:p>
            <a:pPr algn="l"/>
            <a:r>
              <a:rPr lang="en-US" altLang="zh-CN" sz="1969" b="1" dirty="0"/>
              <a:t>    }</a:t>
            </a:r>
          </a:p>
          <a:p>
            <a:pPr algn="l"/>
            <a:r>
              <a:rPr lang="en-US" altLang="zh-CN" sz="1969" b="1" dirty="0"/>
              <a:t>} </a:t>
            </a:r>
            <a:endParaRPr lang="zh-CN" altLang="en-US" sz="1969" b="1" dirty="0"/>
          </a:p>
        </p:txBody>
      </p:sp>
    </p:spTree>
    <p:extLst>
      <p:ext uri="{BB962C8B-B14F-4D97-AF65-F5344CB8AC3E}">
        <p14:creationId xmlns:p14="http://schemas.microsoft.com/office/powerpoint/2010/main" val="23600918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/>
            <a:r>
              <a:rPr lang="en-US" altLang="zh-CN" sz="1969" b="1" dirty="0"/>
              <a:t>8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 </a:t>
            </a:r>
            <a:r>
              <a:rPr lang="en-US" altLang="zh-CN" sz="1969" b="1" dirty="0" err="1"/>
              <a:t>PropertySource</a:t>
            </a:r>
            <a:endParaRPr lang="en-US" altLang="zh-CN" sz="1969" b="1" dirty="0"/>
          </a:p>
          <a:p>
            <a:pPr algn="l"/>
            <a:endParaRPr lang="en-US" altLang="zh-CN" sz="1969" b="1" dirty="0"/>
          </a:p>
          <a:p>
            <a:pPr algn="l"/>
            <a:r>
              <a:rPr lang="en-US" altLang="zh-CN" sz="1969" b="1" dirty="0"/>
              <a:t>    </a:t>
            </a:r>
            <a:r>
              <a:rPr lang="zh-CN" altLang="en-US" sz="1969" dirty="0"/>
              <a:t>如果需要有自定义的属性文件需要加载，可以使用该注解进行注入，并用</a:t>
            </a:r>
            <a:r>
              <a:rPr lang="en-US" altLang="zh-CN" sz="1969" dirty="0"/>
              <a:t>@Value</a:t>
            </a:r>
            <a:r>
              <a:rPr lang="zh-CN" altLang="en-US" sz="1969" dirty="0"/>
              <a:t>配合使用。</a:t>
            </a:r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b="1" dirty="0"/>
              <a:t>@Component</a:t>
            </a:r>
          </a:p>
          <a:p>
            <a:pPr algn="l"/>
            <a:r>
              <a:rPr lang="en-US" altLang="zh-CN" sz="1969" b="1" dirty="0"/>
              <a:t>@</a:t>
            </a:r>
            <a:r>
              <a:rPr lang="en-US" altLang="zh-CN" sz="1969" b="1" dirty="0" err="1"/>
              <a:t>PropertySource</a:t>
            </a:r>
            <a:r>
              <a:rPr lang="en-US" altLang="zh-CN" sz="1969" b="1" dirty="0"/>
              <a:t>(value = "</a:t>
            </a:r>
            <a:r>
              <a:rPr lang="en-US" altLang="zh-CN" sz="1969" b="1" dirty="0" err="1"/>
              <a:t>classpath:config.properties</a:t>
            </a:r>
            <a:r>
              <a:rPr lang="en-US" altLang="zh-CN" sz="1969" b="1" dirty="0"/>
              <a:t>")</a:t>
            </a:r>
          </a:p>
          <a:p>
            <a:pPr algn="l"/>
            <a:r>
              <a:rPr lang="en-US" altLang="zh-CN" sz="1969" b="1" dirty="0"/>
              <a:t>public class </a:t>
            </a:r>
            <a:r>
              <a:rPr lang="en-US" altLang="zh-CN" sz="1969" b="1" dirty="0" err="1"/>
              <a:t>ConfigUtil</a:t>
            </a:r>
            <a:r>
              <a:rPr lang="en-US" altLang="zh-CN" sz="1969" b="1" dirty="0"/>
              <a:t> {</a:t>
            </a:r>
          </a:p>
          <a:p>
            <a:pPr algn="l"/>
            <a:r>
              <a:rPr lang="en-US" altLang="zh-CN" sz="1969" b="1" dirty="0"/>
              <a:t>	@Value("${hos.id}")</a:t>
            </a:r>
          </a:p>
          <a:p>
            <a:pPr algn="l"/>
            <a:r>
              <a:rPr lang="en-US" altLang="zh-CN" sz="1969" b="1" dirty="0"/>
              <a:t>	private String </a:t>
            </a:r>
            <a:r>
              <a:rPr lang="en-US" altLang="zh-CN" sz="1969" b="1" dirty="0" err="1"/>
              <a:t>hosId</a:t>
            </a:r>
            <a:r>
              <a:rPr lang="en-US" altLang="zh-CN" sz="1969" b="1" dirty="0"/>
              <a:t>;</a:t>
            </a:r>
          </a:p>
          <a:p>
            <a:pPr algn="l"/>
            <a:r>
              <a:rPr lang="en-US" altLang="zh-CN" sz="1969" b="1" dirty="0"/>
              <a:t>	@Value("${hos.name}")</a:t>
            </a:r>
          </a:p>
          <a:p>
            <a:pPr algn="l"/>
            <a:r>
              <a:rPr lang="en-US" altLang="zh-CN" sz="1969" b="1" dirty="0"/>
              <a:t>   private String </a:t>
            </a:r>
            <a:r>
              <a:rPr lang="en-US" altLang="zh-CN" sz="1969" b="1" dirty="0" err="1"/>
              <a:t>hosName</a:t>
            </a:r>
            <a:r>
              <a:rPr lang="en-US" altLang="zh-CN" sz="1969" b="1" dirty="0"/>
              <a:t>;</a:t>
            </a:r>
          </a:p>
          <a:p>
            <a:pPr algn="l"/>
            <a:r>
              <a:rPr lang="en-US" altLang="zh-CN" sz="1969" b="1" dirty="0"/>
              <a:t>}</a:t>
            </a:r>
            <a:endParaRPr lang="zh-CN" altLang="en-US" sz="1969" b="1" dirty="0"/>
          </a:p>
        </p:txBody>
      </p:sp>
    </p:spTree>
    <p:extLst>
      <p:ext uri="{BB962C8B-B14F-4D97-AF65-F5344CB8AC3E}">
        <p14:creationId xmlns:p14="http://schemas.microsoft.com/office/powerpoint/2010/main" val="22731861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/>
            <a:r>
              <a:rPr lang="en-US" altLang="zh-CN" sz="1969" b="1" dirty="0"/>
              <a:t>9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</a:t>
            </a:r>
            <a:r>
              <a:rPr lang="en-US" altLang="zh-CN" sz="1969" b="1" dirty="0" err="1"/>
              <a:t>ImportResource</a:t>
            </a:r>
            <a:endParaRPr lang="en-US" altLang="zh-CN" sz="1969" dirty="0"/>
          </a:p>
          <a:p>
            <a:pPr algn="l"/>
            <a:r>
              <a:rPr lang="en-US" altLang="zh-CN" sz="1969" dirty="0"/>
              <a:t>     </a:t>
            </a:r>
            <a:r>
              <a:rPr lang="zh-CN" altLang="en-US" sz="1969" dirty="0"/>
              <a:t>用来加载</a:t>
            </a:r>
            <a:r>
              <a:rPr lang="en-US" altLang="zh-CN" sz="1969" dirty="0"/>
              <a:t>xml</a:t>
            </a:r>
            <a:r>
              <a:rPr lang="zh-CN" altLang="en-US" sz="1969" dirty="0"/>
              <a:t>配置文件。</a:t>
            </a:r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b="1" dirty="0"/>
              <a:t>10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@Bean</a:t>
            </a:r>
          </a:p>
          <a:p>
            <a:pPr algn="l"/>
            <a:r>
              <a:rPr lang="en-US" altLang="zh-CN" sz="1969" dirty="0"/>
              <a:t>    </a:t>
            </a:r>
            <a:r>
              <a:rPr lang="zh-CN" altLang="en-US" sz="1969" dirty="0"/>
              <a:t>用</a:t>
            </a:r>
            <a:r>
              <a:rPr lang="en-US" altLang="zh-CN" sz="1969" dirty="0"/>
              <a:t>@Bean</a:t>
            </a:r>
            <a:r>
              <a:rPr lang="zh-CN" altLang="en-US" sz="1969" dirty="0"/>
              <a:t>标注方法等价于</a:t>
            </a:r>
            <a:r>
              <a:rPr lang="en-US" altLang="zh-CN" sz="1969" dirty="0"/>
              <a:t>XML</a:t>
            </a:r>
            <a:r>
              <a:rPr lang="zh-CN" altLang="en-US" sz="1969" dirty="0"/>
              <a:t>中配置的</a:t>
            </a:r>
            <a:r>
              <a:rPr lang="en-US" altLang="zh-CN" sz="1969" dirty="0"/>
              <a:t>bean</a:t>
            </a:r>
            <a:r>
              <a:rPr lang="zh-CN" altLang="en-US" sz="1969" dirty="0"/>
              <a:t>。</a:t>
            </a:r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b="1" dirty="0"/>
              <a:t>11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@Value</a:t>
            </a:r>
          </a:p>
          <a:p>
            <a:pPr algn="l"/>
            <a:r>
              <a:rPr lang="en-US" altLang="zh-CN" sz="1969" dirty="0"/>
              <a:t>    </a:t>
            </a:r>
            <a:r>
              <a:rPr lang="zh-CN" altLang="en-US" sz="1969" dirty="0"/>
              <a:t>注入</a:t>
            </a:r>
            <a:r>
              <a:rPr lang="en-US" altLang="zh-CN" sz="1969" dirty="0"/>
              <a:t>Spring boot </a:t>
            </a:r>
            <a:r>
              <a:rPr lang="en-US" altLang="zh-CN" sz="1969" dirty="0" err="1"/>
              <a:t>application.properties</a:t>
            </a:r>
            <a:r>
              <a:rPr lang="zh-CN" altLang="en-US" sz="1969" dirty="0"/>
              <a:t>配置的属性的值。</a:t>
            </a:r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r>
              <a:rPr lang="en-US" altLang="zh-CN" sz="1969" dirty="0"/>
              <a:t>    </a:t>
            </a:r>
            <a:r>
              <a:rPr lang="en-US" altLang="zh-CN" sz="1969" b="1" dirty="0"/>
              <a:t>@Value(value = "#{message}") </a:t>
            </a:r>
          </a:p>
          <a:p>
            <a:pPr algn="l"/>
            <a:r>
              <a:rPr lang="en-US" altLang="zh-CN" sz="1969" b="1" dirty="0"/>
              <a:t>    private String message; </a:t>
            </a:r>
            <a:endParaRPr lang="zh-CN" altLang="en-US" sz="1969" b="1" dirty="0"/>
          </a:p>
        </p:txBody>
      </p:sp>
    </p:spTree>
    <p:extLst>
      <p:ext uri="{BB962C8B-B14F-4D97-AF65-F5344CB8AC3E}">
        <p14:creationId xmlns:p14="http://schemas.microsoft.com/office/powerpoint/2010/main" val="41393386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注解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045550" y="1491154"/>
            <a:ext cx="8455314" cy="536684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969" b="1" dirty="0"/>
              <a:t>12</a:t>
            </a:r>
            <a:r>
              <a:rPr lang="zh-CN" altLang="en-US" sz="1969" b="1" dirty="0"/>
              <a:t>、</a:t>
            </a:r>
            <a:r>
              <a:rPr lang="en-US" altLang="zh-CN" sz="1969" b="1" dirty="0"/>
              <a:t>Environment</a:t>
            </a:r>
            <a:r>
              <a:rPr lang="en-US" altLang="zh-CN" sz="1969" dirty="0"/>
              <a:t> </a:t>
            </a:r>
          </a:p>
          <a:p>
            <a:pPr algn="l">
              <a:lnSpc>
                <a:spcPct val="150000"/>
              </a:lnSpc>
            </a:pPr>
            <a:r>
              <a:rPr lang="zh-CN" altLang="en-US" sz="1969" dirty="0"/>
              <a:t>    </a:t>
            </a:r>
            <a:r>
              <a:rPr lang="en-US" altLang="zh-CN" sz="1969" dirty="0" err="1"/>
              <a:t>org.springframework.core.env.Environment</a:t>
            </a:r>
            <a:r>
              <a:rPr lang="zh-CN" altLang="en-US" sz="1969" dirty="0"/>
              <a:t>，环境类，</a:t>
            </a:r>
            <a:r>
              <a:rPr lang="en-US" altLang="zh-CN" sz="1969" dirty="0"/>
              <a:t>spring3.1</a:t>
            </a:r>
            <a:r>
              <a:rPr lang="zh-CN" altLang="en-US" sz="1969" dirty="0"/>
              <a:t>以后开始引入。比如</a:t>
            </a:r>
            <a:r>
              <a:rPr lang="en-US" altLang="zh-CN" sz="1969" dirty="0"/>
              <a:t>JDK</a:t>
            </a:r>
            <a:r>
              <a:rPr lang="zh-CN" altLang="en-US" sz="1969" dirty="0"/>
              <a:t>环境，</a:t>
            </a:r>
            <a:r>
              <a:rPr lang="en-US" altLang="zh-CN" sz="1969" dirty="0"/>
              <a:t>Servlet</a:t>
            </a:r>
            <a:r>
              <a:rPr lang="zh-CN" altLang="en-US" sz="1969" dirty="0"/>
              <a:t>环境，</a:t>
            </a:r>
            <a:r>
              <a:rPr lang="en-US" altLang="zh-CN" sz="1969" dirty="0"/>
              <a:t>Spring</a:t>
            </a:r>
            <a:r>
              <a:rPr lang="zh-CN" altLang="en-US" sz="1969" dirty="0"/>
              <a:t>环境等等；每个环境都有自己的配置数据，如</a:t>
            </a:r>
            <a:r>
              <a:rPr lang="en-US" altLang="zh-CN" sz="1969" dirty="0" err="1"/>
              <a:t>System.getProperties</a:t>
            </a:r>
            <a:r>
              <a:rPr lang="en-US" altLang="zh-CN" sz="1969" dirty="0"/>
              <a:t>()</a:t>
            </a:r>
            <a:r>
              <a:rPr lang="zh-CN" altLang="en-US" sz="1969" dirty="0"/>
              <a:t>、</a:t>
            </a:r>
            <a:r>
              <a:rPr lang="en-US" altLang="zh-CN" sz="1969" dirty="0" err="1"/>
              <a:t>System.getenv</a:t>
            </a:r>
            <a:r>
              <a:rPr lang="en-US" altLang="zh-CN" sz="1969" dirty="0"/>
              <a:t>()</a:t>
            </a:r>
            <a:r>
              <a:rPr lang="zh-CN" altLang="en-US" sz="1969" dirty="0"/>
              <a:t>等可以拿到</a:t>
            </a:r>
            <a:r>
              <a:rPr lang="en-US" altLang="zh-CN" sz="1969" dirty="0"/>
              <a:t>JDK</a:t>
            </a:r>
            <a:r>
              <a:rPr lang="zh-CN" altLang="en-US" sz="1969" dirty="0"/>
              <a:t>环境数据；</a:t>
            </a:r>
            <a:r>
              <a:rPr lang="en-US" altLang="zh-CN" sz="1969" dirty="0" err="1"/>
              <a:t>ServletContext.getInitParameter</a:t>
            </a:r>
            <a:r>
              <a:rPr lang="en-US" altLang="zh-CN" sz="1969" dirty="0"/>
              <a:t>()</a:t>
            </a:r>
            <a:r>
              <a:rPr lang="zh-CN" altLang="en-US" sz="1969" dirty="0"/>
              <a:t>可以拿到</a:t>
            </a:r>
            <a:r>
              <a:rPr lang="en-US" altLang="zh-CN" sz="1969" dirty="0"/>
              <a:t>Servlet</a:t>
            </a:r>
            <a:r>
              <a:rPr lang="zh-CN" altLang="en-US" sz="1969" dirty="0"/>
              <a:t>环境配置数据等等；也就是说</a:t>
            </a:r>
            <a:r>
              <a:rPr lang="en-US" altLang="zh-CN" sz="1969" dirty="0"/>
              <a:t>Spring</a:t>
            </a:r>
            <a:r>
              <a:rPr lang="zh-CN" altLang="en-US" sz="1969" dirty="0"/>
              <a:t>抽象了一个</a:t>
            </a:r>
            <a:r>
              <a:rPr lang="en-US" altLang="zh-CN" sz="1969" dirty="0"/>
              <a:t>Environment</a:t>
            </a:r>
            <a:r>
              <a:rPr lang="zh-CN" altLang="en-US" sz="1969" dirty="0"/>
              <a:t>来表示环境配置。</a:t>
            </a:r>
            <a:endParaRPr lang="en-US" altLang="zh-CN" sz="1969" dirty="0"/>
          </a:p>
          <a:p>
            <a:pPr algn="l">
              <a:lnSpc>
                <a:spcPct val="150000"/>
              </a:lnSpc>
            </a:pPr>
            <a:r>
              <a:rPr lang="en-US" altLang="zh-CN" sz="1969" dirty="0"/>
              <a:t>    </a:t>
            </a:r>
            <a:r>
              <a:rPr lang="zh-CN" altLang="en-US" sz="1969" dirty="0"/>
              <a:t>在</a:t>
            </a:r>
            <a:r>
              <a:rPr lang="en-US" altLang="zh-CN" sz="1969" dirty="0" err="1"/>
              <a:t>springBoot</a:t>
            </a:r>
            <a:r>
              <a:rPr lang="zh-CN" altLang="en-US" sz="1969" dirty="0"/>
              <a:t>中使用直接用</a:t>
            </a:r>
            <a:r>
              <a:rPr lang="en-US" altLang="zh-CN" sz="1969" dirty="0"/>
              <a:t>@Resource</a:t>
            </a:r>
            <a:r>
              <a:rPr lang="zh-CN" altLang="en-US" sz="1969" dirty="0"/>
              <a:t>注入，即可获得系统配置文件</a:t>
            </a:r>
            <a:r>
              <a:rPr lang="en-US" altLang="zh-CN" sz="1969" dirty="0" err="1"/>
              <a:t>application.properties</a:t>
            </a:r>
            <a:r>
              <a:rPr lang="en-US" altLang="zh-CN" sz="1969" dirty="0"/>
              <a:t>/</a:t>
            </a:r>
            <a:r>
              <a:rPr lang="en-US" altLang="zh-CN" sz="1969" dirty="0" err="1"/>
              <a:t>yml</a:t>
            </a:r>
            <a:r>
              <a:rPr lang="zh-CN" altLang="en-US" sz="1969" dirty="0"/>
              <a:t>的属性值，如果是自定义的配置文件，则需要预先通过</a:t>
            </a:r>
            <a:r>
              <a:rPr lang="en-US" altLang="zh-CN" sz="1969" dirty="0"/>
              <a:t>@</a:t>
            </a:r>
            <a:r>
              <a:rPr lang="en-US" altLang="zh-CN" sz="1969" dirty="0" err="1"/>
              <a:t>PropertySource</a:t>
            </a:r>
            <a:r>
              <a:rPr lang="zh-CN" altLang="en-US" sz="1969" dirty="0"/>
              <a:t>等其他注解注入后，才能获取。获取通过</a:t>
            </a:r>
            <a:r>
              <a:rPr lang="en-US" altLang="zh-CN" sz="1969" dirty="0" err="1"/>
              <a:t>getProperty</a:t>
            </a:r>
            <a:r>
              <a:rPr lang="en-US" altLang="zh-CN" sz="1969" dirty="0"/>
              <a:t>()</a:t>
            </a:r>
            <a:r>
              <a:rPr lang="zh-CN" altLang="en-US" sz="1969" dirty="0"/>
              <a:t>方法获取。</a:t>
            </a:r>
            <a:endParaRPr lang="en-US" altLang="zh-CN" sz="1969" dirty="0"/>
          </a:p>
        </p:txBody>
      </p:sp>
    </p:spTree>
    <p:extLst>
      <p:ext uri="{BB962C8B-B14F-4D97-AF65-F5344CB8AC3E}">
        <p14:creationId xmlns:p14="http://schemas.microsoft.com/office/powerpoint/2010/main" val="256138093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48072" y="1049361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zh-CN" altLang="en-US" sz="2812" dirty="0"/>
              <a:t>●</a:t>
            </a:r>
            <a:r>
              <a:rPr lang="zh-CN" altLang="en-US" sz="4219" dirty="0"/>
              <a:t>主要内容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248073" y="2163234"/>
            <a:ext cx="7392071" cy="39491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12" dirty="0"/>
              <a:t>一、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的简介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二、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注解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三、</a:t>
            </a:r>
            <a:r>
              <a:rPr lang="en-US" altLang="zh-CN" sz="2812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springBoot</a:t>
            </a:r>
            <a:r>
              <a:rPr lang="zh-CN" altLang="en-US" sz="2812" dirty="0">
                <a:solidFill>
                  <a:schemeClr val="bg1">
                    <a:lumMod val="60000"/>
                    <a:lumOff val="40000"/>
                  </a:schemeClr>
                </a:solidFill>
              </a:rPr>
              <a:t>应用讲解</a:t>
            </a:r>
            <a:endParaRPr lang="en-US" altLang="zh-CN" sz="2812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四、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的发布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五、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总结</a:t>
            </a:r>
            <a:endParaRPr lang="en-US" altLang="zh-CN" sz="2812" dirty="0"/>
          </a:p>
        </p:txBody>
      </p:sp>
    </p:spTree>
    <p:extLst>
      <p:ext uri="{BB962C8B-B14F-4D97-AF65-F5344CB8AC3E}">
        <p14:creationId xmlns:p14="http://schemas.microsoft.com/office/powerpoint/2010/main" val="17463543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应用讲解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/>
            <a:r>
              <a:rPr lang="en-US" altLang="zh-CN" sz="1969" b="1" dirty="0"/>
              <a:t>1</a:t>
            </a:r>
            <a:r>
              <a:rPr lang="zh-CN" altLang="en-US" sz="1969" b="1" dirty="0"/>
              <a:t>、与</a:t>
            </a:r>
            <a:r>
              <a:rPr lang="en-US" altLang="zh-CN" sz="1969" b="1" dirty="0" err="1"/>
              <a:t>MyBatis</a:t>
            </a:r>
            <a:r>
              <a:rPr lang="zh-CN" altLang="en-US" sz="1969" b="1" dirty="0"/>
              <a:t>的集成</a:t>
            </a:r>
            <a:endParaRPr lang="en-US" altLang="zh-CN" sz="1969" b="1" dirty="0"/>
          </a:p>
          <a:p>
            <a:pPr algn="l"/>
            <a:r>
              <a:rPr lang="en-US" altLang="zh-CN" sz="1969" b="1" dirty="0"/>
              <a:t>    &lt;dependency&gt;</a:t>
            </a:r>
          </a:p>
          <a:p>
            <a:pPr algn="l"/>
            <a:r>
              <a:rPr lang="en-US" altLang="zh-CN" sz="1969" b="1" dirty="0"/>
              <a:t>        &lt;</a:t>
            </a:r>
            <a:r>
              <a:rPr lang="en-US" altLang="zh-CN" sz="1969" b="1" dirty="0" err="1"/>
              <a:t>groupId</a:t>
            </a:r>
            <a:r>
              <a:rPr lang="en-US" altLang="zh-CN" sz="1969" b="1" dirty="0"/>
              <a:t>&gt;</a:t>
            </a:r>
            <a:r>
              <a:rPr lang="en-US" altLang="zh-CN" sz="1969" b="1" dirty="0" err="1"/>
              <a:t>org.mybatis.spring.boot</a:t>
            </a:r>
            <a:r>
              <a:rPr lang="en-US" altLang="zh-CN" sz="1969" b="1" dirty="0"/>
              <a:t>&lt;/</a:t>
            </a:r>
            <a:r>
              <a:rPr lang="en-US" altLang="zh-CN" sz="1969" b="1" dirty="0" err="1"/>
              <a:t>groupId</a:t>
            </a:r>
            <a:r>
              <a:rPr lang="en-US" altLang="zh-CN" sz="1969" b="1" dirty="0"/>
              <a:t>&gt;</a:t>
            </a:r>
          </a:p>
          <a:p>
            <a:pPr algn="l"/>
            <a:r>
              <a:rPr lang="en-US" altLang="zh-CN" sz="1969" b="1" dirty="0"/>
              <a:t>        &lt;</a:t>
            </a:r>
            <a:r>
              <a:rPr lang="en-US" altLang="zh-CN" sz="1969" b="1" dirty="0" err="1"/>
              <a:t>artifactId</a:t>
            </a:r>
            <a:r>
              <a:rPr lang="en-US" altLang="zh-CN" sz="1969" b="1" dirty="0"/>
              <a:t>&gt;</a:t>
            </a:r>
            <a:r>
              <a:rPr lang="en-US" altLang="zh-CN" sz="1969" b="1" dirty="0" err="1"/>
              <a:t>mybatis</a:t>
            </a:r>
            <a:r>
              <a:rPr lang="en-US" altLang="zh-CN" sz="1969" b="1" dirty="0"/>
              <a:t>-spring-boot-starter&lt;/</a:t>
            </a:r>
            <a:r>
              <a:rPr lang="en-US" altLang="zh-CN" sz="1969" b="1" dirty="0" err="1"/>
              <a:t>artifactId</a:t>
            </a:r>
            <a:r>
              <a:rPr lang="en-US" altLang="zh-CN" sz="1969" b="1" dirty="0"/>
              <a:t>&gt;</a:t>
            </a:r>
          </a:p>
          <a:p>
            <a:pPr algn="l"/>
            <a:r>
              <a:rPr lang="en-US" altLang="zh-CN" sz="1969" b="1" dirty="0"/>
              <a:t>        &lt;version&gt;1.1.1&lt;/version&gt;</a:t>
            </a:r>
          </a:p>
          <a:p>
            <a:pPr algn="l"/>
            <a:r>
              <a:rPr lang="en-US" altLang="zh-CN" sz="1969" b="1" dirty="0"/>
              <a:t>    &lt;/dependency&gt;</a:t>
            </a:r>
          </a:p>
          <a:p>
            <a:pPr algn="l"/>
            <a:r>
              <a:rPr lang="en-US" altLang="zh-CN" sz="1969" b="1" dirty="0"/>
              <a:t>2</a:t>
            </a:r>
            <a:r>
              <a:rPr lang="zh-CN" altLang="en-US" sz="1969" b="1" dirty="0"/>
              <a:t>、与</a:t>
            </a:r>
            <a:r>
              <a:rPr lang="en-US" altLang="zh-CN" sz="1969" b="1" dirty="0" err="1"/>
              <a:t>Redis</a:t>
            </a:r>
            <a:r>
              <a:rPr lang="zh-CN" altLang="en-US" sz="1969" b="1" dirty="0"/>
              <a:t>的集成</a:t>
            </a:r>
            <a:endParaRPr lang="en-US" altLang="zh-CN" sz="1969" b="1" dirty="0"/>
          </a:p>
          <a:p>
            <a:pPr algn="l"/>
            <a:r>
              <a:rPr lang="en-US" altLang="zh-CN" sz="1969" b="1" dirty="0"/>
              <a:t>  &lt;dependency&gt;  </a:t>
            </a:r>
          </a:p>
          <a:p>
            <a:pPr algn="l"/>
            <a:r>
              <a:rPr lang="en-US" altLang="zh-CN" sz="1969" b="1" dirty="0"/>
              <a:t>       &lt;</a:t>
            </a:r>
            <a:r>
              <a:rPr lang="en-US" altLang="zh-CN" sz="1969" b="1" dirty="0" err="1"/>
              <a:t>groupId</a:t>
            </a:r>
            <a:r>
              <a:rPr lang="en-US" altLang="zh-CN" sz="1969" b="1" dirty="0"/>
              <a:t>&gt;</a:t>
            </a:r>
            <a:r>
              <a:rPr lang="en-US" altLang="zh-CN" sz="1969" b="1" dirty="0" err="1"/>
              <a:t>org.springframework.boot</a:t>
            </a:r>
            <a:r>
              <a:rPr lang="en-US" altLang="zh-CN" sz="1969" b="1" dirty="0"/>
              <a:t>&lt;/</a:t>
            </a:r>
            <a:r>
              <a:rPr lang="en-US" altLang="zh-CN" sz="1969" b="1" dirty="0" err="1"/>
              <a:t>groupId</a:t>
            </a:r>
            <a:r>
              <a:rPr lang="en-US" altLang="zh-CN" sz="1969" b="1" dirty="0"/>
              <a:t>&gt;  </a:t>
            </a:r>
          </a:p>
          <a:p>
            <a:pPr algn="l"/>
            <a:r>
              <a:rPr lang="en-US" altLang="zh-CN" sz="1969" b="1" dirty="0"/>
              <a:t>       &lt;</a:t>
            </a:r>
            <a:r>
              <a:rPr lang="en-US" altLang="zh-CN" sz="1969" b="1" dirty="0" err="1"/>
              <a:t>artifactId</a:t>
            </a:r>
            <a:r>
              <a:rPr lang="en-US" altLang="zh-CN" sz="1969" b="1" dirty="0"/>
              <a:t>&gt;spring-boot-starter-</a:t>
            </a:r>
            <a:r>
              <a:rPr lang="en-US" altLang="zh-CN" sz="1969" b="1" dirty="0" err="1"/>
              <a:t>redis</a:t>
            </a:r>
            <a:r>
              <a:rPr lang="en-US" altLang="zh-CN" sz="1969" b="1" dirty="0"/>
              <a:t>&lt;/</a:t>
            </a:r>
            <a:r>
              <a:rPr lang="en-US" altLang="zh-CN" sz="1969" b="1" dirty="0" err="1"/>
              <a:t>artifactId</a:t>
            </a:r>
            <a:r>
              <a:rPr lang="en-US" altLang="zh-CN" sz="1969" b="1" dirty="0"/>
              <a:t>&gt;  </a:t>
            </a:r>
          </a:p>
          <a:p>
            <a:pPr algn="l"/>
            <a:r>
              <a:rPr lang="en-US" altLang="zh-CN" sz="1969" b="1" dirty="0"/>
              <a:t>    &lt;/dependency&gt;</a:t>
            </a:r>
          </a:p>
          <a:p>
            <a:pPr algn="l"/>
            <a:r>
              <a:rPr lang="en-US" altLang="zh-CN" sz="1969" b="1" dirty="0"/>
              <a:t>3</a:t>
            </a:r>
            <a:r>
              <a:rPr lang="zh-CN" altLang="en-US" sz="1969" b="1" dirty="0"/>
              <a:t>、</a:t>
            </a:r>
            <a:r>
              <a:rPr lang="en-US" altLang="zh-CN" sz="1969" b="1" dirty="0" err="1"/>
              <a:t>Junit</a:t>
            </a:r>
            <a:r>
              <a:rPr lang="zh-CN" altLang="en-US" sz="1969" b="1" dirty="0"/>
              <a:t>进行单元测试</a:t>
            </a:r>
            <a:endParaRPr lang="en-US" altLang="zh-CN" sz="1969" b="1" dirty="0"/>
          </a:p>
          <a:p>
            <a:pPr algn="l"/>
            <a:r>
              <a:rPr lang="en-US" altLang="zh-CN" sz="1969" b="1" dirty="0"/>
              <a:t>   &lt;dependency&gt;</a:t>
            </a:r>
          </a:p>
          <a:p>
            <a:pPr algn="l"/>
            <a:r>
              <a:rPr lang="en-US" altLang="zh-CN" sz="1969" b="1" dirty="0"/>
              <a:t>       &lt;</a:t>
            </a:r>
            <a:r>
              <a:rPr lang="en-US" altLang="zh-CN" sz="1969" b="1" dirty="0" err="1"/>
              <a:t>groupId</a:t>
            </a:r>
            <a:r>
              <a:rPr lang="en-US" altLang="zh-CN" sz="1969" b="1" dirty="0"/>
              <a:t>&gt;</a:t>
            </a:r>
            <a:r>
              <a:rPr lang="en-US" altLang="zh-CN" sz="1969" b="1" dirty="0" err="1"/>
              <a:t>org.springframework.boot</a:t>
            </a:r>
            <a:r>
              <a:rPr lang="en-US" altLang="zh-CN" sz="1969" b="1" dirty="0"/>
              <a:t>&lt;/</a:t>
            </a:r>
            <a:r>
              <a:rPr lang="en-US" altLang="zh-CN" sz="1969" b="1" dirty="0" err="1"/>
              <a:t>groupId</a:t>
            </a:r>
            <a:r>
              <a:rPr lang="en-US" altLang="zh-CN" sz="1969" b="1" dirty="0"/>
              <a:t>&gt;</a:t>
            </a:r>
          </a:p>
          <a:p>
            <a:pPr algn="l"/>
            <a:r>
              <a:rPr lang="en-US" altLang="zh-CN" sz="1969" b="1" dirty="0"/>
              <a:t>       &lt;</a:t>
            </a:r>
            <a:r>
              <a:rPr lang="en-US" altLang="zh-CN" sz="1969" b="1" dirty="0" err="1"/>
              <a:t>artifactId</a:t>
            </a:r>
            <a:r>
              <a:rPr lang="en-US" altLang="zh-CN" sz="1969" b="1" dirty="0"/>
              <a:t>&gt;spring-boot-starter-test&lt;/</a:t>
            </a:r>
            <a:r>
              <a:rPr lang="en-US" altLang="zh-CN" sz="1969" b="1" dirty="0" err="1"/>
              <a:t>artifactId</a:t>
            </a:r>
            <a:r>
              <a:rPr lang="en-US" altLang="zh-CN" sz="1969" b="1" dirty="0"/>
              <a:t>&gt;</a:t>
            </a:r>
          </a:p>
          <a:p>
            <a:pPr algn="l"/>
            <a:r>
              <a:rPr lang="en-US" altLang="zh-CN" sz="1969" b="1" dirty="0"/>
              <a:t>   &lt;/dependency&gt;</a:t>
            </a:r>
            <a:endParaRPr lang="zh-CN" altLang="en-US" sz="1969" b="1" dirty="0"/>
          </a:p>
        </p:txBody>
      </p:sp>
    </p:spTree>
    <p:extLst>
      <p:ext uri="{BB962C8B-B14F-4D97-AF65-F5344CB8AC3E}">
        <p14:creationId xmlns:p14="http://schemas.microsoft.com/office/powerpoint/2010/main" val="42929168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48072" y="1049361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zh-CN" altLang="en-US" sz="2812" dirty="0"/>
              <a:t>●</a:t>
            </a:r>
            <a:r>
              <a:rPr lang="zh-CN" altLang="en-US" sz="4219" dirty="0"/>
              <a:t>主要内容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248073" y="2163235"/>
            <a:ext cx="7392071" cy="35947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12" dirty="0"/>
              <a:t>一、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的简介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二、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注解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三、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应用讲解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>
                <a:solidFill>
                  <a:schemeClr val="bg1">
                    <a:lumMod val="40000"/>
                    <a:lumOff val="60000"/>
                  </a:schemeClr>
                </a:solidFill>
              </a:rPr>
              <a:t>四、</a:t>
            </a:r>
            <a:r>
              <a:rPr lang="en-US" altLang="zh-CN" sz="2812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springBoot</a:t>
            </a:r>
            <a:r>
              <a:rPr lang="zh-CN" altLang="en-US" sz="2812" dirty="0">
                <a:solidFill>
                  <a:schemeClr val="bg1">
                    <a:lumMod val="40000"/>
                    <a:lumOff val="60000"/>
                  </a:schemeClr>
                </a:solidFill>
              </a:rPr>
              <a:t>的发布</a:t>
            </a:r>
            <a:endParaRPr lang="en-US" altLang="zh-CN" sz="2812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五、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总结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endParaRPr lang="en-US" altLang="zh-CN" sz="2812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7623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的发布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1</a:t>
            </a:r>
            <a:r>
              <a:rPr lang="zh-CN" altLang="en-US" sz="1969" dirty="0"/>
              <a:t>、将</a:t>
            </a:r>
            <a:r>
              <a:rPr lang="en-US" altLang="zh-CN" sz="1969" dirty="0" err="1"/>
              <a:t>springBoot</a:t>
            </a:r>
            <a:r>
              <a:rPr lang="zh-CN" altLang="en-US" sz="1969" dirty="0"/>
              <a:t>项目打包成</a:t>
            </a:r>
            <a:r>
              <a:rPr lang="en-US" altLang="zh-CN" sz="1969" dirty="0"/>
              <a:t>jar</a:t>
            </a:r>
          </a:p>
          <a:p>
            <a:pPr algn="l"/>
            <a:r>
              <a:rPr lang="en-US" altLang="zh-CN" sz="1969" dirty="0"/>
              <a:t>   </a:t>
            </a:r>
          </a:p>
          <a:p>
            <a:pPr algn="just"/>
            <a:r>
              <a:rPr lang="en-US" altLang="zh-CN" sz="1969" dirty="0"/>
              <a:t>    </a:t>
            </a:r>
            <a:r>
              <a:rPr lang="zh-CN" altLang="en-US" sz="1969" dirty="0"/>
              <a:t>可以使用</a:t>
            </a:r>
            <a:r>
              <a:rPr lang="en-US" altLang="zh-CN" sz="1969" dirty="0"/>
              <a:t>maven</a:t>
            </a:r>
            <a:r>
              <a:rPr lang="zh-CN" altLang="en-US" sz="1969" dirty="0"/>
              <a:t>将项目打包成</a:t>
            </a:r>
            <a:r>
              <a:rPr lang="en-US" altLang="zh-CN" sz="1969" dirty="0"/>
              <a:t>jar</a:t>
            </a:r>
            <a:r>
              <a:rPr lang="zh-CN" altLang="en-US" sz="1969" dirty="0"/>
              <a:t>文件，并使用</a:t>
            </a:r>
            <a:r>
              <a:rPr lang="en-US" altLang="zh-CN" sz="1969" dirty="0"/>
              <a:t>java -jar</a:t>
            </a:r>
            <a:r>
              <a:rPr lang="zh-CN" altLang="en-US" sz="1969" dirty="0"/>
              <a:t>命令运行主</a:t>
            </a:r>
            <a:r>
              <a:rPr lang="en-US" altLang="zh-CN" sz="1969" dirty="0"/>
              <a:t>main</a:t>
            </a:r>
            <a:r>
              <a:rPr lang="zh-CN" altLang="en-US" sz="1969" dirty="0"/>
              <a:t>方法，将项目运行起来。</a:t>
            </a:r>
          </a:p>
        </p:txBody>
      </p:sp>
    </p:spTree>
    <p:extLst>
      <p:ext uri="{BB962C8B-B14F-4D97-AF65-F5344CB8AC3E}">
        <p14:creationId xmlns:p14="http://schemas.microsoft.com/office/powerpoint/2010/main" val="145623961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的发布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97442" y="1707559"/>
            <a:ext cx="8050269" cy="4911171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2</a:t>
            </a:r>
            <a:r>
              <a:rPr lang="zh-CN" altLang="en-US" sz="1969" dirty="0"/>
              <a:t>、将</a:t>
            </a:r>
            <a:r>
              <a:rPr lang="en-US" altLang="zh-CN" sz="1969" dirty="0" err="1"/>
              <a:t>springBoot</a:t>
            </a:r>
            <a:r>
              <a:rPr lang="zh-CN" altLang="en-US" sz="1969" dirty="0"/>
              <a:t>项目打包成</a:t>
            </a:r>
            <a:r>
              <a:rPr lang="en-US" altLang="zh-CN" sz="1969" dirty="0"/>
              <a:t>war</a:t>
            </a:r>
          </a:p>
          <a:p>
            <a:pPr algn="l"/>
            <a:r>
              <a:rPr lang="en-US" altLang="zh-CN" sz="1969" dirty="0"/>
              <a:t>   </a:t>
            </a:r>
          </a:p>
          <a:p>
            <a:pPr algn="l"/>
            <a:r>
              <a:rPr lang="en-US" altLang="zh-CN" sz="1969" dirty="0"/>
              <a:t>   1.pom</a:t>
            </a:r>
            <a:r>
              <a:rPr lang="zh-CN" altLang="en-US" sz="1969" dirty="0"/>
              <a:t>文件的命令将</a:t>
            </a:r>
            <a:r>
              <a:rPr lang="en-US" altLang="zh-CN" sz="1969" dirty="0"/>
              <a:t>&lt;packaging&gt;jar&lt;/packaging&gt;</a:t>
            </a:r>
            <a:r>
              <a:rPr lang="zh-CN" altLang="en-US" sz="1969" dirty="0"/>
              <a:t>修改为</a:t>
            </a:r>
            <a:r>
              <a:rPr lang="en-US" altLang="zh-CN" sz="1969" dirty="0"/>
              <a:t>war</a:t>
            </a:r>
            <a:r>
              <a:rPr lang="zh-CN" altLang="en-US" sz="1969" dirty="0"/>
              <a:t>。</a:t>
            </a:r>
            <a:endParaRPr lang="en-US" altLang="zh-CN" sz="1969" dirty="0"/>
          </a:p>
          <a:p>
            <a:pPr algn="l"/>
            <a:r>
              <a:rPr lang="en-US" altLang="zh-CN" sz="1969" dirty="0"/>
              <a:t>   2</a:t>
            </a:r>
            <a:r>
              <a:rPr lang="zh-CN" altLang="en-US" sz="1969" dirty="0"/>
              <a:t>、入口类实现</a:t>
            </a:r>
            <a:r>
              <a:rPr lang="en-US" altLang="zh-CN" sz="1969" dirty="0" err="1"/>
              <a:t>SpringBootServletInitializer</a:t>
            </a:r>
            <a:r>
              <a:rPr lang="zh-CN" altLang="en-US" sz="1969" dirty="0"/>
              <a:t>方法，重写方法：</a:t>
            </a:r>
            <a:endParaRPr lang="en-US" altLang="zh-CN" sz="1969" dirty="0"/>
          </a:p>
          <a:p>
            <a:pPr algn="l"/>
            <a:r>
              <a:rPr lang="en-US" altLang="zh-CN" sz="1969" b="1" dirty="0"/>
              <a:t>   @Override</a:t>
            </a:r>
          </a:p>
          <a:p>
            <a:pPr algn="l"/>
            <a:r>
              <a:rPr lang="en-US" altLang="zh-CN" sz="1969" b="1" dirty="0"/>
              <a:t>   protected </a:t>
            </a:r>
            <a:r>
              <a:rPr lang="en-US" altLang="zh-CN" sz="1969" b="1" dirty="0" err="1"/>
              <a:t>SpringApplicationBuilder</a:t>
            </a:r>
            <a:r>
              <a:rPr lang="en-US" altLang="zh-CN" sz="1969" b="1" dirty="0"/>
              <a:t>       	 	configure(</a:t>
            </a:r>
            <a:r>
              <a:rPr lang="en-US" altLang="zh-CN" sz="1969" b="1" dirty="0" err="1"/>
              <a:t>SpringApplicationBuilder</a:t>
            </a:r>
            <a:r>
              <a:rPr lang="en-US" altLang="zh-CN" sz="1969" b="1" dirty="0"/>
              <a:t> application) {</a:t>
            </a:r>
          </a:p>
          <a:p>
            <a:pPr algn="l"/>
            <a:r>
              <a:rPr lang="en-US" altLang="zh-CN" sz="1969" b="1" dirty="0"/>
              <a:t>        return </a:t>
            </a:r>
            <a:r>
              <a:rPr lang="en-US" altLang="zh-CN" sz="1969" b="1" dirty="0" err="1"/>
              <a:t>application.sources</a:t>
            </a:r>
            <a:r>
              <a:rPr lang="en-US" altLang="zh-CN" sz="1969" b="1" dirty="0"/>
              <a:t>(</a:t>
            </a:r>
            <a:r>
              <a:rPr lang="en-US" altLang="zh-CN" sz="1969" b="1" dirty="0" err="1"/>
              <a:t>Application.class</a:t>
            </a:r>
            <a:r>
              <a:rPr lang="en-US" altLang="zh-CN" sz="1969" b="1" dirty="0"/>
              <a:t>);</a:t>
            </a:r>
          </a:p>
          <a:p>
            <a:pPr algn="l"/>
            <a:r>
              <a:rPr lang="en-US" altLang="zh-CN" sz="1969" b="1" dirty="0"/>
              <a:t>    }</a:t>
            </a:r>
          </a:p>
          <a:p>
            <a:pPr algn="l"/>
            <a:r>
              <a:rPr lang="en-US" altLang="zh-CN" sz="1969" b="1" dirty="0"/>
              <a:t>   </a:t>
            </a:r>
            <a:r>
              <a:rPr lang="en-US" altLang="zh-CN" sz="1969" dirty="0"/>
              <a:t>3</a:t>
            </a:r>
            <a:r>
              <a:rPr lang="zh-CN" altLang="en-US" sz="1969" dirty="0"/>
              <a:t>、这里指定打包的时候不再需要</a:t>
            </a:r>
            <a:r>
              <a:rPr lang="en-US" altLang="zh-CN" sz="1969" dirty="0"/>
              <a:t>tomcat</a:t>
            </a:r>
            <a:r>
              <a:rPr lang="zh-CN" altLang="en-US" sz="1969" dirty="0"/>
              <a:t>相关的包</a:t>
            </a:r>
            <a:r>
              <a:rPr lang="en-US" altLang="zh-CN" sz="1969" b="1" dirty="0"/>
              <a:t>    </a:t>
            </a:r>
          </a:p>
          <a:p>
            <a:pPr algn="l"/>
            <a:r>
              <a:rPr lang="en-US" altLang="zh-CN" sz="1969" b="1" dirty="0"/>
              <a:t>    &lt;exclusions&gt;</a:t>
            </a:r>
          </a:p>
          <a:p>
            <a:pPr algn="l"/>
            <a:r>
              <a:rPr lang="en-US" altLang="zh-CN" sz="1969" b="1" dirty="0"/>
              <a:t>        &lt;exclusion&gt;</a:t>
            </a:r>
          </a:p>
          <a:p>
            <a:pPr algn="l"/>
            <a:r>
              <a:rPr lang="en-US" altLang="zh-CN" sz="1969" b="1" dirty="0"/>
              <a:t>            &lt;</a:t>
            </a:r>
            <a:r>
              <a:rPr lang="en-US" altLang="zh-CN" sz="1969" b="1" dirty="0" err="1"/>
              <a:t>groupId</a:t>
            </a:r>
            <a:r>
              <a:rPr lang="en-US" altLang="zh-CN" sz="1969" b="1" dirty="0"/>
              <a:t>&gt;</a:t>
            </a:r>
            <a:r>
              <a:rPr lang="en-US" altLang="zh-CN" sz="1969" b="1" dirty="0" err="1"/>
              <a:t>org.springframework.boot</a:t>
            </a:r>
            <a:r>
              <a:rPr lang="en-US" altLang="zh-CN" sz="1969" b="1" dirty="0"/>
              <a:t>&lt;/</a:t>
            </a:r>
            <a:r>
              <a:rPr lang="en-US" altLang="zh-CN" sz="1969" b="1" dirty="0" err="1"/>
              <a:t>groupId</a:t>
            </a:r>
            <a:r>
              <a:rPr lang="en-US" altLang="zh-CN" sz="1969" b="1" dirty="0"/>
              <a:t>&gt;</a:t>
            </a:r>
          </a:p>
          <a:p>
            <a:pPr algn="l"/>
            <a:r>
              <a:rPr lang="en-US" altLang="zh-CN" sz="1969" b="1" dirty="0"/>
              <a:t>            &lt;</a:t>
            </a:r>
            <a:r>
              <a:rPr lang="en-US" altLang="zh-CN" sz="1969" b="1" dirty="0" err="1"/>
              <a:t>artifactId</a:t>
            </a:r>
            <a:r>
              <a:rPr lang="en-US" altLang="zh-CN" sz="1969" b="1" dirty="0"/>
              <a:t>&gt;spring-boot-starter-tomcat&lt;/</a:t>
            </a:r>
            <a:r>
              <a:rPr lang="en-US" altLang="zh-CN" sz="1969" b="1" dirty="0" err="1"/>
              <a:t>artifactId</a:t>
            </a:r>
            <a:r>
              <a:rPr lang="en-US" altLang="zh-CN" sz="1969" b="1" dirty="0"/>
              <a:t>&gt;</a:t>
            </a:r>
          </a:p>
          <a:p>
            <a:pPr algn="l"/>
            <a:r>
              <a:rPr lang="en-US" altLang="zh-CN" sz="1969" b="1" dirty="0"/>
              <a:t>        &lt;/exclusion&gt;</a:t>
            </a:r>
          </a:p>
          <a:p>
            <a:pPr algn="l"/>
            <a:r>
              <a:rPr lang="en-US" altLang="zh-CN" sz="1969" b="1" dirty="0"/>
              <a:t>    &lt;/exclusions&gt;</a:t>
            </a:r>
            <a:endParaRPr lang="zh-CN" altLang="en-US" sz="1969" b="1" dirty="0"/>
          </a:p>
        </p:txBody>
      </p:sp>
    </p:spTree>
    <p:extLst>
      <p:ext uri="{BB962C8B-B14F-4D97-AF65-F5344CB8AC3E}">
        <p14:creationId xmlns:p14="http://schemas.microsoft.com/office/powerpoint/2010/main" val="33674583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48072" y="1049361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zh-CN" altLang="en-US" sz="2812" dirty="0"/>
              <a:t>●</a:t>
            </a:r>
            <a:r>
              <a:rPr lang="zh-CN" altLang="en-US" sz="4219" dirty="0"/>
              <a:t>主要内容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248073" y="2163235"/>
            <a:ext cx="7392071" cy="35947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12" dirty="0"/>
              <a:t>一、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的简介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二、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注解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三、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应用讲解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/>
              <a:t>四、</a:t>
            </a:r>
            <a:r>
              <a:rPr lang="en-US" altLang="zh-CN" sz="2812" dirty="0" err="1"/>
              <a:t>springBoot</a:t>
            </a:r>
            <a:r>
              <a:rPr lang="zh-CN" altLang="en-US" sz="2812" dirty="0"/>
              <a:t>的发布</a:t>
            </a:r>
            <a:endParaRPr lang="en-US" altLang="zh-CN" sz="2812" dirty="0"/>
          </a:p>
          <a:p>
            <a:pPr algn="l">
              <a:lnSpc>
                <a:spcPct val="150000"/>
              </a:lnSpc>
            </a:pPr>
            <a:r>
              <a:rPr lang="zh-CN" altLang="en-US" sz="2812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五、</a:t>
            </a:r>
            <a:r>
              <a:rPr lang="en-US" altLang="zh-CN" sz="2812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springBoot</a:t>
            </a:r>
            <a:r>
              <a:rPr lang="zh-CN" altLang="en-US" sz="2812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总结</a:t>
            </a:r>
            <a:endParaRPr lang="en-US" altLang="zh-CN" sz="2812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2812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06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98703" y="492424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1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835687" y="1859451"/>
            <a:ext cx="8809729" cy="511369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969" dirty="0">
                <a:latin typeface="Helvetica Light (正文)"/>
              </a:rPr>
              <a:t>    多年以来，</a:t>
            </a:r>
            <a:r>
              <a:rPr lang="en-US" altLang="zh-CN" sz="1969" dirty="0">
                <a:latin typeface="Helvetica Light (正文)"/>
              </a:rPr>
              <a:t>Spring IO</a:t>
            </a:r>
            <a:r>
              <a:rPr lang="zh-CN" altLang="en-US" sz="1969" dirty="0">
                <a:latin typeface="Helvetica Light (正文)"/>
              </a:rPr>
              <a:t>平台饱受非议的一点就是大量的</a:t>
            </a:r>
            <a:r>
              <a:rPr lang="en-US" altLang="zh-CN" sz="1969" dirty="0">
                <a:latin typeface="Helvetica Light (正文)"/>
              </a:rPr>
              <a:t>XML</a:t>
            </a:r>
            <a:r>
              <a:rPr lang="zh-CN" altLang="en-US" sz="1969" dirty="0">
                <a:latin typeface="Helvetica Light (正文)"/>
              </a:rPr>
              <a:t>配置以及复杂的依赖管理。在</a:t>
            </a:r>
            <a:r>
              <a:rPr lang="en-US" altLang="zh-CN" sz="1969" dirty="0">
                <a:latin typeface="Helvetica Light (正文)"/>
              </a:rPr>
              <a:t>2013</a:t>
            </a:r>
            <a:r>
              <a:rPr lang="zh-CN" altLang="en-US" sz="1969" dirty="0">
                <a:latin typeface="Helvetica Light (正文)"/>
              </a:rPr>
              <a:t>年的</a:t>
            </a:r>
            <a:r>
              <a:rPr lang="en-US" altLang="zh-CN" sz="1969" dirty="0" err="1">
                <a:latin typeface="Helvetica Light (正文)"/>
              </a:rPr>
              <a:t>SpringOne</a:t>
            </a:r>
            <a:r>
              <a:rPr lang="en-US" altLang="zh-CN" sz="1969" dirty="0">
                <a:latin typeface="Helvetica Light (正文)"/>
              </a:rPr>
              <a:t> 2GX</a:t>
            </a:r>
            <a:r>
              <a:rPr lang="zh-CN" altLang="en-US" sz="1969" dirty="0">
                <a:latin typeface="Helvetica Light (正文)"/>
              </a:rPr>
              <a:t>会议上，</a:t>
            </a:r>
            <a:r>
              <a:rPr lang="en-US" altLang="zh-CN" sz="1969" dirty="0">
                <a:latin typeface="Helvetica Light (正文)"/>
              </a:rPr>
              <a:t>Pivotal</a:t>
            </a:r>
            <a:r>
              <a:rPr lang="zh-CN" altLang="en-US" sz="1969" dirty="0">
                <a:latin typeface="Helvetica Light (正文)"/>
              </a:rPr>
              <a:t>的</a:t>
            </a:r>
            <a:r>
              <a:rPr lang="en-US" altLang="zh-CN" sz="1969" dirty="0">
                <a:latin typeface="Helvetica Light (正文)"/>
              </a:rPr>
              <a:t>CTO Adrian </a:t>
            </a:r>
            <a:r>
              <a:rPr lang="en-US" altLang="zh-CN" sz="1969" dirty="0" err="1">
                <a:latin typeface="Helvetica Light (正文)"/>
              </a:rPr>
              <a:t>Colyer</a:t>
            </a:r>
            <a:r>
              <a:rPr lang="zh-CN" altLang="en-US" sz="1969" dirty="0">
                <a:latin typeface="Helvetica Light (正文)"/>
              </a:rPr>
              <a:t>回应了这些批评，并且特别提到该平台将来的目标之一就是实现免</a:t>
            </a:r>
            <a:r>
              <a:rPr lang="en-US" altLang="zh-CN" sz="1969" dirty="0">
                <a:latin typeface="Helvetica Light (正文)"/>
              </a:rPr>
              <a:t>XML</a:t>
            </a:r>
            <a:r>
              <a:rPr lang="zh-CN" altLang="en-US" sz="1969" dirty="0">
                <a:latin typeface="Helvetica Light (正文)"/>
              </a:rPr>
              <a:t>配置的开发体验。</a:t>
            </a:r>
            <a:r>
              <a:rPr lang="en-US" altLang="zh-CN" sz="1969" dirty="0">
                <a:latin typeface="Helvetica Light (正文)"/>
              </a:rPr>
              <a:t>Boot</a:t>
            </a:r>
            <a:r>
              <a:rPr lang="zh-CN" altLang="en-US" sz="1969" dirty="0">
                <a:latin typeface="Helvetica Light (正文)"/>
              </a:rPr>
              <a:t>所实现的功能超出了这个任务的描述，开发人员不仅不再需要编写</a:t>
            </a:r>
            <a:r>
              <a:rPr lang="en-US" altLang="zh-CN" sz="1969" dirty="0">
                <a:latin typeface="Helvetica Light (正文)"/>
              </a:rPr>
              <a:t>XML</a:t>
            </a:r>
            <a:r>
              <a:rPr lang="zh-CN" altLang="en-US" sz="1969" dirty="0">
                <a:latin typeface="Helvetica Light (正文)"/>
              </a:rPr>
              <a:t>，而且在一些场景中甚至不需要编写繁琐的</a:t>
            </a:r>
            <a:r>
              <a:rPr lang="en-US" altLang="zh-CN" sz="1969" dirty="0">
                <a:latin typeface="Helvetica Light (正文)"/>
              </a:rPr>
              <a:t>import</a:t>
            </a:r>
            <a:r>
              <a:rPr lang="zh-CN" altLang="en-US" sz="1969" dirty="0">
                <a:latin typeface="Helvetica Light (正文)"/>
              </a:rPr>
              <a:t>语句。在对外公开的</a:t>
            </a:r>
            <a:r>
              <a:rPr lang="en-US" altLang="zh-CN" sz="1969" dirty="0">
                <a:latin typeface="Helvetica Light (正文)"/>
              </a:rPr>
              <a:t>beta</a:t>
            </a:r>
            <a:r>
              <a:rPr lang="zh-CN" altLang="en-US" sz="1969" dirty="0">
                <a:latin typeface="Helvetica Light (正文)"/>
              </a:rPr>
              <a:t>版本刚刚发布之时，</a:t>
            </a:r>
            <a:r>
              <a:rPr lang="en-US" altLang="zh-CN" sz="1969" dirty="0">
                <a:latin typeface="Helvetica Light (正文)"/>
              </a:rPr>
              <a:t>Boot</a:t>
            </a:r>
            <a:r>
              <a:rPr lang="zh-CN" altLang="en-US" sz="1969" dirty="0">
                <a:latin typeface="Helvetica Light (正文)"/>
              </a:rPr>
              <a:t>描述了如何使用该框架在</a:t>
            </a:r>
            <a:r>
              <a:rPr lang="en-US" altLang="zh-CN" sz="1969" dirty="0">
                <a:latin typeface="Helvetica Light (正文)"/>
              </a:rPr>
              <a:t>140</a:t>
            </a:r>
            <a:r>
              <a:rPr lang="zh-CN" altLang="en-US" sz="1969" dirty="0">
                <a:latin typeface="Helvetica Light (正文)"/>
              </a:rPr>
              <a:t>个字符内实现可运行的</a:t>
            </a:r>
            <a:r>
              <a:rPr lang="en-US" altLang="zh-CN" sz="1969" dirty="0">
                <a:latin typeface="Helvetica Light (正文)"/>
              </a:rPr>
              <a:t>web</a:t>
            </a:r>
            <a:r>
              <a:rPr lang="zh-CN" altLang="en-US" sz="1969" dirty="0">
                <a:latin typeface="Helvetica Light (正文)"/>
              </a:rPr>
              <a:t>应用，从而获得了极大的关注度，该样例发表在</a:t>
            </a:r>
            <a:r>
              <a:rPr lang="en-US" altLang="zh-CN" sz="1969" dirty="0">
                <a:latin typeface="Helvetica Light (正文)"/>
              </a:rPr>
              <a:t>tweet</a:t>
            </a:r>
            <a:r>
              <a:rPr lang="zh-CN" altLang="en-US" sz="1969" dirty="0">
                <a:latin typeface="Helvetica Light (正文)"/>
              </a:rPr>
              <a:t>上。</a:t>
            </a:r>
            <a:endParaRPr lang="en-US" altLang="zh-CN" sz="1969" dirty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38026760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843027" y="1353145"/>
            <a:ext cx="8404684" cy="4961801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1</a:t>
            </a:r>
            <a:r>
              <a:rPr lang="zh-CN" altLang="en-US" sz="1969" dirty="0"/>
              <a:t>、</a:t>
            </a:r>
            <a:r>
              <a:rPr lang="en-US" altLang="zh-CN" sz="1969" dirty="0" err="1"/>
              <a:t>SpringBoot</a:t>
            </a:r>
            <a:r>
              <a:rPr lang="zh-CN" altLang="en-US" sz="1969" dirty="0"/>
              <a:t>使配置变简单</a:t>
            </a:r>
            <a:endParaRPr lang="en-US" altLang="zh-CN" sz="1969" dirty="0"/>
          </a:p>
          <a:p>
            <a:pPr algn="l"/>
            <a:endParaRPr lang="en-US" altLang="zh-CN" sz="1969" b="1" dirty="0"/>
          </a:p>
          <a:p>
            <a:pPr algn="l"/>
            <a:endParaRPr lang="en-US" altLang="zh-CN" sz="1969" b="1" dirty="0"/>
          </a:p>
          <a:p>
            <a:pPr algn="l"/>
            <a:endParaRPr lang="en-US" altLang="zh-CN" sz="1969" b="1" dirty="0"/>
          </a:p>
          <a:p>
            <a:pPr algn="l"/>
            <a:endParaRPr lang="en-US" altLang="zh-CN" sz="1969" b="1" dirty="0"/>
          </a:p>
          <a:p>
            <a:pPr algn="l"/>
            <a:endParaRPr lang="en-US" altLang="zh-CN" sz="1969" b="1" dirty="0"/>
          </a:p>
          <a:p>
            <a:pPr algn="l"/>
            <a:endParaRPr lang="en-US" altLang="zh-CN" sz="1969" b="1" dirty="0"/>
          </a:p>
          <a:p>
            <a:pPr algn="l"/>
            <a:endParaRPr lang="en-US" altLang="zh-CN" sz="1969" b="1" dirty="0"/>
          </a:p>
          <a:p>
            <a:pPr algn="l"/>
            <a:r>
              <a:rPr lang="en-US" altLang="zh-CN" sz="1969" b="1" dirty="0"/>
              <a:t>        </a:t>
            </a:r>
            <a:r>
              <a:rPr lang="zh-CN" altLang="en-US" sz="1969" b="1" dirty="0"/>
              <a:t>多个                                 一个</a:t>
            </a:r>
          </a:p>
        </p:txBody>
      </p:sp>
      <p:sp>
        <p:nvSpPr>
          <p:cNvPr id="2" name="矩形 1"/>
          <p:cNvSpPr/>
          <p:nvPr/>
        </p:nvSpPr>
        <p:spPr>
          <a:xfrm>
            <a:off x="6703568" y="3074257"/>
            <a:ext cx="1569549" cy="331758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687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@</a:t>
            </a:r>
            <a:r>
              <a:rPr lang="en-US" altLang="zh-CN" sz="1687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AutoWire</a:t>
            </a:r>
            <a:endParaRPr lang="zh-CN" altLang="en-US" sz="1687" b="1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60191" y="2302917"/>
            <a:ext cx="1914368" cy="331758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687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XML </a:t>
            </a:r>
            <a:r>
              <a:rPr lang="en-US" altLang="zh-CN" sz="1687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Config</a:t>
            </a:r>
            <a:endParaRPr lang="zh-CN" altLang="en-US" sz="1687" b="1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8940" y="3041618"/>
            <a:ext cx="2205619" cy="331758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687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setBean</a:t>
            </a:r>
            <a:r>
              <a:rPr lang="en-US" altLang="zh-CN" sz="1687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(Bean bean)</a:t>
            </a:r>
            <a:endParaRPr lang="zh-CN" altLang="en-US" sz="1687" b="1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03568" y="2250757"/>
            <a:ext cx="1569549" cy="331758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687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Java </a:t>
            </a:r>
            <a:r>
              <a:rPr lang="en-US" altLang="zh-CN" sz="1687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Config</a:t>
            </a:r>
            <a:endParaRPr lang="zh-CN" altLang="en-US" sz="1687" b="1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982126" y="2125436"/>
            <a:ext cx="984111" cy="659025"/>
          </a:xfrm>
          <a:prstGeom prst="rightArrow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zh-CN" altLang="en-US" sz="1687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040241" y="2905888"/>
            <a:ext cx="984111" cy="659025"/>
          </a:xfrm>
          <a:prstGeom prst="rightArrow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zh-CN" altLang="en-US" sz="1687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4566" y="4118171"/>
            <a:ext cx="2205619" cy="591380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687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*.properties</a:t>
            </a:r>
          </a:p>
          <a:p>
            <a:pPr algn="ctr" defTabSz="410751" hangingPunct="0"/>
            <a:r>
              <a:rPr lang="en-US" altLang="zh-CN" sz="1687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*.xml</a:t>
            </a:r>
            <a:endParaRPr lang="zh-CN" altLang="en-US" sz="1687" b="1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040241" y="4075488"/>
            <a:ext cx="984111" cy="659025"/>
          </a:xfrm>
          <a:prstGeom prst="rightArrow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zh-CN" altLang="en-US" sz="1687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28192" y="4112865"/>
            <a:ext cx="2657537" cy="591380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687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Application.yml</a:t>
            </a:r>
            <a:endParaRPr lang="en-US" altLang="zh-CN" sz="1687" b="1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ctr" defTabSz="410751" hangingPunct="0"/>
            <a:r>
              <a:rPr lang="en-US" altLang="zh-CN" sz="1687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Application.properties</a:t>
            </a:r>
            <a:endParaRPr lang="zh-CN" altLang="en-US" sz="1687" b="1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06775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843027" y="1353145"/>
            <a:ext cx="8404684" cy="5366846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2</a:t>
            </a:r>
            <a:r>
              <a:rPr lang="zh-CN" altLang="en-US" sz="1969" dirty="0"/>
              <a:t>、</a:t>
            </a:r>
            <a:r>
              <a:rPr lang="en-US" altLang="zh-CN" sz="1969" strike="sngStrike" dirty="0" err="1"/>
              <a:t>SpringBoot</a:t>
            </a:r>
            <a:r>
              <a:rPr lang="zh-CN" altLang="en-US" sz="1969" strike="sngStrike" dirty="0"/>
              <a:t>使部署变简单</a:t>
            </a:r>
            <a:endParaRPr lang="en-US" altLang="zh-CN" sz="1969" strike="sngStrike" dirty="0"/>
          </a:p>
          <a:p>
            <a:pPr algn="l"/>
            <a:endParaRPr lang="en-US" altLang="zh-CN" sz="1969" b="1" dirty="0"/>
          </a:p>
          <a:p>
            <a:pPr algn="l"/>
            <a:endParaRPr lang="en-US" altLang="zh-CN" sz="1969" b="1" dirty="0"/>
          </a:p>
        </p:txBody>
      </p:sp>
      <p:sp>
        <p:nvSpPr>
          <p:cNvPr id="12" name="矩形 11"/>
          <p:cNvSpPr/>
          <p:nvPr/>
        </p:nvSpPr>
        <p:spPr>
          <a:xfrm>
            <a:off x="2248072" y="3946634"/>
            <a:ext cx="2734054" cy="3317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zh-CN" altLang="en-US" sz="1687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75910" y="2834507"/>
            <a:ext cx="2278378" cy="3317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687" b="1" dirty="0">
                <a:solidFill>
                  <a:schemeClr val="bg2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YOU CODE</a:t>
            </a:r>
            <a:endParaRPr lang="zh-CN" altLang="en-US" sz="1687" b="1" dirty="0">
              <a:solidFill>
                <a:schemeClr val="bg2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0595" y="3957896"/>
            <a:ext cx="2278378" cy="3317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687" b="1" dirty="0">
                <a:solidFill>
                  <a:schemeClr val="bg2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3rd Libraries</a:t>
            </a:r>
            <a:endParaRPr lang="zh-CN" altLang="en-US" sz="1687" b="1" dirty="0">
              <a:solidFill>
                <a:schemeClr val="bg2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50595" y="5006644"/>
            <a:ext cx="2278378" cy="591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687" b="1" dirty="0">
                <a:solidFill>
                  <a:schemeClr val="bg2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Embedded</a:t>
            </a:r>
          </a:p>
          <a:p>
            <a:pPr algn="ctr" defTabSz="410751" hangingPunct="0"/>
            <a:r>
              <a:rPr lang="en-US" altLang="zh-CN" sz="1687" b="1" dirty="0">
                <a:solidFill>
                  <a:schemeClr val="bg2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Container</a:t>
            </a:r>
            <a:endParaRPr lang="zh-CN" altLang="en-US" sz="1687" b="1" dirty="0">
              <a:solidFill>
                <a:schemeClr val="bg2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3404" y="2518711"/>
            <a:ext cx="3847928" cy="3187604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zh-CN" altLang="en-US" sz="1266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●</a:t>
            </a:r>
            <a:r>
              <a:rPr lang="zh-CN" altLang="en-US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一键启动</a:t>
            </a:r>
            <a:endParaRPr lang="en-US" altLang="zh-CN" sz="1687" strike="sngStrike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  <a:p>
            <a:pPr defTabSz="410751" hangingPunct="0"/>
            <a:r>
              <a:rPr lang="en-US" altLang="zh-CN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Java –jar xx.jar</a:t>
            </a:r>
          </a:p>
          <a:p>
            <a:pPr defTabSz="410751" hangingPunct="0"/>
            <a:endParaRPr lang="en-US" altLang="zh-CN" sz="1687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  <a:p>
            <a:pPr algn="l"/>
            <a:r>
              <a:rPr lang="zh-CN" altLang="en-US" sz="1266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●</a:t>
            </a:r>
            <a:r>
              <a:rPr lang="zh-CN" altLang="en-US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不需要预部署应用服务器</a:t>
            </a:r>
            <a:endParaRPr lang="en-US" altLang="zh-CN" sz="1687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defTabSz="410751" hangingPunct="0"/>
            <a:r>
              <a:rPr lang="en-US" altLang="zh-CN" sz="1687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webLogic</a:t>
            </a:r>
            <a:r>
              <a:rPr lang="en-US" altLang="zh-CN" sz="1687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 Application Server</a:t>
            </a:r>
          </a:p>
          <a:p>
            <a:pPr defTabSz="410751" hangingPunct="0"/>
            <a:r>
              <a:rPr lang="en-US" altLang="zh-CN" sz="1687" dirty="0"/>
              <a:t>Tomcat</a:t>
            </a:r>
          </a:p>
          <a:p>
            <a:pPr defTabSz="410751" hangingPunct="0"/>
            <a:r>
              <a:rPr lang="en-US" altLang="zh-CN" sz="1687" dirty="0" err="1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Jboss</a:t>
            </a:r>
            <a:endParaRPr lang="en-US" altLang="zh-CN" sz="1687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defTabSz="410751" hangingPunct="0"/>
            <a:endParaRPr lang="en-US" altLang="zh-CN" sz="1687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  <a:p>
            <a:pPr algn="l"/>
            <a:r>
              <a:rPr lang="zh-CN" altLang="en-US" sz="1266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●</a:t>
            </a:r>
            <a:r>
              <a:rPr lang="zh-CN" altLang="en-US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降低对运行环境的基本要求</a:t>
            </a:r>
            <a:endParaRPr lang="en-US" altLang="zh-CN" sz="1687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defTabSz="410751" hangingPunct="0"/>
            <a:r>
              <a:rPr lang="zh-CN" altLang="en-US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环境变量中有</a:t>
            </a:r>
            <a:r>
              <a:rPr lang="en-US" altLang="zh-CN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JDK</a:t>
            </a:r>
            <a:r>
              <a:rPr lang="zh-CN" altLang="en-US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即可</a:t>
            </a:r>
            <a:endParaRPr lang="en-US" altLang="zh-CN" sz="1687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defTabSz="410751" hangingPunct="0"/>
            <a:r>
              <a:rPr lang="zh-CN" altLang="en-US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全量更新</a:t>
            </a:r>
            <a:endParaRPr lang="en-US" altLang="zh-CN" sz="1687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defTabSz="410751" hangingPunct="0"/>
            <a:r>
              <a:rPr lang="zh-CN" altLang="en-US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默认内嵌</a:t>
            </a:r>
            <a:r>
              <a:rPr lang="en-US" altLang="zh-CN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Tomcat</a:t>
            </a:r>
            <a:r>
              <a:rPr lang="zh-CN" altLang="en-US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，可换成</a:t>
            </a:r>
            <a:r>
              <a:rPr lang="en-US" altLang="zh-CN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Jetty</a:t>
            </a:r>
            <a:endParaRPr lang="zh-CN" altLang="en-US" sz="1687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911094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843027" y="1353145"/>
            <a:ext cx="8404684" cy="5366846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3</a:t>
            </a:r>
            <a:r>
              <a:rPr lang="zh-CN" altLang="en-US" sz="1969" dirty="0"/>
              <a:t>、</a:t>
            </a:r>
            <a:r>
              <a:rPr lang="en-US" altLang="zh-CN" sz="1969" strike="sngStrike" dirty="0" err="1"/>
              <a:t>SpringBoot</a:t>
            </a:r>
            <a:r>
              <a:rPr lang="zh-CN" altLang="en-US" sz="1969" strike="sngStrike" dirty="0"/>
              <a:t>使监控变简单</a:t>
            </a:r>
            <a:endParaRPr lang="en-US" altLang="zh-CN" sz="1969" strike="sngStrike" dirty="0"/>
          </a:p>
          <a:p>
            <a:pPr algn="l"/>
            <a:endParaRPr lang="en-US" altLang="zh-CN" sz="1969" b="1" dirty="0"/>
          </a:p>
          <a:p>
            <a:pPr algn="l"/>
            <a:endParaRPr lang="en-US" altLang="zh-CN" sz="1969" b="1" dirty="0"/>
          </a:p>
        </p:txBody>
      </p:sp>
      <p:sp>
        <p:nvSpPr>
          <p:cNvPr id="10" name="矩形 9"/>
          <p:cNvSpPr/>
          <p:nvPr/>
        </p:nvSpPr>
        <p:spPr>
          <a:xfrm>
            <a:off x="1741766" y="3860328"/>
            <a:ext cx="2025225" cy="656270"/>
          </a:xfrm>
          <a:prstGeom prst="rect">
            <a:avLst/>
          </a:prstGeom>
          <a:noFill/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898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Spring-boot-actuator</a:t>
            </a:r>
            <a:endParaRPr lang="zh-CN" altLang="en-US" sz="1898" b="1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842937" y="2369812"/>
            <a:ext cx="556937" cy="3642824"/>
          </a:xfrm>
          <a:prstGeom prst="leftBrac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zh-CN" altLang="en-US" sz="1266">
              <a:solidFill>
                <a:srgbClr val="000000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475820" y="2370021"/>
            <a:ext cx="5822522" cy="3642408"/>
          </a:xfrm>
          <a:prstGeom prst="flowChartProcess">
            <a:avLst/>
          </a:prstGeom>
          <a:noFill/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/</a:t>
            </a:r>
            <a:r>
              <a:rPr lang="en-US" altLang="zh-CN" sz="1758" dirty="0" err="1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configprops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查看属性配置</a:t>
            </a:r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/dump        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线程工作状态</a:t>
            </a:r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/</a:t>
            </a:r>
            <a:r>
              <a:rPr lang="en-US" altLang="zh-CN" sz="1758" dirty="0" err="1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env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/{name}  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环境变量</a:t>
            </a:r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/metrics/{name} JVM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性能指标</a:t>
            </a:r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/mappings </a:t>
            </a:r>
            <a:r>
              <a:rPr lang="en-US" altLang="zh-CN" sz="1758" dirty="0" err="1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RESTful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Path 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与服务类映射关系</a:t>
            </a:r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…</a:t>
            </a:r>
          </a:p>
          <a:p>
            <a:pPr algn="l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758" dirty="0"/>
              <a:t>共十余项</a:t>
            </a:r>
            <a:endParaRPr lang="en-US" altLang="zh-CN" sz="1758" dirty="0"/>
          </a:p>
          <a:p>
            <a:pPr algn="l"/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defTabSz="410751" hangingPunct="0"/>
            <a:endParaRPr lang="zh-CN" altLang="en-US" sz="1758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725253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843027" y="1353145"/>
            <a:ext cx="8404684" cy="5366846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4</a:t>
            </a:r>
            <a:r>
              <a:rPr lang="zh-CN" altLang="en-US" sz="1969" dirty="0"/>
              <a:t>、</a:t>
            </a:r>
            <a:r>
              <a:rPr lang="en-US" altLang="zh-CN" sz="1969" strike="sngStrike" dirty="0" err="1"/>
              <a:t>SpringBoot</a:t>
            </a:r>
            <a:r>
              <a:rPr lang="zh-CN" altLang="en-US" sz="1969" strike="sngStrike" dirty="0"/>
              <a:t>不足之处</a:t>
            </a:r>
            <a:endParaRPr lang="en-US" altLang="zh-CN" sz="1969" strike="sngStrike" dirty="0"/>
          </a:p>
        </p:txBody>
      </p:sp>
      <p:sp>
        <p:nvSpPr>
          <p:cNvPr id="2" name="左大括号 1"/>
          <p:cNvSpPr/>
          <p:nvPr/>
        </p:nvSpPr>
        <p:spPr>
          <a:xfrm>
            <a:off x="3234129" y="2744809"/>
            <a:ext cx="556937" cy="2329009"/>
          </a:xfrm>
          <a:prstGeom prst="leftBrac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zh-CN" altLang="en-US" sz="1266">
              <a:solidFill>
                <a:srgbClr val="000000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868252" y="2562413"/>
            <a:ext cx="5822522" cy="3209661"/>
          </a:xfrm>
          <a:prstGeom prst="flowChartProcess">
            <a:avLst/>
          </a:prstGeom>
          <a:noFill/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缺少注册、发现等外围方案</a:t>
            </a:r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defTabSz="410751" hangingPunct="0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缺少外围监控集成方案</a:t>
            </a:r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缺少外围安全管理方案</a:t>
            </a:r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缺少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REST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落地的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URI</a:t>
            </a:r>
            <a:r>
              <a:rPr lang="zh-CN" altLang="en-US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规划方案</a:t>
            </a:r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l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758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…</a:t>
            </a:r>
          </a:p>
          <a:p>
            <a:pPr algn="l"/>
            <a:r>
              <a:rPr lang="en-US" altLang="zh-CN" sz="2812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758" dirty="0"/>
              <a:t>所以</a:t>
            </a:r>
            <a:r>
              <a:rPr lang="en-US" altLang="zh-CN" sz="1758" dirty="0" err="1"/>
              <a:t>SpringBoot</a:t>
            </a:r>
            <a:r>
              <a:rPr lang="zh-CN" altLang="en-US" sz="1758" dirty="0"/>
              <a:t>只是一个入门级的微框架</a:t>
            </a:r>
            <a:endParaRPr lang="en-US" altLang="zh-CN" sz="1758" dirty="0"/>
          </a:p>
          <a:p>
            <a:pPr algn="l"/>
            <a:endParaRPr lang="en-US" altLang="zh-CN" sz="1758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defTabSz="410751" hangingPunct="0"/>
            <a:endParaRPr lang="zh-CN" altLang="en-US" sz="1758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56105" y="3493496"/>
            <a:ext cx="1710129" cy="83159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1687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springBoot</a:t>
            </a:r>
            <a:endParaRPr lang="en-US" altLang="zh-CN" sz="1687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  <a:p>
            <a:pPr algn="ctr" defTabSz="410751" hangingPunct="0"/>
            <a:r>
              <a:rPr lang="zh-CN" altLang="en-US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微框架</a:t>
            </a:r>
            <a:endParaRPr lang="zh-CN" altLang="en-US" sz="1687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8" name="左大括号 7"/>
          <p:cNvSpPr/>
          <p:nvPr/>
        </p:nvSpPr>
        <p:spPr>
          <a:xfrm flipH="1">
            <a:off x="8171856" y="2767044"/>
            <a:ext cx="405045" cy="2329009"/>
          </a:xfrm>
          <a:prstGeom prst="leftBrac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zh-CN" altLang="en-US" sz="1266">
              <a:solidFill>
                <a:srgbClr val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672366" y="3515752"/>
            <a:ext cx="1710129" cy="83159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zh-CN" altLang="en-US" sz="1687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微服务</a:t>
            </a:r>
            <a:endParaRPr lang="en-US" altLang="zh-CN" sz="1687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algn="ctr" defTabSz="410751" hangingPunct="0"/>
            <a:r>
              <a:rPr lang="zh-CN" altLang="en-US" sz="1687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70911949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endParaRPr lang="zh-CN" altLang="en-US" sz="3797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045550" y="2416387"/>
            <a:ext cx="8050269" cy="1822703"/>
          </a:xfrm>
        </p:spPr>
        <p:txBody>
          <a:bodyPr>
            <a:noAutofit/>
          </a:bodyPr>
          <a:lstStyle/>
          <a:p>
            <a:pPr algn="l"/>
            <a:r>
              <a:rPr lang="en-US" altLang="zh-CN" sz="6750" dirty="0"/>
              <a:t>    </a:t>
            </a:r>
            <a:r>
              <a:rPr lang="en-US" altLang="zh-CN" sz="6750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zh-CN" altLang="en-US" sz="6750" dirty="0">
              <a:solidFill>
                <a:schemeClr val="accent2">
                  <a:lumMod val="60000"/>
                  <a:lumOff val="4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138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97442" y="239271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2</a:t>
            </a:r>
            <a:r>
              <a:rPr lang="zh-CN" altLang="en-US" sz="3797" dirty="0"/>
              <a:t>、什么是</a:t>
            </a:r>
            <a:r>
              <a:rPr lang="en-US" altLang="zh-CN" sz="3797" dirty="0" err="1"/>
              <a:t>springBoot</a:t>
            </a:r>
            <a:r>
              <a:rPr lang="en-US" altLang="zh-CN" sz="3797" dirty="0"/>
              <a:t>?</a:t>
            </a:r>
            <a:endParaRPr lang="zh-CN" altLang="en-US" sz="3797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045550" y="1353144"/>
            <a:ext cx="8151531" cy="379729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1</a:t>
            </a:r>
            <a:r>
              <a:rPr lang="zh-CN" altLang="en-US" sz="1969" dirty="0">
                <a:latin typeface="Helvetica Light (正文)"/>
              </a:rPr>
              <a:t>、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是由</a:t>
            </a:r>
            <a:r>
              <a:rPr lang="en-US" altLang="zh-CN" sz="1969" dirty="0">
                <a:latin typeface="Helvetica Light (正文)"/>
              </a:rPr>
              <a:t>Pivotal</a:t>
            </a:r>
            <a:r>
              <a:rPr lang="zh-CN" altLang="en-US" sz="1969" dirty="0">
                <a:latin typeface="Helvetica Light (正文)"/>
              </a:rPr>
              <a:t>团队提供的全新框架，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并不是要成为</a:t>
            </a:r>
            <a:r>
              <a:rPr lang="en-US" altLang="zh-CN" sz="1969" dirty="0">
                <a:latin typeface="Helvetica Light (正文)"/>
              </a:rPr>
              <a:t>Spring IO</a:t>
            </a:r>
            <a:r>
              <a:rPr lang="zh-CN" altLang="en-US" sz="1969" dirty="0">
                <a:latin typeface="Helvetica Light (正文)"/>
              </a:rPr>
              <a:t>平台里面众多“</a:t>
            </a:r>
            <a:r>
              <a:rPr lang="en-US" altLang="zh-CN" sz="1969" dirty="0">
                <a:latin typeface="Helvetica Light (正文)"/>
              </a:rPr>
              <a:t>Foundation”</a:t>
            </a:r>
            <a:r>
              <a:rPr lang="zh-CN" altLang="en-US" sz="1969" dirty="0">
                <a:latin typeface="Helvetica Light (正文)"/>
              </a:rPr>
              <a:t>层项目的替代者。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的目标不在于为已解决的问题域提供新的解决方案，而是为平台带来另一种开发体验，从而简化对这些已有技术</a:t>
            </a:r>
            <a:r>
              <a:rPr lang="zh-CN" altLang="en-US" sz="1969">
                <a:latin typeface="Helvetica Light (正文)"/>
              </a:rPr>
              <a:t>的使用。</a:t>
            </a:r>
            <a:endParaRPr lang="en-US" altLang="zh-CN" sz="1969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2</a:t>
            </a:r>
            <a:r>
              <a:rPr lang="zh-CN" altLang="en-US" sz="1969" dirty="0">
                <a:latin typeface="Helvetica Light (正文)"/>
              </a:rPr>
              <a:t>、该框架使用了特定的方式</a:t>
            </a:r>
            <a:r>
              <a:rPr lang="en-US" altLang="zh-CN" sz="1969" dirty="0">
                <a:latin typeface="Helvetica Light (正文)"/>
              </a:rPr>
              <a:t>(</a:t>
            </a:r>
            <a:r>
              <a:rPr lang="zh-CN" altLang="en-US" sz="1969" dirty="0">
                <a:latin typeface="Helvetica Light (正文)"/>
              </a:rPr>
              <a:t>继承</a:t>
            </a:r>
            <a:r>
              <a:rPr lang="en-US" altLang="zh-CN" sz="1969" dirty="0">
                <a:latin typeface="Helvetica Light (正文)"/>
              </a:rPr>
              <a:t>starter</a:t>
            </a:r>
            <a:r>
              <a:rPr lang="zh-CN" altLang="en-US" sz="1969" dirty="0">
                <a:latin typeface="Helvetica Light (正文)"/>
              </a:rPr>
              <a:t>，约定优先于配置</a:t>
            </a:r>
            <a:r>
              <a:rPr lang="en-US" altLang="zh-CN" sz="1969" dirty="0">
                <a:latin typeface="Helvetica Light (正文)"/>
              </a:rPr>
              <a:t>)</a:t>
            </a:r>
            <a:r>
              <a:rPr lang="zh-CN" altLang="en-US" sz="1969" dirty="0">
                <a:latin typeface="Helvetica Light (正文)"/>
              </a:rPr>
              <a:t>来进行配置，从而使开发人员不再需要定义样板化的配置。通过这种方式，</a:t>
            </a:r>
            <a:r>
              <a:rPr lang="en-US" altLang="zh-CN" sz="1969" dirty="0">
                <a:latin typeface="Helvetica Light (正文)"/>
              </a:rPr>
              <a:t>Boot</a:t>
            </a:r>
            <a:r>
              <a:rPr lang="zh-CN" altLang="en-US" sz="1969" dirty="0">
                <a:latin typeface="Helvetica Light (正文)"/>
              </a:rPr>
              <a:t>致力于在蓬勃发展的快速应用开发领域（</a:t>
            </a:r>
            <a:r>
              <a:rPr lang="en-US" altLang="zh-CN" sz="1969" dirty="0">
                <a:latin typeface="Helvetica Light (正文)"/>
              </a:rPr>
              <a:t>rapid application development</a:t>
            </a:r>
            <a:r>
              <a:rPr lang="zh-CN" altLang="en-US" sz="1969" dirty="0">
                <a:latin typeface="Helvetica Light (正文)"/>
              </a:rPr>
              <a:t>）成为领导者。 </a:t>
            </a:r>
            <a:br>
              <a:rPr lang="zh-CN" altLang="en-US" sz="1969" dirty="0">
                <a:latin typeface="Helvetica Light (正文)"/>
              </a:rPr>
            </a:br>
            <a:r>
              <a:rPr lang="en-US" altLang="zh-CN" sz="1969" dirty="0">
                <a:latin typeface="Helvetica Light (正文)"/>
              </a:rPr>
              <a:t>3</a:t>
            </a:r>
            <a:r>
              <a:rPr lang="zh-CN" altLang="en-US" sz="1969" dirty="0">
                <a:latin typeface="Helvetica Light (正文)"/>
              </a:rPr>
              <a:t>、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是基于</a:t>
            </a:r>
            <a:r>
              <a:rPr lang="en-US" altLang="zh-CN" sz="1969" dirty="0">
                <a:latin typeface="Helvetica Light (正文)"/>
              </a:rPr>
              <a:t>Spring4</a:t>
            </a:r>
            <a:r>
              <a:rPr lang="zh-CN" altLang="en-US" sz="1969" dirty="0">
                <a:latin typeface="Helvetica Light (正文)"/>
              </a:rPr>
              <a:t>进行设计，承了原有</a:t>
            </a:r>
            <a:r>
              <a:rPr lang="en-US" altLang="zh-CN" sz="1969" dirty="0">
                <a:latin typeface="Helvetica Light (正文)"/>
              </a:rPr>
              <a:t>Spring</a:t>
            </a:r>
            <a:r>
              <a:rPr lang="zh-CN" altLang="en-US" sz="1969" dirty="0">
                <a:latin typeface="Helvetica Light (正文)"/>
              </a:rPr>
              <a:t>框架的优秀基因。它并不是一个框架，从根本上将，它就是一些库的集合，</a:t>
            </a:r>
            <a:r>
              <a:rPr lang="en-US" altLang="zh-CN" sz="1969" dirty="0">
                <a:latin typeface="Helvetica Light (正文)"/>
              </a:rPr>
              <a:t>maven</a:t>
            </a:r>
            <a:r>
              <a:rPr lang="zh-CN" altLang="en-US" sz="1969" dirty="0">
                <a:latin typeface="Helvetica Light (正文)"/>
              </a:rPr>
              <a:t>或者</a:t>
            </a:r>
            <a:r>
              <a:rPr lang="en-US" altLang="zh-CN" sz="1969" dirty="0" err="1">
                <a:latin typeface="Helvetica Light (正文)"/>
              </a:rPr>
              <a:t>gradle</a:t>
            </a:r>
            <a:r>
              <a:rPr lang="zh-CN" altLang="en-US" sz="1969" dirty="0">
                <a:latin typeface="Helvetica Light (正文)"/>
              </a:rPr>
              <a:t>项目导入相应依赖即可使用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，而且无需自行管理这些库的版本。 </a:t>
            </a:r>
            <a:endParaRPr lang="en-US" altLang="zh-CN" sz="1969" dirty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4774757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2</a:t>
            </a:r>
            <a:r>
              <a:rPr lang="zh-CN" altLang="en-US" sz="3797" dirty="0"/>
              <a:t>、为什么使用</a:t>
            </a:r>
            <a:r>
              <a:rPr lang="en-US" altLang="zh-CN" sz="3797" dirty="0" err="1"/>
              <a:t>springBoot</a:t>
            </a:r>
            <a:r>
              <a:rPr lang="en-US" altLang="zh-CN" sz="3797" dirty="0"/>
              <a:t>?</a:t>
            </a:r>
            <a:endParaRPr lang="zh-CN" altLang="en-US" sz="3797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46811" y="1251883"/>
            <a:ext cx="8151531" cy="560611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1</a:t>
            </a:r>
            <a:r>
              <a:rPr lang="zh-CN" altLang="en-US" sz="1969" dirty="0">
                <a:latin typeface="Helvetica Light (正文)"/>
              </a:rPr>
              <a:t>、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是为简化</a:t>
            </a:r>
            <a:r>
              <a:rPr lang="en-US" altLang="zh-CN" sz="1969" dirty="0">
                <a:latin typeface="Helvetica Light (正文)"/>
              </a:rPr>
              <a:t>Spring</a:t>
            </a:r>
            <a:r>
              <a:rPr lang="zh-CN" altLang="en-US" sz="1969" dirty="0">
                <a:latin typeface="Helvetica Light (正文)"/>
              </a:rPr>
              <a:t>项目配置而生，使用它使得</a:t>
            </a:r>
            <a:r>
              <a:rPr lang="en-US" altLang="zh-CN" sz="1969" dirty="0">
                <a:latin typeface="Helvetica Light (正文)"/>
              </a:rPr>
              <a:t>jar</a:t>
            </a:r>
            <a:r>
              <a:rPr lang="zh-CN" altLang="en-US" sz="1969" dirty="0">
                <a:latin typeface="Helvetica Light (正文)"/>
              </a:rPr>
              <a:t>依赖管理以及应用编译和部署更为简单。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提供自动化配置，使用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，你只需编写必要的代码和配置必须的属性。 </a:t>
            </a:r>
            <a:br>
              <a:rPr lang="zh-CN" altLang="en-US" sz="1969" dirty="0">
                <a:latin typeface="Helvetica Light (正文)"/>
              </a:rPr>
            </a:br>
            <a:r>
              <a:rPr lang="en-US" altLang="zh-CN" sz="1969" dirty="0">
                <a:latin typeface="Helvetica Light (正文)"/>
              </a:rPr>
              <a:t>2</a:t>
            </a:r>
            <a:r>
              <a:rPr lang="zh-CN" altLang="en-US" sz="1969" dirty="0">
                <a:latin typeface="Helvetica Light (正文)"/>
              </a:rPr>
              <a:t>、使用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，只需</a:t>
            </a:r>
            <a:r>
              <a:rPr lang="en-US" altLang="zh-CN" sz="1969" dirty="0">
                <a:latin typeface="Helvetica Light (正文)"/>
              </a:rPr>
              <a:t>20</a:t>
            </a:r>
            <a:r>
              <a:rPr lang="zh-CN" altLang="en-US" sz="1969" dirty="0">
                <a:latin typeface="Helvetica Light (正文)"/>
              </a:rPr>
              <a:t>行左右的代码即可生成一个基本的</a:t>
            </a:r>
            <a:r>
              <a:rPr lang="en-US" altLang="zh-CN" sz="1969" dirty="0">
                <a:latin typeface="Helvetica Light (正文)"/>
              </a:rPr>
              <a:t>Spring Web</a:t>
            </a:r>
            <a:r>
              <a:rPr lang="zh-CN" altLang="en-US" sz="1969" dirty="0">
                <a:latin typeface="Helvetica Light (正文)"/>
              </a:rPr>
              <a:t>应用，并且内置了</a:t>
            </a:r>
            <a:r>
              <a:rPr lang="en-US" altLang="zh-CN" sz="1969" dirty="0">
                <a:latin typeface="Helvetica Light (正文)"/>
              </a:rPr>
              <a:t>tomcat</a:t>
            </a:r>
            <a:r>
              <a:rPr lang="zh-CN" altLang="en-US" sz="1969" dirty="0">
                <a:latin typeface="Helvetica Light (正文)"/>
              </a:rPr>
              <a:t>，构建的</a:t>
            </a:r>
            <a:r>
              <a:rPr lang="en-US" altLang="zh-CN" sz="1969" dirty="0">
                <a:latin typeface="Helvetica Light (正文)"/>
              </a:rPr>
              <a:t>fat Jar</a:t>
            </a:r>
            <a:r>
              <a:rPr lang="zh-CN" altLang="en-US" sz="1969" dirty="0">
                <a:latin typeface="Helvetica Light (正文)"/>
              </a:rPr>
              <a:t>包通过</a:t>
            </a:r>
            <a:r>
              <a:rPr lang="en-US" altLang="zh-CN" sz="1969" dirty="0">
                <a:latin typeface="Helvetica Light (正文)"/>
              </a:rPr>
              <a:t>java -jar</a:t>
            </a:r>
            <a:r>
              <a:rPr lang="zh-CN" altLang="en-US" sz="1969" dirty="0">
                <a:latin typeface="Helvetica Light (正文)"/>
              </a:rPr>
              <a:t>就可以直接运行。 </a:t>
            </a:r>
            <a:br>
              <a:rPr lang="zh-CN" altLang="en-US" sz="1969" dirty="0">
                <a:latin typeface="Helvetica Light (正文)"/>
              </a:rPr>
            </a:br>
            <a:r>
              <a:rPr lang="en-US" altLang="zh-CN" sz="1969" dirty="0">
                <a:latin typeface="Helvetica Light (正文)"/>
              </a:rPr>
              <a:t>3</a:t>
            </a:r>
            <a:r>
              <a:rPr lang="zh-CN" altLang="en-US" sz="1969" dirty="0">
                <a:latin typeface="Helvetica Light (正文)"/>
              </a:rPr>
              <a:t>、如下特性使得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非常契合微服务的概念，可以结合</a:t>
            </a:r>
            <a:r>
              <a:rPr lang="en-US" altLang="zh-CN" sz="1969" dirty="0">
                <a:latin typeface="Helvetica Light (正文)"/>
              </a:rPr>
              <a:t>Spring Boot</a:t>
            </a:r>
            <a:r>
              <a:rPr lang="zh-CN" altLang="en-US" sz="1969" dirty="0">
                <a:latin typeface="Helvetica Light (正文)"/>
              </a:rPr>
              <a:t>与</a:t>
            </a:r>
            <a:r>
              <a:rPr lang="en-US" altLang="zh-CN" sz="1969" dirty="0">
                <a:latin typeface="Helvetica Light (正文)"/>
              </a:rPr>
              <a:t>Spring Cloud</a:t>
            </a:r>
            <a:r>
              <a:rPr lang="zh-CN" altLang="en-US" sz="1969" dirty="0">
                <a:latin typeface="Helvetica Light (正文)"/>
              </a:rPr>
              <a:t>和</a:t>
            </a:r>
            <a:r>
              <a:rPr lang="en-US" altLang="zh-CN" sz="1969" dirty="0" err="1">
                <a:latin typeface="Helvetica Light (正文)"/>
              </a:rPr>
              <a:t>Docker</a:t>
            </a:r>
            <a:r>
              <a:rPr lang="zh-CN" altLang="en-US" sz="1969" dirty="0">
                <a:latin typeface="Helvetica Light (正文)"/>
              </a:rPr>
              <a:t>技术来构建微服务并部署到云端：</a:t>
            </a:r>
            <a:endParaRPr lang="en-US" altLang="zh-CN" sz="1969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</a:t>
            </a:r>
            <a:r>
              <a:rPr lang="zh-CN" altLang="en-US" sz="1969" dirty="0">
                <a:latin typeface="Helvetica Light (正文)"/>
              </a:rPr>
              <a:t>一个可执行</a:t>
            </a:r>
            <a:r>
              <a:rPr lang="en-US" altLang="zh-CN" sz="1969" dirty="0">
                <a:latin typeface="Helvetica Light (正文)"/>
              </a:rPr>
              <a:t>jar</a:t>
            </a:r>
            <a:r>
              <a:rPr lang="zh-CN" altLang="en-US" sz="1969" dirty="0">
                <a:latin typeface="Helvetica Light (正文)"/>
              </a:rPr>
              <a:t>即为一个独立服务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</a:t>
            </a:r>
            <a:r>
              <a:rPr lang="zh-CN" altLang="en-US" sz="1969" dirty="0">
                <a:latin typeface="Helvetica Light (正文)"/>
              </a:rPr>
              <a:t>很容易加载到容器，每个服务可以在自己的容器（例如</a:t>
            </a:r>
            <a:r>
              <a:rPr lang="en-US" altLang="zh-CN" sz="1969" dirty="0" err="1">
                <a:latin typeface="Helvetica Light (正文)"/>
              </a:rPr>
              <a:t>docker</a:t>
            </a:r>
            <a:r>
              <a:rPr lang="zh-CN" altLang="en-US" sz="1969" dirty="0">
                <a:latin typeface="Helvetica Light (正文)"/>
              </a:rPr>
              <a:t>）中运行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</a:t>
            </a:r>
            <a:r>
              <a:rPr lang="zh-CN" altLang="en-US" sz="1969" dirty="0">
                <a:latin typeface="Helvetica Light (正文)"/>
              </a:rPr>
              <a:t>通过一个脚本就可以实现配置与部署，很适合云端部署，并且自动扩展    </a:t>
            </a:r>
            <a:endParaRPr lang="en-US" altLang="zh-CN" sz="1969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  </a:t>
            </a:r>
            <a:r>
              <a:rPr lang="zh-CN" altLang="en-US" sz="1969" dirty="0">
                <a:latin typeface="Helvetica Light (正文)"/>
              </a:rPr>
              <a:t>也更容易</a:t>
            </a:r>
          </a:p>
          <a:p>
            <a:pPr algn="l">
              <a:lnSpc>
                <a:spcPct val="150000"/>
              </a:lnSpc>
            </a:pPr>
            <a:endParaRPr lang="zh-CN" altLang="en-US" sz="1969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zh-CN" altLang="en-US" sz="1969" dirty="0">
                <a:latin typeface="Helvetica Light (正文)"/>
              </a:rPr>
              <a:t> </a:t>
            </a:r>
            <a:endParaRPr lang="en-US" altLang="zh-CN" sz="1969" dirty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5225156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有哪些特性？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46811" y="1251883"/>
            <a:ext cx="8151531" cy="5214954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1</a:t>
            </a:r>
            <a:r>
              <a:rPr lang="zh-CN" altLang="en-US" sz="1969" dirty="0"/>
              <a:t>、无需手动管理依赖</a:t>
            </a:r>
            <a:r>
              <a:rPr lang="en-US" altLang="zh-CN" sz="1969" dirty="0"/>
              <a:t>jar</a:t>
            </a:r>
            <a:r>
              <a:rPr lang="zh-CN" altLang="en-US" sz="1969" dirty="0"/>
              <a:t>包的版本</a:t>
            </a:r>
            <a:endParaRPr lang="en-US" altLang="zh-CN" sz="1969" dirty="0"/>
          </a:p>
          <a:p>
            <a:pPr algn="l"/>
            <a:r>
              <a:rPr lang="en-US" altLang="zh-CN" sz="1969" dirty="0">
                <a:latin typeface="Helvetica Light (正文)"/>
              </a:rPr>
              <a:t>Spring-boot-*</a:t>
            </a:r>
            <a:r>
              <a:rPr lang="zh-CN" altLang="en-US" sz="1969" dirty="0">
                <a:latin typeface="Helvetica Light (正文)"/>
              </a:rPr>
              <a:t>的</a:t>
            </a:r>
            <a:r>
              <a:rPr lang="en-US" altLang="zh-CN" sz="1969" dirty="0">
                <a:latin typeface="Helvetica Light (正文)"/>
              </a:rPr>
              <a:t>jar</a:t>
            </a:r>
            <a:r>
              <a:rPr lang="zh-CN" altLang="en-US" sz="1969" dirty="0">
                <a:latin typeface="Helvetica Light (正文)"/>
              </a:rPr>
              <a:t>包已对一些功能性</a:t>
            </a:r>
            <a:r>
              <a:rPr lang="en-US" altLang="zh-CN" sz="1969" dirty="0">
                <a:latin typeface="Helvetica Light (正文)"/>
              </a:rPr>
              <a:t>jar</a:t>
            </a:r>
            <a:r>
              <a:rPr lang="zh-CN" altLang="en-US" sz="1969" dirty="0">
                <a:latin typeface="Helvetica Light (正文)"/>
              </a:rPr>
              <a:t>包进行了集成，示例如下：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	</a:t>
            </a:r>
            <a:r>
              <a:rPr lang="zh-CN" altLang="en-US" sz="1969" dirty="0">
                <a:latin typeface="Helvetica Light (正文)"/>
              </a:rPr>
              <a:t>核心</a:t>
            </a:r>
            <a:r>
              <a:rPr lang="en-US" altLang="zh-CN" sz="1969" dirty="0">
                <a:latin typeface="Helvetica Light (正文)"/>
              </a:rPr>
              <a:t>Spring Boot starter</a:t>
            </a:r>
            <a:r>
              <a:rPr lang="zh-CN" altLang="en-US" sz="1969" dirty="0">
                <a:latin typeface="Helvetica Light (正文)"/>
              </a:rPr>
              <a:t>，包括自动配置支持，日志和</a:t>
            </a:r>
            <a:r>
              <a:rPr lang="en-US" altLang="zh-CN" sz="1969" dirty="0">
                <a:latin typeface="Helvetica Light (正文)"/>
              </a:rPr>
              <a:t>YAML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spring-boot-starter-actuator	</a:t>
            </a:r>
            <a:r>
              <a:rPr lang="zh-CN" altLang="en-US" sz="1969" dirty="0">
                <a:latin typeface="Helvetica Light (正文)"/>
              </a:rPr>
              <a:t>生产准备的特性，用于帮你监控和</a:t>
            </a:r>
            <a:r>
              <a:rPr lang="en-US" altLang="zh-CN" sz="1969" dirty="0">
                <a:latin typeface="Helvetica Light (正文)"/>
              </a:rPr>
              <a:t>	</a:t>
            </a:r>
            <a:r>
              <a:rPr lang="zh-CN" altLang="en-US" sz="1969" dirty="0">
                <a:latin typeface="Helvetica Light (正文)"/>
              </a:rPr>
              <a:t>管理应用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spring-boot-starter-web	</a:t>
            </a:r>
            <a:r>
              <a:rPr lang="zh-CN" altLang="en-US" sz="1969" dirty="0">
                <a:latin typeface="Helvetica Light (正文)"/>
              </a:rPr>
              <a:t>对全栈</a:t>
            </a:r>
            <a:r>
              <a:rPr lang="en-US" altLang="zh-CN" sz="1969" dirty="0">
                <a:latin typeface="Helvetica Light (正文)"/>
              </a:rPr>
              <a:t>web</a:t>
            </a:r>
            <a:r>
              <a:rPr lang="zh-CN" altLang="en-US" sz="1969" dirty="0">
                <a:latin typeface="Helvetica Light (正文)"/>
              </a:rPr>
              <a:t>开发的支持，包括</a:t>
            </a:r>
            <a:r>
              <a:rPr lang="en-US" altLang="zh-CN" sz="1969" dirty="0">
                <a:latin typeface="Helvetica Light (正文)"/>
              </a:rPr>
              <a:t>Tomcat</a:t>
            </a:r>
            <a:r>
              <a:rPr lang="zh-CN" altLang="en-US" sz="1969" dirty="0">
                <a:latin typeface="Helvetica Light (正文)"/>
              </a:rPr>
              <a:t>和 </a:t>
            </a:r>
            <a:r>
              <a:rPr lang="en-US" altLang="zh-CN" sz="1969" dirty="0">
                <a:latin typeface="Helvetica Light (正文)"/>
              </a:rPr>
              <a:t>	spring-</a:t>
            </a:r>
            <a:r>
              <a:rPr lang="en-US" altLang="zh-CN" sz="1969" dirty="0" err="1">
                <a:latin typeface="Helvetica Light (正文)"/>
              </a:rPr>
              <a:t>webmvc</a:t>
            </a:r>
            <a:endParaRPr lang="en-US" altLang="zh-CN" sz="1969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</a:t>
            </a:r>
            <a:r>
              <a:rPr lang="en-US" altLang="zh-CN" sz="1969" dirty="0" err="1">
                <a:latin typeface="Helvetica Light (正文)"/>
              </a:rPr>
              <a:t>aop</a:t>
            </a:r>
            <a:r>
              <a:rPr lang="en-US" altLang="zh-CN" sz="1969" dirty="0">
                <a:latin typeface="Helvetica Light (正文)"/>
              </a:rPr>
              <a:t>	</a:t>
            </a:r>
            <a:r>
              <a:rPr lang="zh-CN" altLang="en-US" sz="1969" dirty="0">
                <a:latin typeface="Helvetica Light (正文)"/>
              </a:rPr>
              <a:t>对面向切面编程的支持，包括 </a:t>
            </a:r>
            <a:r>
              <a:rPr lang="en-US" altLang="zh-CN" sz="1969" dirty="0">
                <a:latin typeface="Helvetica Light (正文)"/>
              </a:rPr>
              <a:t>spring-</a:t>
            </a:r>
            <a:r>
              <a:rPr lang="en-US" altLang="zh-CN" sz="1969" dirty="0" err="1">
                <a:latin typeface="Helvetica Light (正文)"/>
              </a:rPr>
              <a:t>aop</a:t>
            </a:r>
            <a:r>
              <a:rPr lang="en-US" altLang="zh-CN" sz="1969" dirty="0">
                <a:latin typeface="Helvetica Light (正文)"/>
              </a:rPr>
              <a:t>           	</a:t>
            </a:r>
            <a:r>
              <a:rPr lang="zh-CN" altLang="en-US" sz="1969" dirty="0">
                <a:latin typeface="Helvetica Light (正文)"/>
              </a:rPr>
              <a:t>和</a:t>
            </a:r>
            <a:r>
              <a:rPr lang="en-US" altLang="zh-CN" sz="1969" dirty="0" err="1">
                <a:latin typeface="Helvetica Light (正文)"/>
              </a:rPr>
              <a:t>AspectJ</a:t>
            </a:r>
            <a:endParaRPr lang="en-US" altLang="zh-CN" sz="1969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</a:t>
            </a:r>
            <a:r>
              <a:rPr lang="en-US" altLang="zh-CN" sz="1969" dirty="0" err="1">
                <a:latin typeface="Helvetica Light (正文)"/>
              </a:rPr>
              <a:t>jdbc</a:t>
            </a:r>
            <a:r>
              <a:rPr lang="en-US" altLang="zh-CN" sz="1969" dirty="0">
                <a:latin typeface="Helvetica Light (正文)"/>
              </a:rPr>
              <a:t>	</a:t>
            </a:r>
            <a:r>
              <a:rPr lang="zh-CN" altLang="en-US" sz="1969" dirty="0">
                <a:latin typeface="Helvetica Light (正文)"/>
              </a:rPr>
              <a:t>对</a:t>
            </a:r>
            <a:r>
              <a:rPr lang="en-US" altLang="zh-CN" sz="1969" dirty="0">
                <a:latin typeface="Helvetica Light (正文)"/>
              </a:rPr>
              <a:t>JDBC</a:t>
            </a:r>
            <a:r>
              <a:rPr lang="zh-CN" altLang="en-US" sz="1969" dirty="0">
                <a:latin typeface="Helvetica Light (正文)"/>
              </a:rPr>
              <a:t>数据库的支持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spring-boot-starter-security	</a:t>
            </a:r>
            <a:r>
              <a:rPr lang="zh-CN" altLang="en-US" sz="1969" dirty="0">
                <a:latin typeface="Helvetica Light (正文)"/>
              </a:rPr>
              <a:t>对 </a:t>
            </a:r>
            <a:r>
              <a:rPr lang="en-US" altLang="zh-CN" sz="1969" dirty="0">
                <a:latin typeface="Helvetica Light (正文)"/>
              </a:rPr>
              <a:t>spring-security </a:t>
            </a:r>
            <a:r>
              <a:rPr lang="zh-CN" altLang="en-US" sz="1969" dirty="0">
                <a:latin typeface="Helvetica Light (正文)"/>
              </a:rPr>
              <a:t>的支持</a:t>
            </a:r>
            <a:endParaRPr lang="en-US" altLang="zh-CN" sz="1969" dirty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27091376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有哪些特性？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46811" y="1251883"/>
            <a:ext cx="8151531" cy="5214954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1</a:t>
            </a:r>
            <a:r>
              <a:rPr lang="zh-CN" altLang="en-US" sz="1969" dirty="0"/>
              <a:t>、无需手动管理依赖</a:t>
            </a:r>
            <a:r>
              <a:rPr lang="en-US" altLang="zh-CN" sz="1969" dirty="0"/>
              <a:t>jar</a:t>
            </a:r>
            <a:r>
              <a:rPr lang="zh-CN" altLang="en-US" sz="1969" dirty="0"/>
              <a:t>包的版本</a:t>
            </a:r>
            <a:endParaRPr lang="en-US" altLang="zh-CN" sz="1969" dirty="0"/>
          </a:p>
          <a:p>
            <a:pPr algn="l"/>
            <a:r>
              <a:rPr lang="en-US" altLang="zh-CN" sz="1969" dirty="0">
                <a:latin typeface="Helvetica Light (正文)"/>
              </a:rPr>
              <a:t>Spring-boot-*</a:t>
            </a:r>
            <a:r>
              <a:rPr lang="zh-CN" altLang="en-US" sz="1969" dirty="0">
                <a:latin typeface="Helvetica Light (正文)"/>
              </a:rPr>
              <a:t>的</a:t>
            </a:r>
            <a:r>
              <a:rPr lang="en-US" altLang="zh-CN" sz="1969" dirty="0">
                <a:latin typeface="Helvetica Light (正文)"/>
              </a:rPr>
              <a:t>jar</a:t>
            </a:r>
            <a:r>
              <a:rPr lang="zh-CN" altLang="en-US" sz="1969" dirty="0">
                <a:latin typeface="Helvetica Light (正文)"/>
              </a:rPr>
              <a:t>包已对一些功能性</a:t>
            </a:r>
            <a:r>
              <a:rPr lang="en-US" altLang="zh-CN" sz="1969" dirty="0">
                <a:latin typeface="Helvetica Light (正文)"/>
              </a:rPr>
              <a:t>jar</a:t>
            </a:r>
            <a:r>
              <a:rPr lang="zh-CN" altLang="en-US" sz="1969" dirty="0">
                <a:latin typeface="Helvetica Light (正文)"/>
              </a:rPr>
              <a:t>包进行了集成，示例如下：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	</a:t>
            </a:r>
            <a:r>
              <a:rPr lang="zh-CN" altLang="en-US" sz="1969" dirty="0">
                <a:latin typeface="Helvetica Light (正文)"/>
              </a:rPr>
              <a:t>核心</a:t>
            </a:r>
            <a:r>
              <a:rPr lang="en-US" altLang="zh-CN" sz="1969" dirty="0">
                <a:latin typeface="Helvetica Light (正文)"/>
              </a:rPr>
              <a:t>Spring Boot starter</a:t>
            </a:r>
            <a:r>
              <a:rPr lang="zh-CN" altLang="en-US" sz="1969" dirty="0">
                <a:latin typeface="Helvetica Light (正文)"/>
              </a:rPr>
              <a:t>，包括自动配置支持，日志和</a:t>
            </a:r>
            <a:r>
              <a:rPr lang="en-US" altLang="zh-CN" sz="1969" dirty="0">
                <a:latin typeface="Helvetica Light (正文)"/>
              </a:rPr>
              <a:t>YAML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spring-boot-starter-actuator	</a:t>
            </a:r>
            <a:r>
              <a:rPr lang="zh-CN" altLang="en-US" sz="1969" dirty="0">
                <a:latin typeface="Helvetica Light (正文)"/>
              </a:rPr>
              <a:t>生产准备的特性，用于帮你监控和</a:t>
            </a:r>
            <a:r>
              <a:rPr lang="en-US" altLang="zh-CN" sz="1969" dirty="0">
                <a:latin typeface="Helvetica Light (正文)"/>
              </a:rPr>
              <a:t>	</a:t>
            </a:r>
            <a:r>
              <a:rPr lang="zh-CN" altLang="en-US" sz="1969" dirty="0">
                <a:latin typeface="Helvetica Light (正文)"/>
              </a:rPr>
              <a:t>管理应用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spring-boot-starter-web	</a:t>
            </a:r>
            <a:r>
              <a:rPr lang="zh-CN" altLang="en-US" sz="1969" dirty="0">
                <a:latin typeface="Helvetica Light (正文)"/>
              </a:rPr>
              <a:t>对全栈</a:t>
            </a:r>
            <a:r>
              <a:rPr lang="en-US" altLang="zh-CN" sz="1969" dirty="0">
                <a:latin typeface="Helvetica Light (正文)"/>
              </a:rPr>
              <a:t>web</a:t>
            </a:r>
            <a:r>
              <a:rPr lang="zh-CN" altLang="en-US" sz="1969" dirty="0">
                <a:latin typeface="Helvetica Light (正文)"/>
              </a:rPr>
              <a:t>开发的支持，包括</a:t>
            </a:r>
            <a:r>
              <a:rPr lang="en-US" altLang="zh-CN" sz="1969" dirty="0">
                <a:latin typeface="Helvetica Light (正文)"/>
              </a:rPr>
              <a:t>Tomcat</a:t>
            </a:r>
            <a:r>
              <a:rPr lang="zh-CN" altLang="en-US" sz="1969" dirty="0">
                <a:latin typeface="Helvetica Light (正文)"/>
              </a:rPr>
              <a:t>和 </a:t>
            </a:r>
            <a:r>
              <a:rPr lang="en-US" altLang="zh-CN" sz="1969" dirty="0">
                <a:latin typeface="Helvetica Light (正文)"/>
              </a:rPr>
              <a:t>	spring-</a:t>
            </a:r>
            <a:r>
              <a:rPr lang="en-US" altLang="zh-CN" sz="1969" dirty="0" err="1">
                <a:latin typeface="Helvetica Light (正文)"/>
              </a:rPr>
              <a:t>webmvc</a:t>
            </a:r>
            <a:endParaRPr lang="en-US" altLang="zh-CN" sz="1969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</a:t>
            </a:r>
            <a:r>
              <a:rPr lang="en-US" altLang="zh-CN" sz="1969" dirty="0" err="1">
                <a:latin typeface="Helvetica Light (正文)"/>
              </a:rPr>
              <a:t>aop</a:t>
            </a:r>
            <a:r>
              <a:rPr lang="en-US" altLang="zh-CN" sz="1969" dirty="0">
                <a:latin typeface="Helvetica Light (正文)"/>
              </a:rPr>
              <a:t>	</a:t>
            </a:r>
            <a:r>
              <a:rPr lang="zh-CN" altLang="en-US" sz="1969" dirty="0">
                <a:latin typeface="Helvetica Light (正文)"/>
              </a:rPr>
              <a:t>对面向切面编程的支持，包括 </a:t>
            </a:r>
            <a:r>
              <a:rPr lang="en-US" altLang="zh-CN" sz="1969" dirty="0">
                <a:latin typeface="Helvetica Light (正文)"/>
              </a:rPr>
              <a:t>spring-</a:t>
            </a:r>
            <a:r>
              <a:rPr lang="en-US" altLang="zh-CN" sz="1969" dirty="0" err="1">
                <a:latin typeface="Helvetica Light (正文)"/>
              </a:rPr>
              <a:t>aop</a:t>
            </a:r>
            <a:r>
              <a:rPr lang="en-US" altLang="zh-CN" sz="1969" dirty="0">
                <a:latin typeface="Helvetica Light (正文)"/>
              </a:rPr>
              <a:t>           	</a:t>
            </a:r>
            <a:r>
              <a:rPr lang="zh-CN" altLang="en-US" sz="1969" dirty="0">
                <a:latin typeface="Helvetica Light (正文)"/>
              </a:rPr>
              <a:t>和</a:t>
            </a:r>
            <a:r>
              <a:rPr lang="en-US" altLang="zh-CN" sz="1969" dirty="0" err="1">
                <a:latin typeface="Helvetica Light (正文)"/>
              </a:rPr>
              <a:t>AspectJ</a:t>
            </a:r>
            <a:endParaRPr lang="en-US" altLang="zh-CN" sz="1969" dirty="0">
              <a:latin typeface="Helvetica Light (正文)"/>
            </a:endParaRP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</a:t>
            </a:r>
            <a:r>
              <a:rPr lang="en-US" altLang="zh-CN" sz="1969" dirty="0" err="1">
                <a:latin typeface="Helvetica Light (正文)"/>
              </a:rPr>
              <a:t>jdbc</a:t>
            </a:r>
            <a:r>
              <a:rPr lang="en-US" altLang="zh-CN" sz="1969" dirty="0">
                <a:latin typeface="Helvetica Light (正文)"/>
              </a:rPr>
              <a:t>	</a:t>
            </a:r>
            <a:r>
              <a:rPr lang="zh-CN" altLang="en-US" sz="1969" dirty="0">
                <a:latin typeface="Helvetica Light (正文)"/>
              </a:rPr>
              <a:t>对</a:t>
            </a:r>
            <a:r>
              <a:rPr lang="en-US" altLang="zh-CN" sz="1969" dirty="0">
                <a:latin typeface="Helvetica Light (正文)"/>
              </a:rPr>
              <a:t>JDBC</a:t>
            </a:r>
            <a:r>
              <a:rPr lang="zh-CN" altLang="en-US" sz="1969" dirty="0">
                <a:latin typeface="Helvetica Light (正文)"/>
              </a:rPr>
              <a:t>数据库的支持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spring-boot-starter-security	</a:t>
            </a:r>
            <a:r>
              <a:rPr lang="zh-CN" altLang="en-US" sz="1969" dirty="0">
                <a:latin typeface="Helvetica Light (正文)"/>
              </a:rPr>
              <a:t>对 </a:t>
            </a:r>
            <a:r>
              <a:rPr lang="en-US" altLang="zh-CN" sz="1969" dirty="0">
                <a:latin typeface="Helvetica Light (正文)"/>
              </a:rPr>
              <a:t>spring-security </a:t>
            </a:r>
            <a:r>
              <a:rPr lang="zh-CN" altLang="en-US" sz="1969" dirty="0">
                <a:latin typeface="Helvetica Light (正文)"/>
              </a:rPr>
              <a:t>的支持</a:t>
            </a:r>
            <a:endParaRPr lang="en-US" altLang="zh-CN" sz="1969" dirty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42218866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有哪些特性？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146811" y="1251883"/>
            <a:ext cx="8151531" cy="521495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969" dirty="0"/>
              <a:t>1</a:t>
            </a:r>
            <a:r>
              <a:rPr lang="zh-CN" altLang="en-US" sz="1969" dirty="0"/>
              <a:t>、无需手动管理依赖</a:t>
            </a:r>
            <a:r>
              <a:rPr lang="en-US" altLang="zh-CN" sz="1969" dirty="0"/>
              <a:t>jar</a:t>
            </a:r>
            <a:r>
              <a:rPr lang="zh-CN" altLang="en-US" sz="1969" dirty="0"/>
              <a:t>包的版本</a:t>
            </a:r>
            <a:r>
              <a:rPr lang="zh-CN" altLang="en-US" sz="1969" dirty="0">
                <a:latin typeface="Helvetica Light (正文)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</a:t>
            </a:r>
            <a:r>
              <a:rPr lang="en-US" altLang="zh-CN" sz="1969" dirty="0" err="1">
                <a:latin typeface="Helvetica Light (正文)"/>
              </a:rPr>
              <a:t>amqp</a:t>
            </a:r>
            <a:r>
              <a:rPr lang="en-US" altLang="zh-CN" sz="1969" dirty="0">
                <a:latin typeface="Helvetica Light (正文)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1969" dirty="0">
                <a:latin typeface="Helvetica Light (正文)"/>
              </a:rPr>
              <a:t>通过</a:t>
            </a:r>
            <a:r>
              <a:rPr lang="en-US" altLang="zh-CN" sz="1969" dirty="0">
                <a:latin typeface="Helvetica Light (正文)"/>
              </a:rPr>
              <a:t>spring-rabbit</a:t>
            </a:r>
            <a:r>
              <a:rPr lang="zh-CN" altLang="en-US" sz="1969" dirty="0">
                <a:latin typeface="Helvetica Light (正文)"/>
              </a:rPr>
              <a:t>来支持</a:t>
            </a:r>
            <a:r>
              <a:rPr lang="en-US" altLang="zh-CN" sz="1969" dirty="0">
                <a:latin typeface="Helvetica Light (正文)"/>
              </a:rPr>
              <a:t>AMQP</a:t>
            </a:r>
            <a:r>
              <a:rPr lang="zh-CN" altLang="en-US" sz="1969" dirty="0">
                <a:latin typeface="Helvetica Light (正文)"/>
              </a:rPr>
              <a:t>协议（</a:t>
            </a:r>
            <a:r>
              <a:rPr lang="en-US" altLang="zh-CN" sz="1969" dirty="0">
                <a:latin typeface="Helvetica Light (正文)"/>
              </a:rPr>
              <a:t>Advanced Message Queuing Protocol</a:t>
            </a:r>
            <a:r>
              <a:rPr lang="zh-CN" altLang="en-US" sz="1969" dirty="0">
                <a:latin typeface="Helvetica Light (正文)"/>
              </a:rPr>
              <a:t>）。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</a:t>
            </a:r>
            <a:r>
              <a:rPr lang="en-US" altLang="zh-CN" sz="1969" dirty="0" err="1">
                <a:latin typeface="Helvetica Light (正文)"/>
              </a:rPr>
              <a:t>ws</a:t>
            </a:r>
            <a:r>
              <a:rPr lang="en-US" altLang="zh-CN" sz="1969" dirty="0">
                <a:latin typeface="Helvetica Light (正文)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1969" dirty="0">
                <a:latin typeface="Helvetica Light (正文)"/>
              </a:rPr>
              <a:t>支持</a:t>
            </a:r>
            <a:r>
              <a:rPr lang="en-US" altLang="zh-CN" sz="1969" dirty="0">
                <a:latin typeface="Helvetica Light (正文)"/>
              </a:rPr>
              <a:t>Spring Web Services</a:t>
            </a:r>
            <a:r>
              <a:rPr lang="zh-CN" altLang="en-US" sz="1969" dirty="0">
                <a:latin typeface="Helvetica Light (正文)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spring-boot-starter-</a:t>
            </a:r>
            <a:r>
              <a:rPr lang="en-US" altLang="zh-CN" sz="1969" dirty="0" err="1">
                <a:latin typeface="Helvetica Light (正文)"/>
              </a:rPr>
              <a:t>redis</a:t>
            </a:r>
            <a:r>
              <a:rPr lang="en-US" altLang="zh-CN" sz="1969" dirty="0">
                <a:latin typeface="Helvetica Light (正文)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1969" dirty="0">
                <a:latin typeface="Helvetica Light (正文)"/>
              </a:rPr>
              <a:t>支持</a:t>
            </a:r>
            <a:r>
              <a:rPr lang="en-US" altLang="zh-CN" sz="1969" dirty="0" err="1">
                <a:latin typeface="Helvetica Light (正文)"/>
              </a:rPr>
              <a:t>Redis</a:t>
            </a:r>
            <a:r>
              <a:rPr lang="zh-CN" altLang="en-US" sz="1969" dirty="0">
                <a:latin typeface="Helvetica Light (正文)"/>
              </a:rPr>
              <a:t>键值存储数据库，包括</a:t>
            </a:r>
            <a:r>
              <a:rPr lang="en-US" altLang="zh-CN" sz="1969" dirty="0">
                <a:latin typeface="Helvetica Light (正文)"/>
              </a:rPr>
              <a:t>spring-</a:t>
            </a:r>
            <a:r>
              <a:rPr lang="en-US" altLang="zh-CN" sz="1969" dirty="0" err="1">
                <a:latin typeface="Helvetica Light (正文)"/>
              </a:rPr>
              <a:t>redis</a:t>
            </a:r>
            <a:r>
              <a:rPr lang="zh-CN" altLang="en-US" sz="1969" dirty="0">
                <a:latin typeface="Helvetica Light (正文)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1969" dirty="0">
                <a:latin typeface="Helvetica Light (正文)"/>
              </a:rPr>
              <a:t>· </a:t>
            </a:r>
            <a:r>
              <a:rPr lang="en-US" altLang="zh-CN" sz="1969" dirty="0"/>
              <a:t>spring-boot-starter-test </a:t>
            </a:r>
            <a:br>
              <a:rPr lang="en-US" altLang="zh-CN" sz="1969" dirty="0"/>
            </a:br>
            <a:r>
              <a:rPr lang="zh-CN" altLang="zh-CN" sz="1969" dirty="0"/>
              <a:t>支持常规的测试依赖，包括</a:t>
            </a:r>
            <a:r>
              <a:rPr lang="en-US" altLang="zh-CN" sz="1969" dirty="0" err="1"/>
              <a:t>JUnit</a:t>
            </a:r>
            <a:r>
              <a:rPr lang="zh-CN" altLang="zh-CN" sz="1969" dirty="0"/>
              <a:t>、</a:t>
            </a:r>
            <a:r>
              <a:rPr lang="en-US" altLang="zh-CN" sz="1969" dirty="0" err="1"/>
              <a:t>Hamcrest</a:t>
            </a:r>
            <a:r>
              <a:rPr lang="zh-CN" altLang="zh-CN" sz="1969" dirty="0"/>
              <a:t>、</a:t>
            </a:r>
            <a:r>
              <a:rPr lang="en-US" altLang="zh-CN" sz="1969" dirty="0" err="1"/>
              <a:t>Mockito</a:t>
            </a:r>
            <a:r>
              <a:rPr lang="zh-CN" altLang="zh-CN" sz="1969" dirty="0"/>
              <a:t>以及</a:t>
            </a:r>
            <a:r>
              <a:rPr lang="en-US" altLang="zh-CN" sz="1969" dirty="0"/>
              <a:t>spring-test</a:t>
            </a:r>
            <a:r>
              <a:rPr lang="zh-CN" altLang="zh-CN" sz="1969" dirty="0"/>
              <a:t>模块。</a:t>
            </a:r>
            <a:endParaRPr lang="en-US" altLang="zh-CN" sz="1969" dirty="0">
              <a:latin typeface="Helvetica Ligh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0368246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49334" y="188640"/>
            <a:ext cx="7358063" cy="1000125"/>
          </a:xfrm>
        </p:spPr>
        <p:txBody>
          <a:bodyPr>
            <a:normAutofit/>
          </a:bodyPr>
          <a:lstStyle/>
          <a:p>
            <a:pPr algn="l"/>
            <a:r>
              <a:rPr lang="en-US" altLang="zh-CN" sz="3797" dirty="0"/>
              <a:t>3</a:t>
            </a:r>
            <a:r>
              <a:rPr lang="zh-CN" altLang="en-US" sz="3797" dirty="0"/>
              <a:t>、</a:t>
            </a:r>
            <a:r>
              <a:rPr lang="en-US" altLang="zh-CN" sz="3797" dirty="0" err="1"/>
              <a:t>springBoot</a:t>
            </a:r>
            <a:r>
              <a:rPr lang="zh-CN" altLang="en-US" sz="3797" dirty="0"/>
              <a:t>有哪些特性？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096181" y="1403775"/>
            <a:ext cx="8252792" cy="4809909"/>
          </a:xfrm>
        </p:spPr>
        <p:txBody>
          <a:bodyPr>
            <a:noAutofit/>
          </a:bodyPr>
          <a:lstStyle/>
          <a:p>
            <a:pPr algn="l"/>
            <a:r>
              <a:rPr lang="en-US" altLang="zh-CN" sz="1969" dirty="0"/>
              <a:t>2</a:t>
            </a:r>
            <a:r>
              <a:rPr lang="zh-CN" altLang="en-US" sz="1969" dirty="0"/>
              <a:t>、独立运行的</a:t>
            </a:r>
            <a:r>
              <a:rPr lang="en-US" altLang="zh-CN" sz="1969" dirty="0"/>
              <a:t>Spring</a:t>
            </a:r>
            <a:r>
              <a:rPr lang="zh-CN" altLang="en-US" sz="1969" dirty="0"/>
              <a:t>项目</a:t>
            </a:r>
          </a:p>
          <a:p>
            <a:pPr algn="l"/>
            <a:endParaRPr lang="zh-CN" altLang="en-US" sz="1969" dirty="0"/>
          </a:p>
          <a:p>
            <a:pPr algn="l"/>
            <a:r>
              <a:rPr lang="en-US" altLang="zh-CN" sz="1969" dirty="0"/>
              <a:t>Spring Boot</a:t>
            </a:r>
            <a:r>
              <a:rPr lang="zh-CN" altLang="en-US" sz="1969" dirty="0"/>
              <a:t>默认将应用打包成一个可执行的</a:t>
            </a:r>
            <a:r>
              <a:rPr lang="en-US" altLang="zh-CN" sz="1969" dirty="0"/>
              <a:t>jar</a:t>
            </a:r>
            <a:r>
              <a:rPr lang="zh-CN" altLang="en-US" sz="1969" dirty="0"/>
              <a:t>包文件，构建成功后使用</a:t>
            </a:r>
            <a:r>
              <a:rPr lang="en-US" altLang="zh-CN" sz="1969" dirty="0"/>
              <a:t>java -jar</a:t>
            </a:r>
            <a:r>
              <a:rPr lang="zh-CN" altLang="en-US" sz="1969" dirty="0"/>
              <a:t>命令即可运行应用。或者在应用项目的主程序中运行</a:t>
            </a:r>
            <a:r>
              <a:rPr lang="en-US" altLang="zh-CN" sz="1969" dirty="0"/>
              <a:t>main</a:t>
            </a:r>
            <a:r>
              <a:rPr lang="zh-CN" altLang="en-US" sz="1969" dirty="0"/>
              <a:t>函数即可，不需要依赖</a:t>
            </a:r>
            <a:r>
              <a:rPr lang="en-US" altLang="zh-CN" sz="1969" dirty="0"/>
              <a:t>tomcat</a:t>
            </a:r>
            <a:r>
              <a:rPr lang="zh-CN" altLang="en-US" sz="1969" dirty="0"/>
              <a:t>、</a:t>
            </a:r>
            <a:r>
              <a:rPr lang="en-US" altLang="zh-CN" sz="1969" dirty="0"/>
              <a:t>jetty</a:t>
            </a:r>
            <a:r>
              <a:rPr lang="zh-CN" altLang="en-US" sz="1969" dirty="0"/>
              <a:t>等外部的应用服务器。</a:t>
            </a:r>
            <a:endParaRPr lang="en-US" altLang="zh-CN" sz="1969" dirty="0"/>
          </a:p>
          <a:p>
            <a:pPr algn="l"/>
            <a:r>
              <a:rPr lang="zh-CN" altLang="en-US" sz="1969" dirty="0"/>
              <a:t>其中内置的</a:t>
            </a:r>
            <a:r>
              <a:rPr lang="en-US" altLang="zh-CN" sz="1969" dirty="0"/>
              <a:t>servlet</a:t>
            </a:r>
            <a:r>
              <a:rPr lang="zh-CN" altLang="en-US" sz="1969" dirty="0"/>
              <a:t> </a:t>
            </a:r>
            <a:r>
              <a:rPr lang="en-US" altLang="zh-CN" sz="1969" dirty="0"/>
              <a:t>Container:</a:t>
            </a:r>
          </a:p>
          <a:p>
            <a:pPr algn="l"/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endParaRPr lang="en-US" altLang="zh-CN" sz="1969" dirty="0"/>
          </a:p>
          <a:p>
            <a:pPr algn="l"/>
            <a:r>
              <a:rPr lang="zh-CN" altLang="en-US" sz="1969" dirty="0"/>
              <a:t>此外，你仍然可以部署</a:t>
            </a:r>
            <a:r>
              <a:rPr lang="en-US" altLang="zh-CN" sz="1969" dirty="0"/>
              <a:t>Spring Boot</a:t>
            </a:r>
            <a:r>
              <a:rPr lang="zh-CN" altLang="en-US" sz="1969" dirty="0"/>
              <a:t>项目到任何兼容</a:t>
            </a:r>
            <a:r>
              <a:rPr lang="en-US" altLang="zh-CN" sz="1969" dirty="0"/>
              <a:t>Servlet3.0+</a:t>
            </a:r>
            <a:r>
              <a:rPr lang="zh-CN" altLang="en-US" sz="1969" dirty="0"/>
              <a:t>的容器。</a:t>
            </a:r>
            <a:endParaRPr lang="en-US" altLang="zh-CN" sz="1969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197442" y="3631523"/>
          <a:ext cx="7543962" cy="1760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4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0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Name</a:t>
                      </a:r>
                      <a:endParaRPr lang="zh-CN" alt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Servlet Version</a:t>
                      </a:r>
                      <a:endParaRPr lang="zh-CN" alt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 Version</a:t>
                      </a:r>
                      <a:endParaRPr lang="zh-CN" alt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Tomcat 8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3.1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 7+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Tomcat 7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3.0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 6+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Jetty 9.3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3.1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 8+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Jetty 9.2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3.1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 7+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Jetty 8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3.0</a:t>
                      </a:r>
                      <a:endParaRPr lang="zh-CN" altLang="en-US" sz="1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Java 6+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3682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1894</Words>
  <Application>Microsoft Office PowerPoint</Application>
  <PresentationFormat>宽屏</PresentationFormat>
  <Paragraphs>313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Helvetica Light</vt:lpstr>
      <vt:lpstr>Helvetica Light (正文)</vt:lpstr>
      <vt:lpstr>PingFang SC Regular</vt:lpstr>
      <vt:lpstr>宋体</vt:lpstr>
      <vt:lpstr>Arial</vt:lpstr>
      <vt:lpstr>Calibri</vt:lpstr>
      <vt:lpstr>Calibri Light</vt:lpstr>
      <vt:lpstr>Tahoma</vt:lpstr>
      <vt:lpstr>Office 主题</vt:lpstr>
      <vt:lpstr>SpringBoot入门</vt:lpstr>
      <vt:lpstr>●主要内容</vt:lpstr>
      <vt:lpstr>1、springBoot背景</vt:lpstr>
      <vt:lpstr>2、什么是springBoot?</vt:lpstr>
      <vt:lpstr>2、为什么使用springBoot?</vt:lpstr>
      <vt:lpstr>3、springBoot有哪些特性？</vt:lpstr>
      <vt:lpstr>3、springBoot有哪些特性？</vt:lpstr>
      <vt:lpstr>3、springBoot有哪些特性？</vt:lpstr>
      <vt:lpstr>3、springBoot有哪些特性？</vt:lpstr>
      <vt:lpstr>3、springBoot有哪些特性？</vt:lpstr>
      <vt:lpstr>3、springBoot有哪些特性？</vt:lpstr>
      <vt:lpstr>3、springBoot有哪些特性？</vt:lpstr>
      <vt:lpstr>3、springBoot有哪些特性？</vt:lpstr>
      <vt:lpstr>●主要内容</vt:lpstr>
      <vt:lpstr>3、springBoot注解</vt:lpstr>
      <vt:lpstr>3、springBoot注解</vt:lpstr>
      <vt:lpstr>3、springBoot注解</vt:lpstr>
      <vt:lpstr>3、springBoot注解</vt:lpstr>
      <vt:lpstr>3、springBoot注解</vt:lpstr>
      <vt:lpstr>3、springBoot注解</vt:lpstr>
      <vt:lpstr>3、springBoot注解</vt:lpstr>
      <vt:lpstr>3、springBoot注解</vt:lpstr>
      <vt:lpstr>3、springBoot注解</vt:lpstr>
      <vt:lpstr>●主要内容</vt:lpstr>
      <vt:lpstr>3、springBoot应用讲解</vt:lpstr>
      <vt:lpstr>●主要内容</vt:lpstr>
      <vt:lpstr>3、springBoot的发布</vt:lpstr>
      <vt:lpstr>3、springBoot的发布</vt:lpstr>
      <vt:lpstr>●主要内容</vt:lpstr>
      <vt:lpstr>3、springBoot总结</vt:lpstr>
      <vt:lpstr>3、springBoot总结</vt:lpstr>
      <vt:lpstr>3、springBoot总结</vt:lpstr>
      <vt:lpstr>3、springBoot总结</vt:lpstr>
      <vt:lpstr>PowerPoint 演示文稿</vt:lpstr>
    </vt:vector>
  </TitlesOfParts>
  <Company>NEUSOFT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</dc:title>
  <dc:creator>chenxinyu</dc:creator>
  <cp:lastModifiedBy>chenxinyu</cp:lastModifiedBy>
  <cp:revision>2</cp:revision>
  <dcterms:created xsi:type="dcterms:W3CDTF">2019-08-27T01:30:59Z</dcterms:created>
  <dcterms:modified xsi:type="dcterms:W3CDTF">2019-08-27T01:50:10Z</dcterms:modified>
</cp:coreProperties>
</file>