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  <p:sldMasterId id="2147483670" r:id="rId3"/>
  </p:sldMasterIdLst>
  <p:notesMasterIdLst>
    <p:notesMasterId r:id="rId26"/>
  </p:notesMasterIdLst>
  <p:handoutMasterIdLst>
    <p:handoutMasterId r:id="rId27"/>
  </p:handout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72" r:id="rId19"/>
    <p:sldId id="273" r:id="rId20"/>
    <p:sldId id="280" r:id="rId21"/>
    <p:sldId id="290" r:id="rId22"/>
    <p:sldId id="281" r:id="rId23"/>
    <p:sldId id="284" r:id="rId24"/>
    <p:sldId id="28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138" y="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8/18/2017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8/18/2017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516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93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91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84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06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611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208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226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789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45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55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498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1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96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35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75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41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646612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68275" y="731838"/>
            <a:ext cx="6521450" cy="3668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11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BB8E-AB54-3B4E-A50E-151CB575AFE8}" type="datetime1">
              <a:rPr lang="en-US" smtClean="0"/>
              <a:t>8/18/2017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175F-AD26-CE4D-83B6-1FD065F79C74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D7AE-909D-6D47-8DC3-2885BC351A56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16C2-F098-8449-9027-CF4BCF521334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4C41-5123-C64C-BBF4-A2D64438B448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82EF-F264-7542-BB6A-A779879F2EAC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6C4F-09BF-8949-9E28-2B8CFD6CE4C3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8B58-F6D6-3543-96DF-B1B3FFB29E53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6E947D-84FF-4E4E-A833-959017CD0131}" type="datetime1">
              <a:rPr lang="en-US" smtClean="0"/>
              <a:t>8/18/2017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7CC8D2-7863-2843-8868-CD8F77898591}" type="datetime1">
              <a:rPr lang="en-US" smtClean="0"/>
              <a:t>8/18/2017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4CE11F-6672-904B-BD95-8B3BAAEB58EF}" type="datetime1">
              <a:rPr lang="en-US" smtClean="0"/>
              <a:t>8/18/2017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26E8-7844-FA4C-826D-2667DED607E1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CB8552-E8F4-104C-A540-FA7E03223853}" type="datetime1">
              <a:rPr lang="en-US" smtClean="0"/>
              <a:t>8/18/2017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6AADE-0734-1D4D-8969-74C2F6E081B6}" type="datetime1">
              <a:rPr lang="en-US" smtClean="0"/>
              <a:t>8/18/2017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innholdsdel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61951" y="571500"/>
            <a:ext cx="842009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61951" y="1485900"/>
            <a:ext cx="413384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413384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238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21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57213" marR="0" lvl="1" indent="-100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422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Bare titte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61951" y="571500"/>
            <a:ext cx="842009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55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261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0315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532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402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3456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794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571-B352-5F42-88AB-D93883B10F67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86585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9208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485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0370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1483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2688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487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607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6343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69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3157-FC74-8840-8735-AAEA31D0D94B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692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427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38564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6651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5600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17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B6F6-9AE3-9640-9FF6-4E3A657BC8B7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5333-4CE1-CF47-8904-C44CCCF37087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EBBE-CB7B-3F4D-91F5-60F1C5FC1E20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D17D-4B9D-044B-A71A-631F977D3D34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72F-7DA9-4A4B-B6AD-8103F62527AC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406" y="4834789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62AA4F8-AC84-A64A-9515-12D1E4EED088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34789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Tittel på foredraget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069" y="4805407"/>
            <a:ext cx="1100279" cy="2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94" r:id="rId22"/>
    <p:sldLayoutId id="2147483695" r:id="rId2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F5B1-9170-40E6-B7E4-3AC85A911D61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B024-2242-4C62-84BE-2B56F81485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58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1CC5-D0B2-4784-A99E-2B0A95F3A7CD}" type="datetimeFigureOut">
              <a:rPr lang="nb-NO" smtClean="0"/>
              <a:t>18.08.2017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5CC7-7C84-4131-B9E4-4DB3EA14D0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77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.no/studier/studie-og-emneplaner/#/subjects/6002_2017H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.usn.n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hbr.org/cs/2012/08/marketing_is_dead.html?goback=.gde_100106_member_14666323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mikrofilm.no/Verdens-fineste-stilling-ledig" TargetMode="External"/><Relationship Id="rId3" Type="http://schemas.openxmlformats.org/officeDocument/2006/relationships/hyperlink" Target="http://www.reklamefilmer.com/tv-reklame/987/Opplysningen_1881_-_Scarfface/" TargetMode="External"/><Relationship Id="rId7" Type="http://schemas.openxmlformats.org/officeDocument/2006/relationships/hyperlink" Target="https://www.youtube.com/watch?v=C_8TGTKdrl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l_UgN6aEhE" TargetMode="External"/><Relationship Id="rId5" Type="http://schemas.openxmlformats.org/officeDocument/2006/relationships/hyperlink" Target="https://www.youtube.com/watch?v=3d_s-qNr2BA" TargetMode="External"/><Relationship Id="rId10" Type="http://schemas.openxmlformats.org/officeDocument/2006/relationships/hyperlink" Target="https://www.youtube.com/watch?v=pXaIhBypO2Y" TargetMode="External"/><Relationship Id="rId4" Type="http://schemas.openxmlformats.org/officeDocument/2006/relationships/hyperlink" Target="http://www.youtube.com/watch?v=qU9sQBJppks" TargetMode="External"/><Relationship Id="rId9" Type="http://schemas.openxmlformats.org/officeDocument/2006/relationships/hyperlink" Target="http://www.verdensfinestestillingledig.no/nb/aktuelt/63/smaa-barn-kan-gi-deg-de-storste-opplevelsen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 dirty="0">
                <a:solidFill>
                  <a:schemeClr val="dk2"/>
                </a:solidFill>
                <a:ea typeface="Times New Roman"/>
                <a:sym typeface="Times New Roman"/>
              </a:rPr>
              <a:t>6002 </a:t>
            </a:r>
            <a:r>
              <a:rPr lang="en-US" sz="3000" dirty="0" err="1">
                <a:solidFill>
                  <a:schemeClr val="dk2"/>
                </a:solidFill>
                <a:ea typeface="Times New Roman"/>
                <a:sym typeface="Times New Roman"/>
              </a:rPr>
              <a:t>Markedsføring</a:t>
            </a:r>
            <a:endParaRPr lang="en-US" sz="3000" dirty="0">
              <a:solidFill>
                <a:schemeClr val="dk2"/>
              </a:solidFill>
              <a:ea typeface="Times New Roman"/>
              <a:sym typeface="Times New Roman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Fra </a:t>
            </a:r>
            <a:r>
              <a:rPr lang="en-US" sz="21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studiehåndboka</a:t>
            </a:r>
            <a:r>
              <a:rPr lang="en-US" sz="21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276225" lvl="1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https://www.usn.no/studier/studie-og-emneplaner/#/</a:t>
            </a:r>
            <a:r>
              <a:rPr lang="en-US" sz="21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subjects/6002_2017H_1</a:t>
            </a:r>
            <a:endParaRPr lang="en-US" sz="2100" dirty="0" smtClean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6225" lvl="1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100" dirty="0" smtClean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6225" lvl="1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1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100" dirty="0" err="1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Inngang</a:t>
            </a:r>
            <a:r>
              <a:rPr lang="en-US" sz="21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via </a:t>
            </a:r>
            <a:r>
              <a:rPr lang="en-US" sz="21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Canvas:</a:t>
            </a:r>
            <a:endParaRPr lang="en-US" sz="2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557213" lvl="1" indent="-214313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Gå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først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https://min.usn.no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og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velg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Canvas</a:t>
            </a:r>
          </a:p>
          <a:p>
            <a:pPr marL="557213" lvl="1" indent="-214313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 “6002 1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17H”: ”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Fil” (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øverst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venstre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hjørne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557213" lvl="1" indent="-214313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kopi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lysbildene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Fra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Skriv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”: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1: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Helsidelysbilder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2: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3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lysbilder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Valg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: “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Skriv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lnSpc>
                <a:spcPct val="80000"/>
              </a:lnSpc>
              <a:spcBef>
                <a:spcPts val="420"/>
              </a:spcBef>
              <a:buClr>
                <a:schemeClr val="dk1"/>
              </a:buClr>
              <a:buSzPct val="25000"/>
              <a:buNone/>
            </a:pPr>
            <a:r>
              <a:rPr lang="en-US" sz="2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56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3512344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Sentrale begrep </a:t>
            </a:r>
            <a:b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innen markedsføring</a:t>
            </a:r>
          </a:p>
        </p:txBody>
      </p:sp>
    </p:spTree>
    <p:extLst>
      <p:ext uri="{BB962C8B-B14F-4D97-AF65-F5344CB8AC3E}">
        <p14:creationId xmlns:p14="http://schemas.microsoft.com/office/powerpoint/2010/main" val="37950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1135856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Marked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818084" y="1869282"/>
            <a:ext cx="5911453" cy="2702719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marked består av alle potensielle kunder som har samme behov eller ønsker, og som er villige og i stand til å ta del i et bytteforhold</a:t>
            </a:r>
          </a:p>
        </p:txBody>
      </p:sp>
    </p:spTree>
    <p:extLst>
      <p:ext uri="{BB962C8B-B14F-4D97-AF65-F5344CB8AC3E}">
        <p14:creationId xmlns:p14="http://schemas.microsoft.com/office/powerpoint/2010/main" val="81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 dirty="0">
                <a:solidFill>
                  <a:schemeClr val="dk2"/>
                </a:solidFill>
                <a:ea typeface="Times New Roman"/>
                <a:sym typeface="Times New Roman"/>
              </a:rPr>
              <a:t>Former for </a:t>
            </a:r>
            <a:r>
              <a:rPr lang="en-US" sz="3000" dirty="0" err="1" smtClean="0">
                <a:solidFill>
                  <a:schemeClr val="dk2"/>
                </a:solidFill>
                <a:ea typeface="Times New Roman"/>
                <a:sym typeface="Times New Roman"/>
              </a:rPr>
              <a:t>kundemarkeder</a:t>
            </a:r>
            <a:endParaRPr lang="en-US" sz="3000" dirty="0">
              <a:solidFill>
                <a:schemeClr val="dk2"/>
              </a:solidFill>
              <a:ea typeface="Times New Roman"/>
              <a:sym typeface="Times New Roman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709738" y="1977627"/>
            <a:ext cx="6019800" cy="2594371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Forbrukermarkeder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Bedriftsmarkeder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Ikke-kommersielle og offentlige markeder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Internasjonale markeder</a:t>
            </a:r>
          </a:p>
        </p:txBody>
      </p:sp>
    </p:spTree>
    <p:extLst>
      <p:ext uri="{BB962C8B-B14F-4D97-AF65-F5344CB8AC3E}">
        <p14:creationId xmlns:p14="http://schemas.microsoft.com/office/powerpoint/2010/main" val="34897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2700">
                <a:solidFill>
                  <a:schemeClr val="dk2"/>
                </a:solidFill>
                <a:ea typeface="Times New Roman"/>
                <a:sym typeface="Times New Roman"/>
              </a:rPr>
              <a:t>MÅLGRUPPER - SEGMENTERING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709738" y="1428749"/>
            <a:ext cx="6019800" cy="3464263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Segmentering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Oppdeling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markedet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tanke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på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å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identifisere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mulige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kjøpergrupper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Målgrupper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Valg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segmenter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kjøpergrupper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representerer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mulighetene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å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få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bytteforhold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med et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tilbud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tilpasset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valgte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segmentene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9575" indent="-342900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</a:pP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Posisjonering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målgruppens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bevissthet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Merkevarebygging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None/>
            </a:pP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1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 dirty="0" err="1">
                <a:solidFill>
                  <a:schemeClr val="dk2"/>
                </a:solidFill>
                <a:ea typeface="Times New Roman"/>
                <a:sym typeface="Times New Roman"/>
              </a:rPr>
              <a:t>Arbeidsbetingelser</a:t>
            </a:r>
            <a:r>
              <a:rPr lang="en-US" sz="3000" dirty="0">
                <a:solidFill>
                  <a:schemeClr val="dk2"/>
                </a:solidFill>
                <a:ea typeface="Times New Roman"/>
                <a:sym typeface="Times New Roman"/>
              </a:rPr>
              <a:t>/</a:t>
            </a:r>
            <a:r>
              <a:rPr lang="en-US" sz="3000" dirty="0" err="1">
                <a:solidFill>
                  <a:schemeClr val="dk2"/>
                </a:solidFill>
                <a:ea typeface="Times New Roman"/>
                <a:sym typeface="Times New Roman"/>
              </a:rPr>
              <a:t>omgivelser</a:t>
            </a:r>
            <a:endParaRPr lang="en-US" sz="3000" dirty="0">
              <a:solidFill>
                <a:schemeClr val="dk2"/>
              </a:solidFill>
              <a:ea typeface="Times New Roman"/>
              <a:sym typeface="Times New Roman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980009" y="1485900"/>
            <a:ext cx="5749528" cy="308610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Mikrosystemet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Oppgavemiljøet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Bedriften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leverandørene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distributørene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forhandlerne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kundene</a:t>
            </a: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Offentlighetsystemet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Massemedia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finansinstitusjoner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myndigheter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mm</a:t>
            </a: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Makrosystemet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brede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miljøet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Demografi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Samfunnsøkonomiske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forhold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Naturforhold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Teknologi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Juridisk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politiske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Sosiokulturelle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forhold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57175" indent="-257175">
              <a:spcBef>
                <a:spcPts val="360"/>
              </a:spcBef>
              <a:buClr>
                <a:schemeClr val="dk1"/>
              </a:buClr>
              <a:buSzPct val="1000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16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61565" y="428161"/>
            <a:ext cx="6856384" cy="1711924"/>
          </a:xfrm>
        </p:spPr>
        <p:txBody>
          <a:bodyPr>
            <a:normAutofit/>
          </a:bodyPr>
          <a:lstStyle/>
          <a:p>
            <a:r>
              <a:rPr lang="nb-NO" sz="3200" dirty="0" smtClean="0">
                <a:solidFill>
                  <a:schemeClr val="tx2"/>
                </a:solidFill>
              </a:rPr>
              <a:t>Markedsføring – kontinuerlige endringer</a:t>
            </a:r>
            <a:endParaRPr lang="nb-NO" sz="3200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55441" y="2262253"/>
            <a:ext cx="8030696" cy="2061722"/>
          </a:xfrm>
        </p:spPr>
        <p:txBody>
          <a:bodyPr>
            <a:normAutofit/>
          </a:bodyPr>
          <a:lstStyle/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 transformerende krefter</a:t>
            </a:r>
          </a:p>
          <a:p>
            <a:pPr lvl="2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</a:p>
          <a:p>
            <a:pPr lvl="2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Globalisering</a:t>
            </a:r>
          </a:p>
          <a:p>
            <a:pPr lvl="2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Samfunnsansvar</a:t>
            </a:r>
            <a:endParaRPr lang="nb-NO" sz="1800" b="1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26E8-7844-FA4C-826D-2667DED607E1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08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 dirty="0" err="1">
                <a:solidFill>
                  <a:schemeClr val="dk2"/>
                </a:solidFill>
                <a:ea typeface="Times New Roman"/>
                <a:sym typeface="Times New Roman"/>
              </a:rPr>
              <a:t>Markedsføringsprogram</a:t>
            </a:r>
            <a:endParaRPr lang="en-US" sz="3000" dirty="0">
              <a:solidFill>
                <a:schemeClr val="dk2"/>
              </a:solidFill>
              <a:ea typeface="Times New Roman"/>
              <a:sym typeface="Times New Roman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93385" y="1485900"/>
            <a:ext cx="8239329" cy="308610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for å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oppnå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bedriftens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organisasjonens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målsetting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Hovedelementet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Markedsføringsmiksen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De 4 </a:t>
            </a: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P’ene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857250" lvl="2" indent="-171450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PRODUKT</a:t>
            </a:r>
          </a:p>
          <a:p>
            <a:pPr marL="857250" lvl="2" indent="-171450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PRIS</a:t>
            </a:r>
          </a:p>
          <a:p>
            <a:pPr marL="857250" lvl="2" indent="-171450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PÅVIRKNING</a:t>
            </a:r>
          </a:p>
          <a:p>
            <a:pPr marL="857250" lvl="2" indent="-171450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PLASS (DISTRIBUSJON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57250" lvl="2" indent="-171450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Pluss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fire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supplerende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35050" lvl="3" indent="-171450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Personer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Prosesser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Programmer 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Prestasjoner</a:t>
            </a: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8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494235" y="571500"/>
            <a:ext cx="6372224" cy="848738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 dirty="0">
                <a:solidFill>
                  <a:schemeClr val="dk2"/>
                </a:solidFill>
                <a:ea typeface="Times New Roman"/>
                <a:sym typeface="Times New Roman"/>
              </a:rPr>
              <a:t>Former for </a:t>
            </a:r>
            <a:r>
              <a:rPr lang="en-US" sz="3000" dirty="0" err="1">
                <a:solidFill>
                  <a:schemeClr val="dk2"/>
                </a:solidFill>
                <a:ea typeface="Times New Roman"/>
                <a:sym typeface="Times New Roman"/>
              </a:rPr>
              <a:t>orientering</a:t>
            </a:r>
            <a:r>
              <a:rPr lang="en-US" sz="3000" dirty="0">
                <a:solidFill>
                  <a:schemeClr val="dk2"/>
                </a:solidFill>
                <a:ea typeface="Times New Roman"/>
                <a:sym typeface="Times New Roman"/>
              </a:rPr>
              <a:t> mot </a:t>
            </a:r>
            <a:r>
              <a:rPr lang="en-US" sz="3000" dirty="0" err="1">
                <a:solidFill>
                  <a:schemeClr val="dk2"/>
                </a:solidFill>
                <a:ea typeface="Times New Roman"/>
                <a:sym typeface="Times New Roman"/>
              </a:rPr>
              <a:t>markedet</a:t>
            </a:r>
            <a:endParaRPr lang="en-US" sz="3000" dirty="0">
              <a:solidFill>
                <a:schemeClr val="dk2"/>
              </a:solidFill>
              <a:ea typeface="Times New Roman"/>
              <a:sym typeface="Times New Roman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2033588" y="1478605"/>
            <a:ext cx="5695949" cy="299612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Produksjonsorientering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Produktorientering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Salgsorientering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-/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Kundeorientering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Helhetlig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Fig. 1.4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1.6 </a:t>
            </a:r>
          </a:p>
          <a:p>
            <a:pPr marL="619125" lvl="1" indent="-342900">
              <a:spcBef>
                <a:spcPts val="42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Relasjonsmarkedsføring</a:t>
            </a:r>
            <a:endParaRPr lang="en-US" sz="1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lvl="1" indent="-342900">
              <a:spcBef>
                <a:spcPts val="42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Integrert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</a:t>
            </a:r>
            <a:endParaRPr lang="en-US" sz="1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lvl="1" indent="-342900">
              <a:spcBef>
                <a:spcPts val="42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</a:t>
            </a:r>
            <a:endParaRPr lang="en-US" sz="1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9125" lvl="1" indent="-342900">
              <a:spcBef>
                <a:spcPts val="420"/>
              </a:spcBef>
              <a:buClr>
                <a:schemeClr val="dk1"/>
              </a:buClr>
              <a:buSzPct val="100000"/>
              <a:buFontTx/>
              <a:buChar char="-"/>
            </a:pP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Resultatbasert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</a:t>
            </a:r>
            <a:endParaRPr lang="en-US" sz="1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-257175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457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1082278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MARKEDSFØRINGSLEDELSE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980009" y="1815702"/>
            <a:ext cx="5749528" cy="2756296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Markedsføringsledelse er analyse, planlegging, gjennomføring og kontroll av aktiviteter for å skape og opprettholde bytteforhold med målgrupper for å nå organisasjonens mål</a:t>
            </a:r>
          </a:p>
        </p:txBody>
      </p:sp>
    </p:spTree>
    <p:extLst>
      <p:ext uri="{BB962C8B-B14F-4D97-AF65-F5344CB8AC3E}">
        <p14:creationId xmlns:p14="http://schemas.microsoft.com/office/powerpoint/2010/main" val="9336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71407" y="428161"/>
            <a:ext cx="7246542" cy="1381184"/>
          </a:xfrm>
        </p:spPr>
        <p:txBody>
          <a:bodyPr>
            <a:normAutofit/>
          </a:bodyPr>
          <a:lstStyle/>
          <a:p>
            <a:r>
              <a:rPr lang="nb-NO" sz="3200" dirty="0" smtClean="0">
                <a:solidFill>
                  <a:schemeClr val="tx2"/>
                </a:solidFill>
              </a:rPr>
              <a:t>Verdileveranseprosessen</a:t>
            </a:r>
            <a:endParaRPr lang="nb-NO" sz="3200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-262646" y="2154259"/>
            <a:ext cx="8621666" cy="2850156"/>
          </a:xfrm>
        </p:spPr>
        <p:txBody>
          <a:bodyPr>
            <a:normAutofit/>
          </a:bodyPr>
          <a:lstStyle/>
          <a:p>
            <a:pPr lvl="5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Velge (eller identifisere verdi)</a:t>
            </a:r>
          </a:p>
          <a:p>
            <a:pPr lvl="5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Sørge for (eller levere verdi)</a:t>
            </a:r>
          </a:p>
          <a:p>
            <a:pPr lvl="5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Formidle overlegen verdi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26E8-7844-FA4C-826D-2667DED607E1}" type="datetime1">
              <a:rPr lang="en-US" smtClean="0"/>
              <a:t>8/18/2017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Tittel på foredraget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61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494235" y="844153"/>
            <a:ext cx="6315074" cy="1079897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Hva er markedsføring ?</a:t>
            </a:r>
            <a:r>
              <a:rPr lang="en-US" sz="27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7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</a:br>
            <a:endParaRPr lang="en-US" sz="27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63316" y="1485900"/>
            <a:ext cx="5509021" cy="308610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8" name="Shape 58" descr="Igloofigur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316" y="1383506"/>
            <a:ext cx="5912644" cy="253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9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Oppfattet kundeverdi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818084" y="1653777"/>
            <a:ext cx="5911453" cy="2918221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Differansen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mellom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potensielle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kundens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vurdering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godene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tilbud</a:t>
            </a: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kundeverdi</a:t>
            </a: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forventer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vil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påløpe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kostnader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forbindelse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 å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utnytte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tilbudet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kundekostnad</a:t>
            </a: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250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ct val="25000"/>
              <a:buNone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9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Verdikjeden (M.Porter)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925240" y="1707357"/>
            <a:ext cx="5804297" cy="2864644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Verktøy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å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identifisere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måter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å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skape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kundeverdi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på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Hovedelementer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557213" lvl="1" indent="-214313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Primæraktiviteter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Støtteaktiviteter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lvl="1" indent="-214313">
              <a:spcBef>
                <a:spcPts val="420"/>
              </a:spcBef>
              <a:buClr>
                <a:schemeClr val="dk1"/>
              </a:buClr>
              <a:buSzPct val="25000"/>
              <a:buNone/>
            </a:pPr>
            <a:r>
              <a:rPr lang="en-US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Kotler fig. 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utgave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</a:t>
            </a:r>
            <a:r>
              <a:rPr lang="en-US" sz="21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2004</a:t>
            </a:r>
            <a:endParaRPr lang="en-US"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82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980009" y="4245769"/>
            <a:ext cx="5238750" cy="594122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sz="1200"/>
              <a:t>© Kotler </a:t>
            </a:r>
            <a:r>
              <a:rPr lang="en-US" sz="1200" i="1"/>
              <a:t>Markedsføringsledelse</a:t>
            </a:r>
            <a:r>
              <a:rPr lang="en-US" sz="1200"/>
              <a:t>, Gyldendal Akademisk 2004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1" y="519113"/>
            <a:ext cx="7486649" cy="3024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6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MARKEDSFØRING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81200" y="814387"/>
            <a:ext cx="7772400" cy="642938"/>
          </a:xfrm>
          <a:prstGeom prst="rect">
            <a:avLst/>
          </a:prstGeom>
          <a:noFill/>
          <a:ln>
            <a:noFill/>
          </a:ln>
        </p:spPr>
        <p:txBody>
          <a:bodyPr lIns="67856" tIns="33338" rIns="67856" bIns="33338" anchor="ctr" anchorCtr="0">
            <a:noAutofit/>
          </a:bodyPr>
          <a:lstStyle/>
          <a:p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051447" y="1757363"/>
            <a:ext cx="5257800" cy="985837"/>
          </a:xfrm>
          <a:prstGeom prst="rect">
            <a:avLst/>
          </a:prstGeom>
          <a:noFill/>
          <a:ln>
            <a:noFill/>
          </a:ln>
        </p:spPr>
        <p:txBody>
          <a:bodyPr lIns="67856" tIns="33338" rIns="67856" bIns="33338" anchor="t" anchorCtr="0">
            <a:noAutofit/>
          </a:bodyPr>
          <a:lstStyle/>
          <a:p>
            <a:pPr marL="257175" indent="-257175" algn="ctr">
              <a:buClr>
                <a:schemeClr val="dk1"/>
              </a:buClr>
              <a:buSzPct val="25000"/>
            </a:pP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sosial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og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ledelsesprosess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bidrar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og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grupper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får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dekket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behov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og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ønsker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å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skape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og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bytte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produkter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og </a:t>
            </a:r>
          </a:p>
          <a:p>
            <a:pPr marL="257175" indent="-257175" algn="ctr">
              <a:spcBef>
                <a:spcPts val="480"/>
              </a:spcBef>
              <a:buClr>
                <a:schemeClr val="dk1"/>
              </a:buClr>
              <a:buSzPct val="25000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annet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257175" algn="ctr">
              <a:spcBef>
                <a:spcPts val="480"/>
              </a:spcBef>
              <a:buClr>
                <a:schemeClr val="dk1"/>
              </a:buClr>
              <a:buSzPct val="25000"/>
            </a:pPr>
            <a:r>
              <a:rPr lang="en-US" sz="2400" b="1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Marketing is dead</a:t>
            </a:r>
          </a:p>
          <a:p>
            <a:endParaRPr sz="2400" b="1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7229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Verdi - Kostnad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63315" y="1485900"/>
            <a:ext cx="5966222" cy="308610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Verdien av det vi kjøper bør overstige den kostnaden det medfører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Verdien av produkter vil variere fra person til person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er fire overordnede former for nytteverdi:</a:t>
            </a:r>
          </a:p>
          <a:p>
            <a:pPr marL="557213" lvl="1" indent="-214313"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 - Tid  - Tilgjengelighet  - Eiendomsrett</a:t>
            </a:r>
          </a:p>
        </p:txBody>
      </p:sp>
    </p:spTree>
    <p:extLst>
      <p:ext uri="{BB962C8B-B14F-4D97-AF65-F5344CB8AC3E}">
        <p14:creationId xmlns:p14="http://schemas.microsoft.com/office/powerpoint/2010/main" val="37219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10800000" flipH="1">
            <a:off x="1414463" y="519113"/>
            <a:ext cx="6315074" cy="52387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endParaRPr sz="3000" b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10800000" flipH="1">
            <a:off x="1414463" y="1433513"/>
            <a:ext cx="6315074" cy="52387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657350" y="628651"/>
            <a:ext cx="5829300" cy="1028699"/>
          </a:xfrm>
          <a:prstGeom prst="rect">
            <a:avLst/>
          </a:prstGeom>
          <a:noFill/>
          <a:ln>
            <a:noFill/>
          </a:ln>
        </p:spPr>
        <p:txBody>
          <a:bodyPr lIns="67856" tIns="33338" rIns="67856" bIns="33338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MARKEDSFØRING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657350" y="1383506"/>
            <a:ext cx="5829300" cy="3188493"/>
          </a:xfrm>
          <a:prstGeom prst="rect">
            <a:avLst/>
          </a:prstGeom>
          <a:noFill/>
          <a:ln>
            <a:noFill/>
          </a:ln>
        </p:spPr>
        <p:txBody>
          <a:bodyPr lIns="67856" tIns="33338" rIns="67856" bIns="33338" anchor="t" anchorCtr="0">
            <a:noAutofit/>
          </a:bodyPr>
          <a:lstStyle/>
          <a:p>
            <a:pPr marL="257175" indent="-257175"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utvikle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 </a:t>
            </a: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tilpasse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produkter og tjenester til markedets behov og behovsmuligheter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distribuere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varene og tjenestene fram til kjøperne på de tidspunkt og i de former som er hensiktsmessige for kjøperne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informere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om bedriftens tilbud og å påvirke markedets innstilling til disse tilbud</a:t>
            </a:r>
          </a:p>
        </p:txBody>
      </p:sp>
    </p:spTree>
    <p:extLst>
      <p:ext uri="{BB962C8B-B14F-4D97-AF65-F5344CB8AC3E}">
        <p14:creationId xmlns:p14="http://schemas.microsoft.com/office/powerpoint/2010/main" val="42381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14463" y="951309"/>
            <a:ext cx="6315074" cy="702468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Kan vi skape behov?</a:t>
            </a:r>
            <a:r>
              <a:rPr lang="en-US" sz="2700" b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700" b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</a:br>
            <a:endParaRPr lang="en-US" sz="2700" b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09738" y="1059657"/>
            <a:ext cx="6019800" cy="3512344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57175" indent="-257175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 må skille mellom behov og ønsker.</a:t>
            </a:r>
          </a:p>
          <a:p>
            <a:pPr marL="257175" indent="-257175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Behov er en følt mangel av noe helt grunnleggende.</a:t>
            </a:r>
          </a:p>
          <a:p>
            <a:pPr marL="257175" indent="-257175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Ønsker er rettet mot konkrete ting eller forhold som dekker grunnleggende behov</a:t>
            </a:r>
          </a:p>
          <a:p>
            <a:pPr marL="257175" indent="-257175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Etterspørsel: Ønsker om spesielle produkter og tjenester som vi har evne og vilje til å kjøpe</a:t>
            </a:r>
          </a:p>
        </p:txBody>
      </p:sp>
    </p:spTree>
    <p:extLst>
      <p:ext uri="{BB962C8B-B14F-4D97-AF65-F5344CB8AC3E}">
        <p14:creationId xmlns:p14="http://schemas.microsoft.com/office/powerpoint/2010/main" val="21926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Hva er det som markedsføres ?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63316" y="1653777"/>
            <a:ext cx="2751533" cy="2918221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indent="-257175">
              <a:spcBef>
                <a:spcPts val="0"/>
              </a:spcBef>
              <a:buFont typeface="Times New Roman"/>
              <a:buChar char="•"/>
            </a:pPr>
            <a:r>
              <a:rPr lang="en-US" sz="27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Produkter</a:t>
            </a:r>
            <a:endParaRPr lang="en-US"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Tjenester</a:t>
            </a:r>
            <a:endParaRPr lang="en-US"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 dirty="0" err="1">
                <a:latin typeface="Times New Roman"/>
                <a:ea typeface="Times New Roman"/>
                <a:cs typeface="Times New Roman"/>
                <a:sym typeface="Times New Roman"/>
              </a:rPr>
              <a:t>Opplevelser</a:t>
            </a:r>
            <a:endParaRPr lang="en-US"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Hendelser</a:t>
            </a:r>
            <a:endParaRPr lang="en-US"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Personer</a:t>
            </a:r>
            <a:endParaRPr lang="en-US"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248150" y="1600200"/>
            <a:ext cx="3481387" cy="2864644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indent="-257175">
              <a:spcBef>
                <a:spcPts val="0"/>
              </a:spcBef>
              <a:buFont typeface="Times New Roman"/>
              <a:buChar char="•"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Destinasjoner/steder</a:t>
            </a: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Rettigheter/eiendom</a:t>
            </a: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Organisasjoner</a:t>
            </a: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Informasjon</a:t>
            </a:r>
          </a:p>
          <a:p>
            <a:pPr indent="-257175">
              <a:spcBef>
                <a:spcPts val="540"/>
              </a:spcBef>
              <a:buFont typeface="Times New Roman"/>
              <a:buChar char="•"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Ideer</a:t>
            </a:r>
          </a:p>
        </p:txBody>
      </p:sp>
    </p:spTree>
    <p:extLst>
      <p:ext uri="{BB962C8B-B14F-4D97-AF65-F5344CB8AC3E}">
        <p14:creationId xmlns:p14="http://schemas.microsoft.com/office/powerpoint/2010/main" val="34960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 b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Eksempler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685926" y="1653777"/>
            <a:ext cx="6315074" cy="2924175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1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1881</a:t>
            </a:r>
          </a:p>
          <a:p>
            <a:pPr marL="257175" indent="-257175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100" u="sng" dirty="0" err="1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Japp</a:t>
            </a:r>
            <a:endParaRPr lang="en-US" sz="2100" u="sng" dirty="0">
              <a:solidFill>
                <a:schemeClr val="hlink"/>
              </a:solidFill>
              <a:latin typeface="Cabin"/>
              <a:ea typeface="Cabin"/>
              <a:cs typeface="Cabin"/>
              <a:sym typeface="Cabin"/>
              <a:hlinkClick r:id="rId4"/>
            </a:endParaRPr>
          </a:p>
          <a:p>
            <a:pPr marL="257175" indent="-257175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100" u="sng" dirty="0" err="1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Kulturarrangementer</a:t>
            </a:r>
            <a:r>
              <a:rPr lang="en-US" sz="21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, </a:t>
            </a:r>
            <a:r>
              <a:rPr lang="en-US" sz="2100" u="sng" dirty="0" err="1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Sandskulpturer</a:t>
            </a:r>
            <a:endParaRPr lang="en-US" sz="2100" u="sng" dirty="0">
              <a:solidFill>
                <a:schemeClr val="hlink"/>
              </a:solidFill>
              <a:latin typeface="Cabin"/>
              <a:ea typeface="Cabin"/>
              <a:cs typeface="Cabin"/>
              <a:sym typeface="Cabin"/>
              <a:hlinkClick r:id="rId5"/>
            </a:endParaRPr>
          </a:p>
          <a:p>
            <a:pPr marL="257175" indent="-257175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100" u="sng" dirty="0" err="1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Idrett</a:t>
            </a:r>
            <a:r>
              <a:rPr lang="en-US" sz="21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 for </a:t>
            </a:r>
            <a:r>
              <a:rPr lang="en-US" sz="2100" u="sng" dirty="0" err="1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alle</a:t>
            </a:r>
            <a:endParaRPr lang="en-US" sz="2100" u="sng" dirty="0">
              <a:solidFill>
                <a:schemeClr val="hlink"/>
              </a:solidFill>
              <a:latin typeface="Cabin"/>
              <a:ea typeface="Cabin"/>
              <a:cs typeface="Cabin"/>
              <a:sym typeface="Cabin"/>
              <a:hlinkClick r:id="rId6"/>
            </a:endParaRPr>
          </a:p>
          <a:p>
            <a:pPr marL="257175" indent="-257175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100" u="sng" dirty="0" err="1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7"/>
              </a:rPr>
              <a:t>Sparebank</a:t>
            </a:r>
            <a:r>
              <a:rPr lang="en-US" sz="21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7"/>
              </a:rPr>
              <a:t> 1</a:t>
            </a:r>
          </a:p>
          <a:p>
            <a:pPr marL="257175" indent="-257175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Cabin"/>
              <a:buChar char="•"/>
            </a:pPr>
            <a:r>
              <a:rPr lang="en-US" sz="2100" u="sng" dirty="0" err="1" smtClean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8"/>
              </a:rPr>
              <a:t>Stillingsannonse</a:t>
            </a:r>
            <a:endParaRPr lang="en-US" sz="2100" u="sng" dirty="0" smtClean="0">
              <a:solidFill>
                <a:schemeClr val="hlink"/>
              </a:solidFill>
              <a:latin typeface="Cabin"/>
              <a:ea typeface="Cabin"/>
              <a:cs typeface="Cabin"/>
              <a:sym typeface="Cabin"/>
              <a:hlinkClick r:id="rId9"/>
            </a:endParaRPr>
          </a:p>
          <a:p>
            <a:pPr marL="257175" indent="-257175">
              <a:lnSpc>
                <a:spcPct val="90000"/>
              </a:lnSpc>
              <a:spcBef>
                <a:spcPts val="420"/>
              </a:spcBef>
              <a:buClr>
                <a:srgbClr val="000000"/>
              </a:buClr>
              <a:buSzPct val="100000"/>
              <a:buFont typeface="Cabin"/>
              <a:buChar char="•"/>
            </a:pPr>
            <a:r>
              <a:rPr lang="en-US" sz="2100" u="sng" dirty="0" err="1" smtClean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10"/>
              </a:rPr>
              <a:t>Eiendomsmekling</a:t>
            </a:r>
            <a:r>
              <a:rPr lang="en-US" sz="2100" u="sng" dirty="0" smtClean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10"/>
              </a:rPr>
              <a:t> </a:t>
            </a:r>
            <a:r>
              <a:rPr lang="en-US" sz="2100" u="sng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10"/>
              </a:rPr>
              <a:t>Bergen</a:t>
            </a:r>
          </a:p>
          <a:p>
            <a:pPr marL="257175" indent="-257175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None/>
            </a:pPr>
            <a:endParaRPr sz="2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None/>
            </a:pPr>
            <a:endParaRPr sz="2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70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414463" y="571500"/>
            <a:ext cx="6315074" cy="85725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ea typeface="Times New Roman"/>
                <a:sym typeface="Times New Roman"/>
              </a:rPr>
              <a:t>Markedsføringens betydning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656159" y="1485900"/>
            <a:ext cx="6073378" cy="3086100"/>
          </a:xfrm>
          <a:prstGeom prst="rect">
            <a:avLst/>
          </a:prstGeom>
          <a:noFill/>
          <a:ln>
            <a:noFill/>
          </a:ln>
        </p:spPr>
        <p:txBody>
          <a:bodyPr vert="horz" lIns="67856" tIns="33338" rIns="67856" bIns="33338" rtlCol="0" anchor="t" anchorCtr="0">
            <a:noAutofit/>
          </a:bodyPr>
          <a:lstStyle/>
          <a:p>
            <a:pPr marL="257175" indent="-257175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bedriftene, organisasjonene m.m.</a:t>
            </a: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Overlevelse</a:t>
            </a: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Suksess</a:t>
            </a:r>
          </a:p>
          <a:p>
            <a:pPr marL="257175" indent="-257175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samfunnet</a:t>
            </a: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Velferdsøkning</a:t>
            </a: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Bedre produkter</a:t>
            </a: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Høyere sysselsetting</a:t>
            </a:r>
          </a:p>
          <a:p>
            <a:pPr marL="557213" lvl="1" indent="-214313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Lavere kostnader og priser</a:t>
            </a: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None/>
            </a:pP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1_Egendefinert utform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gendefinert utform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293</TotalTime>
  <Words>602</Words>
  <Application>Microsoft Office PowerPoint</Application>
  <PresentationFormat>Skjermfremvisning (16:9)</PresentationFormat>
  <Paragraphs>129</Paragraphs>
  <Slides>22</Slides>
  <Notes>20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22</vt:i4>
      </vt:variant>
    </vt:vector>
  </HeadingPairs>
  <TitlesOfParts>
    <vt:vector size="30" baseType="lpstr">
      <vt:lpstr>Arial</vt:lpstr>
      <vt:lpstr>Cabin</vt:lpstr>
      <vt:lpstr>Calibri</vt:lpstr>
      <vt:lpstr>Calibri Light</vt:lpstr>
      <vt:lpstr>Times New Roman</vt:lpstr>
      <vt:lpstr>HSN Bokmål</vt:lpstr>
      <vt:lpstr>1_Egendefinert utforming</vt:lpstr>
      <vt:lpstr>Egendefinert utforming</vt:lpstr>
      <vt:lpstr>6002 Markedsføring</vt:lpstr>
      <vt:lpstr>Hva er markedsføring ? </vt:lpstr>
      <vt:lpstr>MARKEDSFØRING</vt:lpstr>
      <vt:lpstr>Verdi - Kostnad</vt:lpstr>
      <vt:lpstr>PowerPoint-presentasjon</vt:lpstr>
      <vt:lpstr>Kan vi skape behov? </vt:lpstr>
      <vt:lpstr>Hva er det som markedsføres ?</vt:lpstr>
      <vt:lpstr>Eksempler</vt:lpstr>
      <vt:lpstr>Markedsføringens betydning</vt:lpstr>
      <vt:lpstr>Sentrale begrep  innen markedsføring</vt:lpstr>
      <vt:lpstr>Marked</vt:lpstr>
      <vt:lpstr>Former for kundemarkeder</vt:lpstr>
      <vt:lpstr>MÅLGRUPPER - SEGMENTERING</vt:lpstr>
      <vt:lpstr>Arbeidsbetingelser/omgivelser</vt:lpstr>
      <vt:lpstr>Markedsføring – kontinuerlige endringer</vt:lpstr>
      <vt:lpstr>Markedsføringsprogram</vt:lpstr>
      <vt:lpstr>Former for orientering mot markedet</vt:lpstr>
      <vt:lpstr>MARKEDSFØRINGSLEDELSE</vt:lpstr>
      <vt:lpstr>Verdileveranseprosessen</vt:lpstr>
      <vt:lpstr>Oppfattet kundeverdi</vt:lpstr>
      <vt:lpstr>Verdikjeden (M.Porter)</vt:lpstr>
      <vt:lpstr>© Kotler Markedsføringsledelse, Gyldendal Akademisk 2004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Solveig Stormo Johansen</dc:creator>
  <cp:lastModifiedBy>Per Oddvar Marheim Isaksen</cp:lastModifiedBy>
  <cp:revision>21</cp:revision>
  <cp:lastPrinted>2015-12-11T15:19:02Z</cp:lastPrinted>
  <dcterms:created xsi:type="dcterms:W3CDTF">2016-07-14T08:40:41Z</dcterms:created>
  <dcterms:modified xsi:type="dcterms:W3CDTF">2017-08-18T08:57:58Z</dcterms:modified>
</cp:coreProperties>
</file>