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1" r:id="rId3"/>
  </p:sldMasterIdLst>
  <p:sldIdLst>
    <p:sldId id="261" r:id="rId4"/>
    <p:sldId id="256" r:id="rId5"/>
    <p:sldId id="257" r:id="rId6"/>
    <p:sldId id="262" r:id="rId7"/>
    <p:sldId id="263" r:id="rId8"/>
    <p:sldId id="264" r:id="rId9"/>
    <p:sldId id="266" r:id="rId10"/>
    <p:sldId id="269" r:id="rId11"/>
    <p:sldId id="271" r:id="rId12"/>
    <p:sldId id="265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8" y="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88" y="508001"/>
            <a:ext cx="2489200" cy="4985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584700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584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nb-NO" dirty="0" smtClean="0"/>
              <a:t>«</a:t>
            </a:r>
            <a:r>
              <a:rPr lang="nb-NO" dirty="0" err="1" smtClean="0"/>
              <a:t>Quote</a:t>
            </a:r>
            <a:r>
              <a:rPr lang="nb-NO" dirty="0" smtClean="0"/>
              <a:t>»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584493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591B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53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02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94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53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07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23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85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65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90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08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974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28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99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078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182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0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1497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9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324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5884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5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638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6386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nb-NO" dirty="0" smtClean="0"/>
              <a:t>Graph / </a:t>
            </a:r>
            <a:r>
              <a:rPr lang="nb-NO" dirty="0" err="1" smtClean="0"/>
              <a:t>Smartart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638897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2234-DE0C-F648-8277-10106ADB5BCE}" type="datetimeFigureOut">
              <a:rPr lang="en-US" smtClean="0"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638675"/>
          </a:xfrm>
          <a:solidFill>
            <a:srgbClr val="7E9492"/>
          </a:solidFill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2206" y="4866145"/>
            <a:ext cx="1654282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E912234-DE0C-F648-8277-10106ADB5BCE}" type="datetimeFigureOut">
              <a:rPr lang="en-US" smtClean="0"/>
              <a:pPr/>
              <a:t>9/28/2017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488" y="4866145"/>
            <a:ext cx="2895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66145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154070" y="4809031"/>
            <a:ext cx="165428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rgbClr val="25252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Høgskolen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Sørøst-Norge</a:t>
            </a:r>
            <a:endParaRPr lang="nb-N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5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1" r:id="rId14"/>
    <p:sldLayoutId id="2147483668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2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69D1-EF35-7F4B-835E-68ECB72577DC}" type="datetimeFigureOut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28.09.2017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A782-2B09-4F41-ADBF-457293E7C21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offset_comp_290614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5" descr="HSN_logo_rgb_ne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684" y="1511300"/>
            <a:ext cx="5590032" cy="1981200"/>
          </a:xfrm>
          <a:prstGeom prst="rect">
            <a:avLst/>
          </a:prstGeom>
        </p:spPr>
      </p:pic>
      <p:pic>
        <p:nvPicPr>
          <p:cNvPr id="4" name="Picture 3" descr="CMonster-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48" y="1117600"/>
            <a:ext cx="100726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smtClean="0"/>
              <a:t>Valg av paritets- og differensieringspunkter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Typer av differensiering: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Rasjonelle produktfordeler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Psykologiske/emosjonelle produktfordeler</a:t>
            </a:r>
          </a:p>
          <a:p>
            <a:pPr lvl="2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Merkemantra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56103" y="428160"/>
            <a:ext cx="7961846" cy="1219155"/>
          </a:xfrm>
        </p:spPr>
        <p:txBody>
          <a:bodyPr>
            <a:normAutofit/>
          </a:bodyPr>
          <a:lstStyle/>
          <a:p>
            <a:r>
              <a:rPr lang="nb-NO" sz="3600" dirty="0" smtClean="0"/>
              <a:t>Alternativ framgangsmåter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7253" y="2017263"/>
            <a:ext cx="8030696" cy="2427735"/>
          </a:xfrm>
        </p:spPr>
        <p:txBody>
          <a:bodyPr/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Merkevarehistorier </a:t>
            </a:r>
            <a:r>
              <a:rPr lang="nb-N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fortellinger</a:t>
            </a:r>
          </a:p>
          <a:p>
            <a:r>
              <a:rPr lang="nb-NO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Kulturell merkevarebygging</a:t>
            </a:r>
            <a:endParaRPr lang="nb-NO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4475" lvl="1" indent="0">
              <a:buNone/>
            </a:pP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3378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Kotler</a:t>
            </a:r>
            <a:r>
              <a:rPr lang="nb-NO" dirty="0" smtClean="0"/>
              <a:t> </a:t>
            </a:r>
            <a:r>
              <a:rPr lang="nb-NO" dirty="0" err="1" smtClean="0"/>
              <a:t>kap</a:t>
            </a:r>
            <a:r>
              <a:rPr lang="nb-NO" dirty="0" smtClean="0"/>
              <a:t> 10.  Posisjonering</a:t>
            </a:r>
            <a:endParaRPr lang="nb-NO" dirty="0"/>
          </a:p>
        </p:txBody>
      </p:sp>
      <p:pic>
        <p:nvPicPr>
          <p:cNvPr id="10" name="Picture Placeholder 9" descr="offset_234400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  <p:sp>
        <p:nvSpPr>
          <p:cNvPr id="2" name="Undertit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8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FC0128"/>
                </a:solidFill>
                <a:latin typeface="Times New Roman" panose="02020603050405020304" pitchFamily="18" charset="0"/>
                <a:cs typeface="+mn-cs"/>
              </a:rPr>
              <a:t>Differensiering</a:t>
            </a:r>
            <a:r>
              <a:rPr lang="nb-NO" altLang="nb-NO" sz="28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: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None/>
            </a:pP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Utforme et sett  med meningsfylte fordeler som skiller firmaets tilbud ut fra konkurrentenes tilbud</a:t>
            </a:r>
          </a:p>
          <a:p>
            <a:pPr marL="742950" lvl="1" indent="-28575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None/>
            </a:pPr>
            <a:endParaRPr lang="nb-NO" altLang="nb-NO" sz="240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  <a:p>
            <a:pPr marL="342900" lvl="0" indent="-342900" defTabSz="914400" eaLnBrk="0" fontAlgn="base" hangingPunct="0">
              <a:lnSpc>
                <a:spcPct val="90000"/>
              </a:lnSpc>
              <a:spcAft>
                <a:spcPct val="0"/>
              </a:spcAft>
              <a:buSzPct val="100000"/>
              <a:buFontTx/>
              <a:buChar char="•"/>
            </a:pPr>
            <a:r>
              <a:rPr lang="nb-NO" altLang="nb-NO" sz="3200" b="1" dirty="0">
                <a:solidFill>
                  <a:srgbClr val="FC0128"/>
                </a:solidFill>
                <a:latin typeface="Times New Roman" panose="02020603050405020304" pitchFamily="18" charset="0"/>
                <a:cs typeface="+mn-cs"/>
              </a:rPr>
              <a:t>Posisjonering</a:t>
            </a:r>
            <a:r>
              <a:rPr lang="nb-NO" altLang="nb-NO" sz="2800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: </a:t>
            </a:r>
            <a:r>
              <a:rPr lang="nb-NO" altLang="nb-N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Markedsføringstiltak som tar sikte på å skape et bestemt bilde/oppfatning av en bedrifts tilbud hos de aktuelle </a:t>
            </a:r>
            <a:r>
              <a:rPr lang="nb-NO" altLang="nb-NO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målgruppene</a:t>
            </a:r>
            <a:endParaRPr lang="nb-NO" altLang="nb-NO" sz="2800" b="1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nb-NO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Posisjonering </a:t>
            </a:r>
            <a:r>
              <a:rPr lang="nb-NO" altLang="nb-NO" sz="4000" dirty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og </a:t>
            </a:r>
            <a:r>
              <a:rPr lang="nb-NO" altLang="nb-NO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differensiering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54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/>
              <a:t>Valg av posisjoneringsstrategi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Definere konkurransemessig referanseramme</a:t>
            </a:r>
          </a:p>
          <a:p>
            <a:r>
              <a:rPr lang="nb-N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Identifisere optimale paritets- og differensieringspunkter</a:t>
            </a:r>
          </a:p>
          <a:p>
            <a:r>
              <a:rPr lang="nb-NO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Skape merkevareposisjon - Merkemantra</a:t>
            </a:r>
            <a:endParaRPr lang="nb-N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600" dirty="0" smtClean="0"/>
              <a:t>Differensieringspunkter og paritetspunkter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Differensieringspunkter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Attributter (fordeler) som kundene i stor grad forbinder med en merkevare og som ikke i så stor grad finnes hos konkurrentene.</a:t>
            </a:r>
          </a:p>
          <a:p>
            <a:pPr lvl="1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Krever (kriterier for vellykkethet):</a:t>
            </a:r>
          </a:p>
          <a:p>
            <a:pPr lvl="2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Relevans og ønskelighet</a:t>
            </a:r>
          </a:p>
          <a:p>
            <a:pPr lvl="2"/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Leveransedyktighet</a:t>
            </a:r>
          </a:p>
          <a:p>
            <a:pPr lvl="2"/>
            <a:r>
              <a:rPr lang="nb-NO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Differensierbarhet</a:t>
            </a:r>
            <a:endParaRPr lang="nb-NO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nb-NO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600" dirty="0" smtClean="0"/>
              <a:t>Differensieringspunkter og paritetspunkter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Paritetspunkter: Viktige attributter som kan være felles med konkurrentene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Kategoriske paritetspunkter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Nødvendige betingelser for valg av merket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Korrelerende paritetspunkter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Potensielt negative assosiasjoner kan gå sammen med positive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Konkurransemessige paritetspunkter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b-N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assosiasjoner oppveier for negative (egne) eller konkurrentens positive (differensieringspunkter)</a:t>
            </a:r>
          </a:p>
        </p:txBody>
      </p:sp>
    </p:spTree>
    <p:extLst>
      <p:ext uri="{BB962C8B-B14F-4D97-AF65-F5344CB8AC3E}">
        <p14:creationId xmlns:p14="http://schemas.microsoft.com/office/powerpoint/2010/main" val="27833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smtClean="0"/>
              <a:t>Framgangsmåte ved posisjonering</a:t>
            </a:r>
            <a:endParaRPr lang="nb-NO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Utgangspunkt i overordna strategi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Kartlegging av kundenes preferanser og oppfatninger</a:t>
            </a:r>
          </a:p>
          <a:p>
            <a:pPr lvl="1"/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Persepsjonskart </a:t>
            </a:r>
            <a:r>
              <a:rPr lang="nb-NO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</a:t>
            </a:r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 10.1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Etablere merkevareposisjon</a:t>
            </a:r>
          </a:p>
          <a:p>
            <a:r>
              <a:rPr lang="nb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Kommunisere – formidle merkevareposisjonen </a:t>
            </a:r>
            <a:endParaRPr lang="nb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Figur 10.1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Figur 10.1(b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32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mal - kort" id="{7D1D20C5-6BFA-48F3-8A1D-D77F2F91790B}" vid="{D5979A9F-98C0-4C7C-98FD-1335ABF59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Powerpointmal -NO</Template>
  <TotalTime>229</TotalTime>
  <Words>189</Words>
  <Application>Microsoft Office PowerPoint</Application>
  <PresentationFormat>Skjermfremvisning (16:9)</PresentationFormat>
  <Paragraphs>39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HSN Bokmål</vt:lpstr>
      <vt:lpstr>Office-tema</vt:lpstr>
      <vt:lpstr>1_Office-tema</vt:lpstr>
      <vt:lpstr>PowerPoint-presentasjon</vt:lpstr>
      <vt:lpstr>Kotler kap 10.  Posisjonering</vt:lpstr>
      <vt:lpstr>Posisjonering og differensiering</vt:lpstr>
      <vt:lpstr>Valg av posisjoneringsstrategi</vt:lpstr>
      <vt:lpstr>Differensieringspunkter og paritetspunkter</vt:lpstr>
      <vt:lpstr>Differensieringspunkter og paritetspunkter</vt:lpstr>
      <vt:lpstr>Framgangsmåte ved posisjonering</vt:lpstr>
      <vt:lpstr>PowerPoint-presentasjon</vt:lpstr>
      <vt:lpstr>PowerPoint-presentasjon</vt:lpstr>
      <vt:lpstr>Valg av paritets- og differensieringspunkter</vt:lpstr>
      <vt:lpstr>Alternativ framgangsmåter</vt:lpstr>
    </vt:vector>
  </TitlesOfParts>
  <Company>HBV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Per Oddvar Marheim Isaksen</dc:creator>
  <cp:lastModifiedBy>Per Oddvar Marheim Isaksen</cp:lastModifiedBy>
  <cp:revision>12</cp:revision>
  <cp:lastPrinted>2015-12-11T15:19:02Z</cp:lastPrinted>
  <dcterms:created xsi:type="dcterms:W3CDTF">2016-09-30T13:12:22Z</dcterms:created>
  <dcterms:modified xsi:type="dcterms:W3CDTF">2017-09-28T14:08:30Z</dcterms:modified>
</cp:coreProperties>
</file>