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1" r:id="rId3"/>
    <p:sldMasterId id="2147483693" r:id="rId4"/>
  </p:sldMasterIdLst>
  <p:notesMasterIdLst>
    <p:notesMasterId r:id="rId21"/>
  </p:notesMasterIdLst>
  <p:sldIdLst>
    <p:sldId id="261" r:id="rId5"/>
    <p:sldId id="256" r:id="rId6"/>
    <p:sldId id="257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74" r:id="rId16"/>
    <p:sldId id="275" r:id="rId17"/>
    <p:sldId id="277" r:id="rId18"/>
    <p:sldId id="278" r:id="rId19"/>
    <p:sldId id="279" r:id="rId20"/>
  </p:sldIdLst>
  <p:sldSz cx="9144000" cy="5143500" type="screen16x9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2" y="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9FF4C-6625-43A7-A3F4-EB6B3D127DCE}" type="datetimeFigureOut">
              <a:rPr lang="nb-NO" smtClean="0"/>
              <a:t>12.10.2017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071EB-9EA8-43FB-B37E-FE78BF851BF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745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1283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2468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1771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106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2486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9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0248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906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853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00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432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7414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7652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743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5854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071EB-9EA8-43FB-B37E-FE78BF851BF7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667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10/12/2017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88" y="508001"/>
            <a:ext cx="2489200" cy="4985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584700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584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nb-NO" dirty="0" smtClean="0"/>
              <a:t>«</a:t>
            </a:r>
            <a:r>
              <a:rPr lang="nb-NO" dirty="0" err="1" smtClean="0"/>
              <a:t>Quote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10/12/2017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10/12/2017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10/12/2017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10/12/2017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10/12/2017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591B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3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04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0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62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25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72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97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20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7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4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297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44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678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53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422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54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895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814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5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567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360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391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80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94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212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465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2150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71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412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733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720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24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2206" y="4866145"/>
            <a:ext cx="1654282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10/12/2017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488" y="4866145"/>
            <a:ext cx="2895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66145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154070" y="4809031"/>
            <a:ext cx="165428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rgbClr val="25252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Høgskolen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Sørøst-Norge</a:t>
            </a:r>
            <a:endParaRPr lang="nb-N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5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62" r:id="rId13"/>
    <p:sldLayoutId id="2147483661" r:id="rId14"/>
    <p:sldLayoutId id="2147483668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4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12.10.2017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6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offset_comp_290614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5" descr="HSN_logo_rgb_ne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2684" y="1511300"/>
            <a:ext cx="5590032" cy="1981200"/>
          </a:xfrm>
          <a:prstGeom prst="rect">
            <a:avLst/>
          </a:prstGeom>
        </p:spPr>
      </p:pic>
      <p:pic>
        <p:nvPicPr>
          <p:cNvPr id="4" name="Picture 3" descr="CMonster-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48" y="1117600"/>
            <a:ext cx="100726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Strategier for bygging av merkevarer</a:t>
            </a:r>
            <a:endParaRPr lang="nb-N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21678" y="2167215"/>
            <a:ext cx="8030696" cy="2850156"/>
          </a:xfrm>
        </p:spPr>
        <p:txBody>
          <a:bodyPr/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Velge merkeelementer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Utforme helhetlige markedsaktiviteter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Utnytte sekundære assosiasjoner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41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Måle merkeverdi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 11.5 og 11.6 i </a:t>
            </a:r>
            <a:r>
              <a:rPr lang="nb-NO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Kotler</a:t>
            </a: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&amp;Keller (2016)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0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1.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8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1.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0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Merkevarestrategi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Eksisterende: Merkeverdiledelse</a:t>
            </a: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Styrking av merkevaren</a:t>
            </a: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Revitalisering</a:t>
            </a:r>
          </a:p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Nye merkevarer</a:t>
            </a: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Nye merkeelementer</a:t>
            </a: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Noen av eksisterende merkeelementer</a:t>
            </a: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Kombinasjon</a:t>
            </a:r>
          </a:p>
          <a:p>
            <a:pPr lvl="1"/>
            <a:endParaRPr lang="nb-N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9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Alternative merkevarestrategier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Individuelle </a:t>
            </a:r>
            <a:r>
              <a:rPr lang="nb-NO" altLang="nb-NO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merkenavn («Hus med merkevarer»)</a:t>
            </a:r>
            <a:endParaRPr lang="nb-NO" altLang="nb-NO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Felles familienavn for alle produkter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Egne familienavn for </a:t>
            </a:r>
            <a:r>
              <a:rPr lang="nb-NO" altLang="nb-NO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 </a:t>
            </a: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Firmanavn kombinert med individuelle produktnavn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Distributørmerking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Merkeløst</a:t>
            </a:r>
          </a:p>
          <a:p>
            <a:endParaRPr lang="nb-N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Spesielle merkevarebegrep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24067" y="1831608"/>
            <a:ext cx="8030696" cy="2850156"/>
          </a:xfrm>
        </p:spPr>
        <p:txBody>
          <a:bodyPr>
            <a:normAutofit/>
          </a:bodyPr>
          <a:lstStyle/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Merkeporteføljer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 merkevarer som en bedrift tilbyr i en gitt kategori/segment</a:t>
            </a:r>
          </a:p>
          <a:p>
            <a:r>
              <a:rPr lang="nb-N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Merkeutvidelser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Fordeler og ulemper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97288" y="1176734"/>
            <a:ext cx="4316012" cy="1551781"/>
          </a:xfrm>
        </p:spPr>
        <p:txBody>
          <a:bodyPr/>
          <a:lstStyle/>
          <a:p>
            <a:r>
              <a:rPr lang="nb-NO" dirty="0" err="1" smtClean="0"/>
              <a:t>Kap</a:t>
            </a:r>
            <a:r>
              <a:rPr lang="nb-NO" dirty="0" smtClean="0"/>
              <a:t> 11 Skape merkeverdi</a:t>
            </a:r>
            <a:endParaRPr lang="nb-N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" name="Picture Placeholder 9" descr="offset_234400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7253" y="1472812"/>
            <a:ext cx="8030696" cy="3120127"/>
          </a:xfrm>
        </p:spPr>
        <p:txBody>
          <a:bodyPr>
            <a:normAutofit fontScale="92500" lnSpcReduction="10000"/>
          </a:bodyPr>
          <a:lstStyle/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Finne tiltak som kan bygge tilleggsverdier inn i et produkt eller tjeneste i den hensikt å skille seg ut fra konkurrentene på en måte som ikke lar seg lett kopiere. 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Merkevarebygging - ”</a:t>
            </a:r>
            <a:r>
              <a:rPr lang="nb-NO" altLang="nb-NO" sz="3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Branding</a:t>
            </a: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Baseres på forretningsidé, kjernen ved  produktet/tjenesten og vedtatte posisjoneringsmål </a:t>
            </a:r>
          </a:p>
          <a:p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Merkevarepolitiske beslutninger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54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smtClean="0"/>
              <a:t>Trinn i strategisk merkevareledelse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21678" y="1888009"/>
            <a:ext cx="8030696" cy="2850156"/>
          </a:xfrm>
        </p:spPr>
        <p:txBody>
          <a:bodyPr>
            <a:normAutofit/>
          </a:bodyPr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Identifisere og etablere merkeposisjonering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Planlegge og gjennomføre markedsføringen av merkevaren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Måle og tolke merkevarens ytelse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Utvikle og opprettholde merkeverdien 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Hva er en merkevare</a:t>
            </a:r>
            <a:r>
              <a:rPr lang="nb-NO" altLang="nb-NO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400" b="1" dirty="0">
                <a:solidFill>
                  <a:srgbClr val="000000"/>
                </a:solidFill>
                <a:latin typeface="GillSans"/>
                <a:cs typeface="+mn-cs"/>
              </a:rPr>
              <a:t>Definisjon</a:t>
            </a:r>
          </a:p>
          <a:p>
            <a:pPr marL="742950" lvl="1" indent="-285750" defTabSz="914400" eaLnBrk="0" fontAlgn="base" hangingPunct="0">
              <a:lnSpc>
                <a:spcPct val="80000"/>
              </a:lnSpc>
              <a:spcAft>
                <a:spcPct val="0"/>
              </a:spcAft>
              <a:buSzPct val="100000"/>
              <a:buFontTx/>
              <a:buChar char="–"/>
            </a:pPr>
            <a:r>
              <a:rPr lang="nb-NO" altLang="nb-NO" sz="2800" i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”En merkevare er en blanding av materielle og immaterielle fordeler, symbolisert ved et varemerke, som når det blir organisert og driftet riktig, skaper innflytelse og lojalitet i definerte deler av kundemassen, og genererer en langsiktig og sikker kundestrøm.”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51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56103" y="567764"/>
            <a:ext cx="7961846" cy="857250"/>
          </a:xfrm>
        </p:spPr>
        <p:txBody>
          <a:bodyPr/>
          <a:lstStyle/>
          <a:p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Varemerke  -  Merkevare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7253" y="2104394"/>
            <a:ext cx="8030696" cy="2850156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Produkt:  Funksjonelt uttrykk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Varemerke:  Juridisk uttrykk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Merkevare:  Mentalt/Psykologisk uttrykk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566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Merkefunksjoner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Differensiering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Kommunikasjon av funksjoner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Kommunikasjon av symbolikk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Redusert risiko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2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Forenkling av kommunikasjonen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58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40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Merkeverdi   «Brand Equity»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Verdien av selve produktet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Kjennskap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Lojale kunder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Assosiasjoner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og andre verdier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altLang="nb-NO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fig </a:t>
            </a:r>
            <a:r>
              <a:rPr lang="nb-NO" altLang="nb-NO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 i </a:t>
            </a:r>
            <a:r>
              <a:rPr lang="nb-NO" altLang="nb-NO" sz="3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Kotler</a:t>
            </a:r>
            <a:r>
              <a:rPr lang="nb-NO" altLang="nb-NO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&amp;Keller (2016)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9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1.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mal - kort" id="{7D1D20C5-6BFA-48F3-8A1D-D77F2F91790B}" vid="{D5979A9F-98C0-4C7C-98FD-1335ABF59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Powerpointmal -NO</Template>
  <TotalTime>142</TotalTime>
  <Words>283</Words>
  <Application>Microsoft Office PowerPoint</Application>
  <PresentationFormat>Skjermfremvisning (16:9)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4</vt:i4>
      </vt:variant>
      <vt:variant>
        <vt:lpstr>Lysbildetitler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GillSans</vt:lpstr>
      <vt:lpstr>Times New Roman</vt:lpstr>
      <vt:lpstr>HSN Bokmål</vt:lpstr>
      <vt:lpstr>Office-tema</vt:lpstr>
      <vt:lpstr>1_Office-tema</vt:lpstr>
      <vt:lpstr>2_Office-tema</vt:lpstr>
      <vt:lpstr>PowerPoint-presentasjon</vt:lpstr>
      <vt:lpstr>Kap 11 Skape merkeverdi</vt:lpstr>
      <vt:lpstr>Merkevarepolitiske beslutninger</vt:lpstr>
      <vt:lpstr>Trinn i strategisk merkevareledelse</vt:lpstr>
      <vt:lpstr>Hva er en merkevare?</vt:lpstr>
      <vt:lpstr>Varemerke  -  Merkevare</vt:lpstr>
      <vt:lpstr>Merkefunksjoner</vt:lpstr>
      <vt:lpstr>Merkeverdi   «Brand Equity»</vt:lpstr>
      <vt:lpstr>PowerPoint-presentasjon</vt:lpstr>
      <vt:lpstr>Strategier for bygging av merkevarer</vt:lpstr>
      <vt:lpstr>Måle merkeverdi</vt:lpstr>
      <vt:lpstr>PowerPoint-presentasjon</vt:lpstr>
      <vt:lpstr>PowerPoint-presentasjon</vt:lpstr>
      <vt:lpstr>Merkevarestrategi</vt:lpstr>
      <vt:lpstr>Alternative merkevarestrategier</vt:lpstr>
      <vt:lpstr>Spesielle merkevarebegrep</vt:lpstr>
    </vt:vector>
  </TitlesOfParts>
  <Company>HBV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Per Oddvar Marheim Isaksen</dc:creator>
  <cp:lastModifiedBy>Per Oddvar Marheim Isaksen</cp:lastModifiedBy>
  <cp:revision>11</cp:revision>
  <cp:lastPrinted>2015-12-11T15:19:02Z</cp:lastPrinted>
  <dcterms:created xsi:type="dcterms:W3CDTF">2016-10-13T12:46:51Z</dcterms:created>
  <dcterms:modified xsi:type="dcterms:W3CDTF">2017-10-12T08:31:17Z</dcterms:modified>
</cp:coreProperties>
</file>