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9" r:id="rId2"/>
  </p:sldMasterIdLst>
  <p:notesMasterIdLst>
    <p:notesMasterId r:id="rId18"/>
  </p:notesMasterIdLst>
  <p:sldIdLst>
    <p:sldId id="261" r:id="rId3"/>
    <p:sldId id="256" r:id="rId4"/>
    <p:sldId id="257" r:id="rId5"/>
    <p:sldId id="263" r:id="rId6"/>
    <p:sldId id="265" r:id="rId7"/>
    <p:sldId id="262" r:id="rId8"/>
    <p:sldId id="264" r:id="rId9"/>
    <p:sldId id="266" r:id="rId10"/>
    <p:sldId id="267" r:id="rId11"/>
    <p:sldId id="268" r:id="rId12"/>
    <p:sldId id="273" r:id="rId13"/>
    <p:sldId id="272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uthevingsfarg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74083" autoAdjust="0"/>
  </p:normalViewPr>
  <p:slideViewPr>
    <p:cSldViewPr snapToGrid="0" snapToObjects="1">
      <p:cViewPr varScale="1">
        <p:scale>
          <a:sx n="73" d="100"/>
          <a:sy n="73" d="100"/>
        </p:scale>
        <p:origin x="-56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8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351D2-B4CB-9345-888B-527D87159FC7}" type="datetimeFigureOut">
              <a:rPr lang="nb-NO" smtClean="0"/>
              <a:t>23.10.17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80B14-E171-0840-A7FB-497BBE3176C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39616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Legge en strategi for hvilke produkter en skal selge og markedsføre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80B14-E171-0840-A7FB-497BBE3176C2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1858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80B14-E171-0840-A7FB-497BBE3176C2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50731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Diskuter:</a:t>
            </a:r>
            <a:br>
              <a:rPr lang="nb-NO" dirty="0" smtClean="0"/>
            </a:br>
            <a:r>
              <a:rPr lang="nb-NO" dirty="0" smtClean="0"/>
              <a:t>Kjerne: fordelen kunden kjøper </a:t>
            </a:r>
            <a:r>
              <a:rPr lang="mr-IN" dirty="0" smtClean="0"/>
              <a:t>–</a:t>
            </a:r>
            <a:r>
              <a:rPr lang="nb-NO" dirty="0" smtClean="0"/>
              <a:t> hotell: søvn, hvile </a:t>
            </a:r>
            <a:r>
              <a:rPr lang="nb-NO" dirty="0" err="1" smtClean="0"/>
              <a:t>jobs</a:t>
            </a:r>
            <a:r>
              <a:rPr lang="nb-NO" dirty="0" smtClean="0"/>
              <a:t> to be done</a:t>
            </a:r>
          </a:p>
          <a:p>
            <a:r>
              <a:rPr lang="nb-NO" dirty="0" smtClean="0"/>
              <a:t>Kjerneprodukt: hva kan produktet inneholde: seng, bad, ++</a:t>
            </a:r>
          </a:p>
          <a:p>
            <a:r>
              <a:rPr lang="nb-NO" dirty="0" smtClean="0"/>
              <a:t>Forventet produkt: hva kjøper forventer seg: min ren seng</a:t>
            </a:r>
          </a:p>
          <a:p>
            <a:r>
              <a:rPr lang="nb-NO" dirty="0" smtClean="0"/>
              <a:t>Utvidet </a:t>
            </a:r>
            <a:r>
              <a:rPr lang="nb-NO" dirty="0" err="1" smtClean="0"/>
              <a:t>prod</a:t>
            </a:r>
            <a:r>
              <a:rPr lang="nb-NO" dirty="0" smtClean="0"/>
              <a:t>: overgå kundens forventninger</a:t>
            </a:r>
          </a:p>
          <a:p>
            <a:r>
              <a:rPr lang="nb-NO" dirty="0" smtClean="0"/>
              <a:t>Pot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prod</a:t>
            </a:r>
            <a:r>
              <a:rPr lang="nb-NO" baseline="0" dirty="0" smtClean="0"/>
              <a:t>: hva det kan bli i fremtiden, utvikling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80B14-E171-0840-A7FB-497BBE3176C2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38564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Ikke-varige forbruksvarer: eks mat,</a:t>
            </a:r>
            <a:r>
              <a:rPr lang="nb-NO" sz="2800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kjøpes ofte, gjøres tilgjengelig mange steder, liten </a:t>
            </a:r>
            <a:r>
              <a:rPr lang="nb-NO" sz="2800" b="1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avnase</a:t>
            </a:r>
            <a:r>
              <a:rPr lang="nb-NO" sz="2800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tung markedsføring for å få folk til å kjøpe</a:t>
            </a:r>
          </a:p>
          <a:p>
            <a:pPr lvl="1"/>
            <a:endParaRPr lang="nb-NO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Varige forbruksvarer: : klær</a:t>
            </a:r>
            <a:r>
              <a:rPr lang="nb-NO" sz="2800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møbler: trenger personlig salg, gir høyere margin, krever salg og service</a:t>
            </a:r>
          </a:p>
          <a:p>
            <a:pPr lvl="1"/>
            <a:endParaRPr lang="nb-NO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Tjenester: krever troverdighet,</a:t>
            </a:r>
            <a:r>
              <a:rPr lang="nb-NO" sz="2800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og </a:t>
            </a:r>
            <a:r>
              <a:rPr lang="nb-NO" sz="2800" b="1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tilpassning</a:t>
            </a:r>
            <a:r>
              <a:rPr lang="nb-NO" sz="2800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Eks hårklipp, </a:t>
            </a:r>
            <a:r>
              <a:rPr lang="nb-NO" sz="2800" b="1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konsulenttjeneester</a:t>
            </a:r>
            <a:endParaRPr lang="nb-NO" sz="2800" b="1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nb-NO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Forbruksvarer</a:t>
            </a:r>
          </a:p>
          <a:p>
            <a:pPr lvl="1"/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Dagligvarer </a:t>
            </a:r>
            <a:r>
              <a:rPr lang="mr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colgate</a:t>
            </a:r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b-NO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biola</a:t>
            </a:r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kokt skinke,</a:t>
            </a:r>
          </a:p>
          <a:p>
            <a:pPr lvl="1"/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Handelsvarer </a:t>
            </a:r>
            <a:r>
              <a:rPr lang="mr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utvalgsvarer</a:t>
            </a:r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støvsuger, møbler kunden sammenligner gjerne flere typer merker</a:t>
            </a:r>
          </a:p>
          <a:p>
            <a:pPr lvl="1"/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 etterspurte varer </a:t>
            </a:r>
            <a:r>
              <a:rPr lang="mr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enklere liv, røykvarsler. </a:t>
            </a:r>
          </a:p>
          <a:p>
            <a:pPr lvl="1"/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spesialvarer </a:t>
            </a:r>
            <a:r>
              <a:rPr lang="mr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biler, stereoanlegg, ting vi ikke kjøper ofte</a:t>
            </a:r>
          </a:p>
          <a:p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Industrivarer</a:t>
            </a:r>
          </a:p>
          <a:p>
            <a:pPr lvl="1"/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Materialer og deler – råvarer </a:t>
            </a:r>
            <a:r>
              <a:rPr lang="mr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hvetemel, tømmer, råolje, </a:t>
            </a:r>
          </a:p>
          <a:p>
            <a:pPr lvl="1"/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Kapital varer: varer som brukes til å styre produktet, som heiser, fabrikklokale </a:t>
            </a:r>
            <a:r>
              <a:rPr lang="nb-NO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nb-NO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Forbruksmateriell: det vi trenger for å lange produktet: skruer, maling, papir, blyant..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80B14-E171-0840-A7FB-497BBE3176C2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27684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Trender: </a:t>
            </a:r>
            <a:r>
              <a:rPr lang="nb-NO" dirty="0" err="1" smtClean="0"/>
              <a:t>the</a:t>
            </a:r>
            <a:r>
              <a:rPr lang="nb-NO" dirty="0" smtClean="0"/>
              <a:t> age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partisipation</a:t>
            </a:r>
            <a:r>
              <a:rPr lang="nb-NO" dirty="0" smtClean="0"/>
              <a:t>: før ble vi fortalt, nå deltar vi </a:t>
            </a:r>
          </a:p>
          <a:p>
            <a:r>
              <a:rPr lang="nb-NO" dirty="0" err="1" smtClean="0"/>
              <a:t>Expressive</a:t>
            </a:r>
            <a:r>
              <a:rPr lang="nb-NO" dirty="0" smtClean="0"/>
              <a:t> </a:t>
            </a:r>
            <a:r>
              <a:rPr lang="nb-NO" dirty="0" err="1" smtClean="0"/>
              <a:t>social</a:t>
            </a:r>
            <a:r>
              <a:rPr lang="nb-NO" dirty="0" smtClean="0"/>
              <a:t> media: face, </a:t>
            </a:r>
            <a:r>
              <a:rPr lang="nb-NO" dirty="0" err="1" smtClean="0"/>
              <a:t>blog</a:t>
            </a:r>
            <a:r>
              <a:rPr lang="nb-NO" dirty="0" smtClean="0"/>
              <a:t> </a:t>
            </a:r>
            <a:r>
              <a:rPr lang="nb-NO" dirty="0" err="1" smtClean="0"/>
              <a:t>etc</a:t>
            </a:r>
            <a:endParaRPr lang="nb-NO" dirty="0" smtClean="0"/>
          </a:p>
          <a:p>
            <a:r>
              <a:rPr lang="nb-NO" dirty="0" smtClean="0"/>
              <a:t>Open </a:t>
            </a:r>
            <a:r>
              <a:rPr lang="nb-NO" dirty="0" err="1" smtClean="0"/>
              <a:t>sorcing</a:t>
            </a:r>
            <a:r>
              <a:rPr lang="nb-NO" dirty="0" smtClean="0"/>
              <a:t>: wiki </a:t>
            </a:r>
            <a:r>
              <a:rPr lang="nb-NO" dirty="0" err="1" smtClean="0"/>
              <a:t>etc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80B14-E171-0840-A7FB-497BBE3176C2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0935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defTabSz="914400" eaLnBrk="0" fontAlgn="base" hangingPunct="0">
              <a:spcAft>
                <a:spcPct val="0"/>
              </a:spcAft>
              <a:buSzPct val="100000"/>
              <a:buFontTx/>
              <a:buNone/>
            </a:pPr>
            <a:r>
              <a:rPr lang="nb-NO" altLang="nb-NO" sz="1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Bruk eksempel: </a:t>
            </a:r>
          </a:p>
          <a:p>
            <a:pPr marL="0" lvl="0" indent="0" defTabSz="914400" eaLnBrk="0" fontAlgn="base" hangingPunct="0">
              <a:spcAft>
                <a:spcPct val="0"/>
              </a:spcAft>
              <a:buSzPct val="100000"/>
              <a:buFontTx/>
              <a:buNone/>
            </a:pPr>
            <a:r>
              <a:rPr lang="nb-NO" altLang="nb-NO" sz="1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Behovsfamilie </a:t>
            </a:r>
            <a:r>
              <a:rPr lang="mr-IN" altLang="nb-NO" sz="1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nb-NO" altLang="nb-NO" sz="1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trygghet og transport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1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Produktfamilie -  en produktgruppe som kan tilfredsstille behovet:</a:t>
            </a:r>
            <a:r>
              <a:rPr lang="nb-NO" altLang="nb-NO" sz="1200" b="1" baseline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biler</a:t>
            </a:r>
            <a:endParaRPr lang="nb-NO" altLang="nb-NO" sz="12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1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Produktgruppe personbiler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1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Produktlinje </a:t>
            </a:r>
            <a:r>
              <a:rPr lang="mr-IN" altLang="nb-NO" sz="1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nb-NO" altLang="nb-NO" sz="1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familiebiler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1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Produkttype </a:t>
            </a:r>
            <a:r>
              <a:rPr lang="mr-IN" altLang="nb-NO" sz="1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nb-NO" altLang="nb-NO" sz="1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modell </a:t>
            </a:r>
            <a:r>
              <a:rPr lang="nb-NO" altLang="nb-NO" sz="12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fx</a:t>
            </a:r>
            <a:r>
              <a:rPr lang="nb-NO" altLang="nb-NO" sz="1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altLang="nb-NO" sz="12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volvo</a:t>
            </a:r>
            <a:endParaRPr lang="nb-NO" altLang="nb-NO" sz="12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1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Produktvariant/Artikkel - </a:t>
            </a:r>
            <a:r>
              <a:rPr lang="nb-NO" altLang="nb-NO" sz="12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skiltnr</a:t>
            </a:r>
            <a:endParaRPr lang="nb-NO" altLang="nb-NO" sz="12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80B14-E171-0840-A7FB-497BBE3176C2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25898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Basisplatform</a:t>
            </a:r>
            <a:r>
              <a:rPr lang="nb-NO" dirty="0" smtClean="0"/>
              <a:t> for å samkjøre prosesser og spare utgifter for eksempel produksjon og transport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80B14-E171-0840-A7FB-497BBE3176C2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064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altLang="nb-NO" sz="1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Lengden på produktlinja </a:t>
            </a:r>
            <a:r>
              <a:rPr lang="mr-IN" altLang="nb-NO" sz="1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nb-NO" altLang="nb-NO" sz="1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jo mindre jo bedre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altLang="nb-NO" sz="12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b-NO" dirty="0" smtClean="0"/>
              <a:t>Oppgave gå inn på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ticket</a:t>
            </a:r>
            <a:r>
              <a:rPr lang="nb-NO" baseline="0" dirty="0" smtClean="0"/>
              <a:t> to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moon</a:t>
            </a:r>
            <a:r>
              <a:rPr lang="nb-NO" baseline="0" dirty="0" smtClean="0"/>
              <a:t> og diskuter hvordan disse har tenkt når det kommer til produktstrategi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80B14-E171-0840-A7FB-497BBE3176C2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6814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2042319"/>
            <a:ext cx="4316012" cy="1551781"/>
          </a:xfrm>
        </p:spPr>
        <p:txBody>
          <a:bodyPr anchor="b"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39243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0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/>
              <a:pPr/>
              <a:t>23.10.17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584493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94536" y="37735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288" y="508001"/>
            <a:ext cx="2489200" cy="498514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0272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4832260" cy="463889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23.10.17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110" y="165100"/>
            <a:ext cx="3829050" cy="4638675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42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+ 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152900" y="165100"/>
            <a:ext cx="4832260" cy="463889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23.10.17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152400" y="165100"/>
            <a:ext cx="3829050" cy="4638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152400" y="165100"/>
            <a:ext cx="3829050" cy="463867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nb-NO" dirty="0" smtClean="0"/>
              <a:t>Graph / </a:t>
            </a:r>
            <a:r>
              <a:rPr lang="nb-NO" dirty="0" err="1" smtClean="0"/>
              <a:t>Smartart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99126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ph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4832260" cy="463889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23.10.17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5156110" y="165100"/>
            <a:ext cx="3829050" cy="4638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5156110" y="165100"/>
            <a:ext cx="3829050" cy="463867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nb-NO" dirty="0" smtClean="0"/>
              <a:t>Graph / </a:t>
            </a:r>
            <a:r>
              <a:rPr lang="nb-NO" dirty="0" err="1" smtClean="0"/>
              <a:t>Smartart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96329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23.10.17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52400" y="219075"/>
            <a:ext cx="8832850" cy="4584700"/>
          </a:xfrm>
          <a:solidFill>
            <a:srgbClr val="BCCCD1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1015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o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4070" y="219282"/>
            <a:ext cx="8831090" cy="4584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1">
                <a:latin typeface="Times New Roman"/>
                <a:cs typeface="Times New Roman"/>
              </a:defRPr>
            </a:lvl1pPr>
          </a:lstStyle>
          <a:p>
            <a:pPr lvl="0"/>
            <a:r>
              <a:rPr lang="nb-NO" dirty="0" smtClean="0"/>
              <a:t>«</a:t>
            </a:r>
            <a:r>
              <a:rPr lang="nb-NO" dirty="0" err="1" smtClean="0"/>
              <a:t>Quote</a:t>
            </a:r>
            <a:r>
              <a:rPr lang="nb-NO" dirty="0" smtClean="0"/>
              <a:t>»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23.10.17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56504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23.10.17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288000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Rectangle 10"/>
          <p:cNvSpPr/>
          <p:nvPr userDrawn="1"/>
        </p:nvSpPr>
        <p:spPr>
          <a:xfrm>
            <a:off x="6105160" y="165723"/>
            <a:ext cx="2880000" cy="5355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Rectangle 11"/>
          <p:cNvSpPr/>
          <p:nvPr userDrawn="1"/>
        </p:nvSpPr>
        <p:spPr>
          <a:xfrm>
            <a:off x="3129615" y="165723"/>
            <a:ext cx="2880000" cy="5355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52400" y="219075"/>
            <a:ext cx="2881670" cy="1495734"/>
          </a:xfrm>
          <a:solidFill>
            <a:srgbClr val="BCCCD1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127945" y="219075"/>
            <a:ext cx="2881670" cy="1495734"/>
          </a:xfrm>
          <a:solidFill>
            <a:srgbClr val="BCCCD1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103490" y="219075"/>
            <a:ext cx="2881670" cy="1495734"/>
          </a:xfrm>
          <a:solidFill>
            <a:srgbClr val="BCCCD1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54071" y="1803709"/>
            <a:ext cx="2880000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3129615" y="1803709"/>
            <a:ext cx="2880000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18" name="Content Placeholder 2"/>
          <p:cNvSpPr>
            <a:spLocks noGrp="1"/>
          </p:cNvSpPr>
          <p:nvPr>
            <p:ph idx="17"/>
          </p:nvPr>
        </p:nvSpPr>
        <p:spPr>
          <a:xfrm>
            <a:off x="6103490" y="1803709"/>
            <a:ext cx="2880000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8420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/>
              <a:pPr/>
              <a:t>23.10.17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584493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91003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rgbClr val="007C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/>
              <a:pPr/>
              <a:t>23.10.17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584493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7546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/>
              <a:pPr/>
              <a:t>23.10.17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584493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43190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/>
              <a:pPr/>
              <a:t>23.10.17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584493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188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23.10.17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7" name="Rectangle 6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561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4431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/>
              <a:pPr/>
              <a:t>23.10.17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584493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591B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36945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A9027-0330-4331-BDB5-FF5C9A97ACF1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23.10.17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7750F-FFFC-443B-94D5-E19AAE03BEA0}" type="slidenum">
              <a:rPr lang="nb-NO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6427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8DD090-51E4-4939-8329-76686913F01D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23.10.17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5036C-955B-4FE8-B911-3D51E8D4DE99}" type="slidenum">
              <a:rPr lang="nb-NO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435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8E3E2-704D-4430-97C6-A0C478974FE2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23.10.17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29B27-C96E-429D-818D-6441B6F71C02}" type="slidenum">
              <a:rPr lang="nb-NO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1315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7EC55-1734-4726-AA6B-0BF900BE6C67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23.10.17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27946-1818-4056-8809-74E525928244}" type="slidenum">
              <a:rPr lang="nb-NO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8763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B7590-CFFC-4729-812E-72F883AFA63D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23.10.17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17D97-4323-4381-832D-0F280A2FDA35}" type="slidenum">
              <a:rPr lang="nb-NO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7218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1ED674-D0BC-4734-B5BD-C08F441D3F51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23.10.17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40823-23D7-43E5-972F-79A6BB990195}" type="slidenum">
              <a:rPr lang="nb-NO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0114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469EA-A039-4AF1-B950-E483E45AABEB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23.10.17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4E84F-868E-4C85-A334-334FED79E033}" type="slidenum">
              <a:rPr lang="nb-NO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6865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B266F-E2B5-4E6A-955C-5485F7EE28C7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23.10.17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2A0EE-C95D-4A6B-9103-EA8781275DFE}" type="slidenum">
              <a:rPr lang="nb-NO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3380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nb-NO" noProof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69B50-74C3-4C47-9782-7A2972D1BCD3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23.10.17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44F65-9E9F-4AF0-8ED5-231853E9EC18}" type="slidenum">
              <a:rPr lang="nb-NO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973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+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23.10.17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52400" y="165100"/>
            <a:ext cx="3829050" cy="4638675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4850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68869-E265-4FD7-9EC2-B498F2AAC752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23.10.17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5EC9A-2891-4CBF-A290-1FDF47A813B4}" type="slidenum">
              <a:rPr lang="nb-NO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0443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EE2DB-7AF4-436A-91DF-648DE11C78FF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23.10.17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42937-6B3E-4EDC-AF5C-1007D354BF65}" type="slidenum">
              <a:rPr lang="nb-NO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74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23.10.17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110" y="165100"/>
            <a:ext cx="3829050" cy="4638675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588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+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23.10.17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152400" y="165100"/>
            <a:ext cx="3829050" cy="4638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152400" y="165100"/>
            <a:ext cx="3829050" cy="463867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nb-NO" dirty="0" smtClean="0"/>
              <a:t>Graph / </a:t>
            </a:r>
            <a:r>
              <a:rPr lang="nb-NO" dirty="0" err="1" smtClean="0"/>
              <a:t>Smartart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830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ph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23.10.17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5156110" y="165100"/>
            <a:ext cx="3829050" cy="4638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5156110" y="165100"/>
            <a:ext cx="3829050" cy="463867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nb-NO" dirty="0" smtClean="0"/>
              <a:t>Graph / </a:t>
            </a:r>
            <a:r>
              <a:rPr lang="nb-NO" dirty="0" err="1" smtClean="0"/>
              <a:t>Smartart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1303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23.10.17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868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23.10.17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561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18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+ 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152900" y="165100"/>
            <a:ext cx="4832260" cy="463889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23.10.17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52400" y="165100"/>
            <a:ext cx="3829050" cy="4638675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05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1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6103" y="428161"/>
            <a:ext cx="7961846" cy="8572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253" y="1594843"/>
            <a:ext cx="8030696" cy="2850156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32206" y="4866145"/>
            <a:ext cx="1654282" cy="1596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/>
              <a:pPr/>
              <a:t>23.10.17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6488" y="4866145"/>
            <a:ext cx="2895600" cy="1596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1560" y="4866145"/>
            <a:ext cx="2133600" cy="1596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154070" y="4809031"/>
            <a:ext cx="165428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rgbClr val="25252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tx1"/>
                </a:solidFill>
              </a:rPr>
              <a:t>Høgskolen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Sørøst-Norge</a:t>
            </a:r>
            <a:endParaRPr lang="nb-NO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82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9" r:id="rId5"/>
    <p:sldLayoutId id="2147483660" r:id="rId6"/>
    <p:sldLayoutId id="2147483656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62" r:id="rId13"/>
    <p:sldLayoutId id="2147483661" r:id="rId14"/>
    <p:sldLayoutId id="2147483668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Times New Roman"/>
          <a:ea typeface="+mj-ea"/>
          <a:cs typeface="Times New Roman"/>
        </a:defRPr>
      </a:lvl1pPr>
    </p:titleStyle>
    <p:bodyStyle>
      <a:lvl1pPr marL="176213" indent="-176213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1pPr>
      <a:lvl2pPr marL="452438" indent="-207963" algn="l" defTabSz="45085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2pPr>
      <a:lvl3pPr marL="627063" indent="-158750" algn="l" defTabSz="627063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3pPr>
      <a:lvl4pPr marL="804863" indent="-16192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4pPr>
      <a:lvl5pPr marL="987425" indent="-174625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Plassholder for tittel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b-NO" altLang="nb-NO" smtClean="0"/>
              <a:t>Klikk for å redigere tittelstil</a:t>
            </a:r>
          </a:p>
        </p:txBody>
      </p:sp>
      <p:sp>
        <p:nvSpPr>
          <p:cNvPr id="2051" name="Plassholder for tekst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altLang="nb-NO" smtClean="0"/>
              <a:t>Klikk for å redigere tekststiler i malen</a:t>
            </a:r>
          </a:p>
          <a:p>
            <a:pPr lvl="1"/>
            <a:r>
              <a:rPr lang="nb-NO" altLang="nb-NO" smtClean="0"/>
              <a:t>Andre nivå</a:t>
            </a:r>
          </a:p>
          <a:p>
            <a:pPr lvl="2"/>
            <a:r>
              <a:rPr lang="nb-NO" altLang="nb-NO" smtClean="0"/>
              <a:t>Tredje nivå</a:t>
            </a:r>
          </a:p>
          <a:p>
            <a:pPr lvl="3"/>
            <a:r>
              <a:rPr lang="nb-NO" altLang="nb-NO" smtClean="0"/>
              <a:t>Fjerde nivå</a:t>
            </a:r>
          </a:p>
          <a:p>
            <a:pPr lvl="4"/>
            <a:r>
              <a:rPr lang="nb-NO" altLang="nb-NO" smtClean="0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1B6DB9F-0BA9-4CDA-BD48-E3DAEC8DBE22}" type="datetimeFigureOut">
              <a:rPr lang="nb-NO" smtClean="0">
                <a:solidFill>
                  <a:prstClr val="black">
                    <a:tint val="75000"/>
                  </a:prstClr>
                </a:solidFill>
                <a:latin typeface="Verdana" panose="020B0604030504040204" pitchFamily="34" charset="0"/>
              </a:rPr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23.10.17</a:t>
            </a:fld>
            <a:endParaRPr lang="nb-NO">
              <a:solidFill>
                <a:prstClr val="black">
                  <a:tint val="75000"/>
                </a:prstClr>
              </a:solidFill>
              <a:latin typeface="Verdana" panose="020B0604030504040204" pitchFamily="34" charset="0"/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b-NO">
              <a:solidFill>
                <a:prstClr val="black">
                  <a:tint val="75000"/>
                </a:prstClr>
              </a:solidFill>
              <a:latin typeface="Verdana" panose="020B0604030504040204" pitchFamily="34" charset="0"/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D37EC4A-CCFD-4DE4-ADAE-D157ED451501}" type="slidenum">
              <a:rPr lang="nb-NO" smtClean="0">
                <a:solidFill>
                  <a:prstClr val="black">
                    <a:tint val="75000"/>
                  </a:prstClr>
                </a:solidFill>
                <a:latin typeface="Verdana" panose="020B0604030504040204" pitchFamily="34" charset="0"/>
              </a:rPr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b-NO">
              <a:solidFill>
                <a:prstClr val="black">
                  <a:tint val="75000"/>
                </a:prstClr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19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defTabSz="342900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3429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6pPr>
      <a:lvl7pPr marL="6858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7pPr>
      <a:lvl8pPr marL="10287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8pPr>
      <a:lvl9pPr marL="13716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57175" indent="-257175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offset_comp_290614.jpg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6" name="Picture 5" descr="HSN_logo_rgb_neg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2684" y="1511300"/>
            <a:ext cx="5590032" cy="1981200"/>
          </a:xfrm>
          <a:prstGeom prst="rect">
            <a:avLst/>
          </a:prstGeom>
        </p:spPr>
      </p:pic>
      <p:pic>
        <p:nvPicPr>
          <p:cNvPr id="4" name="Picture 3" descr="CMonster-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748" y="1117600"/>
            <a:ext cx="1007266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668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nb-NO" sz="400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Sortimentbegrepet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Sortiment = (produktmiks) alle produkter en har til salgs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Sortimentsbredde </a:t>
            </a:r>
            <a:r>
              <a:rPr lang="nb-NO" altLang="nb-NO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b-NO" altLang="nb-NO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hvor mange forskjellige produktlinjer (kategorier) man har</a:t>
            </a:r>
            <a:endParaRPr lang="nb-NO" altLang="nb-NO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Sortimentsdybde = hvor mange forskjellig produkter som finnes i en produktkategori</a:t>
            </a:r>
            <a:endParaRPr lang="nb-NO" altLang="nb-NO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Sortimentslengde = total antall produkter som selges</a:t>
            </a:r>
            <a:endParaRPr lang="nb-NO" altLang="nb-NO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Konsistens (I boka kalt «konsekvens») = hvor godt disse hører sammen og om de utfyller hverandre</a:t>
            </a:r>
            <a:endParaRPr lang="nb-NO" altLang="nb-NO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nb-NO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Jfr</a:t>
            </a:r>
            <a:r>
              <a:rPr lang="nb-NO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Tabell 13.1 </a:t>
            </a:r>
            <a:r>
              <a:rPr lang="nb-NO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  <a:r>
              <a:rPr lang="nb-NO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513</a:t>
            </a:r>
            <a:endParaRPr lang="nb-NO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Bilde 3" descr="sy71f60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777" y="3811407"/>
            <a:ext cx="1771852" cy="116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954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4245" y="-1199"/>
            <a:ext cx="7961846" cy="857250"/>
          </a:xfrm>
        </p:spPr>
        <p:txBody>
          <a:bodyPr>
            <a:normAutofit/>
          </a:bodyPr>
          <a:lstStyle/>
          <a:p>
            <a:r>
              <a:rPr lang="nb-NO" sz="1600" dirty="0" smtClean="0"/>
              <a:t>Lilleborg Produkter: bredden i </a:t>
            </a:r>
            <a:r>
              <a:rPr lang="nb-NO" sz="1600" dirty="0" err="1" smtClean="0"/>
              <a:t>produktsortementet</a:t>
            </a:r>
            <a:r>
              <a:rPr lang="nb-NO" sz="1600" dirty="0" smtClean="0"/>
              <a:t> og lengden av produktlinjen</a:t>
            </a:r>
            <a:endParaRPr lang="nb-NO" sz="1600" dirty="0"/>
          </a:p>
        </p:txBody>
      </p:sp>
      <p:graphicFrame>
        <p:nvGraphicFramePr>
          <p:cNvPr id="4" name="Plassholder for innhol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040254"/>
              </p:ext>
            </p:extLst>
          </p:nvPr>
        </p:nvGraphicFramePr>
        <p:xfrm>
          <a:off x="250401" y="838161"/>
          <a:ext cx="8585072" cy="414528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216216"/>
                <a:gridCol w="930052"/>
                <a:gridCol w="1073134"/>
                <a:gridCol w="1073134"/>
                <a:gridCol w="1073134"/>
                <a:gridCol w="1073134"/>
                <a:gridCol w="1073134"/>
                <a:gridCol w="1073134"/>
              </a:tblGrid>
              <a:tr h="939943">
                <a:tc>
                  <a:txBody>
                    <a:bodyPr/>
                    <a:lstStyle/>
                    <a:p>
                      <a:r>
                        <a:rPr lang="nb-NO" sz="1600" dirty="0" smtClean="0"/>
                        <a:t>Bredden i produkt-</a:t>
                      </a:r>
                      <a:r>
                        <a:rPr lang="nb-NO" sz="1600" baseline="0" dirty="0" smtClean="0"/>
                        <a:t> </a:t>
                      </a:r>
                      <a:r>
                        <a:rPr lang="nb-NO" sz="1600" dirty="0" smtClean="0"/>
                        <a:t>Sortimentet </a:t>
                      </a:r>
                      <a:r>
                        <a:rPr lang="nb-NO" sz="1600" dirty="0" smtClean="0">
                          <a:sym typeface="Wingdings"/>
                        </a:rPr>
                        <a:t>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b-NO" sz="1600" dirty="0" smtClean="0"/>
                        <a:t>klesvaskemidler</a:t>
                      </a:r>
                      <a:endParaRPr lang="nb-NO" sz="16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b-NO" sz="1600" dirty="0" smtClean="0"/>
                        <a:t>Munn-hygiene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 smtClean="0"/>
                        <a:t>Oppvask-midler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 smtClean="0"/>
                        <a:t>Vaske-midler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 smtClean="0"/>
                        <a:t>såper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 smtClean="0"/>
                        <a:t>Hud-produkter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 smtClean="0"/>
                        <a:t>hårpleie</a:t>
                      </a:r>
                      <a:endParaRPr lang="nb-NO" sz="1600" dirty="0"/>
                    </a:p>
                  </a:txBody>
                  <a:tcPr/>
                </a:tc>
              </a:tr>
              <a:tr h="72509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600" dirty="0" smtClean="0"/>
                        <a:t>Lengden av produkt-linjen </a:t>
                      </a:r>
                      <a:r>
                        <a:rPr lang="nb-NO" sz="1600" baseline="0" dirty="0" smtClean="0"/>
                        <a:t> </a:t>
                      </a:r>
                      <a:r>
                        <a:rPr lang="nb-NO" sz="1600" dirty="0" smtClean="0">
                          <a:sym typeface="Wingdings"/>
                        </a:rPr>
                        <a:t></a:t>
                      </a:r>
                      <a:endParaRPr lang="nb-NO" sz="16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Blenda</a:t>
                      </a:r>
                      <a:endParaRPr lang="nb-NO" sz="14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Jordan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err="1" smtClean="0"/>
                        <a:t>sun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err="1" smtClean="0"/>
                        <a:t>jif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Dr greve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Aqua derma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err="1" smtClean="0"/>
                        <a:t>define</a:t>
                      </a:r>
                      <a:endParaRPr lang="nb-NO" sz="1400" dirty="0"/>
                    </a:p>
                  </a:txBody>
                  <a:tcPr/>
                </a:tc>
              </a:tr>
              <a:tr h="295411">
                <a:tc>
                  <a:txBody>
                    <a:bodyPr/>
                    <a:lstStyle/>
                    <a:p>
                      <a:endParaRPr lang="nb-NO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Comfort</a:t>
                      </a:r>
                      <a:endParaRPr lang="nb-NO" sz="14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b-NO" sz="1400" dirty="0" err="1" smtClean="0"/>
                        <a:t>Lipsyl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err="1" smtClean="0"/>
                        <a:t>zalo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err="1" smtClean="0"/>
                        <a:t>jordan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err="1" smtClean="0"/>
                        <a:t>lano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err="1" smtClean="0"/>
                        <a:t>sterilan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err="1" smtClean="0"/>
                        <a:t>sunsilk</a:t>
                      </a:r>
                      <a:endParaRPr lang="nb-NO" sz="1400" dirty="0"/>
                    </a:p>
                  </a:txBody>
                  <a:tcPr/>
                </a:tc>
              </a:tr>
              <a:tr h="644532">
                <a:tc>
                  <a:txBody>
                    <a:bodyPr/>
                    <a:lstStyle/>
                    <a:p>
                      <a:endParaRPr lang="nb-NO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b-NO" sz="1400" dirty="0" err="1" smtClean="0"/>
                        <a:t>Milo</a:t>
                      </a:r>
                      <a:endParaRPr lang="nb-NO" sz="14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b-NO" sz="1400" dirty="0" err="1" smtClean="0"/>
                        <a:t>Pepsodent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Sun </a:t>
                      </a:r>
                      <a:r>
                        <a:rPr lang="nb-NO" sz="1400" dirty="0" err="1" smtClean="0"/>
                        <a:t>light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err="1" smtClean="0"/>
                        <a:t>klorin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naturelle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Vaseline intensive </a:t>
                      </a:r>
                      <a:r>
                        <a:rPr lang="nb-NO" sz="1400" dirty="0" err="1" smtClean="0"/>
                        <a:t>care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400"/>
                    </a:p>
                  </a:txBody>
                  <a:tcPr/>
                </a:tc>
              </a:tr>
              <a:tr h="295411">
                <a:tc>
                  <a:txBody>
                    <a:bodyPr/>
                    <a:lstStyle/>
                    <a:p>
                      <a:endParaRPr lang="nb-NO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b-NO" sz="1400" dirty="0" err="1" smtClean="0"/>
                        <a:t>Omo</a:t>
                      </a:r>
                      <a:endParaRPr lang="nb-NO" sz="14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b-NO" sz="1400" dirty="0" err="1" smtClean="0"/>
                        <a:t>solidox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krystall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err="1" smtClean="0"/>
                        <a:t>sunlight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400"/>
                    </a:p>
                  </a:txBody>
                  <a:tcPr/>
                </a:tc>
              </a:tr>
              <a:tr h="456544">
                <a:tc>
                  <a:txBody>
                    <a:bodyPr/>
                    <a:lstStyle/>
                    <a:p>
                      <a:endParaRPr lang="nb-NO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b-NO" sz="1400" dirty="0" err="1" smtClean="0"/>
                        <a:t>Persil</a:t>
                      </a:r>
                      <a:endParaRPr lang="nb-NO" sz="14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Vademecum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err="1" smtClean="0"/>
                        <a:t>salmi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400"/>
                    </a:p>
                  </a:txBody>
                  <a:tcPr/>
                </a:tc>
              </a:tr>
              <a:tr h="295411">
                <a:tc>
                  <a:txBody>
                    <a:bodyPr/>
                    <a:lstStyle/>
                    <a:p>
                      <a:endParaRPr lang="nb-NO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b-NO" sz="140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nb-NO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svint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270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000" dirty="0" smtClean="0"/>
              <a:t>Produktlinjeanalyse</a:t>
            </a:r>
            <a:endParaRPr lang="nb-NO" sz="40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87253" y="1856721"/>
            <a:ext cx="8030696" cy="2588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Hva skal vi tilby? Hvilken </a:t>
            </a:r>
            <a:r>
              <a:rPr lang="nb-NO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basisplatform</a:t>
            </a:r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skal vi ha?</a:t>
            </a:r>
          </a:p>
          <a:p>
            <a:endParaRPr lang="nb-NO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Vurdere salg</a:t>
            </a:r>
          </a:p>
          <a:p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Overskudd</a:t>
            </a:r>
          </a:p>
          <a:p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 - sammenhenger</a:t>
            </a:r>
            <a:endParaRPr lang="nb-NO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37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altLang="nb-NO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PRODUKTLINJE-BESLUTNINGER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Lengde </a:t>
            </a:r>
            <a:r>
              <a:rPr lang="nb-NO" altLang="nb-NO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på </a:t>
            </a:r>
            <a:r>
              <a:rPr lang="nb-NO" altLang="nb-NO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produktlinja </a:t>
            </a:r>
            <a:endParaRPr lang="nb-NO" altLang="nb-NO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defTabSz="914400" eaLnBrk="0" fontAlgn="base" hangingPunct="0"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Utfylling av hull</a:t>
            </a:r>
          </a:p>
          <a:p>
            <a:pPr marL="742950" lvl="1" indent="-285750" defTabSz="914400" eaLnBrk="0" fontAlgn="base" hangingPunct="0"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Hvordan strekker de seg?</a:t>
            </a:r>
            <a:endParaRPr lang="nb-NO" altLang="nb-NO" sz="2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Nedover?</a:t>
            </a:r>
            <a:endParaRPr lang="nb-NO" altLang="nb-NO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Oppover?</a:t>
            </a:r>
            <a:endParaRPr lang="nb-NO" altLang="nb-NO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Begge </a:t>
            </a:r>
            <a:r>
              <a:rPr lang="nb-NO" altLang="nb-NO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retninger?</a:t>
            </a:r>
            <a:endParaRPr lang="nb-NO" altLang="nb-NO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Modernisering av produktene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«Flaggskip»-tankegang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Reduksjon av </a:t>
            </a:r>
            <a:r>
              <a:rPr lang="nb-NO" altLang="nb-NO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produktutvalget </a:t>
            </a:r>
            <a:endParaRPr lang="nb-NO" altLang="nb-NO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b-N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lassholder for bilde 7" descr="Ticket-To-The-Moon-The-Hammock-Caravan-57f60bb536ba6__880.jpg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9" b="96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2571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60690" y="428161"/>
            <a:ext cx="8669350" cy="857250"/>
          </a:xfrm>
        </p:spPr>
        <p:txBody>
          <a:bodyPr>
            <a:normAutofit/>
          </a:bodyPr>
          <a:lstStyle/>
          <a:p>
            <a:r>
              <a:rPr lang="nb-NO" sz="2800" dirty="0" smtClean="0"/>
              <a:t>Sammenheng mellom produktportefølje og prissetting</a:t>
            </a:r>
            <a:endParaRPr lang="nb-NO" sz="28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Varierende priser innen produktlinja</a:t>
            </a:r>
          </a:p>
          <a:p>
            <a:r>
              <a:rPr lang="nb-NO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Prising av tilleggsfunksjoner, -produkter</a:t>
            </a:r>
          </a:p>
          <a:p>
            <a:pPr lvl="1"/>
            <a:r>
              <a:rPr lang="nb-NO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Generelt</a:t>
            </a:r>
            <a:endParaRPr lang="nb-NO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nb-NO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Nødvendige tilleggsfunksjoner</a:t>
            </a:r>
          </a:p>
          <a:p>
            <a:pPr lvl="1"/>
            <a:r>
              <a:rPr lang="nb-NO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Nødvendige tilleggsprodukter</a:t>
            </a:r>
          </a:p>
          <a:p>
            <a:r>
              <a:rPr lang="nb-NO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Todelt tariff</a:t>
            </a:r>
          </a:p>
          <a:p>
            <a:r>
              <a:rPr lang="nb-NO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Prising av biprodukter</a:t>
            </a:r>
          </a:p>
          <a:p>
            <a:r>
              <a:rPr lang="nb-NO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Prising av produktpakker</a:t>
            </a:r>
          </a:p>
          <a:p>
            <a:pPr lvl="1"/>
            <a:endParaRPr lang="nb-NO" b="1" dirty="0"/>
          </a:p>
        </p:txBody>
      </p:sp>
    </p:spTree>
    <p:extLst>
      <p:ext uri="{BB962C8B-B14F-4D97-AF65-F5344CB8AC3E}">
        <p14:creationId xmlns:p14="http://schemas.microsoft.com/office/powerpoint/2010/main" val="1734278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600" dirty="0" smtClean="0"/>
              <a:t>Diverse sortimentsrelaterte forhold</a:t>
            </a:r>
            <a:endParaRPr lang="nb-NO" sz="36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87252" y="1594843"/>
            <a:ext cx="8207739" cy="2850156"/>
          </a:xfrm>
        </p:spPr>
        <p:txBody>
          <a:bodyPr>
            <a:normAutofit lnSpcReduction="10000"/>
          </a:bodyPr>
          <a:lstStyle/>
          <a:p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Merkevaresamarbeid</a:t>
            </a:r>
          </a:p>
          <a:p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Ingrediens-</a:t>
            </a:r>
            <a:r>
              <a:rPr lang="nb-NO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branding</a:t>
            </a:r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Svake, egentlige produkter kan ha ingredienser som kan være merkevarer</a:t>
            </a:r>
          </a:p>
          <a:p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Emballasje: flere funksjoner en bare innpakking: design, informasjon, oppbevaring</a:t>
            </a:r>
          </a:p>
          <a:p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Merkingen </a:t>
            </a:r>
            <a:r>
              <a:rPr lang="nb-NO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jfr</a:t>
            </a:r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emballasje</a:t>
            </a:r>
          </a:p>
          <a:p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Garantier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1165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 smtClean="0"/>
              <a:t>Kap</a:t>
            </a:r>
            <a:r>
              <a:rPr lang="nb-NO" dirty="0" smtClean="0"/>
              <a:t> 13 Utvikle produktstrategi</a:t>
            </a:r>
            <a:endParaRPr lang="nb-NO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5" name="Picture 4" descr="DMonster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850" y="2609850"/>
            <a:ext cx="1536700" cy="1536700"/>
          </a:xfrm>
          <a:prstGeom prst="rect">
            <a:avLst/>
          </a:prstGeom>
        </p:spPr>
      </p:pic>
      <p:pic>
        <p:nvPicPr>
          <p:cNvPr id="3" name="Plassholder for bilde 2" descr="aa47acc42132266b738a81bd068df823--eno-hammock-ideas-hammock-camping.jpg"/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1" r="82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26871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ctr" defTabSz="914400" eaLnBrk="0" fontAlgn="base" hangingPunct="0">
              <a:spcAft>
                <a:spcPct val="0"/>
              </a:spcAft>
              <a:buSzPct val="100000"/>
              <a:buNone/>
            </a:pPr>
            <a:r>
              <a:rPr lang="nb-NO" altLang="nb-NO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 som tilbys markedet og som tilfredsstiller behov/ønsker og tillegges verdi, slik at det oppstår et </a:t>
            </a:r>
            <a:r>
              <a:rPr lang="nb-NO" altLang="nb-NO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bytteforhold</a:t>
            </a:r>
            <a:endParaRPr lang="nb-NO" altLang="nb-NO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altLang="nb-NO" sz="4000" dirty="0" smtClean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PRODUKTDEFINISJON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35420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Bilde 3" descr="Figur 13.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32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4743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nb-NO" sz="4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Produktnivåer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defTabSz="914400">
              <a:buSzPct val="100000"/>
              <a:buFontTx/>
              <a:buChar char="•"/>
            </a:pPr>
            <a:r>
              <a:rPr lang="nb-NO" altLang="nb-NO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Kjernen ved produktet</a:t>
            </a:r>
          </a:p>
          <a:p>
            <a:pPr marL="342900" lvl="0" indent="-342900" defTabSz="914400">
              <a:buSzPct val="100000"/>
              <a:buFontTx/>
              <a:buChar char="•"/>
            </a:pPr>
            <a:r>
              <a:rPr lang="nb-NO" altLang="nb-NO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 konkrete produkt</a:t>
            </a:r>
          </a:p>
          <a:p>
            <a:pPr marL="342900" lvl="0" indent="-342900" defTabSz="914400">
              <a:buSzPct val="100000"/>
              <a:buFontTx/>
              <a:buChar char="•"/>
            </a:pPr>
            <a:r>
              <a:rPr lang="nb-NO" altLang="nb-NO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 forventede produkt</a:t>
            </a:r>
          </a:p>
          <a:p>
            <a:pPr marL="342900" lvl="0" indent="-342900" defTabSz="914400">
              <a:buSzPct val="100000"/>
              <a:buFontTx/>
              <a:buChar char="•"/>
            </a:pPr>
            <a:r>
              <a:rPr lang="nb-NO" altLang="nb-NO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 utvidede produkt</a:t>
            </a:r>
          </a:p>
          <a:p>
            <a:pPr marL="342900" lvl="0" indent="-342900" defTabSz="914400">
              <a:buSzPct val="100000"/>
              <a:buFontTx/>
              <a:buChar char="•"/>
            </a:pPr>
            <a:r>
              <a:rPr lang="nb-NO" altLang="nb-NO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 potensielle produkt</a:t>
            </a:r>
          </a:p>
          <a:p>
            <a:pPr marL="742950" lvl="1" indent="-285750" defTabSz="914400">
              <a:buSzPct val="100000"/>
              <a:buNone/>
            </a:pPr>
            <a:r>
              <a:rPr lang="nb-NO" altLang="nb-NO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</a:t>
            </a:r>
            <a:r>
              <a:rPr lang="nb-NO" altLang="nb-NO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Jf. Fig. 13.2 i boka</a:t>
            </a:r>
            <a:endParaRPr lang="nb-NO" altLang="nb-NO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55906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 descr="Figur 13.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8448" y="0"/>
            <a:ext cx="8053431" cy="546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2481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18782" y="204796"/>
            <a:ext cx="8607103" cy="857250"/>
          </a:xfrm>
        </p:spPr>
        <p:txBody>
          <a:bodyPr>
            <a:noAutofit/>
          </a:bodyPr>
          <a:lstStyle/>
          <a:p>
            <a:r>
              <a:rPr lang="nb-NO" altLang="nb-NO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Produktklassifisering </a:t>
            </a:r>
            <a:endParaRPr lang="nb-NO" sz="36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87253" y="1368110"/>
            <a:ext cx="8030696" cy="3524977"/>
          </a:xfrm>
        </p:spPr>
        <p:txBody>
          <a:bodyPr>
            <a:normAutofit fontScale="62500" lnSpcReduction="20000"/>
          </a:bodyPr>
          <a:lstStyle/>
          <a:p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Holdbarhet og substans</a:t>
            </a:r>
          </a:p>
          <a:p>
            <a:pPr lvl="1"/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Ikke-varige forbruksvarer</a:t>
            </a:r>
          </a:p>
          <a:p>
            <a:pPr lvl="1"/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Varige forbruksvarer</a:t>
            </a:r>
          </a:p>
          <a:p>
            <a:pPr lvl="1"/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Tjenester</a:t>
            </a:r>
          </a:p>
          <a:p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Forbruksvarer</a:t>
            </a:r>
          </a:p>
          <a:p>
            <a:pPr lvl="1"/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Dagligvarer</a:t>
            </a:r>
          </a:p>
          <a:p>
            <a:pPr lvl="1"/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Handelsvarer - </a:t>
            </a:r>
            <a:r>
              <a:rPr lang="nb-NO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utvalgsvarer</a:t>
            </a:r>
            <a:endParaRPr lang="nb-NO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 etterspurte varer – spesialvarer </a:t>
            </a:r>
          </a:p>
          <a:p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Industrivarer</a:t>
            </a:r>
          </a:p>
          <a:p>
            <a:pPr lvl="1"/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Materialer og deler – råvarer</a:t>
            </a:r>
          </a:p>
          <a:p>
            <a:pPr lvl="1"/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Kapital varer</a:t>
            </a:r>
          </a:p>
          <a:p>
            <a:pPr lvl="1"/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Forbruksmateriell</a:t>
            </a:r>
          </a:p>
          <a:p>
            <a:endParaRPr lang="nb-NO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b-NO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237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30460" y="6980"/>
            <a:ext cx="7961846" cy="1086532"/>
          </a:xfrm>
        </p:spPr>
        <p:txBody>
          <a:bodyPr>
            <a:noAutofit/>
          </a:bodyPr>
          <a:lstStyle/>
          <a:p>
            <a:r>
              <a:rPr lang="nb-NO" sz="4000" dirty="0" smtClean="0"/>
              <a:t>Produktdifferensiering</a:t>
            </a:r>
            <a:endParaRPr lang="nb-NO" sz="40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87253" y="1361130"/>
            <a:ext cx="8030696" cy="33993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b-N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Produkter må gjøres forskjell på (differensieres) for å danne en merkevare. Hvorfor velge den ene fremfor den andre? Dette kan gjøres ved ¨</a:t>
            </a:r>
          </a:p>
          <a:p>
            <a:r>
              <a:rPr lang="nb-N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Produktdifferensiering: </a:t>
            </a:r>
          </a:p>
          <a:p>
            <a:pPr lvl="1"/>
            <a:r>
              <a:rPr lang="nb-N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Form, funksjoner, ytelseskvalitet, samsvarskvalitet, holdbarhet, pålitelighet, reparasjonsvennlighet, stil, tilpasning/skreddersøm</a:t>
            </a:r>
          </a:p>
          <a:p>
            <a:r>
              <a:rPr lang="nb-N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Indirekte via tilleggstjenester</a:t>
            </a:r>
          </a:p>
          <a:p>
            <a:pPr lvl="1"/>
            <a:r>
              <a:rPr lang="nb-N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Bestillingskomfort, levering, installasjon, kundeopplæring, kunderådgivning, vedlikehold og reparasjoner, returopplegg</a:t>
            </a:r>
          </a:p>
          <a:p>
            <a:r>
              <a:rPr lang="nb-N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 lvl="1"/>
            <a:r>
              <a:rPr lang="nb-N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Helheten av egenskaper som påvirker hvordan et produkt ser ut, føles, og fungerer for en forbruker.  Funksjonelt og estetisk: rasjonelt og emosjonelt.</a:t>
            </a:r>
          </a:p>
          <a:p>
            <a:r>
              <a:rPr lang="nb-N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Spesialtilfeller</a:t>
            </a:r>
          </a:p>
          <a:p>
            <a:pPr lvl="1"/>
            <a:r>
              <a:rPr lang="nb-N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Luksusprodukter</a:t>
            </a:r>
          </a:p>
          <a:p>
            <a:pPr lvl="1"/>
            <a:r>
              <a:rPr lang="nb-N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Miljømessig fokusering</a:t>
            </a:r>
            <a:endParaRPr lang="nb-N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391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nb-NO" sz="400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Produkthierarkiet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Behovsfamilie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Produktfamilie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Produktgruppe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Produktlinje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Produkttype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Produktvariant/Artikkel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endParaRPr lang="nb-NO" altLang="nb-NO" sz="3200" dirty="0" smtClean="0">
              <a:solidFill>
                <a:srgbClr val="000000"/>
              </a:solidFill>
              <a:latin typeface="GillSans"/>
              <a:cs typeface="+mn-cs"/>
            </a:endParaRP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91264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SN Bokmål">
  <a:themeElements>
    <a:clrScheme name="Custom 39">
      <a:dk1>
        <a:srgbClr val="252525"/>
      </a:dk1>
      <a:lt1>
        <a:sysClr val="window" lastClr="FFFFFF"/>
      </a:lt1>
      <a:dk2>
        <a:srgbClr val="7E9492"/>
      </a:dk2>
      <a:lt2>
        <a:srgbClr val="D6E0E3"/>
      </a:lt2>
      <a:accent1>
        <a:srgbClr val="4B4CAD"/>
      </a:accent1>
      <a:accent2>
        <a:srgbClr val="3BAFA2"/>
      </a:accent2>
      <a:accent3>
        <a:srgbClr val="00978A"/>
      </a:accent3>
      <a:accent4>
        <a:srgbClr val="FFD240"/>
      </a:accent4>
      <a:accent5>
        <a:srgbClr val="D64349"/>
      </a:accent5>
      <a:accent6>
        <a:srgbClr val="27B2D0"/>
      </a:accent6>
      <a:hlink>
        <a:srgbClr val="005B9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Powerpointmal - kort" id="{7D1D20C5-6BFA-48F3-8A1D-D77F2F91790B}" vid="{D5979A9F-98C0-4C7C-98FD-1335ABF5937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Powerpointmal -NO</Template>
  <TotalTime>600</TotalTime>
  <Words>710</Words>
  <Application>Microsoft Macintosh PowerPoint</Application>
  <PresentationFormat>Skjermfremvisning (16:9)</PresentationFormat>
  <Paragraphs>160</Paragraphs>
  <Slides>15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Lysbildetitler</vt:lpstr>
      </vt:variant>
      <vt:variant>
        <vt:i4>15</vt:i4>
      </vt:variant>
    </vt:vector>
  </HeadingPairs>
  <TitlesOfParts>
    <vt:vector size="17" baseType="lpstr">
      <vt:lpstr>HSN Bokmål</vt:lpstr>
      <vt:lpstr>Office-tema</vt:lpstr>
      <vt:lpstr>PowerPoint-presentasjon</vt:lpstr>
      <vt:lpstr>Kap 13 Utvikle produktstrategi</vt:lpstr>
      <vt:lpstr>PRODUKTDEFINISJON</vt:lpstr>
      <vt:lpstr>PowerPoint-presentasjon</vt:lpstr>
      <vt:lpstr>Produktnivåer</vt:lpstr>
      <vt:lpstr>PowerPoint-presentasjon</vt:lpstr>
      <vt:lpstr>Produktklassifisering </vt:lpstr>
      <vt:lpstr>Produktdifferensiering</vt:lpstr>
      <vt:lpstr>Produkthierarkiet</vt:lpstr>
      <vt:lpstr>Sortimentbegrepet</vt:lpstr>
      <vt:lpstr>Lilleborg Produkter: bredden i produktsortementet og lengden av produktlinjen</vt:lpstr>
      <vt:lpstr>Produktlinjeanalyse</vt:lpstr>
      <vt:lpstr>PRODUKTLINJE-BESLUTNINGER</vt:lpstr>
      <vt:lpstr>Sammenheng mellom produktportefølje og prissetting</vt:lpstr>
      <vt:lpstr>Diverse sortimentsrelaterte forhold</vt:lpstr>
    </vt:vector>
  </TitlesOfParts>
  <Company>HBV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Per Oddvar Marheim Isaksen</dc:creator>
  <cp:lastModifiedBy>Tom Karp</cp:lastModifiedBy>
  <cp:revision>41</cp:revision>
  <cp:lastPrinted>2015-12-11T15:19:02Z</cp:lastPrinted>
  <dcterms:created xsi:type="dcterms:W3CDTF">2016-10-20T13:43:45Z</dcterms:created>
  <dcterms:modified xsi:type="dcterms:W3CDTF">2017-10-23T11:00:17Z</dcterms:modified>
</cp:coreProperties>
</file>