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0" r:id="rId2"/>
    <p:sldMasterId id="2147483682" r:id="rId3"/>
  </p:sldMasterIdLst>
  <p:sldIdLst>
    <p:sldId id="261" r:id="rId4"/>
    <p:sldId id="256" r:id="rId5"/>
    <p:sldId id="257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2" r:id="rId15"/>
    <p:sldId id="271" r:id="rId16"/>
    <p:sldId id="273" r:id="rId17"/>
    <p:sldId id="274" r:id="rId18"/>
    <p:sldId id="275" r:id="rId19"/>
    <p:sldId id="276" r:id="rId20"/>
    <p:sldId id="277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0" autoAdjust="0"/>
    <p:restoredTop sz="94660"/>
  </p:normalViewPr>
  <p:slideViewPr>
    <p:cSldViewPr snapToGrid="0" snapToObjects="1">
      <p:cViewPr varScale="1">
        <p:scale>
          <a:sx n="142" d="100"/>
          <a:sy n="142" d="100"/>
        </p:scale>
        <p:origin x="126" y="34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52400" y="165100"/>
            <a:ext cx="8832760" cy="463889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288" y="2042319"/>
            <a:ext cx="4316012" cy="1551781"/>
          </a:xfrm>
        </p:spPr>
        <p:txBody>
          <a:bodyPr anchor="b"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288" y="3924300"/>
            <a:ext cx="4316012" cy="5334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0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E912234-DE0C-F648-8277-10106ADB5BCE}" type="datetimeFigureOut">
              <a:rPr lang="en-US" smtClean="0"/>
              <a:pPr/>
              <a:t>11/9/2016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200" y="219282"/>
            <a:ext cx="3829050" cy="4584493"/>
          </a:xfrm>
          <a:solidFill>
            <a:srgbClr val="7E9492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94536" y="37735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7288" y="508001"/>
            <a:ext cx="2489200" cy="498514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02726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2400" y="165100"/>
            <a:ext cx="4832260" cy="4638897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703" y="428161"/>
            <a:ext cx="4093697" cy="857250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853" y="1594843"/>
            <a:ext cx="4162547" cy="285015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/>
              <a:t>11/9/2016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1533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110" y="165100"/>
            <a:ext cx="3829050" cy="4638675"/>
          </a:xfrm>
          <a:solidFill>
            <a:srgbClr val="7E9492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037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421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+ Text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152900" y="165100"/>
            <a:ext cx="4832260" cy="4638897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4203" y="428161"/>
            <a:ext cx="4093697" cy="857250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5353" y="1594843"/>
            <a:ext cx="4162547" cy="285015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/>
              <a:t>11/9/2016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41538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042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>
          <a:xfrm>
            <a:off x="152400" y="165100"/>
            <a:ext cx="3829050" cy="46388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3" hasCustomPrompt="1"/>
          </p:nvPr>
        </p:nvSpPr>
        <p:spPr>
          <a:xfrm>
            <a:off x="152400" y="165100"/>
            <a:ext cx="3829050" cy="463867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nb-NO" dirty="0" smtClean="0"/>
              <a:t>Graph / </a:t>
            </a:r>
            <a:r>
              <a:rPr lang="nb-NO" dirty="0" err="1" smtClean="0"/>
              <a:t>Smartart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99126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Graph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2400" y="165100"/>
            <a:ext cx="4832260" cy="4638897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703" y="428161"/>
            <a:ext cx="4093697" cy="857250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853" y="1594843"/>
            <a:ext cx="4162547" cy="285015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/>
              <a:t>11/9/2016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1533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037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5156110" y="165100"/>
            <a:ext cx="3829050" cy="46388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Content Placeholder 17"/>
          <p:cNvSpPr>
            <a:spLocks noGrp="1"/>
          </p:cNvSpPr>
          <p:nvPr>
            <p:ph sz="quarter" idx="13" hasCustomPrompt="1"/>
          </p:nvPr>
        </p:nvSpPr>
        <p:spPr>
          <a:xfrm>
            <a:off x="5156110" y="165100"/>
            <a:ext cx="3829050" cy="463867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nb-NO" dirty="0" smtClean="0"/>
              <a:t>Graph / </a:t>
            </a:r>
            <a:r>
              <a:rPr lang="nb-NO" dirty="0" err="1" smtClean="0"/>
              <a:t>Smartart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96329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2400" y="165100"/>
            <a:ext cx="8832760" cy="4638897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/>
              <a:t>11/9/2016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52400" y="219075"/>
            <a:ext cx="8832850" cy="4584700"/>
          </a:xfrm>
          <a:solidFill>
            <a:srgbClr val="BCCCD1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31015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or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2400" y="165100"/>
            <a:ext cx="8832760" cy="4638897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4070" y="219282"/>
            <a:ext cx="8831090" cy="4584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1">
                <a:latin typeface="Times New Roman"/>
                <a:cs typeface="Times New Roman"/>
              </a:defRPr>
            </a:lvl1pPr>
          </a:lstStyle>
          <a:p>
            <a:pPr lvl="0"/>
            <a:r>
              <a:rPr lang="nb-NO" dirty="0" smtClean="0"/>
              <a:t>«</a:t>
            </a:r>
            <a:r>
              <a:rPr lang="nb-NO" dirty="0" err="1" smtClean="0"/>
              <a:t>Quote</a:t>
            </a:r>
            <a:r>
              <a:rPr lang="nb-NO" dirty="0" smtClean="0"/>
              <a:t>»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/>
              <a:t>11/9/2016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56504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/>
              <a:t>11/9/2016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154070" y="165723"/>
            <a:ext cx="2880000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Rectangle 10"/>
          <p:cNvSpPr/>
          <p:nvPr userDrawn="1"/>
        </p:nvSpPr>
        <p:spPr>
          <a:xfrm>
            <a:off x="6105160" y="165723"/>
            <a:ext cx="2880000" cy="5355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Rectangle 11"/>
          <p:cNvSpPr/>
          <p:nvPr userDrawn="1"/>
        </p:nvSpPr>
        <p:spPr>
          <a:xfrm>
            <a:off x="3129615" y="165723"/>
            <a:ext cx="2880000" cy="5355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52400" y="219075"/>
            <a:ext cx="2881670" cy="1495734"/>
          </a:xfrm>
          <a:solidFill>
            <a:srgbClr val="BCCCD1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3127945" y="219075"/>
            <a:ext cx="2881670" cy="1495734"/>
          </a:xfrm>
          <a:solidFill>
            <a:srgbClr val="BCCCD1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103490" y="219075"/>
            <a:ext cx="2881670" cy="1495734"/>
          </a:xfrm>
          <a:solidFill>
            <a:srgbClr val="BCCCD1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154071" y="1803709"/>
            <a:ext cx="2880000" cy="285015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17" name="Content Placeholder 2"/>
          <p:cNvSpPr>
            <a:spLocks noGrp="1"/>
          </p:cNvSpPr>
          <p:nvPr>
            <p:ph idx="16"/>
          </p:nvPr>
        </p:nvSpPr>
        <p:spPr>
          <a:xfrm>
            <a:off x="3129615" y="1803709"/>
            <a:ext cx="2880000" cy="285015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18" name="Content Placeholder 2"/>
          <p:cNvSpPr>
            <a:spLocks noGrp="1"/>
          </p:cNvSpPr>
          <p:nvPr>
            <p:ph idx="17"/>
          </p:nvPr>
        </p:nvSpPr>
        <p:spPr>
          <a:xfrm>
            <a:off x="6103490" y="1803709"/>
            <a:ext cx="2880000" cy="285015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8420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52400" y="165100"/>
            <a:ext cx="8832760" cy="46388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288" y="1244601"/>
            <a:ext cx="4316012" cy="1155700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288" y="2743200"/>
            <a:ext cx="4316012" cy="5334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E912234-DE0C-F648-8277-10106ADB5BCE}" type="datetimeFigureOut">
              <a:rPr lang="en-US" smtClean="0"/>
              <a:pPr/>
              <a:t>11/9/2016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nb-NO" smtClean="0"/>
              <a:pPr/>
              <a:t>‹#›</a:t>
            </a:fld>
            <a:endParaRPr lang="nb-NO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19936" y="2582921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200" y="219282"/>
            <a:ext cx="3829050" cy="4584493"/>
          </a:xfrm>
          <a:solidFill>
            <a:srgbClr val="7E9492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91003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52400" y="165100"/>
            <a:ext cx="8832760" cy="4638897"/>
          </a:xfrm>
          <a:prstGeom prst="rect">
            <a:avLst/>
          </a:prstGeom>
          <a:solidFill>
            <a:srgbClr val="007C7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288" y="1244601"/>
            <a:ext cx="4316012" cy="1155700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288" y="2743200"/>
            <a:ext cx="4316012" cy="5334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E912234-DE0C-F648-8277-10106ADB5BCE}" type="datetimeFigureOut">
              <a:rPr lang="en-US" smtClean="0"/>
              <a:pPr/>
              <a:t>11/9/2016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200" y="219282"/>
            <a:ext cx="3829050" cy="4584493"/>
          </a:xfrm>
          <a:solidFill>
            <a:srgbClr val="7E9492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19936" y="2582921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27546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52400" y="165100"/>
            <a:ext cx="8832760" cy="46388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288" y="1244601"/>
            <a:ext cx="4316012" cy="1155700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288" y="2743200"/>
            <a:ext cx="4316012" cy="5334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E912234-DE0C-F648-8277-10106ADB5BCE}" type="datetimeFigureOut">
              <a:rPr lang="en-US" smtClean="0"/>
              <a:pPr/>
              <a:t>11/9/2016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200" y="219282"/>
            <a:ext cx="3829050" cy="4584493"/>
          </a:xfrm>
          <a:solidFill>
            <a:srgbClr val="7E9492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19936" y="2582921"/>
            <a:ext cx="323133" cy="0"/>
          </a:xfrm>
          <a:prstGeom prst="line">
            <a:avLst/>
          </a:prstGeom>
          <a:ln w="6350" cmpd="sng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943190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52400" y="165100"/>
            <a:ext cx="8832760" cy="4638897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288" y="1244601"/>
            <a:ext cx="4316012" cy="1155700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288" y="2743200"/>
            <a:ext cx="4316012" cy="5334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E912234-DE0C-F648-8277-10106ADB5BCE}" type="datetimeFigureOut">
              <a:rPr lang="en-US" smtClean="0"/>
              <a:pPr/>
              <a:t>11/9/2016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200" y="219282"/>
            <a:ext cx="3829050" cy="4584493"/>
          </a:xfrm>
          <a:solidFill>
            <a:srgbClr val="7E9492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19936" y="2582921"/>
            <a:ext cx="323133" cy="0"/>
          </a:xfrm>
          <a:prstGeom prst="line">
            <a:avLst/>
          </a:prstGeom>
          <a:ln w="6350" cmpd="sng">
            <a:solidFill>
              <a:schemeClr val="accent5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21883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/>
              <a:t>11/9/2016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7" name="Rectangle 6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561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4431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52400" y="165100"/>
            <a:ext cx="8832760" cy="4638897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288" y="1244601"/>
            <a:ext cx="4316012" cy="1155700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288" y="2743200"/>
            <a:ext cx="4316012" cy="5334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E912234-DE0C-F648-8277-10106ADB5BCE}" type="datetimeFigureOut">
              <a:rPr lang="en-US" smtClean="0"/>
              <a:pPr/>
              <a:t>11/9/2016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200" y="219282"/>
            <a:ext cx="3829050" cy="4584493"/>
          </a:xfrm>
          <a:solidFill>
            <a:srgbClr val="7E9492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19936" y="2582921"/>
            <a:ext cx="323133" cy="0"/>
          </a:xfrm>
          <a:prstGeom prst="line">
            <a:avLst/>
          </a:prstGeom>
          <a:ln w="6350" cmpd="sng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rgbClr val="591B2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336945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ECAD-DA86-2B4C-9333-344166E93D22}" type="datetimeFigureOut">
              <a:rPr lang="nb-NO" smtClean="0"/>
              <a:t>09.11.2016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E0FD-515C-6B4A-BD94-1B1E88014CC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126848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ECAD-DA86-2B4C-9333-344166E93D22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09.11.2016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E0FD-515C-6B4A-BD94-1B1E88014CC7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9095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ECAD-DA86-2B4C-9333-344166E93D22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09.11.2016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E0FD-515C-6B4A-BD94-1B1E88014CC7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336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ECAD-DA86-2B4C-9333-344166E93D22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09.11.2016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E0FD-515C-6B4A-BD94-1B1E88014CC7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70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ECAD-DA86-2B4C-9333-344166E93D22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09.11.2016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E0FD-515C-6B4A-BD94-1B1E88014CC7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823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ECAD-DA86-2B4C-9333-344166E93D22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09.11.2016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E0FD-515C-6B4A-BD94-1B1E88014CC7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7610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ECAD-DA86-2B4C-9333-344166E93D22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09.11.2016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E0FD-515C-6B4A-BD94-1B1E88014CC7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9611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ECAD-DA86-2B4C-9333-344166E93D22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09.11.2016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E0FD-515C-6B4A-BD94-1B1E88014CC7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5321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ECAD-DA86-2B4C-9333-344166E93D22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09.11.2016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E0FD-515C-6B4A-BD94-1B1E88014CC7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913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 + Tex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4203" y="428161"/>
            <a:ext cx="4093697" cy="857250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5353" y="1594843"/>
            <a:ext cx="4162547" cy="285015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/>
              <a:t>11/9/2016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41538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52400" y="165100"/>
            <a:ext cx="3829050" cy="4638675"/>
          </a:xfrm>
          <a:solidFill>
            <a:srgbClr val="7E9492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042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48509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ECAD-DA86-2B4C-9333-344166E93D22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09.11.2016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E0FD-515C-6B4A-BD94-1B1E88014CC7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6071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ECAD-DA86-2B4C-9333-344166E93D22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09.11.2016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E0FD-515C-6B4A-BD94-1B1E88014CC7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1979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ECAD-DA86-2B4C-9333-344166E93D22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09.11.2016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E0FD-515C-6B4A-BD94-1B1E88014CC7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2389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ECAD-DA86-2B4C-9333-344166E93D22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09.11.2016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E0FD-515C-6B4A-BD94-1B1E88014CC7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8378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ECAD-DA86-2B4C-9333-344166E93D22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09.11.2016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E0FD-515C-6B4A-BD94-1B1E88014CC7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92944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ECAD-DA86-2B4C-9333-344166E93D22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09.11.2016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E0FD-515C-6B4A-BD94-1B1E88014CC7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56928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ECAD-DA86-2B4C-9333-344166E93D22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09.11.2016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E0FD-515C-6B4A-BD94-1B1E88014CC7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86831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ECAD-DA86-2B4C-9333-344166E93D22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09.11.2016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E0FD-515C-6B4A-BD94-1B1E88014CC7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13047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ECAD-DA86-2B4C-9333-344166E93D22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09.11.2016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E0FD-515C-6B4A-BD94-1B1E88014CC7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0607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ECAD-DA86-2B4C-9333-344166E93D22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09.11.2016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E0FD-515C-6B4A-BD94-1B1E88014CC7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888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703" y="428161"/>
            <a:ext cx="4093697" cy="857250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853" y="1594843"/>
            <a:ext cx="4162547" cy="285015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/>
              <a:t>11/9/2016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1533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110" y="165100"/>
            <a:ext cx="3829050" cy="4638675"/>
          </a:xfrm>
          <a:solidFill>
            <a:srgbClr val="7E9492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037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58899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ECAD-DA86-2B4C-9333-344166E93D22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09.11.2016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E0FD-515C-6B4A-BD94-1B1E88014CC7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1613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ECAD-DA86-2B4C-9333-344166E93D22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09.11.2016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E0FD-515C-6B4A-BD94-1B1E88014CC7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18952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ECAD-DA86-2B4C-9333-344166E93D22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09.11.2016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E0FD-515C-6B4A-BD94-1B1E88014CC7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28897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ECAD-DA86-2B4C-9333-344166E93D22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09.11.2016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E0FD-515C-6B4A-BD94-1B1E88014CC7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628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+ Tex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4203" y="428161"/>
            <a:ext cx="4093697" cy="857250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5353" y="1594843"/>
            <a:ext cx="4162547" cy="285015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/>
              <a:t>11/9/2016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41538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042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>
          <a:xfrm>
            <a:off x="152400" y="165100"/>
            <a:ext cx="3829050" cy="46388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3" hasCustomPrompt="1"/>
          </p:nvPr>
        </p:nvSpPr>
        <p:spPr>
          <a:xfrm>
            <a:off x="152400" y="165100"/>
            <a:ext cx="3829050" cy="463867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nb-NO" dirty="0" smtClean="0"/>
              <a:t>Graph / </a:t>
            </a:r>
            <a:r>
              <a:rPr lang="nb-NO" dirty="0" err="1" smtClean="0"/>
              <a:t>Smartart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8302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Graph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703" y="428161"/>
            <a:ext cx="4093697" cy="857250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853" y="1594843"/>
            <a:ext cx="4162547" cy="285015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/>
              <a:t>11/9/2016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1533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037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5156110" y="165100"/>
            <a:ext cx="3829050" cy="46388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Content Placeholder 17"/>
          <p:cNvSpPr>
            <a:spLocks noGrp="1"/>
          </p:cNvSpPr>
          <p:nvPr>
            <p:ph sz="quarter" idx="13" hasCustomPrompt="1"/>
          </p:nvPr>
        </p:nvSpPr>
        <p:spPr>
          <a:xfrm>
            <a:off x="5156110" y="165100"/>
            <a:ext cx="3829050" cy="463867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nb-NO" dirty="0" smtClean="0"/>
              <a:t>Graph / </a:t>
            </a:r>
            <a:r>
              <a:rPr lang="nb-NO" dirty="0" err="1" smtClean="0"/>
              <a:t>Smartart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13036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/>
              <a:t>11/9/2016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78688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2400" y="165100"/>
            <a:ext cx="8832760" cy="4638897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/>
              <a:t>11/9/2016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561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189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 + Text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152900" y="165100"/>
            <a:ext cx="4832260" cy="4638897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4203" y="428161"/>
            <a:ext cx="4093697" cy="857250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5353" y="1594843"/>
            <a:ext cx="4162547" cy="285015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/>
              <a:t>11/9/2016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41538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52400" y="165100"/>
            <a:ext cx="3829050" cy="4638675"/>
          </a:xfrm>
          <a:solidFill>
            <a:srgbClr val="7E9492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042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05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6103" y="428161"/>
            <a:ext cx="7961846" cy="8572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253" y="1594843"/>
            <a:ext cx="8030696" cy="2850156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32206" y="4866145"/>
            <a:ext cx="1654282" cy="15961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FE912234-DE0C-F648-8277-10106ADB5BCE}" type="datetimeFigureOut">
              <a:rPr lang="en-US" smtClean="0"/>
              <a:pPr/>
              <a:t>11/9/2016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6488" y="4866145"/>
            <a:ext cx="2895600" cy="15961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1560" y="4866145"/>
            <a:ext cx="2133600" cy="15961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154070" y="4809031"/>
            <a:ext cx="165428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rgbClr val="25252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>
                <a:solidFill>
                  <a:schemeClr val="tx1"/>
                </a:solidFill>
              </a:rPr>
              <a:t>Høgskolen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i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Sørøst-Norge</a:t>
            </a:r>
            <a:endParaRPr lang="nb-NO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82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8" r:id="rId4"/>
    <p:sldLayoutId id="2147483659" r:id="rId5"/>
    <p:sldLayoutId id="2147483660" r:id="rId6"/>
    <p:sldLayoutId id="2147483656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62" r:id="rId13"/>
    <p:sldLayoutId id="2147483661" r:id="rId14"/>
    <p:sldLayoutId id="2147483668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9" r:id="rId21"/>
  </p:sldLayoutIdLst>
  <p:txStyles>
    <p:titleStyle>
      <a:lvl1pPr algn="l" defTabSz="4572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Times New Roman"/>
          <a:ea typeface="+mj-ea"/>
          <a:cs typeface="Times New Roman"/>
        </a:defRPr>
      </a:lvl1pPr>
    </p:titleStyle>
    <p:bodyStyle>
      <a:lvl1pPr marL="176213" indent="-176213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Calibri Light"/>
          <a:ea typeface="+mn-ea"/>
          <a:cs typeface="Calibri Light"/>
        </a:defRPr>
      </a:lvl1pPr>
      <a:lvl2pPr marL="452438" indent="-207963" algn="l" defTabSz="45085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Calibri Light"/>
          <a:ea typeface="+mn-ea"/>
          <a:cs typeface="Calibri Light"/>
        </a:defRPr>
      </a:lvl2pPr>
      <a:lvl3pPr marL="627063" indent="-158750" algn="l" defTabSz="627063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Calibri Light"/>
          <a:ea typeface="+mn-ea"/>
          <a:cs typeface="Calibri Light"/>
        </a:defRPr>
      </a:lvl3pPr>
      <a:lvl4pPr marL="804863" indent="-161925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Calibri Light"/>
          <a:ea typeface="+mn-ea"/>
          <a:cs typeface="Calibri Light"/>
        </a:defRPr>
      </a:lvl4pPr>
      <a:lvl5pPr marL="987425" indent="-174625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alibri Light"/>
          <a:ea typeface="+mn-ea"/>
          <a:cs typeface="Calibri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1ECAD-DA86-2B4C-9333-344166E93D22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09.11.2016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2E0FD-515C-6B4A-BD94-1B1E88014CC7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474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1ECAD-DA86-2B4C-9333-344166E93D22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09.11.2016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2E0FD-515C-6B4A-BD94-1B1E88014CC7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672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offset_comp_290614.jpg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6" name="Picture 5" descr="HSN_logo_rgb_neg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62684" y="1511300"/>
            <a:ext cx="5590032" cy="1981200"/>
          </a:xfrm>
          <a:prstGeom prst="rect">
            <a:avLst/>
          </a:prstGeom>
        </p:spPr>
      </p:pic>
      <p:pic>
        <p:nvPicPr>
          <p:cNvPr id="4" name="Picture 3" descr="CMonster-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748" y="1117600"/>
            <a:ext cx="1007266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66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 descr="Figur 16.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323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81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 descr="Figur 16.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323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03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altLang="nb-NO" sz="3600" kern="0" dirty="0">
                <a:solidFill>
                  <a:srgbClr val="000000"/>
                </a:solidFill>
                <a:latin typeface="Times New Roman" panose="02020603050405020304" pitchFamily="18" charset="0"/>
                <a:cs typeface="+mj-cs"/>
              </a:rPr>
              <a:t>Konkurransebasert prissetting (Trinn 4)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28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Vurdere de viktigste konkurrentenes kostnadsstruktur, fortjenestemarginer og prispolitikk.</a:t>
            </a:r>
          </a:p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28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Vurdere pris opp mot andre virkemidler</a:t>
            </a:r>
          </a:p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28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Profilering  - Differensiering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4104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67845" y="670208"/>
            <a:ext cx="7961846" cy="857250"/>
          </a:xfrm>
        </p:spPr>
        <p:txBody>
          <a:bodyPr>
            <a:noAutofit/>
          </a:bodyPr>
          <a:lstStyle/>
          <a:p>
            <a:pPr marL="176213" lvl="0" indent="-176213">
              <a:spcBef>
                <a:spcPct val="20000"/>
              </a:spcBef>
            </a:pPr>
            <a:r>
              <a:rPr lang="nb-NO" sz="4000" dirty="0">
                <a:solidFill>
                  <a:srgbClr val="252525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Velg en </a:t>
            </a:r>
            <a:r>
              <a:rPr lang="nb-NO" sz="4000" dirty="0" smtClean="0">
                <a:solidFill>
                  <a:srgbClr val="252525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prismetode – trinn 5</a:t>
            </a:r>
            <a:r>
              <a:rPr lang="nb-NO" sz="4000" dirty="0">
                <a:solidFill>
                  <a:srgbClr val="252525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/>
            </a:r>
            <a:br>
              <a:rPr lang="nb-NO" sz="4000" dirty="0">
                <a:solidFill>
                  <a:srgbClr val="252525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endParaRPr lang="nb-NO" sz="4000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lvl="0" indent="-342900" defTabSz="914400" eaLnBrk="0" fontAlgn="base" hangingPunct="0">
              <a:lnSpc>
                <a:spcPct val="90000"/>
              </a:lnSpc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Påslagsmetoden</a:t>
            </a:r>
          </a:p>
          <a:p>
            <a:pPr marL="342900" lvl="0" indent="-342900" defTabSz="914400" eaLnBrk="0" fontAlgn="base" hangingPunct="0">
              <a:lnSpc>
                <a:spcPct val="90000"/>
              </a:lnSpc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Kapitalavkastningsmetoden</a:t>
            </a:r>
          </a:p>
          <a:p>
            <a:pPr marL="742950" lvl="1" indent="-285750" defTabSz="914400" eaLnBrk="0" fontAlgn="base" hangingPunct="0">
              <a:lnSpc>
                <a:spcPct val="90000"/>
              </a:lnSpc>
              <a:spcAft>
                <a:spcPct val="0"/>
              </a:spcAft>
              <a:buSzPct val="100000"/>
              <a:buFontTx/>
              <a:buChar char="–"/>
            </a:pPr>
            <a:r>
              <a:rPr lang="nb-NO" altLang="nb-NO" sz="2800" b="1" kern="0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Beregning av ”Break-</a:t>
            </a:r>
            <a:r>
              <a:rPr lang="nb-NO" altLang="nb-NO" sz="2800" b="1" kern="0" dirty="0" err="1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even</a:t>
            </a:r>
            <a:r>
              <a:rPr lang="nb-NO" altLang="nb-NO" sz="2800" b="1" kern="0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nb-NO" altLang="nb-NO" sz="2800" b="1" kern="0" dirty="0" err="1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point</a:t>
            </a:r>
            <a:r>
              <a:rPr lang="nb-NO" altLang="nb-NO" sz="2800" b="1" kern="0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” </a:t>
            </a:r>
          </a:p>
          <a:p>
            <a:pPr marL="342900" lvl="0" indent="-342900" defTabSz="914400" eaLnBrk="0" fontAlgn="base" hangingPunct="0">
              <a:lnSpc>
                <a:spcPct val="90000"/>
              </a:lnSpc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Verdioppfatningsmetoden</a:t>
            </a:r>
          </a:p>
          <a:p>
            <a:pPr marL="342900" lvl="0" indent="-342900" defTabSz="914400" eaLnBrk="0" fontAlgn="base" hangingPunct="0">
              <a:lnSpc>
                <a:spcPct val="90000"/>
              </a:lnSpc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Markedsprising</a:t>
            </a:r>
          </a:p>
          <a:p>
            <a:pPr marL="342900" lvl="0" indent="-342900" defTabSz="914400" eaLnBrk="0" fontAlgn="base" hangingPunct="0">
              <a:lnSpc>
                <a:spcPct val="90000"/>
              </a:lnSpc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Auksjonsprising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5862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 descr="Figur 16.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323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14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 descr="Figur 16.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514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40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altLang="nb-NO" sz="4000" kern="0" dirty="0">
                <a:solidFill>
                  <a:srgbClr val="000000"/>
                </a:solidFill>
                <a:latin typeface="Times New Roman" panose="02020603050405020304" pitchFamily="18" charset="0"/>
                <a:cs typeface="+mj-cs"/>
              </a:rPr>
              <a:t>Trinn 6:  Endelig prisfastlegging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3200" b="1" kern="0" dirty="0">
                <a:solidFill>
                  <a:srgbClr val="000000"/>
                </a:solidFill>
                <a:latin typeface="GillSans"/>
                <a:cs typeface="+mn-cs"/>
              </a:rPr>
              <a:t>Rabatter og bonuser</a:t>
            </a:r>
          </a:p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3200" b="1" kern="0" dirty="0">
                <a:solidFill>
                  <a:srgbClr val="000000"/>
                </a:solidFill>
                <a:latin typeface="GillSans"/>
                <a:cs typeface="+mn-cs"/>
              </a:rPr>
              <a:t>Kampanjepriser</a:t>
            </a:r>
          </a:p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3200" b="1" kern="0" dirty="0" smtClean="0">
                <a:solidFill>
                  <a:srgbClr val="000000"/>
                </a:solidFill>
                <a:latin typeface="GillSans"/>
                <a:cs typeface="+mn-cs"/>
              </a:rPr>
              <a:t>Prisdifferensiering/-tilpasning</a:t>
            </a:r>
            <a:endParaRPr lang="nb-NO" altLang="nb-NO" sz="3200" b="1" kern="0" dirty="0">
              <a:solidFill>
                <a:srgbClr val="000000"/>
              </a:solidFill>
              <a:latin typeface="GillSans"/>
              <a:cs typeface="+mn-cs"/>
            </a:endParaRPr>
          </a:p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3200" b="1" kern="0" dirty="0" smtClean="0">
                <a:solidFill>
                  <a:srgbClr val="000000"/>
                </a:solidFill>
                <a:latin typeface="GillSans"/>
                <a:cs typeface="+mn-cs"/>
              </a:rPr>
              <a:t>Sortimentsprising, andre markedsføringstiltak</a:t>
            </a:r>
            <a:endParaRPr lang="nb-NO" altLang="nb-NO" sz="3200" b="1" kern="0" dirty="0">
              <a:solidFill>
                <a:srgbClr val="000000"/>
              </a:solidFill>
              <a:latin typeface="GillSans"/>
              <a:cs typeface="+mn-cs"/>
            </a:endParaRPr>
          </a:p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3200" b="1" kern="0" dirty="0">
                <a:solidFill>
                  <a:srgbClr val="000000"/>
                </a:solidFill>
                <a:latin typeface="GillSans"/>
                <a:cs typeface="+mn-cs"/>
              </a:rPr>
              <a:t>Psykologiske priser</a:t>
            </a:r>
          </a:p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3200" b="1" kern="0" dirty="0">
                <a:solidFill>
                  <a:srgbClr val="000000"/>
                </a:solidFill>
                <a:latin typeface="GillSans"/>
                <a:cs typeface="+mn-cs"/>
              </a:rPr>
              <a:t>Omgivelsenes </a:t>
            </a:r>
            <a:r>
              <a:rPr lang="nb-NO" altLang="nb-NO" sz="3200" b="1" kern="0" dirty="0" smtClean="0">
                <a:solidFill>
                  <a:srgbClr val="000000"/>
                </a:solidFill>
                <a:latin typeface="GillSans"/>
                <a:cs typeface="+mn-cs"/>
              </a:rPr>
              <a:t>reaksjoner - Prislovgivning</a:t>
            </a:r>
            <a:endParaRPr lang="nb-NO" altLang="nb-NO" sz="3200" b="1" kern="0" dirty="0">
              <a:solidFill>
                <a:srgbClr val="000000"/>
              </a:solidFill>
              <a:latin typeface="GillSans"/>
              <a:cs typeface="+mn-cs"/>
            </a:endParaRPr>
          </a:p>
          <a:p>
            <a:endParaRPr lang="nb-NO" b="1" dirty="0"/>
          </a:p>
        </p:txBody>
      </p:sp>
    </p:spTree>
    <p:extLst>
      <p:ext uri="{BB962C8B-B14F-4D97-AF65-F5344CB8AC3E}">
        <p14:creationId xmlns:p14="http://schemas.microsoft.com/office/powerpoint/2010/main" val="419742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altLang="nb-NO" sz="4000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+mj-cs"/>
              </a:rPr>
              <a:t>Prisdifferensiering/-tilpasning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Kundetype</a:t>
            </a:r>
          </a:p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Sted/geografisk differensiering</a:t>
            </a:r>
          </a:p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Tid</a:t>
            </a:r>
          </a:p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Produktvariant</a:t>
            </a:r>
          </a:p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Plass (for eksempel </a:t>
            </a:r>
            <a:r>
              <a:rPr lang="nb-NO" altLang="nb-NO" sz="3200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fotballarena</a:t>
            </a:r>
            <a:r>
              <a:rPr lang="nb-NO" altLang="nb-NO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Salgskanal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3433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altLang="nb-NO" sz="4000" kern="0" dirty="0">
                <a:solidFill>
                  <a:srgbClr val="000000"/>
                </a:solidFill>
                <a:latin typeface="Times New Roman" panose="02020603050405020304" pitchFamily="18" charset="0"/>
                <a:cs typeface="+mj-cs"/>
              </a:rPr>
              <a:t>Prisendringer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28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Mange mulige årsaker til priskutt eller – økninger: foreta analyser </a:t>
            </a:r>
            <a:r>
              <a:rPr lang="nb-NO" altLang="nb-NO" sz="2800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jf</a:t>
            </a:r>
            <a:r>
              <a:rPr lang="nb-NO" altLang="nb-NO" sz="28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altLang="nb-NO" sz="2800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</a:t>
            </a:r>
            <a:r>
              <a:rPr lang="nb-NO" altLang="nb-NO" sz="28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646 -650</a:t>
            </a:r>
          </a:p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28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Tenk alternativer først</a:t>
            </a:r>
          </a:p>
          <a:p>
            <a:pPr marL="742950" lvl="1" indent="-285750" defTabSz="914400" eaLnBrk="0" fontAlgn="base" hangingPunct="0">
              <a:spcAft>
                <a:spcPct val="0"/>
              </a:spcAft>
              <a:buSzPct val="100000"/>
              <a:buFontTx/>
              <a:buChar char="–"/>
            </a:pPr>
            <a:r>
              <a:rPr lang="nb-NO" altLang="nb-NO" sz="2400" b="1" kern="0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Kostnadsreduksjoner</a:t>
            </a:r>
          </a:p>
          <a:p>
            <a:pPr marL="742950" lvl="1" indent="-285750" defTabSz="914400" eaLnBrk="0" fontAlgn="base" hangingPunct="0">
              <a:spcAft>
                <a:spcPct val="0"/>
              </a:spcAft>
              <a:buSzPct val="100000"/>
              <a:buFontTx/>
              <a:buChar char="–"/>
            </a:pPr>
            <a:r>
              <a:rPr lang="nb-NO" altLang="nb-NO" sz="2400" b="1" kern="0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Differensiering</a:t>
            </a:r>
          </a:p>
          <a:p>
            <a:pPr marL="742950" lvl="1" indent="-285750" defTabSz="914400" eaLnBrk="0" fontAlgn="base" hangingPunct="0">
              <a:spcAft>
                <a:spcPct val="0"/>
              </a:spcAft>
              <a:buSzPct val="100000"/>
              <a:buFontTx/>
              <a:buChar char="–"/>
            </a:pPr>
            <a:r>
              <a:rPr lang="nb-NO" altLang="nb-NO" sz="2400" b="1" kern="0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Kvalitetsendringer</a:t>
            </a:r>
          </a:p>
          <a:p>
            <a:pPr marL="742950" lvl="1" indent="-285750" defTabSz="914400" eaLnBrk="0" fontAlgn="base" hangingPunct="0">
              <a:spcAft>
                <a:spcPct val="0"/>
              </a:spcAft>
              <a:buSzPct val="100000"/>
              <a:buFontTx/>
              <a:buChar char="–"/>
            </a:pPr>
            <a:r>
              <a:rPr lang="nb-NO" altLang="nb-NO" sz="2400" b="1" kern="0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Nye produktvarianter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597088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 smtClean="0"/>
              <a:t>Kotler</a:t>
            </a:r>
            <a:r>
              <a:rPr lang="nb-NO" dirty="0" smtClean="0"/>
              <a:t> </a:t>
            </a:r>
            <a:r>
              <a:rPr lang="nb-NO" dirty="0" err="1" smtClean="0"/>
              <a:t>kap</a:t>
            </a:r>
            <a:r>
              <a:rPr lang="nb-NO" dirty="0" smtClean="0"/>
              <a:t> 16  Prisstrategier</a:t>
            </a:r>
            <a:endParaRPr lang="nb-NO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10" name="Picture Placeholder 9" descr="offset_234400.jpg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5" name="Picture 4" descr="DMonster-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850" y="2609850"/>
            <a:ext cx="15367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87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42900" lvl="0" indent="-342900" defTabSz="914400" eaLnBrk="0" fontAlgn="base" hangingPunct="0">
              <a:lnSpc>
                <a:spcPct val="90000"/>
              </a:lnSpc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28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Prisen er den faktoren som i mange sammenhenger betyr mest for kjøperens valg.</a:t>
            </a:r>
          </a:p>
          <a:p>
            <a:pPr marL="342900" lvl="0" indent="-342900" defTabSz="914400" eaLnBrk="0" fontAlgn="base" hangingPunct="0">
              <a:lnSpc>
                <a:spcPct val="90000"/>
              </a:lnSpc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28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Kjøperens verdioppfatning er avgjørende</a:t>
            </a:r>
          </a:p>
          <a:p>
            <a:pPr marL="342900" lvl="0" indent="-342900" defTabSz="914400" eaLnBrk="0" fontAlgn="base" hangingPunct="0">
              <a:lnSpc>
                <a:spcPct val="90000"/>
              </a:lnSpc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28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Pris er det vanskeligste området for en markedsansvarlig</a:t>
            </a:r>
          </a:p>
          <a:p>
            <a:pPr marL="342900" lvl="0" indent="-342900" defTabSz="914400" eaLnBrk="0" fontAlgn="base" hangingPunct="0">
              <a:lnSpc>
                <a:spcPct val="90000"/>
              </a:lnSpc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28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Ny </a:t>
            </a:r>
            <a:r>
              <a:rPr lang="nb-NO" altLang="nb-NO" sz="28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teknologi </a:t>
            </a:r>
            <a:r>
              <a:rPr lang="nb-NO" altLang="nb-NO" sz="28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prissammenlikninger</a:t>
            </a:r>
          </a:p>
          <a:p>
            <a:pPr marL="619125" lvl="1" indent="-342900" defTabSz="914400" eaLnBrk="0" fontAlgn="base" hangingPunct="0">
              <a:lnSpc>
                <a:spcPct val="90000"/>
              </a:lnSpc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24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Delingsøkonomi</a:t>
            </a:r>
          </a:p>
          <a:p>
            <a:pPr marL="619125" lvl="1" indent="-342900" defTabSz="914400" eaLnBrk="0" fontAlgn="base" hangingPunct="0">
              <a:lnSpc>
                <a:spcPct val="90000"/>
              </a:lnSpc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24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Bytteøkonomi</a:t>
            </a:r>
            <a:endParaRPr lang="nb-NO" altLang="nb-NO" sz="2400" b="1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defTabSz="914400" eaLnBrk="0" fontAlgn="base" hangingPunct="0">
              <a:lnSpc>
                <a:spcPct val="90000"/>
              </a:lnSpc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28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Pris gir kvalitetsforventninger</a:t>
            </a:r>
            <a:r>
              <a:rPr lang="nb-NO" altLang="nb-NO" sz="28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nb-NO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4000" dirty="0" smtClean="0"/>
              <a:t>Generelt om prisstrategi</a:t>
            </a:r>
            <a:endParaRPr lang="nb-NO" sz="4000" dirty="0"/>
          </a:p>
        </p:txBody>
      </p:sp>
    </p:spTree>
    <p:extLst>
      <p:ext uri="{BB962C8B-B14F-4D97-AF65-F5344CB8AC3E}">
        <p14:creationId xmlns:p14="http://schemas.microsoft.com/office/powerpoint/2010/main" val="173542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Utgangspunkt for prisstrategien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b-NO" altLang="nb-NO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Velg målgrupper, posisjon og sett klare målsettinger</a:t>
            </a:r>
            <a:r>
              <a:rPr lang="nb-NO" altLang="nb-N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nb-N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Viktige faktorer</a:t>
            </a:r>
          </a:p>
          <a:p>
            <a:pPr lvl="1"/>
            <a:r>
              <a:rPr lang="nb-N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Internt</a:t>
            </a:r>
          </a:p>
          <a:p>
            <a:pPr lvl="2"/>
            <a:r>
              <a:rPr lang="nb-N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Kostnader</a:t>
            </a:r>
          </a:p>
          <a:p>
            <a:pPr lvl="2"/>
            <a:r>
              <a:rPr lang="nb-N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Overordna strategier</a:t>
            </a:r>
          </a:p>
          <a:p>
            <a:pPr lvl="1"/>
            <a:r>
              <a:rPr lang="nb-N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Eksternt</a:t>
            </a:r>
          </a:p>
          <a:p>
            <a:pPr lvl="2"/>
            <a:r>
              <a:rPr lang="nb-N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Etterspørselsforhold  -  Kundene</a:t>
            </a:r>
          </a:p>
          <a:p>
            <a:pPr lvl="2"/>
            <a:r>
              <a:rPr lang="nb-N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Markedsstruktur  -  Konkurransen</a:t>
            </a:r>
            <a:endParaRPr lang="nb-NO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62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altLang="nb-NO" sz="4000" kern="0" dirty="0">
                <a:solidFill>
                  <a:srgbClr val="000000"/>
                </a:solidFill>
                <a:latin typeface="Times New Roman" panose="02020603050405020304" pitchFamily="18" charset="0"/>
                <a:cs typeface="+mj-cs"/>
              </a:rPr>
              <a:t>Prosedyre for </a:t>
            </a:r>
            <a:r>
              <a:rPr lang="nb-NO" altLang="nb-NO" sz="4000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+mj-cs"/>
              </a:rPr>
              <a:t>fastsetting av prisen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Målet for prisingen</a:t>
            </a:r>
          </a:p>
          <a:p>
            <a:r>
              <a:rPr lang="nb-N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Kartlegge etterspørselen</a:t>
            </a:r>
          </a:p>
          <a:p>
            <a:r>
              <a:rPr lang="nb-N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Beregne kostnader</a:t>
            </a:r>
          </a:p>
          <a:p>
            <a:r>
              <a:rPr lang="nb-N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Analysere konkurrentenes kostnader, priser og tilbud</a:t>
            </a:r>
          </a:p>
          <a:p>
            <a:r>
              <a:rPr lang="nb-N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Velg en prismetode</a:t>
            </a:r>
          </a:p>
          <a:p>
            <a:r>
              <a:rPr lang="nb-N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Endelig prisfastsetting</a:t>
            </a:r>
            <a:endParaRPr lang="nb-NO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86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4000" dirty="0" smtClean="0"/>
              <a:t>Målet for prisingen</a:t>
            </a:r>
            <a:endParaRPr lang="nb-NO" sz="4000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Overlevelse</a:t>
            </a:r>
          </a:p>
          <a:p>
            <a:r>
              <a:rPr lang="nb-N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Maksimal lønnsomhet</a:t>
            </a:r>
          </a:p>
          <a:p>
            <a:r>
              <a:rPr lang="nb-N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Maksimal markedsandel</a:t>
            </a:r>
          </a:p>
          <a:p>
            <a:r>
              <a:rPr lang="nb-N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Maksimal skumming</a:t>
            </a:r>
          </a:p>
          <a:p>
            <a:r>
              <a:rPr lang="nb-N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Ledelse ut fra produktkvalitet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9229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4000" dirty="0" smtClean="0"/>
              <a:t>Kartlegge etterspørselen</a:t>
            </a:r>
            <a:endParaRPr lang="nb-NO" sz="4000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Beregne etterspørselskurver ut fra en vurdering av prissensitivitet (-følsomhet).  Ulike undersøkelser</a:t>
            </a:r>
          </a:p>
          <a:p>
            <a:r>
              <a:rPr lang="nb-N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Prisfølsomheten tenkes målt ved priselastisitet</a:t>
            </a:r>
          </a:p>
          <a:p>
            <a:pPr lvl="1"/>
            <a:r>
              <a:rPr lang="nb-N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Elastisk</a:t>
            </a:r>
          </a:p>
          <a:p>
            <a:pPr lvl="1"/>
            <a:r>
              <a:rPr lang="nb-N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Uelastisk</a:t>
            </a:r>
          </a:p>
          <a:p>
            <a:pPr lvl="1"/>
            <a:r>
              <a:rPr lang="nb-N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Nøytralelastisk</a:t>
            </a:r>
          </a:p>
          <a:p>
            <a:r>
              <a:rPr lang="nb-N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Inntektselastisitet og substitutter er også viktig</a:t>
            </a:r>
          </a:p>
          <a:p>
            <a:endParaRPr lang="nb-NO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14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 descr="Figur 16.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323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04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56103" y="629867"/>
            <a:ext cx="7961846" cy="857250"/>
          </a:xfrm>
        </p:spPr>
        <p:txBody>
          <a:bodyPr>
            <a:normAutofit/>
          </a:bodyPr>
          <a:lstStyle/>
          <a:p>
            <a:r>
              <a:rPr lang="nb-NO" sz="4000" dirty="0" smtClean="0"/>
              <a:t>Beregne kostnader  -  trinn 3</a:t>
            </a:r>
            <a:endParaRPr lang="nb-NO" sz="4000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914400" y="2085661"/>
            <a:ext cx="7604312" cy="2850156"/>
          </a:xfrm>
        </p:spPr>
        <p:txBody>
          <a:bodyPr>
            <a:normAutofit/>
          </a:bodyPr>
          <a:lstStyle/>
          <a:p>
            <a:r>
              <a:rPr lang="nb-NO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Faste og variable kostnader</a:t>
            </a:r>
          </a:p>
          <a:p>
            <a:r>
              <a:rPr lang="nb-NO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Utvikling over tid: Erfaringskurve.  Synkende enhetskostnader - stordriftsfordeler</a:t>
            </a:r>
            <a:endParaRPr lang="nb-NO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30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SN Bokmål">
  <a:themeElements>
    <a:clrScheme name="Custom 39">
      <a:dk1>
        <a:srgbClr val="252525"/>
      </a:dk1>
      <a:lt1>
        <a:sysClr val="window" lastClr="FFFFFF"/>
      </a:lt1>
      <a:dk2>
        <a:srgbClr val="7E9492"/>
      </a:dk2>
      <a:lt2>
        <a:srgbClr val="D6E0E3"/>
      </a:lt2>
      <a:accent1>
        <a:srgbClr val="4B4CAD"/>
      </a:accent1>
      <a:accent2>
        <a:srgbClr val="3BAFA2"/>
      </a:accent2>
      <a:accent3>
        <a:srgbClr val="00978A"/>
      </a:accent3>
      <a:accent4>
        <a:srgbClr val="FFD240"/>
      </a:accent4>
      <a:accent5>
        <a:srgbClr val="D64349"/>
      </a:accent5>
      <a:accent6>
        <a:srgbClr val="27B2D0"/>
      </a:accent6>
      <a:hlink>
        <a:srgbClr val="005B9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owerpointmal - kort" id="{7D1D20C5-6BFA-48F3-8A1D-D77F2F91790B}" vid="{D5979A9F-98C0-4C7C-98FD-1335ABF5937F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Powerpointmal -NO</Template>
  <TotalTime>123</TotalTime>
  <Words>257</Words>
  <Application>Microsoft Office PowerPoint</Application>
  <PresentationFormat>Skjermfremvisning (16:9)</PresentationFormat>
  <Paragraphs>73</Paragraphs>
  <Slides>18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5</vt:i4>
      </vt:variant>
      <vt:variant>
        <vt:lpstr>Tema</vt:lpstr>
      </vt:variant>
      <vt:variant>
        <vt:i4>3</vt:i4>
      </vt:variant>
      <vt:variant>
        <vt:lpstr>Lysbildetitler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GillSans</vt:lpstr>
      <vt:lpstr>Times New Roman</vt:lpstr>
      <vt:lpstr>HSN Bokmål</vt:lpstr>
      <vt:lpstr>Office-tema</vt:lpstr>
      <vt:lpstr>1_Office-tema</vt:lpstr>
      <vt:lpstr>PowerPoint-presentasjon</vt:lpstr>
      <vt:lpstr>Kotler kap 16  Prisstrategier</vt:lpstr>
      <vt:lpstr>Generelt om prisstrategi</vt:lpstr>
      <vt:lpstr>Utgangspunkt for prisstrategien</vt:lpstr>
      <vt:lpstr>Prosedyre for fastsetting av prisen</vt:lpstr>
      <vt:lpstr>Målet for prisingen</vt:lpstr>
      <vt:lpstr>Kartlegge etterspørselen</vt:lpstr>
      <vt:lpstr>PowerPoint-presentasjon</vt:lpstr>
      <vt:lpstr>Beregne kostnader  -  trinn 3</vt:lpstr>
      <vt:lpstr>PowerPoint-presentasjon</vt:lpstr>
      <vt:lpstr>PowerPoint-presentasjon</vt:lpstr>
      <vt:lpstr>Konkurransebasert prissetting (Trinn 4)</vt:lpstr>
      <vt:lpstr>Velg en prismetode – trinn 5 </vt:lpstr>
      <vt:lpstr>PowerPoint-presentasjon</vt:lpstr>
      <vt:lpstr>PowerPoint-presentasjon</vt:lpstr>
      <vt:lpstr>Trinn 6:  Endelig prisfastlegging</vt:lpstr>
      <vt:lpstr>Prisdifferensiering/-tilpasning</vt:lpstr>
      <vt:lpstr>Prisendringer</vt:lpstr>
    </vt:vector>
  </TitlesOfParts>
  <Company>HBV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Per Oddvar Marheim Isaksen</dc:creator>
  <cp:lastModifiedBy>Per Oddvar Marheim Isaksen</cp:lastModifiedBy>
  <cp:revision>12</cp:revision>
  <cp:lastPrinted>2015-12-11T15:19:02Z</cp:lastPrinted>
  <dcterms:created xsi:type="dcterms:W3CDTF">2016-11-09T12:23:39Z</dcterms:created>
  <dcterms:modified xsi:type="dcterms:W3CDTF">2016-11-09T14:26:46Z</dcterms:modified>
</cp:coreProperties>
</file>