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4.xml" ContentType="application/vnd.openxmlformats-officedocument.theme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9" r:id="rId2"/>
    <p:sldMasterId id="2147483681" r:id="rId3"/>
    <p:sldMasterId id="2147483693" r:id="rId4"/>
    <p:sldMasterId id="2147483705" r:id="rId5"/>
  </p:sldMasterIdLst>
  <p:sldIdLst>
    <p:sldId id="261" r:id="rId6"/>
    <p:sldId id="256" r:id="rId7"/>
    <p:sldId id="257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9" autoAdjust="0"/>
    <p:restoredTop sz="94660"/>
  </p:normalViewPr>
  <p:slideViewPr>
    <p:cSldViewPr snapToGrid="0" snapToObjects="1">
      <p:cViewPr varScale="1">
        <p:scale>
          <a:sx n="138" d="100"/>
          <a:sy n="138" d="100"/>
        </p:scale>
        <p:origin x="144" y="40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52400" y="165100"/>
            <a:ext cx="8832760" cy="463889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7288" y="2042319"/>
            <a:ext cx="4316012" cy="1551781"/>
          </a:xfrm>
        </p:spPr>
        <p:txBody>
          <a:bodyPr anchor="b"/>
          <a:lstStyle/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7288" y="3924300"/>
            <a:ext cx="4316012" cy="533400"/>
          </a:xfrm>
        </p:spPr>
        <p:txBody>
          <a:bodyPr lIns="0" rIns="0">
            <a:normAutofit/>
          </a:bodyPr>
          <a:lstStyle>
            <a:lvl1pPr marL="0" indent="0" algn="l">
              <a:buNone/>
              <a:defRPr sz="100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nb-N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E912234-DE0C-F648-8277-10106ADB5BCE}" type="datetimeFigureOut">
              <a:rPr lang="en-US" smtClean="0"/>
              <a:pPr/>
              <a:t>11/21/2016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8385D78-4187-AD4C-B928-A8579EE9A756}" type="slidenum">
              <a:rPr lang="nb-NO" smtClean="0"/>
              <a:pPr/>
              <a:t>‹#›</a:t>
            </a:fld>
            <a:endParaRPr lang="nb-NO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5156200" y="219282"/>
            <a:ext cx="3829050" cy="4584493"/>
          </a:xfrm>
          <a:solidFill>
            <a:srgbClr val="7E9492"/>
          </a:solidFill>
        </p:spPr>
        <p:txBody>
          <a:bodyPr/>
          <a:lstStyle/>
          <a:p>
            <a:r>
              <a:rPr lang="nb-NO" smtClean="0"/>
              <a:t>Klikk ikonet for å legge til et bilde</a:t>
            </a:r>
            <a:endParaRPr lang="nb-NO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94536" y="3773506"/>
            <a:ext cx="323133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Logo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7288" y="508001"/>
            <a:ext cx="2489200" cy="498514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154070" y="165723"/>
            <a:ext cx="8831090" cy="53559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02726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 -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52400" y="165100"/>
            <a:ext cx="4832260" cy="4638897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703" y="428161"/>
            <a:ext cx="4093697" cy="857250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853" y="1594843"/>
            <a:ext cx="4162547" cy="2850156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12234-DE0C-F648-8277-10106ADB5BCE}" type="datetimeFigureOut">
              <a:rPr lang="en-US" smtClean="0"/>
              <a:t>11/21/2016</a:t>
            </a:fld>
            <a:endParaRPr lang="nb-N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nb-NO" smtClean="0"/>
              <a:t>‹#›</a:t>
            </a:fld>
            <a:endParaRPr lang="nb-NO"/>
          </a:p>
        </p:txBody>
      </p:sp>
      <p:sp>
        <p:nvSpPr>
          <p:cNvPr id="8" name="Rectangle 7"/>
          <p:cNvSpPr/>
          <p:nvPr userDrawn="1"/>
        </p:nvSpPr>
        <p:spPr>
          <a:xfrm>
            <a:off x="153314" y="165723"/>
            <a:ext cx="4831346" cy="53559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5156110" y="165100"/>
            <a:ext cx="3829050" cy="4638675"/>
          </a:xfrm>
          <a:solidFill>
            <a:srgbClr val="7E9492"/>
          </a:solidFill>
        </p:spPr>
        <p:txBody>
          <a:bodyPr/>
          <a:lstStyle/>
          <a:p>
            <a:r>
              <a:rPr lang="nb-NO" smtClean="0"/>
              <a:t>Klikk ikonet for å legge til et bilde</a:t>
            </a:r>
            <a:endParaRPr lang="nb-NO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503703" y="1335106"/>
            <a:ext cx="323133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2421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+ Text -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4152900" y="165100"/>
            <a:ext cx="4832260" cy="4638897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4203" y="428161"/>
            <a:ext cx="4093697" cy="857250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5353" y="1594843"/>
            <a:ext cx="4162547" cy="2850156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12234-DE0C-F648-8277-10106ADB5BCE}" type="datetimeFigureOut">
              <a:rPr lang="en-US" smtClean="0"/>
              <a:t>11/21/2016</a:t>
            </a:fld>
            <a:endParaRPr lang="nb-N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nb-NO" smtClean="0"/>
              <a:t>‹#›</a:t>
            </a:fld>
            <a:endParaRPr lang="nb-NO"/>
          </a:p>
        </p:txBody>
      </p:sp>
      <p:sp>
        <p:nvSpPr>
          <p:cNvPr id="8" name="Rectangle 7"/>
          <p:cNvSpPr/>
          <p:nvPr userDrawn="1"/>
        </p:nvSpPr>
        <p:spPr>
          <a:xfrm>
            <a:off x="4153814" y="165723"/>
            <a:ext cx="4831346" cy="53559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04203" y="1335106"/>
            <a:ext cx="323133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 userDrawn="1"/>
        </p:nvSpPr>
        <p:spPr>
          <a:xfrm>
            <a:off x="152400" y="165100"/>
            <a:ext cx="3829050" cy="463889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3" hasCustomPrompt="1"/>
          </p:nvPr>
        </p:nvSpPr>
        <p:spPr>
          <a:xfrm>
            <a:off x="152400" y="165100"/>
            <a:ext cx="3829050" cy="463867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nb-NO" dirty="0" smtClean="0"/>
              <a:t>Graph / </a:t>
            </a:r>
            <a:r>
              <a:rPr lang="nb-NO" dirty="0" err="1" smtClean="0"/>
              <a:t>Smartart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5991266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Graph -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52400" y="165100"/>
            <a:ext cx="4832260" cy="4638897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703" y="428161"/>
            <a:ext cx="4093697" cy="857250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853" y="1594843"/>
            <a:ext cx="4162547" cy="2850156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12234-DE0C-F648-8277-10106ADB5BCE}" type="datetimeFigureOut">
              <a:rPr lang="en-US" smtClean="0"/>
              <a:t>11/21/2016</a:t>
            </a:fld>
            <a:endParaRPr lang="nb-N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nb-NO" smtClean="0"/>
              <a:t>‹#›</a:t>
            </a:fld>
            <a:endParaRPr lang="nb-NO"/>
          </a:p>
        </p:txBody>
      </p:sp>
      <p:sp>
        <p:nvSpPr>
          <p:cNvPr id="8" name="Rectangle 7"/>
          <p:cNvSpPr/>
          <p:nvPr userDrawn="1"/>
        </p:nvSpPr>
        <p:spPr>
          <a:xfrm>
            <a:off x="153314" y="165723"/>
            <a:ext cx="4831346" cy="53559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503703" y="1335106"/>
            <a:ext cx="323133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 userDrawn="1"/>
        </p:nvSpPr>
        <p:spPr>
          <a:xfrm>
            <a:off x="5156110" y="165100"/>
            <a:ext cx="3829050" cy="463889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" name="Content Placeholder 17"/>
          <p:cNvSpPr>
            <a:spLocks noGrp="1"/>
          </p:cNvSpPr>
          <p:nvPr>
            <p:ph sz="quarter" idx="13" hasCustomPrompt="1"/>
          </p:nvPr>
        </p:nvSpPr>
        <p:spPr>
          <a:xfrm>
            <a:off x="5156110" y="165100"/>
            <a:ext cx="3829050" cy="463867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nb-NO" dirty="0" smtClean="0"/>
              <a:t>Graph / </a:t>
            </a:r>
            <a:r>
              <a:rPr lang="nb-NO" dirty="0" err="1" smtClean="0"/>
              <a:t>Smartart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2963298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52400" y="165100"/>
            <a:ext cx="8832760" cy="4638897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12234-DE0C-F648-8277-10106ADB5BCE}" type="datetimeFigureOut">
              <a:rPr lang="en-US" smtClean="0"/>
              <a:t>11/21/2016</a:t>
            </a:fld>
            <a:endParaRPr lang="nb-N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nb-NO" smtClean="0"/>
              <a:t>‹#›</a:t>
            </a:fld>
            <a:endParaRPr lang="nb-NO"/>
          </a:p>
        </p:txBody>
      </p:sp>
      <p:sp>
        <p:nvSpPr>
          <p:cNvPr id="8" name="Rectangle 7"/>
          <p:cNvSpPr/>
          <p:nvPr userDrawn="1"/>
        </p:nvSpPr>
        <p:spPr>
          <a:xfrm>
            <a:off x="154070" y="165723"/>
            <a:ext cx="8831090" cy="53559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52400" y="219075"/>
            <a:ext cx="8832850" cy="4584700"/>
          </a:xfrm>
          <a:solidFill>
            <a:srgbClr val="BCCCD1"/>
          </a:solidFill>
        </p:spPr>
        <p:txBody>
          <a:bodyPr/>
          <a:lstStyle/>
          <a:p>
            <a:r>
              <a:rPr lang="nb-NO" smtClean="0"/>
              <a:t>Klikk ikonet for å legge til et bilde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310158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or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52400" y="165100"/>
            <a:ext cx="8832760" cy="4638897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54070" y="219282"/>
            <a:ext cx="8831090" cy="4584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1">
                <a:latin typeface="Times New Roman"/>
                <a:cs typeface="Times New Roman"/>
              </a:defRPr>
            </a:lvl1pPr>
          </a:lstStyle>
          <a:p>
            <a:pPr lvl="0"/>
            <a:r>
              <a:rPr lang="nb-NO" dirty="0" smtClean="0"/>
              <a:t>«</a:t>
            </a:r>
            <a:r>
              <a:rPr lang="nb-NO" dirty="0" err="1" smtClean="0"/>
              <a:t>Quote</a:t>
            </a:r>
            <a:r>
              <a:rPr lang="nb-NO" dirty="0" smtClean="0"/>
              <a:t>»</a:t>
            </a:r>
            <a:endParaRPr lang="nb-N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12234-DE0C-F648-8277-10106ADB5BCE}" type="datetimeFigureOut">
              <a:rPr lang="en-US" smtClean="0"/>
              <a:t>11/21/2016</a:t>
            </a:fld>
            <a:endParaRPr lang="nb-N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nb-NO" smtClean="0"/>
              <a:t>‹#›</a:t>
            </a:fld>
            <a:endParaRPr lang="nb-NO"/>
          </a:p>
        </p:txBody>
      </p:sp>
      <p:sp>
        <p:nvSpPr>
          <p:cNvPr id="8" name="Rectangle 7"/>
          <p:cNvSpPr/>
          <p:nvPr userDrawn="1"/>
        </p:nvSpPr>
        <p:spPr>
          <a:xfrm>
            <a:off x="154070" y="165723"/>
            <a:ext cx="8831090" cy="53559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56504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12234-DE0C-F648-8277-10106ADB5BCE}" type="datetimeFigureOut">
              <a:rPr lang="en-US" smtClean="0"/>
              <a:t>11/21/2016</a:t>
            </a:fld>
            <a:endParaRPr lang="nb-N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nb-NO" smtClean="0"/>
              <a:t>‹#›</a:t>
            </a:fld>
            <a:endParaRPr lang="nb-NO"/>
          </a:p>
        </p:txBody>
      </p:sp>
      <p:sp>
        <p:nvSpPr>
          <p:cNvPr id="8" name="Rectangle 7"/>
          <p:cNvSpPr/>
          <p:nvPr userDrawn="1"/>
        </p:nvSpPr>
        <p:spPr>
          <a:xfrm>
            <a:off x="154070" y="165723"/>
            <a:ext cx="2880000" cy="53559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Rectangle 10"/>
          <p:cNvSpPr/>
          <p:nvPr userDrawn="1"/>
        </p:nvSpPr>
        <p:spPr>
          <a:xfrm>
            <a:off x="6105160" y="165723"/>
            <a:ext cx="2880000" cy="5355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" name="Rectangle 11"/>
          <p:cNvSpPr/>
          <p:nvPr userDrawn="1"/>
        </p:nvSpPr>
        <p:spPr>
          <a:xfrm>
            <a:off x="3129615" y="165723"/>
            <a:ext cx="2880000" cy="5355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52400" y="219075"/>
            <a:ext cx="2881670" cy="1495734"/>
          </a:xfrm>
          <a:solidFill>
            <a:srgbClr val="BCCCD1"/>
          </a:solidFill>
        </p:spPr>
        <p:txBody>
          <a:bodyPr/>
          <a:lstStyle/>
          <a:p>
            <a:r>
              <a:rPr lang="nb-NO" smtClean="0"/>
              <a:t>Klikk ikonet for å legge til et bilde</a:t>
            </a:r>
            <a:endParaRPr lang="nb-NO"/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3127945" y="219075"/>
            <a:ext cx="2881670" cy="1495734"/>
          </a:xfrm>
          <a:solidFill>
            <a:srgbClr val="BCCCD1"/>
          </a:solidFill>
        </p:spPr>
        <p:txBody>
          <a:bodyPr/>
          <a:lstStyle/>
          <a:p>
            <a:r>
              <a:rPr lang="nb-NO" smtClean="0"/>
              <a:t>Klikk ikonet for å legge til et bilde</a:t>
            </a:r>
            <a:endParaRPr lang="nb-NO"/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6103490" y="219075"/>
            <a:ext cx="2881670" cy="1495734"/>
          </a:xfrm>
          <a:solidFill>
            <a:srgbClr val="BCCCD1"/>
          </a:solidFill>
        </p:spPr>
        <p:txBody>
          <a:bodyPr/>
          <a:lstStyle/>
          <a:p>
            <a:r>
              <a:rPr lang="nb-NO" smtClean="0"/>
              <a:t>Klikk ikonet for å legge til et bilde</a:t>
            </a:r>
            <a:endParaRPr lang="nb-NO"/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154071" y="1803709"/>
            <a:ext cx="2880000" cy="2850156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sp>
        <p:nvSpPr>
          <p:cNvPr id="17" name="Content Placeholder 2"/>
          <p:cNvSpPr>
            <a:spLocks noGrp="1"/>
          </p:cNvSpPr>
          <p:nvPr>
            <p:ph idx="16"/>
          </p:nvPr>
        </p:nvSpPr>
        <p:spPr>
          <a:xfrm>
            <a:off x="3129615" y="1803709"/>
            <a:ext cx="2880000" cy="2850156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sp>
        <p:nvSpPr>
          <p:cNvPr id="18" name="Content Placeholder 2"/>
          <p:cNvSpPr>
            <a:spLocks noGrp="1"/>
          </p:cNvSpPr>
          <p:nvPr>
            <p:ph idx="17"/>
          </p:nvPr>
        </p:nvSpPr>
        <p:spPr>
          <a:xfrm>
            <a:off x="6103490" y="1803709"/>
            <a:ext cx="2880000" cy="2850156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08420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-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52400" y="165100"/>
            <a:ext cx="8832760" cy="46388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7288" y="1244601"/>
            <a:ext cx="4316012" cy="1155700"/>
          </a:xfrm>
        </p:spPr>
        <p:txBody>
          <a:bodyPr anchor="b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7288" y="2743200"/>
            <a:ext cx="4316012" cy="533400"/>
          </a:xfrm>
        </p:spPr>
        <p:txBody>
          <a:bodyPr lIns="0" rIns="0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nb-N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E912234-DE0C-F648-8277-10106ADB5BCE}" type="datetimeFigureOut">
              <a:rPr lang="en-US" smtClean="0"/>
              <a:pPr/>
              <a:t>11/21/2016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8385D78-4187-AD4C-B928-A8579EE9A756}" type="slidenum">
              <a:rPr lang="nb-NO" smtClean="0"/>
              <a:pPr/>
              <a:t>‹#›</a:t>
            </a:fld>
            <a:endParaRPr lang="nb-NO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519936" y="2582921"/>
            <a:ext cx="323133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 userDrawn="1"/>
        </p:nvSpPr>
        <p:spPr>
          <a:xfrm>
            <a:off x="154070" y="165723"/>
            <a:ext cx="8831090" cy="5355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6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5156200" y="219282"/>
            <a:ext cx="3829050" cy="4584493"/>
          </a:xfrm>
          <a:solidFill>
            <a:srgbClr val="7E9492"/>
          </a:solidFill>
        </p:spPr>
        <p:txBody>
          <a:bodyPr/>
          <a:lstStyle/>
          <a:p>
            <a:r>
              <a:rPr lang="nb-NO" smtClean="0"/>
              <a:t>Klikk ikonet for å legge til et bilde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910039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-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52400" y="165100"/>
            <a:ext cx="8832760" cy="4638897"/>
          </a:xfrm>
          <a:prstGeom prst="rect">
            <a:avLst/>
          </a:prstGeom>
          <a:solidFill>
            <a:srgbClr val="007C7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7288" y="1244601"/>
            <a:ext cx="4316012" cy="1155700"/>
          </a:xfrm>
        </p:spPr>
        <p:txBody>
          <a:bodyPr anchor="b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7288" y="2743200"/>
            <a:ext cx="4316012" cy="533400"/>
          </a:xfrm>
        </p:spPr>
        <p:txBody>
          <a:bodyPr lIns="0" rIns="0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nb-N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E912234-DE0C-F648-8277-10106ADB5BCE}" type="datetimeFigureOut">
              <a:rPr lang="en-US" smtClean="0"/>
              <a:pPr/>
              <a:t>11/21/2016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8385D78-4187-AD4C-B928-A8579EE9A756}" type="slidenum">
              <a:rPr lang="nb-NO" smtClean="0"/>
              <a:pPr/>
              <a:t>‹#›</a:t>
            </a:fld>
            <a:endParaRPr lang="nb-NO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5156200" y="219282"/>
            <a:ext cx="3829050" cy="4584493"/>
          </a:xfrm>
          <a:solidFill>
            <a:srgbClr val="7E9492"/>
          </a:solidFill>
        </p:spPr>
        <p:txBody>
          <a:bodyPr/>
          <a:lstStyle/>
          <a:p>
            <a:r>
              <a:rPr lang="nb-NO" smtClean="0"/>
              <a:t>Klikk ikonet for å legge til et bilde</a:t>
            </a:r>
            <a:endParaRPr lang="nb-NO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519936" y="2582921"/>
            <a:ext cx="323133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 userDrawn="1"/>
        </p:nvSpPr>
        <p:spPr>
          <a:xfrm>
            <a:off x="154070" y="165723"/>
            <a:ext cx="8831090" cy="5355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275467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-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52400" y="165100"/>
            <a:ext cx="8832760" cy="46388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7288" y="1244601"/>
            <a:ext cx="4316012" cy="1155700"/>
          </a:xfrm>
        </p:spPr>
        <p:txBody>
          <a:bodyPr anchor="b"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7288" y="2743200"/>
            <a:ext cx="4316012" cy="533400"/>
          </a:xfrm>
        </p:spPr>
        <p:txBody>
          <a:bodyPr lIns="0" rIns="0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nb-N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E912234-DE0C-F648-8277-10106ADB5BCE}" type="datetimeFigureOut">
              <a:rPr lang="en-US" smtClean="0"/>
              <a:pPr/>
              <a:t>11/21/2016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8385D78-4187-AD4C-B928-A8579EE9A756}" type="slidenum">
              <a:rPr lang="nb-NO" smtClean="0"/>
              <a:pPr/>
              <a:t>‹#›</a:t>
            </a:fld>
            <a:endParaRPr lang="nb-NO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5156200" y="219282"/>
            <a:ext cx="3829050" cy="4584493"/>
          </a:xfrm>
          <a:solidFill>
            <a:srgbClr val="7E9492"/>
          </a:solidFill>
        </p:spPr>
        <p:txBody>
          <a:bodyPr/>
          <a:lstStyle/>
          <a:p>
            <a:r>
              <a:rPr lang="nb-NO" smtClean="0"/>
              <a:t>Klikk ikonet for å legge til et bilde</a:t>
            </a:r>
            <a:endParaRPr lang="nb-NO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519936" y="2582921"/>
            <a:ext cx="323133" cy="0"/>
          </a:xfrm>
          <a:prstGeom prst="line">
            <a:avLst/>
          </a:prstGeom>
          <a:ln w="6350" cmpd="sng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 userDrawn="1"/>
        </p:nvSpPr>
        <p:spPr>
          <a:xfrm>
            <a:off x="154070" y="165723"/>
            <a:ext cx="8831090" cy="53559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943190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52400" y="165100"/>
            <a:ext cx="8832760" cy="4638897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7288" y="1244601"/>
            <a:ext cx="4316012" cy="1155700"/>
          </a:xfrm>
        </p:spPr>
        <p:txBody>
          <a:bodyPr anchor="b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7288" y="2743200"/>
            <a:ext cx="4316012" cy="533400"/>
          </a:xfrm>
        </p:spPr>
        <p:txBody>
          <a:bodyPr lIns="0" rIns="0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nb-N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E912234-DE0C-F648-8277-10106ADB5BCE}" type="datetimeFigureOut">
              <a:rPr lang="en-US" smtClean="0"/>
              <a:pPr/>
              <a:t>11/21/2016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8385D78-4187-AD4C-B928-A8579EE9A756}" type="slidenum">
              <a:rPr lang="nb-NO" smtClean="0"/>
              <a:pPr/>
              <a:t>‹#›</a:t>
            </a:fld>
            <a:endParaRPr lang="nb-NO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5156200" y="219282"/>
            <a:ext cx="3829050" cy="4584493"/>
          </a:xfrm>
          <a:solidFill>
            <a:srgbClr val="7E9492"/>
          </a:solidFill>
        </p:spPr>
        <p:txBody>
          <a:bodyPr/>
          <a:lstStyle/>
          <a:p>
            <a:r>
              <a:rPr lang="nb-NO" smtClean="0"/>
              <a:t>Klikk ikonet for å legge til et bilde</a:t>
            </a:r>
            <a:endParaRPr lang="nb-NO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519936" y="2582921"/>
            <a:ext cx="323133" cy="0"/>
          </a:xfrm>
          <a:prstGeom prst="line">
            <a:avLst/>
          </a:prstGeom>
          <a:ln w="6350" cmpd="sng">
            <a:solidFill>
              <a:schemeClr val="accent5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 userDrawn="1"/>
        </p:nvSpPr>
        <p:spPr>
          <a:xfrm>
            <a:off x="154070" y="165723"/>
            <a:ext cx="8831090" cy="5355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21883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12234-DE0C-F648-8277-10106ADB5BCE}" type="datetimeFigureOut">
              <a:rPr lang="en-US" smtClean="0"/>
              <a:t>11/21/2016</a:t>
            </a:fld>
            <a:endParaRPr lang="nb-N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nb-NO" smtClean="0"/>
              <a:t>‹#›</a:t>
            </a:fld>
            <a:endParaRPr lang="nb-NO"/>
          </a:p>
        </p:txBody>
      </p:sp>
      <p:sp>
        <p:nvSpPr>
          <p:cNvPr id="7" name="Rectangle 6"/>
          <p:cNvSpPr/>
          <p:nvPr userDrawn="1"/>
        </p:nvSpPr>
        <p:spPr>
          <a:xfrm>
            <a:off x="154070" y="165723"/>
            <a:ext cx="8831090" cy="53559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56103" y="1335106"/>
            <a:ext cx="323133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4431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52400" y="165100"/>
            <a:ext cx="8832760" cy="4638897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7288" y="1244601"/>
            <a:ext cx="4316012" cy="1155700"/>
          </a:xfrm>
        </p:spPr>
        <p:txBody>
          <a:bodyPr anchor="b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7288" y="2743200"/>
            <a:ext cx="4316012" cy="533400"/>
          </a:xfrm>
        </p:spPr>
        <p:txBody>
          <a:bodyPr lIns="0" rIns="0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nb-N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E912234-DE0C-F648-8277-10106ADB5BCE}" type="datetimeFigureOut">
              <a:rPr lang="en-US" smtClean="0"/>
              <a:pPr/>
              <a:t>11/21/2016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8385D78-4187-AD4C-B928-A8579EE9A756}" type="slidenum">
              <a:rPr lang="nb-NO" smtClean="0"/>
              <a:pPr/>
              <a:t>‹#›</a:t>
            </a:fld>
            <a:endParaRPr lang="nb-NO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5156200" y="219282"/>
            <a:ext cx="3829050" cy="4584493"/>
          </a:xfrm>
          <a:solidFill>
            <a:srgbClr val="7E9492"/>
          </a:solidFill>
        </p:spPr>
        <p:txBody>
          <a:bodyPr/>
          <a:lstStyle/>
          <a:p>
            <a:r>
              <a:rPr lang="nb-NO" smtClean="0"/>
              <a:t>Klikk ikonet for å legge til et bilde</a:t>
            </a:r>
            <a:endParaRPr lang="nb-NO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519936" y="2582921"/>
            <a:ext cx="323133" cy="0"/>
          </a:xfrm>
          <a:prstGeom prst="line">
            <a:avLst/>
          </a:prstGeom>
          <a:ln w="6350" cmpd="sng"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 userDrawn="1"/>
        </p:nvSpPr>
        <p:spPr>
          <a:xfrm>
            <a:off x="154070" y="165723"/>
            <a:ext cx="8831090" cy="53559"/>
          </a:xfrm>
          <a:prstGeom prst="rect">
            <a:avLst/>
          </a:prstGeom>
          <a:solidFill>
            <a:srgbClr val="591B2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336945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1ECAD-DA86-2B4C-9333-344166E93D22}" type="datetimeFigureOut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21.11.2016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2E0FD-515C-6B4A-BD94-1B1E88014CC7}" type="slidenum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13866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1ECAD-DA86-2B4C-9333-344166E93D22}" type="datetimeFigureOut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21.11.2016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2E0FD-515C-6B4A-BD94-1B1E88014CC7}" type="slidenum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91558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1ECAD-DA86-2B4C-9333-344166E93D22}" type="datetimeFigureOut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21.11.2016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2E0FD-515C-6B4A-BD94-1B1E88014CC7}" type="slidenum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6483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1ECAD-DA86-2B4C-9333-344166E93D22}" type="datetimeFigureOut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21.11.2016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2E0FD-515C-6B4A-BD94-1B1E88014CC7}" type="slidenum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729855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1ECAD-DA86-2B4C-9333-344166E93D22}" type="datetimeFigureOut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21.11.2016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2E0FD-515C-6B4A-BD94-1B1E88014CC7}" type="slidenum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05480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1ECAD-DA86-2B4C-9333-344166E93D22}" type="datetimeFigureOut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21.11.2016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2E0FD-515C-6B4A-BD94-1B1E88014CC7}" type="slidenum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535079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1ECAD-DA86-2B4C-9333-344166E93D22}" type="datetimeFigureOut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21.11.2016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2E0FD-515C-6B4A-BD94-1B1E88014CC7}" type="slidenum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584514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1ECAD-DA86-2B4C-9333-344166E93D22}" type="datetimeFigureOut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21.11.2016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2E0FD-515C-6B4A-BD94-1B1E88014CC7}" type="slidenum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41863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1ECAD-DA86-2B4C-9333-344166E93D22}" type="datetimeFigureOut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21.11.2016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2E0FD-515C-6B4A-BD94-1B1E88014CC7}" type="slidenum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271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 + Tex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4203" y="428161"/>
            <a:ext cx="4093697" cy="857250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5353" y="1594843"/>
            <a:ext cx="4162547" cy="2850156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12234-DE0C-F648-8277-10106ADB5BCE}" type="datetimeFigureOut">
              <a:rPr lang="en-US" smtClean="0"/>
              <a:t>11/21/2016</a:t>
            </a:fld>
            <a:endParaRPr lang="nb-N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nb-NO" smtClean="0"/>
              <a:t>‹#›</a:t>
            </a:fld>
            <a:endParaRPr lang="nb-NO"/>
          </a:p>
        </p:txBody>
      </p:sp>
      <p:sp>
        <p:nvSpPr>
          <p:cNvPr id="8" name="Rectangle 7"/>
          <p:cNvSpPr/>
          <p:nvPr userDrawn="1"/>
        </p:nvSpPr>
        <p:spPr>
          <a:xfrm>
            <a:off x="4153814" y="165723"/>
            <a:ext cx="4831346" cy="53559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152400" y="165100"/>
            <a:ext cx="3829050" cy="4638675"/>
          </a:xfrm>
          <a:solidFill>
            <a:srgbClr val="7E9492"/>
          </a:solidFill>
        </p:spPr>
        <p:txBody>
          <a:bodyPr/>
          <a:lstStyle/>
          <a:p>
            <a:r>
              <a:rPr lang="nb-NO" smtClean="0"/>
              <a:t>Klikk ikonet for å legge til et bilde</a:t>
            </a:r>
            <a:endParaRPr lang="nb-NO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04203" y="1335106"/>
            <a:ext cx="323133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348509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1ECAD-DA86-2B4C-9333-344166E93D22}" type="datetimeFigureOut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21.11.2016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2E0FD-515C-6B4A-BD94-1B1E88014CC7}" type="slidenum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192321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1ECAD-DA86-2B4C-9333-344166E93D22}" type="datetimeFigureOut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21.11.2016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2E0FD-515C-6B4A-BD94-1B1E88014CC7}" type="slidenum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12853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1ECAD-DA86-2B4C-9333-344166E93D22}" type="datetimeFigureOut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21.11.2016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2E0FD-515C-6B4A-BD94-1B1E88014CC7}" type="slidenum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295788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1ECAD-DA86-2B4C-9333-344166E93D22}" type="datetimeFigureOut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21.11.2016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2E0FD-515C-6B4A-BD94-1B1E88014CC7}" type="slidenum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151922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1ECAD-DA86-2B4C-9333-344166E93D22}" type="datetimeFigureOut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21.11.2016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2E0FD-515C-6B4A-BD94-1B1E88014CC7}" type="slidenum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921711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1ECAD-DA86-2B4C-9333-344166E93D22}" type="datetimeFigureOut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21.11.2016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2E0FD-515C-6B4A-BD94-1B1E88014CC7}" type="slidenum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926651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1ECAD-DA86-2B4C-9333-344166E93D22}" type="datetimeFigureOut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21.11.2016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2E0FD-515C-6B4A-BD94-1B1E88014CC7}" type="slidenum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151271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1ECAD-DA86-2B4C-9333-344166E93D22}" type="datetimeFigureOut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21.11.2016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2E0FD-515C-6B4A-BD94-1B1E88014CC7}" type="slidenum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027823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1ECAD-DA86-2B4C-9333-344166E93D22}" type="datetimeFigureOut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21.11.2016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2E0FD-515C-6B4A-BD94-1B1E88014CC7}" type="slidenum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537762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1ECAD-DA86-2B4C-9333-344166E93D22}" type="datetimeFigureOut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21.11.2016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2E0FD-515C-6B4A-BD94-1B1E88014CC7}" type="slidenum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9057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 –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703" y="428161"/>
            <a:ext cx="4093697" cy="857250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853" y="1594843"/>
            <a:ext cx="4162547" cy="2850156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12234-DE0C-F648-8277-10106ADB5BCE}" type="datetimeFigureOut">
              <a:rPr lang="en-US" smtClean="0"/>
              <a:t>11/21/2016</a:t>
            </a:fld>
            <a:endParaRPr lang="nb-N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nb-NO" smtClean="0"/>
              <a:t>‹#›</a:t>
            </a:fld>
            <a:endParaRPr lang="nb-NO"/>
          </a:p>
        </p:txBody>
      </p:sp>
      <p:sp>
        <p:nvSpPr>
          <p:cNvPr id="8" name="Rectangle 7"/>
          <p:cNvSpPr/>
          <p:nvPr userDrawn="1"/>
        </p:nvSpPr>
        <p:spPr>
          <a:xfrm>
            <a:off x="153314" y="165723"/>
            <a:ext cx="4831346" cy="53559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5156110" y="165100"/>
            <a:ext cx="3829050" cy="4638675"/>
          </a:xfrm>
          <a:solidFill>
            <a:srgbClr val="7E9492"/>
          </a:solidFill>
        </p:spPr>
        <p:txBody>
          <a:bodyPr/>
          <a:lstStyle/>
          <a:p>
            <a:r>
              <a:rPr lang="nb-NO" smtClean="0"/>
              <a:t>Klikk ikonet for å legge til et bilde</a:t>
            </a:r>
            <a:endParaRPr lang="nb-NO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503703" y="1335106"/>
            <a:ext cx="323133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758899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1ECAD-DA86-2B4C-9333-344166E93D22}" type="datetimeFigureOut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21.11.2016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2E0FD-515C-6B4A-BD94-1B1E88014CC7}" type="slidenum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22116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1ECAD-DA86-2B4C-9333-344166E93D22}" type="datetimeFigureOut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21.11.2016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2E0FD-515C-6B4A-BD94-1B1E88014CC7}" type="slidenum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796111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1ECAD-DA86-2B4C-9333-344166E93D22}" type="datetimeFigureOut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21.11.2016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2E0FD-515C-6B4A-BD94-1B1E88014CC7}" type="slidenum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014222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1ECAD-DA86-2B4C-9333-344166E93D22}" type="datetimeFigureOut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21.11.2016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2E0FD-515C-6B4A-BD94-1B1E88014CC7}" type="slidenum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770460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1ECAD-DA86-2B4C-9333-344166E93D22}" type="datetimeFigureOut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21.11.2016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2E0FD-515C-6B4A-BD94-1B1E88014CC7}" type="slidenum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26846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1ECAD-DA86-2B4C-9333-344166E93D22}" type="datetimeFigureOut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21.11.2016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2E0FD-515C-6B4A-BD94-1B1E88014CC7}" type="slidenum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059933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1ECAD-DA86-2B4C-9333-344166E93D22}" type="datetimeFigureOut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21.11.2016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2E0FD-515C-6B4A-BD94-1B1E88014CC7}" type="slidenum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1734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1ECAD-DA86-2B4C-9333-344166E93D22}" type="datetimeFigureOut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21.11.2016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2E0FD-515C-6B4A-BD94-1B1E88014CC7}" type="slidenum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359602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1ECAD-DA86-2B4C-9333-344166E93D22}" type="datetimeFigureOut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21.11.2016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2E0FD-515C-6B4A-BD94-1B1E88014CC7}" type="slidenum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86246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1ECAD-DA86-2B4C-9333-344166E93D22}" type="datetimeFigureOut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21.11.2016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2E0FD-515C-6B4A-BD94-1B1E88014CC7}" type="slidenum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0218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+ Tex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4203" y="428161"/>
            <a:ext cx="4093697" cy="857250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5353" y="1594843"/>
            <a:ext cx="4162547" cy="2850156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12234-DE0C-F648-8277-10106ADB5BCE}" type="datetimeFigureOut">
              <a:rPr lang="en-US" smtClean="0"/>
              <a:t>11/21/2016</a:t>
            </a:fld>
            <a:endParaRPr lang="nb-N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nb-NO" smtClean="0"/>
              <a:t>‹#›</a:t>
            </a:fld>
            <a:endParaRPr lang="nb-NO"/>
          </a:p>
        </p:txBody>
      </p:sp>
      <p:sp>
        <p:nvSpPr>
          <p:cNvPr id="8" name="Rectangle 7"/>
          <p:cNvSpPr/>
          <p:nvPr userDrawn="1"/>
        </p:nvSpPr>
        <p:spPr>
          <a:xfrm>
            <a:off x="4153814" y="165723"/>
            <a:ext cx="4831346" cy="53559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04203" y="1335106"/>
            <a:ext cx="323133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 userDrawn="1"/>
        </p:nvSpPr>
        <p:spPr>
          <a:xfrm>
            <a:off x="152400" y="165100"/>
            <a:ext cx="3829050" cy="463889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3" hasCustomPrompt="1"/>
          </p:nvPr>
        </p:nvSpPr>
        <p:spPr>
          <a:xfrm>
            <a:off x="152400" y="165100"/>
            <a:ext cx="3829050" cy="463867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nb-NO" dirty="0" smtClean="0"/>
              <a:t>Graph / </a:t>
            </a:r>
            <a:r>
              <a:rPr lang="nb-NO" dirty="0" err="1" smtClean="0"/>
              <a:t>Smartart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9830284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1ECAD-DA86-2B4C-9333-344166E93D22}" type="datetimeFigureOut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21.11.2016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2E0FD-515C-6B4A-BD94-1B1E88014CC7}" type="slidenum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825391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1ECAD-DA86-2B4C-9333-344166E93D22}" type="datetimeFigureOut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21.11.2016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2E0FD-515C-6B4A-BD94-1B1E88014CC7}" type="slidenum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703634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1ECAD-DA86-2B4C-9333-344166E93D22}" type="datetimeFigureOut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21.11.2016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2E0FD-515C-6B4A-BD94-1B1E88014CC7}" type="slidenum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3637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1ECAD-DA86-2B4C-9333-344166E93D22}" type="datetimeFigureOut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21.11.2016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2E0FD-515C-6B4A-BD94-1B1E88014CC7}" type="slidenum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264073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1ECAD-DA86-2B4C-9333-344166E93D22}" type="datetimeFigureOut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21.11.2016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2E0FD-515C-6B4A-BD94-1B1E88014CC7}" type="slidenum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22397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1ECAD-DA86-2B4C-9333-344166E93D22}" type="datetimeFigureOut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21.11.2016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2E0FD-515C-6B4A-BD94-1B1E88014CC7}" type="slidenum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9057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1ECAD-DA86-2B4C-9333-344166E93D22}" type="datetimeFigureOut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21.11.2016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2E0FD-515C-6B4A-BD94-1B1E88014CC7}" type="slidenum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026184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1ECAD-DA86-2B4C-9333-344166E93D22}" type="datetimeFigureOut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21.11.2016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2E0FD-515C-6B4A-BD94-1B1E88014CC7}" type="slidenum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9983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1ECAD-DA86-2B4C-9333-344166E93D22}" type="datetimeFigureOut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21.11.2016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2E0FD-515C-6B4A-BD94-1B1E88014CC7}" type="slidenum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31447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1ECAD-DA86-2B4C-9333-344166E93D22}" type="datetimeFigureOut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21.11.2016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2E0FD-515C-6B4A-BD94-1B1E88014CC7}" type="slidenum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207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Graph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703" y="428161"/>
            <a:ext cx="4093697" cy="857250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853" y="1594843"/>
            <a:ext cx="4162547" cy="2850156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12234-DE0C-F648-8277-10106ADB5BCE}" type="datetimeFigureOut">
              <a:rPr lang="en-US" smtClean="0"/>
              <a:t>11/21/2016</a:t>
            </a:fld>
            <a:endParaRPr lang="nb-N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nb-NO" smtClean="0"/>
              <a:t>‹#›</a:t>
            </a:fld>
            <a:endParaRPr lang="nb-NO"/>
          </a:p>
        </p:txBody>
      </p:sp>
      <p:sp>
        <p:nvSpPr>
          <p:cNvPr id="8" name="Rectangle 7"/>
          <p:cNvSpPr/>
          <p:nvPr userDrawn="1"/>
        </p:nvSpPr>
        <p:spPr>
          <a:xfrm>
            <a:off x="153314" y="165723"/>
            <a:ext cx="4831346" cy="53559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503703" y="1335106"/>
            <a:ext cx="323133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 userDrawn="1"/>
        </p:nvSpPr>
        <p:spPr>
          <a:xfrm>
            <a:off x="5156110" y="165100"/>
            <a:ext cx="3829050" cy="463889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" name="Content Placeholder 17"/>
          <p:cNvSpPr>
            <a:spLocks noGrp="1"/>
          </p:cNvSpPr>
          <p:nvPr>
            <p:ph sz="quarter" idx="13" hasCustomPrompt="1"/>
          </p:nvPr>
        </p:nvSpPr>
        <p:spPr>
          <a:xfrm>
            <a:off x="5156110" y="165100"/>
            <a:ext cx="3829050" cy="463867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nb-NO" dirty="0" smtClean="0"/>
              <a:t>Graph / </a:t>
            </a:r>
            <a:r>
              <a:rPr lang="nb-NO" dirty="0" err="1" smtClean="0"/>
              <a:t>Smartart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11303650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1ECAD-DA86-2B4C-9333-344166E93D22}" type="datetimeFigureOut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21.11.2016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2E0FD-515C-6B4A-BD94-1B1E88014CC7}" type="slidenum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66804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1ECAD-DA86-2B4C-9333-344166E93D22}" type="datetimeFigureOut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21.11.2016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2E0FD-515C-6B4A-BD94-1B1E88014CC7}" type="slidenum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12930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1ECAD-DA86-2B4C-9333-344166E93D22}" type="datetimeFigureOut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21.11.2016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2E0FD-515C-6B4A-BD94-1B1E88014CC7}" type="slidenum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961279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1ECAD-DA86-2B4C-9333-344166E93D22}" type="datetimeFigureOut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21.11.2016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2E0FD-515C-6B4A-BD94-1B1E88014CC7}" type="slidenum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398746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1ECAD-DA86-2B4C-9333-344166E93D22}" type="datetimeFigureOut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21.11.2016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2E0FD-515C-6B4A-BD94-1B1E88014CC7}" type="slidenum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1167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12234-DE0C-F648-8277-10106ADB5BCE}" type="datetimeFigureOut">
              <a:rPr lang="en-US" smtClean="0"/>
              <a:t>11/21/2016</a:t>
            </a:fld>
            <a:endParaRPr lang="nb-N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78688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-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52400" y="165100"/>
            <a:ext cx="8832760" cy="4638897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12234-DE0C-F648-8277-10106ADB5BCE}" type="datetimeFigureOut">
              <a:rPr lang="en-US" smtClean="0"/>
              <a:t>11/21/2016</a:t>
            </a:fld>
            <a:endParaRPr lang="nb-N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nb-NO" smtClean="0"/>
              <a:t>‹#›</a:t>
            </a:fld>
            <a:endParaRPr lang="nb-NO"/>
          </a:p>
        </p:txBody>
      </p:sp>
      <p:sp>
        <p:nvSpPr>
          <p:cNvPr id="8" name="Rectangle 7"/>
          <p:cNvSpPr/>
          <p:nvPr userDrawn="1"/>
        </p:nvSpPr>
        <p:spPr>
          <a:xfrm>
            <a:off x="154070" y="165723"/>
            <a:ext cx="8831090" cy="53559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656103" y="1335106"/>
            <a:ext cx="323133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2189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 + Text -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4152900" y="165100"/>
            <a:ext cx="4832260" cy="4638897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4203" y="428161"/>
            <a:ext cx="4093697" cy="857250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5353" y="1594843"/>
            <a:ext cx="4162547" cy="2850156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12234-DE0C-F648-8277-10106ADB5BCE}" type="datetimeFigureOut">
              <a:rPr lang="en-US" smtClean="0"/>
              <a:t>11/21/2016</a:t>
            </a:fld>
            <a:endParaRPr lang="nb-N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nb-NO" smtClean="0"/>
              <a:t>‹#›</a:t>
            </a:fld>
            <a:endParaRPr lang="nb-NO"/>
          </a:p>
        </p:txBody>
      </p:sp>
      <p:sp>
        <p:nvSpPr>
          <p:cNvPr id="8" name="Rectangle 7"/>
          <p:cNvSpPr/>
          <p:nvPr userDrawn="1"/>
        </p:nvSpPr>
        <p:spPr>
          <a:xfrm>
            <a:off x="4153814" y="165723"/>
            <a:ext cx="4831346" cy="53559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152400" y="165100"/>
            <a:ext cx="3829050" cy="4638675"/>
          </a:xfrm>
          <a:solidFill>
            <a:srgbClr val="7E9492"/>
          </a:solidFill>
        </p:spPr>
        <p:txBody>
          <a:bodyPr/>
          <a:lstStyle/>
          <a:p>
            <a:r>
              <a:rPr lang="nb-NO" smtClean="0"/>
              <a:t>Klikk ikonet for å legge til et bilde</a:t>
            </a:r>
            <a:endParaRPr lang="nb-NO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04203" y="1335106"/>
            <a:ext cx="323133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5057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41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.xml"/><Relationship Id="rId3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9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4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53.xml"/><Relationship Id="rId5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1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1.xml"/><Relationship Id="rId3" Type="http://schemas.openxmlformats.org/officeDocument/2006/relationships/slideLayout" Target="../slideLayouts/slideLayout56.xml"/><Relationship Id="rId7" Type="http://schemas.openxmlformats.org/officeDocument/2006/relationships/slideLayout" Target="../slideLayouts/slideLayout60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55.xml"/><Relationship Id="rId1" Type="http://schemas.openxmlformats.org/officeDocument/2006/relationships/slideLayout" Target="../slideLayouts/slideLayout54.xml"/><Relationship Id="rId6" Type="http://schemas.openxmlformats.org/officeDocument/2006/relationships/slideLayout" Target="../slideLayouts/slideLayout59.xml"/><Relationship Id="rId11" Type="http://schemas.openxmlformats.org/officeDocument/2006/relationships/slideLayout" Target="../slideLayouts/slideLayout64.xml"/><Relationship Id="rId5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63.xml"/><Relationship Id="rId4" Type="http://schemas.openxmlformats.org/officeDocument/2006/relationships/slideLayout" Target="../slideLayouts/slideLayout57.xml"/><Relationship Id="rId9" Type="http://schemas.openxmlformats.org/officeDocument/2006/relationships/slideLayout" Target="../slideLayouts/slideLayout6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6103" y="428161"/>
            <a:ext cx="7961846" cy="85725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7253" y="1594843"/>
            <a:ext cx="8030696" cy="2850156"/>
          </a:xfrm>
          <a:prstGeom prst="rect">
            <a:avLst/>
          </a:prstGeom>
        </p:spPr>
        <p:txBody>
          <a:bodyPr vert="horz" lIns="91440" tIns="0" rIns="91440" bIns="0" rtlCol="0">
            <a:normAutofit/>
          </a:bodyPr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32206" y="4866145"/>
            <a:ext cx="1654282" cy="15961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FE912234-DE0C-F648-8277-10106ADB5BCE}" type="datetimeFigureOut">
              <a:rPr lang="en-US" smtClean="0"/>
              <a:pPr/>
              <a:t>11/21/2016</a:t>
            </a:fld>
            <a:endParaRPr lang="nb-N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6488" y="4866145"/>
            <a:ext cx="2895600" cy="15961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endParaRPr lang="nb-N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1560" y="4866145"/>
            <a:ext cx="2133600" cy="15961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28385D78-4187-AD4C-B928-A8579EE9A756}" type="slidenum">
              <a:rPr lang="nb-NO" smtClean="0"/>
              <a:pPr/>
              <a:t>‹#›</a:t>
            </a:fld>
            <a:endParaRPr lang="nb-NO" dirty="0"/>
          </a:p>
        </p:txBody>
      </p:sp>
      <p:sp>
        <p:nvSpPr>
          <p:cNvPr id="8" name="Date Placeholder 3"/>
          <p:cNvSpPr txBox="1">
            <a:spLocks/>
          </p:cNvSpPr>
          <p:nvPr userDrawn="1"/>
        </p:nvSpPr>
        <p:spPr>
          <a:xfrm>
            <a:off x="154070" y="4809031"/>
            <a:ext cx="1654282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800" kern="1200">
                <a:solidFill>
                  <a:srgbClr val="252525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 smtClean="0">
                <a:solidFill>
                  <a:schemeClr val="tx1"/>
                </a:solidFill>
              </a:rPr>
              <a:t>Høgskolen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i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Sørøst-Norge</a:t>
            </a:r>
            <a:endParaRPr lang="nb-NO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827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  <p:sldLayoutId id="2147483658" r:id="rId4"/>
    <p:sldLayoutId id="2147483659" r:id="rId5"/>
    <p:sldLayoutId id="2147483660" r:id="rId6"/>
    <p:sldLayoutId id="2147483656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62" r:id="rId13"/>
    <p:sldLayoutId id="2147483661" r:id="rId14"/>
    <p:sldLayoutId id="2147483668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txStyles>
    <p:titleStyle>
      <a:lvl1pPr algn="l" defTabSz="457200" rtl="0" eaLnBrk="1" latinLnBrk="0" hangingPunct="1">
        <a:spcBef>
          <a:spcPct val="0"/>
        </a:spcBef>
        <a:buNone/>
        <a:defRPr sz="2400" b="1" kern="1200">
          <a:solidFill>
            <a:schemeClr val="tx1"/>
          </a:solidFill>
          <a:latin typeface="Times New Roman"/>
          <a:ea typeface="+mj-ea"/>
          <a:cs typeface="Times New Roman"/>
        </a:defRPr>
      </a:lvl1pPr>
    </p:titleStyle>
    <p:bodyStyle>
      <a:lvl1pPr marL="176213" indent="-176213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Calibri Light"/>
          <a:ea typeface="+mn-ea"/>
          <a:cs typeface="Calibri Light"/>
        </a:defRPr>
      </a:lvl1pPr>
      <a:lvl2pPr marL="452438" indent="-207963" algn="l" defTabSz="45085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Calibri Light"/>
          <a:ea typeface="+mn-ea"/>
          <a:cs typeface="Calibri Light"/>
        </a:defRPr>
      </a:lvl2pPr>
      <a:lvl3pPr marL="627063" indent="-158750" algn="l" defTabSz="627063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Calibri Light"/>
          <a:ea typeface="+mn-ea"/>
          <a:cs typeface="Calibri Light"/>
        </a:defRPr>
      </a:lvl3pPr>
      <a:lvl4pPr marL="804863" indent="-161925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Calibri Light"/>
          <a:ea typeface="+mn-ea"/>
          <a:cs typeface="Calibri Light"/>
        </a:defRPr>
      </a:lvl4pPr>
      <a:lvl5pPr marL="987425" indent="-174625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alibri Light"/>
          <a:ea typeface="+mn-ea"/>
          <a:cs typeface="Calibri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1ECAD-DA86-2B4C-9333-344166E93D22}" type="datetimeFigureOut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21.11.2016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52E0FD-515C-6B4A-BD94-1B1E88014CC7}" type="slidenum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71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1ECAD-DA86-2B4C-9333-344166E93D22}" type="datetimeFigureOut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21.11.2016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52E0FD-515C-6B4A-BD94-1B1E88014CC7}" type="slidenum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767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1ECAD-DA86-2B4C-9333-344166E93D22}" type="datetimeFigureOut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21.11.2016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52E0FD-515C-6B4A-BD94-1B1E88014CC7}" type="slidenum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392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1ECAD-DA86-2B4C-9333-344166E93D22}" type="datetimeFigureOut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21.11.2016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52E0FD-515C-6B4A-BD94-1B1E88014CC7}" type="slidenum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9504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agligvarehandelen.no/2015/sterk-emv-veks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offset_comp_290614.jpg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6" name="Picture 5" descr="HSN_logo_rgb_neg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62684" y="1511300"/>
            <a:ext cx="5590032" cy="1981200"/>
          </a:xfrm>
          <a:prstGeom prst="rect">
            <a:avLst/>
          </a:prstGeom>
        </p:spPr>
      </p:pic>
      <p:pic>
        <p:nvPicPr>
          <p:cNvPr id="4" name="Picture 3" descr="CMonster-4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748" y="1117600"/>
            <a:ext cx="1007266" cy="237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66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altLang="nb-NO" sz="4000" kern="0" dirty="0">
                <a:solidFill>
                  <a:srgbClr val="000000"/>
                </a:solidFill>
                <a:latin typeface="Times New Roman" panose="02020603050405020304" pitchFamily="18" charset="0"/>
                <a:cs typeface="+mj-cs"/>
              </a:rPr>
              <a:t>DISTRIBUSJONSLEDD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342900" lvl="0" indent="-342900" defTabSz="914400" eaLnBrk="0" fontAlgn="base" hangingPunct="0">
              <a:lnSpc>
                <a:spcPct val="90000"/>
              </a:lnSpc>
              <a:spcAft>
                <a:spcPct val="0"/>
              </a:spcAft>
              <a:buSzPct val="100000"/>
              <a:buFontTx/>
              <a:buChar char="•"/>
            </a:pPr>
            <a:r>
              <a:rPr lang="nb-NO" altLang="nb-NO" sz="36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enkelte aktører som tar del i distribusjonen av varer og tjenester:</a:t>
            </a:r>
          </a:p>
          <a:p>
            <a:pPr marL="742950" lvl="1" indent="-285750" defTabSz="914400" eaLnBrk="0" fontAlgn="base" hangingPunct="0">
              <a:lnSpc>
                <a:spcPct val="90000"/>
              </a:lnSpc>
              <a:spcAft>
                <a:spcPct val="0"/>
              </a:spcAft>
              <a:buSzPct val="100000"/>
              <a:buFontTx/>
              <a:buChar char="–"/>
            </a:pPr>
            <a:r>
              <a:rPr lang="nb-NO" altLang="nb-NO" sz="3200" b="1" kern="0" dirty="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</a:rPr>
              <a:t>Detaljister (primært overfor forbrukere)</a:t>
            </a:r>
          </a:p>
          <a:p>
            <a:pPr marL="742950" lvl="1" indent="-285750" defTabSz="914400" eaLnBrk="0" fontAlgn="base" hangingPunct="0">
              <a:lnSpc>
                <a:spcPct val="90000"/>
              </a:lnSpc>
              <a:spcAft>
                <a:spcPct val="0"/>
              </a:spcAft>
              <a:buSzPct val="100000"/>
              <a:buFontTx/>
              <a:buChar char="–"/>
            </a:pPr>
            <a:r>
              <a:rPr lang="nb-NO" altLang="nb-NO" sz="3200" b="1" kern="0" dirty="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</a:rPr>
              <a:t>Grossister (primært mot bedriftsmarked og institusjonsmarked)</a:t>
            </a:r>
          </a:p>
          <a:p>
            <a:pPr marL="742950" lvl="1" indent="-285750" defTabSz="914400" eaLnBrk="0" fontAlgn="base" hangingPunct="0">
              <a:lnSpc>
                <a:spcPct val="90000"/>
              </a:lnSpc>
              <a:spcAft>
                <a:spcPct val="0"/>
              </a:spcAft>
              <a:buSzPct val="100000"/>
              <a:buFontTx/>
              <a:buChar char="–"/>
            </a:pPr>
            <a:r>
              <a:rPr lang="nb-NO" altLang="nb-NO" sz="3200" b="1" kern="0" dirty="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</a:rPr>
              <a:t>Agenter (formidler salg)</a:t>
            </a:r>
          </a:p>
          <a:p>
            <a:pPr marL="742950" lvl="1" indent="-285750" defTabSz="914400" eaLnBrk="0" fontAlgn="base" hangingPunct="0">
              <a:lnSpc>
                <a:spcPct val="90000"/>
              </a:lnSpc>
              <a:spcAft>
                <a:spcPct val="0"/>
              </a:spcAft>
              <a:buSzPct val="100000"/>
              <a:buFontTx/>
              <a:buChar char="–"/>
            </a:pPr>
            <a:r>
              <a:rPr lang="nb-NO" altLang="nb-NO" sz="3200" b="1" kern="0" dirty="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</a:rPr>
              <a:t>Kommisjonærer (selger på vegne av andre</a:t>
            </a:r>
            <a:r>
              <a:rPr lang="nb-NO" altLang="nb-NO" sz="3200" b="1" kern="0" dirty="0" smtClean="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</a:rPr>
              <a:t>)</a:t>
            </a:r>
          </a:p>
          <a:p>
            <a:pPr marL="466725" indent="-285750" defTabSz="914400" eaLnBrk="0" fontAlgn="base" hangingPunct="0">
              <a:lnSpc>
                <a:spcPct val="90000"/>
              </a:lnSpc>
              <a:spcAft>
                <a:spcPct val="0"/>
              </a:spcAft>
              <a:buSzPct val="100000"/>
              <a:buFontTx/>
              <a:buChar char="–"/>
            </a:pPr>
            <a:r>
              <a:rPr lang="nb-NO" altLang="nb-NO" sz="3200" b="1" kern="0" dirty="0" smtClean="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</a:rPr>
              <a:t>Se eksempler på kanaler i fig 17.3</a:t>
            </a:r>
            <a:endParaRPr lang="nb-NO" altLang="nb-NO" sz="3200" b="1" kern="0" dirty="0">
              <a:solidFill>
                <a:srgbClr val="000000"/>
              </a:solidFill>
              <a:latin typeface="Times New Roman" pitchFamily="18" charset="0"/>
              <a:cs typeface="Times New Roman" panose="02020603050405020304" pitchFamily="18" charset="0"/>
            </a:endParaRP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89794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e 1" descr="Figur 17.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0"/>
            <a:ext cx="685323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76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4000" dirty="0" smtClean="0"/>
              <a:t>Kanalutforming</a:t>
            </a:r>
            <a:endParaRPr lang="nb-NO" sz="4000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Analysere kundenes behov og ønsker</a:t>
            </a:r>
          </a:p>
          <a:p>
            <a:r>
              <a:rPr lang="nb-NO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Sette mål og begrensninger</a:t>
            </a:r>
          </a:p>
          <a:p>
            <a:r>
              <a:rPr lang="nb-NO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Identifisere kanalalternativ</a:t>
            </a:r>
          </a:p>
          <a:p>
            <a:r>
              <a:rPr lang="nb-NO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Evaluere kanalalternativ</a:t>
            </a:r>
          </a:p>
          <a:p>
            <a:r>
              <a:rPr lang="nb-NO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Valg av alternativ</a:t>
            </a:r>
            <a:endParaRPr lang="nb-NO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7712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4000" dirty="0" smtClean="0"/>
              <a:t>Viktige kanalalternativ</a:t>
            </a:r>
            <a:endParaRPr lang="nb-NO" sz="4000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b-NO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Direkte distribusjon</a:t>
            </a:r>
          </a:p>
          <a:p>
            <a:r>
              <a:rPr lang="nb-NO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Indirekte distribusjon</a:t>
            </a:r>
          </a:p>
          <a:p>
            <a:pPr lvl="1"/>
            <a:r>
              <a:rPr lang="nb-NO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Eksklusiv distribusjon</a:t>
            </a:r>
          </a:p>
          <a:p>
            <a:pPr lvl="1"/>
            <a:r>
              <a:rPr lang="nb-NO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Selektiv distribusjon</a:t>
            </a:r>
          </a:p>
          <a:p>
            <a:pPr lvl="1"/>
            <a:r>
              <a:rPr lang="nb-NO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Intensiv distribusjon (Massedistribusjon)</a:t>
            </a:r>
          </a:p>
          <a:p>
            <a:r>
              <a:rPr lang="nb-NO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Vurdert ut fra økonomi, kontroll, tilpasningsevne</a:t>
            </a:r>
            <a:endParaRPr lang="nb-NO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6410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e 1" descr="Figur 17.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0"/>
            <a:ext cx="685323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766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3200" dirty="0" smtClean="0"/>
              <a:t>Beslutning om kanalsystem og kanalledelse</a:t>
            </a:r>
            <a:endParaRPr lang="nb-NO" sz="3200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1013515" y="2062356"/>
            <a:ext cx="8030696" cy="2850156"/>
          </a:xfrm>
        </p:spPr>
        <p:txBody>
          <a:bodyPr>
            <a:normAutofit/>
          </a:bodyPr>
          <a:lstStyle/>
          <a:p>
            <a:r>
              <a:rPr lang="nb-NO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Velge medlemmer</a:t>
            </a:r>
          </a:p>
          <a:p>
            <a:r>
              <a:rPr lang="nb-NO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Lære dem opp og motivere dem</a:t>
            </a:r>
          </a:p>
          <a:p>
            <a:r>
              <a:rPr lang="nb-NO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Evaluere ytelsene deres</a:t>
            </a:r>
          </a:p>
          <a:p>
            <a:r>
              <a:rPr lang="nb-NO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Eventuelle endringer og justeringer</a:t>
            </a:r>
            <a:endParaRPr lang="nb-NO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1463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altLang="nb-NO" sz="4000" kern="0" dirty="0">
                <a:solidFill>
                  <a:srgbClr val="000000"/>
                </a:solidFill>
                <a:latin typeface="Times New Roman" panose="02020603050405020304" pitchFamily="18" charset="0"/>
                <a:cs typeface="+mj-cs"/>
              </a:rPr>
              <a:t>Utvikling av distribusjonssystemene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 defTabSz="914400" eaLnBrk="0" fontAlgn="base" hangingPunct="0">
              <a:lnSpc>
                <a:spcPct val="90000"/>
              </a:lnSpc>
              <a:spcAft>
                <a:spcPct val="0"/>
              </a:spcAft>
              <a:buSzPct val="100000"/>
              <a:buFontTx/>
              <a:buChar char="•"/>
            </a:pPr>
            <a:r>
              <a:rPr lang="nb-NO" altLang="nb-NO" sz="3200" kern="0" dirty="0">
                <a:solidFill>
                  <a:srgbClr val="000000"/>
                </a:solidFill>
                <a:latin typeface="GillSans"/>
                <a:cs typeface="+mn-cs"/>
              </a:rPr>
              <a:t>Tradisjonelle distribusjonskanaler</a:t>
            </a:r>
          </a:p>
          <a:p>
            <a:pPr marL="342900" lvl="0" indent="-342900" defTabSz="914400" eaLnBrk="0" fontAlgn="base" hangingPunct="0">
              <a:lnSpc>
                <a:spcPct val="90000"/>
              </a:lnSpc>
              <a:spcAft>
                <a:spcPct val="0"/>
              </a:spcAft>
              <a:buSzPct val="100000"/>
              <a:buFontTx/>
              <a:buChar char="•"/>
            </a:pPr>
            <a:r>
              <a:rPr lang="nb-NO" altLang="nb-NO" sz="3200" kern="0" dirty="0">
                <a:solidFill>
                  <a:srgbClr val="000000"/>
                </a:solidFill>
                <a:latin typeface="GillSans"/>
                <a:cs typeface="+mn-cs"/>
              </a:rPr>
              <a:t>Vertikale </a:t>
            </a:r>
            <a:r>
              <a:rPr lang="nb-NO" altLang="nb-NO" sz="3200" kern="0" dirty="0" smtClean="0">
                <a:solidFill>
                  <a:srgbClr val="000000"/>
                </a:solidFill>
                <a:latin typeface="GillSans"/>
                <a:cs typeface="+mn-cs"/>
              </a:rPr>
              <a:t>markedsføringssystemer -VMS</a:t>
            </a:r>
            <a:endParaRPr lang="nb-NO" altLang="nb-NO" sz="3200" kern="0" dirty="0">
              <a:solidFill>
                <a:srgbClr val="000000"/>
              </a:solidFill>
              <a:latin typeface="GillSans"/>
              <a:cs typeface="+mn-cs"/>
            </a:endParaRPr>
          </a:p>
          <a:p>
            <a:pPr marL="342900" lvl="0" indent="-342900" defTabSz="914400" eaLnBrk="0" fontAlgn="base" hangingPunct="0">
              <a:lnSpc>
                <a:spcPct val="90000"/>
              </a:lnSpc>
              <a:spcAft>
                <a:spcPct val="0"/>
              </a:spcAft>
              <a:buSzPct val="100000"/>
              <a:buNone/>
            </a:pPr>
            <a:r>
              <a:rPr lang="nb-NO" altLang="nb-NO" sz="3200" kern="0" dirty="0">
                <a:solidFill>
                  <a:srgbClr val="000000"/>
                </a:solidFill>
                <a:latin typeface="GillSans"/>
                <a:cs typeface="+mn-cs"/>
              </a:rPr>
              <a:t>	(integrerte distribusjonskanaler fra produsent til sisteledd/forbruker)</a:t>
            </a:r>
          </a:p>
          <a:p>
            <a:pPr marL="342900" lvl="0" indent="-342900" defTabSz="914400" eaLnBrk="0" fontAlgn="base" hangingPunct="0">
              <a:lnSpc>
                <a:spcPct val="90000"/>
              </a:lnSpc>
              <a:spcAft>
                <a:spcPct val="0"/>
              </a:spcAft>
              <a:buSzPct val="100000"/>
              <a:buFontTx/>
              <a:buChar char="•"/>
            </a:pPr>
            <a:r>
              <a:rPr lang="nb-NO" altLang="nb-NO" sz="3200" kern="0" dirty="0" smtClean="0">
                <a:solidFill>
                  <a:srgbClr val="000000"/>
                </a:solidFill>
                <a:latin typeface="GillSans"/>
                <a:cs typeface="+mn-cs"/>
              </a:rPr>
              <a:t>Horisontale </a:t>
            </a:r>
            <a:r>
              <a:rPr lang="nb-NO" altLang="nb-NO" sz="3200" kern="0" dirty="0">
                <a:solidFill>
                  <a:srgbClr val="000000"/>
                </a:solidFill>
                <a:latin typeface="GillSans"/>
                <a:cs typeface="+mn-cs"/>
              </a:rPr>
              <a:t>markedsføringssystemer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1951579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295633" y="428161"/>
            <a:ext cx="8322316" cy="857250"/>
          </a:xfrm>
        </p:spPr>
        <p:txBody>
          <a:bodyPr>
            <a:noAutofit/>
          </a:bodyPr>
          <a:lstStyle/>
          <a:p>
            <a:r>
              <a:rPr lang="nb-NO" sz="3200" smtClean="0"/>
              <a:t>Vertikale </a:t>
            </a:r>
            <a:r>
              <a:rPr lang="nb-NO" sz="3200" dirty="0" smtClean="0"/>
              <a:t>markedsføringssystem</a:t>
            </a:r>
            <a:endParaRPr lang="nb-NO" sz="3200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lvl="1" indent="-285750" defTabSz="914400" eaLnBrk="0" fontAlgn="base" hangingPunct="0">
              <a:lnSpc>
                <a:spcPct val="90000"/>
              </a:lnSpc>
              <a:spcAft>
                <a:spcPct val="0"/>
              </a:spcAft>
              <a:buSzPct val="100000"/>
              <a:buFontTx/>
              <a:buChar char="–"/>
            </a:pPr>
            <a:r>
              <a:rPr lang="nb-NO" altLang="nb-NO" sz="2800" b="1" kern="0" dirty="0">
                <a:solidFill>
                  <a:srgbClr val="000000"/>
                </a:solidFill>
                <a:latin typeface="Times New Roman" pitchFamily="18" charset="0"/>
              </a:rPr>
              <a:t>Konsernmodell – </a:t>
            </a:r>
            <a:r>
              <a:rPr lang="nb-NO" altLang="nb-NO" sz="2800" b="1" kern="0" dirty="0" err="1">
                <a:solidFill>
                  <a:srgbClr val="000000"/>
                </a:solidFill>
                <a:latin typeface="Times New Roman" pitchFamily="18" charset="0"/>
              </a:rPr>
              <a:t>Bedriftsbasert</a:t>
            </a:r>
            <a:r>
              <a:rPr lang="nb-NO" altLang="nb-NO" sz="2800" b="1" kern="0" dirty="0">
                <a:solidFill>
                  <a:srgbClr val="000000"/>
                </a:solidFill>
                <a:latin typeface="Times New Roman" pitchFamily="18" charset="0"/>
              </a:rPr>
              <a:t> system</a:t>
            </a:r>
          </a:p>
          <a:p>
            <a:pPr marL="742950" lvl="1" indent="-285750" defTabSz="914400" eaLnBrk="0" fontAlgn="base" hangingPunct="0">
              <a:lnSpc>
                <a:spcPct val="90000"/>
              </a:lnSpc>
              <a:spcAft>
                <a:spcPct val="0"/>
              </a:spcAft>
              <a:buSzPct val="100000"/>
              <a:buFontTx/>
              <a:buChar char="–"/>
            </a:pPr>
            <a:r>
              <a:rPr lang="nb-NO" altLang="nb-NO" sz="2800" b="1" kern="0" dirty="0">
                <a:solidFill>
                  <a:srgbClr val="000000"/>
                </a:solidFill>
                <a:latin typeface="Times New Roman" pitchFamily="18" charset="0"/>
              </a:rPr>
              <a:t>Administrert system</a:t>
            </a:r>
          </a:p>
          <a:p>
            <a:pPr marL="742950" lvl="1" indent="-285750" defTabSz="914400" eaLnBrk="0" fontAlgn="base" hangingPunct="0">
              <a:lnSpc>
                <a:spcPct val="90000"/>
              </a:lnSpc>
              <a:spcAft>
                <a:spcPct val="0"/>
              </a:spcAft>
              <a:buSzPct val="100000"/>
              <a:buFontTx/>
              <a:buChar char="–"/>
            </a:pPr>
            <a:r>
              <a:rPr lang="nb-NO" altLang="nb-NO" sz="2800" b="1" kern="0" dirty="0" smtClean="0">
                <a:solidFill>
                  <a:srgbClr val="000000"/>
                </a:solidFill>
                <a:latin typeface="Times New Roman" pitchFamily="18" charset="0"/>
              </a:rPr>
              <a:t>Kontraktsystem</a:t>
            </a:r>
          </a:p>
          <a:p>
            <a:pPr marL="917575" lvl="2" indent="-285750" defTabSz="914400" eaLnBrk="0" fontAlgn="base" hangingPunct="0">
              <a:lnSpc>
                <a:spcPct val="90000"/>
              </a:lnSpc>
              <a:spcAft>
                <a:spcPct val="0"/>
              </a:spcAft>
              <a:buSzPct val="100000"/>
              <a:buFontTx/>
              <a:buChar char="–"/>
            </a:pPr>
            <a:r>
              <a:rPr lang="nb-NO" altLang="nb-NO" sz="2800" b="1" kern="0" dirty="0" smtClean="0">
                <a:solidFill>
                  <a:srgbClr val="000000"/>
                </a:solidFill>
                <a:latin typeface="Times New Roman" pitchFamily="18" charset="0"/>
              </a:rPr>
              <a:t>Grossistorganisert frivillig kjede</a:t>
            </a:r>
          </a:p>
          <a:p>
            <a:pPr marL="917575" lvl="2" indent="-285750" defTabSz="914400" eaLnBrk="0" fontAlgn="base" hangingPunct="0">
              <a:lnSpc>
                <a:spcPct val="90000"/>
              </a:lnSpc>
              <a:spcAft>
                <a:spcPct val="0"/>
              </a:spcAft>
              <a:buSzPct val="100000"/>
              <a:buFontTx/>
              <a:buChar char="–"/>
            </a:pPr>
            <a:r>
              <a:rPr lang="nb-NO" altLang="nb-NO" sz="2800" b="1" kern="0" dirty="0" smtClean="0">
                <a:solidFill>
                  <a:srgbClr val="000000"/>
                </a:solidFill>
                <a:latin typeface="Times New Roman" pitchFamily="18" charset="0"/>
              </a:rPr>
              <a:t>Detaljistorganisert frivillig kjede</a:t>
            </a:r>
          </a:p>
          <a:p>
            <a:pPr marL="917575" lvl="2" indent="-285750" defTabSz="914400" eaLnBrk="0" fontAlgn="base" hangingPunct="0">
              <a:lnSpc>
                <a:spcPct val="90000"/>
              </a:lnSpc>
              <a:spcAft>
                <a:spcPct val="0"/>
              </a:spcAft>
              <a:buSzPct val="100000"/>
              <a:buFontTx/>
              <a:buChar char="–"/>
            </a:pPr>
            <a:r>
              <a:rPr lang="nb-NO" altLang="nb-NO" sz="2800" b="1" kern="0" dirty="0" smtClean="0">
                <a:solidFill>
                  <a:srgbClr val="000000"/>
                </a:solidFill>
                <a:latin typeface="Times New Roman" pitchFamily="18" charset="0"/>
              </a:rPr>
              <a:t>Franchiseorganisert kjede</a:t>
            </a:r>
          </a:p>
          <a:p>
            <a:pPr lvl="3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1857386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4000" dirty="0" smtClean="0"/>
              <a:t>E-handel og mobilhandel</a:t>
            </a:r>
            <a:endParaRPr lang="nb-NO" sz="4000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E-handel</a:t>
            </a:r>
          </a:p>
          <a:p>
            <a:pPr lvl="1"/>
            <a:r>
              <a:rPr lang="nb-NO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Nettbaserte.  Husk B2B !!</a:t>
            </a:r>
          </a:p>
          <a:p>
            <a:pPr lvl="1"/>
            <a:r>
              <a:rPr lang="nb-NO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Blandingsforetak</a:t>
            </a:r>
          </a:p>
          <a:p>
            <a:r>
              <a:rPr lang="nb-NO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Mobilhandel</a:t>
            </a:r>
          </a:p>
          <a:p>
            <a:pPr lvl="1"/>
            <a:r>
              <a:rPr lang="nb-NO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Stadig økende</a:t>
            </a:r>
          </a:p>
          <a:p>
            <a:pPr lvl="1"/>
            <a:r>
              <a:rPr lang="nb-NO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Geofencing</a:t>
            </a:r>
            <a:endParaRPr lang="nb-NO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72925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altLang="nb-NO" sz="4400" kern="0" dirty="0">
                <a:solidFill>
                  <a:srgbClr val="000000"/>
                </a:solidFill>
                <a:latin typeface="Times New Roman" panose="02020603050405020304" pitchFamily="18" charset="0"/>
                <a:cs typeface="+mj-cs"/>
              </a:rPr>
              <a:t>Konflikter i </a:t>
            </a:r>
            <a:r>
              <a:rPr lang="nb-NO" altLang="nb-NO" sz="4000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+mj-cs"/>
              </a:rPr>
              <a:t>distribusjonskanaler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2900" lvl="0" indent="-342900" defTabSz="914400" eaLnBrk="0" fontAlgn="base" hangingPunct="0">
              <a:spcAft>
                <a:spcPct val="0"/>
              </a:spcAft>
              <a:buSzPct val="100000"/>
              <a:buFontTx/>
              <a:buChar char="•"/>
            </a:pPr>
            <a:r>
              <a:rPr lang="nb-NO" altLang="nb-NO" sz="3200" b="1" kern="0" dirty="0">
                <a:solidFill>
                  <a:srgbClr val="000000"/>
                </a:solidFill>
                <a:latin typeface="GillSans"/>
                <a:cs typeface="+mn-cs"/>
              </a:rPr>
              <a:t>Horisontale</a:t>
            </a:r>
            <a:r>
              <a:rPr lang="nb-NO" altLang="nb-NO" sz="3200" kern="0" dirty="0">
                <a:solidFill>
                  <a:srgbClr val="000000"/>
                </a:solidFill>
                <a:latin typeface="GillSans"/>
                <a:cs typeface="+mn-cs"/>
              </a:rPr>
              <a:t> (mellom aktører på samme nivå i en distribusjonskanal, for eksempel mellom detaljister)</a:t>
            </a:r>
          </a:p>
          <a:p>
            <a:pPr marL="342900" lvl="0" indent="-342900" defTabSz="914400" eaLnBrk="0" fontAlgn="base" hangingPunct="0">
              <a:spcAft>
                <a:spcPct val="0"/>
              </a:spcAft>
              <a:buSzPct val="100000"/>
              <a:buFontTx/>
              <a:buChar char="•"/>
            </a:pPr>
            <a:r>
              <a:rPr lang="nb-NO" altLang="nb-NO" sz="3200" b="1" kern="0" dirty="0">
                <a:solidFill>
                  <a:srgbClr val="000000"/>
                </a:solidFill>
                <a:latin typeface="GillSans"/>
                <a:cs typeface="+mn-cs"/>
              </a:rPr>
              <a:t>Vertikale </a:t>
            </a:r>
            <a:r>
              <a:rPr lang="nb-NO" altLang="nb-NO" sz="3200" kern="0" dirty="0">
                <a:solidFill>
                  <a:srgbClr val="000000"/>
                </a:solidFill>
                <a:latin typeface="GillSans"/>
                <a:cs typeface="+mn-cs"/>
              </a:rPr>
              <a:t> (mellom aktører på ulikt nivå i en distribusjonskanal, for eksempel mellom detaljister og grossister</a:t>
            </a:r>
            <a:r>
              <a:rPr lang="nb-NO" altLang="nb-NO" sz="3200" kern="0" dirty="0" smtClean="0">
                <a:solidFill>
                  <a:srgbClr val="000000"/>
                </a:solidFill>
                <a:latin typeface="GillSans"/>
                <a:cs typeface="+mn-cs"/>
              </a:rPr>
              <a:t>)</a:t>
            </a:r>
          </a:p>
          <a:p>
            <a:pPr marL="342900" lvl="0" indent="-342900" defTabSz="914400" eaLnBrk="0" fontAlgn="base" hangingPunct="0">
              <a:spcAft>
                <a:spcPct val="0"/>
              </a:spcAft>
              <a:buSzPct val="100000"/>
              <a:buFontTx/>
              <a:buChar char="•"/>
            </a:pPr>
            <a:r>
              <a:rPr lang="nb-NO" altLang="nb-NO" sz="3200" b="1" kern="0" dirty="0" smtClean="0">
                <a:solidFill>
                  <a:srgbClr val="000000"/>
                </a:solidFill>
                <a:latin typeface="GillSans"/>
                <a:cs typeface="+mn-cs"/>
              </a:rPr>
              <a:t>Konflikt mellom kanaler</a:t>
            </a:r>
            <a:endParaRPr lang="nb-NO" altLang="nb-NO" sz="3200" b="1" kern="0" dirty="0">
              <a:solidFill>
                <a:srgbClr val="000000"/>
              </a:solidFill>
              <a:latin typeface="GillSans"/>
              <a:cs typeface="+mn-cs"/>
            </a:endParaRP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194688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err="1" smtClean="0"/>
              <a:t>Kap</a:t>
            </a:r>
            <a:r>
              <a:rPr lang="nb-NO" dirty="0" smtClean="0"/>
              <a:t> 17 og 18 Markedsføringskanaler</a:t>
            </a:r>
            <a:endParaRPr lang="nb-NO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 dirty="0"/>
          </a:p>
        </p:txBody>
      </p:sp>
      <p:pic>
        <p:nvPicPr>
          <p:cNvPr id="10" name="Picture Placeholder 9" descr="offset_234400.jpg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5" name="Picture 4" descr="DMonster-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850" y="2609850"/>
            <a:ext cx="1536700" cy="153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87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2800" dirty="0" smtClean="0"/>
              <a:t>Kapittel 18. Detaljhandel, engroshandel og logistikk</a:t>
            </a:r>
            <a:endParaRPr lang="nb-NO" sz="2800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Jf</a:t>
            </a:r>
            <a:r>
              <a:rPr lang="nb-NO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lysbilde 10.</a:t>
            </a:r>
          </a:p>
          <a:p>
            <a:r>
              <a:rPr lang="nb-NO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Detaljisttyper </a:t>
            </a:r>
            <a:r>
              <a:rPr lang="nb-NO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jf</a:t>
            </a:r>
            <a:r>
              <a:rPr lang="nb-NO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tabell 18.1</a:t>
            </a:r>
          </a:p>
          <a:p>
            <a:r>
              <a:rPr lang="nb-NO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Grossisttyper </a:t>
            </a:r>
            <a:r>
              <a:rPr lang="nb-NO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jf</a:t>
            </a:r>
            <a:r>
              <a:rPr lang="nb-NO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tabell 18.3</a:t>
            </a:r>
          </a:p>
          <a:p>
            <a:r>
              <a:rPr lang="nb-NO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Logistikk  -  Fysisk distribusjon  -  Supply Chain Management (SCM)</a:t>
            </a:r>
            <a:endParaRPr lang="nb-NO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34468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656103" y="82502"/>
            <a:ext cx="7961846" cy="1065405"/>
          </a:xfrm>
        </p:spPr>
        <p:txBody>
          <a:bodyPr>
            <a:normAutofit/>
          </a:bodyPr>
          <a:lstStyle/>
          <a:p>
            <a:r>
              <a:rPr lang="nb-NO" sz="4000" dirty="0" smtClean="0"/>
              <a:t>Detaljistenes markedsbeslutninger</a:t>
            </a:r>
            <a:endParaRPr lang="nb-NO" sz="4000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1141281" y="1409414"/>
            <a:ext cx="7624584" cy="3437594"/>
          </a:xfrm>
        </p:spPr>
        <p:txBody>
          <a:bodyPr>
            <a:normAutofit lnSpcReduction="10000"/>
          </a:bodyPr>
          <a:lstStyle/>
          <a:p>
            <a:r>
              <a:rPr lang="nb-NO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Målgruppe</a:t>
            </a:r>
          </a:p>
          <a:p>
            <a:r>
              <a:rPr lang="nb-NO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Kanaler</a:t>
            </a:r>
          </a:p>
          <a:p>
            <a:r>
              <a:rPr lang="nb-NO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Produktutvalg</a:t>
            </a:r>
          </a:p>
          <a:p>
            <a:r>
              <a:rPr lang="nb-NO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Innkjøp</a:t>
            </a:r>
          </a:p>
          <a:p>
            <a:r>
              <a:rPr lang="nb-NO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Priser</a:t>
            </a:r>
          </a:p>
          <a:p>
            <a:r>
              <a:rPr lang="nb-NO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Tjenester</a:t>
            </a:r>
          </a:p>
          <a:p>
            <a:r>
              <a:rPr lang="nb-NO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Butikkatmosfære</a:t>
            </a:r>
          </a:p>
          <a:p>
            <a:r>
              <a:rPr lang="nb-NO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Butikkaktiviteter og opplevelser</a:t>
            </a:r>
          </a:p>
          <a:p>
            <a:r>
              <a:rPr lang="nb-NO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Kommunikasjon</a:t>
            </a:r>
          </a:p>
          <a:p>
            <a:r>
              <a:rPr lang="nb-NO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Beliggenhet</a:t>
            </a:r>
            <a:endParaRPr lang="nb-NO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0832338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206256" y="428161"/>
            <a:ext cx="8497732" cy="857250"/>
          </a:xfrm>
        </p:spPr>
        <p:txBody>
          <a:bodyPr>
            <a:noAutofit/>
          </a:bodyPr>
          <a:lstStyle/>
          <a:p>
            <a:r>
              <a:rPr lang="nb-NO" sz="3200" dirty="0" smtClean="0"/>
              <a:t>Detaljistenes (Kjedenes) egne merkevarer: EMV</a:t>
            </a:r>
            <a:endParaRPr lang="nb-NO" sz="3200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Bakgrunn</a:t>
            </a:r>
          </a:p>
          <a:p>
            <a:pPr lvl="1"/>
            <a:r>
              <a:rPr lang="nb-NO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Sterk vekst i hele verden, men ikke uten unntak </a:t>
            </a:r>
            <a:r>
              <a:rPr lang="nb-NO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jf</a:t>
            </a:r>
            <a:r>
              <a:rPr lang="nb-NO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LIDL i Norge</a:t>
            </a:r>
          </a:p>
          <a:p>
            <a:pPr lvl="1"/>
            <a:r>
              <a:rPr lang="nb-NO" sz="18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http://</a:t>
            </a:r>
            <a:r>
              <a:rPr lang="nb-NO" sz="1800" b="1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www.dagligvarehandelen.no/2015/sterk-emv-vekst</a:t>
            </a:r>
            <a:endParaRPr lang="nb-NO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b-NO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Årsaker – Virkninger</a:t>
            </a:r>
          </a:p>
          <a:p>
            <a:pPr lvl="1"/>
            <a:r>
              <a:rPr lang="nb-NO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Lønnsomhet</a:t>
            </a:r>
          </a:p>
          <a:p>
            <a:pPr lvl="1"/>
            <a:r>
              <a:rPr lang="nb-NO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Differensiering fra konkurrentene</a:t>
            </a:r>
          </a:p>
          <a:p>
            <a:pPr lvl="1"/>
            <a:r>
              <a:rPr lang="nb-NO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Kampen om hylleplass</a:t>
            </a:r>
          </a:p>
          <a:p>
            <a:pPr lvl="1"/>
            <a:r>
              <a:rPr lang="nb-NO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Markedsmakt</a:t>
            </a:r>
            <a:endParaRPr lang="nb-NO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3313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2900" lvl="0" indent="-342900" defTabSz="914400" eaLnBrk="0" fontAlgn="base" hangingPunct="0">
              <a:spcAft>
                <a:spcPct val="0"/>
              </a:spcAft>
              <a:buSzPct val="100000"/>
              <a:buFontTx/>
              <a:buChar char="•"/>
            </a:pPr>
            <a:r>
              <a:rPr lang="nb-NO" altLang="nb-NO" sz="40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Alle aktiviteter som går ut på å gjøre en produsents varer og/eller tjenester tilgjengelige for sluttkundene</a:t>
            </a:r>
            <a:r>
              <a:rPr lang="nb-NO" altLang="nb-NO" sz="40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 defTabSz="914400" eaLnBrk="0" fontAlgn="base" hangingPunct="0">
              <a:spcAft>
                <a:spcPct val="0"/>
              </a:spcAft>
              <a:buSzPct val="100000"/>
              <a:buFontTx/>
              <a:buChar char="•"/>
            </a:pPr>
            <a:r>
              <a:rPr lang="nb-NO" altLang="nb-NO" sz="40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Organisert som markedsføringskanaler, ofte med forhandlere og agenter</a:t>
            </a:r>
            <a:endParaRPr lang="nb-NO" altLang="nb-NO" sz="4000" b="1" kern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defTabSz="914400" eaLnBrk="0" fontAlgn="base" hangingPunct="0">
              <a:spcAft>
                <a:spcPct val="0"/>
              </a:spcAft>
              <a:buSzPct val="100000"/>
              <a:buNone/>
            </a:pPr>
            <a:endParaRPr lang="nb-NO" altLang="nb-NO" sz="4000" kern="0" dirty="0">
              <a:solidFill>
                <a:srgbClr val="000000"/>
              </a:solidFill>
              <a:latin typeface="GillSans"/>
              <a:cs typeface="+mn-cs"/>
            </a:endParaRPr>
          </a:p>
          <a:p>
            <a:endParaRPr lang="nb-NO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altLang="nb-NO" sz="4000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+mj-cs"/>
              </a:rPr>
              <a:t>DISTRIBUSJON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73542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4000" dirty="0" smtClean="0"/>
              <a:t>Markedsføringskanal</a:t>
            </a:r>
            <a:endParaRPr lang="nb-NO" sz="4000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algn="ctr" defTabSz="914400" eaLnBrk="0" fontAlgn="base" hangingPunct="0">
              <a:spcAft>
                <a:spcPct val="0"/>
              </a:spcAft>
              <a:buSzPct val="100000"/>
              <a:buNone/>
            </a:pPr>
            <a:r>
              <a:rPr lang="nb-NO" altLang="nb-NO" sz="3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Gjensidig avhengige organisasjoner som sørger for at et produkt eller en tjeneste blir tilgjengelig for bruk eller forbruk.</a:t>
            </a:r>
          </a:p>
          <a:p>
            <a:pPr marL="342900" lvl="0" indent="-342900" algn="ctr" defTabSz="914400" eaLnBrk="0" fontAlgn="base" hangingPunct="0">
              <a:spcAft>
                <a:spcPct val="0"/>
              </a:spcAft>
              <a:buSzPct val="100000"/>
              <a:buNone/>
            </a:pPr>
            <a:r>
              <a:rPr lang="nb-NO" altLang="nb-NO" sz="3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NETTVERK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46129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2800" dirty="0" smtClean="0"/>
              <a:t>Bakgrunn for betydningen av kapitlene 17 og 18</a:t>
            </a:r>
            <a:endParaRPr lang="nb-NO" sz="2800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Viktig beslutning med nær sammenheng til profilering/merkevarebygging</a:t>
            </a:r>
          </a:p>
          <a:p>
            <a:r>
              <a:rPr lang="nb-NO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Større og større del av salgsprisen: til kanalmedlemmene</a:t>
            </a:r>
          </a:p>
          <a:p>
            <a:r>
              <a:rPr lang="nb-NO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Push- Pull strategi:  Sammenheng med markedspåvirkning/</a:t>
            </a:r>
            <a:r>
              <a:rPr lang="nb-NO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Promotion</a:t>
            </a:r>
            <a:r>
              <a:rPr lang="nb-NO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nb-NO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34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4000" dirty="0" smtClean="0"/>
              <a:t>Endringer over tid</a:t>
            </a:r>
            <a:endParaRPr lang="nb-NO" sz="4000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Stadig flere kanaler - Multikanalmarkedsføring</a:t>
            </a:r>
          </a:p>
          <a:p>
            <a:r>
              <a:rPr lang="nb-NO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Nye kanaler</a:t>
            </a:r>
          </a:p>
          <a:p>
            <a:pPr lvl="1"/>
            <a:r>
              <a:rPr lang="nb-NO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Digitale</a:t>
            </a:r>
          </a:p>
          <a:p>
            <a:r>
              <a:rPr lang="nb-NO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Behov for integrering</a:t>
            </a:r>
          </a:p>
          <a:p>
            <a:r>
              <a:rPr lang="nb-NO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Fare for kanalkonflikter</a:t>
            </a:r>
            <a:endParaRPr lang="nb-NO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2246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e 1" descr="Figur 17.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0"/>
            <a:ext cx="685323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445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3200" dirty="0" smtClean="0"/>
              <a:t>Funksjoner markedsføringskanalene utfører</a:t>
            </a:r>
            <a:endParaRPr lang="nb-NO" sz="3200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 17.1</a:t>
            </a:r>
          </a:p>
          <a:p>
            <a:r>
              <a:rPr lang="nb-NO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Tabell 17.1</a:t>
            </a:r>
          </a:p>
          <a:p>
            <a:r>
              <a:rPr lang="nb-NO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 eksempel på prosessflyten i en kanal: Fig 17.2, neste lysbilde.</a:t>
            </a:r>
            <a:endParaRPr lang="nb-NO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0047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e 1" descr="Figur 17.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0"/>
            <a:ext cx="685323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772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SN Bokmål">
  <a:themeElements>
    <a:clrScheme name="Custom 39">
      <a:dk1>
        <a:srgbClr val="252525"/>
      </a:dk1>
      <a:lt1>
        <a:sysClr val="window" lastClr="FFFFFF"/>
      </a:lt1>
      <a:dk2>
        <a:srgbClr val="7E9492"/>
      </a:dk2>
      <a:lt2>
        <a:srgbClr val="D6E0E3"/>
      </a:lt2>
      <a:accent1>
        <a:srgbClr val="4B4CAD"/>
      </a:accent1>
      <a:accent2>
        <a:srgbClr val="3BAFA2"/>
      </a:accent2>
      <a:accent3>
        <a:srgbClr val="00978A"/>
      </a:accent3>
      <a:accent4>
        <a:srgbClr val="FFD240"/>
      </a:accent4>
      <a:accent5>
        <a:srgbClr val="D64349"/>
      </a:accent5>
      <a:accent6>
        <a:srgbClr val="27B2D0"/>
      </a:accent6>
      <a:hlink>
        <a:srgbClr val="005B9A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owerpointmal - kort" id="{7D1D20C5-6BFA-48F3-8A1D-D77F2F91790B}" vid="{D5979A9F-98C0-4C7C-98FD-1335ABF5937F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2_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3_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Powerpointmal -NO</Template>
  <TotalTime>184</TotalTime>
  <Words>392</Words>
  <Application>Microsoft Office PowerPoint</Application>
  <PresentationFormat>Skjermfremvisning (16:9)</PresentationFormat>
  <Paragraphs>94</Paragraphs>
  <Slides>22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5</vt:i4>
      </vt:variant>
      <vt:variant>
        <vt:lpstr>Tema</vt:lpstr>
      </vt:variant>
      <vt:variant>
        <vt:i4>5</vt:i4>
      </vt:variant>
      <vt:variant>
        <vt:lpstr>Lysbildetitler</vt:lpstr>
      </vt:variant>
      <vt:variant>
        <vt:i4>22</vt:i4>
      </vt:variant>
    </vt:vector>
  </HeadingPairs>
  <TitlesOfParts>
    <vt:vector size="32" baseType="lpstr">
      <vt:lpstr>Arial</vt:lpstr>
      <vt:lpstr>Calibri</vt:lpstr>
      <vt:lpstr>Calibri Light</vt:lpstr>
      <vt:lpstr>GillSans</vt:lpstr>
      <vt:lpstr>Times New Roman</vt:lpstr>
      <vt:lpstr>HSN Bokmål</vt:lpstr>
      <vt:lpstr>Office-tema</vt:lpstr>
      <vt:lpstr>1_Office-tema</vt:lpstr>
      <vt:lpstr>2_Office-tema</vt:lpstr>
      <vt:lpstr>3_Office-tema</vt:lpstr>
      <vt:lpstr>PowerPoint-presentasjon</vt:lpstr>
      <vt:lpstr>Kap 17 og 18 Markedsføringskanaler</vt:lpstr>
      <vt:lpstr>DISTRIBUSJON</vt:lpstr>
      <vt:lpstr>Markedsføringskanal</vt:lpstr>
      <vt:lpstr>Bakgrunn for betydningen av kapitlene 17 og 18</vt:lpstr>
      <vt:lpstr>Endringer over tid</vt:lpstr>
      <vt:lpstr>PowerPoint-presentasjon</vt:lpstr>
      <vt:lpstr>Funksjoner markedsføringskanalene utfører</vt:lpstr>
      <vt:lpstr>PowerPoint-presentasjon</vt:lpstr>
      <vt:lpstr>DISTRIBUSJONSLEDD</vt:lpstr>
      <vt:lpstr>PowerPoint-presentasjon</vt:lpstr>
      <vt:lpstr>Kanalutforming</vt:lpstr>
      <vt:lpstr>Viktige kanalalternativ</vt:lpstr>
      <vt:lpstr>PowerPoint-presentasjon</vt:lpstr>
      <vt:lpstr>Beslutning om kanalsystem og kanalledelse</vt:lpstr>
      <vt:lpstr>Utvikling av distribusjonssystemene</vt:lpstr>
      <vt:lpstr>Vertikale markedsføringssystem</vt:lpstr>
      <vt:lpstr>E-handel og mobilhandel</vt:lpstr>
      <vt:lpstr>Konflikter i distribusjonskanaler</vt:lpstr>
      <vt:lpstr>Kapittel 18. Detaljhandel, engroshandel og logistikk</vt:lpstr>
      <vt:lpstr>Detaljistenes markedsbeslutninger</vt:lpstr>
      <vt:lpstr>Detaljistenes (Kjedenes) egne merkevarer: EMV</vt:lpstr>
    </vt:vector>
  </TitlesOfParts>
  <Company>HBV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Per Oddvar Marheim Isaksen</dc:creator>
  <cp:lastModifiedBy>Per Oddvar Marheim Isaksen</cp:lastModifiedBy>
  <cp:revision>15</cp:revision>
  <cp:lastPrinted>2015-12-11T15:19:02Z</cp:lastPrinted>
  <dcterms:created xsi:type="dcterms:W3CDTF">2016-11-09T14:32:39Z</dcterms:created>
  <dcterms:modified xsi:type="dcterms:W3CDTF">2016-11-21T08:58:34Z</dcterms:modified>
</cp:coreProperties>
</file>