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</p:sldMasterIdLst>
  <p:notesMasterIdLst>
    <p:notesMasterId r:id="rId26"/>
  </p:notesMasterIdLst>
  <p:sldIdLst>
    <p:sldId id="285" r:id="rId3"/>
    <p:sldId id="286" r:id="rId4"/>
    <p:sldId id="287" r:id="rId5"/>
    <p:sldId id="257" r:id="rId6"/>
    <p:sldId id="259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3" r:id="rId17"/>
    <p:sldId id="275" r:id="rId18"/>
    <p:sldId id="277" r:id="rId19"/>
    <p:sldId id="279" r:id="rId20"/>
    <p:sldId id="280" r:id="rId21"/>
    <p:sldId id="281" r:id="rId22"/>
    <p:sldId id="282" r:id="rId23"/>
    <p:sldId id="283" r:id="rId24"/>
    <p:sldId id="28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90" y="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067E3-3539-4F29-AD3E-A9397E416AE6}" type="datetimeFigureOut">
              <a:rPr lang="nb-NO" smtClean="0"/>
              <a:t>23.08.2017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51957-5558-4B82-BBF1-48A6E71BD5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395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51957-5558-4B82-BBF1-48A6E71BD57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9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4316012" cy="1551781"/>
          </a:xfrm>
        </p:spPr>
        <p:txBody>
          <a:bodyPr anchor="b"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8/23/2017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6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288" y="508001"/>
            <a:ext cx="2489200" cy="49851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2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8/23/2017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8/23/2017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912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8/23/2017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9632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8/23/2017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584700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01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0" y="219282"/>
            <a:ext cx="8831090" cy="4584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nb-NO" dirty="0" smtClean="0"/>
              <a:t>«</a:t>
            </a:r>
            <a:r>
              <a:rPr lang="nb-NO" dirty="0" err="1" smtClean="0"/>
              <a:t>Quote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8/23/2017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650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8/23/2017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3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3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842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8/23/2017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1003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8/23/2017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754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8/23/2017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4319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8/23/2017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188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8/23/2017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4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8/23/2017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591B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369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/>
              <a:t>23.08.2017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7200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/>
              <a:t>23.08.2017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0382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23.08.2017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278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23.08.2017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95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23.08.2017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50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23.08.2017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3940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23.08.2017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817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23.08.2017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4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23.08.2017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2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8/23/2017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5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23.08.2017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906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23.08.2017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07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23.08.2017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3702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23.08.2017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7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8/23/2017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8/23/2017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30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8/23/2017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1303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8/23/2017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68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8/23/2017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8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8/23/2017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3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2206" y="4866145"/>
            <a:ext cx="1654282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8/23/2017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488" y="4866145"/>
            <a:ext cx="2895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66145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154070" y="4809031"/>
            <a:ext cx="165428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rgbClr val="25252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Høgskolen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Sørøst-Norge</a:t>
            </a:r>
            <a:endParaRPr lang="nb-N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9" r:id="rId5"/>
    <p:sldLayoutId id="2147483660" r:id="rId6"/>
    <p:sldLayoutId id="214748365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62" r:id="rId13"/>
    <p:sldLayoutId id="2147483661" r:id="rId14"/>
    <p:sldLayoutId id="2147483668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8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38" indent="-207963" algn="l" defTabSz="45085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158750" algn="l" defTabSz="62706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63" indent="-16192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25" indent="-1746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23.08.2017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4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indberg.n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 descr="Figur 1.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smtClean="0"/>
              <a:t>Egenskaper ved visjonen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Begrenset antall målsettinger</a:t>
            </a:r>
          </a:p>
          <a:p>
            <a:r>
              <a:rPr lang="nb-N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Fremheve de viktigste verdiene</a:t>
            </a:r>
          </a:p>
          <a:p>
            <a:r>
              <a:rPr lang="nb-N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Definere viktigste konkurransearenaer </a:t>
            </a:r>
          </a:p>
          <a:p>
            <a:r>
              <a:rPr lang="nb-N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Langsiktig perspektiv (10 – 20 år)</a:t>
            </a:r>
          </a:p>
          <a:p>
            <a:r>
              <a:rPr lang="nb-N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Korte, lette å huske relevante</a:t>
            </a:r>
          </a:p>
          <a:p>
            <a:endParaRPr lang="nb-N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92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smtClean="0"/>
              <a:t>Forretningsidéen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kern="0" dirty="0">
                <a:solidFill>
                  <a:srgbClr val="000000"/>
                </a:solidFill>
                <a:latin typeface="GillSans"/>
                <a:cs typeface="+mn-cs"/>
              </a:rPr>
              <a:t>Hva er produktet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kern="0" dirty="0">
                <a:solidFill>
                  <a:srgbClr val="000000"/>
                </a:solidFill>
                <a:latin typeface="GillSans"/>
                <a:cs typeface="+mn-cs"/>
              </a:rPr>
              <a:t>Hvem er kunden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kern="0" dirty="0">
                <a:solidFill>
                  <a:srgbClr val="000000"/>
                </a:solidFill>
                <a:latin typeface="GillSans"/>
                <a:cs typeface="+mn-cs"/>
              </a:rPr>
              <a:t>Hvilke behov dekker produktene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kern="0" dirty="0">
                <a:solidFill>
                  <a:srgbClr val="000000"/>
                </a:solidFill>
                <a:latin typeface="GillSans"/>
                <a:cs typeface="+mn-cs"/>
              </a:rPr>
              <a:t>Vi skal tilfredsstille kunder - ikke produsere varer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218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14449" y="428161"/>
            <a:ext cx="7303499" cy="857250"/>
          </a:xfrm>
        </p:spPr>
        <p:txBody>
          <a:bodyPr>
            <a:normAutofit/>
          </a:bodyPr>
          <a:lstStyle/>
          <a:p>
            <a:r>
              <a:rPr lang="nb-NO" sz="4000" dirty="0" smtClean="0"/>
              <a:t>Mål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98171" y="1594843"/>
            <a:ext cx="6291196" cy="442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nb-NO" altLang="nb-NO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Mål må være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nb-NO" altLang="nb-NO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Høye, men oppnåelige</a:t>
            </a:r>
          </a:p>
          <a:p>
            <a:pPr lvl="1" defTabSz="914400"/>
            <a:r>
              <a:rPr kumimoji="0" lang="nb-NO" altLang="nb-NO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K</a:t>
            </a:r>
            <a:r>
              <a:rPr lang="nb-NO" altLang="nb-NO" b="1" kern="0" dirty="0" err="1" smtClean="0">
                <a:solidFill>
                  <a:srgbClr val="000000"/>
                </a:solidFill>
              </a:rPr>
              <a:t>onkrete</a:t>
            </a:r>
            <a:r>
              <a:rPr lang="nb-NO" altLang="nb-NO" b="1" kern="0" dirty="0" smtClean="0">
                <a:solidFill>
                  <a:srgbClr val="000000"/>
                </a:solidFill>
              </a:rPr>
              <a:t>, </a:t>
            </a:r>
            <a:r>
              <a:rPr lang="nb-NO" altLang="nb-NO" b="1" kern="0" dirty="0">
                <a:solidFill>
                  <a:srgbClr val="000000"/>
                </a:solidFill>
              </a:rPr>
              <a:t>kvantifiserbare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nb-NO" altLang="nb-NO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Hierarkiske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lang="nb-NO" altLang="nb-NO" b="1" kern="0" dirty="0" smtClean="0">
                <a:solidFill>
                  <a:srgbClr val="000000"/>
                </a:solidFill>
              </a:rPr>
              <a:t> Konsekvente</a:t>
            </a:r>
            <a:endParaRPr kumimoji="0" lang="nb-NO" altLang="nb-NO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endParaRPr kumimoji="0" lang="nb-NO" altLang="nb-NO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tabLst/>
              <a:defRPr/>
            </a:pPr>
            <a:endParaRPr kumimoji="0" lang="nb-NO" altLang="nb-NO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nb-NO" altLang="nb-NO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smtClean="0"/>
              <a:t>Etablere strategiske forretningsenheter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338943" y="1594843"/>
            <a:ext cx="7279006" cy="2850156"/>
          </a:xfrm>
        </p:spPr>
        <p:txBody>
          <a:bodyPr>
            <a:normAutofit/>
          </a:bodyPr>
          <a:lstStyle/>
          <a:p>
            <a:r>
              <a:rPr lang="nb-N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Virksomhet eller gruppe av virksomheter innen foretaket/bedriften</a:t>
            </a:r>
          </a:p>
          <a:p>
            <a:r>
              <a:rPr lang="nb-N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Eget sett med konkurrenter</a:t>
            </a:r>
          </a:p>
          <a:p>
            <a:r>
              <a:rPr lang="nb-N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Eget lederskap med strategiansvar</a:t>
            </a:r>
            <a:endParaRPr lang="nb-N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8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Vekstmuligheter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99575" y="1798950"/>
            <a:ext cx="8030696" cy="2850156"/>
          </a:xfrm>
        </p:spPr>
        <p:txBody>
          <a:bodyPr>
            <a:normAutofit/>
          </a:bodyPr>
          <a:lstStyle/>
          <a:p>
            <a:r>
              <a:rPr lang="nb-N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Intensiv vekst</a:t>
            </a:r>
          </a:p>
          <a:p>
            <a:r>
              <a:rPr lang="nb-NO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Vekst ved integrasjon</a:t>
            </a:r>
          </a:p>
          <a:p>
            <a:r>
              <a:rPr lang="nb-NO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Diversifiseringsvekst</a:t>
            </a:r>
            <a:endParaRPr lang="nb-N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0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2.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74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" y="-857547"/>
            <a:ext cx="9138696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09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0843" y="571500"/>
            <a:ext cx="6053138" cy="542925"/>
          </a:xfrm>
          <a:noFill/>
        </p:spPr>
        <p:txBody>
          <a:bodyPr>
            <a:noAutofit/>
          </a:bodyPr>
          <a:lstStyle/>
          <a:p>
            <a:r>
              <a:rPr lang="nb-NO" altLang="nb-NO" sz="3600" b="1" dirty="0" smtClean="0">
                <a:latin typeface="Times New Roman" panose="02020603050405020304" pitchFamily="18" charset="0"/>
              </a:rPr>
              <a:t>Sjekkliste SWOT-analyse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00150"/>
            <a:ext cx="6053138" cy="337185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nb-NO" altLang="nb-NO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Ekstern analyse </a:t>
            </a:r>
          </a:p>
          <a:p>
            <a:pPr lvl="1"/>
            <a:r>
              <a:rPr lang="nb-NO" altLang="nb-NO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Mikromarkedssystemet</a:t>
            </a:r>
          </a:p>
          <a:p>
            <a:pPr lvl="2"/>
            <a:r>
              <a:rPr lang="nb-NO" altLang="nb-NO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Leverandører</a:t>
            </a:r>
            <a:endParaRPr lang="nb-NO" altLang="nb-NO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nb-NO" altLang="nb-NO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Konkurrenter</a:t>
            </a:r>
          </a:p>
          <a:p>
            <a:pPr lvl="2"/>
            <a:r>
              <a:rPr lang="nb-NO" altLang="nb-NO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Mellomledd(distributører)</a:t>
            </a:r>
          </a:p>
          <a:p>
            <a:pPr lvl="2"/>
            <a:r>
              <a:rPr lang="nb-NO" altLang="nb-NO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Kundegrupper</a:t>
            </a:r>
          </a:p>
          <a:p>
            <a:pPr lvl="1"/>
            <a:r>
              <a:rPr lang="nb-NO" altLang="nb-NO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Offentlighetssystemet</a:t>
            </a:r>
          </a:p>
          <a:p>
            <a:pPr lvl="2"/>
            <a:r>
              <a:rPr lang="nb-NO" altLang="nb-NO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Bedriftsinterne grupper</a:t>
            </a:r>
          </a:p>
          <a:p>
            <a:pPr lvl="2"/>
            <a:r>
              <a:rPr lang="nb-NO" altLang="nb-NO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Offentlige instanser</a:t>
            </a:r>
          </a:p>
          <a:p>
            <a:pPr lvl="2"/>
            <a:r>
              <a:rPr lang="nb-NO" altLang="nb-NO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Massemedia</a:t>
            </a:r>
          </a:p>
          <a:p>
            <a:pPr lvl="2"/>
            <a:r>
              <a:rPr lang="nb-NO" altLang="nb-NO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Finanskilder</a:t>
            </a:r>
          </a:p>
          <a:p>
            <a:pPr lvl="2"/>
            <a:r>
              <a:rPr lang="nb-NO" altLang="nb-NO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Eksterne aksjonsgrupper</a:t>
            </a:r>
          </a:p>
          <a:p>
            <a:pPr lvl="2"/>
            <a:r>
              <a:rPr lang="nb-NO" altLang="nb-NO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Publikum generelt</a:t>
            </a:r>
          </a:p>
        </p:txBody>
      </p:sp>
    </p:spTree>
    <p:extLst>
      <p:ext uri="{BB962C8B-B14F-4D97-AF65-F5344CB8AC3E}">
        <p14:creationId xmlns:p14="http://schemas.microsoft.com/office/powerpoint/2010/main" val="1480506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2438" marR="0" lvl="1" indent="-207963" defTabSz="4508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nb-NO" altLang="nb-NO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Fortsettelse ekstern analyse</a:t>
            </a:r>
            <a:r>
              <a:rPr kumimoji="0" lang="nb-NO" altLang="nb-NO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 Light"/>
                <a:ea typeface="+mn-ea"/>
              </a:rPr>
              <a:t/>
            </a:r>
            <a:br>
              <a:rPr kumimoji="0" lang="nb-NO" altLang="nb-NO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 Light"/>
                <a:ea typeface="+mn-ea"/>
              </a:rPr>
            </a:b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b-NO" alt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Makromarkedssystemet</a:t>
            </a:r>
            <a:endParaRPr lang="nb-NO" alt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nb-NO" altLang="nb-NO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Demografiske faktorer</a:t>
            </a:r>
          </a:p>
          <a:p>
            <a:pPr lvl="2"/>
            <a:r>
              <a:rPr lang="nb-NO" altLang="nb-NO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Økonomiske faktorer</a:t>
            </a:r>
          </a:p>
          <a:p>
            <a:pPr lvl="2"/>
            <a:r>
              <a:rPr lang="nb-NO" altLang="nb-NO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Politiske faktorer</a:t>
            </a:r>
          </a:p>
          <a:p>
            <a:pPr lvl="2"/>
            <a:r>
              <a:rPr lang="nb-NO" altLang="nb-NO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Naturressurser</a:t>
            </a:r>
          </a:p>
          <a:p>
            <a:pPr lvl="2"/>
            <a:r>
              <a:rPr lang="nb-NO" altLang="nb-NO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Kulturelle faktorer</a:t>
            </a:r>
          </a:p>
          <a:p>
            <a:pPr lvl="2"/>
            <a:r>
              <a:rPr lang="nb-NO" altLang="nb-NO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Teknologiske faktorer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393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.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58" y="547702"/>
            <a:ext cx="6047756" cy="40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8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971550" y="1420666"/>
            <a:ext cx="7135586" cy="256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Overordnede strategivalg</a:t>
            </a:r>
          </a:p>
          <a:p>
            <a:pPr marL="742950" lvl="1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</a:rPr>
              <a:t>Generiske strategier (M. Porter)</a:t>
            </a:r>
          </a:p>
          <a:p>
            <a:pPr marL="742950" lvl="1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 err="1">
                <a:solidFill>
                  <a:srgbClr val="000000"/>
                </a:solidFill>
                <a:latin typeface="Times New Roman" pitchFamily="18" charset="0"/>
              </a:rPr>
              <a:t>Ansoff’s</a:t>
            </a: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nb-NO" altLang="nb-NO" sz="2800" b="1" kern="0" dirty="0" smtClean="0">
                <a:solidFill>
                  <a:srgbClr val="000000"/>
                </a:solidFill>
                <a:latin typeface="Times New Roman" pitchFamily="18" charset="0"/>
              </a:rPr>
              <a:t>ekspansjonsmatrise/Produkt-Markedsmatrisen</a:t>
            </a:r>
          </a:p>
          <a:p>
            <a:pPr marL="742950" lvl="1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 smtClean="0">
                <a:solidFill>
                  <a:srgbClr val="000000"/>
                </a:solidFill>
                <a:latin typeface="Times New Roman" pitchFamily="18" charset="0"/>
              </a:rPr>
              <a:t>Konkurrentvurdert strategi</a:t>
            </a:r>
            <a:endParaRPr lang="nb-NO" altLang="nb-NO" sz="2800" b="1" kern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06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Strategiske </a:t>
            </a:r>
            <a:r>
              <a:rPr lang="nb-NO" sz="4000" dirty="0" err="1" smtClean="0"/>
              <a:t>hovedvalg</a:t>
            </a:r>
            <a:endParaRPr lang="nb-NO" sz="4000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806" y="1824038"/>
            <a:ext cx="2161445" cy="28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76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56103" y="795553"/>
            <a:ext cx="7961846" cy="857250"/>
          </a:xfrm>
        </p:spPr>
        <p:txBody>
          <a:bodyPr>
            <a:normAutofit/>
          </a:bodyPr>
          <a:lstStyle/>
          <a:p>
            <a:r>
              <a:rPr lang="nb-NO" sz="4000" dirty="0" smtClean="0"/>
              <a:t>Strategiske allianser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543050" y="1929579"/>
            <a:ext cx="7074899" cy="2850156"/>
          </a:xfrm>
        </p:spPr>
        <p:txBody>
          <a:bodyPr>
            <a:normAutofit/>
          </a:bodyPr>
          <a:lstStyle/>
          <a:p>
            <a:r>
              <a:rPr lang="nb-N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Produkt- /Tjenesteallianser</a:t>
            </a:r>
          </a:p>
          <a:p>
            <a:r>
              <a:rPr lang="nb-N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Markedsføringsallianser</a:t>
            </a:r>
          </a:p>
          <a:p>
            <a:r>
              <a:rPr lang="nb-N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Logistikkallianser</a:t>
            </a:r>
          </a:p>
          <a:p>
            <a:r>
              <a:rPr lang="nb-N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Prissamarbeid</a:t>
            </a:r>
            <a:endParaRPr lang="nb-N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1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.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3333" y="1696443"/>
            <a:ext cx="8030696" cy="2850156"/>
          </a:xfrm>
        </p:spPr>
        <p:txBody>
          <a:bodyPr>
            <a:normAutofit/>
          </a:bodyPr>
          <a:lstStyle/>
          <a:p>
            <a:r>
              <a:rPr lang="nb-NO" alt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Hvor </a:t>
            </a:r>
            <a:r>
              <a:rPr lang="nb-NO" altLang="nb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vil vi</a:t>
            </a:r>
          </a:p>
          <a:p>
            <a:r>
              <a:rPr lang="nb-NO" altLang="nb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Hvordan kommer vi dit</a:t>
            </a:r>
          </a:p>
          <a:p>
            <a:r>
              <a:rPr lang="nb-NO" altLang="nb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Velge mål og virkemidler</a:t>
            </a:r>
          </a:p>
          <a:p>
            <a:r>
              <a:rPr lang="nb-NO" altLang="nb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Flere nivåer:</a:t>
            </a:r>
          </a:p>
          <a:p>
            <a:pPr lvl="1"/>
            <a:r>
              <a:rPr lang="nb-NO" altLang="nb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konsern, divisjon, forretningsområde, produkt, markedsområde, kunde</a:t>
            </a:r>
          </a:p>
          <a:p>
            <a:pPr marL="0" indent="0">
              <a:buNone/>
            </a:pPr>
            <a:endParaRPr lang="nb-N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altLang="nb-NO" sz="4000" dirty="0" smtClean="0">
                <a:latin typeface="Times New Roman" panose="02020603050405020304" pitchFamily="18" charset="0"/>
              </a:rPr>
              <a:t>Strategisk planlegging</a:t>
            </a:r>
            <a:endParaRPr lang="nb-NO" sz="4000" dirty="0"/>
          </a:p>
        </p:txBody>
      </p:sp>
    </p:spTree>
    <p:extLst>
      <p:ext uri="{BB962C8B-B14F-4D97-AF65-F5344CB8AC3E}">
        <p14:creationId xmlns:p14="http://schemas.microsoft.com/office/powerpoint/2010/main" val="17354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2.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Valg av strategi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altLang="nb-NO" sz="2400" b="1" dirty="0">
                <a:latin typeface="Times New Roman" panose="02020603050405020304" pitchFamily="18" charset="0"/>
              </a:rPr>
              <a:t>Bestemmes ut fra:</a:t>
            </a:r>
          </a:p>
          <a:p>
            <a:r>
              <a:rPr lang="nb-NO" altLang="nb-NO" sz="2400" b="1" dirty="0">
                <a:latin typeface="Times New Roman" panose="02020603050405020304" pitchFamily="18" charset="0"/>
              </a:rPr>
              <a:t>posisjon i bransjen</a:t>
            </a:r>
          </a:p>
          <a:p>
            <a:r>
              <a:rPr lang="nb-NO" altLang="nb-NO" sz="2400" b="1" dirty="0">
                <a:latin typeface="Times New Roman" panose="02020603050405020304" pitchFamily="18" charset="0"/>
              </a:rPr>
              <a:t>målsettinger</a:t>
            </a:r>
          </a:p>
          <a:p>
            <a:r>
              <a:rPr lang="nb-NO" altLang="nb-NO" sz="2400" b="1" dirty="0">
                <a:latin typeface="Times New Roman" panose="02020603050405020304" pitchFamily="18" charset="0"/>
              </a:rPr>
              <a:t>muligheter og ressurser</a:t>
            </a:r>
          </a:p>
          <a:p>
            <a:r>
              <a:rPr lang="nb-NO" altLang="nb-NO" sz="2400" b="1" dirty="0">
                <a:latin typeface="Times New Roman" panose="02020603050405020304" pitchFamily="18" charset="0"/>
              </a:rPr>
              <a:t>Eksempel Grindberg trevare</a:t>
            </a:r>
            <a:r>
              <a:rPr lang="nb-NO" altLang="nb-NO" sz="2400" b="1">
                <a:latin typeface="Times New Roman" panose="02020603050405020304" pitchFamily="18" charset="0"/>
              </a:rPr>
              <a:t>: </a:t>
            </a:r>
            <a:r>
              <a:rPr lang="nb-NO" altLang="nb-NO" sz="2400" smtClean="0">
                <a:hlinkClick r:id="rId2"/>
              </a:rPr>
              <a:t>https://</a:t>
            </a:r>
            <a:r>
              <a:rPr lang="nb-NO" altLang="nb-NO" sz="2400" dirty="0">
                <a:hlinkClick r:id="rId2"/>
              </a:rPr>
              <a:t>www.grindberg.no</a:t>
            </a:r>
            <a:endParaRPr lang="nb-NO" altLang="nb-NO" sz="2400" b="1" dirty="0">
              <a:latin typeface="Times New Roman" panose="02020603050405020304" pitchFamily="18" charset="0"/>
            </a:endParaRPr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8462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Faser i strategisk planleggingsprosess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83733" y="1285411"/>
            <a:ext cx="7534216" cy="3159588"/>
          </a:xfrm>
        </p:spPr>
        <p:txBody>
          <a:bodyPr>
            <a:noAutofit/>
          </a:bodyPr>
          <a:lstStyle/>
          <a:p>
            <a:r>
              <a:rPr lang="nb-NO" altLang="nb-NO" sz="2400" dirty="0">
                <a:latin typeface="Times New Roman" panose="02020603050405020304" pitchFamily="18" charset="0"/>
              </a:rPr>
              <a:t>Visjon, forretningsidé</a:t>
            </a:r>
          </a:p>
          <a:p>
            <a:r>
              <a:rPr lang="nb-NO" altLang="nb-NO" sz="2400" dirty="0">
                <a:latin typeface="Times New Roman" panose="02020603050405020304" pitchFamily="18" charset="0"/>
              </a:rPr>
              <a:t>Ekstern analyse</a:t>
            </a:r>
          </a:p>
          <a:p>
            <a:r>
              <a:rPr lang="nb-NO" altLang="nb-NO" sz="2400" dirty="0">
                <a:latin typeface="Times New Roman" panose="02020603050405020304" pitchFamily="18" charset="0"/>
              </a:rPr>
              <a:t>Intern analyse</a:t>
            </a:r>
          </a:p>
          <a:p>
            <a:r>
              <a:rPr lang="nb-NO" altLang="nb-NO" sz="2400" dirty="0">
                <a:latin typeface="Times New Roman" panose="02020603050405020304" pitchFamily="18" charset="0"/>
              </a:rPr>
              <a:t>Målformulering</a:t>
            </a:r>
          </a:p>
          <a:p>
            <a:r>
              <a:rPr lang="nb-NO" altLang="nb-NO" sz="2400" dirty="0">
                <a:latin typeface="Times New Roman" panose="02020603050405020304" pitchFamily="18" charset="0"/>
              </a:rPr>
              <a:t>Strategiformulering</a:t>
            </a:r>
          </a:p>
          <a:p>
            <a:r>
              <a:rPr lang="nb-NO" altLang="nb-NO" sz="2400" dirty="0">
                <a:latin typeface="Times New Roman" panose="02020603050405020304" pitchFamily="18" charset="0"/>
              </a:rPr>
              <a:t>Utvikling av program</a:t>
            </a:r>
          </a:p>
          <a:p>
            <a:r>
              <a:rPr lang="nb-NO" altLang="nb-NO" sz="2400" dirty="0">
                <a:latin typeface="Times New Roman" panose="02020603050405020304" pitchFamily="18" charset="0"/>
              </a:rPr>
              <a:t>Gjennomføring</a:t>
            </a:r>
          </a:p>
          <a:p>
            <a:r>
              <a:rPr lang="nb-NO" altLang="nb-NO" sz="2400" dirty="0">
                <a:latin typeface="Times New Roman" panose="02020603050405020304" pitchFamily="18" charset="0"/>
              </a:rPr>
              <a:t>Tilbakemelding og kontroll</a:t>
            </a:r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206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" y="-857547"/>
            <a:ext cx="9138696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7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smtClean="0"/>
              <a:t>Visjonen og premissene</a:t>
            </a:r>
            <a:endParaRPr lang="nb-NO" sz="3600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748" y="1595438"/>
            <a:ext cx="5666417" cy="2849562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96" y="4374396"/>
            <a:ext cx="841321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97190"/>
      </p:ext>
    </p:extLst>
  </p:cSld>
  <p:clrMapOvr>
    <a:masterClrMapping/>
  </p:clrMapOvr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mal - kort" id="{7D1D20C5-6BFA-48F3-8A1D-D77F2F91790B}" vid="{D5979A9F-98C0-4C7C-98FD-1335ABF5937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Powerpointmal -NO</Template>
  <TotalTime>369</TotalTime>
  <Words>219</Words>
  <Application>Microsoft Office PowerPoint</Application>
  <PresentationFormat>Skjermfremvisning (16:9)</PresentationFormat>
  <Paragraphs>81</Paragraphs>
  <Slides>23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GillSans</vt:lpstr>
      <vt:lpstr>Times New Roman</vt:lpstr>
      <vt:lpstr>HSN Bokmål</vt:lpstr>
      <vt:lpstr>Office-tema</vt:lpstr>
      <vt:lpstr>PowerPoint-presentasjon</vt:lpstr>
      <vt:lpstr>PowerPoint-presentasjon</vt:lpstr>
      <vt:lpstr>PowerPoint-presentasjon</vt:lpstr>
      <vt:lpstr>Strategisk planlegging</vt:lpstr>
      <vt:lpstr>PowerPoint-presentasjon</vt:lpstr>
      <vt:lpstr>Valg av strategi</vt:lpstr>
      <vt:lpstr>Faser i strategisk planleggingsprosess</vt:lpstr>
      <vt:lpstr>PowerPoint-presentasjon</vt:lpstr>
      <vt:lpstr>Visjonen og premissene</vt:lpstr>
      <vt:lpstr>Egenskaper ved visjonen</vt:lpstr>
      <vt:lpstr>Forretningsidéen</vt:lpstr>
      <vt:lpstr>Mål</vt:lpstr>
      <vt:lpstr>Etablere strategiske forretningsenheter</vt:lpstr>
      <vt:lpstr>Vekstmuligheter</vt:lpstr>
      <vt:lpstr>PowerPoint-presentasjon</vt:lpstr>
      <vt:lpstr>PowerPoint-presentasjon</vt:lpstr>
      <vt:lpstr>PowerPoint-presentasjon</vt:lpstr>
      <vt:lpstr>Sjekkliste SWOT-analyse</vt:lpstr>
      <vt:lpstr>Fortsettelse ekstern analyse </vt:lpstr>
      <vt:lpstr>PowerPoint-presentasjon</vt:lpstr>
      <vt:lpstr>PowerPoint-presentasjon</vt:lpstr>
      <vt:lpstr>Strategiske hovedvalg</vt:lpstr>
      <vt:lpstr>Strategiske allianser</vt:lpstr>
    </vt:vector>
  </TitlesOfParts>
  <Company>HBV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Dette er en overskrift</dc:title>
  <dc:creator>Per Oddvar Marheim Isaksen</dc:creator>
  <cp:lastModifiedBy>Per Oddvar Marheim Isaksen</cp:lastModifiedBy>
  <cp:revision>17</cp:revision>
  <cp:lastPrinted>2015-12-11T15:19:02Z</cp:lastPrinted>
  <dcterms:created xsi:type="dcterms:W3CDTF">2016-08-26T13:22:27Z</dcterms:created>
  <dcterms:modified xsi:type="dcterms:W3CDTF">2017-08-23T13:09:43Z</dcterms:modified>
</cp:coreProperties>
</file>