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94" r:id="rId3"/>
  </p:sldMasterIdLst>
  <p:sldIdLst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2723093"/>
            <a:ext cx="5754683" cy="206904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52324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6112657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59382" y="50313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51" y="677335"/>
            <a:ext cx="3318933" cy="6646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1851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184900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1851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185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184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693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1851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185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184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275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11777133" cy="6112933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510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5427" y="292377"/>
            <a:ext cx="11774787" cy="61129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67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1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3840000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40213" y="220965"/>
            <a:ext cx="3840000" cy="714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72820" y="220965"/>
            <a:ext cx="3840000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70593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37987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05428" y="2404945"/>
            <a:ext cx="3840000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72820" y="2404945"/>
            <a:ext cx="3840000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8137987" y="2404945"/>
            <a:ext cx="3840000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3673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6112657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6849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6112657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85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6112657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23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6112657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6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40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6112657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75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srgbClr val="252525"/>
                </a:solidFill>
              </a:rPr>
              <a:pPr/>
              <a:t>01.09.2017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1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7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83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1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09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38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36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32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184900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64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58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07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36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76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497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185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983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5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26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3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184900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379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46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836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290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4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185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184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508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1851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184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59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8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1851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3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1851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>
                <a:solidFill>
                  <a:srgbClr val="252525"/>
                </a:solidFill>
              </a:rPr>
              <a:pPr/>
              <a:t>‹#›</a:t>
            </a:fld>
            <a:endParaRPr lang="nb-NO">
              <a:solidFill>
                <a:srgbClr val="252525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nb-NO" sz="2400">
              <a:solidFill>
                <a:prstClr val="white"/>
              </a:solidFill>
            </a:endParaRP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184900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804" y="570881"/>
            <a:ext cx="1061579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04" y="2126457"/>
            <a:ext cx="10707595" cy="380020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6275" y="6488194"/>
            <a:ext cx="2205709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pPr defTabSz="609585"/>
            <a:fld id="{FE912234-DE0C-F648-8277-10106ADB5BCE}" type="datetimeFigureOut">
              <a:rPr lang="en-US" smtClean="0">
                <a:solidFill>
                  <a:srgbClr val="252525"/>
                </a:solidFill>
              </a:rPr>
              <a:pPr defTabSz="609585"/>
              <a:t>9/1/2017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1984" y="6488194"/>
            <a:ext cx="3860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1"/>
                </a:solidFill>
              </a:defRPr>
            </a:lvl1pPr>
          </a:lstStyle>
          <a:p>
            <a:pPr defTabSz="609585"/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13" y="6488194"/>
            <a:ext cx="2844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pPr defTabSz="609585"/>
            <a:fld id="{28385D78-4187-AD4C-B928-A8579EE9A756}" type="slidenum">
              <a:rPr lang="nb-NO" smtClean="0">
                <a:solidFill>
                  <a:srgbClr val="252525"/>
                </a:solidFill>
              </a:rPr>
              <a:pPr defTabSz="609585"/>
              <a:t>‹#›</a:t>
            </a:fld>
            <a:endParaRPr lang="nb-NO" dirty="0">
              <a:solidFill>
                <a:srgbClr val="252525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05427" y="6412042"/>
            <a:ext cx="220570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b="1" dirty="0" err="1" smtClean="0"/>
              <a:t>Høgskolen</a:t>
            </a:r>
            <a:r>
              <a:rPr lang="en-US" sz="1067" b="1" dirty="0" smtClean="0"/>
              <a:t> </a:t>
            </a:r>
            <a:r>
              <a:rPr lang="en-US" sz="1067" b="1" dirty="0" err="1" smtClean="0"/>
              <a:t>i</a:t>
            </a:r>
            <a:r>
              <a:rPr lang="en-US" sz="1067" b="1" dirty="0" smtClean="0"/>
              <a:t> </a:t>
            </a:r>
            <a:r>
              <a:rPr lang="en-US" sz="1067" b="1" dirty="0" err="1" smtClean="0"/>
              <a:t>Sørøst-Norge</a:t>
            </a:r>
            <a:endParaRPr lang="nb-NO" sz="1067" b="1" dirty="0"/>
          </a:p>
        </p:txBody>
      </p:sp>
    </p:spTree>
    <p:extLst>
      <p:ext uri="{BB962C8B-B14F-4D97-AF65-F5344CB8AC3E}">
        <p14:creationId xmlns:p14="http://schemas.microsoft.com/office/powerpoint/2010/main" val="106574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60958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34945" indent="-234945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03236" indent="-277277" algn="l" defTabSz="601118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36063" indent="-211661" algn="l" defTabSz="836063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073124" indent="-215895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316534" indent="-232828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 defTabSz="457200"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DB2B321-2180-8B47-9191-71C4EC2AD7B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 defTabSz="457200"/>
              <a:t>01.09.2017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BA7D86E-543D-AB4E-8443-B50B5804FCB0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8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.no/nor/HiT/Biblioteket" TargetMode="External"/><Relationship Id="rId2" Type="http://schemas.openxmlformats.org/officeDocument/2006/relationships/hyperlink" Target="http://www.ssb.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ynovate.n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altLang="nb-NO" sz="4000" dirty="0" err="1">
                <a:latin typeface="Times New Roman" panose="02020603050405020304" pitchFamily="18" charset="0"/>
              </a:rPr>
              <a:t>Kap</a:t>
            </a:r>
            <a:r>
              <a:rPr lang="nb-NO" altLang="nb-NO" sz="4000" dirty="0">
                <a:latin typeface="Times New Roman" panose="02020603050405020304" pitchFamily="18" charset="0"/>
              </a:rPr>
              <a:t>. </a:t>
            </a:r>
            <a:r>
              <a:rPr lang="nb-NO" altLang="nb-NO" sz="4000" dirty="0" smtClean="0">
                <a:latin typeface="Times New Roman" panose="02020603050405020304" pitchFamily="18" charset="0"/>
              </a:rPr>
              <a:t>3 og 4:  </a:t>
            </a:r>
            <a:r>
              <a:rPr lang="nb-NO" altLang="nb-NO" sz="4000" dirty="0">
                <a:latin typeface="Times New Roman" panose="02020603050405020304" pitchFamily="18" charset="0"/>
              </a:rPr>
              <a:t>Markedsinformasjonssystem og </a:t>
            </a:r>
            <a:r>
              <a:rPr lang="nb-NO" altLang="nb-NO" sz="4000" dirty="0" smtClean="0">
                <a:latin typeface="Times New Roman" panose="02020603050405020304" pitchFamily="18" charset="0"/>
              </a:rPr>
              <a:t>markedsundersøkelser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defTabSz="121917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733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Systematisk innhenting, registrering og analyse av data i tilknytning til markedsføring av varer og tjenester.</a:t>
            </a:r>
          </a:p>
          <a:p>
            <a:pPr marL="457189" indent="-457189" defTabSz="121917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733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Skaffe grunnlag for beslutninger</a:t>
            </a:r>
          </a:p>
          <a:p>
            <a:pPr marL="457189" indent="-457189" defTabSz="121917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733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Viktig del av en leders kompetanse</a:t>
            </a:r>
          </a:p>
          <a:p>
            <a:pPr marL="457189" indent="-457189" defTabSz="1219170" eaLnBrk="0" fontAlgn="base" hangingPunct="0">
              <a:spcAft>
                <a:spcPct val="0"/>
              </a:spcAft>
              <a:buSzPct val="100000"/>
              <a:buFontTx/>
              <a:buChar char="•"/>
            </a:pPr>
            <a:endParaRPr lang="nb-NO" altLang="nb-NO" sz="3733" dirty="0">
              <a:solidFill>
                <a:srgbClr val="000000"/>
              </a:solidFill>
              <a:latin typeface="GillSans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38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dirty="0">
                <a:latin typeface="Times New Roman" panose="02020603050405020304" pitchFamily="18" charset="0"/>
              </a:rPr>
              <a:t>Beregning av nåværende etterspørsel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Totalt markedspotensial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Maksimalt oppnåelig salgsvolum for bransjen,  ut fra gitte forutsetninger.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Markedspotensialet i et område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Markedsoppbyggingsmetoden (Bedriftsmarkedet særlig)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Multifaktorindeksmetoden</a:t>
            </a: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(Forbrukermarkedet)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Bransjens nåværende omsetning og bedriftens markedsandel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945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Prognosemetoder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3004" y="1781224"/>
            <a:ext cx="10707595" cy="3800208"/>
          </a:xfrm>
        </p:spPr>
        <p:txBody>
          <a:bodyPr>
            <a:normAutofit fontScale="850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Analyse av kjøpsplaner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Analogimetoden -  S</a:t>
            </a: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ammenligne </a:t>
            </a: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andre produkter eller </a:t>
            </a: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Delphi 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metoden -  </a:t>
            </a: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Ekspertvurderinger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Scenario 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metoden - B</a:t>
            </a: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eskrive </a:t>
            </a: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alternative fremtider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Salgsapparatets og forhandlernes 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vurderinger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Tidsserieanalyser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trender, sykluser, sesonger, ”blind trendfremskriving”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Statistisk </a:t>
            </a:r>
            <a:r>
              <a:rPr lang="nb-NO" altLang="nb-NO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etterspørselprognose</a:t>
            </a:r>
            <a:endParaRPr lang="nb-NO" altLang="nb-NO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Markedstest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74659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endParaRPr lang="nb-NO" altLang="nb-NO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74659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401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530220" y="858616"/>
            <a:ext cx="8005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nb-NO" sz="4000" b="1" dirty="0" err="1" smtClean="0">
                <a:latin typeface="Times New Roman" panose="02020603050405020304" pitchFamily="18" charset="0"/>
              </a:rPr>
              <a:t>Kap</a:t>
            </a:r>
            <a:r>
              <a:rPr lang="nb-NO" altLang="nb-NO" sz="4000" b="1" dirty="0" smtClean="0">
                <a:latin typeface="Times New Roman" panose="02020603050405020304" pitchFamily="18" charset="0"/>
              </a:rPr>
              <a:t>. 4 Markedsundersøkelser</a:t>
            </a:r>
            <a:endParaRPr lang="nb-NO" altLang="nb-NO" sz="4000" b="1" dirty="0">
              <a:latin typeface="Times New Roman" panose="02020603050405020304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3048000" y="2336393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nb-NO" altLang="nb-NO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Hvem skal utføre arbeidsoppgavene ?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nb-NO" altLang="nb-NO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Hvordan skal de utføres ?</a:t>
            </a:r>
          </a:p>
          <a:p>
            <a:pPr marL="742950" marR="0" lvl="1" indent="-28575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nb-NO" altLang="nb-NO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Markedsundersøkelsesprosessen</a:t>
            </a:r>
            <a:endParaRPr kumimoji="0" lang="nb-NO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280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4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3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Problemdefinisjon</a:t>
            </a:r>
            <a:r>
              <a:rPr lang="nb-NO" altLang="nb-NO" sz="3600" b="0" dirty="0">
                <a:solidFill>
                  <a:srgbClr val="000000"/>
                </a:solidFill>
                <a:latin typeface="GillSans"/>
                <a:cs typeface="+mj-cs"/>
              </a:rPr>
              <a:t/>
            </a:r>
            <a:br>
              <a:rPr lang="nb-NO" altLang="nb-NO" sz="3600" b="0" dirty="0">
                <a:solidFill>
                  <a:srgbClr val="000000"/>
                </a:solidFill>
                <a:latin typeface="GillSans"/>
                <a:cs typeface="+mj-cs"/>
              </a:rPr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Hvilken informasjon trenger vi ?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Hvilke problemer eller muligheter bør belyses ?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Hva kan påvirke og/eller forklare resultatene en kommer fram til ?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Hvilke teorier og modeller fra markedsføringslitteraturen eller annen litteratur kan anvendes ?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986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Trinn 2. Undersøkelsesplanen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Datakilder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Sekundærdata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Primærdata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Undersøkelsesmetoder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Analyseinstrumenter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Plan for innhenting av informasjon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Kontaktmetoder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83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Datakilder</a:t>
            </a:r>
            <a:b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Sekundærdata – Papirbaserte og elektroniske informasjonskilder som er tilgjengelige for alle</a:t>
            </a:r>
          </a:p>
          <a:p>
            <a:pPr marL="742950" lvl="1" indent="-28575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Offentlige publikasjoner: </a:t>
            </a: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  <a:hlinkClick r:id="rId2"/>
              </a:rPr>
              <a:t>www.ssb.no</a:t>
            </a:r>
            <a:endParaRPr lang="nb-NO" altLang="nb-NO" sz="24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742950" lvl="1" indent="-28575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Private informasjonskilder: </a:t>
            </a: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  <a:hlinkClick r:id="rId3"/>
              </a:rPr>
              <a:t>http://www.hit.no/nor/HiT/Biblioteket</a:t>
            </a:r>
            <a:endParaRPr lang="nb-NO" altLang="nb-NO" sz="24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742950" lvl="1" indent="-28575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None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	</a:t>
            </a:r>
            <a:r>
              <a:rPr lang="nb-NO" altLang="nb-NO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Ipsos</a:t>
            </a: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-</a:t>
            </a:r>
            <a:r>
              <a:rPr lang="nb-NO" altLang="nb-NO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  <a:hlinkClick r:id="rId4"/>
              </a:rPr>
              <a:t>Synovate</a:t>
            </a: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  <a:hlinkClick r:id="rId4"/>
              </a:rPr>
              <a:t> Norge</a:t>
            </a:r>
            <a:endParaRPr lang="nb-NO" altLang="nb-NO" sz="24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742950" lvl="1" indent="-28575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Publikasjoner, tidsskrift, bransjerapporter, forskningsrapporter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Primærdata</a:t>
            </a:r>
          </a:p>
          <a:p>
            <a:pPr marL="742950" lvl="1" indent="-28575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Ny informasjon som innhentes for et spesifikt formål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760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Undersøkelsesmetoder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Observasjoner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Fokusgrupper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Spørreundersøkelser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Atferdsundersøkelser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Eksperimenter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60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93465" y="850800"/>
            <a:ext cx="10615795" cy="1143000"/>
          </a:xfrm>
        </p:spPr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Analyseinstrumenter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00244" y="2751608"/>
            <a:ext cx="10707595" cy="3800208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Spørreskjema</a:t>
            </a:r>
          </a:p>
          <a:p>
            <a:pPr marL="34290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Kvalitative </a:t>
            </a: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metoder</a:t>
            </a:r>
            <a:endParaRPr lang="nb-NO" altLang="nb-NO" sz="32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Teknologiske metoder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259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0101" y="561551"/>
            <a:ext cx="11033399" cy="1143000"/>
          </a:xfrm>
        </p:spPr>
        <p:txBody>
          <a:bodyPr>
            <a:noAutofit/>
          </a:bodyPr>
          <a:lstStyle/>
          <a:p>
            <a:r>
              <a:rPr lang="nb-NO" sz="4000" dirty="0" smtClean="0"/>
              <a:t>Plan for innhenting av informasjon - Utvalgsplan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3002" y="2564996"/>
            <a:ext cx="10707595" cy="3800208"/>
          </a:xfrm>
        </p:spPr>
        <p:txBody>
          <a:bodyPr/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Utvalgsenhet: Hvem skal intervjues ?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Utvalgsstørrelse: Hvor mange skal intervjues ?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Utvalgsmetode: Hvordan skal respondentene velges ut?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Sannsynlighetsutvalg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Ikke-sannsynlighetsutvalg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12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Ledelsesverktøy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Hva bruker man data til: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Totaloversikt ved strategiske vurderinger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Markedsbehov og ønsker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Effekt av markedsføringstiltak</a:t>
            </a:r>
          </a:p>
          <a:p>
            <a:pPr marL="1143000" lvl="2" indent="-2286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Produktendringer</a:t>
            </a:r>
          </a:p>
          <a:p>
            <a:pPr marL="1143000" lvl="2" indent="-2286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Prissetting</a:t>
            </a:r>
          </a:p>
          <a:p>
            <a:pPr marL="1143000" lvl="2" indent="-2286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Distribusjonstiltak</a:t>
            </a:r>
          </a:p>
          <a:p>
            <a:pPr marL="1143000" lvl="2" indent="-2286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Markedskommunikasjon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853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70747" y="748162"/>
            <a:ext cx="10615795" cy="1143000"/>
          </a:xfrm>
        </p:spPr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Kontaktmetoder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21543" y="2630310"/>
            <a:ext cx="10707595" cy="3800208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Postalt intervju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Telefonintervju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Personlige intervju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Nettbasert intervju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853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09576" y="701509"/>
            <a:ext cx="10615795" cy="1143000"/>
          </a:xfrm>
        </p:spPr>
        <p:txBody>
          <a:bodyPr/>
          <a:lstStyle/>
          <a:p>
            <a:r>
              <a:rPr lang="nb-NO" altLang="nb-NO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Trinn 3.  Datainnhenting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09576" y="2648971"/>
            <a:ext cx="10707595" cy="3800208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Bortfallsproblemer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Metodeproblemer  -  Representativitet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78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Trinn 4, 5 og 6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Dataanalyse</a:t>
            </a:r>
          </a:p>
          <a:p>
            <a:r>
              <a:rPr lang="nb-N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Presentere funn</a:t>
            </a:r>
          </a:p>
          <a:p>
            <a:r>
              <a:rPr lang="nb-NO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beslutninger</a:t>
            </a:r>
            <a:endParaRPr lang="nb-NO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0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74804" y="570881"/>
            <a:ext cx="10615795" cy="1061976"/>
          </a:xfrm>
        </p:spPr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Krav til markedsundersøkelser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50955" y="2052735"/>
            <a:ext cx="10707595" cy="5113175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Vitenskapelig metode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Kreativitet i undersøkelsesopplegget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Bruk av flere metoder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utgangspunkt i modeller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Informasjonsverdi – Undersøkelseskostnader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 skepsis 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Etisk markedsforskning </a:t>
            </a:r>
          </a:p>
          <a:p>
            <a:endParaRPr lang="nb-N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9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Måling av markedsføringens produktivitet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metoder (som utfyller hverandre):</a:t>
            </a:r>
          </a:p>
          <a:p>
            <a:pPr lvl="1"/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Måleenheter for markedsføring</a:t>
            </a:r>
          </a:p>
          <a:p>
            <a:pPr lvl="1"/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Markedsmiksmodeller</a:t>
            </a:r>
          </a:p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Presentasjonsredskap:</a:t>
            </a:r>
          </a:p>
          <a:p>
            <a:pPr lvl="1"/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Instrumentbord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Visuell framstilling av måleresultater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Markedsinformasjonssystemer</a:t>
            </a:r>
            <a:b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</a:br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MIS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83004" y="2658302"/>
            <a:ext cx="10707595" cy="3800208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Et system av mennesker, maskiner og rutiner for å innhente, sortere, analysere, vurdere og fordele ønskede, nøyaktige opplysninger i rett tid til beslutningstakere innen markedsføringsområdet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48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Elementer</a:t>
            </a:r>
            <a:r>
              <a:rPr lang="nb-NO" altLang="nb-NO" sz="4000" dirty="0">
                <a:solidFill>
                  <a:srgbClr val="000000"/>
                </a:solidFill>
                <a:latin typeface="GillSans"/>
                <a:cs typeface="+mj-cs"/>
              </a:rPr>
              <a:t> i MIS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623527" y="2612571"/>
            <a:ext cx="9867072" cy="3314094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6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Intern rapportering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6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Markedsovervåking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6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Markedsforskning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69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Intern rapportering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Ordrebehandling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Vareflytregistrering/Salgsinformasjonssystemer 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Innkjøp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Lager</a:t>
            </a:r>
          </a:p>
          <a:p>
            <a:pPr marL="742950" lvl="1" indent="-285750" defTabSz="914400" eaLnBrk="0" fontAlgn="base" hangingPunct="0"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Salg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Databaser, datavarehus, datautvinning («Big Data»)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517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20703" y="663265"/>
            <a:ext cx="10615795" cy="838041"/>
          </a:xfrm>
        </p:spPr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Markedsovervåking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4176" y="2154449"/>
            <a:ext cx="10707595" cy="5048784"/>
          </a:xfrm>
        </p:spPr>
        <p:txBody>
          <a:bodyPr/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Sørge for å ha systemer for å sikre seg at en er oppdatert på endringer i bedriftens omgivelser/markedet: f.eks. trender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System for selger-, distributørrapportering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Utnytte offisielle dataressurser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Informasjon gjennom nettverk, kunderåd og lignende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Internett: Chatterom, blogger, diskusjonsfora, </a:t>
            </a:r>
            <a:r>
              <a:rPr lang="nb-NO" altLang="nb-NO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anmeldenser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Kjøpt informasjon.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708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idx="4294967295"/>
          </p:nvPr>
        </p:nvSpPr>
        <p:spPr>
          <a:xfrm>
            <a:off x="1576388" y="2185696"/>
            <a:ext cx="10615612" cy="1143000"/>
          </a:xfrm>
        </p:spPr>
        <p:txBody>
          <a:bodyPr/>
          <a:lstStyle/>
          <a:p>
            <a:r>
              <a:rPr lang="nb-NO" dirty="0" smtClean="0"/>
              <a:t>Analyse av makromiljøet </a:t>
            </a:r>
            <a:r>
              <a:rPr lang="nb-NO" dirty="0" err="1" smtClean="0"/>
              <a:t>jfr</a:t>
            </a:r>
            <a:r>
              <a:rPr lang="nb-NO" dirty="0" smtClean="0"/>
              <a:t> SWOT-analysen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084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Måling av etterspørsel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Potensielt marked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Summen av alle mulige kunder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Tilgjengelig marked</a:t>
            </a:r>
          </a:p>
          <a:p>
            <a:pPr lvl="1"/>
            <a:r>
              <a:rPr lang="nb-NO" alt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Kunder med interesse for, råd til, tilgang til </a:t>
            </a:r>
            <a:r>
              <a:rPr lang="nb-NO" alt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tilbudet</a:t>
            </a:r>
            <a:endParaRPr lang="nb-NO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Målgruppen/Betjent marked</a:t>
            </a:r>
          </a:p>
          <a:p>
            <a:pPr lvl="1"/>
            <a:r>
              <a:rPr lang="nb-NO" alt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Delen av det tilgjengelige markedet en vil satse på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Penetrert/innarbeidet marked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Nåværende kunder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3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73919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482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GillSans</vt:lpstr>
      <vt:lpstr>Times New Roman</vt:lpstr>
      <vt:lpstr>HSN Bokmål</vt:lpstr>
      <vt:lpstr>Office-tema</vt:lpstr>
      <vt:lpstr>1_Office-tema</vt:lpstr>
      <vt:lpstr>Kap. 3 og 4:  Markedsinformasjonssystem og markedsundersøkelser</vt:lpstr>
      <vt:lpstr>Ledelsesverktøy</vt:lpstr>
      <vt:lpstr>Markedsinformasjonssystemer MIS</vt:lpstr>
      <vt:lpstr>Elementer i MIS</vt:lpstr>
      <vt:lpstr>Intern rapportering</vt:lpstr>
      <vt:lpstr>Markedsovervåking</vt:lpstr>
      <vt:lpstr>Analyse av makromiljøet jfr SWOT-analysen</vt:lpstr>
      <vt:lpstr>Måling av etterspørsel</vt:lpstr>
      <vt:lpstr>PowerPoint-presentasjon</vt:lpstr>
      <vt:lpstr>Beregning av nåværende etterspørsel</vt:lpstr>
      <vt:lpstr>Prognosemetoder</vt:lpstr>
      <vt:lpstr>PowerPoint-presentasjon</vt:lpstr>
      <vt:lpstr>PowerPoint-presentasjon</vt:lpstr>
      <vt:lpstr>Problemdefinisjon </vt:lpstr>
      <vt:lpstr>Trinn 2. Undersøkelsesplanen</vt:lpstr>
      <vt:lpstr>Datakilder </vt:lpstr>
      <vt:lpstr>Undersøkelsesmetoder</vt:lpstr>
      <vt:lpstr>Analyseinstrumenter</vt:lpstr>
      <vt:lpstr>Plan for innhenting av informasjon - Utvalgsplan</vt:lpstr>
      <vt:lpstr>Kontaktmetoder</vt:lpstr>
      <vt:lpstr>Trinn 3.  Datainnhenting</vt:lpstr>
      <vt:lpstr>Trinn 4, 5 og 6</vt:lpstr>
      <vt:lpstr>Krav til markedsundersøkelser</vt:lpstr>
      <vt:lpstr>Måling av markedsføringens produktivitet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18</cp:revision>
  <dcterms:created xsi:type="dcterms:W3CDTF">2016-09-05T09:27:53Z</dcterms:created>
  <dcterms:modified xsi:type="dcterms:W3CDTF">2017-09-01T09:37:57Z</dcterms:modified>
</cp:coreProperties>
</file>