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1" r:id="rId3"/>
  </p:sldMasterIdLst>
  <p:sldIdLst>
    <p:sldId id="261" r:id="rId4"/>
    <p:sldId id="256" r:id="rId5"/>
    <p:sldId id="270" r:id="rId6"/>
    <p:sldId id="257" r:id="rId7"/>
    <p:sldId id="264" r:id="rId8"/>
    <p:sldId id="265" r:id="rId9"/>
    <p:sldId id="272" r:id="rId10"/>
    <p:sldId id="271" r:id="rId11"/>
    <p:sldId id="273" r:id="rId12"/>
    <p:sldId id="274" r:id="rId13"/>
    <p:sldId id="267" r:id="rId14"/>
    <p:sldId id="269" r:id="rId15"/>
    <p:sldId id="275" r:id="rId16"/>
    <p:sldId id="278" r:id="rId17"/>
    <p:sldId id="276" r:id="rId18"/>
    <p:sldId id="279" r:id="rId19"/>
    <p:sldId id="280" r:id="rId20"/>
    <p:sldId id="281" r:id="rId21"/>
    <p:sldId id="28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2" y="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10/4/2017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10/4/2017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10/4/2017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10/4/2017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10/4/2017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10/4/2017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54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55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05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31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83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14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08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02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16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60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10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97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6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3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138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42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58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88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8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10/4/2017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38446" y="728493"/>
            <a:ext cx="8229600" cy="857250"/>
          </a:xfrm>
        </p:spPr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Produkt- og tjenestekvalitet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91590" y="1923803"/>
            <a:ext cx="6620493" cy="2992580"/>
          </a:xfrm>
        </p:spPr>
        <p:txBody>
          <a:bodyPr/>
          <a:lstStyle/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Summen av et produkts/tjenestes funksjoner og egenskaper som påvirker produktets/tjenestens evne til å tilfredsstille uttalte eller underforståtte behov.</a:t>
            </a:r>
            <a:endParaRPr lang="nb-NO" u="sng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2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Kundens livstidsverdi (CLV)</a:t>
            </a:r>
            <a:endParaRPr lang="nb-N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793899"/>
            <a:ext cx="8229600" cy="2800724"/>
          </a:xfrm>
        </p:spPr>
        <p:txBody>
          <a:bodyPr>
            <a:normAutofit/>
          </a:bodyPr>
          <a:lstStyle/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Nåverdien av strømmen av framtidige overskudd som ventes å oppstå fra en kundes kjøp i hele kundeforholdets levetid.</a:t>
            </a:r>
          </a:p>
          <a:p>
            <a:r>
              <a:rPr lang="nb-N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fig. 5.3 i </a:t>
            </a:r>
            <a:r>
              <a:rPr lang="nb-N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Kotler</a:t>
            </a: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&amp;Keller (2016) side 201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5.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979081"/>
          </a:xfrm>
        </p:spPr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Viktig balansegang: tiltrekke seg nye og beholde gamle kunder</a:t>
            </a:r>
            <a:endParaRPr lang="nb-N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97527" y="2291937"/>
            <a:ext cx="7089569" cy="2302685"/>
          </a:xfrm>
        </p:spPr>
        <p:txBody>
          <a:bodyPr/>
          <a:lstStyle/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Redusere frafall</a:t>
            </a:r>
          </a:p>
          <a:p>
            <a:pPr lvl="1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 ganger så dyrt å skaffe seg en ny kunde som å beholde gamle</a:t>
            </a:r>
          </a:p>
          <a:p>
            <a:pPr lvl="1"/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Gjennomsnittlig mister en bedrift 10% av kundene hvert år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 descr="Figur 5.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397190"/>
          </a:xfrm>
        </p:spPr>
        <p:txBody>
          <a:bodyPr>
            <a:normAutofit/>
          </a:bodyPr>
          <a:lstStyle/>
          <a:p>
            <a:r>
              <a:rPr lang="nb-N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Administrere kundedatabasen</a:t>
            </a:r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3169"/>
            <a:ext cx="8229600" cy="2991454"/>
          </a:xfrm>
        </p:spPr>
        <p:txBody>
          <a:bodyPr/>
          <a:lstStyle/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Fokus på kundefrafall og kundeforholds varighet 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Vektlegging av </a:t>
            </a:r>
            <a:r>
              <a:rPr lang="nb-N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kryssalg</a:t>
            </a: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og oppsalg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Sørge for at lite lønnsomme kunder blir mer lønnsomme og </a:t>
            </a:r>
            <a:r>
              <a:rPr lang="nb-NO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avvikle kundeforhold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Ekstra fokus på lønnsomme kunder</a:t>
            </a:r>
          </a:p>
          <a:p>
            <a:endParaRPr lang="nb-N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Bygge lojalitet</a:t>
            </a:r>
            <a:endParaRPr lang="nb-N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Tett samhandling med kunden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Utvikling av lojalitetsprogram</a:t>
            </a:r>
          </a:p>
          <a:p>
            <a:pPr lvl="1"/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Bonusprogram (</a:t>
            </a:r>
            <a:r>
              <a:rPr lang="nb-NO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</a:t>
            </a:r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SAS, Trumf, Norwegian)</a:t>
            </a:r>
          </a:p>
          <a:p>
            <a:pPr lvl="1"/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Medlemsprogram (Apple brukergrupper)</a:t>
            </a:r>
          </a:p>
          <a:p>
            <a:pPr lvl="1"/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Institusjonelle bånd (Tilgang til ressurser av interesse for kunden (særlig BM))</a:t>
            </a:r>
            <a:endParaRPr lang="nb-NO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Merkesamfunn</a:t>
            </a:r>
            <a:endParaRPr lang="nb-N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«Samfunn» som bygges opp rundt merkevarer: fellesskap og ritualer.</a:t>
            </a:r>
          </a:p>
          <a:p>
            <a:pPr lvl="1"/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Linux, Harley Davidson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 er alltid lettere å selge til noen som en har et forhold til.</a:t>
            </a:r>
            <a:endParaRPr lang="nb-N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Pleie av kundeforhold</a:t>
            </a:r>
            <a:endParaRPr lang="nb-N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Kundeledelse (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Administrere detaljerte opplysninger om enkeltkunder og alle kundekontaktpunkt for å oppnå maksimal lojalitet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Skreddersy markedsføringen</a:t>
            </a:r>
          </a:p>
          <a:p>
            <a:pPr lvl="1"/>
            <a:r>
              <a:rPr lang="nb-NO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Personliggjøre</a:t>
            </a:r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kontakten</a:t>
            </a:r>
          </a:p>
          <a:p>
            <a:pPr lvl="1"/>
            <a:r>
              <a:rPr lang="nb-NO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Skreddersying</a:t>
            </a:r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 produktene</a:t>
            </a:r>
          </a:p>
        </p:txBody>
      </p:sp>
    </p:spTree>
    <p:extLst>
      <p:ext uri="{BB962C8B-B14F-4D97-AF65-F5344CB8AC3E}">
        <p14:creationId xmlns:p14="http://schemas.microsoft.com/office/powerpoint/2010/main" val="14856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Fortsettelse: Pleie kundeforhold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2955828"/>
          </a:xfrm>
        </p:spPr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Kundemakt, -anmeldelser, -anbefalinger</a:t>
            </a:r>
          </a:p>
          <a:p>
            <a:pPr lvl="1"/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Jfr. Trip Advisor.  Bruke sosiale medier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Klagehåndtering</a:t>
            </a:r>
          </a:p>
          <a:p>
            <a:pPr lvl="1"/>
            <a:r>
              <a:rPr lang="nb-N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Viktig å behandle klager på en fornuftig måte</a:t>
            </a:r>
            <a:endParaRPr lang="nb-NO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7288" y="219282"/>
            <a:ext cx="4316012" cy="2498216"/>
          </a:xfrm>
        </p:spPr>
        <p:txBody>
          <a:bodyPr/>
          <a:lstStyle/>
          <a:p>
            <a:r>
              <a:rPr lang="nb-NO" dirty="0" err="1" smtClean="0"/>
              <a:t>Kotler</a:t>
            </a:r>
            <a:r>
              <a:rPr lang="nb-NO" dirty="0" smtClean="0"/>
              <a:t> </a:t>
            </a:r>
            <a:r>
              <a:rPr lang="nb-NO" dirty="0" err="1" smtClean="0"/>
              <a:t>kap</a:t>
            </a:r>
            <a:r>
              <a:rPr lang="nb-NO" dirty="0" smtClean="0"/>
              <a:t> 5.  Skape langsiktige lojalitetsforhold</a:t>
            </a:r>
            <a:endParaRPr lang="nb-NO" dirty="0"/>
          </a:p>
        </p:txBody>
      </p:sp>
      <p:pic>
        <p:nvPicPr>
          <p:cNvPr id="10" name="Picture Placeholder 9" descr="offset_234400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52" y="3259417"/>
            <a:ext cx="1536700" cy="1536700"/>
          </a:xfrm>
          <a:prstGeom prst="rect">
            <a:avLst/>
          </a:prstGeom>
        </p:spPr>
      </p:pic>
      <p:sp>
        <p:nvSpPr>
          <p:cNvPr id="2" name="Undertit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 descr="Figur 5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Differansen</a:t>
            </a:r>
            <a:r>
              <a:rPr lang="nb-NO" altLang="nb-NO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mellom den potensielle kundens vurdering av alle godene ved et tilbud</a:t>
            </a:r>
            <a:r>
              <a:rPr lang="nb-NO" altLang="nb-NO" sz="2400" kern="0" dirty="0">
                <a:solidFill>
                  <a:srgbClr val="000000"/>
                </a:solidFill>
                <a:latin typeface="GillSans"/>
                <a:cs typeface="+mn-cs"/>
              </a:rPr>
              <a:t> 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kern="0" dirty="0">
                <a:solidFill>
                  <a:srgbClr val="000000"/>
                </a:solidFill>
                <a:latin typeface="Times New Roman" pitchFamily="18" charset="0"/>
              </a:rPr>
              <a:t>Total kundeverdi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None/>
            </a:pPr>
            <a:r>
              <a:rPr lang="nb-NO" altLang="nb-NO" sz="2400" kern="0" dirty="0">
                <a:solidFill>
                  <a:srgbClr val="000000"/>
                </a:solidFill>
                <a:latin typeface="Times New Roman" pitchFamily="18" charset="0"/>
              </a:rPr>
              <a:t>Og det kunden forventer vil påløpe av kostnader i forbindelse med å utnytte tilbudet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kern="0" dirty="0">
                <a:solidFill>
                  <a:srgbClr val="000000"/>
                </a:solidFill>
                <a:latin typeface="Times New Roman" pitchFamily="18" charset="0"/>
              </a:rPr>
              <a:t>Total kundekostnad</a:t>
            </a:r>
          </a:p>
          <a:p>
            <a:r>
              <a:rPr lang="nb-NO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 5.2  i </a:t>
            </a:r>
            <a:r>
              <a:rPr lang="nb-NO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Kotler</a:t>
            </a: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Keller (2016)</a:t>
            </a:r>
            <a:endParaRPr lang="nb-N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Oppfattet (opplevd)kundeverdi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5.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Kundeverdianalyse</a:t>
            </a:r>
            <a:endParaRPr lang="nb-N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40335"/>
            <a:ext cx="8229600" cy="2954287"/>
          </a:xfrm>
        </p:spPr>
        <p:txBody>
          <a:bodyPr/>
          <a:lstStyle/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Identifisere attributter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Vurdere kvantitativ betydning av dem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Vurdere bedriftens og konkurrentenes ytelser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Vurdere det samme for enkeltsegmenter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Overvåke utviklinga over tid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Lojalitetsbegrep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50669"/>
            <a:ext cx="8229600" cy="2943953"/>
          </a:xfrm>
        </p:spPr>
        <p:txBody>
          <a:bodyPr/>
          <a:lstStyle/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Dyptfølt forpliktelse til å kjøpe et bestemt produkt/tjeneste om igjen eller </a:t>
            </a: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regelmessig (til tross for påvirkning og markedsføringstiltak som prøver å endre på nåværende atferd).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82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325938"/>
          </a:xfrm>
        </p:spPr>
        <p:txBody>
          <a:bodyPr>
            <a:normAutofit/>
          </a:bodyPr>
          <a:lstStyle/>
          <a:p>
            <a:r>
              <a:rPr lang="nb-NO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Verdiforslag</a:t>
            </a:r>
            <a:endParaRPr lang="nb-NO" sz="4000" b="1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721921"/>
            <a:ext cx="8229600" cy="2872701"/>
          </a:xfrm>
        </p:spPr>
        <p:txBody>
          <a:bodyPr/>
          <a:lstStyle/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Summen av goder bedriften lover å </a:t>
            </a: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levere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Hva kunden kan forvente av det aktuelle produktet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Hvordan forholdet til leverandøren vil bli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11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54686"/>
          </a:xfrm>
        </p:spPr>
        <p:txBody>
          <a:bodyPr>
            <a:normAutofit/>
          </a:bodyPr>
          <a:lstStyle/>
          <a:p>
            <a:r>
              <a:rPr lang="nb-N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kundetilfredshet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45029" y="1686295"/>
            <a:ext cx="6329548" cy="2908327"/>
          </a:xfrm>
        </p:spPr>
        <p:txBody>
          <a:bodyPr/>
          <a:lstStyle/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persons følelse av glede eller skuffelse etter å ha sammenliknet et produkts opplevde ytelse (eller resultat) med </a:t>
            </a:r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forventningene.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Kundens forventning må innfris eller overstiges, men balanseres mot lønnsomhet</a:t>
            </a:r>
          </a:p>
          <a:p>
            <a:r>
              <a:rPr lang="nb-N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Tilfredshet må måles</a:t>
            </a:r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29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1761</TotalTime>
  <Words>413</Words>
  <Application>Microsoft Office PowerPoint</Application>
  <PresentationFormat>Skjermfremvisning (16:9)</PresentationFormat>
  <Paragraphs>58</Paragraphs>
  <Slides>19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GillSans</vt:lpstr>
      <vt:lpstr>Times New Roman</vt:lpstr>
      <vt:lpstr>HSN Bokmål</vt:lpstr>
      <vt:lpstr>Office-tema</vt:lpstr>
      <vt:lpstr>1_Office-tema</vt:lpstr>
      <vt:lpstr>PowerPoint-presentasjon</vt:lpstr>
      <vt:lpstr>Kotler kap 5.  Skape langsiktige lojalitetsforhold</vt:lpstr>
      <vt:lpstr>PowerPoint-presentasjon</vt:lpstr>
      <vt:lpstr>Oppfattet (opplevd)kundeverdi</vt:lpstr>
      <vt:lpstr>PowerPoint-presentasjon</vt:lpstr>
      <vt:lpstr>Kundeverdianalyse</vt:lpstr>
      <vt:lpstr>Lojalitetsbegrep</vt:lpstr>
      <vt:lpstr>Verdiforslag</vt:lpstr>
      <vt:lpstr>Total kundetilfredshet</vt:lpstr>
      <vt:lpstr>Produkt- og tjenestekvalitet</vt:lpstr>
      <vt:lpstr>Kundens livstidsverdi (CLV)</vt:lpstr>
      <vt:lpstr>PowerPoint-presentasjon</vt:lpstr>
      <vt:lpstr>Viktig balansegang: tiltrekke seg nye og beholde gamle kunder</vt:lpstr>
      <vt:lpstr>PowerPoint-presentasjon</vt:lpstr>
      <vt:lpstr>Administrere kundedatabasen </vt:lpstr>
      <vt:lpstr>Bygge lojalitet</vt:lpstr>
      <vt:lpstr>Merkesamfunn</vt:lpstr>
      <vt:lpstr>Pleie av kundeforhold</vt:lpstr>
      <vt:lpstr>Fortsettelse: Pleie kundeforhold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24</cp:revision>
  <cp:lastPrinted>2015-12-11T15:19:02Z</cp:lastPrinted>
  <dcterms:created xsi:type="dcterms:W3CDTF">2016-10-07T12:03:40Z</dcterms:created>
  <dcterms:modified xsi:type="dcterms:W3CDTF">2017-10-04T12:11:56Z</dcterms:modified>
</cp:coreProperties>
</file>