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78" y="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e.no/merkevarer/norvegia/reklamefilmer/reklamefilm-norvegia-sykepleier?autoplay=true" TargetMode="External"/><Relationship Id="rId2" Type="http://schemas.openxmlformats.org/officeDocument/2006/relationships/hyperlink" Target="https://www.youtube.com/watch?v=ARk0Zww1F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qxm_vYW_H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3200" dirty="0">
                <a:latin typeface="Times New Roman" panose="02020603050405020304" pitchFamily="18" charset="0"/>
              </a:rPr>
              <a:t>Segmenteringsgrunnlag i forbrukermarkedet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Faktorer/variabler </a:t>
            </a: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som blir brukt til å dele inn forbrukermarkedet i markedssegmenter: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To hovedtyper: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Faktorer som kjennetegner forbrukerne selv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Faktorer som kjennetegner forbrukernes atferd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Kombinere de to  hovedtypene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99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Segmenteringsvariabler </a:t>
            </a:r>
            <a:r>
              <a:rPr lang="nb-NO" altLang="nb-NO" sz="36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– personen selv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29280" y="2006672"/>
            <a:ext cx="8030696" cy="2850156"/>
          </a:xfrm>
        </p:spPr>
        <p:txBody>
          <a:bodyPr/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Geografi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Demografi</a:t>
            </a:r>
            <a:endParaRPr lang="nb-NO" altLang="nb-NO" sz="3200" b="1" kern="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Psykografiske </a:t>
            </a: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kriterier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75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Geografisk segmentering </a:t>
            </a:r>
            <a:r>
              <a:rPr lang="nb-NO" sz="3600" dirty="0" err="1" smtClean="0"/>
              <a:t>jf</a:t>
            </a:r>
            <a:r>
              <a:rPr lang="nb-NO" sz="3600" dirty="0" smtClean="0"/>
              <a:t> tabell 9.1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738978" y="1720486"/>
            <a:ext cx="8030696" cy="2850156"/>
          </a:xfrm>
        </p:spPr>
        <p:txBody>
          <a:bodyPr/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Geografisk region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Størrelse på by/tettsted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Befolkningstetthet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Klima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Demografisk segmentering </a:t>
            </a:r>
            <a:r>
              <a:rPr lang="nb-NO" sz="3600" dirty="0" err="1" smtClean="0"/>
              <a:t>jf</a:t>
            </a:r>
            <a:r>
              <a:rPr lang="nb-NO" sz="3600" dirty="0" smtClean="0"/>
              <a:t> tabell 9.1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885561" y="1594843"/>
            <a:ext cx="8030696" cy="2850156"/>
          </a:xfrm>
        </p:spPr>
        <p:txBody>
          <a:bodyPr>
            <a:normAutofit/>
          </a:bodyPr>
          <a:lstStyle/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Alder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Familiens livssyklus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Livsfase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Kjønn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Inntekt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Generasjon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Etniske/kulturelle segmenter</a:t>
            </a:r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1678" y="260637"/>
            <a:ext cx="7961846" cy="857250"/>
          </a:xfrm>
        </p:spPr>
        <p:txBody>
          <a:bodyPr>
            <a:normAutofit/>
          </a:bodyPr>
          <a:lstStyle/>
          <a:p>
            <a:r>
              <a:rPr lang="nb-NO" sz="3600" dirty="0" smtClean="0"/>
              <a:t>Psykografisk segmentering </a:t>
            </a:r>
            <a:r>
              <a:rPr lang="nb-NO" sz="3600" dirty="0" err="1" smtClean="0"/>
              <a:t>jf</a:t>
            </a:r>
            <a:r>
              <a:rPr lang="nb-NO" sz="3600" dirty="0" smtClean="0"/>
              <a:t> tabell 9.1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1333209"/>
            <a:ext cx="8030696" cy="3111790"/>
          </a:xfrm>
        </p:spPr>
        <p:txBody>
          <a:bodyPr>
            <a:noAutofit/>
          </a:bodyPr>
          <a:lstStyle/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Personlighetstrekk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Gammeldags, Moderne, Introvert, Ekstrovert (Utadvendt),Ambisiøs, Autoritativ</a:t>
            </a: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Livsstil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Kulturorientert, sportsorientert,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friluftsorientert</a:t>
            </a:r>
            <a:endParaRPr lang="nb-NO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Verdier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Konservativ</a:t>
            </a:r>
            <a:r>
              <a:rPr lang="nb-N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Radikal</a:t>
            </a:r>
            <a:endPara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VALS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9.1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Overlevere kontra Innovatører</a:t>
            </a:r>
          </a:p>
          <a:p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Synovate</a:t>
            </a:r>
            <a:endPara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Moderne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Tradisjonell, Materialist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Idealist</a:t>
            </a:r>
          </a:p>
        </p:txBody>
      </p:sp>
    </p:spTree>
    <p:extLst>
      <p:ext uri="{BB962C8B-B14F-4D97-AF65-F5344CB8AC3E}">
        <p14:creationId xmlns:p14="http://schemas.microsoft.com/office/powerpoint/2010/main" val="42228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342027"/>
            <a:ext cx="7961846" cy="642175"/>
          </a:xfrm>
        </p:spPr>
        <p:txBody>
          <a:bodyPr>
            <a:normAutofit/>
          </a:bodyPr>
          <a:lstStyle/>
          <a:p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Segmenteringsvariabler </a:t>
            </a:r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- atferd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7451" y="1322617"/>
            <a:ext cx="8030696" cy="2850156"/>
          </a:xfrm>
        </p:spPr>
        <p:txBody>
          <a:bodyPr>
            <a:noAutofit/>
          </a:bodyPr>
          <a:lstStyle/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Kjøpshensikt/Kjøpsfordel</a:t>
            </a: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Beslutningsroller jf. Kjøpsprosessen</a:t>
            </a: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Brukerstatus, brukshyppighet, </a:t>
            </a: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Lojalitet</a:t>
            </a: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VG reklame</a:t>
            </a:r>
            <a:endPara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TINE</a:t>
            </a:r>
            <a:endPara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TINE-reklame</a:t>
            </a:r>
            <a:endParaRPr lang="nb-N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Anledninger</a:t>
            </a: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Nivå av kjøpsintensjon</a:t>
            </a:r>
          </a:p>
          <a:p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Flere forhold virker inn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9.3 </a:t>
            </a:r>
            <a:r>
              <a:rPr lang="nb-NO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nb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360</a:t>
            </a:r>
            <a:endParaRPr lang="nb-N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595683"/>
            <a:ext cx="7961846" cy="45719"/>
          </a:xfrm>
        </p:spPr>
        <p:txBody>
          <a:bodyPr>
            <a:normAutofit fontScale="90000"/>
          </a:bodyPr>
          <a:lstStyle/>
          <a:p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89" y="861074"/>
            <a:ext cx="5165313" cy="38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Segmentering på bedriftsmarkedet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itchFamily="18" charset="0"/>
              </a:rPr>
              <a:t>Kan 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bruke den samme tenkemåte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Industribedrifter pleier vanligvis ikke å fokusere på en enkelt segmenteringsfaktor, men deler inn markedet på basis av mange variabler. 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I praksis enklere</a:t>
            </a:r>
          </a:p>
          <a:p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6234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Segmentering på bedriftsmarkedet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Geografi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”Demografi” 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		- Type organisasjon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		- Størrelse</a:t>
            </a:r>
          </a:p>
          <a:p>
            <a:pPr marL="34290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Driftsvariabler - Brukskarakteristika</a:t>
            </a:r>
            <a:endParaRPr lang="nb-NO" altLang="nb-NO" sz="2800" b="1" kern="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Egenskaper 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ved </a:t>
            </a: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innkjøpet - Innkjøpsmetoder </a:t>
            </a:r>
            <a:endParaRPr lang="nb-NO" altLang="nb-NO" sz="2800" b="1" kern="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Kjøpssenterkarakteristika 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- Personavhengige kriterier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SituasjonsfaktorerRelasjonskarakteristika</a:t>
            </a:r>
            <a:endParaRPr lang="nb-NO" altLang="nb-NO" sz="2800" b="1" kern="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40924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4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VALG AV MÅLGRUPPE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Bestemme hvor mange og hvilke segmenter bedriften skal satse på.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		Egenskaper ved segmentene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			</a:t>
            </a:r>
            <a:r>
              <a:rPr lang="nb-NO" altLang="nb-NO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Størrelse, vekst, konkurranse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		Egenskaper ved bedriften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			</a:t>
            </a:r>
            <a:r>
              <a:rPr lang="nb-NO" altLang="nb-NO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Visjon, forretningsidé, mål, ressurser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289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Kap</a:t>
            </a:r>
            <a:r>
              <a:rPr lang="nb-NO" dirty="0" smtClean="0"/>
              <a:t> 9 og 10  Segmentering og posisjonering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Krav til markedssegmentering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Kriterier for effektiv segmentering</a:t>
            </a:r>
          </a:p>
          <a:p>
            <a:pPr lvl="1"/>
            <a:r>
              <a:rPr lang="nb-NO" altLang="nb-NO" b="1" dirty="0" err="1">
                <a:latin typeface="Times New Roman" panose="02020603050405020304" pitchFamily="18" charset="0"/>
              </a:rPr>
              <a:t>Identifiserbarhet</a:t>
            </a:r>
            <a:r>
              <a:rPr lang="nb-NO" altLang="nb-NO" b="1" dirty="0">
                <a:latin typeface="Times New Roman" panose="02020603050405020304" pitchFamily="18" charset="0"/>
              </a:rPr>
              <a:t> - </a:t>
            </a:r>
            <a:r>
              <a:rPr lang="nb-NO" altLang="nb-NO" b="1" dirty="0" err="1">
                <a:latin typeface="Times New Roman" panose="02020603050405020304" pitchFamily="18" charset="0"/>
              </a:rPr>
              <a:t>Målbarhet</a:t>
            </a:r>
            <a:r>
              <a:rPr lang="nb-NO" altLang="nb-NO" b="1" dirty="0">
                <a:latin typeface="Times New Roman" panose="02020603050405020304" pitchFamily="18" charset="0"/>
              </a:rPr>
              <a:t> </a:t>
            </a:r>
          </a:p>
          <a:p>
            <a:pPr lvl="2"/>
            <a:r>
              <a:rPr lang="nb-NO" altLang="nb-NO" b="1" dirty="0"/>
              <a:t>man må kunne måle størrelse/kjøpekraft</a:t>
            </a:r>
          </a:p>
          <a:p>
            <a:pPr lvl="1"/>
            <a:r>
              <a:rPr lang="nb-NO" altLang="nb-NO" b="1" dirty="0">
                <a:latin typeface="Times New Roman" panose="02020603050405020304" pitchFamily="18" charset="0"/>
              </a:rPr>
              <a:t>Størrelse</a:t>
            </a:r>
          </a:p>
          <a:p>
            <a:pPr lvl="2"/>
            <a:r>
              <a:rPr lang="nb-NO" altLang="nb-NO" b="1" dirty="0"/>
              <a:t>segmentene må være store nok til å gi tilfredsstillende </a:t>
            </a:r>
            <a:r>
              <a:rPr lang="nb-NO" altLang="nb-NO" b="1" dirty="0" smtClean="0"/>
              <a:t>lønnsomhet</a:t>
            </a:r>
          </a:p>
          <a:p>
            <a:pPr lvl="1">
              <a:lnSpc>
                <a:spcPct val="90000"/>
              </a:lnSpc>
            </a:pPr>
            <a:r>
              <a:rPr lang="nb-NO" altLang="nb-NO" b="1" dirty="0">
                <a:latin typeface="Times New Roman" panose="02020603050405020304" pitchFamily="18" charset="0"/>
              </a:rPr>
              <a:t>Tilgjengelighet</a:t>
            </a:r>
          </a:p>
          <a:p>
            <a:pPr lvl="2">
              <a:lnSpc>
                <a:spcPct val="90000"/>
              </a:lnSpc>
            </a:pPr>
            <a:r>
              <a:rPr lang="nb-NO" altLang="nb-NO" b="1" dirty="0"/>
              <a:t>segmentet må kunne nås med reklame og kommunikasjon</a:t>
            </a:r>
          </a:p>
          <a:p>
            <a:pPr lvl="1">
              <a:lnSpc>
                <a:spcPct val="90000"/>
              </a:lnSpc>
            </a:pPr>
            <a:r>
              <a:rPr lang="nb-NO" altLang="nb-NO" b="1" dirty="0">
                <a:latin typeface="Times New Roman" panose="02020603050405020304" pitchFamily="18" charset="0"/>
              </a:rPr>
              <a:t>Gjennomførbarhet</a:t>
            </a:r>
          </a:p>
          <a:p>
            <a:pPr lvl="2">
              <a:lnSpc>
                <a:spcPct val="90000"/>
              </a:lnSpc>
            </a:pPr>
            <a:r>
              <a:rPr lang="nb-NO" altLang="nb-NO" b="1" dirty="0"/>
              <a:t>bedriften må ha nødvendige ressurser til å gjennomføre satsning mot segmentet</a:t>
            </a:r>
          </a:p>
          <a:p>
            <a:pPr lvl="1">
              <a:lnSpc>
                <a:spcPct val="90000"/>
              </a:lnSpc>
            </a:pPr>
            <a:r>
              <a:rPr lang="nb-NO" altLang="nb-NO" b="1" dirty="0" err="1">
                <a:latin typeface="Times New Roman" panose="02020603050405020304" pitchFamily="18" charset="0"/>
              </a:rPr>
              <a:t>Differensierbarhet</a:t>
            </a:r>
            <a:endParaRPr lang="nb-NO" altLang="nb-NO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nb-NO" altLang="nb-NO" b="1" dirty="0"/>
              <a:t>skille segmentene fra hverandre</a:t>
            </a:r>
          </a:p>
          <a:p>
            <a:pPr lvl="1"/>
            <a:endParaRPr lang="nb-NO" altLang="nb-NO" dirty="0"/>
          </a:p>
          <a:p>
            <a:pPr lvl="1"/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nb-NO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Valg </a:t>
            </a:r>
            <a:r>
              <a:rPr lang="nb-NO" altLang="nb-NO" sz="36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av </a:t>
            </a:r>
            <a:r>
              <a:rPr lang="nb-NO" altLang="nb-NO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målgruppe(-r)/Markedssegmenter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1396032"/>
            <a:ext cx="8030696" cy="3384016"/>
          </a:xfrm>
        </p:spPr>
        <p:txBody>
          <a:bodyPr>
            <a:normAutofit fontScale="85000" lnSpcReduction="20000"/>
          </a:bodyPr>
          <a:lstStyle/>
          <a:p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9.4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365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markedsdekning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Udifferensiert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Differensiert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Flere segmenter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Supersegment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Selektiv spesialisering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Konsentrasjon om ett segment – Nisje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Individuell markedsføring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36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Andre vurderingsfaktorer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Etikk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 smtClean="0">
                <a:solidFill>
                  <a:srgbClr val="000000"/>
                </a:solidFill>
                <a:latin typeface="Times New Roman" pitchFamily="18" charset="0"/>
              </a:rPr>
              <a:t>Framtidige </a:t>
            </a: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målgrupper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I store bedrifter:  Koordinere arbeidsinnsatsen, få til synergieffekter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kern="0" dirty="0">
                <a:solidFill>
                  <a:srgbClr val="000000"/>
                </a:solidFill>
                <a:latin typeface="Times New Roman" pitchFamily="18" charset="0"/>
              </a:rPr>
              <a:t>Lønnsomhet over tid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Begrepsavklaring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Markedssegmentering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dele inn et heterogent marked i homogene undergrupper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beskrive segmentene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itchFamily="18" charset="0"/>
              </a:rPr>
              <a:t>Målgruppeutvelgelse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vurdere lønnsomheten i de enkelte segmenter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velge delmarked/målgruppe</a:t>
            </a:r>
          </a:p>
          <a:p>
            <a:endParaRPr lang="nb-NO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3600" dirty="0">
                <a:latin typeface="Times New Roman" panose="02020603050405020304" pitchFamily="18" charset="0"/>
              </a:rPr>
              <a:t>Markedssegmentering og målgrupper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Begrunnelse for segmentering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1877661"/>
            <a:ext cx="8030696" cy="2567338"/>
          </a:xfrm>
        </p:spPr>
        <p:txBody>
          <a:bodyPr/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a)En kan ikke betjene alle -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alle likt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b)Viktig del av strategisk markedsføring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c)Bevisstgjøring – Mer kunnskap – Tilpassing til behov </a:t>
            </a: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Utdyping  av </a:t>
            </a:r>
            <a:r>
              <a:rPr lang="nb-NO" sz="3200" dirty="0" err="1" smtClean="0"/>
              <a:t>pkt</a:t>
            </a:r>
            <a:r>
              <a:rPr lang="nb-NO" sz="3200" dirty="0" smtClean="0"/>
              <a:t> a)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Geografisk spredning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Ulike kunder stiller ulike krav til varer og tjenester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Sterk konkurranse – ikke gjøre det samme som konkurrentene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14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Utdyping av b): SMP (eng.: STP)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Segmentering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Målgruppeutvelgelse («</a:t>
            </a:r>
            <a:r>
              <a:rPr lang="nb-NO" altLang="nb-NO" sz="28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Targeting</a:t>
            </a: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»</a:t>
            </a:r>
            <a:endParaRPr lang="nb-NO" altLang="nb-NO" sz="2800" b="1" kern="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Posisjonering (</a:t>
            </a:r>
            <a:r>
              <a:rPr lang="nb-NO" altLang="nb-NO" sz="28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kap</a:t>
            </a:r>
            <a:r>
              <a:rPr lang="nb-NO" altLang="nb-NO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10)</a:t>
            </a:r>
            <a:endParaRPr lang="nb-NO" altLang="nb-NO" sz="2800" b="1" kern="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Fastsette bruken av markedsføringsvirkemidler (4 </a:t>
            </a:r>
            <a:r>
              <a:rPr lang="nb-NO" altLang="nb-NO" sz="2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P’er</a:t>
            </a: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) på grunnlag av SMP.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1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Utdyping av c)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altLang="nb-NO" sz="2800" b="1" dirty="0">
                <a:latin typeface="Times New Roman" panose="02020603050405020304" pitchFamily="18" charset="0"/>
              </a:rPr>
              <a:t>Markedsføreren blir bedre i stand til å</a:t>
            </a:r>
            <a:r>
              <a:rPr lang="nb-NO" altLang="nb-NO" sz="2800" b="1" dirty="0" smtClean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Oppdage muligheter i markedet</a:t>
            </a:r>
          </a:p>
          <a:p>
            <a:pPr lvl="1"/>
            <a:r>
              <a:rPr 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Blir bedre i stand til å utvikle rette produkter</a:t>
            </a:r>
          </a:p>
          <a:p>
            <a:pPr lvl="1"/>
            <a:r>
              <a:rPr 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 tilpasse pris, distribusjon, reklame </a:t>
            </a:r>
            <a:r>
              <a:rPr lang="nb-NO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bedre</a:t>
            </a:r>
          </a:p>
          <a:p>
            <a:pPr lvl="1"/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5767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defTabSz="572691"/>
            <a:r>
              <a:rPr lang="nb-NO" altLang="nb-NO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Framgangsmåte ved SMP-prinsippet/Segmentering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22835" y="1771650"/>
            <a:ext cx="1714500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nb-NO" altLang="nb-NO" sz="1350" dirty="0">
                <a:solidFill>
                  <a:srgbClr val="FF0000"/>
                </a:solidFill>
                <a:latin typeface="Times New Roman" panose="02020603050405020304" pitchFamily="18" charset="0"/>
              </a:rPr>
              <a:t>Markedssegmentering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33813" y="1771650"/>
            <a:ext cx="1591866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nb-NO" altLang="nb-NO" sz="1350" dirty="0">
                <a:solidFill>
                  <a:srgbClr val="FF0000"/>
                </a:solidFill>
                <a:latin typeface="Times New Roman" panose="02020603050405020304" pitchFamily="18" charset="0"/>
              </a:rPr>
              <a:t>Målgruppeutvelgelse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01954" y="1771650"/>
            <a:ext cx="1710928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>
            <a:lvl1pPr defTabSz="7620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nb-NO" altLang="nb-NO" sz="1350" dirty="0">
                <a:solidFill>
                  <a:srgbClr val="FF0000"/>
                </a:solidFill>
                <a:latin typeface="Times New Roman" panose="02020603050405020304" pitchFamily="18" charset="0"/>
              </a:rPr>
              <a:t>Produktposisjonering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356247" y="2800350"/>
            <a:ext cx="633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nb-NO" altLang="nb-NO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34766" y="2628900"/>
            <a:ext cx="63222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nb-NO" altLang="nb-NO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250281" y="2914650"/>
            <a:ext cx="633413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nb-NO" altLang="nb-NO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353740" y="2572941"/>
            <a:ext cx="2078833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1:</a:t>
            </a:r>
            <a:r>
              <a:rPr lang="nb-NO" altLang="nb-NO" sz="105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Identifisere segmenterings-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variabler og dele inn i markeder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2: Beskrive segmentene som er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fremkommet</a:t>
            </a:r>
            <a:endParaRPr lang="nb-NO" altLang="nb-NO" sz="1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827073" y="2589637"/>
            <a:ext cx="1779589" cy="7259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3: Vurdere lønnsomheten i de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enkelte segmenter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4: Velge delmarked(er)/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Målgrupper</a:t>
            </a:r>
            <a:endParaRPr lang="nb-NO" altLang="nb-NO" sz="1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891213" y="2571750"/>
            <a:ext cx="2108042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GillSans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5: Identifisere mulig posisjonering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for den enkelte målgruppe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6: Velge, utvikle og kommunisere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b-NO" altLang="nb-NO" sz="105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posisjoneringskonseptet</a:t>
            </a:r>
            <a:endParaRPr lang="nb-NO" altLang="nb-NO" sz="1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180" name="AutoShape 12"/>
          <p:cNvCxnSpPr>
            <a:cxnSpLocks noChangeShapeType="1"/>
            <a:stCxn id="7177" idx="3"/>
            <a:endCxn id="7177" idx="3"/>
          </p:cNvCxnSpPr>
          <p:nvPr/>
        </p:nvCxnSpPr>
        <p:spPr bwMode="auto">
          <a:xfrm>
            <a:off x="3432573" y="2944416"/>
            <a:ext cx="12700" cy="12700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3"/>
          <p:cNvCxnSpPr>
            <a:cxnSpLocks noChangeShapeType="1"/>
            <a:stCxn id="7177" idx="3"/>
          </p:cNvCxnSpPr>
          <p:nvPr/>
        </p:nvCxnSpPr>
        <p:spPr bwMode="auto">
          <a:xfrm>
            <a:off x="3432573" y="2944416"/>
            <a:ext cx="290511" cy="1228725"/>
          </a:xfrm>
          <a:prstGeom prst="bentConnector2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464719" y="2914650"/>
            <a:ext cx="369094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464719" y="2914650"/>
            <a:ext cx="369094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464719" y="2914650"/>
            <a:ext cx="369094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468541" y="2971800"/>
            <a:ext cx="42267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3464719" y="2971800"/>
            <a:ext cx="369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5468541" y="2971800"/>
            <a:ext cx="422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74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Segmenteringsmønstre</a:t>
            </a:r>
            <a:r>
              <a:rPr lang="nb-NO" altLang="nb-NO" sz="4000" u="sng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/>
            </a:r>
            <a:br>
              <a:rPr lang="nb-NO" altLang="nb-NO" sz="4000" u="sng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</a:rPr>
              <a:t>Homogene preferanser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</a:rPr>
              <a:t>Spredte preferanser</a:t>
            </a:r>
          </a:p>
          <a:p>
            <a:pPr marL="1143000" lvl="2" indent="-2286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itchFamily="18" charset="0"/>
              </a:rPr>
              <a:t>Konsentrerte preferanser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1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255</TotalTime>
  <Words>509</Words>
  <Application>Microsoft Office PowerPoint</Application>
  <PresentationFormat>Skjermfremvisning (16:9)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HSN Bokmål</vt:lpstr>
      <vt:lpstr>PowerPoint-presentasjon</vt:lpstr>
      <vt:lpstr>Kap 9 og 10  Segmentering og posisjonering</vt:lpstr>
      <vt:lpstr>Markedssegmentering og målgrupper</vt:lpstr>
      <vt:lpstr>Begrunnelse for segmentering</vt:lpstr>
      <vt:lpstr>Utdyping  av pkt a)</vt:lpstr>
      <vt:lpstr>Utdyping av b): SMP (eng.: STP)</vt:lpstr>
      <vt:lpstr>Utdyping av c)</vt:lpstr>
      <vt:lpstr>Framgangsmåte ved SMP-prinsippet/Segmentering</vt:lpstr>
      <vt:lpstr>Segmenteringsmønstre </vt:lpstr>
      <vt:lpstr>Segmenteringsgrunnlag i forbrukermarkedet</vt:lpstr>
      <vt:lpstr>Segmenteringsvariabler – personen selv</vt:lpstr>
      <vt:lpstr>Geografisk segmentering jf tabell 9.1</vt:lpstr>
      <vt:lpstr>Demografisk segmentering jf tabell 9.1</vt:lpstr>
      <vt:lpstr>Psykografisk segmentering jf tabell 9.1</vt:lpstr>
      <vt:lpstr>Segmenteringsvariabler - atferd</vt:lpstr>
      <vt:lpstr>PowerPoint-presentasjon</vt:lpstr>
      <vt:lpstr>Segmentering på bedriftsmarkedet</vt:lpstr>
      <vt:lpstr>Segmentering på bedriftsmarkedet</vt:lpstr>
      <vt:lpstr>VALG AV MÅLGRUPPE</vt:lpstr>
      <vt:lpstr>Krav til markedssegmentering</vt:lpstr>
      <vt:lpstr>Valg av målgruppe(-r)/Markedssegmenter</vt:lpstr>
      <vt:lpstr>Andre vurderingsfaktorer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18</cp:revision>
  <cp:lastPrinted>2015-12-11T15:19:02Z</cp:lastPrinted>
  <dcterms:created xsi:type="dcterms:W3CDTF">2016-09-30T07:43:15Z</dcterms:created>
  <dcterms:modified xsi:type="dcterms:W3CDTF">2017-09-28T09:58:31Z</dcterms:modified>
</cp:coreProperties>
</file>