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420" r:id="rId3"/>
    <p:sldId id="421" r:id="rId4"/>
    <p:sldId id="422" r:id="rId5"/>
    <p:sldId id="423" r:id="rId6"/>
    <p:sldId id="449" r:id="rId7"/>
    <p:sldId id="424" r:id="rId8"/>
    <p:sldId id="425" r:id="rId9"/>
    <p:sldId id="426" r:id="rId10"/>
    <p:sldId id="453" r:id="rId11"/>
    <p:sldId id="427" r:id="rId12"/>
    <p:sldId id="428" r:id="rId13"/>
    <p:sldId id="429" r:id="rId14"/>
    <p:sldId id="430" r:id="rId15"/>
    <p:sldId id="431" r:id="rId16"/>
    <p:sldId id="432" r:id="rId17"/>
    <p:sldId id="433" r:id="rId18"/>
    <p:sldId id="435" r:id="rId19"/>
    <p:sldId id="436" r:id="rId20"/>
    <p:sldId id="437" r:id="rId21"/>
    <p:sldId id="438" r:id="rId22"/>
    <p:sldId id="439" r:id="rId23"/>
    <p:sldId id="440" r:id="rId24"/>
    <p:sldId id="441" r:id="rId25"/>
    <p:sldId id="442" r:id="rId26"/>
    <p:sldId id="443" r:id="rId27"/>
    <p:sldId id="447" r:id="rId28"/>
    <p:sldId id="444" r:id="rId29"/>
    <p:sldId id="445" r:id="rId30"/>
    <p:sldId id="446" r:id="rId31"/>
    <p:sldId id="448" r:id="rId32"/>
    <p:sldId id="450" r:id="rId33"/>
    <p:sldId id="451" r:id="rId34"/>
    <p:sldId id="452" r:id="rId35"/>
    <p:sldId id="419"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71" autoAdjust="0"/>
    <p:restoredTop sz="94660" autoAdjust="0"/>
  </p:normalViewPr>
  <p:slideViewPr>
    <p:cSldViewPr>
      <p:cViewPr>
        <p:scale>
          <a:sx n="92" d="100"/>
          <a:sy n="92" d="100"/>
        </p:scale>
        <p:origin x="-11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‹N°›</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‹N°›</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‹N°›</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‹N°›</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‹N°›</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‹N°›</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‹N°›</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‹N°›</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‹N°›</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‹N°›</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2/2/2018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‹N°›</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2/2/2018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‹N°›</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‹N°›</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‹N°›</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zure.github.io/BatchLab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aznI3NiFVL0" TargetMode="External"/><Relationship Id="rId2" Type="http://schemas.openxmlformats.org/officeDocument/2006/relationships/hyperlink" Target="https://youtu.be/M8QKy-FlpKM" TargetMode="External"/><Relationship Id="rId1" Type="http://schemas.openxmlformats.org/officeDocument/2006/relationships/slideLayout" Target="../slideLayouts/slideLayout2.xml"/><Relationship Id="rId4" Type="http://schemas.openxmlformats.org/officeDocument/2006/relationships/hyperlink" Target="https://github.com/BertBertrand/Week17-Fina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r>
              <a:rPr lang="en-US" altLang="en-US" sz="3200" dirty="0" smtClean="0"/>
              <a:t/>
            </a:r>
            <a:br>
              <a:rPr lang="en-US" altLang="en-US" sz="3200" dirty="0" smtClean="0"/>
            </a:br>
            <a:r>
              <a:rPr lang="en-US" altLang="en-US" sz="2400" dirty="0" smtClean="0"/>
              <a:t>Final Project</a:t>
            </a:r>
            <a:r>
              <a:rPr lang="en-US" altLang="en-US" sz="3200" dirty="0" smtClean="0"/>
              <a:t/>
            </a:r>
            <a:br>
              <a:rPr lang="en-US" altLang="en-US" sz="3200" dirty="0" smtClean="0"/>
            </a:br>
            <a:r>
              <a:rPr lang="en-US" altLang="en-US" sz="3200" dirty="0" smtClean="0"/>
              <a:t> Azure Batch</a:t>
            </a: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Martin Bertrand</a:t>
            </a:r>
          </a:p>
          <a:p>
            <a:pPr eaLnBrk="1" hangingPunct="1">
              <a:defRPr/>
            </a:pPr>
            <a:endParaRPr lang="en-US" sz="2400" b="1" dirty="0" smtClean="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Martin </a:t>
            </a:r>
            <a:r>
              <a:rPr lang="en-US" altLang="en-US" sz="1200" dirty="0" smtClean="0">
                <a:solidFill>
                  <a:srgbClr val="898989"/>
                </a:solidFill>
              </a:rPr>
              <a:t>Bertrand</a:t>
            </a:r>
            <a:endParaRPr lang="en-US" altLang="en-US" sz="1200" dirty="0">
              <a:solidFill>
                <a:srgbClr val="898989"/>
              </a:solidFill>
            </a:endParaRP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smtClean="0">
                <a:solidFill>
                  <a:schemeClr val="bg2">
                    <a:lumMod val="25000"/>
                  </a:schemeClr>
                </a:solidFill>
              </a:rPr>
              <a:t>Deep Azure</a:t>
            </a:r>
            <a:endParaRPr lang="en-US" b="1" dirty="0">
              <a:solidFill>
                <a:schemeClr val="bg2">
                  <a:lumMod val="25000"/>
                </a:schemeClr>
              </a:solidFill>
            </a:endParaRPr>
          </a:p>
          <a:p>
            <a:pPr algn="ctr">
              <a:defRPr/>
            </a:pPr>
            <a:r>
              <a:rPr lang="en-US" sz="1600" dirty="0" smtClean="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Pool</a:t>
            </a:r>
            <a:endParaRPr lang="fr-CA" dirty="0"/>
          </a:p>
        </p:txBody>
      </p:sp>
      <p:sp>
        <p:nvSpPr>
          <p:cNvPr id="3" name="Espace réservé du contenu 2"/>
          <p:cNvSpPr>
            <a:spLocks noGrp="1"/>
          </p:cNvSpPr>
          <p:nvPr>
            <p:ph idx="1"/>
          </p:nvPr>
        </p:nvSpPr>
        <p:spPr/>
        <p:txBody>
          <a:bodyPr/>
          <a:lstStyle/>
          <a:p>
            <a:r>
              <a:rPr lang="en-CA" sz="2400" dirty="0" smtClean="0"/>
              <a:t>A pool is a collection of identical compute nodes.</a:t>
            </a:r>
          </a:p>
          <a:p>
            <a:r>
              <a:rPr lang="en-CA" sz="2400" dirty="0" smtClean="0"/>
              <a:t>A pool defines:</a:t>
            </a:r>
          </a:p>
          <a:p>
            <a:pPr lvl="1"/>
            <a:r>
              <a:rPr lang="en-CA" sz="2400" dirty="0" smtClean="0"/>
              <a:t>How many nodes of what size will be created.</a:t>
            </a:r>
          </a:p>
          <a:p>
            <a:pPr lvl="1"/>
            <a:r>
              <a:rPr lang="en-CA" sz="2400" dirty="0" smtClean="0"/>
              <a:t>What scaling policy will be used.</a:t>
            </a:r>
          </a:p>
          <a:p>
            <a:pPr lvl="1"/>
            <a:r>
              <a:rPr lang="en-CA" sz="2400" dirty="0" smtClean="0"/>
              <a:t>A tasks scheduling policy.</a:t>
            </a:r>
          </a:p>
          <a:p>
            <a:pPr lvl="1"/>
            <a:r>
              <a:rPr lang="en-CA" sz="2400" dirty="0" smtClean="0"/>
              <a:t>Resources quotas.</a:t>
            </a:r>
          </a:p>
          <a:p>
            <a:endParaRPr lang="fr-CA" sz="24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Tree>
    <p:extLst>
      <p:ext uri="{BB962C8B-B14F-4D97-AF65-F5344CB8AC3E}">
        <p14:creationId xmlns:p14="http://schemas.microsoft.com/office/powerpoint/2010/main" val="817282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Compute nodes</a:t>
            </a:r>
            <a:endParaRPr lang="fr-CA" dirty="0"/>
          </a:p>
        </p:txBody>
      </p:sp>
      <p:sp>
        <p:nvSpPr>
          <p:cNvPr id="3" name="Espace réservé du contenu 2"/>
          <p:cNvSpPr>
            <a:spLocks noGrp="1"/>
          </p:cNvSpPr>
          <p:nvPr>
            <p:ph idx="1"/>
          </p:nvPr>
        </p:nvSpPr>
        <p:spPr/>
        <p:txBody>
          <a:bodyPr/>
          <a:lstStyle/>
          <a:p>
            <a:r>
              <a:rPr lang="en-CA" sz="2000" dirty="0" smtClean="0"/>
              <a:t>Compute nodes are virtual machines (Windows or Linux) or cloud service VMs (Windows only).</a:t>
            </a:r>
          </a:p>
          <a:p>
            <a:r>
              <a:rPr lang="en-CA" sz="2000" dirty="0" smtClean="0"/>
              <a:t>Provide CPU, memory and disks resources.</a:t>
            </a:r>
          </a:p>
          <a:p>
            <a:pPr lvl="0"/>
            <a:r>
              <a:rPr lang="en-CA" sz="2000" dirty="0"/>
              <a:t>Are all identical within a unique pool.  Create other pools is different nodes are required.</a:t>
            </a:r>
            <a:endParaRPr lang="fr-CA" sz="2000" dirty="0"/>
          </a:p>
          <a:p>
            <a:r>
              <a:rPr lang="en-CA" sz="2000" dirty="0" smtClean="0"/>
              <a:t>Can be :</a:t>
            </a:r>
          </a:p>
          <a:p>
            <a:pPr lvl="1"/>
            <a:r>
              <a:rPr lang="en-CA" sz="2000" dirty="0" smtClean="0"/>
              <a:t>accessed like a regular VM (RDP or SSH).</a:t>
            </a:r>
          </a:p>
          <a:p>
            <a:pPr lvl="1"/>
            <a:r>
              <a:rPr lang="en-CA" sz="2000" dirty="0" smtClean="0"/>
              <a:t>based on standard or custom images.</a:t>
            </a:r>
          </a:p>
          <a:p>
            <a:pPr lvl="1"/>
            <a:r>
              <a:rPr lang="en-CA" sz="2000" dirty="0" smtClean="0"/>
              <a:t>dedicated </a:t>
            </a:r>
            <a:r>
              <a:rPr lang="en-CA" sz="2000" dirty="0"/>
              <a:t>(more expansive but never pre-empted) or low-priority (less expansive, uses surplus capacity).</a:t>
            </a:r>
            <a:endParaRPr lang="fr-CA" sz="2000" dirty="0"/>
          </a:p>
          <a:p>
            <a:pPr lvl="1"/>
            <a:r>
              <a:rPr lang="en-CA" sz="2000" dirty="0" smtClean="0"/>
              <a:t>added </a:t>
            </a:r>
            <a:r>
              <a:rPr lang="en-CA" sz="2000" dirty="0"/>
              <a:t>to the pool (scaling up), or removed from the pool (scaling down), depending on the auto-scaling formula, defined at the job level.</a:t>
            </a:r>
            <a:endParaRPr lang="fr-CA" sz="2000" dirty="0"/>
          </a:p>
          <a:p>
            <a:pPr lvl="1"/>
            <a:r>
              <a:rPr lang="en-CA" sz="2000" dirty="0" smtClean="0"/>
              <a:t>created </a:t>
            </a:r>
            <a:r>
              <a:rPr lang="en-CA" sz="2000" dirty="0"/>
              <a:t>for each job, and deleted as soon as it is complete, or be created ahead of time, thus reducing the start time, but increasing costs.</a:t>
            </a:r>
            <a:endParaRPr lang="fr-CA" sz="2000" dirty="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Tree>
    <p:extLst>
      <p:ext uri="{BB962C8B-B14F-4D97-AF65-F5344CB8AC3E}">
        <p14:creationId xmlns:p14="http://schemas.microsoft.com/office/powerpoint/2010/main" val="1100340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Files</a:t>
            </a:r>
            <a:endParaRPr lang="fr-CA" dirty="0"/>
          </a:p>
        </p:txBody>
      </p:sp>
      <p:sp>
        <p:nvSpPr>
          <p:cNvPr id="3" name="Espace réservé du contenu 2"/>
          <p:cNvSpPr>
            <a:spLocks noGrp="1"/>
          </p:cNvSpPr>
          <p:nvPr>
            <p:ph idx="1"/>
          </p:nvPr>
        </p:nvSpPr>
        <p:spPr/>
        <p:txBody>
          <a:bodyPr/>
          <a:lstStyle/>
          <a:p>
            <a:r>
              <a:rPr lang="en-CA" sz="2800" dirty="0" smtClean="0"/>
              <a:t>Types: application, data files (input) and result files (output).</a:t>
            </a:r>
          </a:p>
          <a:p>
            <a:r>
              <a:rPr lang="en-CA" sz="2800" dirty="0" smtClean="0"/>
              <a:t>They are stored in a storage account blob.</a:t>
            </a:r>
          </a:p>
          <a:p>
            <a:r>
              <a:rPr lang="en-CA" sz="2800" dirty="0" smtClean="0"/>
              <a:t>Application files are downloaded on compute nodes and executed.</a:t>
            </a:r>
          </a:p>
          <a:p>
            <a:r>
              <a:rPr lang="en-CA" sz="2800" dirty="0" smtClean="0"/>
              <a:t>Data files are downloaded and processed by the application.</a:t>
            </a:r>
          </a:p>
          <a:p>
            <a:r>
              <a:rPr lang="en-CA" sz="2800" dirty="0" smtClean="0"/>
              <a:t>Result files are uploaded back to the storage account.</a:t>
            </a:r>
          </a:p>
          <a:p>
            <a:r>
              <a:rPr lang="en-CA" sz="2800" dirty="0" smtClean="0"/>
              <a:t>Files associated to a compute node are lost when the node is destroyed.</a:t>
            </a:r>
          </a:p>
          <a:p>
            <a:endParaRPr lang="en-CA" dirty="0"/>
          </a:p>
          <a:p>
            <a:pPr marL="0" indent="0">
              <a:buNone/>
            </a:pPr>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spTree>
    <p:extLst>
      <p:ext uri="{BB962C8B-B14F-4D97-AF65-F5344CB8AC3E}">
        <p14:creationId xmlns:p14="http://schemas.microsoft.com/office/powerpoint/2010/main" val="119847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Applications</a:t>
            </a:r>
            <a:endParaRPr lang="fr-CA" dirty="0"/>
          </a:p>
        </p:txBody>
      </p:sp>
      <p:sp>
        <p:nvSpPr>
          <p:cNvPr id="3" name="Espace réservé du contenu 2"/>
          <p:cNvSpPr>
            <a:spLocks noGrp="1"/>
          </p:cNvSpPr>
          <p:nvPr>
            <p:ph idx="1"/>
          </p:nvPr>
        </p:nvSpPr>
        <p:spPr/>
        <p:txBody>
          <a:bodyPr/>
          <a:lstStyle/>
          <a:p>
            <a:endParaRPr lang="en-CA" sz="3200" dirty="0" smtClean="0"/>
          </a:p>
          <a:p>
            <a:r>
              <a:rPr lang="en-CA" sz="3200" dirty="0" smtClean="0"/>
              <a:t>They can be managed via packages.</a:t>
            </a:r>
          </a:p>
          <a:p>
            <a:pPr lvl="0"/>
            <a:r>
              <a:rPr lang="en-CA" sz="3200" dirty="0"/>
              <a:t>Can have many versions of an application used at the same time.</a:t>
            </a:r>
            <a:endParaRPr lang="fr-CA" sz="3200" dirty="0"/>
          </a:p>
          <a:p>
            <a:pPr lvl="0"/>
            <a:r>
              <a:rPr lang="en-CA" sz="3200" dirty="0"/>
              <a:t>Can be defined at the job, or task level.</a:t>
            </a:r>
            <a:endParaRPr lang="fr-CA" sz="3200" dirty="0"/>
          </a:p>
          <a:p>
            <a:pPr lvl="0"/>
            <a:r>
              <a:rPr lang="en-CA" sz="3200" dirty="0"/>
              <a:t>Job level: deployed to all nodes in the pool.</a:t>
            </a:r>
            <a:endParaRPr lang="fr-CA" sz="3200" dirty="0"/>
          </a:p>
          <a:p>
            <a:pPr lvl="0"/>
            <a:r>
              <a:rPr lang="en-CA" sz="3200" dirty="0"/>
              <a:t>Task level: only on nodes that are defined to run that particular package.</a:t>
            </a:r>
            <a:endParaRPr lang="fr-CA" sz="3200" dirty="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spTree>
    <p:extLst>
      <p:ext uri="{BB962C8B-B14F-4D97-AF65-F5344CB8AC3E}">
        <p14:creationId xmlns:p14="http://schemas.microsoft.com/office/powerpoint/2010/main" val="213687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Network</a:t>
            </a:r>
            <a:endParaRPr lang="fr-CA" dirty="0"/>
          </a:p>
        </p:txBody>
      </p:sp>
      <p:sp>
        <p:nvSpPr>
          <p:cNvPr id="3" name="Espace réservé du contenu 2"/>
          <p:cNvSpPr>
            <a:spLocks noGrp="1"/>
          </p:cNvSpPr>
          <p:nvPr>
            <p:ph idx="1"/>
          </p:nvPr>
        </p:nvSpPr>
        <p:spPr/>
        <p:txBody>
          <a:bodyPr/>
          <a:lstStyle/>
          <a:p>
            <a:pPr lvl="0"/>
            <a:endParaRPr lang="en-CA" sz="3200" dirty="0" smtClean="0"/>
          </a:p>
          <a:p>
            <a:pPr lvl="0"/>
            <a:r>
              <a:rPr lang="en-CA" sz="3200" dirty="0" smtClean="0"/>
              <a:t>All </a:t>
            </a:r>
            <a:r>
              <a:rPr lang="en-CA" sz="3200" dirty="0"/>
              <a:t>nodes must be in the same region, in the same batch account, under the same subscription</a:t>
            </a:r>
            <a:r>
              <a:rPr lang="en-CA" sz="3200" dirty="0" smtClean="0"/>
              <a:t>.</a:t>
            </a:r>
          </a:p>
          <a:p>
            <a:pPr lvl="0"/>
            <a:endParaRPr lang="fr-CA" sz="3200" dirty="0"/>
          </a:p>
          <a:p>
            <a:pPr lvl="0"/>
            <a:r>
              <a:rPr lang="en-CA" sz="3200" dirty="0"/>
              <a:t>Network Security Groups must allow communications between batch services and the nodes.</a:t>
            </a:r>
            <a:endParaRPr lang="fr-CA" sz="32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spTree>
    <p:extLst>
      <p:ext uri="{BB962C8B-B14F-4D97-AF65-F5344CB8AC3E}">
        <p14:creationId xmlns:p14="http://schemas.microsoft.com/office/powerpoint/2010/main" val="3724879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API</a:t>
            </a:r>
            <a:endParaRPr lang="fr-CA" dirty="0"/>
          </a:p>
        </p:txBody>
      </p:sp>
      <p:sp>
        <p:nvSpPr>
          <p:cNvPr id="3" name="Espace réservé du contenu 2"/>
          <p:cNvSpPr>
            <a:spLocks noGrp="1"/>
          </p:cNvSpPr>
          <p:nvPr>
            <p:ph idx="1"/>
          </p:nvPr>
        </p:nvSpPr>
        <p:spPr/>
        <p:txBody>
          <a:bodyPr/>
          <a:lstStyle/>
          <a:p>
            <a:pPr lvl="0"/>
            <a:endParaRPr lang="en-CA" sz="3200" dirty="0" smtClean="0"/>
          </a:p>
          <a:p>
            <a:pPr lvl="0"/>
            <a:r>
              <a:rPr lang="en-CA" sz="2800" dirty="0" smtClean="0"/>
              <a:t>Communicate </a:t>
            </a:r>
            <a:r>
              <a:rPr lang="en-CA" sz="2800" dirty="0"/>
              <a:t>with Azure Batch services</a:t>
            </a:r>
            <a:r>
              <a:rPr lang="en-CA" sz="2800" dirty="0" smtClean="0"/>
              <a:t>.</a:t>
            </a:r>
          </a:p>
          <a:p>
            <a:pPr lvl="0"/>
            <a:endParaRPr lang="fr-CA" sz="2800" dirty="0"/>
          </a:p>
          <a:p>
            <a:pPr lvl="0"/>
            <a:r>
              <a:rPr lang="en-CA" sz="2800" dirty="0"/>
              <a:t>Create and manage nodes</a:t>
            </a:r>
            <a:r>
              <a:rPr lang="en-CA" sz="2800" dirty="0" smtClean="0"/>
              <a:t>.</a:t>
            </a:r>
          </a:p>
          <a:p>
            <a:pPr lvl="0"/>
            <a:endParaRPr lang="fr-CA" sz="2800" dirty="0"/>
          </a:p>
          <a:p>
            <a:pPr lvl="0"/>
            <a:r>
              <a:rPr lang="en-CA" sz="2800" dirty="0"/>
              <a:t>Schedule jobs and tasks</a:t>
            </a:r>
            <a:r>
              <a:rPr lang="en-CA" sz="2800" dirty="0" smtClean="0"/>
              <a:t>.</a:t>
            </a:r>
          </a:p>
          <a:p>
            <a:pPr lvl="0"/>
            <a:endParaRPr lang="fr-CA" sz="2800" dirty="0"/>
          </a:p>
          <a:p>
            <a:pPr lvl="0"/>
            <a:r>
              <a:rPr lang="en-CA" sz="2800" dirty="0"/>
              <a:t>Can be used via CLI, REST, .NET, Python, Node.js or Java.</a:t>
            </a:r>
            <a:endParaRPr lang="fr-CA" sz="2800" dirty="0"/>
          </a:p>
          <a:p>
            <a:endParaRPr lang="fr-CA" sz="14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Tree>
    <p:extLst>
      <p:ext uri="{BB962C8B-B14F-4D97-AF65-F5344CB8AC3E}">
        <p14:creationId xmlns:p14="http://schemas.microsoft.com/office/powerpoint/2010/main" val="390847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X12 </a:t>
            </a:r>
            <a:r>
              <a:rPr lang="en-CA" dirty="0" smtClean="0"/>
              <a:t>to XML transformation - Infrastructure</a:t>
            </a:r>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
        <p:nvSpPr>
          <p:cNvPr id="3" name="Espace réservé du contenu 2"/>
          <p:cNvSpPr>
            <a:spLocks noGrp="1"/>
          </p:cNvSpPr>
          <p:nvPr>
            <p:ph idx="1"/>
          </p:nvPr>
        </p:nvSpPr>
        <p:spPr/>
        <p:txBody>
          <a:bodyPr/>
          <a:lstStyle/>
          <a:p>
            <a:pPr marL="0" indent="0">
              <a:buNone/>
            </a:pPr>
            <a:endParaRPr lang="fr-CA" dirty="0"/>
          </a:p>
        </p:txBody>
      </p:sp>
      <p:pic>
        <p:nvPicPr>
          <p:cNvPr id="1026" name="Picture 2" descr="Azure-Batch-project-inf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858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7415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X12 </a:t>
            </a:r>
            <a:r>
              <a:rPr lang="en-CA" dirty="0" smtClean="0"/>
              <a:t>to XML transformation – Infrastructure - 2</a:t>
            </a:r>
            <a:endParaRPr lang="fr-CA" dirty="0"/>
          </a:p>
        </p:txBody>
      </p:sp>
      <p:sp>
        <p:nvSpPr>
          <p:cNvPr id="3" name="Espace réservé du contenu 2"/>
          <p:cNvSpPr>
            <a:spLocks noGrp="1"/>
          </p:cNvSpPr>
          <p:nvPr>
            <p:ph idx="1"/>
          </p:nvPr>
        </p:nvSpPr>
        <p:spPr/>
        <p:txBody>
          <a:bodyPr/>
          <a:lstStyle/>
          <a:p>
            <a:endParaRPr lang="en-CA" sz="2800" dirty="0" smtClean="0"/>
          </a:p>
          <a:p>
            <a:r>
              <a:rPr lang="en-CA" sz="2800" dirty="0" smtClean="0"/>
              <a:t>An administration VM (Linux based) runs a Python script to administer Batch.</a:t>
            </a:r>
          </a:p>
          <a:p>
            <a:r>
              <a:rPr lang="en-CA" sz="2800" dirty="0" smtClean="0"/>
              <a:t>This Python script uses the Azure Batch API to communicate with Batch and the storage account.</a:t>
            </a:r>
          </a:p>
          <a:p>
            <a:r>
              <a:rPr lang="en-CA" sz="2800" dirty="0" smtClean="0"/>
              <a:t>The administration script creates required components and prepares files for processing using Batch.</a:t>
            </a:r>
          </a:p>
          <a:p>
            <a:r>
              <a:rPr lang="en-CA" sz="2800" dirty="0" smtClean="0"/>
              <a:t>It also cleans up when the processing is done, to keep costs to a minimum.</a:t>
            </a:r>
            <a:endParaRPr lang="fr-CA" sz="28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2197988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Executing</a:t>
            </a:r>
            <a:endParaRPr lang="fr-CA" dirty="0"/>
          </a:p>
        </p:txBody>
      </p:sp>
      <p:sp>
        <p:nvSpPr>
          <p:cNvPr id="3" name="Espace réservé du contenu 2"/>
          <p:cNvSpPr>
            <a:spLocks noGrp="1"/>
          </p:cNvSpPr>
          <p:nvPr>
            <p:ph idx="1"/>
          </p:nvPr>
        </p:nvSpPr>
        <p:spPr/>
        <p:txBody>
          <a:bodyPr/>
          <a:lstStyle/>
          <a:p>
            <a:r>
              <a:rPr lang="en-CA" sz="2400" dirty="0" smtClean="0"/>
              <a:t>A Linux bash script creates the required components on Azure, using Azure CLI commands.</a:t>
            </a:r>
          </a:p>
          <a:p>
            <a:r>
              <a:rPr lang="en-CA" sz="2400" dirty="0" smtClean="0"/>
              <a:t>It creates:</a:t>
            </a:r>
          </a:p>
          <a:p>
            <a:pPr lvl="1"/>
            <a:r>
              <a:rPr lang="en-CA" sz="2400" dirty="0" smtClean="0"/>
              <a:t>The resource group.</a:t>
            </a:r>
          </a:p>
          <a:p>
            <a:pPr lvl="1"/>
            <a:r>
              <a:rPr lang="en-CA" sz="2400" dirty="0" smtClean="0"/>
              <a:t>A storage account.</a:t>
            </a:r>
          </a:p>
          <a:p>
            <a:pPr lvl="1"/>
            <a:r>
              <a:rPr lang="en-CA" sz="2400" dirty="0" smtClean="0"/>
              <a:t>A batch account.</a:t>
            </a:r>
          </a:p>
          <a:p>
            <a:pPr lvl="1"/>
            <a:r>
              <a:rPr lang="en-CA" sz="2400" dirty="0" smtClean="0"/>
              <a:t>The administration VM, with associated external IP and network components.</a:t>
            </a:r>
          </a:p>
          <a:p>
            <a:pPr lvl="1"/>
            <a:r>
              <a:rPr lang="en-CA" sz="2400" dirty="0" smtClean="0"/>
              <a:t>It configures the administration VM to run the </a:t>
            </a:r>
            <a:r>
              <a:rPr lang="en-CA" sz="2400" dirty="0"/>
              <a:t>transformation script</a:t>
            </a:r>
            <a:r>
              <a:rPr lang="en-CA" sz="2400" dirty="0" smtClean="0"/>
              <a:t>.</a:t>
            </a:r>
          </a:p>
          <a:p>
            <a:r>
              <a:rPr lang="en-CA" sz="2400" dirty="0" smtClean="0"/>
              <a:t>It uploads the application and data files to the administration VM.</a:t>
            </a:r>
            <a:endParaRPr lang="fr-CA" sz="24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spTree>
    <p:extLst>
      <p:ext uri="{BB962C8B-B14F-4D97-AF65-F5344CB8AC3E}">
        <p14:creationId xmlns:p14="http://schemas.microsoft.com/office/powerpoint/2010/main" val="1749364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Executing - 2</a:t>
            </a:r>
            <a:endParaRPr lang="fr-CA" dirty="0"/>
          </a:p>
        </p:txBody>
      </p:sp>
      <p:sp>
        <p:nvSpPr>
          <p:cNvPr id="3" name="Espace réservé du contenu 2"/>
          <p:cNvSpPr>
            <a:spLocks noGrp="1"/>
          </p:cNvSpPr>
          <p:nvPr>
            <p:ph idx="1"/>
          </p:nvPr>
        </p:nvSpPr>
        <p:spPr/>
        <p:txBody>
          <a:bodyPr/>
          <a:lstStyle/>
          <a:p>
            <a:r>
              <a:rPr lang="en-CA" dirty="0" smtClean="0"/>
              <a:t>The Python administration script performs:</a:t>
            </a:r>
          </a:p>
          <a:p>
            <a:pPr lvl="1"/>
            <a:r>
              <a:rPr lang="en-CA" dirty="0"/>
              <a:t>Create 3 containers in the storage account:</a:t>
            </a:r>
            <a:endParaRPr lang="fr-CA" sz="1200" dirty="0"/>
          </a:p>
          <a:p>
            <a:pPr lvl="2"/>
            <a:r>
              <a:rPr lang="en-CA" dirty="0"/>
              <a:t>“application”: contains all the scripts that will perform the transformation.</a:t>
            </a:r>
            <a:endParaRPr lang="fr-CA" sz="1000" dirty="0"/>
          </a:p>
          <a:p>
            <a:pPr lvl="2"/>
            <a:r>
              <a:rPr lang="en-CA" dirty="0"/>
              <a:t>“input”: will contain all the X12 format data files.</a:t>
            </a:r>
            <a:endParaRPr lang="fr-CA" sz="1000" dirty="0"/>
          </a:p>
          <a:p>
            <a:pPr lvl="2"/>
            <a:r>
              <a:rPr lang="en-CA" dirty="0"/>
              <a:t>“output”: will contain the XML transformed files.</a:t>
            </a:r>
            <a:endParaRPr lang="fr-CA" sz="1000" dirty="0"/>
          </a:p>
          <a:p>
            <a:pPr lvl="1"/>
            <a:r>
              <a:rPr lang="en-CA" dirty="0"/>
              <a:t>Upload the application and input files in the appropriate containers.</a:t>
            </a:r>
            <a:endParaRPr lang="fr-CA" sz="1200" dirty="0"/>
          </a:p>
          <a:p>
            <a:pPr lvl="1"/>
            <a:r>
              <a:rPr lang="en-CA" dirty="0"/>
              <a:t>Create a pool that will contain compute </a:t>
            </a:r>
            <a:r>
              <a:rPr lang="en-CA" dirty="0" smtClean="0"/>
              <a:t>node(s).</a:t>
            </a:r>
            <a:endParaRPr lang="fr-CA" sz="1200" dirty="0"/>
          </a:p>
          <a:p>
            <a:pPr lvl="1"/>
            <a:r>
              <a:rPr lang="en-CA" dirty="0"/>
              <a:t>Create a job which will contain the tasks.</a:t>
            </a:r>
            <a:endParaRPr lang="fr-CA" sz="1200" dirty="0"/>
          </a:p>
          <a:p>
            <a:pPr lvl="1"/>
            <a:r>
              <a:rPr lang="en-CA" dirty="0"/>
              <a:t>Create tasks inside the job.  One task is created per input file.  Each task uploads the </a:t>
            </a:r>
            <a:r>
              <a:rPr lang="en-CA" dirty="0" smtClean="0"/>
              <a:t>transformed file </a:t>
            </a:r>
            <a:r>
              <a:rPr lang="en-CA" dirty="0"/>
              <a:t>to the “output” storage container.</a:t>
            </a:r>
            <a:endParaRPr lang="fr-CA" sz="1200" dirty="0"/>
          </a:p>
          <a:p>
            <a:pPr lvl="1"/>
            <a:r>
              <a:rPr lang="en-CA" dirty="0"/>
              <a:t>Waits for all tasks to complete.</a:t>
            </a:r>
            <a:endParaRPr lang="fr-CA" sz="1200" dirty="0"/>
          </a:p>
          <a:p>
            <a:pPr lvl="1"/>
            <a:r>
              <a:rPr lang="en-CA" dirty="0"/>
              <a:t>Download the output files from the output container.</a:t>
            </a:r>
            <a:endParaRPr lang="fr-CA" sz="1200" dirty="0"/>
          </a:p>
          <a:p>
            <a:pPr lvl="1"/>
            <a:r>
              <a:rPr lang="en-CA" dirty="0"/>
              <a:t>Delete the storage containers.</a:t>
            </a:r>
            <a:endParaRPr lang="fr-CA" sz="1200" dirty="0"/>
          </a:p>
          <a:p>
            <a:pPr lvl="1"/>
            <a:r>
              <a:rPr lang="en-CA" dirty="0"/>
              <a:t>Delete the job.</a:t>
            </a:r>
            <a:endParaRPr lang="fr-CA" sz="1200" dirty="0"/>
          </a:p>
          <a:p>
            <a:pPr lvl="1"/>
            <a:r>
              <a:rPr lang="en-CA" dirty="0"/>
              <a:t>Delete the pool.</a:t>
            </a:r>
            <a:endParaRPr lang="fr-CA" sz="1200" dirty="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Tree>
    <p:extLst>
      <p:ext uri="{BB962C8B-B14F-4D97-AF65-F5344CB8AC3E}">
        <p14:creationId xmlns:p14="http://schemas.microsoft.com/office/powerpoint/2010/main" val="1121233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The problem…</a:t>
            </a:r>
            <a:endParaRPr lang="en-US" dirty="0"/>
          </a:p>
        </p:txBody>
      </p:sp>
      <p:sp>
        <p:nvSpPr>
          <p:cNvPr id="7" name="Content Placeholder 6"/>
          <p:cNvSpPr>
            <a:spLocks noGrp="1"/>
          </p:cNvSpPr>
          <p:nvPr>
            <p:ph idx="1"/>
          </p:nvPr>
        </p:nvSpPr>
        <p:spPr/>
        <p:txBody>
          <a:bodyPr/>
          <a:lstStyle/>
          <a:p>
            <a:endParaRPr lang="en-US" sz="2800" dirty="0" smtClean="0"/>
          </a:p>
          <a:p>
            <a:r>
              <a:rPr lang="en-US" sz="2800" dirty="0" smtClean="0"/>
              <a:t>You are receiving a steady flow of X12 EDI files that need to be transformed to XML format for further processing.</a:t>
            </a:r>
          </a:p>
          <a:p>
            <a:endParaRPr lang="en-US" sz="2800" dirty="0" smtClean="0"/>
          </a:p>
          <a:p>
            <a:r>
              <a:rPr lang="en-US" sz="2800" dirty="0" smtClean="0"/>
              <a:t>Once a week a client sends you a LARGE number of X12 files (40 000), which overwhelms your X12 to XML transformation infrastructure.</a:t>
            </a:r>
          </a:p>
          <a:p>
            <a:endParaRPr lang="en-US" sz="2800" dirty="0" smtClean="0"/>
          </a:p>
          <a:p>
            <a:r>
              <a:rPr lang="en-US" sz="2800" dirty="0" smtClean="0"/>
              <a:t>How would you solve such problem?</a:t>
            </a:r>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Martin Bertrand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a:t>
            </a:r>
            <a:endParaRPr lang="fr-CA" dirty="0"/>
          </a:p>
        </p:txBody>
      </p:sp>
      <p:sp>
        <p:nvSpPr>
          <p:cNvPr id="3" name="Espace réservé du contenu 2"/>
          <p:cNvSpPr>
            <a:spLocks noGrp="1"/>
          </p:cNvSpPr>
          <p:nvPr>
            <p:ph idx="1"/>
          </p:nvPr>
        </p:nvSpPr>
        <p:spPr/>
        <p:txBody>
          <a:bodyPr/>
          <a:lstStyle/>
          <a:p>
            <a:endParaRPr lang="en-CA" dirty="0" smtClean="0"/>
          </a:p>
          <a:p>
            <a:r>
              <a:rPr lang="en-CA" dirty="0" smtClean="0"/>
              <a:t>While files are transformed, it is possible to view the status of Batch resources via the Azure Portal.  This view shows the Storage Account containers:</a:t>
            </a:r>
          </a:p>
          <a:p>
            <a:endParaRPr lang="en-CA" dirty="0" smtClean="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pic>
        <p:nvPicPr>
          <p:cNvPr id="7" name="Image 6"/>
          <p:cNvPicPr/>
          <p:nvPr/>
        </p:nvPicPr>
        <p:blipFill>
          <a:blip r:embed="rId2"/>
          <a:stretch>
            <a:fillRect/>
          </a:stretch>
        </p:blipFill>
        <p:spPr>
          <a:xfrm>
            <a:off x="409099" y="2286000"/>
            <a:ext cx="8325802" cy="3365183"/>
          </a:xfrm>
          <a:prstGeom prst="rect">
            <a:avLst/>
          </a:prstGeom>
        </p:spPr>
      </p:pic>
    </p:spTree>
    <p:extLst>
      <p:ext uri="{BB962C8B-B14F-4D97-AF65-F5344CB8AC3E}">
        <p14:creationId xmlns:p14="http://schemas.microsoft.com/office/powerpoint/2010/main" val="3513501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- 2</a:t>
            </a:r>
            <a:endParaRPr lang="fr-CA" dirty="0"/>
          </a:p>
        </p:txBody>
      </p:sp>
      <p:sp>
        <p:nvSpPr>
          <p:cNvPr id="3" name="Espace réservé du contenu 2"/>
          <p:cNvSpPr>
            <a:spLocks noGrp="1"/>
          </p:cNvSpPr>
          <p:nvPr>
            <p:ph idx="1"/>
          </p:nvPr>
        </p:nvSpPr>
        <p:spPr/>
        <p:txBody>
          <a:bodyPr/>
          <a:lstStyle/>
          <a:p>
            <a:r>
              <a:rPr lang="en-CA" dirty="0" smtClean="0"/>
              <a:t>The application container contains the scripts:</a:t>
            </a:r>
          </a:p>
          <a:p>
            <a:endParaRPr lang="en-CA" dirty="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pic>
        <p:nvPicPr>
          <p:cNvPr id="6" name="Image 5"/>
          <p:cNvPicPr/>
          <p:nvPr/>
        </p:nvPicPr>
        <p:blipFill>
          <a:blip r:embed="rId2"/>
          <a:stretch>
            <a:fillRect/>
          </a:stretch>
        </p:blipFill>
        <p:spPr>
          <a:xfrm>
            <a:off x="411163" y="2092960"/>
            <a:ext cx="8321675" cy="2479040"/>
          </a:xfrm>
          <a:prstGeom prst="rect">
            <a:avLst/>
          </a:prstGeom>
        </p:spPr>
      </p:pic>
    </p:spTree>
    <p:extLst>
      <p:ext uri="{BB962C8B-B14F-4D97-AF65-F5344CB8AC3E}">
        <p14:creationId xmlns:p14="http://schemas.microsoft.com/office/powerpoint/2010/main" val="421730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- 3</a:t>
            </a:r>
            <a:endParaRPr lang="fr-CA" dirty="0"/>
          </a:p>
        </p:txBody>
      </p:sp>
      <p:sp>
        <p:nvSpPr>
          <p:cNvPr id="3" name="Espace réservé du contenu 2"/>
          <p:cNvSpPr>
            <a:spLocks noGrp="1"/>
          </p:cNvSpPr>
          <p:nvPr>
            <p:ph idx="1"/>
          </p:nvPr>
        </p:nvSpPr>
        <p:spPr/>
        <p:txBody>
          <a:bodyPr/>
          <a:lstStyle/>
          <a:p>
            <a:r>
              <a:rPr lang="en-CA" dirty="0" smtClean="0"/>
              <a:t>The input container contains the X12 files:</a:t>
            </a:r>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pic>
        <p:nvPicPr>
          <p:cNvPr id="6" name="Image 5"/>
          <p:cNvPicPr/>
          <p:nvPr/>
        </p:nvPicPr>
        <p:blipFill>
          <a:blip r:embed="rId2"/>
          <a:stretch>
            <a:fillRect/>
          </a:stretch>
        </p:blipFill>
        <p:spPr>
          <a:xfrm>
            <a:off x="404972" y="1614170"/>
            <a:ext cx="8334057" cy="3491230"/>
          </a:xfrm>
          <a:prstGeom prst="rect">
            <a:avLst/>
          </a:prstGeom>
        </p:spPr>
      </p:pic>
    </p:spTree>
    <p:extLst>
      <p:ext uri="{BB962C8B-B14F-4D97-AF65-F5344CB8AC3E}">
        <p14:creationId xmlns:p14="http://schemas.microsoft.com/office/powerpoint/2010/main" val="258903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- 4</a:t>
            </a:r>
            <a:endParaRPr lang="fr-CA" dirty="0"/>
          </a:p>
        </p:txBody>
      </p:sp>
      <p:sp>
        <p:nvSpPr>
          <p:cNvPr id="3" name="Espace réservé du contenu 2"/>
          <p:cNvSpPr>
            <a:spLocks noGrp="1"/>
          </p:cNvSpPr>
          <p:nvPr>
            <p:ph idx="1"/>
          </p:nvPr>
        </p:nvSpPr>
        <p:spPr/>
        <p:txBody>
          <a:bodyPr/>
          <a:lstStyle/>
          <a:p>
            <a:endParaRPr lang="en-CA" dirty="0" smtClean="0"/>
          </a:p>
          <a:p>
            <a:endParaRPr lang="en-CA" dirty="0" smtClean="0"/>
          </a:p>
          <a:p>
            <a:r>
              <a:rPr lang="en-CA" dirty="0" smtClean="0"/>
              <a:t>A batch pool is created:</a:t>
            </a:r>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pic>
        <p:nvPicPr>
          <p:cNvPr id="6" name="Image 5"/>
          <p:cNvPicPr/>
          <p:nvPr/>
        </p:nvPicPr>
        <p:blipFill>
          <a:blip r:embed="rId2"/>
          <a:stretch>
            <a:fillRect/>
          </a:stretch>
        </p:blipFill>
        <p:spPr>
          <a:xfrm>
            <a:off x="556260" y="2434907"/>
            <a:ext cx="8031480" cy="1988185"/>
          </a:xfrm>
          <a:prstGeom prst="rect">
            <a:avLst/>
          </a:prstGeom>
        </p:spPr>
      </p:pic>
    </p:spTree>
    <p:extLst>
      <p:ext uri="{BB962C8B-B14F-4D97-AF65-F5344CB8AC3E}">
        <p14:creationId xmlns:p14="http://schemas.microsoft.com/office/powerpoint/2010/main" val="13475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- 5</a:t>
            </a:r>
            <a:endParaRPr lang="fr-CA" dirty="0"/>
          </a:p>
        </p:txBody>
      </p:sp>
      <p:sp>
        <p:nvSpPr>
          <p:cNvPr id="3" name="Espace réservé du contenu 2"/>
          <p:cNvSpPr>
            <a:spLocks noGrp="1"/>
          </p:cNvSpPr>
          <p:nvPr>
            <p:ph idx="1"/>
          </p:nvPr>
        </p:nvSpPr>
        <p:spPr/>
        <p:txBody>
          <a:bodyPr/>
          <a:lstStyle/>
          <a:p>
            <a:endParaRPr lang="en-CA" dirty="0" smtClean="0"/>
          </a:p>
          <a:p>
            <a:endParaRPr lang="en-CA" dirty="0" smtClean="0"/>
          </a:p>
          <a:p>
            <a:r>
              <a:rPr lang="en-CA" dirty="0" smtClean="0"/>
              <a:t>A job is created:</a:t>
            </a:r>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pic>
        <p:nvPicPr>
          <p:cNvPr id="6" name="Image 5"/>
          <p:cNvPicPr/>
          <p:nvPr/>
        </p:nvPicPr>
        <p:blipFill>
          <a:blip r:embed="rId2"/>
          <a:stretch>
            <a:fillRect/>
          </a:stretch>
        </p:blipFill>
        <p:spPr>
          <a:xfrm>
            <a:off x="497522" y="2366010"/>
            <a:ext cx="8148955" cy="2125980"/>
          </a:xfrm>
          <a:prstGeom prst="rect">
            <a:avLst/>
          </a:prstGeom>
        </p:spPr>
      </p:pic>
    </p:spTree>
    <p:extLst>
      <p:ext uri="{BB962C8B-B14F-4D97-AF65-F5344CB8AC3E}">
        <p14:creationId xmlns:p14="http://schemas.microsoft.com/office/powerpoint/2010/main" val="368571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- 6</a:t>
            </a:r>
            <a:endParaRPr lang="fr-CA" dirty="0"/>
          </a:p>
        </p:txBody>
      </p:sp>
      <p:sp>
        <p:nvSpPr>
          <p:cNvPr id="3" name="Espace réservé du contenu 2"/>
          <p:cNvSpPr>
            <a:spLocks noGrp="1"/>
          </p:cNvSpPr>
          <p:nvPr>
            <p:ph idx="1"/>
          </p:nvPr>
        </p:nvSpPr>
        <p:spPr/>
        <p:txBody>
          <a:bodyPr/>
          <a:lstStyle/>
          <a:p>
            <a:r>
              <a:rPr lang="en-CA" dirty="0" smtClean="0"/>
              <a:t>Tasks are added to the job:</a:t>
            </a:r>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25</a:t>
            </a:fld>
            <a:endParaRPr lang="en-US" dirty="0"/>
          </a:p>
        </p:txBody>
      </p:sp>
      <p:pic>
        <p:nvPicPr>
          <p:cNvPr id="6" name="Image 5"/>
          <p:cNvPicPr/>
          <p:nvPr/>
        </p:nvPicPr>
        <p:blipFill>
          <a:blip r:embed="rId2"/>
          <a:stretch>
            <a:fillRect/>
          </a:stretch>
        </p:blipFill>
        <p:spPr>
          <a:xfrm>
            <a:off x="510540" y="1524000"/>
            <a:ext cx="8122920" cy="4515485"/>
          </a:xfrm>
          <a:prstGeom prst="rect">
            <a:avLst/>
          </a:prstGeom>
        </p:spPr>
      </p:pic>
    </p:spTree>
    <p:extLst>
      <p:ext uri="{BB962C8B-B14F-4D97-AF65-F5344CB8AC3E}">
        <p14:creationId xmlns:p14="http://schemas.microsoft.com/office/powerpoint/2010/main" val="3664530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Portal - 7</a:t>
            </a:r>
            <a:endParaRPr lang="fr-CA" dirty="0"/>
          </a:p>
        </p:txBody>
      </p:sp>
      <p:sp>
        <p:nvSpPr>
          <p:cNvPr id="3" name="Espace réservé du contenu 2"/>
          <p:cNvSpPr>
            <a:spLocks noGrp="1"/>
          </p:cNvSpPr>
          <p:nvPr>
            <p:ph idx="1"/>
          </p:nvPr>
        </p:nvSpPr>
        <p:spPr/>
        <p:txBody>
          <a:bodyPr/>
          <a:lstStyle/>
          <a:p>
            <a:r>
              <a:rPr lang="en-CA" dirty="0" smtClean="0"/>
              <a:t>As tasks complete the </a:t>
            </a:r>
            <a:r>
              <a:rPr lang="en-CA" dirty="0"/>
              <a:t>transformation , </a:t>
            </a:r>
            <a:r>
              <a:rPr lang="en-CA" dirty="0" smtClean="0"/>
              <a:t>result files are uploaded to the Storage Account, in the “output” container:</a:t>
            </a:r>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26</a:t>
            </a:fld>
            <a:endParaRPr lang="en-US" dirty="0"/>
          </a:p>
        </p:txBody>
      </p:sp>
      <p:pic>
        <p:nvPicPr>
          <p:cNvPr id="6" name="Image 5"/>
          <p:cNvPicPr/>
          <p:nvPr/>
        </p:nvPicPr>
        <p:blipFill>
          <a:blip r:embed="rId2"/>
          <a:stretch>
            <a:fillRect/>
          </a:stretch>
        </p:blipFill>
        <p:spPr>
          <a:xfrm>
            <a:off x="467995" y="2057400"/>
            <a:ext cx="8208010" cy="3755390"/>
          </a:xfrm>
          <a:prstGeom prst="rect">
            <a:avLst/>
          </a:prstGeom>
        </p:spPr>
      </p:pic>
    </p:spTree>
    <p:extLst>
      <p:ext uri="{BB962C8B-B14F-4D97-AF65-F5344CB8AC3E}">
        <p14:creationId xmlns:p14="http://schemas.microsoft.com/office/powerpoint/2010/main" val="4150733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X12 to XML conversion – Results</a:t>
            </a:r>
            <a:endParaRPr lang="fr-CA" dirty="0"/>
          </a:p>
        </p:txBody>
      </p:sp>
      <p:sp>
        <p:nvSpPr>
          <p:cNvPr id="3" name="Espace réservé du contenu 2"/>
          <p:cNvSpPr>
            <a:spLocks noGrp="1"/>
          </p:cNvSpPr>
          <p:nvPr>
            <p:ph idx="1"/>
          </p:nvPr>
        </p:nvSpPr>
        <p:spPr/>
        <p:txBody>
          <a:bodyPr/>
          <a:lstStyle/>
          <a:p>
            <a:r>
              <a:rPr lang="en-CA" dirty="0" smtClean="0"/>
              <a:t>Result files are downloaded from the “output” container of the Storage Account by the administration VM.</a:t>
            </a:r>
          </a:p>
          <a:p>
            <a:r>
              <a:rPr lang="en-CA" dirty="0" smtClean="0"/>
              <a:t>If all goes well, these will now be XML representations of X12 files.</a:t>
            </a:r>
          </a:p>
          <a:p>
            <a:endParaRPr lang="en-CA" dirty="0" smtClean="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27</a:t>
            </a:fld>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2286000"/>
            <a:ext cx="58959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54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Troubleshooting Batch</a:t>
            </a:r>
            <a:endParaRPr lang="fr-CA" dirty="0"/>
          </a:p>
        </p:txBody>
      </p:sp>
      <p:sp>
        <p:nvSpPr>
          <p:cNvPr id="3" name="Espace réservé du contenu 2"/>
          <p:cNvSpPr>
            <a:spLocks noGrp="1"/>
          </p:cNvSpPr>
          <p:nvPr>
            <p:ph idx="1"/>
          </p:nvPr>
        </p:nvSpPr>
        <p:spPr/>
        <p:txBody>
          <a:bodyPr/>
          <a:lstStyle/>
          <a:p>
            <a:r>
              <a:rPr lang="en-CA" dirty="0"/>
              <a:t>The administration script only shows the tasks are completed, but does not show the exit code.  While it is running, the status and exit codes can be seen in the console:</a:t>
            </a:r>
            <a:endParaRPr lang="fr-CA" dirty="0"/>
          </a:p>
          <a:p>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28</a:t>
            </a:fld>
            <a:endParaRPr lang="en-US" dirty="0"/>
          </a:p>
        </p:txBody>
      </p:sp>
      <p:pic>
        <p:nvPicPr>
          <p:cNvPr id="6" name="Image 5"/>
          <p:cNvPicPr/>
          <p:nvPr/>
        </p:nvPicPr>
        <p:blipFill>
          <a:blip r:embed="rId2"/>
          <a:stretch>
            <a:fillRect/>
          </a:stretch>
        </p:blipFill>
        <p:spPr>
          <a:xfrm>
            <a:off x="696595" y="1905000"/>
            <a:ext cx="7750810" cy="4485640"/>
          </a:xfrm>
          <a:prstGeom prst="rect">
            <a:avLst/>
          </a:prstGeom>
        </p:spPr>
      </p:pic>
    </p:spTree>
    <p:extLst>
      <p:ext uri="{BB962C8B-B14F-4D97-AF65-F5344CB8AC3E}">
        <p14:creationId xmlns:p14="http://schemas.microsoft.com/office/powerpoint/2010/main" val="37078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Troubleshooting Batch - 2</a:t>
            </a:r>
            <a:endParaRPr lang="fr-CA" dirty="0"/>
          </a:p>
        </p:txBody>
      </p:sp>
      <p:sp>
        <p:nvSpPr>
          <p:cNvPr id="3" name="Espace réservé du contenu 2"/>
          <p:cNvSpPr>
            <a:spLocks noGrp="1"/>
          </p:cNvSpPr>
          <p:nvPr>
            <p:ph idx="1"/>
          </p:nvPr>
        </p:nvSpPr>
        <p:spPr/>
        <p:txBody>
          <a:bodyPr/>
          <a:lstStyle/>
          <a:p>
            <a:r>
              <a:rPr lang="en-CA" dirty="0" smtClean="0"/>
              <a:t>You can verify the properties of a task, even after it is completed.</a:t>
            </a:r>
          </a:p>
          <a:p>
            <a:r>
              <a:rPr lang="en-CA" dirty="0" smtClean="0"/>
              <a:t>The most crucial property is the command line.</a:t>
            </a:r>
          </a:p>
          <a:p>
            <a:endParaRPr lang="en-CA" dirty="0"/>
          </a:p>
          <a:p>
            <a:endParaRPr lang="en-CA" dirty="0" smtClean="0"/>
          </a:p>
          <a:p>
            <a:endParaRPr lang="en-CA" dirty="0"/>
          </a:p>
          <a:p>
            <a:endParaRPr lang="en-CA" dirty="0" smtClean="0"/>
          </a:p>
          <a:p>
            <a:endParaRPr lang="en-CA" dirty="0"/>
          </a:p>
          <a:p>
            <a:endParaRPr lang="en-CA" dirty="0" smtClean="0"/>
          </a:p>
          <a:p>
            <a:endParaRPr lang="en-CA" dirty="0"/>
          </a:p>
          <a:p>
            <a:r>
              <a:rPr lang="en-CA" dirty="0" smtClean="0"/>
              <a:t>Ensure the command line is correct and the number of arguments to the application is correct.</a:t>
            </a:r>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29</a:t>
            </a:fld>
            <a:endParaRPr lang="en-US" dirty="0"/>
          </a:p>
        </p:txBody>
      </p:sp>
      <p:pic>
        <p:nvPicPr>
          <p:cNvPr id="7" name="Image 6"/>
          <p:cNvPicPr/>
          <p:nvPr/>
        </p:nvPicPr>
        <p:blipFill>
          <a:blip r:embed="rId2"/>
          <a:stretch>
            <a:fillRect/>
          </a:stretch>
        </p:blipFill>
        <p:spPr>
          <a:xfrm>
            <a:off x="425613" y="1752600"/>
            <a:ext cx="8242618" cy="1591946"/>
          </a:xfrm>
          <a:prstGeom prst="rect">
            <a:avLst/>
          </a:prstGeom>
        </p:spPr>
      </p:pic>
    </p:spTree>
    <p:extLst>
      <p:ext uri="{BB962C8B-B14F-4D97-AF65-F5344CB8AC3E}">
        <p14:creationId xmlns:p14="http://schemas.microsoft.com/office/powerpoint/2010/main" val="144548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The traditional solution</a:t>
            </a:r>
            <a:endParaRPr lang="fr-CA" dirty="0"/>
          </a:p>
        </p:txBody>
      </p:sp>
      <p:sp>
        <p:nvSpPr>
          <p:cNvPr id="3" name="Espace réservé du contenu 2"/>
          <p:cNvSpPr>
            <a:spLocks noGrp="1"/>
          </p:cNvSpPr>
          <p:nvPr>
            <p:ph idx="1"/>
          </p:nvPr>
        </p:nvSpPr>
        <p:spPr/>
        <p:txBody>
          <a:bodyPr/>
          <a:lstStyle/>
          <a:p>
            <a:endParaRPr lang="en-CA" sz="2800" dirty="0" smtClean="0"/>
          </a:p>
          <a:p>
            <a:r>
              <a:rPr lang="en-CA" sz="2800" dirty="0" smtClean="0"/>
              <a:t>Your infrastructure needs to be large enough to handle the highest workload possible.</a:t>
            </a:r>
          </a:p>
          <a:p>
            <a:pPr lvl="1"/>
            <a:r>
              <a:rPr lang="en-CA" sz="2600" dirty="0" smtClean="0"/>
              <a:t>Analysis and architecture;</a:t>
            </a:r>
          </a:p>
          <a:p>
            <a:pPr lvl="1"/>
            <a:r>
              <a:rPr lang="en-CA" sz="2600" dirty="0" smtClean="0"/>
              <a:t>Hardware purchase (RFP, PO, …);</a:t>
            </a:r>
          </a:p>
          <a:p>
            <a:pPr lvl="1"/>
            <a:r>
              <a:rPr lang="en-CA" sz="2600" dirty="0" smtClean="0"/>
              <a:t>Computer room infrastructure (floor space, power, UPS, …)</a:t>
            </a:r>
          </a:p>
          <a:p>
            <a:pPr lvl="1"/>
            <a:r>
              <a:rPr lang="en-CA" sz="2600" dirty="0" smtClean="0"/>
              <a:t>Network infrastructure;</a:t>
            </a:r>
          </a:p>
          <a:p>
            <a:pPr lvl="1"/>
            <a:r>
              <a:rPr lang="en-CA" sz="2600" dirty="0" smtClean="0"/>
              <a:t>Systems installation and configuration;</a:t>
            </a:r>
          </a:p>
          <a:p>
            <a:pPr lvl="1"/>
            <a:r>
              <a:rPr lang="en-CA" sz="2600" dirty="0" smtClean="0"/>
              <a:t>Software installation and configuration;</a:t>
            </a:r>
          </a:p>
          <a:p>
            <a:pPr lvl="1"/>
            <a:r>
              <a:rPr lang="en-CA" sz="2600" dirty="0" smtClean="0"/>
              <a:t>Support all this!</a:t>
            </a:r>
            <a:endParaRPr lang="fr-CA" sz="26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3159442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Troubleshooting Batch - 3</a:t>
            </a:r>
            <a:endParaRPr lang="fr-CA" dirty="0"/>
          </a:p>
        </p:txBody>
      </p:sp>
      <p:sp>
        <p:nvSpPr>
          <p:cNvPr id="3" name="Espace réservé du contenu 2"/>
          <p:cNvSpPr>
            <a:spLocks noGrp="1"/>
          </p:cNvSpPr>
          <p:nvPr>
            <p:ph idx="1"/>
          </p:nvPr>
        </p:nvSpPr>
        <p:spPr/>
        <p:txBody>
          <a:bodyPr/>
          <a:lstStyle/>
          <a:p>
            <a:r>
              <a:rPr lang="en-CA" dirty="0" smtClean="0"/>
              <a:t>It is also possible to view certain files on the node that ran a task.</a:t>
            </a:r>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a:p>
          <a:p>
            <a:r>
              <a:rPr lang="en-CA" dirty="0" smtClean="0"/>
              <a:t>The most useful for debugging are “stderr.txt” and “stdout.txt”, which contain the output of the conversion script.</a:t>
            </a:r>
          </a:p>
          <a:p>
            <a:endParaRPr lang="en-CA"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30</a:t>
            </a:fld>
            <a:endParaRPr lang="en-US" dirty="0"/>
          </a:p>
        </p:txBody>
      </p:sp>
      <p:pic>
        <p:nvPicPr>
          <p:cNvPr id="8" name="Image 7"/>
          <p:cNvPicPr/>
          <p:nvPr/>
        </p:nvPicPr>
        <p:blipFill>
          <a:blip r:embed="rId2"/>
          <a:stretch>
            <a:fillRect/>
          </a:stretch>
        </p:blipFill>
        <p:spPr>
          <a:xfrm>
            <a:off x="453073" y="1465925"/>
            <a:ext cx="8237855" cy="2115475"/>
          </a:xfrm>
          <a:prstGeom prst="rect">
            <a:avLst/>
          </a:prstGeom>
        </p:spPr>
      </p:pic>
    </p:spTree>
    <p:extLst>
      <p:ext uri="{BB962C8B-B14F-4D97-AF65-F5344CB8AC3E}">
        <p14:creationId xmlns:p14="http://schemas.microsoft.com/office/powerpoint/2010/main" val="884204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Troubleshooting Batch - 4</a:t>
            </a:r>
            <a:endParaRPr lang="fr-CA" dirty="0"/>
          </a:p>
        </p:txBody>
      </p:sp>
      <p:sp>
        <p:nvSpPr>
          <p:cNvPr id="3" name="Espace réservé du contenu 2"/>
          <p:cNvSpPr>
            <a:spLocks noGrp="1"/>
          </p:cNvSpPr>
          <p:nvPr>
            <p:ph idx="1"/>
          </p:nvPr>
        </p:nvSpPr>
        <p:spPr/>
        <p:txBody>
          <a:bodyPr/>
          <a:lstStyle/>
          <a:p>
            <a:r>
              <a:rPr lang="en-CA" dirty="0" smtClean="0"/>
              <a:t>It is also possible to SSH connect directly to a node for further troubleshooting and tests.</a:t>
            </a:r>
          </a:p>
          <a:p>
            <a:r>
              <a:rPr lang="en-CA" dirty="0" smtClean="0"/>
              <a:t>Select “Connect” in the sub-menu displayed when clicking on the          icon.</a:t>
            </a:r>
          </a:p>
          <a:p>
            <a:r>
              <a:rPr lang="en-CA" dirty="0" smtClean="0"/>
              <a:t>You will have the option of adding a user.</a:t>
            </a:r>
          </a:p>
          <a:p>
            <a:r>
              <a:rPr lang="en-CA" dirty="0" smtClean="0"/>
              <a:t>Azure will then display connect information.</a:t>
            </a:r>
          </a:p>
          <a:p>
            <a:endParaRPr lang="en-CA" dirty="0" smtClean="0"/>
          </a:p>
          <a:p>
            <a:endParaRPr lang="en-CA"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31</a:t>
            </a:fld>
            <a:endParaRPr lang="en-US" dirty="0"/>
          </a:p>
        </p:txBody>
      </p:sp>
      <p:pic>
        <p:nvPicPr>
          <p:cNvPr id="7" name="Image 6"/>
          <p:cNvPicPr/>
          <p:nvPr/>
        </p:nvPicPr>
        <p:blipFill>
          <a:blip r:embed="rId2"/>
          <a:stretch>
            <a:fillRect/>
          </a:stretch>
        </p:blipFill>
        <p:spPr>
          <a:xfrm>
            <a:off x="7086600" y="1600200"/>
            <a:ext cx="247650" cy="152400"/>
          </a:xfrm>
          <a:prstGeom prst="rect">
            <a:avLst/>
          </a:prstGeom>
        </p:spPr>
      </p:pic>
      <p:pic>
        <p:nvPicPr>
          <p:cNvPr id="10" name="Image 9"/>
          <p:cNvPicPr/>
          <p:nvPr/>
        </p:nvPicPr>
        <p:blipFill>
          <a:blip r:embed="rId3"/>
          <a:stretch>
            <a:fillRect/>
          </a:stretch>
        </p:blipFill>
        <p:spPr>
          <a:xfrm>
            <a:off x="2743200" y="2590800"/>
            <a:ext cx="3733800" cy="3810000"/>
          </a:xfrm>
          <a:prstGeom prst="rect">
            <a:avLst/>
          </a:prstGeom>
        </p:spPr>
      </p:pic>
    </p:spTree>
    <p:extLst>
      <p:ext uri="{BB962C8B-B14F-4D97-AF65-F5344CB8AC3E}">
        <p14:creationId xmlns:p14="http://schemas.microsoft.com/office/powerpoint/2010/main" val="1390724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Batch Labs</a:t>
            </a:r>
            <a:endParaRPr lang="fr-CA" dirty="0"/>
          </a:p>
        </p:txBody>
      </p:sp>
      <p:sp>
        <p:nvSpPr>
          <p:cNvPr id="3" name="Espace réservé du contenu 2"/>
          <p:cNvSpPr>
            <a:spLocks noGrp="1"/>
          </p:cNvSpPr>
          <p:nvPr>
            <p:ph idx="1"/>
          </p:nvPr>
        </p:nvSpPr>
        <p:spPr/>
        <p:txBody>
          <a:bodyPr/>
          <a:lstStyle/>
          <a:p>
            <a:r>
              <a:rPr lang="en-CA" dirty="0" smtClean="0"/>
              <a:t>Azure Portal  is the primary tool for administering Azure Batch.</a:t>
            </a:r>
          </a:p>
          <a:p>
            <a:r>
              <a:rPr lang="en-CA" dirty="0" smtClean="0"/>
              <a:t>Microsoft also provides Batch Labs (</a:t>
            </a:r>
            <a:r>
              <a:rPr lang="en-CA" dirty="0" smtClean="0">
                <a:hlinkClick r:id="rId2"/>
              </a:rPr>
              <a:t>https://azure.github.io/BatchLabs</a:t>
            </a:r>
            <a:r>
              <a:rPr lang="en-CA" dirty="0" smtClean="0"/>
              <a:t> ).</a:t>
            </a:r>
          </a:p>
          <a:p>
            <a:r>
              <a:rPr lang="en-CA" dirty="0" smtClean="0"/>
              <a:t>It can be used to create, debug and monitor Batch applications.</a:t>
            </a:r>
          </a:p>
          <a:p>
            <a:r>
              <a:rPr lang="en-CA" dirty="0" smtClean="0"/>
              <a:t>Batch Labs dash view while running the demo application:</a:t>
            </a:r>
          </a:p>
          <a:p>
            <a:endParaRPr lang="en-CA"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32</a:t>
            </a:fld>
            <a:endParaRPr lang="en-US" dirty="0"/>
          </a:p>
        </p:txBody>
      </p:sp>
      <p:pic>
        <p:nvPicPr>
          <p:cNvPr id="7" name="Image 6"/>
          <p:cNvPicPr/>
          <p:nvPr/>
        </p:nvPicPr>
        <p:blipFill>
          <a:blip r:embed="rId3"/>
          <a:stretch>
            <a:fillRect/>
          </a:stretch>
        </p:blipFill>
        <p:spPr>
          <a:xfrm>
            <a:off x="7086600" y="1600200"/>
            <a:ext cx="247650" cy="152400"/>
          </a:xfrm>
          <a:prstGeom prst="rect">
            <a:avLst/>
          </a:prstGeom>
        </p:spPr>
      </p:pic>
      <p:pic>
        <p:nvPicPr>
          <p:cNvPr id="8" name="Image 7"/>
          <p:cNvPicPr/>
          <p:nvPr/>
        </p:nvPicPr>
        <p:blipFill>
          <a:blip r:embed="rId4"/>
          <a:stretch>
            <a:fillRect/>
          </a:stretch>
        </p:blipFill>
        <p:spPr>
          <a:xfrm>
            <a:off x="540151" y="2438400"/>
            <a:ext cx="8100695" cy="3555365"/>
          </a:xfrm>
          <a:prstGeom prst="rect">
            <a:avLst/>
          </a:prstGeom>
        </p:spPr>
      </p:pic>
    </p:spTree>
    <p:extLst>
      <p:ext uri="{BB962C8B-B14F-4D97-AF65-F5344CB8AC3E}">
        <p14:creationId xmlns:p14="http://schemas.microsoft.com/office/powerpoint/2010/main" val="1424154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Batch Labs - 2</a:t>
            </a:r>
            <a:endParaRPr lang="fr-CA" dirty="0"/>
          </a:p>
        </p:txBody>
      </p:sp>
      <p:sp>
        <p:nvSpPr>
          <p:cNvPr id="3" name="Espace réservé du contenu 2"/>
          <p:cNvSpPr>
            <a:spLocks noGrp="1"/>
          </p:cNvSpPr>
          <p:nvPr>
            <p:ph idx="1"/>
          </p:nvPr>
        </p:nvSpPr>
        <p:spPr>
          <a:ln>
            <a:solidFill>
              <a:schemeClr val="accent1"/>
            </a:solidFill>
          </a:ln>
        </p:spPr>
        <p:txBody>
          <a:bodyPr/>
          <a:lstStyle/>
          <a:p>
            <a:r>
              <a:rPr lang="en-CA" dirty="0" smtClean="0"/>
              <a:t>Batch Labs Pools view while running the demo application:</a:t>
            </a:r>
          </a:p>
          <a:p>
            <a:endParaRPr lang="en-CA"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33</a:t>
            </a:fld>
            <a:endParaRPr lang="en-US" dirty="0"/>
          </a:p>
        </p:txBody>
      </p:sp>
      <p:pic>
        <p:nvPicPr>
          <p:cNvPr id="7" name="Image 6"/>
          <p:cNvPicPr/>
          <p:nvPr/>
        </p:nvPicPr>
        <p:blipFill>
          <a:blip r:embed="rId2"/>
          <a:stretch>
            <a:fillRect/>
          </a:stretch>
        </p:blipFill>
        <p:spPr>
          <a:xfrm>
            <a:off x="7086600" y="1600200"/>
            <a:ext cx="247650" cy="152400"/>
          </a:xfrm>
          <a:prstGeom prst="rect">
            <a:avLst/>
          </a:prstGeom>
        </p:spPr>
      </p:pic>
      <p:pic>
        <p:nvPicPr>
          <p:cNvPr id="9" name="Image 8"/>
          <p:cNvPicPr/>
          <p:nvPr/>
        </p:nvPicPr>
        <p:blipFill>
          <a:blip r:embed="rId3"/>
          <a:stretch>
            <a:fillRect/>
          </a:stretch>
        </p:blipFill>
        <p:spPr>
          <a:xfrm>
            <a:off x="533400" y="1828800"/>
            <a:ext cx="8097837" cy="3549014"/>
          </a:xfrm>
          <a:prstGeom prst="rect">
            <a:avLst/>
          </a:prstGeom>
        </p:spPr>
      </p:pic>
    </p:spTree>
    <p:extLst>
      <p:ext uri="{BB962C8B-B14F-4D97-AF65-F5344CB8AC3E}">
        <p14:creationId xmlns:p14="http://schemas.microsoft.com/office/powerpoint/2010/main" val="14734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Batch Labs - 3</a:t>
            </a:r>
            <a:endParaRPr lang="fr-CA" dirty="0"/>
          </a:p>
        </p:txBody>
      </p:sp>
      <p:sp>
        <p:nvSpPr>
          <p:cNvPr id="3" name="Espace réservé du contenu 2"/>
          <p:cNvSpPr>
            <a:spLocks noGrp="1"/>
          </p:cNvSpPr>
          <p:nvPr>
            <p:ph idx="1"/>
          </p:nvPr>
        </p:nvSpPr>
        <p:spPr>
          <a:ln>
            <a:solidFill>
              <a:schemeClr val="accent1"/>
            </a:solidFill>
          </a:ln>
        </p:spPr>
        <p:txBody>
          <a:bodyPr/>
          <a:lstStyle/>
          <a:p>
            <a:r>
              <a:rPr lang="en-CA" dirty="0" smtClean="0"/>
              <a:t>Batch Labs Jobs view while running the demo application:</a:t>
            </a:r>
          </a:p>
          <a:p>
            <a:endParaRPr lang="en-CA"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34</a:t>
            </a:fld>
            <a:endParaRPr lang="en-US" dirty="0"/>
          </a:p>
        </p:txBody>
      </p:sp>
      <p:pic>
        <p:nvPicPr>
          <p:cNvPr id="7" name="Image 6"/>
          <p:cNvPicPr/>
          <p:nvPr/>
        </p:nvPicPr>
        <p:blipFill>
          <a:blip r:embed="rId2"/>
          <a:stretch>
            <a:fillRect/>
          </a:stretch>
        </p:blipFill>
        <p:spPr>
          <a:xfrm>
            <a:off x="7086600" y="1600200"/>
            <a:ext cx="247650" cy="152400"/>
          </a:xfrm>
          <a:prstGeom prst="rect">
            <a:avLst/>
          </a:prstGeom>
        </p:spPr>
      </p:pic>
      <p:pic>
        <p:nvPicPr>
          <p:cNvPr id="8" name="Image 7"/>
          <p:cNvPicPr/>
          <p:nvPr/>
        </p:nvPicPr>
        <p:blipFill>
          <a:blip r:embed="rId3"/>
          <a:stretch>
            <a:fillRect/>
          </a:stretch>
        </p:blipFill>
        <p:spPr>
          <a:xfrm>
            <a:off x="533400" y="1676400"/>
            <a:ext cx="8100377" cy="3617912"/>
          </a:xfrm>
          <a:prstGeom prst="rect">
            <a:avLst/>
          </a:prstGeom>
        </p:spPr>
      </p:pic>
    </p:spTree>
    <p:extLst>
      <p:ext uri="{BB962C8B-B14F-4D97-AF65-F5344CB8AC3E}">
        <p14:creationId xmlns:p14="http://schemas.microsoft.com/office/powerpoint/2010/main" val="4109591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GitHub URL</a:t>
            </a:r>
            <a:endParaRPr lang="en-US" dirty="0"/>
          </a:p>
        </p:txBody>
      </p:sp>
      <p:sp>
        <p:nvSpPr>
          <p:cNvPr id="7" name="Content Placeholder 6"/>
          <p:cNvSpPr>
            <a:spLocks noGrp="1"/>
          </p:cNvSpPr>
          <p:nvPr>
            <p:ph idx="1"/>
          </p:nvPr>
        </p:nvSpPr>
        <p:spPr/>
        <p:txBody>
          <a:bodyPr/>
          <a:lstStyle/>
          <a:p>
            <a:r>
              <a:rPr lang="en-US" dirty="0" smtClean="0"/>
              <a:t>Two minute (short</a:t>
            </a:r>
            <a:r>
              <a:rPr lang="en-US" dirty="0"/>
              <a:t>): </a:t>
            </a:r>
            <a:r>
              <a:rPr lang="en-US" dirty="0">
                <a:hlinkClick r:id="rId2"/>
              </a:rPr>
              <a:t>https://</a:t>
            </a:r>
            <a:r>
              <a:rPr lang="en-US" dirty="0" smtClean="0">
                <a:hlinkClick r:id="rId2"/>
              </a:rPr>
              <a:t>youtu.be/M8QKy-FlpKM</a:t>
            </a:r>
            <a:r>
              <a:rPr lang="en-US" dirty="0" smtClean="0"/>
              <a:t> </a:t>
            </a:r>
          </a:p>
          <a:p>
            <a:r>
              <a:rPr lang="en-US" dirty="0" smtClean="0"/>
              <a:t>15 minutes (long</a:t>
            </a:r>
            <a:r>
              <a:rPr lang="en-US" dirty="0"/>
              <a:t>): </a:t>
            </a:r>
            <a:r>
              <a:rPr lang="en-US" dirty="0">
                <a:hlinkClick r:id="rId3"/>
              </a:rPr>
              <a:t>https://</a:t>
            </a:r>
            <a:r>
              <a:rPr lang="en-US" dirty="0" smtClean="0">
                <a:hlinkClick r:id="rId3"/>
              </a:rPr>
              <a:t>youtu.be/aznI3NiFVL0</a:t>
            </a:r>
            <a:r>
              <a:rPr lang="en-US" dirty="0" smtClean="0"/>
              <a:t> </a:t>
            </a:r>
            <a:endParaRPr lang="en-US" dirty="0" smtClean="0"/>
          </a:p>
          <a:p>
            <a:r>
              <a:rPr lang="en-US" sz="1600" dirty="0" smtClean="0"/>
              <a:t>GitHub Repository with all artifacts: </a:t>
            </a:r>
            <a:r>
              <a:rPr lang="en-US" sz="1600" dirty="0">
                <a:hlinkClick r:id="rId4"/>
              </a:rPr>
              <a:t>https://</a:t>
            </a:r>
            <a:r>
              <a:rPr lang="en-US" sz="1600" dirty="0" smtClean="0">
                <a:hlinkClick r:id="rId4"/>
              </a:rPr>
              <a:t>github.com/BertBertrand/Week17-Final</a:t>
            </a:r>
            <a:r>
              <a:rPr lang="en-US" sz="1600" dirty="0" smtClean="0"/>
              <a:t> </a:t>
            </a:r>
            <a:endParaRPr lang="en-US" sz="16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None/>
              <a:defRPr/>
            </a:pPr>
            <a:r>
              <a:rPr lang="en-US" altLang="en-US" sz="1200" dirty="0"/>
              <a:t>Martin </a:t>
            </a:r>
            <a:r>
              <a:rPr lang="en-US" altLang="en-US" sz="1200" dirty="0" smtClean="0"/>
              <a:t>Bertrand</a:t>
            </a:r>
            <a:endParaRPr lang="en-US" altLang="en-US" sz="1200"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The traditional solution - 2</a:t>
            </a:r>
            <a:endParaRPr lang="fr-CA" dirty="0"/>
          </a:p>
        </p:txBody>
      </p:sp>
      <p:sp>
        <p:nvSpPr>
          <p:cNvPr id="3" name="Espace réservé du contenu 2"/>
          <p:cNvSpPr>
            <a:spLocks noGrp="1"/>
          </p:cNvSpPr>
          <p:nvPr>
            <p:ph idx="1"/>
          </p:nvPr>
        </p:nvSpPr>
        <p:spPr/>
        <p:txBody>
          <a:bodyPr/>
          <a:lstStyle/>
          <a:p>
            <a:endParaRPr lang="en-CA" sz="3200" dirty="0" smtClean="0"/>
          </a:p>
          <a:p>
            <a:r>
              <a:rPr lang="en-CA" sz="3200" dirty="0" smtClean="0"/>
              <a:t>Most of the time, that infrastructure would sit there doing nothing, since the large bursts of files are infrequent.</a:t>
            </a:r>
          </a:p>
          <a:p>
            <a:endParaRPr lang="en-CA" sz="3200" dirty="0" smtClean="0"/>
          </a:p>
          <a:p>
            <a:r>
              <a:rPr lang="en-CA" sz="3200" dirty="0" smtClean="0"/>
              <a:t>This implies costs and </a:t>
            </a:r>
            <a:br>
              <a:rPr lang="en-CA" sz="3200" dirty="0" smtClean="0"/>
            </a:br>
            <a:r>
              <a:rPr lang="en-CA" sz="3200" dirty="0" smtClean="0"/>
              <a:t>waste of resources.</a:t>
            </a:r>
          </a:p>
          <a:p>
            <a:endParaRPr lang="fr-CA" sz="32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895600"/>
            <a:ext cx="2552700" cy="2942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46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The Azure Batch solution</a:t>
            </a:r>
            <a:endParaRPr lang="fr-CA" dirty="0"/>
          </a:p>
        </p:txBody>
      </p:sp>
      <p:sp>
        <p:nvSpPr>
          <p:cNvPr id="3" name="Espace réservé du contenu 2"/>
          <p:cNvSpPr>
            <a:spLocks noGrp="1"/>
          </p:cNvSpPr>
          <p:nvPr>
            <p:ph idx="1"/>
          </p:nvPr>
        </p:nvSpPr>
        <p:spPr/>
        <p:txBody>
          <a:bodyPr/>
          <a:lstStyle/>
          <a:p>
            <a:endParaRPr lang="en-CA" sz="2800" dirty="0" smtClean="0"/>
          </a:p>
          <a:p>
            <a:r>
              <a:rPr lang="en-CA" sz="2800" dirty="0" smtClean="0"/>
              <a:t>Azure Batch is a platform created to run parallel, high-performance computing.</a:t>
            </a:r>
          </a:p>
          <a:p>
            <a:endParaRPr lang="en-CA" sz="2800" dirty="0" smtClean="0"/>
          </a:p>
          <a:p>
            <a:r>
              <a:rPr lang="en-CA" sz="2800" dirty="0" smtClean="0"/>
              <a:t>It also offers auto-scaling of compute resources, to meet varying demands.</a:t>
            </a:r>
          </a:p>
          <a:p>
            <a:endParaRPr lang="en-CA" sz="2800" dirty="0" smtClean="0"/>
          </a:p>
          <a:p>
            <a:r>
              <a:rPr lang="en-CA" sz="2800" dirty="0" smtClean="0"/>
              <a:t>This reduces costs and resources waste.</a:t>
            </a:r>
            <a:endParaRPr lang="fr-CA" sz="28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2686986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examples</a:t>
            </a:r>
            <a:endParaRPr lang="fr-CA" dirty="0"/>
          </a:p>
        </p:txBody>
      </p:sp>
      <p:sp>
        <p:nvSpPr>
          <p:cNvPr id="3" name="Espace réservé du contenu 2"/>
          <p:cNvSpPr>
            <a:spLocks noGrp="1"/>
          </p:cNvSpPr>
          <p:nvPr>
            <p:ph idx="1"/>
          </p:nvPr>
        </p:nvSpPr>
        <p:spPr/>
        <p:txBody>
          <a:bodyPr/>
          <a:lstStyle/>
          <a:p>
            <a:pPr lvl="0"/>
            <a:r>
              <a:rPr lang="en-CA" sz="2400" dirty="0"/>
              <a:t>Batch processing</a:t>
            </a:r>
            <a:endParaRPr lang="fr-CA" sz="1600" dirty="0"/>
          </a:p>
          <a:p>
            <a:pPr lvl="1"/>
            <a:r>
              <a:rPr lang="en-CA" sz="2400" dirty="0"/>
              <a:t>Invoices, billing</a:t>
            </a:r>
            <a:endParaRPr lang="fr-CA" sz="1600" dirty="0"/>
          </a:p>
          <a:p>
            <a:pPr lvl="1"/>
            <a:r>
              <a:rPr lang="en-CA" sz="2400" dirty="0"/>
              <a:t>Inventory updates</a:t>
            </a:r>
            <a:endParaRPr lang="fr-CA" sz="1600" dirty="0"/>
          </a:p>
          <a:p>
            <a:pPr lvl="1"/>
            <a:r>
              <a:rPr lang="en-CA" sz="2400" dirty="0"/>
              <a:t>Payroll</a:t>
            </a:r>
            <a:endParaRPr lang="fr-CA" sz="1600" dirty="0"/>
          </a:p>
          <a:p>
            <a:pPr lvl="1"/>
            <a:r>
              <a:rPr lang="en-CA" sz="2400" dirty="0"/>
              <a:t>Financial reports </a:t>
            </a:r>
            <a:endParaRPr lang="fr-CA" sz="1600" dirty="0"/>
          </a:p>
          <a:p>
            <a:pPr lvl="0"/>
            <a:r>
              <a:rPr lang="en-CA" sz="2400" dirty="0"/>
              <a:t>High-performance computing applications</a:t>
            </a:r>
            <a:endParaRPr lang="fr-CA" sz="1600" dirty="0"/>
          </a:p>
          <a:p>
            <a:pPr lvl="1"/>
            <a:r>
              <a:rPr lang="en-CA" sz="2400" dirty="0"/>
              <a:t>Computational </a:t>
            </a:r>
            <a:r>
              <a:rPr lang="en-CA" sz="2400" dirty="0" smtClean="0"/>
              <a:t>Fluid </a:t>
            </a:r>
            <a:r>
              <a:rPr lang="en-CA" sz="2400" dirty="0"/>
              <a:t>Dynamic (CFD)</a:t>
            </a:r>
            <a:endParaRPr lang="fr-CA" sz="1600" dirty="0"/>
          </a:p>
          <a:p>
            <a:pPr lvl="1"/>
            <a:r>
              <a:rPr lang="en-CA" sz="2400" dirty="0"/>
              <a:t>Deep Learning</a:t>
            </a:r>
            <a:endParaRPr lang="fr-CA" sz="1600" dirty="0"/>
          </a:p>
          <a:p>
            <a:pPr lvl="1"/>
            <a:r>
              <a:rPr lang="en-CA" sz="2400" dirty="0"/>
              <a:t>Molecular Dynamics</a:t>
            </a:r>
            <a:endParaRPr lang="fr-CA" sz="1600" dirty="0"/>
          </a:p>
          <a:p>
            <a:pPr lvl="1"/>
            <a:r>
              <a:rPr lang="en-CA" sz="2400" dirty="0"/>
              <a:t>Video processing</a:t>
            </a:r>
            <a:endParaRPr lang="fr-CA" sz="1600" dirty="0"/>
          </a:p>
          <a:p>
            <a:pPr marL="0" indent="0">
              <a:buNone/>
            </a:pPr>
            <a:endParaRPr lang="en-CA" sz="2800" dirty="0" smtClean="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863958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Resources</a:t>
            </a:r>
            <a:endParaRPr lang="fr-CA"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024" y="914400"/>
            <a:ext cx="61039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852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Jobs</a:t>
            </a:r>
            <a:endParaRPr lang="fr-CA" dirty="0"/>
          </a:p>
        </p:txBody>
      </p:sp>
      <p:sp>
        <p:nvSpPr>
          <p:cNvPr id="3" name="Espace réservé du contenu 2"/>
          <p:cNvSpPr>
            <a:spLocks noGrp="1"/>
          </p:cNvSpPr>
          <p:nvPr>
            <p:ph idx="1"/>
          </p:nvPr>
        </p:nvSpPr>
        <p:spPr/>
        <p:txBody>
          <a:bodyPr/>
          <a:lstStyle/>
          <a:p>
            <a:endParaRPr lang="en-CA" sz="2800" dirty="0" smtClean="0"/>
          </a:p>
          <a:p>
            <a:r>
              <a:rPr lang="en-CA" sz="2400" dirty="0" smtClean="0"/>
              <a:t>Application are broken down in to jobs.</a:t>
            </a:r>
          </a:p>
          <a:p>
            <a:endParaRPr lang="en-CA" sz="2400" dirty="0" smtClean="0"/>
          </a:p>
          <a:p>
            <a:r>
              <a:rPr lang="en-CA" sz="2400" dirty="0" smtClean="0"/>
              <a:t>Jobs are collections of tasks and define on which compute node pool(s) they will run.</a:t>
            </a:r>
          </a:p>
          <a:p>
            <a:endParaRPr lang="en-CA" sz="2400" dirty="0" smtClean="0"/>
          </a:p>
          <a:p>
            <a:r>
              <a:rPr lang="en-CA" sz="2400" dirty="0" smtClean="0"/>
              <a:t>Jobs also define </a:t>
            </a:r>
          </a:p>
          <a:p>
            <a:pPr lvl="1"/>
            <a:r>
              <a:rPr lang="en-CA" sz="2400" dirty="0" smtClean="0"/>
              <a:t>Tasks priority and constraints.</a:t>
            </a:r>
            <a:endParaRPr lang="en-CA" sz="2400" dirty="0"/>
          </a:p>
          <a:p>
            <a:pPr lvl="1"/>
            <a:r>
              <a:rPr lang="en-CA" sz="2400" dirty="0"/>
              <a:t>T</a:t>
            </a:r>
            <a:r>
              <a:rPr lang="en-CA" sz="2400" dirty="0" smtClean="0"/>
              <a:t>he auto-scaling formula (based on the number of queue tasks, completion rate, time, resources, other metrics</a:t>
            </a:r>
            <a:r>
              <a:rPr lang="en-CA" sz="2000" dirty="0" smtClean="0"/>
              <a:t>).</a:t>
            </a:r>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62284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Azure Batch - Tasks</a:t>
            </a:r>
            <a:endParaRPr lang="fr-CA" dirty="0"/>
          </a:p>
        </p:txBody>
      </p:sp>
      <p:sp>
        <p:nvSpPr>
          <p:cNvPr id="3" name="Espace réservé du contenu 2"/>
          <p:cNvSpPr>
            <a:spLocks noGrp="1"/>
          </p:cNvSpPr>
          <p:nvPr>
            <p:ph idx="1"/>
          </p:nvPr>
        </p:nvSpPr>
        <p:spPr/>
        <p:txBody>
          <a:bodyPr/>
          <a:lstStyle/>
          <a:p>
            <a:endParaRPr lang="en-CA" sz="2400" dirty="0" smtClean="0"/>
          </a:p>
          <a:p>
            <a:r>
              <a:rPr lang="en-CA" sz="2400" dirty="0" smtClean="0"/>
              <a:t>Tasks are units of computation.</a:t>
            </a:r>
          </a:p>
          <a:p>
            <a:r>
              <a:rPr lang="en-CA" sz="2400" dirty="0" smtClean="0"/>
              <a:t>Each task can be executed on one or more compute nodes.</a:t>
            </a:r>
          </a:p>
          <a:p>
            <a:r>
              <a:rPr lang="en-CA" sz="2400" dirty="0" smtClean="0"/>
              <a:t>They define:</a:t>
            </a:r>
          </a:p>
          <a:p>
            <a:pPr lvl="1"/>
            <a:r>
              <a:rPr lang="en-CA" sz="2400" dirty="0" smtClean="0"/>
              <a:t>What command to execute.</a:t>
            </a:r>
          </a:p>
          <a:p>
            <a:pPr lvl="1"/>
            <a:r>
              <a:rPr lang="en-CA" sz="2400" dirty="0" smtClean="0"/>
              <a:t>What files are required (application and data).</a:t>
            </a:r>
          </a:p>
          <a:p>
            <a:pPr lvl="1"/>
            <a:r>
              <a:rPr lang="en-CA" sz="2400" dirty="0" smtClean="0"/>
              <a:t>Environment variables.</a:t>
            </a:r>
          </a:p>
          <a:p>
            <a:pPr lvl="1"/>
            <a:r>
              <a:rPr lang="en-CA" sz="2400" dirty="0" smtClean="0"/>
              <a:t>Constraints.</a:t>
            </a:r>
          </a:p>
          <a:p>
            <a:pPr lvl="1"/>
            <a:r>
              <a:rPr lang="en-CA" sz="2400" dirty="0" smtClean="0"/>
              <a:t>Application packages or container images to use.</a:t>
            </a:r>
          </a:p>
          <a:p>
            <a:r>
              <a:rPr lang="en-CA" sz="2400" dirty="0" smtClean="0"/>
              <a:t>Tasks can have dependencies between one another.</a:t>
            </a:r>
          </a:p>
          <a:p>
            <a:r>
              <a:rPr lang="en-CA" sz="2400" dirty="0" smtClean="0"/>
              <a:t>The output of a task can be the input of another.</a:t>
            </a:r>
            <a:endParaRPr lang="fr-CA" sz="2400" dirty="0"/>
          </a:p>
        </p:txBody>
      </p:sp>
      <p:sp>
        <p:nvSpPr>
          <p:cNvPr id="4" name="Espace réservé du pied de page 3"/>
          <p:cNvSpPr>
            <a:spLocks noGrp="1"/>
          </p:cNvSpPr>
          <p:nvPr>
            <p:ph type="ftr" sz="quarter" idx="11"/>
          </p:nvPr>
        </p:nvSpPr>
        <p:spPr/>
        <p:txBody>
          <a:bodyPr/>
          <a:lstStyle/>
          <a:p>
            <a:pPr>
              <a:defRPr/>
            </a:pPr>
            <a:r>
              <a:rPr lang="en-US" altLang="en-US" dirty="0"/>
              <a:t>Martin </a:t>
            </a:r>
            <a:r>
              <a:rPr lang="en-US" altLang="en-US" dirty="0" smtClean="0"/>
              <a:t>Bertrand</a:t>
            </a:r>
            <a:endParaRPr lang="en-US" altLang="en-US" dirty="0"/>
          </a:p>
        </p:txBody>
      </p:sp>
      <p:sp>
        <p:nvSpPr>
          <p:cNvPr id="5" name="Espace réservé du numéro de diapositive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Tree>
    <p:extLst>
      <p:ext uri="{BB962C8B-B14F-4D97-AF65-F5344CB8AC3E}">
        <p14:creationId xmlns:p14="http://schemas.microsoft.com/office/powerpoint/2010/main" val="40937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9597</TotalTime>
  <Words>1608</Words>
  <Application>Microsoft Office PowerPoint</Application>
  <PresentationFormat>Affichage à l'écran (4:3)</PresentationFormat>
  <Paragraphs>277</Paragraphs>
  <Slides>35</Slides>
  <Notes>1</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Office Theme</vt:lpstr>
      <vt:lpstr> Final Project  Azure Batch  </vt:lpstr>
      <vt:lpstr>The problem…</vt:lpstr>
      <vt:lpstr>The traditional solution</vt:lpstr>
      <vt:lpstr>The traditional solution - 2</vt:lpstr>
      <vt:lpstr>The Azure Batch solution</vt:lpstr>
      <vt:lpstr>Azure Batch examples</vt:lpstr>
      <vt:lpstr>Azure Batch - Resources</vt:lpstr>
      <vt:lpstr>Azure Batch - Jobs</vt:lpstr>
      <vt:lpstr>Azure Batch - Tasks</vt:lpstr>
      <vt:lpstr>Azure Batch - Pool</vt:lpstr>
      <vt:lpstr>Azure Batch – Compute nodes</vt:lpstr>
      <vt:lpstr>Azure Batch - Files</vt:lpstr>
      <vt:lpstr>Azure Batch - Applications</vt:lpstr>
      <vt:lpstr>Azure Batch - Network</vt:lpstr>
      <vt:lpstr>Azure Batch - API</vt:lpstr>
      <vt:lpstr>X12 to XML transformation - Infrastructure</vt:lpstr>
      <vt:lpstr>X12 to XML transformation – Infrastructure - 2</vt:lpstr>
      <vt:lpstr>X12 to XML conversion - Executing</vt:lpstr>
      <vt:lpstr>X12 to XML conversion – Executing - 2</vt:lpstr>
      <vt:lpstr>X12 to XML conversion – Portal</vt:lpstr>
      <vt:lpstr>X12 to XML conversion – Portal - 2</vt:lpstr>
      <vt:lpstr>X12 to XML conversion – Portal - 3</vt:lpstr>
      <vt:lpstr>X12 to XML conversion – Portal - 4</vt:lpstr>
      <vt:lpstr>X12 to XML conversion – Portal - 5</vt:lpstr>
      <vt:lpstr>X12 to XML conversion – Portal - 6</vt:lpstr>
      <vt:lpstr>X12 to XML conversion – Portal - 7</vt:lpstr>
      <vt:lpstr>X12 to XML conversion – Results</vt:lpstr>
      <vt:lpstr>Troubleshooting Batch</vt:lpstr>
      <vt:lpstr>Troubleshooting Batch - 2</vt:lpstr>
      <vt:lpstr>Troubleshooting Batch - 3</vt:lpstr>
      <vt:lpstr>Troubleshooting Batch - 4</vt:lpstr>
      <vt:lpstr>Batch Labs</vt:lpstr>
      <vt:lpstr>Batch Labs - 2</vt:lpstr>
      <vt:lpstr>Batch Labs - 3</vt:lpstr>
      <vt:lpstr>YouTube URLs, GitHub URL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Bertrand, Martin</cp:lastModifiedBy>
  <cp:revision>920</cp:revision>
  <cp:lastPrinted>2012-11-30T20:59:45Z</cp:lastPrinted>
  <dcterms:created xsi:type="dcterms:W3CDTF">2006-08-16T00:00:00Z</dcterms:created>
  <dcterms:modified xsi:type="dcterms:W3CDTF">2018-02-02T20:59:08Z</dcterms:modified>
</cp:coreProperties>
</file>