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aac69d02b_0_15: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Het uploaden van bestanden gaat niet meer als base64 maar wordt nu een Mul</a:t>
            </a:r>
            <a:r>
              <a:rPr lang="en-US" sz="1200">
                <a:latin typeface="Verdana"/>
                <a:ea typeface="Verdana"/>
                <a:cs typeface="Verdana"/>
                <a:sym typeface="Verdana"/>
              </a:rPr>
              <a:t>ti</a:t>
            </a:r>
            <a:r>
              <a:rPr b="0" lang="en-US" sz="1200" strike="noStrike">
                <a:solidFill>
                  <a:srgbClr val="000000"/>
                </a:solidFill>
                <a:latin typeface="Verdana"/>
                <a:ea typeface="Verdana"/>
                <a:cs typeface="Verdana"/>
                <a:sym typeface="Verdana"/>
              </a:rPr>
              <a:t>part/form-data, dit houd in dat bestanden niet langer geconverteerd hoeft te worden naar base64. Nu kunnen bestanden zonder aanpassing meegezonden worden. Er is nog wel een limiet aan bestandsgrootte die is volgens het protocol 2 gigabyte.</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sz="1200"/>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Beantwoord de volgende vragen:</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Wat is er anders: manier van bestand meesturen</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Waarom: Voorgeschreven wijze van bestand upload binnen OpenAPI 3. Daarnaast praktischer: voor de base64 wijze was het altijd nodig om een encodeer-stap te doorlopen en het resultaat in een JSON object te plaatsen. Met de multipart/form-data aanpak is dit niet nodig, het bestand kan as-is meegestuurd worden op een manier die de meeste REST clients ondersteunen. Multipart/form-data bestaat al lang, onderdeel van HTTP standaard.</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Wat betekent dit voor de gebruiker: Aanvragen met een bestand (bijv. berekenen) aanpassen.</a:t>
            </a:r>
            <a:endParaRPr sz="1200"/>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07" name="Google Shape;207;gdaac69d02b_0_15: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aac69d02b_0_29: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util functies onder value Per Hexagon zijn verwijderd. Toelichting vragen wat we hierover kunnen zeggen.</a:t>
            </a:r>
            <a:endParaRPr b="0" sz="1200" strike="noStrike">
              <a:solidFill>
                <a:srgbClr val="000000"/>
              </a:solidFill>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(vragen hoeveel van de aanwezigen gebruik maakten van deze functies?)</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Beantwoord de volgende vragen: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is er anders: methodes zijn verwijderd</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Waarom: Deze functies resulteren in bestanden waarbij geen koppeling meer was met de originele bestanden/bronnen. Dit gaat in tegen de werkwijze van AERIUS, waarbij resultaten altijd per situatie beschikbaar zijn waardoor nog wel koppeling met bronnen aanwezig is. Daarom liever niet in Connect, maar extern geregeld.</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betekent dit voor de gebruiker: Er zal op een andere wijze bijvoorbeeld met QGIS plugin een bepaling van het verschil gemaakt moeten worden.</a:t>
            </a:r>
            <a:endParaRPr sz="1200">
              <a:solidFill>
                <a:schemeClr val="dk2"/>
              </a:solidFil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17" name="Google Shape;217;gdaac69d02b_0_29: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De util methodes wordt nu gegroepeerd onder utility - hulp methodes.</a:t>
            </a:r>
            <a:endParaRPr b="0" sz="1200" strike="noStrike">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rPr lang="en-US" sz="1200">
                <a:latin typeface="Verdana"/>
                <a:ea typeface="Verdana"/>
                <a:cs typeface="Verdana"/>
                <a:sym typeface="Verdana"/>
              </a:rPr>
              <a:t>Verder:</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US" sz="1200">
                <a:latin typeface="Verdana"/>
                <a:ea typeface="Verdana"/>
                <a:cs typeface="Verdana"/>
                <a:sym typeface="Verdana"/>
              </a:rPr>
              <a:t>Nieuwe methode utility/validate/report: geeft een leesbaar platte text (plain/text) bestand terug voor de gebruiker. </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US" sz="1200">
                <a:latin typeface="Verdana"/>
                <a:ea typeface="Verdana"/>
                <a:cs typeface="Verdana"/>
                <a:sym typeface="Verdana"/>
              </a:rPr>
              <a:t>Onderscheid tussen validateAndConvert en convert:</a:t>
            </a:r>
            <a:br>
              <a:rPr lang="en-US" sz="1200">
                <a:latin typeface="Verdana"/>
                <a:ea typeface="Verdana"/>
                <a:cs typeface="Verdana"/>
                <a:sym typeface="Verdana"/>
              </a:rPr>
            </a:br>
            <a:r>
              <a:rPr lang="en-US" sz="1200">
                <a:latin typeface="Verdana"/>
                <a:ea typeface="Verdana"/>
                <a:cs typeface="Verdana"/>
                <a:sym typeface="Verdana"/>
              </a:rPr>
              <a:t>validateAndConvert geeft validatie resultaat + het bestand als base64 encoded terug (gelijk aan de oude convert methode). Om dit bestand te kunnen gebruiken zal het eerst gedecodeerd moeten worden.</a:t>
            </a:r>
            <a:br>
              <a:rPr lang="en-US" sz="1200">
                <a:latin typeface="Verdana"/>
                <a:ea typeface="Verdana"/>
                <a:cs typeface="Verdana"/>
                <a:sym typeface="Verdana"/>
              </a:rPr>
            </a:br>
            <a:r>
              <a:rPr lang="en-US" sz="1200">
                <a:latin typeface="Verdana"/>
                <a:ea typeface="Verdana"/>
                <a:cs typeface="Verdana"/>
                <a:sym typeface="Verdana"/>
              </a:rPr>
              <a:t>convert geeft direct het geconverteerde bestand terug, maar er volgt direct een foutmelding als bestand niet valide was en er worden geen waarschuwingen gegeven.</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Beantwoord de volgende vragen: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Wat is er anders: Zie bovenstaand</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Waarom: Nieuwe methode toegevoegd voor gebruik binnen een van de AERIUS applicaties (lucht). 2 methodes voor conversie voor verschillende use cases.</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Wat betekent dit voor de gebruiker: URL aanpassen en eventueel wijziging in te gebruiken methode.</a:t>
            </a:r>
            <a:endParaRPr sz="1200"/>
          </a:p>
        </p:txBody>
      </p:sp>
      <p:sp>
        <p:nvSpPr>
          <p:cNvPr id="229" name="Google Shape;229;p6: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aac69d02b_0_85: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methodes onder user zijn gesplitst naar </a:t>
            </a:r>
            <a:endParaRPr b="0" sz="1200" strike="noStrike">
              <a:latin typeface="Arial"/>
              <a:ea typeface="Arial"/>
              <a:cs typeface="Arial"/>
              <a:sym typeface="Arial"/>
            </a:endParaRPr>
          </a:p>
          <a:p>
            <a:pPr indent="-304559" lvl="0" marL="457200" rtl="0" algn="l">
              <a:lnSpc>
                <a:spcPct val="100000"/>
              </a:lnSpc>
              <a:spcBef>
                <a:spcPts val="360"/>
              </a:spcBef>
              <a:spcAft>
                <a:spcPts val="0"/>
              </a:spcAft>
              <a:buClr>
                <a:srgbClr val="000000"/>
              </a:buClr>
              <a:buSzPts val="1200"/>
              <a:buFont typeface="Verdana"/>
              <a:buChar char="●"/>
            </a:pPr>
            <a:r>
              <a:rPr b="0" lang="en-US" sz="1200" strike="noStrike">
                <a:solidFill>
                  <a:srgbClr val="000000"/>
                </a:solidFill>
                <a:latin typeface="Verdana"/>
                <a:ea typeface="Verdana"/>
                <a:cs typeface="Verdana"/>
                <a:sym typeface="Verdana"/>
              </a:rPr>
              <a:t>user - Gebruiker gerelateerde methodes</a:t>
            </a:r>
            <a:endParaRPr b="0" sz="1200" strike="noStrike">
              <a:latin typeface="Arial"/>
              <a:ea typeface="Arial"/>
              <a:cs typeface="Arial"/>
              <a:sym typeface="Arial"/>
            </a:endParaRPr>
          </a:p>
          <a:p>
            <a:pPr indent="-304559" lvl="0" marL="457200" rtl="0" algn="l">
              <a:lnSpc>
                <a:spcPct val="100000"/>
              </a:lnSpc>
              <a:spcBef>
                <a:spcPts val="0"/>
              </a:spcBef>
              <a:spcAft>
                <a:spcPts val="0"/>
              </a:spcAft>
              <a:buClr>
                <a:srgbClr val="000000"/>
              </a:buClr>
              <a:buSzPts val="1200"/>
              <a:buFont typeface="Verdana"/>
              <a:buChar char="●"/>
            </a:pPr>
            <a:r>
              <a:rPr b="0" lang="en-US" sz="1200" strike="noStrike">
                <a:solidFill>
                  <a:srgbClr val="000000"/>
                </a:solidFill>
                <a:latin typeface="Verdana"/>
                <a:ea typeface="Verdana"/>
                <a:cs typeface="Verdana"/>
                <a:sym typeface="Verdana"/>
              </a:rPr>
              <a:t>jobs - Taak gerelateerde methodes</a:t>
            </a:r>
            <a:endParaRPr b="0" sz="1200" strike="noStrike">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t/>
            </a:r>
            <a:endParaRPr sz="1200">
              <a:latin typeface="Verdana"/>
              <a:ea typeface="Verdana"/>
              <a:cs typeface="Verdana"/>
              <a:sym typeface="Verdana"/>
            </a:endParaRPr>
          </a:p>
          <a:p>
            <a:pPr indent="0" lvl="0" marL="0" rtl="0" algn="l">
              <a:spcBef>
                <a:spcPts val="360"/>
              </a:spcBef>
              <a:spcAft>
                <a:spcPts val="0"/>
              </a:spcAft>
              <a:buNone/>
            </a:pPr>
            <a:r>
              <a:rPr lang="en-US" sz="1200">
                <a:solidFill>
                  <a:srgbClr val="0D689B"/>
                </a:solidFill>
                <a:highlight>
                  <a:schemeClr val="lt1"/>
                </a:highlight>
                <a:latin typeface="Verdana"/>
                <a:ea typeface="Verdana"/>
                <a:cs typeface="Verdana"/>
                <a:sym typeface="Verdana"/>
              </a:rPr>
              <a:t>Beantwoord de volgende vragen: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None/>
            </a:pPr>
            <a:r>
              <a:rPr lang="en-US" sz="1200">
                <a:solidFill>
                  <a:srgbClr val="0D689B"/>
                </a:solidFill>
                <a:highlight>
                  <a:schemeClr val="lt1"/>
                </a:highlight>
                <a:latin typeface="Verdana"/>
                <a:ea typeface="Verdana"/>
                <a:cs typeface="Verdana"/>
                <a:sym typeface="Verdana"/>
              </a:rPr>
              <a:t>Wat is er anders: Zie bovenstaand. Methodes zijn functioneel niet gewijzigd, er is alleen een wijziging in de te gebruiken URLs en er is een nieuwe methode bijgekomen.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None/>
            </a:pPr>
            <a:r>
              <a:rPr lang="en-US" sz="1200">
                <a:solidFill>
                  <a:srgbClr val="0D689B"/>
                </a:solidFill>
                <a:highlight>
                  <a:schemeClr val="lt1"/>
                </a:highlight>
                <a:latin typeface="Verdana"/>
                <a:ea typeface="Verdana"/>
                <a:cs typeface="Verdana"/>
                <a:sym typeface="Verdana"/>
              </a:rPr>
              <a:t>Waarom: Hoewel taken (jobs) wel aan een gebruiker hangen hebben deze niet direct invloed op een gebruiker. Uit ontwerp-overwegingen daarom de verplaatsing van jobs naar een eigen pad en niet langer onder user.</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None/>
            </a:pPr>
            <a:r>
              <a:rPr lang="en-US" sz="1200">
                <a:solidFill>
                  <a:srgbClr val="0D689B"/>
                </a:solidFill>
                <a:highlight>
                  <a:schemeClr val="lt1"/>
                </a:highlight>
                <a:latin typeface="Verdana"/>
                <a:ea typeface="Verdana"/>
                <a:cs typeface="Verdana"/>
                <a:sym typeface="Verdana"/>
              </a:rPr>
              <a:t>Verder toevoeging van mogelijkheid om een taak te verwijderen, zodat gebruiker eigen lijst met taken kan opschonen.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None/>
            </a:pPr>
            <a:r>
              <a:rPr lang="en-US" sz="1200">
                <a:solidFill>
                  <a:srgbClr val="0D689B"/>
                </a:solidFill>
                <a:highlight>
                  <a:schemeClr val="lt1"/>
                </a:highlight>
                <a:latin typeface="Verdana"/>
                <a:ea typeface="Verdana"/>
                <a:cs typeface="Verdana"/>
                <a:sym typeface="Verdana"/>
              </a:rPr>
              <a:t>Wat betekent dit voor de gebruiker: URL aanpassen.</a:t>
            </a:r>
            <a:endParaRPr sz="1200"/>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38" name="Google Shape;238;gdaac69d02b_0_85: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aac69d02b_0_92: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groepsnaam voor de methodes onder receptorSet is hernoemd.</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Beantwoord de volgende vragen: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Wat is er anders: Zie bovenstaand. Methodes zijn verder functioneel niet gewijzigd.</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Waarom: Uit consistentie overwegingen is het API-technisch logischer om dezelfde URL te gebruiken voor het toevoegen van een object en het ophalen van een lijst van de reeds toegevoegde objecten. Uit ontwerp-overwegingen daarom deze aanpassing.</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Wat betekent dit voor de gebruiker: URL aanpassen.</a:t>
            </a:r>
            <a:endParaRPr sz="1200"/>
          </a:p>
        </p:txBody>
      </p:sp>
      <p:sp>
        <p:nvSpPr>
          <p:cNvPr id="247" name="Google Shape;247;gdaac69d02b_0_92: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aac69d02b_0_99: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Er is nu een aparte rekenmethode voor reken</a:t>
            </a:r>
            <a:r>
              <a:rPr b="0" lang="en-US" sz="1200" strike="noStrike">
                <a:solidFill>
                  <a:srgbClr val="000000"/>
                </a:solidFill>
                <a:latin typeface="Verdana"/>
                <a:ea typeface="Verdana"/>
                <a:cs typeface="Verdana"/>
                <a:sym typeface="Verdana"/>
              </a:rPr>
              <a:t>en</a:t>
            </a:r>
            <a:r>
              <a:rPr b="0" lang="en-US" sz="1200" strike="noStrike">
                <a:solidFill>
                  <a:srgbClr val="000000"/>
                </a:solidFill>
                <a:latin typeface="Verdana"/>
                <a:ea typeface="Verdana"/>
                <a:cs typeface="Verdana"/>
                <a:sym typeface="Verdana"/>
              </a:rPr>
              <a:t> met </a:t>
            </a:r>
            <a:r>
              <a:rPr lang="en-US" sz="1200">
                <a:latin typeface="Verdana"/>
                <a:ea typeface="Verdana"/>
                <a:cs typeface="Verdana"/>
                <a:sym typeface="Verdana"/>
              </a:rPr>
              <a:t>opties die niet gebruikt mogen worden voor vergunningverlening</a:t>
            </a:r>
            <a:r>
              <a:rPr b="0" lang="en-US" sz="1200" strike="noStrike">
                <a:solidFill>
                  <a:srgbClr val="000000"/>
                </a:solidFill>
                <a:latin typeface="Verdana"/>
                <a:ea typeface="Verdana"/>
                <a:cs typeface="Verdana"/>
                <a:sym typeface="Verdana"/>
              </a:rPr>
              <a:t>. analysis/wnb. De methode analysis/wnb kent een aantal reken opties </a:t>
            </a:r>
            <a:r>
              <a:rPr lang="en-US" sz="1200">
                <a:latin typeface="Verdana"/>
                <a:ea typeface="Verdana"/>
                <a:cs typeface="Verdana"/>
                <a:sym typeface="Verdana"/>
              </a:rPr>
              <a:t>waarmee de rekenresultaten beïnvloed kunnen worden</a:t>
            </a:r>
            <a:r>
              <a:rPr b="0" lang="en-US" sz="1200" strike="noStrike">
                <a:solidFill>
                  <a:srgbClr val="000000"/>
                </a:solidFill>
                <a:latin typeface="Verdana"/>
                <a:ea typeface="Verdana"/>
                <a:cs typeface="Verdana"/>
                <a:sym typeface="Verdana"/>
              </a:rPr>
              <a:t>. Die zijn niet opgenomen in de wnb/calculate. </a:t>
            </a:r>
            <a:br>
              <a:rPr b="0" lang="en-US" sz="1200" strike="noStrike">
                <a:solidFill>
                  <a:srgbClr val="000000"/>
                </a:solidFill>
                <a:latin typeface="Verdana"/>
                <a:ea typeface="Verdana"/>
                <a:cs typeface="Verdana"/>
                <a:sym typeface="Verdana"/>
              </a:rPr>
            </a:br>
            <a:endParaRPr b="0" sz="1200" strike="noStrike">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Beantwoord de volgende vragen: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Wat is er anders: Zie bovenstaand</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Waarom: Duidelijkheid welke methode waarvoor geschikt is. 1 methode voor standaard berekeningen, te gebruiken voor vergunningverlening, met verder weinig opties. En 1 methode (of meerdere) voor berekeningen met opties die wel invloed kunnen hebben op rekenresultaten, te gebruiken voor bijvoorbeeld analyses van model . </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D689B"/>
                </a:solidFill>
                <a:highlight>
                  <a:schemeClr val="lt1"/>
                </a:highlight>
                <a:latin typeface="Verdana"/>
                <a:ea typeface="Verdana"/>
                <a:cs typeface="Verdana"/>
                <a:sym typeface="Verdana"/>
              </a:rPr>
              <a:t>Wat betekent dit voor de gebruiker: Beslissen welke methode te gebruiken, en eventueel de mee te geven opties aanpassen.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300">
                <a:solidFill>
                  <a:srgbClr val="3D3C40"/>
                </a:solidFill>
                <a:highlight>
                  <a:srgbClr val="FFFFFF"/>
                </a:highlight>
                <a:latin typeface="Verdana"/>
                <a:ea typeface="Verdana"/>
                <a:cs typeface="Verdana"/>
                <a:sym typeface="Verdana"/>
              </a:rPr>
              <a:t>bij wnb/calculate is de default WNB_RECEPTORS, bij analyse is dat juist CUSTOM_POINTS</a:t>
            </a:r>
            <a:endParaRPr sz="1500">
              <a:solidFill>
                <a:srgbClr val="0D689B"/>
              </a:solidFill>
              <a:highlight>
                <a:schemeClr val="lt1"/>
              </a:highlight>
              <a:latin typeface="Verdana"/>
              <a:ea typeface="Verdana"/>
              <a:cs typeface="Verdana"/>
              <a:sym typeface="Verdana"/>
            </a:endParaRPr>
          </a:p>
        </p:txBody>
      </p:sp>
      <p:sp>
        <p:nvSpPr>
          <p:cNvPr id="256" name="Google Shape;256;gdaac69d02b_0_99: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aac69d02b_0_36: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situatie naam current wordt reference en we hebben toegevoegd temporary. </a:t>
            </a:r>
            <a:r>
              <a:rPr b="0" lang="en-US" sz="1200" strike="noStrike">
                <a:solidFill>
                  <a:srgbClr val="333333"/>
                </a:solidFill>
                <a:latin typeface="Verdana"/>
                <a:ea typeface="Verdana"/>
                <a:cs typeface="Verdana"/>
                <a:sym typeface="Verdana"/>
              </a:rPr>
              <a:t>[REFERENCE | TEMPORARY | PROPOSED] Daarnaast zijn er bij het opvoeren van een bestand </a:t>
            </a:r>
            <a:r>
              <a:rPr lang="en-US" sz="1200">
                <a:solidFill>
                  <a:srgbClr val="333333"/>
                </a:solidFill>
                <a:latin typeface="Verdana"/>
                <a:ea typeface="Verdana"/>
                <a:cs typeface="Verdana"/>
                <a:sym typeface="Verdana"/>
              </a:rPr>
              <a:t>extra mogelijkheden om aan te geven hoe de situatie bepaald moet worden.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33333"/>
                </a:solidFill>
                <a:latin typeface="Verdana"/>
                <a:ea typeface="Verdana"/>
                <a:cs typeface="Verdana"/>
                <a:sym typeface="Verdana"/>
              </a:rPr>
              <a:t>REFERENCE: voorheen huidige situatie nu referentie situatie, de uitgangspositie waarvandaan je wilt vergelijken.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33333"/>
                </a:solidFill>
                <a:latin typeface="Verdana"/>
                <a:ea typeface="Verdana"/>
                <a:cs typeface="Verdana"/>
                <a:sym typeface="Verdana"/>
              </a:rPr>
              <a:t>PROPOSED: een situatie waar je naar toe zou willen veranderen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33333"/>
                </a:solidFill>
                <a:latin typeface="Verdana"/>
                <a:ea typeface="Verdana"/>
                <a:cs typeface="Verdana"/>
                <a:sym typeface="Verdana"/>
              </a:rPr>
              <a:t>TEMPORARY: een situatie die beschrijft welke wijzigingen er tijdelijk nodig zijn om naar een Proposed te willen veranderen.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lang="en-US" sz="1200"/>
              <a:t>REFERENCE_AND_PROPOSED_ZIP: bestand is een ZIP bestand met 2 GML bestanden waarbij het eerste de huidige situatie bevat, en de tweede de toekomstige situatie. Voor bestanden die uit de ‘oude’ calculator komen.</a:t>
            </a:r>
            <a:endParaRPr sz="1200"/>
          </a:p>
          <a:p>
            <a:pPr indent="0" lvl="0" marL="0" rtl="0" algn="l">
              <a:lnSpc>
                <a:spcPct val="100000"/>
              </a:lnSpc>
              <a:spcBef>
                <a:spcPts val="360"/>
              </a:spcBef>
              <a:spcAft>
                <a:spcPts val="0"/>
              </a:spcAft>
              <a:buNone/>
            </a:pPr>
            <a:r>
              <a:rPr lang="en-US" sz="1200"/>
              <a:t>DEFINED_BY_FILE: bestand is een GML bestand waarin de situatie type al is gedefinieerd.</a:t>
            </a:r>
            <a:endParaRPr sz="1200"/>
          </a:p>
          <a:p>
            <a:pPr indent="0" lvl="0" marL="0" rtl="0" algn="l">
              <a:lnSpc>
                <a:spcPct val="100000"/>
              </a:lnSpc>
              <a:spcBef>
                <a:spcPts val="360"/>
              </a:spcBef>
              <a:spcAft>
                <a:spcPts val="0"/>
              </a:spcAft>
              <a:buNone/>
            </a:pPr>
            <a:r>
              <a:rPr lang="en-US" sz="1200"/>
              <a:t>ALL: Bestand kan bij alle situaties meegenomen worden. Bijvoorbeeld een bestand met bronnen die in elke situatie mee moeten worden genomen (let hierbij wel op dubbeltellingen), of eigen rekenpunten.</a:t>
            </a:r>
            <a:endParaRPr sz="1200"/>
          </a:p>
          <a:p>
            <a:pPr indent="0" lvl="0" marL="0" rtl="0" algn="l">
              <a:lnSpc>
                <a:spcPct val="100000"/>
              </a:lnSpc>
              <a:spcBef>
                <a:spcPts val="360"/>
              </a:spcBef>
              <a:spcAft>
                <a:spcPts val="0"/>
              </a:spcAft>
              <a:buNone/>
            </a:pPr>
            <a:r>
              <a:t/>
            </a:r>
            <a:endParaRPr sz="1200"/>
          </a:p>
          <a:p>
            <a:pPr indent="0" lvl="0" marL="0" rtl="0" algn="l">
              <a:lnSpc>
                <a:spcPct val="100000"/>
              </a:lnSpc>
              <a:spcBef>
                <a:spcPts val="360"/>
              </a:spcBef>
              <a:spcAft>
                <a:spcPts val="0"/>
              </a:spcAft>
              <a:buNone/>
            </a:pPr>
            <a:r>
              <a:rPr lang="en-US" sz="1200">
                <a:solidFill>
                  <a:srgbClr val="FF00FF"/>
                </a:solidFill>
              </a:rPr>
              <a:t>Let op Filename is hoofdletter gevoelig. Bij het meesturen van een bestand en de verwijzing in de situatie moet je gelijke namen gebruiken inclusief hoofdletter. Spaties zijn toegestaan.</a:t>
            </a:r>
            <a:endParaRPr sz="1200">
              <a:solidFill>
                <a:srgbClr val="FF00FF"/>
              </a:solidFil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Beantwoord de volgende vragen: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is er anders: aantal situatie soorten wordt uitgebreid</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Waarom: we willen het mogelijk maken om met de calculator andere situaties types te gebruiken en meer type bestanden aan te bieden.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betekent dit voor de gebruiker: meer flexibiliteit in het aanbieden van bestanden om door te rekenen. Daarnaast kan je meerdere bestanden in een zip bestand aanbieden.</a:t>
            </a:r>
            <a:endParaRPr sz="1200">
              <a:solidFill>
                <a:schemeClr val="dk2"/>
              </a:solidFil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66" name="Google Shape;266;gdaac69d02b_0_36: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aac69d02b_0_106: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Je kan meer dan 2 bestanden aanbieden daarvoor moet je wel aangeven per bestand om welke situatie het gaat.</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solidFill>
                <a:srgbClr val="0D689B"/>
              </a:solidFill>
              <a:latin typeface="Arial"/>
              <a:ea typeface="Arial"/>
              <a:cs typeface="Arial"/>
              <a:sym typeface="Arial"/>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Beantwoord de volgende vragen:</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Wat is er anders: Er kunnen meer dan 2 bestanden opgevoerd worden, waarbij per bestand extra informatie aangegeven moet worden, bijvoorbeeld om welke situatie het gaat.</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Waarom: Op deze manier is het mogelijk om meerdere situaties te construeren. Het biedt flexibiliteit in de manier waarop de gebruiker bestanden beheert.</a:t>
            </a:r>
            <a:endParaRPr sz="1200">
              <a:solidFill>
                <a:srgbClr val="0D689B"/>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chemeClr val="lt1"/>
                </a:highlight>
                <a:latin typeface="Verdana"/>
                <a:ea typeface="Verdana"/>
                <a:cs typeface="Verdana"/>
                <a:sym typeface="Verdana"/>
              </a:rPr>
              <a:t>Wat betekent dit voor de gebruiker: In ieder geval een koppeling maken tussen daadwerkelijke bestand en het json gedeelte over dat bestand. Dit gebeurd op basis van de bestandsnaam (fileName). Daarnaast moet per bestand duidelijk zijn bij welke situatie deze hoort.</a:t>
            </a:r>
            <a:endParaRPr sz="1200">
              <a:solidFill>
                <a:srgbClr val="0D689B"/>
              </a:solidFill>
            </a:endParaRPr>
          </a:p>
        </p:txBody>
      </p:sp>
      <p:sp>
        <p:nvSpPr>
          <p:cNvPr id="274" name="Google Shape;274;gdaac69d02b_0_106: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01582d420_0_0: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We gaan gebruik maken van multipart/form-data, dit houd in het opsturen van data middels formulier velden. Van de formuliervelden waar we json in opgeven moeten we expliciet opgeven dat het om application/json type gaat.</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sz="1200"/>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Beantwoord de volgende vragen: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is er anders: Je moet aangeven met welke rekenpunten je wilt rekenen. </a:t>
            </a:r>
            <a:r>
              <a:rPr lang="en-US" sz="1200">
                <a:solidFill>
                  <a:schemeClr val="dk2"/>
                </a:solidFill>
                <a:highlight>
                  <a:schemeClr val="lt1"/>
                </a:highlight>
                <a:latin typeface="Verdana"/>
                <a:ea typeface="Verdana"/>
                <a:cs typeface="Verdana"/>
                <a:sym typeface="Verdana"/>
              </a:rPr>
              <a:t>Default met </a:t>
            </a:r>
            <a:r>
              <a:rPr i="1" lang="en-US" sz="1200">
                <a:solidFill>
                  <a:schemeClr val="dk2"/>
                </a:solidFill>
                <a:latin typeface="Verdana"/>
                <a:ea typeface="Verdana"/>
                <a:cs typeface="Verdana"/>
                <a:sym typeface="Verdana"/>
              </a:rPr>
              <a:t>WNB_RECEPTORS </a:t>
            </a:r>
            <a:r>
              <a:rPr lang="en-US" sz="1200">
                <a:solidFill>
                  <a:schemeClr val="dk2"/>
                </a:solidFill>
                <a:latin typeface="Verdana"/>
                <a:ea typeface="Verdana"/>
                <a:cs typeface="Verdana"/>
                <a:sym typeface="Verdana"/>
              </a:rPr>
              <a:t>of als je met eigen rekenpunten wilt rekenen CUSTOM_POINTS. De naam voor met standaard AERIUS receptoren rekenen is dus gewijzigd naar WNB_RECEPTORS. Dit veld heeft een default waarde, afhankelijk van de methode. Bij wnb/calculate is WNB_RECEPTORS de default, bij analyse methodes is dit CUSTOM_POINTS.</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Waarom: expliciet maken dat je met eigen rekenpunten wilt werken.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betekent dit voor de gebruiker: Nieuwe property veld om aan te geven voor welke rekenpunten je wilt rekenen, deze is wel optioneel.</a:t>
            </a:r>
            <a:endParaRPr sz="1200">
              <a:solidFill>
                <a:schemeClr val="dk2"/>
              </a:solidFill>
              <a:latin typeface="Verdana"/>
              <a:ea typeface="Verdana"/>
              <a:cs typeface="Verdana"/>
              <a:sym typeface="Verdana"/>
            </a:endParaRPr>
          </a:p>
        </p:txBody>
      </p:sp>
      <p:sp>
        <p:nvSpPr>
          <p:cNvPr id="283" name="Google Shape;283;ge01582d420_0_0: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aac69d02b_0_113: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strike="noStrike">
                <a:solidFill>
                  <a:srgbClr val="000000"/>
                </a:solidFill>
                <a:latin typeface="Verdana"/>
                <a:ea typeface="Verdana"/>
                <a:cs typeface="Verdana"/>
                <a:sym typeface="Verdana"/>
              </a:rPr>
              <a:t>We gaan gebruik maken van multipart/form-data, dit houd in het opsturen van data middels formulier velden. Van de formuliervelden waar we json in opgeven moeten we expliciet opgeven dat het om application/json type gaat.</a:t>
            </a:r>
            <a:endParaRPr sz="1200" strike="noStrike">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Beantwoord de volgende vragen: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is er anders: Voor het opsturen van data moet je </a:t>
            </a:r>
            <a:r>
              <a:rPr lang="en-US" sz="1200">
                <a:solidFill>
                  <a:schemeClr val="dk2"/>
                </a:solidFill>
                <a:highlight>
                  <a:schemeClr val="lt1"/>
                </a:highlight>
                <a:latin typeface="Verdana"/>
                <a:ea typeface="Verdana"/>
                <a:cs typeface="Verdana"/>
                <a:sym typeface="Verdana"/>
              </a:rPr>
              <a:t>formuliervelden</a:t>
            </a:r>
            <a:r>
              <a:rPr lang="en-US" sz="1200">
                <a:solidFill>
                  <a:schemeClr val="dk2"/>
                </a:solidFill>
                <a:highlight>
                  <a:schemeClr val="lt1"/>
                </a:highlight>
                <a:latin typeface="Verdana"/>
                <a:ea typeface="Verdana"/>
                <a:cs typeface="Verdana"/>
                <a:sym typeface="Verdana"/>
              </a:rPr>
              <a:t> gebruiken, deze kennen een optionele CONTENT_TYPE eigenschap.</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Waarom: Als de content type bekend is kan je daar op </a:t>
            </a:r>
            <a:r>
              <a:rPr lang="en-US" sz="1200">
                <a:solidFill>
                  <a:schemeClr val="dk2"/>
                </a:solidFill>
                <a:highlight>
                  <a:schemeClr val="lt1"/>
                </a:highlight>
                <a:latin typeface="Verdana"/>
                <a:ea typeface="Verdana"/>
                <a:cs typeface="Verdana"/>
                <a:sym typeface="Verdana"/>
              </a:rPr>
              <a:t>controleren</a:t>
            </a:r>
            <a:r>
              <a:rPr lang="en-US" sz="1200">
                <a:solidFill>
                  <a:schemeClr val="dk2"/>
                </a:solidFill>
                <a:highlight>
                  <a:schemeClr val="lt1"/>
                </a:highlight>
                <a:latin typeface="Verdana"/>
                <a:ea typeface="Verdana"/>
                <a:cs typeface="Verdana"/>
                <a:sym typeface="Verdana"/>
              </a:rPr>
              <a:t> en inlezen.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betekent dit voor de gebruiker. Hoewel we hier uitleggen dat dit de content type is die we verwachten hebben we er voor gezorgt dat als je de type “Auto” opgeeft AERIUS zelf de default type zal nemen. Voor de json “application/json” en voor bestanden “</a:t>
            </a:r>
            <a:r>
              <a:rPr lang="en-US" sz="1200">
                <a:solidFill>
                  <a:schemeClr val="dk2"/>
                </a:solidFill>
                <a:highlight>
                  <a:schemeClr val="lt1"/>
                </a:highlight>
                <a:latin typeface="Verdana"/>
                <a:ea typeface="Verdana"/>
                <a:cs typeface="Verdana"/>
                <a:sym typeface="Verdana"/>
              </a:rPr>
              <a:t>application/octet-stream</a:t>
            </a:r>
            <a:r>
              <a:rPr lang="en-US" sz="1200">
                <a:solidFill>
                  <a:schemeClr val="dk2"/>
                </a:solidFill>
                <a:highlight>
                  <a:schemeClr val="lt1"/>
                </a:highlight>
                <a:latin typeface="Verdana"/>
                <a:ea typeface="Verdana"/>
                <a:cs typeface="Verdana"/>
                <a:sym typeface="Verdana"/>
              </a:rPr>
              <a:t>”</a:t>
            </a:r>
            <a:endParaRPr sz="1200">
              <a:solidFill>
                <a:schemeClr val="dk2"/>
              </a:solidFill>
              <a:highlight>
                <a:schemeClr val="lt1"/>
              </a:highlight>
              <a:latin typeface="Verdana"/>
              <a:ea typeface="Verdana"/>
              <a:cs typeface="Verdana"/>
              <a:sym typeface="Verdana"/>
            </a:endParaRPr>
          </a:p>
        </p:txBody>
      </p:sp>
      <p:sp>
        <p:nvSpPr>
          <p:cNvPr id="292" name="Google Shape;292;gdaac69d02b_0_113: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aac69d02b_0_120: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werking van aggregate is aangepast. Deze opties is alleen beschikbaar voor analysis/wnb. </a:t>
            </a:r>
            <a:r>
              <a:rPr b="0" lang="en-US" sz="1200" strike="noStrike">
                <a:solidFill>
                  <a:srgbClr val="3D3C40"/>
                </a:solidFill>
                <a:latin typeface="Verdana"/>
                <a:ea typeface="Verdana"/>
                <a:cs typeface="Verdana"/>
                <a:sym typeface="Verdana"/>
              </a:rPr>
              <a:t>Aggregatie is het samenvoegen van dicht bij elkaar gelegen bronnen op grotere afstand van een receptor, en deze als 1 bron doorrekenen.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D3C40"/>
                </a:solidFill>
                <a:latin typeface="Verdana"/>
                <a:ea typeface="Verdana"/>
                <a:cs typeface="Verdana"/>
                <a:sym typeface="Verdana"/>
              </a:rPr>
              <a:t>In het verleden was het mogelijk om de standaard aggregatie (waarbij  voor bepaalde sectoren niet werd geaggregeerd) te gebruiken of de aggregatie voor alle sectoren te gebruiken.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D3C40"/>
                </a:solidFill>
                <a:latin typeface="Verdana"/>
                <a:ea typeface="Verdana"/>
                <a:cs typeface="Verdana"/>
                <a:sym typeface="Verdana"/>
              </a:rPr>
              <a:t>Nu is de werking daarvan gewijzigd: keuze tussen niet aggregeren (de standaard) en wel aggregeren (waarbij voor alle sectoren de aggregatie aan staat).</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sz="1200"/>
          </a:p>
          <a:p>
            <a:pPr indent="0" lvl="0" marL="0" rtl="0" algn="l">
              <a:spcBef>
                <a:spcPts val="360"/>
              </a:spcBef>
              <a:spcAft>
                <a:spcPts val="0"/>
              </a:spcAft>
              <a:buNone/>
            </a:pPr>
            <a:r>
              <a:rPr lang="en-US" sz="1200">
                <a:solidFill>
                  <a:schemeClr val="dk2"/>
                </a:solidFill>
                <a:highlight>
                  <a:schemeClr val="lt1"/>
                </a:highlight>
                <a:latin typeface="Verdana"/>
                <a:ea typeface="Verdana"/>
                <a:cs typeface="Verdana"/>
                <a:sym typeface="Verdana"/>
              </a:rPr>
              <a:t>Beantwoord de volgende vragen: met deze optie worden alle bronnen gemarkeerd om te aggregeren</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is er anders: de werking van aggregate zal wijzigen, met deze optie worden alle bronnen gemarkeerd om te aggregeren geldt alleen voor berekeningen via methode “analysis/wnb”</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Waarom: verplaatst naar methode “analysis/wnb”</a:t>
            </a:r>
            <a:endParaRPr sz="1200">
              <a:solidFill>
                <a:schemeClr val="dk2"/>
              </a:solidFill>
              <a:highlight>
                <a:schemeClr val="lt1"/>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chemeClr val="dk2"/>
                </a:solidFill>
                <a:highlight>
                  <a:schemeClr val="lt1"/>
                </a:highlight>
                <a:latin typeface="Verdana"/>
                <a:ea typeface="Verdana"/>
                <a:cs typeface="Verdana"/>
                <a:sym typeface="Verdana"/>
              </a:rPr>
              <a:t>Wat betekent dit voor de gebruiker: deze optie wordt alleen gebruikt voor hele grote berekeningen, landelijke berekeningen</a:t>
            </a:r>
            <a:endParaRPr sz="1200">
              <a:solidFill>
                <a:schemeClr val="dk2"/>
              </a:solidFill>
            </a:endParaRPr>
          </a:p>
          <a:p>
            <a:pPr indent="0" lvl="0" marL="0" rtl="0" algn="l">
              <a:lnSpc>
                <a:spcPct val="100000"/>
              </a:lnSpc>
              <a:spcBef>
                <a:spcPts val="360"/>
              </a:spcBef>
              <a:spcAft>
                <a:spcPts val="0"/>
              </a:spcAft>
              <a:buClr>
                <a:srgbClr val="000000"/>
              </a:buClr>
              <a:buFont typeface="Arial"/>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302" name="Google Shape;302;gdaac69d02b_0_120: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7: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Doornemen welke api methodes er zijn gecategoriseerd onder:</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Gemeenschappelijk onderdeel</a:t>
            </a:r>
            <a:endParaRPr b="0" sz="1200" strike="noStrike">
              <a:latin typeface="Arial"/>
              <a:ea typeface="Arial"/>
              <a:cs typeface="Arial"/>
              <a:sym typeface="Arial"/>
            </a:endParaRPr>
          </a:p>
          <a:p>
            <a:pPr indent="-317160" lvl="0" marL="457200" rtl="0" algn="l">
              <a:lnSpc>
                <a:spcPct val="100000"/>
              </a:lnSpc>
              <a:spcBef>
                <a:spcPts val="360"/>
              </a:spcBef>
              <a:spcAft>
                <a:spcPts val="0"/>
              </a:spcAft>
              <a:buClr>
                <a:srgbClr val="000000"/>
              </a:buClr>
              <a:buSzPts val="1200"/>
              <a:buFont typeface="Noto Sans Symbols"/>
              <a:buChar char="●"/>
            </a:pPr>
            <a:r>
              <a:rPr b="0" lang="en-US" sz="1200" strike="noStrike">
                <a:solidFill>
                  <a:srgbClr val="000000"/>
                </a:solidFill>
                <a:latin typeface="Verdana"/>
                <a:ea typeface="Verdana"/>
                <a:cs typeface="Verdana"/>
                <a:sym typeface="Verdana"/>
              </a:rPr>
              <a:t>user</a:t>
            </a:r>
            <a:endParaRPr b="0" sz="1200" strike="noStrike">
              <a:latin typeface="Arial"/>
              <a:ea typeface="Arial"/>
              <a:cs typeface="Arial"/>
              <a:sym typeface="Arial"/>
            </a:endParaRPr>
          </a:p>
          <a:p>
            <a:pPr indent="-317160" lvl="0" marL="457200" rtl="0" algn="l">
              <a:lnSpc>
                <a:spcPct val="100000"/>
              </a:lnSpc>
              <a:spcBef>
                <a:spcPts val="0"/>
              </a:spcBef>
              <a:spcAft>
                <a:spcPts val="0"/>
              </a:spcAft>
              <a:buClr>
                <a:srgbClr val="000000"/>
              </a:buClr>
              <a:buSzPts val="1200"/>
              <a:buFont typeface="Noto Sans Symbols"/>
              <a:buChar char="●"/>
            </a:pPr>
            <a:r>
              <a:rPr b="0" lang="en-US" sz="1200" strike="noStrike">
                <a:solidFill>
                  <a:srgbClr val="000000"/>
                </a:solidFill>
                <a:latin typeface="Verdana"/>
                <a:ea typeface="Verdana"/>
                <a:cs typeface="Verdana"/>
                <a:sym typeface="Verdana"/>
              </a:rPr>
              <a:t>jobs</a:t>
            </a:r>
            <a:endParaRPr b="0" sz="1200" strike="noStrike">
              <a:latin typeface="Arial"/>
              <a:ea typeface="Arial"/>
              <a:cs typeface="Arial"/>
              <a:sym typeface="Arial"/>
            </a:endParaRPr>
          </a:p>
          <a:p>
            <a:pPr indent="-317160" lvl="0" marL="457200" rtl="0" algn="l">
              <a:lnSpc>
                <a:spcPct val="100000"/>
              </a:lnSpc>
              <a:spcBef>
                <a:spcPts val="0"/>
              </a:spcBef>
              <a:spcAft>
                <a:spcPts val="0"/>
              </a:spcAft>
              <a:buClr>
                <a:srgbClr val="000000"/>
              </a:buClr>
              <a:buSzPts val="1200"/>
              <a:buFont typeface="Noto Sans Symbols"/>
              <a:buChar char="●"/>
            </a:pPr>
            <a:r>
              <a:rPr b="0" lang="en-US" sz="1200" strike="noStrike">
                <a:solidFill>
                  <a:srgbClr val="000000"/>
                </a:solidFill>
                <a:latin typeface="Verdana"/>
                <a:ea typeface="Verdana"/>
                <a:cs typeface="Verdana"/>
                <a:sym typeface="Verdana"/>
              </a:rPr>
              <a:t>receptorSets</a:t>
            </a:r>
            <a:endParaRPr b="0" sz="1200" strike="noStrike">
              <a:latin typeface="Arial"/>
              <a:ea typeface="Arial"/>
              <a:cs typeface="Arial"/>
              <a:sym typeface="Arial"/>
            </a:endParaRPr>
          </a:p>
          <a:p>
            <a:pPr indent="-317160" lvl="0" marL="457200" rtl="0" algn="l">
              <a:lnSpc>
                <a:spcPct val="100000"/>
              </a:lnSpc>
              <a:spcBef>
                <a:spcPts val="0"/>
              </a:spcBef>
              <a:spcAft>
                <a:spcPts val="0"/>
              </a:spcAft>
              <a:buClr>
                <a:srgbClr val="000000"/>
              </a:buClr>
              <a:buSzPts val="1200"/>
              <a:buFont typeface="Noto Sans Symbols"/>
              <a:buChar char="●"/>
            </a:pPr>
            <a:r>
              <a:rPr b="0" lang="en-US" sz="1200" strike="noStrike">
                <a:solidFill>
                  <a:srgbClr val="000000"/>
                </a:solidFill>
                <a:latin typeface="Verdana"/>
                <a:ea typeface="Verdana"/>
                <a:cs typeface="Verdana"/>
                <a:sym typeface="Verdana"/>
              </a:rPr>
              <a:t>utility</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WNB berekeningen</a:t>
            </a:r>
            <a:endParaRPr b="0" sz="1200" strike="noStrike">
              <a:latin typeface="Arial"/>
              <a:ea typeface="Arial"/>
              <a:cs typeface="Arial"/>
              <a:sym typeface="Arial"/>
            </a:endParaRPr>
          </a:p>
          <a:p>
            <a:pPr indent="-317160" lvl="0" marL="457200" rtl="0" algn="l">
              <a:lnSpc>
                <a:spcPct val="100000"/>
              </a:lnSpc>
              <a:spcBef>
                <a:spcPts val="360"/>
              </a:spcBef>
              <a:spcAft>
                <a:spcPts val="0"/>
              </a:spcAft>
              <a:buClr>
                <a:srgbClr val="000000"/>
              </a:buClr>
              <a:buSzPts val="1200"/>
              <a:buFont typeface="Noto Sans Symbols"/>
              <a:buChar char="●"/>
            </a:pPr>
            <a:r>
              <a:rPr b="0" lang="en-US" sz="1200" strike="noStrike">
                <a:solidFill>
                  <a:srgbClr val="000000"/>
                </a:solidFill>
                <a:latin typeface="Verdana"/>
                <a:ea typeface="Verdana"/>
                <a:cs typeface="Verdana"/>
                <a:sym typeface="Verdana"/>
              </a:rPr>
              <a:t>/wnb/calculate</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Analyse</a:t>
            </a:r>
            <a:endParaRPr b="0" sz="1200" strike="noStrike">
              <a:latin typeface="Arial"/>
              <a:ea typeface="Arial"/>
              <a:cs typeface="Arial"/>
              <a:sym typeface="Arial"/>
            </a:endParaRPr>
          </a:p>
          <a:p>
            <a:pPr indent="-317160" lvl="0" marL="457200" rtl="0" algn="l">
              <a:lnSpc>
                <a:spcPct val="100000"/>
              </a:lnSpc>
              <a:spcBef>
                <a:spcPts val="360"/>
              </a:spcBef>
              <a:spcAft>
                <a:spcPts val="0"/>
              </a:spcAft>
              <a:buClr>
                <a:srgbClr val="000000"/>
              </a:buClr>
              <a:buSzPts val="1200"/>
              <a:buFont typeface="Noto Sans Symbols"/>
              <a:buChar char="●"/>
            </a:pPr>
            <a:r>
              <a:rPr b="0" lang="en-US" sz="1200" strike="noStrike">
                <a:solidFill>
                  <a:srgbClr val="000000"/>
                </a:solidFill>
                <a:latin typeface="Verdana"/>
                <a:ea typeface="Verdana"/>
                <a:cs typeface="Verdana"/>
                <a:sym typeface="Verdana"/>
              </a:rPr>
              <a:t>/analysis/wnb</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Demo geven met postman webclient, een online tool om api calls te maken en uit te voeren. In deze omgeving wordt ook alle aangemaakt calls bewaard voor toekomstig gebruik. We zullen in deze omgeving laten zien hoe je de volgende stappen kan uitvoeren.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API key aanvragen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Jobs overzicht oproepen met de API key (deze lijst is nog leeg want we hebben nog geen berekening uitgevoerd).</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Berekening starten, alle gegevens opgeven voor een berekening. Mogelijk de opties toelichten aan de hand van de documentatie.</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Jobs overzicht oproepen met de API key (nu is de voortgang zichtbaar en kan als berekening klaar is de resultaten opgehaald worden).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Je kunt met de documentatie pagina ook een test doen voor de connect api. Dit laten we zien in de vervolg sessie.</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312" name="Google Shape;312;p7: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7f9887c36_1_8: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1400">
                <a:solidFill>
                  <a:srgbClr val="3D3C40"/>
                </a:solidFill>
                <a:highlight>
                  <a:srgbClr val="FFFFFF"/>
                </a:highlight>
                <a:latin typeface="Verdana"/>
                <a:ea typeface="Verdana"/>
                <a:cs typeface="Verdana"/>
                <a:sym typeface="Verdana"/>
              </a:rPr>
              <a:t>calculationYear -&gt; Gaat waarschijnlijk nog aangepast worden, omdat idee is per situatie een ander rekenjaar op te kunnen geven. Daarnaast dubbeling met de GML (waar ook rekenjaar in staat). Wijziging is vrij nieuw en nog niet helemaal duidelijk, daarom nog niet meegenomen.</a:t>
            </a:r>
            <a:endParaRPr sz="1400">
              <a:solidFill>
                <a:srgbClr val="3D3C40"/>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n-US" sz="1400">
                <a:solidFill>
                  <a:srgbClr val="3D3C40"/>
                </a:solidFill>
                <a:highlight>
                  <a:srgbClr val="FFFFFF"/>
                </a:highlight>
                <a:latin typeface="Verdana"/>
                <a:ea typeface="Verdana"/>
                <a:cs typeface="Verdana"/>
                <a:sym typeface="Verdana"/>
              </a:rPr>
              <a:t>PDF uitvoer werkt nog niet daar wordt nog aan gebouwd.</a:t>
            </a:r>
            <a:endParaRPr sz="1400">
              <a:solidFill>
                <a:srgbClr val="3D3C40"/>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n-US" sz="1400">
                <a:solidFill>
                  <a:srgbClr val="3D3C40"/>
                </a:solidFill>
                <a:highlight>
                  <a:srgbClr val="FFFFFF"/>
                </a:highlight>
                <a:latin typeface="Verdana"/>
                <a:ea typeface="Verdana"/>
                <a:cs typeface="Verdana"/>
                <a:sym typeface="Verdana"/>
              </a:rPr>
              <a:t>Masterclass omgeving gebruikt nog IMAER 3.0. Dit zal nog aangepast worden naar een versie 4, waarbij onder andere de situatie type in de GML toegevoegd wordt. </a:t>
            </a:r>
            <a:endParaRPr sz="1400">
              <a:solidFill>
                <a:srgbClr val="3D3C40"/>
              </a:solidFill>
              <a:highlight>
                <a:srgbClr val="FFFFFF"/>
              </a:highlight>
              <a:latin typeface="Verdana"/>
              <a:ea typeface="Verdana"/>
              <a:cs typeface="Verdana"/>
              <a:sym typeface="Verdana"/>
            </a:endParaRPr>
          </a:p>
        </p:txBody>
      </p:sp>
      <p:sp>
        <p:nvSpPr>
          <p:cNvPr id="326" name="Google Shape;326;gd7f9887c36_1_8: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8: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Als onderdeel van ondersteunen van open standaarden bestaat er naast de AERIUS connect API ook een set opendata kaartlagen met achterliggende gegevens. Deze zijn in eigen GIS pakketten op te halen en zichtbaar te maken. De set is in de loop van de tijd uitgebreid op basis van behoefte van gebruikers.</a:t>
            </a:r>
            <a:endParaRPr b="0" sz="1200" strike="noStrike">
              <a:latin typeface="Arial"/>
              <a:ea typeface="Arial"/>
              <a:cs typeface="Arial"/>
              <a:sym typeface="Arial"/>
            </a:endParaRPr>
          </a:p>
        </p:txBody>
      </p:sp>
      <p:sp>
        <p:nvSpPr>
          <p:cNvPr id="335" name="Google Shape;335;p8: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aac69d02b_0_151: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1200">
                <a:latin typeface="Verdana"/>
                <a:ea typeface="Verdana"/>
                <a:cs typeface="Verdana"/>
                <a:sym typeface="Verdana"/>
              </a:rPr>
              <a:t>QGIS IMAER plugin is opensource.</a:t>
            </a:r>
            <a:endParaRPr sz="1200">
              <a:latin typeface="Verdana"/>
              <a:ea typeface="Verdana"/>
              <a:cs typeface="Verdana"/>
              <a:sym typeface="Verdana"/>
            </a:endParaRPr>
          </a:p>
          <a:p>
            <a:pPr indent="0" lvl="0" marL="0" rtl="0" algn="l">
              <a:lnSpc>
                <a:spcPct val="100000"/>
              </a:lnSpc>
              <a:spcBef>
                <a:spcPts val="0"/>
              </a:spcBef>
              <a:spcAft>
                <a:spcPts val="0"/>
              </a:spcAft>
              <a:buNone/>
            </a:pPr>
            <a:r>
              <a:t/>
            </a:r>
            <a:endParaRPr sz="1200">
              <a:latin typeface="Verdana"/>
              <a:ea typeface="Verdana"/>
              <a:cs typeface="Verdana"/>
              <a:sym typeface="Verdana"/>
            </a:endParaRPr>
          </a:p>
          <a:p>
            <a:pPr indent="0" lvl="0" marL="0" rtl="0" algn="l">
              <a:lnSpc>
                <a:spcPct val="100000"/>
              </a:lnSpc>
              <a:spcBef>
                <a:spcPts val="0"/>
              </a:spcBef>
              <a:spcAft>
                <a:spcPts val="0"/>
              </a:spcAft>
              <a:buNone/>
            </a:pPr>
            <a:r>
              <a:rPr lang="en-US" sz="1200">
                <a:latin typeface="Verdana"/>
                <a:ea typeface="Verdana"/>
                <a:cs typeface="Verdana"/>
                <a:sym typeface="Verdana"/>
              </a:rPr>
              <a:t>Voor QGIS is nu een IMAER plugin voor AERIUS 2. Er wordt gewerkt aan een upgrade van de plugin naar AERIUS Connect 2021. </a:t>
            </a:r>
            <a:endParaRPr sz="1200">
              <a:latin typeface="Verdana"/>
              <a:ea typeface="Verdana"/>
              <a:cs typeface="Verdana"/>
              <a:sym typeface="Verdana"/>
            </a:endParaRPr>
          </a:p>
          <a:p>
            <a:pPr indent="0" lvl="0" marL="0" rtl="0" algn="l">
              <a:lnSpc>
                <a:spcPct val="100000"/>
              </a:lnSpc>
              <a:spcBef>
                <a:spcPts val="0"/>
              </a:spcBef>
              <a:spcAft>
                <a:spcPts val="0"/>
              </a:spcAft>
              <a:buNone/>
            </a:pPr>
            <a:r>
              <a:rPr lang="en-US" sz="1200">
                <a:latin typeface="Verdana"/>
                <a:ea typeface="Verdana"/>
                <a:cs typeface="Verdana"/>
                <a:sym typeface="Verdana"/>
              </a:rPr>
              <a:t>Daar zitten oa functies in voor hoogste waarde of totaal bepaling.</a:t>
            </a:r>
            <a:endParaRPr sz="1200">
              <a:latin typeface="Verdana"/>
              <a:ea typeface="Verdana"/>
              <a:cs typeface="Verdana"/>
              <a:sym typeface="Verdana"/>
            </a:endParaRPr>
          </a:p>
          <a:p>
            <a:pPr indent="0" lvl="0" marL="0" rtl="0" algn="l">
              <a:lnSpc>
                <a:spcPct val="100000"/>
              </a:lnSpc>
              <a:spcBef>
                <a:spcPts val="0"/>
              </a:spcBef>
              <a:spcAft>
                <a:spcPts val="0"/>
              </a:spcAft>
              <a:buNone/>
            </a:pPr>
            <a:r>
              <a:t/>
            </a:r>
            <a:endParaRPr sz="1200">
              <a:latin typeface="Verdana"/>
              <a:ea typeface="Verdana"/>
              <a:cs typeface="Verdana"/>
              <a:sym typeface="Verdana"/>
            </a:endParaRPr>
          </a:p>
          <a:p>
            <a:pPr indent="0" lvl="0" marL="0" rtl="0" algn="l">
              <a:lnSpc>
                <a:spcPct val="100000"/>
              </a:lnSpc>
              <a:spcBef>
                <a:spcPts val="0"/>
              </a:spcBef>
              <a:spcAft>
                <a:spcPts val="0"/>
              </a:spcAft>
              <a:buNone/>
            </a:pPr>
            <a:r>
              <a:rPr lang="en-US" sz="1200">
                <a:latin typeface="Verdana"/>
                <a:ea typeface="Verdana"/>
                <a:cs typeface="Verdana"/>
                <a:sym typeface="Verdana"/>
              </a:rPr>
              <a:t>Er wordt gewerkt aan een </a:t>
            </a:r>
            <a:r>
              <a:rPr lang="en-US" sz="1200">
                <a:latin typeface="Verdana"/>
                <a:ea typeface="Verdana"/>
                <a:cs typeface="Verdana"/>
                <a:sym typeface="Verdana"/>
              </a:rPr>
              <a:t>open source</a:t>
            </a:r>
            <a:r>
              <a:rPr lang="en-US" sz="1200">
                <a:latin typeface="Verdana"/>
                <a:ea typeface="Verdana"/>
                <a:cs typeface="Verdana"/>
                <a:sym typeface="Verdana"/>
              </a:rPr>
              <a:t> QGIS plugin door Raymond Nijsen. Komt rond dezelfde tijd beschikbaar als de Pre-release van AERIUS Connect 2021</a:t>
            </a:r>
            <a:endParaRPr sz="1200">
              <a:latin typeface="Verdana"/>
              <a:ea typeface="Verdana"/>
              <a:cs typeface="Verdana"/>
              <a:sym typeface="Verdana"/>
            </a:endParaRPr>
          </a:p>
        </p:txBody>
      </p:sp>
      <p:sp>
        <p:nvSpPr>
          <p:cNvPr id="344" name="Google Shape;344;gdaac69d02b_0_151: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9: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Einde, zijn er nog vragen, mogelijk kunnen de vragen als input voor de hands on training die volgt vanaf 10 uur.</a:t>
            </a:r>
            <a:endParaRPr b="0" sz="1200" strike="noStrike">
              <a:latin typeface="Arial"/>
              <a:ea typeface="Arial"/>
              <a:cs typeface="Arial"/>
              <a:sym typeface="Arial"/>
            </a:endParaRPr>
          </a:p>
        </p:txBody>
      </p:sp>
      <p:sp>
        <p:nvSpPr>
          <p:cNvPr id="354" name="Google Shape;354;p9: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Inleiding</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Stikstof is in beweging AERIUS is in beweging. Connect API wordt de standaard rekenmethode.</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We gebruiken deze fase om het project te moderniseren zoeken naar meer gebruiksgemak en eenduidige standaardisatie. Tevens was het nodig om de code op te schonen en te ontdoen van PAS specifieke eigenschappen.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In deze presentatie gaan we in op de wijzigingen en onderbouwen deze keuzes. In deze presentatie wordt ook een Live demo gegeven van de nieuwe API aan de hand van een tool Postman API client.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calculator is nog in aanbouw, daarin komen ook features om de connect API voor grote rekentaken rechtstreeks aan te roepen. Dit is echter nog niet af. In de toekomst wordt het dus ook mogelijk om met de nieuwe calculator Connect berekeningen te starten.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D3C40"/>
                </a:solidFill>
                <a:latin typeface="Verdana"/>
                <a:ea typeface="Verdana"/>
                <a:cs typeface="Verdana"/>
                <a:sym typeface="Verdana"/>
              </a:rPr>
              <a:t>In het verleden hebben we een voorbeeldscript met Python beschikbaar gesteld. Dit script was bedoeld als een voorbeeld implementatie. Het script is echter niet actief bijgehouden. Dit script is nu niet bruikbaar zonder enige wijzigingen. Met de nieuwe versie van Connect is dit script nog minder bruikbaar (teveel wijzigingen).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Bij het gebruik van een API wordt meestal door partijen zelf een implementatie gebouwd en onderhouden. De wijzigingen die we bespreken zijn belangrijk voor hun. En we stellen hen in de gelegenheid om hun implementatie aan te passen door in Juli een pre-release beschikbaar te stellen van de Connect API.</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Om toch een live demo te geven gebruiken we een programma Postman API client die online te gebruiken</a:t>
            </a:r>
            <a:r>
              <a:rPr lang="en-US" sz="1200">
                <a:latin typeface="Verdana"/>
                <a:ea typeface="Verdana"/>
                <a:cs typeface="Verdana"/>
                <a:sym typeface="Verdana"/>
              </a:rPr>
              <a:t>, </a:t>
            </a:r>
            <a:r>
              <a:rPr b="0" lang="en-US" sz="1200" strike="noStrike">
                <a:solidFill>
                  <a:srgbClr val="000000"/>
                </a:solidFill>
                <a:latin typeface="Verdana"/>
                <a:ea typeface="Verdana"/>
                <a:cs typeface="Verdana"/>
                <a:sym typeface="Verdana"/>
              </a:rPr>
              <a:t>waarmee je redelijk eenvoudig een rekentaak kan starten op Connect api van AERIUS.</a:t>
            </a:r>
            <a:endParaRPr b="0" sz="1200" strike="noStrike">
              <a:solidFill>
                <a:srgbClr val="000000"/>
              </a:solidFill>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Tijdens de </a:t>
            </a:r>
            <a:r>
              <a:rPr lang="en-US" sz="1200">
                <a:latin typeface="Verdana"/>
                <a:ea typeface="Verdana"/>
                <a:cs typeface="Verdana"/>
                <a:sym typeface="Verdana"/>
              </a:rPr>
              <a:t>presentatie</a:t>
            </a:r>
            <a:r>
              <a:rPr lang="en-US" sz="1200">
                <a:latin typeface="Verdana"/>
                <a:ea typeface="Verdana"/>
                <a:cs typeface="Verdana"/>
                <a:sym typeface="Verdana"/>
              </a:rPr>
              <a:t> kunnen vragen gesteld worden in het chat kanaal, deze worden gemonitoord door Bert Scholten en Marieke Aalbers.</a:t>
            </a:r>
            <a:endParaRPr sz="1200">
              <a:latin typeface="Verdana"/>
              <a:ea typeface="Verdana"/>
              <a:cs typeface="Verdana"/>
              <a:sym typeface="Verdana"/>
            </a:endParaRPr>
          </a:p>
        </p:txBody>
      </p:sp>
      <p:sp>
        <p:nvSpPr>
          <p:cNvPr id="146" name="Google Shape;146;p3: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n-US" sz="1200">
                <a:latin typeface="Verdana"/>
                <a:ea typeface="Verdana"/>
                <a:cs typeface="Verdana"/>
                <a:sym typeface="Verdana"/>
              </a:rPr>
              <a:t>Op </a:t>
            </a:r>
            <a:r>
              <a:rPr lang="en-US" sz="1200">
                <a:latin typeface="Verdana"/>
                <a:ea typeface="Verdana"/>
                <a:cs typeface="Verdana"/>
                <a:sym typeface="Verdana"/>
              </a:rPr>
              <a:t>hoofdpunten</a:t>
            </a:r>
            <a:r>
              <a:rPr lang="en-US" sz="1200">
                <a:latin typeface="Verdana"/>
                <a:ea typeface="Verdana"/>
                <a:cs typeface="Verdana"/>
                <a:sym typeface="Verdana"/>
              </a:rPr>
              <a:t> zijn de </a:t>
            </a:r>
            <a:r>
              <a:rPr lang="en-US" sz="1200">
                <a:latin typeface="Verdana"/>
                <a:ea typeface="Verdana"/>
                <a:cs typeface="Verdana"/>
                <a:sym typeface="Verdana"/>
              </a:rPr>
              <a:t>wijzigingen</a:t>
            </a:r>
            <a:r>
              <a:rPr lang="en-US" sz="1200">
                <a:latin typeface="Verdana"/>
                <a:ea typeface="Verdana"/>
                <a:cs typeface="Verdana"/>
                <a:sym typeface="Verdana"/>
              </a:rPr>
              <a:t> :</a:t>
            </a:r>
            <a:endParaRPr sz="1200">
              <a:latin typeface="Verdana"/>
              <a:ea typeface="Verdana"/>
              <a:cs typeface="Verdana"/>
              <a:sym typeface="Verdana"/>
            </a:endParaRPr>
          </a:p>
          <a:p>
            <a:pPr indent="0" lvl="0" marL="0" rtl="0" algn="l">
              <a:lnSpc>
                <a:spcPct val="100000"/>
              </a:lnSpc>
              <a:spcBef>
                <a:spcPts val="0"/>
              </a:spcBef>
              <a:spcAft>
                <a:spcPts val="0"/>
              </a:spcAft>
              <a:buNone/>
            </a:pPr>
            <a:r>
              <a:t/>
            </a:r>
            <a:endParaRPr sz="1200">
              <a:latin typeface="Verdana"/>
              <a:ea typeface="Verdana"/>
              <a:cs typeface="Verdana"/>
              <a:sym typeface="Verdana"/>
            </a:endParaRPr>
          </a:p>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Standaarden OpenAPI 2 naar OpenAPI 3. OpenAPI 3 is een set van standaarden voor berichtenuitwisseling tussen twee computersystemen. We zijn naar een nieuwe standaard gegaan om ontwikkelingen in de markt te volgen. In deze presentatie laten we zien dat de API ook te testen is door deze rechtstreeks aan te roepen.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We hebben documentatie en naamgeving doorgelicht en wijzigingen aangebracht.</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3D3C40"/>
                </a:solidFill>
                <a:latin typeface="Verdana"/>
                <a:ea typeface="Verdana"/>
                <a:cs typeface="Verdana"/>
                <a:sym typeface="Verdana"/>
              </a:rPr>
              <a:t>Modernisering: we hebben het achterliggende framework gewijzigd naar spring boot, dit heeft geen gevolgen voor de gebruikers. Dit is een standaard framework binnen Java (taal waarin AERIUS is gebouwd) om licht-gewicht services op te zetten.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155" name="Google Shape;155;p4: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aac69d02b_0_0: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Groeperen van functies naar eigen “endpoint” (yaml bestanden) hierdoor een betere scheiding van gebruik toe staan. </a:t>
            </a:r>
            <a:br>
              <a:rPr b="0" lang="en-US" sz="1200" strike="noStrike">
                <a:solidFill>
                  <a:srgbClr val="000000"/>
                </a:solidFill>
                <a:latin typeface="Verdana"/>
                <a:ea typeface="Verdana"/>
                <a:cs typeface="Verdana"/>
                <a:sym typeface="Verdana"/>
              </a:rPr>
            </a:br>
            <a:r>
              <a:rPr b="0" lang="en-US" sz="1200" strike="noStrike">
                <a:solidFill>
                  <a:srgbClr val="000000"/>
                </a:solidFill>
                <a:latin typeface="Verdana"/>
                <a:ea typeface="Verdana"/>
                <a:cs typeface="Verdana"/>
                <a:sym typeface="Verdana"/>
              </a:rPr>
              <a:t>Alle functies van de opsplitsing blijven voor iedereen beschikbaar. De opsplitsing bestaat uit:</a:t>
            </a:r>
            <a:endParaRPr b="0" sz="1200" strike="noStrike">
              <a:latin typeface="Arial"/>
              <a:ea typeface="Arial"/>
              <a:cs typeface="Arial"/>
              <a:sym typeface="Arial"/>
            </a:endParaRPr>
          </a:p>
          <a:p>
            <a:pPr indent="-304559" lvl="0" marL="457200" rtl="0" algn="l">
              <a:lnSpc>
                <a:spcPct val="100000"/>
              </a:lnSpc>
              <a:spcBef>
                <a:spcPts val="360"/>
              </a:spcBef>
              <a:spcAft>
                <a:spcPts val="0"/>
              </a:spcAft>
              <a:buClr>
                <a:srgbClr val="000000"/>
              </a:buClr>
              <a:buSzPts val="1200"/>
              <a:buFont typeface="Verdana"/>
              <a:buChar char="●"/>
            </a:pPr>
            <a:r>
              <a:rPr b="0" lang="en-US" sz="1200" strike="noStrike">
                <a:solidFill>
                  <a:srgbClr val="000000"/>
                </a:solidFill>
                <a:latin typeface="Verdana"/>
                <a:ea typeface="Verdana"/>
                <a:cs typeface="Verdana"/>
                <a:sym typeface="Verdana"/>
              </a:rPr>
              <a:t>Gemeenschappelijk</a:t>
            </a:r>
            <a:endParaRPr b="0" sz="1200" strike="noStrike">
              <a:latin typeface="Arial"/>
              <a:ea typeface="Arial"/>
              <a:cs typeface="Arial"/>
              <a:sym typeface="Arial"/>
            </a:endParaRPr>
          </a:p>
          <a:p>
            <a:pPr indent="-304559" lvl="0" marL="457200" rtl="0" algn="l">
              <a:lnSpc>
                <a:spcPct val="100000"/>
              </a:lnSpc>
              <a:spcBef>
                <a:spcPts val="0"/>
              </a:spcBef>
              <a:spcAft>
                <a:spcPts val="0"/>
              </a:spcAft>
              <a:buClr>
                <a:srgbClr val="000000"/>
              </a:buClr>
              <a:buSzPts val="1200"/>
              <a:buFont typeface="Verdana"/>
              <a:buChar char="●"/>
            </a:pPr>
            <a:r>
              <a:rPr b="0" lang="en-US" sz="1200" strike="noStrike">
                <a:solidFill>
                  <a:srgbClr val="000000"/>
                </a:solidFill>
                <a:latin typeface="Verdana"/>
                <a:ea typeface="Verdana"/>
                <a:cs typeface="Verdana"/>
                <a:sym typeface="Verdana"/>
              </a:rPr>
              <a:t>WNB berekening</a:t>
            </a:r>
            <a:endParaRPr b="0" sz="1200" strike="noStrike">
              <a:latin typeface="Arial"/>
              <a:ea typeface="Arial"/>
              <a:cs typeface="Arial"/>
              <a:sym typeface="Arial"/>
            </a:endParaRPr>
          </a:p>
          <a:p>
            <a:pPr indent="-304559" lvl="0" marL="457200" rtl="0" algn="l">
              <a:lnSpc>
                <a:spcPct val="100000"/>
              </a:lnSpc>
              <a:spcBef>
                <a:spcPts val="0"/>
              </a:spcBef>
              <a:spcAft>
                <a:spcPts val="0"/>
              </a:spcAft>
              <a:buClr>
                <a:srgbClr val="000000"/>
              </a:buClr>
              <a:buSzPts val="1200"/>
              <a:buFont typeface="Verdana"/>
              <a:buChar char="●"/>
            </a:pPr>
            <a:r>
              <a:rPr b="0" lang="en-US" sz="1200" strike="noStrike">
                <a:solidFill>
                  <a:srgbClr val="000000"/>
                </a:solidFill>
                <a:latin typeface="Verdana"/>
                <a:ea typeface="Verdana"/>
                <a:cs typeface="Verdana"/>
                <a:sym typeface="Verdana"/>
              </a:rPr>
              <a:t>Analysis</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sz="1200">
              <a:solidFill>
                <a:srgbClr val="3D3C40"/>
              </a:solidFill>
              <a:highlight>
                <a:srgbClr val="FFFFFF"/>
              </a:highlight>
              <a:latin typeface="Verdana"/>
              <a:ea typeface="Verdana"/>
              <a:cs typeface="Verdana"/>
              <a:sym typeface="Verdana"/>
            </a:endParaRPr>
          </a:p>
          <a:p>
            <a:pPr indent="0" lvl="0" marL="0" rtl="0" algn="l">
              <a:lnSpc>
                <a:spcPct val="100000"/>
              </a:lnSpc>
              <a:spcBef>
                <a:spcPts val="360"/>
              </a:spcBef>
              <a:spcAft>
                <a:spcPts val="0"/>
              </a:spcAft>
              <a:buNone/>
            </a:pPr>
            <a:r>
              <a:rPr lang="en-US" sz="1200">
                <a:solidFill>
                  <a:srgbClr val="3D3C40"/>
                </a:solidFill>
              </a:rPr>
              <a:t>Hiermee krijgen we de mogelijkheid om gegroepeerd extra endpoints toe te voegen. </a:t>
            </a:r>
            <a:br>
              <a:rPr lang="en-US" sz="1200">
                <a:solidFill>
                  <a:srgbClr val="3D3C40"/>
                </a:solidFill>
              </a:rPr>
            </a:br>
            <a:r>
              <a:rPr lang="en-US" sz="1200">
                <a:solidFill>
                  <a:srgbClr val="3D3C40"/>
                </a:solidFill>
              </a:rPr>
              <a:t>Er is bijvoorbeeld de wens om een extra endpoint onder analyse toe te voegen waarmee ruwe OPS invoer door is te rekenen.</a:t>
            </a:r>
            <a:endParaRPr sz="1200">
              <a:solidFill>
                <a:srgbClr val="3D3C40"/>
              </a:solidFill>
              <a:highlight>
                <a:srgbClr val="FFFFFF"/>
              </a:highlight>
              <a:latin typeface="Verdana"/>
              <a:ea typeface="Verdana"/>
              <a:cs typeface="Verdana"/>
              <a:sym typeface="Verdana"/>
            </a:endParaRPr>
          </a:p>
          <a:p>
            <a:pPr indent="0" lvl="0" marL="0" rtl="0" algn="l">
              <a:lnSpc>
                <a:spcPct val="100000"/>
              </a:lnSpc>
              <a:spcBef>
                <a:spcPts val="360"/>
              </a:spcBef>
              <a:spcAft>
                <a:spcPts val="0"/>
              </a:spcAft>
              <a:buNone/>
            </a:pPr>
            <a:r>
              <a:t/>
            </a:r>
            <a:endParaRPr sz="1200">
              <a:solidFill>
                <a:srgbClr val="3D3C40"/>
              </a:solidFill>
              <a:highlight>
                <a:srgbClr val="FFFFFF"/>
              </a:highlight>
              <a:latin typeface="Verdana"/>
              <a:ea typeface="Verdana"/>
              <a:cs typeface="Verdana"/>
              <a:sym typeface="Verdana"/>
            </a:endParaRPr>
          </a:p>
          <a:p>
            <a:pPr indent="0" lvl="0" marL="0" rtl="0" algn="l">
              <a:lnSpc>
                <a:spcPct val="100000"/>
              </a:lnSpc>
              <a:spcBef>
                <a:spcPts val="360"/>
              </a:spcBef>
              <a:spcAft>
                <a:spcPts val="0"/>
              </a:spcAft>
              <a:buNone/>
            </a:pPr>
            <a:r>
              <a:t/>
            </a:r>
            <a:endParaRPr sz="1200">
              <a:solidFill>
                <a:srgbClr val="3D3C40"/>
              </a:solidFill>
              <a:highlight>
                <a:srgbClr val="FFFFFF"/>
              </a:highlight>
              <a:latin typeface="Verdana"/>
              <a:ea typeface="Verdana"/>
              <a:cs typeface="Verdana"/>
              <a:sym typeface="Verdana"/>
            </a:endParaRPr>
          </a:p>
        </p:txBody>
      </p:sp>
      <p:sp>
        <p:nvSpPr>
          <p:cNvPr id="163" name="Google Shape;163;gdaac69d02b_0_0: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aac69d02b_0_7: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In Calculator en Connect was er de mogelijkheid om 1 of 2 situaties door te rekenen.</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In de nieuwe versie komt de mogelijkheid om meer dan 2 situaties door te rekenen. Per situatie kan aangegeven worden wat voor type het is, bijvoorbeeld een tijdelijke situatie (TEMPORARY) voor een aanlegfase.</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De mogelijke opties komen verderop in de presentatie terug.</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p:txBody>
      </p:sp>
      <p:sp>
        <p:nvSpPr>
          <p:cNvPr id="173" name="Google Shape;173;gdaac69d02b_0_7: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7f9887c36_1_21: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spcBef>
                <a:spcPts val="360"/>
              </a:spcBef>
              <a:spcAft>
                <a:spcPts val="0"/>
              </a:spcAft>
              <a:buClr>
                <a:schemeClr val="dk1"/>
              </a:buClr>
              <a:buFont typeface="Arial"/>
              <a:buNone/>
            </a:pPr>
            <a:r>
              <a:t/>
            </a:r>
            <a:endParaRPr sz="1200"/>
          </a:p>
        </p:txBody>
      </p:sp>
      <p:sp>
        <p:nvSpPr>
          <p:cNvPr id="181" name="Google Shape;181;gd7f9887c36_1_21: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aac69d02b_0_22: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De </a:t>
            </a:r>
            <a:r>
              <a:rPr lang="en-US" sz="1200">
                <a:latin typeface="Verdana"/>
                <a:ea typeface="Verdana"/>
                <a:cs typeface="Verdana"/>
                <a:sym typeface="Verdana"/>
              </a:rPr>
              <a:t>versie van de endpoints </a:t>
            </a:r>
            <a:r>
              <a:rPr b="0" lang="en-US" sz="1200" strike="noStrike">
                <a:solidFill>
                  <a:srgbClr val="000000"/>
                </a:solidFill>
                <a:latin typeface="Verdana"/>
                <a:ea typeface="Verdana"/>
                <a:cs typeface="Verdana"/>
                <a:sym typeface="Verdana"/>
              </a:rPr>
              <a:t>zullen wijzigen, deze worden:</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b="0" lang="en-US" sz="1200" strike="noStrike">
                <a:solidFill>
                  <a:srgbClr val="000000"/>
                </a:solidFill>
                <a:latin typeface="Verdana"/>
                <a:ea typeface="Verdana"/>
                <a:cs typeface="Verdana"/>
                <a:sym typeface="Verdana"/>
              </a:rPr>
              <a:t>api/v6/ naar api/v7/. Diverse end points voor methode zijn gewijzigd zoals util/validate naar utility/validate.</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Beantwoord de volgende vragen:</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Wat is er anders: Nieuwe versie</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Waarom: Onderscheid tussen de oude versie en de nieuwe versie. Wijzigingen zijn niet backwards-compatible, mogelijkheid voor foutmelding als de omgeving de versie niet meer ondersteunt.</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Wat betekent dit voor de gebruiker: Aanpassen URL.</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Het hier weergegeven end point is een productie url, in de demo wordt een tijdelijke url gebruikt voor deze masterclass, wil je vanaf juli dan testen op de pre-release moet je de url ook weer wijzigen.</a:t>
            </a:r>
            <a:endParaRPr sz="1200">
              <a:solidFill>
                <a:srgbClr val="0D689B"/>
              </a:solidFill>
              <a:highlight>
                <a:srgbClr val="FFFFFF"/>
              </a:highlight>
              <a:latin typeface="Verdana"/>
              <a:ea typeface="Verdana"/>
              <a:cs typeface="Verdana"/>
              <a:sym typeface="Verdana"/>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189" name="Google Shape;189;gdaac69d02b_0_22: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De API key wordt niet meer als parameter in de URL of als onderdeel van de json meegezonden maar als een HTTP header voor alle methodes waar een api key noodzakelijk is.</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Beantwoord de volgende vragen:</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Wat is er anders: API-key op een andere manier meegeven</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Waarom: Deze manier is gebruikelijker voor een REST-api (standaardisatie). Daarnaast consistent over verschillende methodes (GET/POST/DELETE werken nu hetzelfde op dit vlak). Verder ook wat beter voor beveiliging (API-key als URL query-parameter voor een GET is makkelijker te onderscheppen).</a:t>
            </a:r>
            <a:endParaRPr sz="1200">
              <a:solidFill>
                <a:srgbClr val="0D689B"/>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Font typeface="Arial"/>
              <a:buNone/>
            </a:pPr>
            <a:r>
              <a:rPr lang="en-US" sz="1200">
                <a:solidFill>
                  <a:srgbClr val="0D689B"/>
                </a:solidFill>
                <a:highlight>
                  <a:srgbClr val="FFFFFF"/>
                </a:highlight>
                <a:latin typeface="Verdana"/>
                <a:ea typeface="Verdana"/>
                <a:cs typeface="Verdana"/>
                <a:sym typeface="Verdana"/>
              </a:rPr>
              <a:t>Wat betekent dit voor de gebruiker: manier van API-key opgeven bij aanvraag wijzigen.</a:t>
            </a:r>
            <a:endParaRPr sz="1200">
              <a:solidFill>
                <a:srgbClr val="0D689B"/>
              </a:solidFil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rPr lang="en-US" sz="1200"/>
              <a:t>Nog even uitleggen wat een api key is en dat je die moet aanvragen met een geldig e-</a:t>
            </a:r>
            <a:r>
              <a:rPr lang="en-US" sz="1200"/>
              <a:t>mailadres</a:t>
            </a:r>
            <a:r>
              <a:rPr lang="en-US" sz="1200"/>
              <a:t>. Komt ook aanbod in deel twee van de masterclass.</a:t>
            </a:r>
            <a:endParaRPr b="0" sz="1200" strike="noStrike">
              <a:latin typeface="Arial"/>
              <a:ea typeface="Arial"/>
              <a:cs typeface="Arial"/>
              <a:sym typeface="Arial"/>
            </a:endParaRPr>
          </a:p>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198" name="Google Shape;198;p5: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 name="Shape 20"/>
        <p:cNvGrpSpPr/>
        <p:nvPr/>
      </p:nvGrpSpPr>
      <p:grpSpPr>
        <a:xfrm>
          <a:off x="0" y="0"/>
          <a:ext cx="0" cy="0"/>
          <a:chOff x="0" y="0"/>
          <a:chExt cx="0" cy="0"/>
        </a:xfrm>
      </p:grpSpPr>
      <p:sp>
        <p:nvSpPr>
          <p:cNvPr id="21" name="Google Shape;21;p2"/>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485640" y="1844640"/>
            <a:ext cx="8172000" cy="42811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0" name="Shape 50"/>
        <p:cNvGrpSpPr/>
        <p:nvPr/>
      </p:nvGrpSpPr>
      <p:grpSpPr>
        <a:xfrm>
          <a:off x="0" y="0"/>
          <a:ext cx="0" cy="0"/>
          <a:chOff x="0" y="0"/>
          <a:chExt cx="0" cy="0"/>
        </a:xfrm>
      </p:grpSpPr>
      <p:sp>
        <p:nvSpPr>
          <p:cNvPr id="51" name="Google Shape;51;p11"/>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 type="body"/>
          </p:nvPr>
        </p:nvSpPr>
        <p:spPr>
          <a:xfrm>
            <a:off x="485640" y="184464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1"/>
          <p:cNvSpPr txBox="1"/>
          <p:nvPr>
            <p:ph idx="2"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4" name="Shape 54"/>
        <p:cNvGrpSpPr/>
        <p:nvPr/>
      </p:nvGrpSpPr>
      <p:grpSpPr>
        <a:xfrm>
          <a:off x="0" y="0"/>
          <a:ext cx="0" cy="0"/>
          <a:chOff x="0" y="0"/>
          <a:chExt cx="0" cy="0"/>
        </a:xfrm>
      </p:grpSpPr>
      <p:sp>
        <p:nvSpPr>
          <p:cNvPr id="55" name="Google Shape;55;p12"/>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4"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0" name="Shape 60"/>
        <p:cNvGrpSpPr/>
        <p:nvPr/>
      </p:nvGrpSpPr>
      <p:grpSpPr>
        <a:xfrm>
          <a:off x="0" y="0"/>
          <a:ext cx="0" cy="0"/>
          <a:chOff x="0" y="0"/>
          <a:chExt cx="0" cy="0"/>
        </a:xfrm>
      </p:grpSpPr>
      <p:sp>
        <p:nvSpPr>
          <p:cNvPr id="61" name="Google Shape;61;p13"/>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48564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2" type="body"/>
          </p:nvPr>
        </p:nvSpPr>
        <p:spPr>
          <a:xfrm>
            <a:off x="3249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3" type="body"/>
          </p:nvPr>
        </p:nvSpPr>
        <p:spPr>
          <a:xfrm>
            <a:off x="6012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4" type="body"/>
          </p:nvPr>
        </p:nvSpPr>
        <p:spPr>
          <a:xfrm>
            <a:off x="48564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5" type="body"/>
          </p:nvPr>
        </p:nvSpPr>
        <p:spPr>
          <a:xfrm>
            <a:off x="3249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6" type="body"/>
          </p:nvPr>
        </p:nvSpPr>
        <p:spPr>
          <a:xfrm>
            <a:off x="6012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16"/>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 type="subTitle"/>
          </p:nvPr>
        </p:nvSpPr>
        <p:spPr>
          <a:xfrm>
            <a:off x="485640" y="1844640"/>
            <a:ext cx="8172000" cy="42811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2" name="Shape 82"/>
        <p:cNvGrpSpPr/>
        <p:nvPr/>
      </p:nvGrpSpPr>
      <p:grpSpPr>
        <a:xfrm>
          <a:off x="0" y="0"/>
          <a:ext cx="0" cy="0"/>
          <a:chOff x="0" y="0"/>
          <a:chExt cx="0" cy="0"/>
        </a:xfrm>
      </p:grpSpPr>
      <p:sp>
        <p:nvSpPr>
          <p:cNvPr id="83" name="Google Shape;83;p17"/>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 type="body"/>
          </p:nvPr>
        </p:nvSpPr>
        <p:spPr>
          <a:xfrm>
            <a:off x="485640" y="1844640"/>
            <a:ext cx="817200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8"/>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19"/>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p20"/>
          <p:cNvSpPr txBox="1"/>
          <p:nvPr>
            <p:ph idx="1" type="subTitle"/>
          </p:nvPr>
        </p:nvSpPr>
        <p:spPr>
          <a:xfrm>
            <a:off x="485640" y="1284120"/>
            <a:ext cx="8172000" cy="20606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3" name="Shape 93"/>
        <p:cNvGrpSpPr/>
        <p:nvPr/>
      </p:nvGrpSpPr>
      <p:grpSpPr>
        <a:xfrm>
          <a:off x="0" y="0"/>
          <a:ext cx="0" cy="0"/>
          <a:chOff x="0" y="0"/>
          <a:chExt cx="0" cy="0"/>
        </a:xfrm>
      </p:grpSpPr>
      <p:sp>
        <p:nvSpPr>
          <p:cNvPr id="94" name="Google Shape;94;p21"/>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1"/>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1"/>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8" name="Shape 98"/>
        <p:cNvGrpSpPr/>
        <p:nvPr/>
      </p:nvGrpSpPr>
      <p:grpSpPr>
        <a:xfrm>
          <a:off x="0" y="0"/>
          <a:ext cx="0" cy="0"/>
          <a:chOff x="0" y="0"/>
          <a:chExt cx="0" cy="0"/>
        </a:xfrm>
      </p:grpSpPr>
      <p:sp>
        <p:nvSpPr>
          <p:cNvPr id="99" name="Google Shape;99;p22"/>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2"/>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2"/>
          <p:cNvSpPr txBox="1"/>
          <p:nvPr>
            <p:ph idx="3"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3" name="Shape 103"/>
        <p:cNvGrpSpPr/>
        <p:nvPr/>
      </p:nvGrpSpPr>
      <p:grpSpPr>
        <a:xfrm>
          <a:off x="0" y="0"/>
          <a:ext cx="0" cy="0"/>
          <a:chOff x="0" y="0"/>
          <a:chExt cx="0" cy="0"/>
        </a:xfrm>
      </p:grpSpPr>
      <p:sp>
        <p:nvSpPr>
          <p:cNvPr id="104" name="Google Shape;104;p23"/>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3"/>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3"/>
          <p:cNvSpPr txBox="1"/>
          <p:nvPr>
            <p:ph idx="3"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8" name="Shape 108"/>
        <p:cNvGrpSpPr/>
        <p:nvPr/>
      </p:nvGrpSpPr>
      <p:grpSpPr>
        <a:xfrm>
          <a:off x="0" y="0"/>
          <a:ext cx="0" cy="0"/>
          <a:chOff x="0" y="0"/>
          <a:chExt cx="0" cy="0"/>
        </a:xfrm>
      </p:grpSpPr>
      <p:sp>
        <p:nvSpPr>
          <p:cNvPr id="109" name="Google Shape;109;p24"/>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 type="body"/>
          </p:nvPr>
        </p:nvSpPr>
        <p:spPr>
          <a:xfrm>
            <a:off x="485640" y="184464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4"/>
          <p:cNvSpPr txBox="1"/>
          <p:nvPr>
            <p:ph idx="2"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2" name="Shape 112"/>
        <p:cNvGrpSpPr/>
        <p:nvPr/>
      </p:nvGrpSpPr>
      <p:grpSpPr>
        <a:xfrm>
          <a:off x="0" y="0"/>
          <a:ext cx="0" cy="0"/>
          <a:chOff x="0" y="0"/>
          <a:chExt cx="0" cy="0"/>
        </a:xfrm>
      </p:grpSpPr>
      <p:sp>
        <p:nvSpPr>
          <p:cNvPr id="113" name="Google Shape;113;p25"/>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5"/>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5"/>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5"/>
          <p:cNvSpPr txBox="1"/>
          <p:nvPr>
            <p:ph idx="4"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8" name="Shape 118"/>
        <p:cNvGrpSpPr/>
        <p:nvPr/>
      </p:nvGrpSpPr>
      <p:grpSpPr>
        <a:xfrm>
          <a:off x="0" y="0"/>
          <a:ext cx="0" cy="0"/>
          <a:chOff x="0" y="0"/>
          <a:chExt cx="0" cy="0"/>
        </a:xfrm>
      </p:grpSpPr>
      <p:sp>
        <p:nvSpPr>
          <p:cNvPr id="119" name="Google Shape;119;p26"/>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txBox="1"/>
          <p:nvPr>
            <p:ph idx="1" type="body"/>
          </p:nvPr>
        </p:nvSpPr>
        <p:spPr>
          <a:xfrm>
            <a:off x="48564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6"/>
          <p:cNvSpPr txBox="1"/>
          <p:nvPr>
            <p:ph idx="2" type="body"/>
          </p:nvPr>
        </p:nvSpPr>
        <p:spPr>
          <a:xfrm>
            <a:off x="3249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6"/>
          <p:cNvSpPr txBox="1"/>
          <p:nvPr>
            <p:ph idx="3" type="body"/>
          </p:nvPr>
        </p:nvSpPr>
        <p:spPr>
          <a:xfrm>
            <a:off x="6012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6"/>
          <p:cNvSpPr txBox="1"/>
          <p:nvPr>
            <p:ph idx="4" type="body"/>
          </p:nvPr>
        </p:nvSpPr>
        <p:spPr>
          <a:xfrm>
            <a:off x="48564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6"/>
          <p:cNvSpPr txBox="1"/>
          <p:nvPr>
            <p:ph idx="5" type="body"/>
          </p:nvPr>
        </p:nvSpPr>
        <p:spPr>
          <a:xfrm>
            <a:off x="3249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6"/>
          <p:cNvSpPr txBox="1"/>
          <p:nvPr>
            <p:ph idx="6" type="body"/>
          </p:nvPr>
        </p:nvSpPr>
        <p:spPr>
          <a:xfrm>
            <a:off x="6012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485640" y="1844640"/>
            <a:ext cx="817200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3" name="Shape 33"/>
        <p:cNvGrpSpPr/>
        <p:nvPr/>
      </p:nvGrpSpPr>
      <p:grpSpPr>
        <a:xfrm>
          <a:off x="0" y="0"/>
          <a:ext cx="0" cy="0"/>
          <a:chOff x="0" y="0"/>
          <a:chExt cx="0" cy="0"/>
        </a:xfrm>
      </p:grpSpPr>
      <p:sp>
        <p:nvSpPr>
          <p:cNvPr id="34" name="Google Shape;34;p7"/>
          <p:cNvSpPr txBox="1"/>
          <p:nvPr>
            <p:ph idx="1" type="subTitle"/>
          </p:nvPr>
        </p:nvSpPr>
        <p:spPr>
          <a:xfrm>
            <a:off x="485640" y="1284120"/>
            <a:ext cx="8172000" cy="20606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5" name="Shape 35"/>
        <p:cNvGrpSpPr/>
        <p:nvPr/>
      </p:nvGrpSpPr>
      <p:grpSpPr>
        <a:xfrm>
          <a:off x="0" y="0"/>
          <a:ext cx="0" cy="0"/>
          <a:chOff x="0" y="0"/>
          <a:chExt cx="0" cy="0"/>
        </a:xfrm>
      </p:grpSpPr>
      <p:sp>
        <p:nvSpPr>
          <p:cNvPr id="36" name="Google Shape;36;p8"/>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8"/>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8"/>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0" name="Shape 40"/>
        <p:cNvGrpSpPr/>
        <p:nvPr/>
      </p:nvGrpSpPr>
      <p:grpSpPr>
        <a:xfrm>
          <a:off x="0" y="0"/>
          <a:ext cx="0" cy="0"/>
          <a:chOff x="0" y="0"/>
          <a:chExt cx="0" cy="0"/>
        </a:xfrm>
      </p:grpSpPr>
      <p:sp>
        <p:nvSpPr>
          <p:cNvPr id="41" name="Google Shape;41;p9"/>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9"/>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9"/>
          <p:cNvSpPr txBox="1"/>
          <p:nvPr>
            <p:ph idx="3"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5" name="Shape 45"/>
        <p:cNvGrpSpPr/>
        <p:nvPr/>
      </p:nvGrpSpPr>
      <p:grpSpPr>
        <a:xfrm>
          <a:off x="0" y="0"/>
          <a:ext cx="0" cy="0"/>
          <a:chOff x="0" y="0"/>
          <a:chExt cx="0" cy="0"/>
        </a:xfrm>
      </p:grpSpPr>
      <p:sp>
        <p:nvSpPr>
          <p:cNvPr id="46" name="Google Shape;46;p10"/>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0"/>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0"/>
          <p:cNvSpPr txBox="1"/>
          <p:nvPr>
            <p:ph idx="3"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14400"/>
            <a:ext cx="9143640" cy="85680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3622680" y="6428880"/>
            <a:ext cx="2169360" cy="325080"/>
          </a:xfrm>
          <a:prstGeom prst="rect">
            <a:avLst/>
          </a:prstGeom>
          <a:noFill/>
          <a:ln>
            <a:noFill/>
          </a:ln>
        </p:spPr>
      </p:pic>
      <p:sp>
        <p:nvSpPr>
          <p:cNvPr id="12" name="Google Shape;12;p1"/>
          <p:cNvSpPr/>
          <p:nvPr/>
        </p:nvSpPr>
        <p:spPr>
          <a:xfrm>
            <a:off x="4572000" y="0"/>
            <a:ext cx="4586040" cy="6872040"/>
          </a:xfrm>
          <a:prstGeom prst="rect">
            <a:avLst/>
          </a:prstGeom>
          <a:solidFill>
            <a:srgbClr val="E17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485640" y="6405480"/>
            <a:ext cx="360000" cy="1440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1pPr>
            <a:lvl2pPr indent="0" lvl="1"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2pPr>
            <a:lvl3pPr indent="0" lvl="2"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3pPr>
            <a:lvl4pPr indent="0" lvl="3"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4pPr>
            <a:lvl5pPr indent="0" lvl="4"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5pPr>
            <a:lvl6pPr indent="0" lvl="5"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6pPr>
            <a:lvl7pPr indent="0" lvl="6"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7pPr>
            <a:lvl8pPr indent="0" lvl="7"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8pPr>
            <a:lvl9pPr indent="0" lvl="8"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type="title"/>
          </p:nvPr>
        </p:nvSpPr>
        <p:spPr>
          <a:xfrm>
            <a:off x="5002200" y="2097000"/>
            <a:ext cx="3655800" cy="12236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0" type="dt"/>
          </p:nvPr>
        </p:nvSpPr>
        <p:spPr>
          <a:xfrm>
            <a:off x="5002200" y="6405480"/>
            <a:ext cx="365580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1" type="ftr"/>
          </p:nvPr>
        </p:nvSpPr>
        <p:spPr>
          <a:xfrm>
            <a:off x="5002200" y="6588000"/>
            <a:ext cx="365580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17" name="Google Shape;17;p1"/>
          <p:cNvPicPr preferRelativeResize="0"/>
          <p:nvPr/>
        </p:nvPicPr>
        <p:blipFill rotWithShape="1">
          <a:blip r:embed="rId3">
            <a:alphaModFix/>
          </a:blip>
          <a:srcRect b="0" l="0" r="0" t="0"/>
          <a:stretch/>
        </p:blipFill>
        <p:spPr>
          <a:xfrm>
            <a:off x="0" y="0"/>
            <a:ext cx="4586040" cy="6881040"/>
          </a:xfrm>
          <a:prstGeom prst="rect">
            <a:avLst/>
          </a:prstGeom>
          <a:noFill/>
          <a:ln>
            <a:noFill/>
          </a:ln>
        </p:spPr>
      </p:pic>
      <p:pic>
        <p:nvPicPr>
          <p:cNvPr id="18" name="Google Shape;18;p1"/>
          <p:cNvPicPr preferRelativeResize="0"/>
          <p:nvPr/>
        </p:nvPicPr>
        <p:blipFill rotWithShape="1">
          <a:blip r:embed="rId4">
            <a:alphaModFix/>
          </a:blip>
          <a:srcRect b="0" l="0" r="0" t="0"/>
          <a:stretch/>
        </p:blipFill>
        <p:spPr>
          <a:xfrm>
            <a:off x="-36360" y="-12600"/>
            <a:ext cx="9143640" cy="2003040"/>
          </a:xfrm>
          <a:prstGeom prst="rect">
            <a:avLst/>
          </a:prstGeom>
          <a:noFill/>
          <a:ln>
            <a:noFill/>
          </a:ln>
        </p:spPr>
      </p:pic>
      <p:sp>
        <p:nvSpPr>
          <p:cNvPr id="19" name="Google Shape;19;p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4"/>
          <p:cNvSpPr/>
          <p:nvPr/>
        </p:nvSpPr>
        <p:spPr>
          <a:xfrm>
            <a:off x="0" y="6325200"/>
            <a:ext cx="9168840" cy="532440"/>
          </a:xfrm>
          <a:prstGeom prst="rect">
            <a:avLst/>
          </a:prstGeom>
          <a:solidFill>
            <a:srgbClr val="E17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0" y="0"/>
            <a:ext cx="9168840" cy="1079640"/>
          </a:xfrm>
          <a:prstGeom prst="rect">
            <a:avLst/>
          </a:prstGeom>
          <a:solidFill>
            <a:srgbClr val="E17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4"/>
          <p:cNvPicPr preferRelativeResize="0"/>
          <p:nvPr/>
        </p:nvPicPr>
        <p:blipFill rotWithShape="1">
          <a:blip r:embed="rId1">
            <a:alphaModFix/>
          </a:blip>
          <a:srcRect b="0" l="0" r="0" t="0"/>
          <a:stretch/>
        </p:blipFill>
        <p:spPr>
          <a:xfrm>
            <a:off x="0" y="-14400"/>
            <a:ext cx="9143640" cy="856800"/>
          </a:xfrm>
          <a:prstGeom prst="rect">
            <a:avLst/>
          </a:prstGeom>
          <a:noFill/>
          <a:ln>
            <a:noFill/>
          </a:ln>
        </p:spPr>
      </p:pic>
      <p:pic>
        <p:nvPicPr>
          <p:cNvPr id="72" name="Google Shape;72;p14"/>
          <p:cNvPicPr preferRelativeResize="0"/>
          <p:nvPr/>
        </p:nvPicPr>
        <p:blipFill rotWithShape="1">
          <a:blip r:embed="rId2">
            <a:alphaModFix/>
          </a:blip>
          <a:srcRect b="0" l="0" r="0" t="0"/>
          <a:stretch/>
        </p:blipFill>
        <p:spPr>
          <a:xfrm>
            <a:off x="3622680" y="6428880"/>
            <a:ext cx="2169360" cy="325080"/>
          </a:xfrm>
          <a:prstGeom prst="rect">
            <a:avLst/>
          </a:prstGeom>
          <a:noFill/>
          <a:ln>
            <a:noFill/>
          </a:ln>
        </p:spPr>
      </p:pic>
      <p:sp>
        <p:nvSpPr>
          <p:cNvPr id="73" name="Google Shape;73;p14"/>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14"/>
          <p:cNvSpPr txBox="1"/>
          <p:nvPr>
            <p:ph idx="1" type="body"/>
          </p:nvPr>
        </p:nvSpPr>
        <p:spPr>
          <a:xfrm>
            <a:off x="485640" y="1844640"/>
            <a:ext cx="8172000" cy="42811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14"/>
          <p:cNvSpPr txBox="1"/>
          <p:nvPr>
            <p:ph idx="10" type="dt"/>
          </p:nvPr>
        </p:nvSpPr>
        <p:spPr>
          <a:xfrm>
            <a:off x="7020360" y="6405480"/>
            <a:ext cx="408744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6" name="Google Shape;76;p14"/>
          <p:cNvSpPr txBox="1"/>
          <p:nvPr>
            <p:ph idx="11" type="ftr"/>
          </p:nvPr>
        </p:nvSpPr>
        <p:spPr>
          <a:xfrm>
            <a:off x="7020360" y="6588000"/>
            <a:ext cx="408744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7" name="Google Shape;77;p14"/>
          <p:cNvSpPr txBox="1"/>
          <p:nvPr>
            <p:ph idx="12" type="sldNum"/>
          </p:nvPr>
        </p:nvSpPr>
        <p:spPr>
          <a:xfrm>
            <a:off x="485640" y="6407280"/>
            <a:ext cx="989640" cy="18972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1pPr>
            <a:lvl2pPr indent="0" lvl="1"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2pPr>
            <a:lvl3pPr indent="0" lvl="2"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3pPr>
            <a:lvl4pPr indent="0" lvl="3"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4pPr>
            <a:lvl5pPr indent="0" lvl="4"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5pPr>
            <a:lvl6pPr indent="0" lvl="5"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6pPr>
            <a:lvl7pPr indent="0" lvl="6"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7pPr>
            <a:lvl8pPr indent="0" lvl="7"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8pPr>
            <a:lvl9pPr indent="0" lvl="8"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r>
              <a:rPr lang="en-US"/>
              <a:t> | of x</a:t>
            </a:r>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nvSpPr>
        <p:spPr>
          <a:xfrm>
            <a:off x="5002200" y="2097000"/>
            <a:ext cx="3655800" cy="12236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FFFFFF"/>
                </a:solidFill>
                <a:latin typeface="Verdana"/>
                <a:ea typeface="Verdana"/>
                <a:cs typeface="Verdana"/>
                <a:sym typeface="Verdana"/>
              </a:rPr>
              <a:t>Masterclass Connect</a:t>
            </a:r>
            <a:endParaRPr b="0" i="0" sz="2600" u="none" cap="none" strike="noStrike">
              <a:solidFill>
                <a:srgbClr val="000000"/>
              </a:solidFill>
              <a:latin typeface="Arial"/>
              <a:ea typeface="Arial"/>
              <a:cs typeface="Arial"/>
              <a:sym typeface="Arial"/>
            </a:endParaRPr>
          </a:p>
        </p:txBody>
      </p:sp>
      <p:sp>
        <p:nvSpPr>
          <p:cNvPr id="131" name="Google Shape;131;p27"/>
          <p:cNvSpPr txBox="1"/>
          <p:nvPr/>
        </p:nvSpPr>
        <p:spPr>
          <a:xfrm>
            <a:off x="5002200" y="3410280"/>
            <a:ext cx="3655800" cy="289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Verdana"/>
                <a:ea typeface="Verdana"/>
                <a:cs typeface="Verdana"/>
                <a:sym typeface="Verdana"/>
              </a:rPr>
              <a:t>Introductie</a:t>
            </a:r>
            <a:endParaRPr b="0" i="0" sz="1800" u="none" cap="none" strike="noStrike">
              <a:latin typeface="Arial"/>
              <a:ea typeface="Arial"/>
              <a:cs typeface="Arial"/>
              <a:sym typeface="Arial"/>
            </a:endParaRPr>
          </a:p>
          <a:p>
            <a:pPr indent="0" lvl="0" marL="0" marR="0" rtl="0" algn="l">
              <a:lnSpc>
                <a:spcPct val="100000"/>
              </a:lnSpc>
              <a:spcBef>
                <a:spcPts val="360"/>
              </a:spcBef>
              <a:spcAft>
                <a:spcPts val="0"/>
              </a:spcAft>
              <a:buNone/>
            </a:pPr>
            <a:r>
              <a:t/>
            </a:r>
            <a:endParaRPr b="0" i="0" sz="1800" u="none" cap="none" strike="noStrike">
              <a:latin typeface="Arial"/>
              <a:ea typeface="Arial"/>
              <a:cs typeface="Arial"/>
              <a:sym typeface="Arial"/>
            </a:endParaRPr>
          </a:p>
        </p:txBody>
      </p:sp>
      <p:sp>
        <p:nvSpPr>
          <p:cNvPr id="132" name="Google Shape;132;p27"/>
          <p:cNvSpPr txBox="1"/>
          <p:nvPr/>
        </p:nvSpPr>
        <p:spPr>
          <a:xfrm>
            <a:off x="5002200" y="6405480"/>
            <a:ext cx="365580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2 juni 2021</a:t>
            </a:r>
            <a:endParaRPr b="0" i="0" sz="1000" u="none" cap="none" strike="noStrike">
              <a:latin typeface="Times New Roman"/>
              <a:ea typeface="Times New Roman"/>
              <a:cs typeface="Times New Roman"/>
              <a:sym typeface="Times New Roman"/>
            </a:endParaRPr>
          </a:p>
        </p:txBody>
      </p:sp>
      <p:sp>
        <p:nvSpPr>
          <p:cNvPr id="133" name="Google Shape;133;p27"/>
          <p:cNvSpPr/>
          <p:nvPr/>
        </p:nvSpPr>
        <p:spPr>
          <a:xfrm>
            <a:off x="5002200" y="4264920"/>
            <a:ext cx="3655800" cy="1079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Bert Scholten</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John Verberne</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Nico Dirk van Loo</a:t>
            </a:r>
            <a:endParaRPr b="0" i="0" sz="1000" u="none" cap="none" strike="noStrike">
              <a:latin typeface="Arial"/>
              <a:ea typeface="Arial"/>
              <a:cs typeface="Arial"/>
              <a:sym typeface="Arial"/>
            </a:endParaRPr>
          </a:p>
        </p:txBody>
      </p:sp>
      <p:sp>
        <p:nvSpPr>
          <p:cNvPr id="134" name="Google Shape;134;p27"/>
          <p:cNvSpPr txBox="1"/>
          <p:nvPr/>
        </p:nvSpPr>
        <p:spPr>
          <a:xfrm>
            <a:off x="485640" y="6405480"/>
            <a:ext cx="36000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3</a:t>
            </a:r>
            <a:endParaRPr b="0" i="0" sz="2600" u="none" cap="none" strike="noStrike">
              <a:solidFill>
                <a:srgbClr val="000000"/>
              </a:solidFill>
              <a:latin typeface="Arial"/>
              <a:ea typeface="Arial"/>
              <a:cs typeface="Arial"/>
              <a:sym typeface="Arial"/>
            </a:endParaRPr>
          </a:p>
        </p:txBody>
      </p:sp>
      <p:sp>
        <p:nvSpPr>
          <p:cNvPr id="210" name="Google Shape;210;p36"/>
          <p:cNvSpPr txBox="1"/>
          <p:nvPr/>
        </p:nvSpPr>
        <p:spPr>
          <a:xfrm>
            <a:off x="485640" y="2057315"/>
            <a:ext cx="8550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Bestanden uploaden niet meer base64 encoded in JSON bericht, maar via Multipart/form-data.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p:txBody>
      </p:sp>
      <p:sp>
        <p:nvSpPr>
          <p:cNvPr id="211" name="Google Shape;211;p36"/>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12" name="Google Shape;212;p36"/>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213" name="Google Shape;213;p36"/>
          <p:cNvPicPr preferRelativeResize="0"/>
          <p:nvPr/>
        </p:nvPicPr>
        <p:blipFill>
          <a:blip r:embed="rId3">
            <a:alphaModFix/>
          </a:blip>
          <a:stretch>
            <a:fillRect/>
          </a:stretch>
        </p:blipFill>
        <p:spPr>
          <a:xfrm>
            <a:off x="636998" y="3344198"/>
            <a:ext cx="7723375" cy="2994125"/>
          </a:xfrm>
          <a:prstGeom prst="rect">
            <a:avLst/>
          </a:prstGeom>
          <a:noFill/>
          <a:ln>
            <a:noFill/>
          </a:ln>
        </p:spPr>
      </p:pic>
      <p:sp>
        <p:nvSpPr>
          <p:cNvPr id="214" name="Google Shape;214;p36"/>
          <p:cNvSpPr/>
          <p:nvPr/>
        </p:nvSpPr>
        <p:spPr>
          <a:xfrm>
            <a:off x="1042350" y="5311025"/>
            <a:ext cx="4897500" cy="256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4</a:t>
            </a:r>
            <a:endParaRPr b="0" i="0" sz="2600" u="none" cap="none" strike="noStrike">
              <a:solidFill>
                <a:srgbClr val="000000"/>
              </a:solidFill>
              <a:latin typeface="Arial"/>
              <a:ea typeface="Arial"/>
              <a:cs typeface="Arial"/>
              <a:sym typeface="Arial"/>
            </a:endParaRPr>
          </a:p>
        </p:txBody>
      </p:sp>
      <p:sp>
        <p:nvSpPr>
          <p:cNvPr id="220" name="Google Shape;220;p37"/>
          <p:cNvSpPr txBox="1"/>
          <p:nvPr/>
        </p:nvSpPr>
        <p:spPr>
          <a:xfrm>
            <a:off x="485640" y="2040290"/>
            <a:ext cx="8550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800" u="none" cap="none" strike="noStrike">
                <a:solidFill>
                  <a:srgbClr val="333333"/>
                </a:solidFill>
                <a:latin typeface="Verdana"/>
                <a:ea typeface="Verdana"/>
                <a:cs typeface="Verdana"/>
                <a:sym typeface="Verdana"/>
              </a:rPr>
              <a:t>Geen valuePerHexagon utility methodes meer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21" name="Google Shape;221;p37"/>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22" name="Google Shape;222;p37"/>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223" name="Google Shape;223;p37"/>
          <p:cNvPicPr preferRelativeResize="0"/>
          <p:nvPr/>
        </p:nvPicPr>
        <p:blipFill>
          <a:blip r:embed="rId3">
            <a:alphaModFix/>
          </a:blip>
          <a:stretch>
            <a:fillRect/>
          </a:stretch>
        </p:blipFill>
        <p:spPr>
          <a:xfrm>
            <a:off x="1670725" y="3817903"/>
            <a:ext cx="5801851" cy="1911850"/>
          </a:xfrm>
          <a:prstGeom prst="rect">
            <a:avLst/>
          </a:prstGeom>
          <a:noFill/>
          <a:ln>
            <a:noFill/>
          </a:ln>
        </p:spPr>
      </p:pic>
      <p:cxnSp>
        <p:nvCxnSpPr>
          <p:cNvPr id="224" name="Google Shape;224;p37"/>
          <p:cNvCxnSpPr/>
          <p:nvPr/>
        </p:nvCxnSpPr>
        <p:spPr>
          <a:xfrm>
            <a:off x="1612800" y="4724203"/>
            <a:ext cx="1828500" cy="0"/>
          </a:xfrm>
          <a:prstGeom prst="straightConnector1">
            <a:avLst/>
          </a:prstGeom>
          <a:noFill/>
          <a:ln cap="flat" cmpd="sng" w="19050">
            <a:solidFill>
              <a:srgbClr val="FF0000"/>
            </a:solidFill>
            <a:prstDash val="solid"/>
            <a:round/>
            <a:headEnd len="med" w="med" type="none"/>
            <a:tailEnd len="med" w="med" type="none"/>
          </a:ln>
        </p:spPr>
      </p:cxnSp>
      <p:cxnSp>
        <p:nvCxnSpPr>
          <p:cNvPr id="225" name="Google Shape;225;p37"/>
          <p:cNvCxnSpPr/>
          <p:nvPr/>
        </p:nvCxnSpPr>
        <p:spPr>
          <a:xfrm>
            <a:off x="1612800" y="5000678"/>
            <a:ext cx="1828500" cy="0"/>
          </a:xfrm>
          <a:prstGeom prst="straightConnector1">
            <a:avLst/>
          </a:prstGeom>
          <a:noFill/>
          <a:ln cap="flat" cmpd="sng" w="19050">
            <a:solidFill>
              <a:srgbClr val="FF0000"/>
            </a:solidFill>
            <a:prstDash val="solid"/>
            <a:round/>
            <a:headEnd len="med" w="med" type="none"/>
            <a:tailEnd len="med" w="med" type="none"/>
          </a:ln>
        </p:spPr>
      </p:cxnSp>
      <p:cxnSp>
        <p:nvCxnSpPr>
          <p:cNvPr id="226" name="Google Shape;226;p37"/>
          <p:cNvCxnSpPr/>
          <p:nvPr/>
        </p:nvCxnSpPr>
        <p:spPr>
          <a:xfrm>
            <a:off x="1612800" y="5277153"/>
            <a:ext cx="18285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485640" y="1284120"/>
            <a:ext cx="8172000" cy="444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5</a:t>
            </a:r>
            <a:endParaRPr b="0" i="0" sz="2600" u="none" cap="none" strike="noStrike">
              <a:solidFill>
                <a:srgbClr val="000000"/>
              </a:solidFill>
              <a:latin typeface="Arial"/>
              <a:ea typeface="Arial"/>
              <a:cs typeface="Arial"/>
              <a:sym typeface="Arial"/>
            </a:endParaRPr>
          </a:p>
        </p:txBody>
      </p:sp>
      <p:sp>
        <p:nvSpPr>
          <p:cNvPr id="232" name="Google Shape;232;p38"/>
          <p:cNvSpPr txBox="1"/>
          <p:nvPr/>
        </p:nvSpPr>
        <p:spPr>
          <a:xfrm>
            <a:off x="7020360" y="6405480"/>
            <a:ext cx="408744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33" name="Google Shape;233;p38"/>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34" name="Google Shape;234;p38"/>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Util -&gt; utility</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id="235" name="Google Shape;235;p38"/>
          <p:cNvPicPr preferRelativeResize="0"/>
          <p:nvPr/>
        </p:nvPicPr>
        <p:blipFill>
          <a:blip r:embed="rId3">
            <a:alphaModFix/>
          </a:blip>
          <a:stretch>
            <a:fillRect/>
          </a:stretch>
        </p:blipFill>
        <p:spPr>
          <a:xfrm>
            <a:off x="1381525" y="4289903"/>
            <a:ext cx="6562950" cy="193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6</a:t>
            </a:r>
            <a:endParaRPr b="0" i="0" sz="2600" u="none" cap="none" strike="noStrike">
              <a:solidFill>
                <a:srgbClr val="000000"/>
              </a:solidFill>
              <a:latin typeface="Arial"/>
              <a:ea typeface="Arial"/>
              <a:cs typeface="Arial"/>
              <a:sym typeface="Arial"/>
            </a:endParaRPr>
          </a:p>
        </p:txBody>
      </p:sp>
      <p:sp>
        <p:nvSpPr>
          <p:cNvPr id="241" name="Google Shape;241;p39"/>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42" name="Google Shape;242;p39"/>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43" name="Google Shape;243;p39"/>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900" u="none" cap="none" strike="noStrike">
                <a:solidFill>
                  <a:srgbClr val="333333"/>
                </a:solidFill>
                <a:latin typeface="Verdana"/>
                <a:ea typeface="Verdana"/>
                <a:cs typeface="Verdana"/>
                <a:sym typeface="Verdana"/>
              </a:rPr>
              <a:t>user -&gt; user en jobs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id="244" name="Google Shape;244;p39"/>
          <p:cNvPicPr preferRelativeResize="0"/>
          <p:nvPr/>
        </p:nvPicPr>
        <p:blipFill>
          <a:blip r:embed="rId3">
            <a:alphaModFix/>
          </a:blip>
          <a:stretch>
            <a:fillRect/>
          </a:stretch>
        </p:blipFill>
        <p:spPr>
          <a:xfrm>
            <a:off x="686600" y="2847574"/>
            <a:ext cx="7621849" cy="325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7</a:t>
            </a:r>
            <a:endParaRPr b="0" i="0" sz="2600" u="none" cap="none" strike="noStrike">
              <a:solidFill>
                <a:srgbClr val="000000"/>
              </a:solidFill>
              <a:latin typeface="Arial"/>
              <a:ea typeface="Arial"/>
              <a:cs typeface="Arial"/>
              <a:sym typeface="Arial"/>
            </a:endParaRPr>
          </a:p>
        </p:txBody>
      </p:sp>
      <p:sp>
        <p:nvSpPr>
          <p:cNvPr id="250" name="Google Shape;250;p40"/>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51" name="Google Shape;251;p40"/>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52" name="Google Shape;252;p40"/>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600" u="none" cap="none" strike="noStrike">
                <a:solidFill>
                  <a:srgbClr val="333333"/>
                </a:solidFill>
                <a:latin typeface="Verdana"/>
                <a:ea typeface="Verdana"/>
                <a:cs typeface="Verdana"/>
                <a:sym typeface="Verdana"/>
              </a:rPr>
              <a:t>receptorSet(s) -&gt; receptorSets</a:t>
            </a:r>
            <a:endParaRPr b="0" i="0" sz="1600" u="none" cap="none" strike="noStrike">
              <a:solidFill>
                <a:srgbClr val="000000"/>
              </a:solidFill>
              <a:latin typeface="Arial"/>
              <a:ea typeface="Arial"/>
              <a:cs typeface="Arial"/>
              <a:sym typeface="Arial"/>
            </a:endParaRPr>
          </a:p>
        </p:txBody>
      </p:sp>
      <p:pic>
        <p:nvPicPr>
          <p:cNvPr id="253" name="Google Shape;253;p40"/>
          <p:cNvPicPr preferRelativeResize="0"/>
          <p:nvPr/>
        </p:nvPicPr>
        <p:blipFill>
          <a:blip r:embed="rId3">
            <a:alphaModFix/>
          </a:blip>
          <a:stretch>
            <a:fillRect/>
          </a:stretch>
        </p:blipFill>
        <p:spPr>
          <a:xfrm>
            <a:off x="852100" y="4284676"/>
            <a:ext cx="7042750" cy="1805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8</a:t>
            </a:r>
            <a:endParaRPr b="0" i="0" sz="2600" u="none" cap="none" strike="noStrike">
              <a:solidFill>
                <a:srgbClr val="000000"/>
              </a:solidFill>
              <a:latin typeface="Arial"/>
              <a:ea typeface="Arial"/>
              <a:cs typeface="Arial"/>
              <a:sym typeface="Arial"/>
            </a:endParaRPr>
          </a:p>
        </p:txBody>
      </p:sp>
      <p:sp>
        <p:nvSpPr>
          <p:cNvPr id="259" name="Google Shape;259;p41"/>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60" name="Google Shape;260;p41"/>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61" name="Google Shape;261;p41"/>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calculation -&gt; gesplitst naar wnb/calculation en analysis/calculation.</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id="262" name="Google Shape;262;p41"/>
          <p:cNvPicPr preferRelativeResize="0"/>
          <p:nvPr/>
        </p:nvPicPr>
        <p:blipFill>
          <a:blip r:embed="rId3">
            <a:alphaModFix/>
          </a:blip>
          <a:stretch>
            <a:fillRect/>
          </a:stretch>
        </p:blipFill>
        <p:spPr>
          <a:xfrm>
            <a:off x="887213" y="3319703"/>
            <a:ext cx="7368876" cy="1268771"/>
          </a:xfrm>
          <a:prstGeom prst="rect">
            <a:avLst/>
          </a:prstGeom>
          <a:noFill/>
          <a:ln>
            <a:noFill/>
          </a:ln>
        </p:spPr>
      </p:pic>
      <p:pic>
        <p:nvPicPr>
          <p:cNvPr id="263" name="Google Shape;263;p41"/>
          <p:cNvPicPr preferRelativeResize="0"/>
          <p:nvPr/>
        </p:nvPicPr>
        <p:blipFill>
          <a:blip r:embed="rId4">
            <a:alphaModFix/>
          </a:blip>
          <a:stretch>
            <a:fillRect/>
          </a:stretch>
        </p:blipFill>
        <p:spPr>
          <a:xfrm>
            <a:off x="887212" y="4721375"/>
            <a:ext cx="7368876" cy="114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9</a:t>
            </a:r>
            <a:endParaRPr b="0" i="0" sz="2600" u="none" cap="none" strike="noStrike">
              <a:solidFill>
                <a:srgbClr val="000000"/>
              </a:solidFill>
              <a:latin typeface="Arial"/>
              <a:ea typeface="Arial"/>
              <a:cs typeface="Arial"/>
              <a:sym typeface="Arial"/>
            </a:endParaRPr>
          </a:p>
        </p:txBody>
      </p:sp>
      <p:sp>
        <p:nvSpPr>
          <p:cNvPr id="269" name="Google Shape;269;p42"/>
          <p:cNvSpPr txBox="1"/>
          <p:nvPr/>
        </p:nvSpPr>
        <p:spPr>
          <a:xfrm>
            <a:off x="485640" y="2040290"/>
            <a:ext cx="8550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Situatie naam current wordt reference</a:t>
            </a:r>
            <a:endParaRPr b="0" i="0" sz="2000" u="none" cap="none" strike="noStrike">
              <a:solidFill>
                <a:srgbClr val="333333"/>
              </a:solidFill>
              <a:latin typeface="Verdana"/>
              <a:ea typeface="Verdana"/>
              <a:cs typeface="Verdana"/>
              <a:sym typeface="Verdana"/>
            </a:endParaRPr>
          </a:p>
          <a:p>
            <a:pPr indent="-355600" lvl="0" marL="457200" rtl="0" algn="l">
              <a:spcBef>
                <a:spcPts val="961"/>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REFERENCE</a:t>
            </a:r>
            <a:endParaRPr sz="2000">
              <a:solidFill>
                <a:srgbClr val="333333"/>
              </a:solidFill>
              <a:latin typeface="Verdana"/>
              <a:ea typeface="Verdana"/>
              <a:cs typeface="Verdana"/>
              <a:sym typeface="Verdana"/>
            </a:endParaRPr>
          </a:p>
          <a:p>
            <a:pPr indent="-355600" lvl="0" marL="457200" rtl="0" algn="l">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TEMPORARY</a:t>
            </a:r>
            <a:endParaRPr sz="2000">
              <a:solidFill>
                <a:srgbClr val="333333"/>
              </a:solidFill>
              <a:latin typeface="Verdana"/>
              <a:ea typeface="Verdana"/>
              <a:cs typeface="Verdana"/>
              <a:sym typeface="Verdana"/>
            </a:endParaRPr>
          </a:p>
          <a:p>
            <a:pPr indent="-355600" lvl="0" marL="457200" rtl="0" algn="l">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PROPOSED</a:t>
            </a:r>
            <a:endParaRPr sz="2000">
              <a:solidFill>
                <a:srgbClr val="333333"/>
              </a:solidFill>
              <a:latin typeface="Verdana"/>
              <a:ea typeface="Verdana"/>
              <a:cs typeface="Verdana"/>
              <a:sym typeface="Verdana"/>
            </a:endParaRPr>
          </a:p>
          <a:p>
            <a:pPr indent="-355600" lvl="0" marL="457200" rtl="0" algn="l">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REFERENCE_AND_PROPOSED_ZIP</a:t>
            </a:r>
            <a:endParaRPr sz="2000">
              <a:solidFill>
                <a:srgbClr val="333333"/>
              </a:solidFill>
              <a:latin typeface="Verdana"/>
              <a:ea typeface="Verdana"/>
              <a:cs typeface="Verdana"/>
              <a:sym typeface="Verdana"/>
            </a:endParaRPr>
          </a:p>
          <a:p>
            <a:pPr indent="-355600" lvl="0" marL="457200" rtl="0" algn="l">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DEFINED_BY_FILE</a:t>
            </a:r>
            <a:endParaRPr sz="2000">
              <a:solidFill>
                <a:srgbClr val="333333"/>
              </a:solidFill>
              <a:latin typeface="Verdana"/>
              <a:ea typeface="Verdana"/>
              <a:cs typeface="Verdana"/>
              <a:sym typeface="Verdana"/>
            </a:endParaRPr>
          </a:p>
          <a:p>
            <a:pPr indent="-355600" lvl="0" marL="457200" rtl="0" algn="l">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ALL</a:t>
            </a:r>
            <a:endParaRPr sz="2000">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rPr lang="en-US" sz="2000">
                <a:solidFill>
                  <a:srgbClr val="505050"/>
                </a:solidFill>
                <a:highlight>
                  <a:srgbClr val="FFFFFF"/>
                </a:highlight>
              </a:rPr>
              <a:t>[</a:t>
            </a:r>
            <a:endParaRPr sz="2000">
              <a:solidFill>
                <a:srgbClr val="505050"/>
              </a:solidFill>
              <a:highlight>
                <a:srgbClr val="FFFFFF"/>
              </a:highlight>
            </a:endParaRPr>
          </a:p>
          <a:p>
            <a:pPr indent="457200" lvl="0" marL="0" marR="0" rtl="0" algn="l">
              <a:lnSpc>
                <a:spcPct val="100000"/>
              </a:lnSpc>
              <a:spcBef>
                <a:spcPts val="0"/>
              </a:spcBef>
              <a:spcAft>
                <a:spcPts val="0"/>
              </a:spcAft>
              <a:buNone/>
            </a:pPr>
            <a:r>
              <a:rPr lang="en-US" sz="2000">
                <a:solidFill>
                  <a:srgbClr val="505050"/>
                </a:solidFill>
                <a:highlight>
                  <a:srgbClr val="FFFFFF"/>
                </a:highlight>
              </a:rPr>
              <a:t>{ </a:t>
            </a:r>
            <a:endParaRPr sz="2000">
              <a:solidFill>
                <a:srgbClr val="505050"/>
              </a:solidFill>
              <a:highlight>
                <a:srgbClr val="FFFFFF"/>
              </a:highlight>
            </a:endParaRPr>
          </a:p>
          <a:p>
            <a:pPr indent="457200" lvl="0" marL="457200" marR="0" rtl="0" algn="l">
              <a:lnSpc>
                <a:spcPct val="100000"/>
              </a:lnSpc>
              <a:spcBef>
                <a:spcPts val="0"/>
              </a:spcBef>
              <a:spcAft>
                <a:spcPts val="0"/>
              </a:spcAft>
              <a:buNone/>
            </a:pPr>
            <a:r>
              <a:rPr lang="en-US" sz="2000">
                <a:solidFill>
                  <a:srgbClr val="505050"/>
                </a:solidFill>
                <a:highlight>
                  <a:srgbClr val="FFFFFF"/>
                </a:highlight>
              </a:rPr>
              <a:t>"fileName": "AERIUS_Situatie.zip", </a:t>
            </a:r>
            <a:endParaRPr sz="2000">
              <a:solidFill>
                <a:srgbClr val="505050"/>
              </a:solidFill>
              <a:highlight>
                <a:srgbClr val="FFFFFF"/>
              </a:highlight>
            </a:endParaRPr>
          </a:p>
          <a:p>
            <a:pPr indent="457200" lvl="0" marL="457200" marR="0" rtl="0" algn="l">
              <a:lnSpc>
                <a:spcPct val="100000"/>
              </a:lnSpc>
              <a:spcBef>
                <a:spcPts val="0"/>
              </a:spcBef>
              <a:spcAft>
                <a:spcPts val="0"/>
              </a:spcAft>
              <a:buNone/>
            </a:pPr>
            <a:r>
              <a:rPr lang="en-US" sz="2000">
                <a:solidFill>
                  <a:srgbClr val="505050"/>
                </a:solidFill>
                <a:highlight>
                  <a:srgbClr val="FFFFFF"/>
                </a:highlight>
              </a:rPr>
              <a:t>"situation": "REFERENCE"</a:t>
            </a:r>
            <a:endParaRPr sz="2000">
              <a:solidFill>
                <a:srgbClr val="505050"/>
              </a:solidFill>
              <a:highlight>
                <a:srgbClr val="FFFFFF"/>
              </a:highlight>
            </a:endParaRPr>
          </a:p>
          <a:p>
            <a:pPr indent="457200" lvl="0" marL="0" marR="0" rtl="0" algn="l">
              <a:lnSpc>
                <a:spcPct val="100000"/>
              </a:lnSpc>
              <a:spcBef>
                <a:spcPts val="0"/>
              </a:spcBef>
              <a:spcAft>
                <a:spcPts val="0"/>
              </a:spcAft>
              <a:buNone/>
            </a:pPr>
            <a:r>
              <a:rPr lang="en-US" sz="2000">
                <a:solidFill>
                  <a:srgbClr val="505050"/>
                </a:solidFill>
                <a:highlight>
                  <a:srgbClr val="FFFFFF"/>
                </a:highlight>
              </a:rPr>
              <a:t>}</a:t>
            </a:r>
            <a:endParaRPr sz="2000">
              <a:solidFill>
                <a:srgbClr val="505050"/>
              </a:solidFill>
              <a:highlight>
                <a:srgbClr val="FFFFFF"/>
              </a:highlight>
            </a:endParaRPr>
          </a:p>
          <a:p>
            <a:pPr indent="0" lvl="0" marL="0" marR="0" rtl="0" algn="l">
              <a:lnSpc>
                <a:spcPct val="100000"/>
              </a:lnSpc>
              <a:spcBef>
                <a:spcPts val="0"/>
              </a:spcBef>
              <a:spcAft>
                <a:spcPts val="0"/>
              </a:spcAft>
              <a:buNone/>
            </a:pPr>
            <a:r>
              <a:rPr lang="en-US" sz="2000">
                <a:solidFill>
                  <a:srgbClr val="505050"/>
                </a:solidFill>
                <a:highlight>
                  <a:srgbClr val="FFFFFF"/>
                </a:highlight>
              </a:rPr>
              <a:t>]</a:t>
            </a:r>
            <a:endParaRPr sz="3100">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270" name="Google Shape;270;p42"/>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71" name="Google Shape;271;p42"/>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10</a:t>
            </a:r>
            <a:endParaRPr b="0" i="0" sz="2600" u="none" cap="none" strike="noStrike">
              <a:solidFill>
                <a:srgbClr val="000000"/>
              </a:solidFill>
              <a:latin typeface="Arial"/>
              <a:ea typeface="Arial"/>
              <a:cs typeface="Arial"/>
              <a:sym typeface="Arial"/>
            </a:endParaRPr>
          </a:p>
        </p:txBody>
      </p:sp>
      <p:sp>
        <p:nvSpPr>
          <p:cNvPr id="277" name="Google Shape;277;p43"/>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78" name="Google Shape;278;p43"/>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79" name="Google Shape;279;p43"/>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Samenstellen van situaties bij berekeningen op basis van bestanden wordt flexibeler. Hiervoor moet wel bij berekening per bestand enkele waardes op worden gegeven.</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280" name="Google Shape;280;p43"/>
          <p:cNvSpPr txBox="1"/>
          <p:nvPr/>
        </p:nvSpPr>
        <p:spPr>
          <a:xfrm>
            <a:off x="2498325" y="3499325"/>
            <a:ext cx="4521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a:solidFill>
                  <a:srgbClr val="505050"/>
                </a:solidFill>
                <a:highlight>
                  <a:srgbClr val="FFFFFF"/>
                </a:highlight>
              </a:rPr>
              <a:t>[</a:t>
            </a:r>
            <a:endParaRPr>
              <a:solidFill>
                <a:srgbClr val="505050"/>
              </a:solidFill>
              <a:highlight>
                <a:srgbClr val="FFFFFF"/>
              </a:highlight>
            </a:endParaRPr>
          </a:p>
          <a:p>
            <a:pPr indent="457200" lvl="0" marL="0" rtl="0" algn="l">
              <a:spcBef>
                <a:spcPts val="0"/>
              </a:spcBef>
              <a:spcAft>
                <a:spcPts val="0"/>
              </a:spcAft>
              <a:buClr>
                <a:schemeClr val="dk1"/>
              </a:buClr>
              <a:buFont typeface="Arial"/>
              <a:buNone/>
            </a:pPr>
            <a:r>
              <a:rPr lang="en-US">
                <a:solidFill>
                  <a:srgbClr val="505050"/>
                </a:solidFill>
                <a:highlight>
                  <a:srgbClr val="FFFFFF"/>
                </a:highlight>
              </a:rPr>
              <a:t>{ </a:t>
            </a:r>
            <a:endParaRPr>
              <a:solidFill>
                <a:srgbClr val="505050"/>
              </a:solidFill>
              <a:highlight>
                <a:srgbClr val="FFFFFF"/>
              </a:highlight>
            </a:endParaRPr>
          </a:p>
          <a:p>
            <a:pPr indent="457200" lvl="0" marL="457200" rtl="0" algn="l">
              <a:spcBef>
                <a:spcPts val="0"/>
              </a:spcBef>
              <a:spcAft>
                <a:spcPts val="0"/>
              </a:spcAft>
              <a:buClr>
                <a:schemeClr val="dk1"/>
              </a:buClr>
              <a:buFont typeface="Arial"/>
              <a:buNone/>
            </a:pPr>
            <a:r>
              <a:rPr lang="en-US">
                <a:solidFill>
                  <a:srgbClr val="505050"/>
                </a:solidFill>
                <a:highlight>
                  <a:srgbClr val="FFFFFF"/>
                </a:highlight>
              </a:rPr>
              <a:t>"fileName": "AERIUS_Situatie.zip", </a:t>
            </a:r>
            <a:endParaRPr>
              <a:solidFill>
                <a:srgbClr val="505050"/>
              </a:solidFill>
              <a:highlight>
                <a:srgbClr val="FFFFFF"/>
              </a:highlight>
            </a:endParaRPr>
          </a:p>
          <a:p>
            <a:pPr indent="457200" lvl="0" marL="457200" rtl="0" algn="l">
              <a:spcBef>
                <a:spcPts val="0"/>
              </a:spcBef>
              <a:spcAft>
                <a:spcPts val="0"/>
              </a:spcAft>
              <a:buClr>
                <a:schemeClr val="dk1"/>
              </a:buClr>
              <a:buFont typeface="Arial"/>
              <a:buNone/>
            </a:pPr>
            <a:r>
              <a:rPr lang="en-US">
                <a:solidFill>
                  <a:srgbClr val="505050"/>
                </a:solidFill>
                <a:highlight>
                  <a:srgbClr val="FFFFFF"/>
                </a:highlight>
              </a:rPr>
              <a:t>"situation": "REFERENCE"</a:t>
            </a:r>
            <a:endParaRPr>
              <a:solidFill>
                <a:srgbClr val="505050"/>
              </a:solidFill>
              <a:highlight>
                <a:srgbClr val="FFFFFF"/>
              </a:highlight>
            </a:endParaRPr>
          </a:p>
          <a:p>
            <a:pPr indent="457200" lvl="0" marL="0" rtl="0" algn="l">
              <a:spcBef>
                <a:spcPts val="0"/>
              </a:spcBef>
              <a:spcAft>
                <a:spcPts val="0"/>
              </a:spcAft>
              <a:buNone/>
            </a:pPr>
            <a:r>
              <a:rPr lang="en-US">
                <a:solidFill>
                  <a:srgbClr val="505050"/>
                </a:solidFill>
                <a:highlight>
                  <a:srgbClr val="FFFFFF"/>
                </a:highlight>
              </a:rPr>
              <a:t>},</a:t>
            </a:r>
            <a:endParaRPr>
              <a:solidFill>
                <a:srgbClr val="505050"/>
              </a:solidFill>
              <a:highlight>
                <a:srgbClr val="FFFFFF"/>
              </a:highlight>
            </a:endParaRPr>
          </a:p>
          <a:p>
            <a:pPr indent="457200" lvl="0" marL="0" rtl="0" algn="l">
              <a:spcBef>
                <a:spcPts val="0"/>
              </a:spcBef>
              <a:spcAft>
                <a:spcPts val="0"/>
              </a:spcAft>
              <a:buClr>
                <a:schemeClr val="dk1"/>
              </a:buClr>
              <a:buSzPts val="1100"/>
              <a:buFont typeface="Arial"/>
              <a:buNone/>
            </a:pPr>
            <a:r>
              <a:rPr lang="en-US">
                <a:solidFill>
                  <a:srgbClr val="505050"/>
                </a:solidFill>
                <a:highlight>
                  <a:srgbClr val="FFFFFF"/>
                </a:highlight>
              </a:rPr>
              <a:t>{ </a:t>
            </a:r>
            <a:endParaRPr>
              <a:solidFill>
                <a:srgbClr val="505050"/>
              </a:solidFill>
              <a:highlight>
                <a:srgbClr val="FFFFFF"/>
              </a:highlight>
            </a:endParaRPr>
          </a:p>
          <a:p>
            <a:pPr indent="457200" lvl="0" marL="457200" rtl="0" algn="l">
              <a:spcBef>
                <a:spcPts val="0"/>
              </a:spcBef>
              <a:spcAft>
                <a:spcPts val="0"/>
              </a:spcAft>
              <a:buClr>
                <a:schemeClr val="dk1"/>
              </a:buClr>
              <a:buSzPts val="1100"/>
              <a:buFont typeface="Arial"/>
              <a:buNone/>
            </a:pPr>
            <a:r>
              <a:rPr lang="en-US">
                <a:solidFill>
                  <a:srgbClr val="505050"/>
                </a:solidFill>
                <a:highlight>
                  <a:srgbClr val="FFFFFF"/>
                </a:highlight>
              </a:rPr>
              <a:t>"fileName": "AERIUS_Situatie_2.zip", </a:t>
            </a:r>
            <a:endParaRPr>
              <a:solidFill>
                <a:srgbClr val="505050"/>
              </a:solidFill>
              <a:highlight>
                <a:srgbClr val="FFFFFF"/>
              </a:highlight>
            </a:endParaRPr>
          </a:p>
          <a:p>
            <a:pPr indent="457200" lvl="0" marL="457200" rtl="0" algn="l">
              <a:spcBef>
                <a:spcPts val="0"/>
              </a:spcBef>
              <a:spcAft>
                <a:spcPts val="0"/>
              </a:spcAft>
              <a:buClr>
                <a:schemeClr val="dk1"/>
              </a:buClr>
              <a:buSzPts val="1100"/>
              <a:buFont typeface="Arial"/>
              <a:buNone/>
            </a:pPr>
            <a:r>
              <a:rPr lang="en-US">
                <a:solidFill>
                  <a:srgbClr val="505050"/>
                </a:solidFill>
                <a:highlight>
                  <a:srgbClr val="FFFFFF"/>
                </a:highlight>
              </a:rPr>
              <a:t>"situation": "PROPOSED" </a:t>
            </a:r>
            <a:endParaRPr>
              <a:solidFill>
                <a:srgbClr val="505050"/>
              </a:solidFill>
              <a:highlight>
                <a:srgbClr val="FFFFFF"/>
              </a:highlight>
            </a:endParaRPr>
          </a:p>
          <a:p>
            <a:pPr indent="457200" lvl="0" marL="0" rtl="0" algn="l">
              <a:spcBef>
                <a:spcPts val="0"/>
              </a:spcBef>
              <a:spcAft>
                <a:spcPts val="0"/>
              </a:spcAft>
              <a:buClr>
                <a:schemeClr val="dk1"/>
              </a:buClr>
              <a:buSzPts val="1100"/>
              <a:buFont typeface="Arial"/>
              <a:buNone/>
            </a:pPr>
            <a:r>
              <a:rPr lang="en-US">
                <a:solidFill>
                  <a:srgbClr val="505050"/>
                </a:solidFill>
                <a:highlight>
                  <a:srgbClr val="FFFFFF"/>
                </a:highlight>
              </a:rPr>
              <a:t>}</a:t>
            </a:r>
            <a:endParaRPr>
              <a:solidFill>
                <a:srgbClr val="505050"/>
              </a:solidFill>
              <a:highlight>
                <a:srgbClr val="FFFFFF"/>
              </a:highlight>
            </a:endParaRPr>
          </a:p>
          <a:p>
            <a:pPr indent="0" lvl="0" marL="0" rtl="0" algn="l">
              <a:spcBef>
                <a:spcPts val="0"/>
              </a:spcBef>
              <a:spcAft>
                <a:spcPts val="0"/>
              </a:spcAft>
              <a:buClr>
                <a:schemeClr val="dk1"/>
              </a:buClr>
              <a:buFont typeface="Arial"/>
              <a:buNone/>
            </a:pPr>
            <a:r>
              <a:rPr lang="en-US">
                <a:solidFill>
                  <a:srgbClr val="505050"/>
                </a:solidFill>
                <a:highlight>
                  <a:srgbClr val="FFFFFF"/>
                </a:highlight>
              </a:rPr>
              <a:t>]</a:t>
            </a:r>
            <a:endParaRPr sz="2500">
              <a:solidFill>
                <a:srgbClr val="333333"/>
              </a:solidFill>
              <a:latin typeface="Verdana"/>
              <a:ea typeface="Verdana"/>
              <a:cs typeface="Verdana"/>
              <a:sym typeface="Verdana"/>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11</a:t>
            </a:r>
            <a:endParaRPr b="0" i="0" sz="2600" u="none" cap="none" strike="noStrike">
              <a:solidFill>
                <a:srgbClr val="000000"/>
              </a:solidFill>
              <a:latin typeface="Arial"/>
              <a:ea typeface="Arial"/>
              <a:cs typeface="Arial"/>
              <a:sym typeface="Arial"/>
            </a:endParaRPr>
          </a:p>
        </p:txBody>
      </p:sp>
      <p:sp>
        <p:nvSpPr>
          <p:cNvPr id="286" name="Google Shape;286;p44"/>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87" name="Google Shape;287;p44"/>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88" name="Google Shape;288;p44"/>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2000">
                <a:solidFill>
                  <a:srgbClr val="333333"/>
                </a:solidFill>
                <a:latin typeface="Verdana"/>
                <a:ea typeface="Verdana"/>
                <a:cs typeface="Verdana"/>
                <a:sym typeface="Verdana"/>
              </a:rPr>
              <a:t>Rekenen met eigen rekenpunten kan op twee manieren:</a:t>
            </a:r>
            <a:endParaRPr sz="2000">
              <a:solidFill>
                <a:srgbClr val="333333"/>
              </a:solidFill>
              <a:latin typeface="Verdana"/>
              <a:ea typeface="Verdana"/>
              <a:cs typeface="Verdana"/>
              <a:sym typeface="Verdana"/>
            </a:endParaRPr>
          </a:p>
          <a:p>
            <a:pPr indent="-355600" lvl="0" marL="457200" marR="0" rtl="0" algn="l">
              <a:lnSpc>
                <a:spcPct val="100000"/>
              </a:lnSpc>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Rekenpunten in het GML bestand;</a:t>
            </a:r>
            <a:endParaRPr sz="2000">
              <a:solidFill>
                <a:srgbClr val="333333"/>
              </a:solidFill>
              <a:latin typeface="Verdana"/>
              <a:ea typeface="Verdana"/>
              <a:cs typeface="Verdana"/>
              <a:sym typeface="Verdana"/>
            </a:endParaRPr>
          </a:p>
          <a:p>
            <a:pPr indent="-355600" lvl="0" marL="457200" marR="0" rtl="0" algn="l">
              <a:lnSpc>
                <a:spcPct val="100000"/>
              </a:lnSpc>
              <a:spcBef>
                <a:spcPts val="0"/>
              </a:spcBef>
              <a:spcAft>
                <a:spcPts val="0"/>
              </a:spcAft>
              <a:buClr>
                <a:srgbClr val="333333"/>
              </a:buClr>
              <a:buSzPts val="2000"/>
              <a:buFont typeface="Verdana"/>
              <a:buChar char="●"/>
            </a:pPr>
            <a:r>
              <a:rPr lang="en-US" sz="2000">
                <a:solidFill>
                  <a:srgbClr val="333333"/>
                </a:solidFill>
                <a:latin typeface="Verdana"/>
                <a:ea typeface="Verdana"/>
                <a:cs typeface="Verdana"/>
                <a:sym typeface="Verdana"/>
              </a:rPr>
              <a:t>Rekenpunten verwijzen naar eigen receptor set.</a:t>
            </a:r>
            <a:endParaRPr sz="2000">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000">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rPr lang="en-US" sz="2000">
                <a:solidFill>
                  <a:srgbClr val="333333"/>
                </a:solidFill>
                <a:latin typeface="Verdana"/>
                <a:ea typeface="Verdana"/>
                <a:cs typeface="Verdana"/>
                <a:sym typeface="Verdana"/>
              </a:rPr>
              <a:t>In beide gevallen de optie calculationPointType [WNB_RECEPTORS | CUSTOM_POINTS]</a:t>
            </a:r>
            <a:endParaRPr sz="2000">
              <a:solidFill>
                <a:srgbClr val="333333"/>
              </a:solidFill>
              <a:latin typeface="Verdana"/>
              <a:ea typeface="Verdana"/>
              <a:cs typeface="Verdana"/>
              <a:sym typeface="Verdana"/>
            </a:endParaRPr>
          </a:p>
        </p:txBody>
      </p:sp>
      <p:pic>
        <p:nvPicPr>
          <p:cNvPr id="289" name="Google Shape;289;p44"/>
          <p:cNvPicPr preferRelativeResize="0"/>
          <p:nvPr/>
        </p:nvPicPr>
        <p:blipFill>
          <a:blip r:embed="rId3">
            <a:alphaModFix/>
          </a:blip>
          <a:stretch>
            <a:fillRect/>
          </a:stretch>
        </p:blipFill>
        <p:spPr>
          <a:xfrm>
            <a:off x="1110175" y="4217826"/>
            <a:ext cx="7012826" cy="210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12</a:t>
            </a:r>
            <a:endParaRPr b="0" i="0" sz="2600" u="none" cap="none" strike="noStrike">
              <a:solidFill>
                <a:srgbClr val="000000"/>
              </a:solidFill>
              <a:latin typeface="Arial"/>
              <a:ea typeface="Arial"/>
              <a:cs typeface="Arial"/>
              <a:sym typeface="Arial"/>
            </a:endParaRPr>
          </a:p>
        </p:txBody>
      </p:sp>
      <p:sp>
        <p:nvSpPr>
          <p:cNvPr id="295" name="Google Shape;295;p45"/>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96" name="Google Shape;296;p45"/>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297" name="Google Shape;297;p45"/>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Bij methodes waar gebruik wordt gemaakt van een json object onderdeel naast een bestand onderdeel zal bij het json onderdeel met behulp van `Content-type` moet worden aangegeven dat dit het type `application/json` is. (technische keuze)</a:t>
            </a:r>
            <a:endParaRPr b="0" i="0" sz="2000" u="none" cap="none" strike="noStrike">
              <a:solidFill>
                <a:srgbClr val="000000"/>
              </a:solidFill>
              <a:latin typeface="Arial"/>
              <a:ea typeface="Arial"/>
              <a:cs typeface="Arial"/>
              <a:sym typeface="Arial"/>
            </a:endParaRPr>
          </a:p>
        </p:txBody>
      </p:sp>
      <p:pic>
        <p:nvPicPr>
          <p:cNvPr id="298" name="Google Shape;298;p45"/>
          <p:cNvPicPr preferRelativeResize="0"/>
          <p:nvPr/>
        </p:nvPicPr>
        <p:blipFill>
          <a:blip r:embed="rId3">
            <a:alphaModFix/>
          </a:blip>
          <a:stretch>
            <a:fillRect/>
          </a:stretch>
        </p:blipFill>
        <p:spPr>
          <a:xfrm>
            <a:off x="1296375" y="3637125"/>
            <a:ext cx="6835625" cy="2632950"/>
          </a:xfrm>
          <a:prstGeom prst="rect">
            <a:avLst/>
          </a:prstGeom>
          <a:noFill/>
          <a:ln>
            <a:noFill/>
          </a:ln>
        </p:spPr>
      </p:pic>
      <p:sp>
        <p:nvSpPr>
          <p:cNvPr id="299" name="Google Shape;299;p45"/>
          <p:cNvSpPr/>
          <p:nvPr/>
        </p:nvSpPr>
        <p:spPr>
          <a:xfrm>
            <a:off x="5509575" y="4831200"/>
            <a:ext cx="989700" cy="13155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nvSpPr>
        <p:spPr>
          <a:xfrm>
            <a:off x="5002200" y="2748240"/>
            <a:ext cx="3655800" cy="552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FFFFFF"/>
                </a:solidFill>
                <a:latin typeface="Verdana"/>
                <a:ea typeface="Verdana"/>
                <a:cs typeface="Verdana"/>
                <a:sym typeface="Verdana"/>
              </a:rPr>
              <a:t>Inhoud</a:t>
            </a:r>
            <a:endParaRPr b="0" i="0" sz="2600" u="none" cap="none" strike="noStrike">
              <a:solidFill>
                <a:srgbClr val="000000"/>
              </a:solidFill>
              <a:latin typeface="Arial"/>
              <a:ea typeface="Arial"/>
              <a:cs typeface="Arial"/>
              <a:sym typeface="Arial"/>
            </a:endParaRPr>
          </a:p>
        </p:txBody>
      </p:sp>
      <p:sp>
        <p:nvSpPr>
          <p:cNvPr id="140" name="Google Shape;140;p28"/>
          <p:cNvSpPr txBox="1"/>
          <p:nvPr/>
        </p:nvSpPr>
        <p:spPr>
          <a:xfrm>
            <a:off x="5002200" y="3466440"/>
            <a:ext cx="3655800" cy="3391200"/>
          </a:xfrm>
          <a:prstGeom prst="rect">
            <a:avLst/>
          </a:prstGeom>
          <a:noFill/>
          <a:ln>
            <a:noFill/>
          </a:ln>
        </p:spPr>
        <p:txBody>
          <a:bodyPr anchorCtr="0" anchor="t" bIns="0" lIns="0" spcFirstLastPara="1" rIns="0" wrap="square" tIns="0">
            <a:noAutofit/>
          </a:bodyPr>
          <a:lstStyle/>
          <a:p>
            <a:pPr indent="-285480" lvl="0" marL="28584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Verdana"/>
                <a:ea typeface="Verdana"/>
                <a:cs typeface="Verdana"/>
                <a:sym typeface="Verdana"/>
              </a:rPr>
              <a:t>Inleiding</a:t>
            </a:r>
            <a:endParaRPr b="0" i="0" sz="1800" u="none" cap="none" strike="noStrike">
              <a:latin typeface="Arial"/>
              <a:ea typeface="Arial"/>
              <a:cs typeface="Arial"/>
              <a:sym typeface="Arial"/>
            </a:endParaRPr>
          </a:p>
          <a:p>
            <a:pPr indent="-285480" lvl="0" marL="285840" marR="0" rtl="0" algn="l">
              <a:lnSpc>
                <a:spcPct val="100000"/>
              </a:lnSpc>
              <a:spcBef>
                <a:spcPts val="360"/>
              </a:spcBef>
              <a:spcAft>
                <a:spcPts val="0"/>
              </a:spcAft>
              <a:buClr>
                <a:srgbClr val="FFFFFF"/>
              </a:buClr>
              <a:buSzPts val="1800"/>
              <a:buFont typeface="Arial"/>
              <a:buChar char="•"/>
            </a:pPr>
            <a:r>
              <a:rPr b="0" i="0" lang="en-US" sz="1800" u="none" cap="none" strike="noStrike">
                <a:solidFill>
                  <a:srgbClr val="FFFFFF"/>
                </a:solidFill>
                <a:latin typeface="Verdana"/>
                <a:ea typeface="Verdana"/>
                <a:cs typeface="Verdana"/>
                <a:sym typeface="Verdana"/>
              </a:rPr>
              <a:t>Uitgangspunten wijzigingen</a:t>
            </a:r>
            <a:endParaRPr b="0" i="0" sz="1800" u="none" cap="none" strike="noStrike">
              <a:latin typeface="Arial"/>
              <a:ea typeface="Arial"/>
              <a:cs typeface="Arial"/>
              <a:sym typeface="Arial"/>
            </a:endParaRPr>
          </a:p>
          <a:p>
            <a:pPr indent="-291599" lvl="1" marL="825479" marR="0" rtl="0" algn="l">
              <a:lnSpc>
                <a:spcPct val="100000"/>
              </a:lnSpc>
              <a:spcBef>
                <a:spcPts val="360"/>
              </a:spcBef>
              <a:spcAft>
                <a:spcPts val="0"/>
              </a:spcAft>
              <a:buClr>
                <a:srgbClr val="FFFFFF"/>
              </a:buClr>
              <a:buSzPts val="1800"/>
              <a:buFont typeface="Arial"/>
              <a:buChar char="•"/>
            </a:pPr>
            <a:r>
              <a:rPr b="0" i="0" lang="en-US" sz="1800" u="none" cap="none" strike="noStrike">
                <a:solidFill>
                  <a:srgbClr val="FFFFFF"/>
                </a:solidFill>
                <a:latin typeface="Verdana"/>
                <a:ea typeface="Verdana"/>
                <a:cs typeface="Verdana"/>
                <a:sym typeface="Verdana"/>
              </a:rPr>
              <a:t>Gevolgen wijziging </a:t>
            </a:r>
            <a:r>
              <a:rPr lang="en-US" sz="1800">
                <a:solidFill>
                  <a:srgbClr val="FFFFFF"/>
                </a:solidFill>
                <a:latin typeface="Verdana"/>
                <a:ea typeface="Verdana"/>
                <a:cs typeface="Verdana"/>
                <a:sym typeface="Verdana"/>
              </a:rPr>
              <a:t>(12)</a:t>
            </a:r>
            <a:endParaRPr b="0" i="0" sz="1800" u="none" cap="none" strike="noStrike">
              <a:latin typeface="Arial"/>
              <a:ea typeface="Arial"/>
              <a:cs typeface="Arial"/>
              <a:sym typeface="Arial"/>
            </a:endParaRPr>
          </a:p>
          <a:p>
            <a:pPr indent="-285480" lvl="0" marL="285840" marR="0" rtl="0" algn="l">
              <a:lnSpc>
                <a:spcPct val="100000"/>
              </a:lnSpc>
              <a:spcBef>
                <a:spcPts val="360"/>
              </a:spcBef>
              <a:spcAft>
                <a:spcPts val="0"/>
              </a:spcAft>
              <a:buClr>
                <a:srgbClr val="FFFFFF"/>
              </a:buClr>
              <a:buSzPts val="1800"/>
              <a:buFont typeface="Arial"/>
              <a:buChar char="•"/>
            </a:pPr>
            <a:r>
              <a:rPr b="0" i="0" lang="en-US" sz="1800" u="none" cap="none" strike="noStrike">
                <a:solidFill>
                  <a:srgbClr val="FFFFFF"/>
                </a:solidFill>
                <a:latin typeface="Verdana"/>
                <a:ea typeface="Verdana"/>
                <a:cs typeface="Verdana"/>
                <a:sym typeface="Verdana"/>
              </a:rPr>
              <a:t>AERIUS opendata</a:t>
            </a:r>
            <a:endParaRPr b="0" i="0" sz="1800" u="none" cap="none" strike="noStrike">
              <a:latin typeface="Arial"/>
              <a:ea typeface="Arial"/>
              <a:cs typeface="Arial"/>
              <a:sym typeface="Arial"/>
            </a:endParaRPr>
          </a:p>
          <a:p>
            <a:pPr indent="-285480" lvl="0" marL="285840" marR="0" rtl="0" algn="l">
              <a:lnSpc>
                <a:spcPct val="100000"/>
              </a:lnSpc>
              <a:spcBef>
                <a:spcPts val="360"/>
              </a:spcBef>
              <a:spcAft>
                <a:spcPts val="0"/>
              </a:spcAft>
              <a:buClr>
                <a:srgbClr val="FFFFFF"/>
              </a:buClr>
              <a:buSzPts val="1800"/>
              <a:buFont typeface="Arial"/>
              <a:buChar char="•"/>
            </a:pPr>
            <a:r>
              <a:rPr b="0" i="0" lang="en-US" sz="1800" u="none" cap="none" strike="noStrike">
                <a:solidFill>
                  <a:srgbClr val="FFFFFF"/>
                </a:solidFill>
                <a:latin typeface="Verdana"/>
                <a:ea typeface="Verdana"/>
                <a:cs typeface="Verdana"/>
                <a:sym typeface="Verdana"/>
              </a:rPr>
              <a:t>Demo connect API 7.0</a:t>
            </a:r>
            <a:endParaRPr b="0" i="0" sz="1800" u="none" cap="none" strike="noStrike">
              <a:latin typeface="Arial"/>
              <a:ea typeface="Arial"/>
              <a:cs typeface="Arial"/>
              <a:sym typeface="Arial"/>
            </a:endParaRPr>
          </a:p>
        </p:txBody>
      </p:sp>
      <p:sp>
        <p:nvSpPr>
          <p:cNvPr id="141" name="Google Shape;141;p28"/>
          <p:cNvSpPr txBox="1"/>
          <p:nvPr/>
        </p:nvSpPr>
        <p:spPr>
          <a:xfrm>
            <a:off x="5002200" y="6405480"/>
            <a:ext cx="36558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2 juni 2021</a:t>
            </a:r>
            <a:endParaRPr b="0" i="0"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000" u="none" cap="none" strike="noStrike">
              <a:latin typeface="Times New Roman"/>
              <a:ea typeface="Times New Roman"/>
              <a:cs typeface="Times New Roman"/>
              <a:sym typeface="Times New Roman"/>
            </a:endParaRPr>
          </a:p>
        </p:txBody>
      </p:sp>
      <p:pic>
        <p:nvPicPr>
          <p:cNvPr id="142" name="Google Shape;142;p28"/>
          <p:cNvPicPr preferRelativeResize="0"/>
          <p:nvPr/>
        </p:nvPicPr>
        <p:blipFill rotWithShape="1">
          <a:blip r:embed="rId3">
            <a:alphaModFix/>
          </a:blip>
          <a:srcRect b="0" l="0" r="0" t="0"/>
          <a:stretch/>
        </p:blipFill>
        <p:spPr>
          <a:xfrm>
            <a:off x="-1423440" y="5661360"/>
            <a:ext cx="2846880" cy="2842560"/>
          </a:xfrm>
          <a:prstGeom prst="rect">
            <a:avLst/>
          </a:prstGeom>
          <a:noFill/>
          <a:ln>
            <a:noFill/>
          </a:ln>
        </p:spPr>
      </p:pic>
      <p:sp>
        <p:nvSpPr>
          <p:cNvPr id="143" name="Google Shape;143;p28"/>
          <p:cNvSpPr txBox="1"/>
          <p:nvPr/>
        </p:nvSpPr>
        <p:spPr>
          <a:xfrm>
            <a:off x="485640" y="6405480"/>
            <a:ext cx="36000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13</a:t>
            </a:r>
            <a:endParaRPr b="0" i="0" sz="2600" u="none" cap="none" strike="noStrike">
              <a:solidFill>
                <a:srgbClr val="000000"/>
              </a:solidFill>
              <a:latin typeface="Arial"/>
              <a:ea typeface="Arial"/>
              <a:cs typeface="Arial"/>
              <a:sym typeface="Arial"/>
            </a:endParaRPr>
          </a:p>
        </p:txBody>
      </p:sp>
      <p:sp>
        <p:nvSpPr>
          <p:cNvPr id="305" name="Google Shape;305;p46"/>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306" name="Google Shape;306;p46"/>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307" name="Google Shape;307;p46"/>
          <p:cNvSpPr txBox="1"/>
          <p:nvPr/>
        </p:nvSpPr>
        <p:spPr>
          <a:xfrm>
            <a:off x="485640" y="2039475"/>
            <a:ext cx="81720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Effect van `aggregate` optie bij analyse is aangepast (voorheen werd het gebruikt om aggregatie gedrag voor enkele sectoren te beïnvloeden, nu gaat het om uberhaupt aggregatie en wordt er standaard geen aggregatie toegepast).</a:t>
            </a:r>
            <a:endParaRPr b="0" i="0" sz="2000" u="none" cap="none" strike="noStrike">
              <a:solidFill>
                <a:srgbClr val="000000"/>
              </a:solidFill>
              <a:latin typeface="Arial"/>
              <a:ea typeface="Arial"/>
              <a:cs typeface="Arial"/>
              <a:sym typeface="Arial"/>
            </a:endParaRPr>
          </a:p>
        </p:txBody>
      </p:sp>
      <p:pic>
        <p:nvPicPr>
          <p:cNvPr id="308" name="Google Shape;308;p46"/>
          <p:cNvPicPr preferRelativeResize="0"/>
          <p:nvPr/>
        </p:nvPicPr>
        <p:blipFill>
          <a:blip r:embed="rId3">
            <a:alphaModFix/>
          </a:blip>
          <a:stretch>
            <a:fillRect/>
          </a:stretch>
        </p:blipFill>
        <p:spPr>
          <a:xfrm>
            <a:off x="985825" y="3948738"/>
            <a:ext cx="7172325" cy="237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nvSpPr>
        <p:spPr>
          <a:xfrm>
            <a:off x="485640" y="1284120"/>
            <a:ext cx="8172000" cy="44424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Demo connect api 7</a:t>
            </a:r>
            <a:endParaRPr b="0" i="0" sz="2600" u="none" cap="none" strike="noStrike">
              <a:solidFill>
                <a:srgbClr val="000000"/>
              </a:solidFill>
              <a:latin typeface="Arial"/>
              <a:ea typeface="Arial"/>
              <a:cs typeface="Arial"/>
              <a:sym typeface="Arial"/>
            </a:endParaRPr>
          </a:p>
        </p:txBody>
      </p:sp>
      <p:sp>
        <p:nvSpPr>
          <p:cNvPr id="315" name="Google Shape;315;p47"/>
          <p:cNvSpPr txBox="1"/>
          <p:nvPr/>
        </p:nvSpPr>
        <p:spPr>
          <a:xfrm>
            <a:off x="485640" y="1844640"/>
            <a:ext cx="8172000" cy="428112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316" name="Google Shape;316;p47"/>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FFFFFF"/>
                </a:solidFill>
                <a:latin typeface="Verdana"/>
                <a:ea typeface="Verdana"/>
                <a:cs typeface="Verdana"/>
                <a:sym typeface="Verdana"/>
              </a:rPr>
              <a:t>‹#›</a:t>
            </a:fld>
            <a:endParaRPr b="0" sz="1000" strike="noStrike">
              <a:latin typeface="Times New Roman"/>
              <a:ea typeface="Times New Roman"/>
              <a:cs typeface="Times New Roman"/>
              <a:sym typeface="Times New Roman"/>
            </a:endParaRPr>
          </a:p>
        </p:txBody>
      </p:sp>
      <p:pic>
        <p:nvPicPr>
          <p:cNvPr id="317" name="Google Shape;317;p47"/>
          <p:cNvPicPr preferRelativeResize="0"/>
          <p:nvPr/>
        </p:nvPicPr>
        <p:blipFill rotWithShape="1">
          <a:blip r:embed="rId3">
            <a:alphaModFix/>
          </a:blip>
          <a:srcRect b="0" l="0" r="0" t="0"/>
          <a:stretch/>
        </p:blipFill>
        <p:spPr>
          <a:xfrm>
            <a:off x="485640" y="1844640"/>
            <a:ext cx="3684240" cy="2964600"/>
          </a:xfrm>
          <a:prstGeom prst="rect">
            <a:avLst/>
          </a:prstGeom>
          <a:noFill/>
          <a:ln>
            <a:noFill/>
          </a:ln>
        </p:spPr>
      </p:pic>
      <p:sp>
        <p:nvSpPr>
          <p:cNvPr id="318" name="Google Shape;318;p47"/>
          <p:cNvSpPr/>
          <p:nvPr/>
        </p:nvSpPr>
        <p:spPr>
          <a:xfrm>
            <a:off x="842005" y="5239490"/>
            <a:ext cx="2521200" cy="39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US" sz="1400" strike="noStrike">
                <a:solidFill>
                  <a:srgbClr val="000000"/>
                </a:solidFill>
                <a:latin typeface="Verdana"/>
                <a:ea typeface="Verdana"/>
                <a:cs typeface="Verdana"/>
                <a:sym typeface="Verdana"/>
              </a:rPr>
              <a:t>API documentatie</a:t>
            </a:r>
            <a:endParaRPr b="0" sz="1400" strike="noStrike">
              <a:latin typeface="Arial"/>
              <a:ea typeface="Arial"/>
              <a:cs typeface="Arial"/>
              <a:sym typeface="Arial"/>
            </a:endParaRPr>
          </a:p>
        </p:txBody>
      </p:sp>
      <p:sp>
        <p:nvSpPr>
          <p:cNvPr id="319" name="Google Shape;319;p47"/>
          <p:cNvSpPr/>
          <p:nvPr/>
        </p:nvSpPr>
        <p:spPr>
          <a:xfrm>
            <a:off x="4999620" y="2534800"/>
            <a:ext cx="25212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US" sz="1400" strike="noStrike">
                <a:solidFill>
                  <a:srgbClr val="000000"/>
                </a:solidFill>
                <a:latin typeface="Verdana"/>
                <a:ea typeface="Verdana"/>
                <a:cs typeface="Verdana"/>
                <a:sym typeface="Verdana"/>
              </a:rPr>
              <a:t>Demo Postman API Client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Verdana"/>
                <a:ea typeface="Verdana"/>
                <a:cs typeface="Verdana"/>
                <a:sym typeface="Verdana"/>
              </a:rPr>
              <a:t>https://postman.com</a:t>
            </a:r>
            <a:endParaRPr b="0" sz="1400" strike="noStrike">
              <a:latin typeface="Arial"/>
              <a:ea typeface="Arial"/>
              <a:cs typeface="Arial"/>
              <a:sym typeface="Arial"/>
            </a:endParaRPr>
          </a:p>
        </p:txBody>
      </p:sp>
      <p:sp>
        <p:nvSpPr>
          <p:cNvPr id="320" name="Google Shape;320;p47"/>
          <p:cNvSpPr txBox="1"/>
          <p:nvPr/>
        </p:nvSpPr>
        <p:spPr>
          <a:xfrm>
            <a:off x="7020360" y="6405480"/>
            <a:ext cx="408744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000" strike="noStrike">
                <a:solidFill>
                  <a:srgbClr val="FFFFFF"/>
                </a:solidFill>
                <a:latin typeface="Verdana"/>
                <a:ea typeface="Verdana"/>
                <a:cs typeface="Verdana"/>
                <a:sym typeface="Verdana"/>
              </a:rPr>
              <a:t>RIVM - AERIUS | juni 2021</a:t>
            </a:r>
            <a:endParaRPr b="0" sz="1000" strike="noStrike">
              <a:latin typeface="Times New Roman"/>
              <a:ea typeface="Times New Roman"/>
              <a:cs typeface="Times New Roman"/>
              <a:sym typeface="Times New Roman"/>
            </a:endParaRPr>
          </a:p>
        </p:txBody>
      </p:sp>
      <p:pic>
        <p:nvPicPr>
          <p:cNvPr id="321" name="Google Shape;321;p47"/>
          <p:cNvPicPr preferRelativeResize="0"/>
          <p:nvPr/>
        </p:nvPicPr>
        <p:blipFill>
          <a:blip r:embed="rId4">
            <a:alphaModFix/>
          </a:blip>
          <a:stretch>
            <a:fillRect/>
          </a:stretch>
        </p:blipFill>
        <p:spPr>
          <a:xfrm>
            <a:off x="4169884" y="3371387"/>
            <a:ext cx="4575392" cy="2754362"/>
          </a:xfrm>
          <a:prstGeom prst="rect">
            <a:avLst/>
          </a:prstGeom>
          <a:noFill/>
          <a:ln>
            <a:noFill/>
          </a:ln>
        </p:spPr>
      </p:pic>
      <p:sp>
        <p:nvSpPr>
          <p:cNvPr id="322" name="Google Shape;322;p47"/>
          <p:cNvSpPr/>
          <p:nvPr/>
        </p:nvSpPr>
        <p:spPr>
          <a:xfrm>
            <a:off x="6158675" y="3225975"/>
            <a:ext cx="203100" cy="396300"/>
          </a:xfrm>
          <a:prstGeom prst="downArrow">
            <a:avLst>
              <a:gd fmla="val 50000" name="adj1"/>
              <a:gd fmla="val 50000" name="adj2"/>
            </a:avLst>
          </a:prstGeom>
          <a:solidFill>
            <a:srgbClr val="E17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rot="10800000">
            <a:off x="2001050" y="4635825"/>
            <a:ext cx="203100" cy="396300"/>
          </a:xfrm>
          <a:prstGeom prst="downArrow">
            <a:avLst>
              <a:gd fmla="val 50000" name="adj1"/>
              <a:gd fmla="val 50000" name="adj2"/>
            </a:avLst>
          </a:prstGeom>
          <a:solidFill>
            <a:srgbClr val="E17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Wat kan er nog komen ?</a:t>
            </a:r>
            <a:endParaRPr b="0" sz="2600" strike="noStrike">
              <a:solidFill>
                <a:srgbClr val="000000"/>
              </a:solidFill>
              <a:latin typeface="Arial"/>
              <a:ea typeface="Arial"/>
              <a:cs typeface="Arial"/>
              <a:sym typeface="Arial"/>
            </a:endParaRPr>
          </a:p>
        </p:txBody>
      </p:sp>
      <p:sp>
        <p:nvSpPr>
          <p:cNvPr id="329" name="Google Shape;329;p48"/>
          <p:cNvSpPr txBox="1"/>
          <p:nvPr/>
        </p:nvSpPr>
        <p:spPr>
          <a:xfrm>
            <a:off x="504000" y="1844640"/>
            <a:ext cx="8172000" cy="4281000"/>
          </a:xfrm>
          <a:prstGeom prst="rect">
            <a:avLst/>
          </a:prstGeom>
          <a:noFill/>
          <a:ln>
            <a:noFill/>
          </a:ln>
        </p:spPr>
        <p:txBody>
          <a:bodyPr anchorCtr="0" anchor="t" bIns="0" lIns="0" spcFirstLastPara="1" rIns="0" wrap="square" tIns="0">
            <a:noAutofit/>
          </a:bodyPr>
          <a:lstStyle/>
          <a:p>
            <a:pPr indent="-264960" lvl="0" marL="264960" marR="0" rtl="0" algn="l">
              <a:lnSpc>
                <a:spcPct val="115000"/>
              </a:lnSpc>
              <a:spcBef>
                <a:spcPts val="0"/>
              </a:spcBef>
              <a:spcAft>
                <a:spcPts val="0"/>
              </a:spcAft>
              <a:buClr>
                <a:srgbClr val="000000"/>
              </a:buClr>
              <a:buSzPts val="1600"/>
              <a:buFont typeface="Verdana"/>
              <a:buChar char="●"/>
            </a:pPr>
            <a:r>
              <a:rPr lang="en-US" sz="1600">
                <a:latin typeface="Verdana"/>
                <a:ea typeface="Verdana"/>
                <a:cs typeface="Verdana"/>
                <a:sym typeface="Verdana"/>
              </a:rPr>
              <a:t>Het wordt mogelijk dat je bij verschillende situaties afwijkende jaren mag opgeven.</a:t>
            </a:r>
            <a:endParaRPr sz="1600">
              <a:latin typeface="Verdana"/>
              <a:ea typeface="Verdana"/>
              <a:cs typeface="Verdana"/>
              <a:sym typeface="Verdana"/>
            </a:endParaRPr>
          </a:p>
          <a:p>
            <a:pPr indent="-264960" lvl="0" marL="264960" marR="0" rtl="0" algn="l">
              <a:lnSpc>
                <a:spcPct val="115000"/>
              </a:lnSpc>
              <a:spcBef>
                <a:spcPts val="0"/>
              </a:spcBef>
              <a:spcAft>
                <a:spcPts val="0"/>
              </a:spcAft>
              <a:buSzPts val="1600"/>
              <a:buFont typeface="Verdana"/>
              <a:buChar char="●"/>
            </a:pPr>
            <a:r>
              <a:rPr lang="en-US" sz="1600">
                <a:latin typeface="Verdana"/>
                <a:ea typeface="Verdana"/>
                <a:cs typeface="Verdana"/>
                <a:sym typeface="Verdana"/>
              </a:rPr>
              <a:t>Extra methode om ruwe OPS door te kunnen rekenen.</a:t>
            </a:r>
            <a:endParaRPr sz="1600">
              <a:latin typeface="Verdana"/>
              <a:ea typeface="Verdana"/>
              <a:cs typeface="Verdana"/>
              <a:sym typeface="Verdana"/>
            </a:endParaRPr>
          </a:p>
          <a:p>
            <a:pPr indent="-264960" lvl="0" marL="264960" marR="0" rtl="0" algn="l">
              <a:lnSpc>
                <a:spcPct val="115000"/>
              </a:lnSpc>
              <a:spcBef>
                <a:spcPts val="0"/>
              </a:spcBef>
              <a:spcAft>
                <a:spcPts val="0"/>
              </a:spcAft>
              <a:buSzPts val="1600"/>
              <a:buFont typeface="Verdana"/>
              <a:buChar char="●"/>
            </a:pPr>
            <a:r>
              <a:rPr lang="en-US" sz="1600">
                <a:latin typeface="Verdana"/>
                <a:ea typeface="Verdana"/>
                <a:cs typeface="Verdana"/>
                <a:sym typeface="Verdana"/>
              </a:rPr>
              <a:t>Rekenen tot 2035.</a:t>
            </a:r>
            <a:endParaRPr sz="1600">
              <a:latin typeface="Verdana"/>
              <a:ea typeface="Verdana"/>
              <a:cs typeface="Verdana"/>
              <a:sym typeface="Verdana"/>
            </a:endParaRPr>
          </a:p>
          <a:p>
            <a:pPr indent="-264960" lvl="0" marL="264960" marR="0" rtl="0" algn="l">
              <a:lnSpc>
                <a:spcPct val="115000"/>
              </a:lnSpc>
              <a:spcBef>
                <a:spcPts val="0"/>
              </a:spcBef>
              <a:spcAft>
                <a:spcPts val="0"/>
              </a:spcAft>
              <a:buSzPts val="1600"/>
              <a:buFont typeface="Verdana"/>
              <a:buChar char="●"/>
            </a:pPr>
            <a:r>
              <a:rPr lang="en-US" sz="1600">
                <a:latin typeface="Verdana"/>
                <a:ea typeface="Verdana"/>
                <a:cs typeface="Verdana"/>
                <a:sym typeface="Verdana"/>
              </a:rPr>
              <a:t>De </a:t>
            </a:r>
            <a:r>
              <a:rPr lang="en-US" sz="1600">
                <a:latin typeface="Verdana"/>
                <a:ea typeface="Verdana"/>
                <a:cs typeface="Verdana"/>
                <a:sym typeface="Verdana"/>
              </a:rPr>
              <a:t>vergunning uitvoer</a:t>
            </a:r>
            <a:r>
              <a:rPr lang="en-US" sz="1600">
                <a:latin typeface="Verdana"/>
                <a:ea typeface="Verdana"/>
                <a:cs typeface="Verdana"/>
                <a:sym typeface="Verdana"/>
              </a:rPr>
              <a:t> PDF werkt nog niet wordt aan gewerkt.</a:t>
            </a:r>
            <a:endParaRPr sz="1600">
              <a:latin typeface="Verdana"/>
              <a:ea typeface="Verdana"/>
              <a:cs typeface="Verdana"/>
              <a:sym typeface="Verdana"/>
            </a:endParaRPr>
          </a:p>
          <a:p>
            <a:pPr indent="-264960" lvl="0" marL="264960" marR="0" rtl="0" algn="l">
              <a:lnSpc>
                <a:spcPct val="115000"/>
              </a:lnSpc>
              <a:spcBef>
                <a:spcPts val="0"/>
              </a:spcBef>
              <a:spcAft>
                <a:spcPts val="0"/>
              </a:spcAft>
              <a:buSzPts val="1600"/>
              <a:buFont typeface="Verdana"/>
              <a:buChar char="●"/>
            </a:pPr>
            <a:r>
              <a:rPr lang="en-US" sz="1600">
                <a:latin typeface="Verdana"/>
                <a:ea typeface="Verdana"/>
                <a:cs typeface="Verdana"/>
                <a:sym typeface="Verdana"/>
              </a:rPr>
              <a:t>Nieuwe IMAER versie (4.0) .</a:t>
            </a:r>
            <a:endParaRPr sz="1600">
              <a:latin typeface="Verdana"/>
              <a:ea typeface="Verdana"/>
              <a:cs typeface="Verdana"/>
              <a:sym typeface="Verdana"/>
            </a:endParaRPr>
          </a:p>
          <a:p>
            <a:pPr indent="0" lvl="0" marL="457200" marR="0" rtl="0" algn="l">
              <a:lnSpc>
                <a:spcPct val="115000"/>
              </a:lnSpc>
              <a:spcBef>
                <a:spcPts val="0"/>
              </a:spcBef>
              <a:spcAft>
                <a:spcPts val="0"/>
              </a:spcAft>
              <a:buNone/>
            </a:pPr>
            <a:r>
              <a:t/>
            </a:r>
            <a:endParaRPr sz="1600">
              <a:latin typeface="Verdana"/>
              <a:ea typeface="Verdana"/>
              <a:cs typeface="Verdana"/>
              <a:sym typeface="Verdana"/>
            </a:endParaRPr>
          </a:p>
        </p:txBody>
      </p:sp>
      <p:sp>
        <p:nvSpPr>
          <p:cNvPr id="330" name="Google Shape;330;p48"/>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FFFFFF"/>
                </a:solidFill>
                <a:latin typeface="Verdana"/>
                <a:ea typeface="Verdana"/>
                <a:cs typeface="Verdana"/>
                <a:sym typeface="Verdana"/>
              </a:rPr>
              <a:t>‹#›</a:t>
            </a:fld>
            <a:endParaRPr b="0" sz="1000" strike="noStrike">
              <a:latin typeface="Times New Roman"/>
              <a:ea typeface="Times New Roman"/>
              <a:cs typeface="Times New Roman"/>
              <a:sym typeface="Times New Roman"/>
            </a:endParaRPr>
          </a:p>
        </p:txBody>
      </p:sp>
      <p:pic>
        <p:nvPicPr>
          <p:cNvPr id="331" name="Google Shape;331;p48"/>
          <p:cNvPicPr preferRelativeResize="0"/>
          <p:nvPr/>
        </p:nvPicPr>
        <p:blipFill rotWithShape="1">
          <a:blip r:embed="rId3">
            <a:alphaModFix/>
          </a:blip>
          <a:srcRect b="0" l="0" r="0" t="0"/>
          <a:stretch/>
        </p:blipFill>
        <p:spPr>
          <a:xfrm>
            <a:off x="6165520" y="3141770"/>
            <a:ext cx="2846521" cy="2842561"/>
          </a:xfrm>
          <a:prstGeom prst="rect">
            <a:avLst/>
          </a:prstGeom>
          <a:noFill/>
          <a:ln>
            <a:noFill/>
          </a:ln>
        </p:spPr>
      </p:pic>
      <p:sp>
        <p:nvSpPr>
          <p:cNvPr id="332" name="Google Shape;332;p48"/>
          <p:cNvSpPr txBox="1"/>
          <p:nvPr/>
        </p:nvSpPr>
        <p:spPr>
          <a:xfrm>
            <a:off x="7020360" y="6405480"/>
            <a:ext cx="4087500" cy="14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000" strike="noStrike">
                <a:solidFill>
                  <a:srgbClr val="FFFFFF"/>
                </a:solidFill>
                <a:latin typeface="Verdana"/>
                <a:ea typeface="Verdana"/>
                <a:cs typeface="Verdana"/>
                <a:sym typeface="Verdana"/>
              </a:rPr>
              <a:t>RIVM - AERIUS | juni 2021</a:t>
            </a:r>
            <a:endParaRPr b="0" sz="1000" strike="noStrike">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nvSpPr>
        <p:spPr>
          <a:xfrm>
            <a:off x="485640" y="1284120"/>
            <a:ext cx="8172000" cy="444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lang="en-US" sz="2600" strike="noStrike">
                <a:solidFill>
                  <a:srgbClr val="007BC7"/>
                </a:solidFill>
                <a:latin typeface="Verdana"/>
                <a:ea typeface="Verdana"/>
                <a:cs typeface="Verdana"/>
                <a:sym typeface="Verdana"/>
              </a:rPr>
              <a:t>AERIUS opendata</a:t>
            </a:r>
            <a:endParaRPr b="0" sz="2600" strike="noStrike">
              <a:solidFill>
                <a:srgbClr val="000000"/>
              </a:solidFill>
              <a:latin typeface="Arial"/>
              <a:ea typeface="Arial"/>
              <a:cs typeface="Arial"/>
              <a:sym typeface="Arial"/>
            </a:endParaRPr>
          </a:p>
        </p:txBody>
      </p:sp>
      <p:sp>
        <p:nvSpPr>
          <p:cNvPr id="338" name="Google Shape;338;p49"/>
          <p:cNvSpPr txBox="1"/>
          <p:nvPr/>
        </p:nvSpPr>
        <p:spPr>
          <a:xfrm>
            <a:off x="504000" y="1844640"/>
            <a:ext cx="8172000" cy="4281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600" strike="noStrike">
                <a:solidFill>
                  <a:srgbClr val="000000"/>
                </a:solidFill>
                <a:latin typeface="Verdana"/>
                <a:ea typeface="Verdana"/>
                <a:cs typeface="Verdana"/>
                <a:sym typeface="Verdana"/>
              </a:rPr>
              <a:t>AERIUS biedt een aantal AERIUS-dataproducten aan als Open Data conform </a:t>
            </a:r>
            <a:r>
              <a:rPr b="0" lang="en-US" sz="1600" strike="noStrike">
                <a:latin typeface="Verdana"/>
                <a:ea typeface="Verdana"/>
                <a:cs typeface="Verdana"/>
                <a:sym typeface="Verdana"/>
              </a:rPr>
              <a:t>geo-standaarden</a:t>
            </a:r>
            <a:r>
              <a:rPr b="0" lang="en-US" sz="1600" strike="noStrike">
                <a:solidFill>
                  <a:srgbClr val="000000"/>
                </a:solidFill>
                <a:latin typeface="Verdana"/>
                <a:ea typeface="Verdana"/>
                <a:cs typeface="Verdana"/>
                <a:sym typeface="Verdana"/>
              </a:rPr>
              <a:t> zoals vastgelegd in de ‘</a:t>
            </a:r>
            <a:r>
              <a:rPr b="0" lang="en-US" sz="1600" strike="noStrike">
                <a:latin typeface="Verdana"/>
                <a:ea typeface="Verdana"/>
                <a:cs typeface="Verdana"/>
                <a:sym typeface="Verdana"/>
              </a:rPr>
              <a:t>Pas-toe-of-leg-uit</a:t>
            </a:r>
            <a:r>
              <a:rPr b="0" lang="en-US" sz="1600" strike="noStrike">
                <a:solidFill>
                  <a:srgbClr val="000000"/>
                </a:solidFill>
                <a:latin typeface="Verdana"/>
                <a:ea typeface="Verdana"/>
                <a:cs typeface="Verdana"/>
                <a:sym typeface="Verdana"/>
              </a:rPr>
              <a:t>’ lijst van het Forum en College Standaardisatie. De AERIUS Webservices worden momenteel aangeboden als een WFS (Web Feature Service). Gebruikers kunnen met zo'n WFS  de betreffende datasets direct vanuit hun eigen (geo-) systemen bevragen dan wel de datasets in verschillende bestandsformaten downloaden en eventueel verder bewerken. Deze data kan via het Nationaal georegister worden geraadpleegd.</a:t>
            </a:r>
            <a:endParaRPr b="0" sz="16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t/>
            </a:r>
            <a:endParaRPr b="0" sz="1600" strike="noStrike">
              <a:solidFill>
                <a:srgbClr val="000000"/>
              </a:solidFill>
              <a:latin typeface="Arial"/>
              <a:ea typeface="Arial"/>
              <a:cs typeface="Arial"/>
              <a:sym typeface="Arial"/>
            </a:endParaRPr>
          </a:p>
          <a:p>
            <a:pPr indent="-264960" lvl="0" marL="264960" marR="0" rtl="0" algn="l">
              <a:lnSpc>
                <a:spcPct val="115000"/>
              </a:lnSpc>
              <a:spcBef>
                <a:spcPts val="0"/>
              </a:spcBef>
              <a:spcAft>
                <a:spcPts val="0"/>
              </a:spcAft>
              <a:buClr>
                <a:srgbClr val="000000"/>
              </a:buClr>
              <a:buSzPts val="1600"/>
              <a:buFont typeface="Verdana"/>
              <a:buChar char="●"/>
            </a:pPr>
            <a:r>
              <a:rPr b="0" lang="en-US" sz="1600" strike="noStrike">
                <a:latin typeface="Verdana"/>
                <a:ea typeface="Verdana"/>
                <a:cs typeface="Verdana"/>
                <a:sym typeface="Verdana"/>
              </a:rPr>
              <a:t>Open Data - Actuele depositieruimte</a:t>
            </a:r>
            <a:endParaRPr b="0" sz="1600" strike="noStrike">
              <a:solidFill>
                <a:srgbClr val="000000"/>
              </a:solidFill>
              <a:latin typeface="Arial"/>
              <a:ea typeface="Arial"/>
              <a:cs typeface="Arial"/>
              <a:sym typeface="Arial"/>
            </a:endParaRPr>
          </a:p>
          <a:p>
            <a:pPr indent="-264960" lvl="0" marL="264960" marR="0" rtl="0" algn="l">
              <a:lnSpc>
                <a:spcPct val="115000"/>
              </a:lnSpc>
              <a:spcBef>
                <a:spcPts val="0"/>
              </a:spcBef>
              <a:spcAft>
                <a:spcPts val="0"/>
              </a:spcAft>
              <a:buClr>
                <a:srgbClr val="000000"/>
              </a:buClr>
              <a:buSzPts val="1600"/>
              <a:buFont typeface="Verdana"/>
              <a:buChar char="●"/>
            </a:pPr>
            <a:r>
              <a:rPr b="0" lang="en-US" sz="1600" strike="noStrike">
                <a:latin typeface="Verdana"/>
                <a:ea typeface="Verdana"/>
                <a:cs typeface="Verdana"/>
                <a:sym typeface="Verdana"/>
              </a:rPr>
              <a:t>Open Data - Hexagonengrid</a:t>
            </a:r>
            <a:endParaRPr b="0" sz="1600" strike="noStrike">
              <a:solidFill>
                <a:srgbClr val="000000"/>
              </a:solidFill>
              <a:latin typeface="Arial"/>
              <a:ea typeface="Arial"/>
              <a:cs typeface="Arial"/>
              <a:sym typeface="Arial"/>
            </a:endParaRPr>
          </a:p>
          <a:p>
            <a:pPr indent="-264960" lvl="0" marL="264960" marR="0" rtl="0" algn="l">
              <a:lnSpc>
                <a:spcPct val="115000"/>
              </a:lnSpc>
              <a:spcBef>
                <a:spcPts val="0"/>
              </a:spcBef>
              <a:spcAft>
                <a:spcPts val="0"/>
              </a:spcAft>
              <a:buClr>
                <a:schemeClr val="dk1"/>
              </a:buClr>
              <a:buSzPts val="1600"/>
              <a:buFont typeface="Verdana"/>
              <a:buChar char="●"/>
            </a:pPr>
            <a:r>
              <a:rPr b="0" lang="en-US" sz="1600" strike="noStrike">
                <a:solidFill>
                  <a:schemeClr val="dk1"/>
                </a:solidFill>
                <a:latin typeface="Verdana"/>
                <a:ea typeface="Verdana"/>
                <a:cs typeface="Verdana"/>
                <a:sym typeface="Verdana"/>
              </a:rPr>
              <a:t>Open Data - Koppeltabel hexagonengrid en relevante-habitats</a:t>
            </a:r>
            <a:endParaRPr b="0" sz="1600" strike="noStrike">
              <a:solidFill>
                <a:schemeClr val="dk1"/>
              </a:solidFill>
              <a:latin typeface="Arial"/>
              <a:ea typeface="Arial"/>
              <a:cs typeface="Arial"/>
              <a:sym typeface="Arial"/>
            </a:endParaRPr>
          </a:p>
          <a:p>
            <a:pPr indent="-264960" lvl="0" marL="264960" marR="0" rtl="0" algn="l">
              <a:lnSpc>
                <a:spcPct val="115000"/>
              </a:lnSpc>
              <a:spcBef>
                <a:spcPts val="0"/>
              </a:spcBef>
              <a:spcAft>
                <a:spcPts val="0"/>
              </a:spcAft>
              <a:buClr>
                <a:srgbClr val="000000"/>
              </a:buClr>
              <a:buSzPts val="1600"/>
              <a:buFont typeface="Verdana"/>
              <a:buChar char="●"/>
            </a:pPr>
            <a:r>
              <a:rPr b="0" lang="en-US" sz="1600" strike="noStrike">
                <a:latin typeface="Verdana"/>
                <a:ea typeface="Verdana"/>
                <a:cs typeface="Verdana"/>
                <a:sym typeface="Verdana"/>
              </a:rPr>
              <a:t>Open Data - Relevante habitatkartering</a:t>
            </a:r>
            <a:endParaRPr b="0" sz="1600" strike="noStrike">
              <a:solidFill>
                <a:srgbClr val="000000"/>
              </a:solidFill>
              <a:latin typeface="Arial"/>
              <a:ea typeface="Arial"/>
              <a:cs typeface="Arial"/>
              <a:sym typeface="Arial"/>
            </a:endParaRPr>
          </a:p>
          <a:p>
            <a:pPr indent="-264960" lvl="0" marL="264960" marR="0" rtl="0" algn="l">
              <a:lnSpc>
                <a:spcPct val="115000"/>
              </a:lnSpc>
              <a:spcBef>
                <a:spcPts val="0"/>
              </a:spcBef>
              <a:spcAft>
                <a:spcPts val="0"/>
              </a:spcAft>
              <a:buClr>
                <a:srgbClr val="000000"/>
              </a:buClr>
              <a:buSzPts val="1600"/>
              <a:buFont typeface="Verdana"/>
              <a:buChar char="●"/>
            </a:pPr>
            <a:r>
              <a:rPr b="0" lang="en-US" sz="1600" strike="noStrike">
                <a:latin typeface="Verdana"/>
                <a:ea typeface="Verdana"/>
                <a:cs typeface="Verdana"/>
                <a:sym typeface="Verdana"/>
              </a:rPr>
              <a:t>Open data - Terreinruwheid en landgebruik</a:t>
            </a:r>
            <a:endParaRPr b="0" sz="1600" strike="noStrike">
              <a:solidFill>
                <a:srgbClr val="000000"/>
              </a:solidFill>
              <a:latin typeface="Arial"/>
              <a:ea typeface="Arial"/>
              <a:cs typeface="Arial"/>
              <a:sym typeface="Arial"/>
            </a:endParaRPr>
          </a:p>
          <a:p>
            <a:pPr indent="-264960" lvl="0" marL="264960" marR="0" rtl="0" algn="l">
              <a:lnSpc>
                <a:spcPct val="115000"/>
              </a:lnSpc>
              <a:spcBef>
                <a:spcPts val="0"/>
              </a:spcBef>
              <a:spcAft>
                <a:spcPts val="0"/>
              </a:spcAft>
              <a:buClr>
                <a:srgbClr val="000000"/>
              </a:buClr>
              <a:buSzPts val="1600"/>
              <a:buFont typeface="Verdana"/>
              <a:buChar char="●"/>
            </a:pPr>
            <a:r>
              <a:rPr b="0" lang="en-US" sz="1600" strike="noStrike">
                <a:latin typeface="Verdana"/>
                <a:ea typeface="Verdana"/>
                <a:cs typeface="Verdana"/>
                <a:sym typeface="Verdana"/>
              </a:rPr>
              <a:t>Open Data - Totale stikstofdepositie</a:t>
            </a:r>
            <a:endParaRPr b="0" sz="1600" strike="noStrike">
              <a:solidFill>
                <a:srgbClr val="000000"/>
              </a:solidFill>
              <a:latin typeface="Arial"/>
              <a:ea typeface="Arial"/>
              <a:cs typeface="Arial"/>
              <a:sym typeface="Arial"/>
            </a:endParaRPr>
          </a:p>
          <a:p>
            <a:pPr indent="-264960" lvl="0" marL="264960" marR="0" rtl="0" algn="l">
              <a:lnSpc>
                <a:spcPct val="115000"/>
              </a:lnSpc>
              <a:spcBef>
                <a:spcPts val="0"/>
              </a:spcBef>
              <a:spcAft>
                <a:spcPts val="0"/>
              </a:spcAft>
              <a:buClr>
                <a:srgbClr val="000000"/>
              </a:buClr>
              <a:buSzPts val="1600"/>
              <a:buFont typeface="Verdana"/>
              <a:buChar char="●"/>
            </a:pPr>
            <a:r>
              <a:rPr b="0" lang="en-US" sz="1600" strike="noStrike">
                <a:latin typeface="Verdana"/>
                <a:ea typeface="Verdana"/>
                <a:cs typeface="Verdana"/>
                <a:sym typeface="Verdana"/>
              </a:rPr>
              <a:t>Open data - Vaarwegen</a:t>
            </a:r>
            <a:endParaRPr b="0" sz="1600" strike="noStrike">
              <a:solidFill>
                <a:srgbClr val="000000"/>
              </a:solidFill>
              <a:latin typeface="Arial"/>
              <a:ea typeface="Arial"/>
              <a:cs typeface="Arial"/>
              <a:sym typeface="Arial"/>
            </a:endParaRPr>
          </a:p>
        </p:txBody>
      </p:sp>
      <p:sp>
        <p:nvSpPr>
          <p:cNvPr id="339" name="Google Shape;339;p49"/>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FFFFFF"/>
                </a:solidFill>
                <a:latin typeface="Verdana"/>
                <a:ea typeface="Verdana"/>
                <a:cs typeface="Verdana"/>
                <a:sym typeface="Verdana"/>
              </a:rPr>
              <a:t>‹#›</a:t>
            </a:fld>
            <a:endParaRPr b="0" sz="1000" strike="noStrike">
              <a:latin typeface="Times New Roman"/>
              <a:ea typeface="Times New Roman"/>
              <a:cs typeface="Times New Roman"/>
              <a:sym typeface="Times New Roman"/>
            </a:endParaRPr>
          </a:p>
        </p:txBody>
      </p:sp>
      <p:pic>
        <p:nvPicPr>
          <p:cNvPr id="340" name="Google Shape;340;p49"/>
          <p:cNvPicPr preferRelativeResize="0"/>
          <p:nvPr/>
        </p:nvPicPr>
        <p:blipFill rotWithShape="1">
          <a:blip r:embed="rId3">
            <a:alphaModFix/>
          </a:blip>
          <a:srcRect b="0" l="0" r="0" t="0"/>
          <a:stretch/>
        </p:blipFill>
        <p:spPr>
          <a:xfrm>
            <a:off x="9349920" y="3427920"/>
            <a:ext cx="2846520" cy="2842560"/>
          </a:xfrm>
          <a:prstGeom prst="rect">
            <a:avLst/>
          </a:prstGeom>
          <a:noFill/>
          <a:ln>
            <a:noFill/>
          </a:ln>
        </p:spPr>
      </p:pic>
      <p:sp>
        <p:nvSpPr>
          <p:cNvPr id="341" name="Google Shape;341;p49"/>
          <p:cNvSpPr txBox="1"/>
          <p:nvPr/>
        </p:nvSpPr>
        <p:spPr>
          <a:xfrm>
            <a:off x="7020360" y="6405480"/>
            <a:ext cx="408744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000" strike="noStrike">
                <a:solidFill>
                  <a:srgbClr val="FFFFFF"/>
                </a:solidFill>
                <a:latin typeface="Verdana"/>
                <a:ea typeface="Verdana"/>
                <a:cs typeface="Verdana"/>
                <a:sym typeface="Verdana"/>
              </a:rPr>
              <a:t>RIVM - AERIUS | juni 2021</a:t>
            </a:r>
            <a:endParaRPr b="0" sz="1000" strike="noStrike">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QGIS plugin AERIUS</a:t>
            </a:r>
            <a:endParaRPr b="0" sz="2600" strike="noStrike">
              <a:solidFill>
                <a:srgbClr val="000000"/>
              </a:solidFill>
              <a:latin typeface="Arial"/>
              <a:ea typeface="Arial"/>
              <a:cs typeface="Arial"/>
              <a:sym typeface="Arial"/>
            </a:endParaRPr>
          </a:p>
        </p:txBody>
      </p:sp>
      <p:sp>
        <p:nvSpPr>
          <p:cNvPr id="347" name="Google Shape;347;p50"/>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FFFFFF"/>
                </a:solidFill>
                <a:latin typeface="Verdana"/>
                <a:ea typeface="Verdana"/>
                <a:cs typeface="Verdana"/>
                <a:sym typeface="Verdana"/>
              </a:rPr>
              <a:t>‹#›</a:t>
            </a:fld>
            <a:endParaRPr b="0" sz="1000" strike="noStrike">
              <a:latin typeface="Times New Roman"/>
              <a:ea typeface="Times New Roman"/>
              <a:cs typeface="Times New Roman"/>
              <a:sym typeface="Times New Roman"/>
            </a:endParaRPr>
          </a:p>
        </p:txBody>
      </p:sp>
      <p:pic>
        <p:nvPicPr>
          <p:cNvPr id="348" name="Google Shape;348;p50"/>
          <p:cNvPicPr preferRelativeResize="0"/>
          <p:nvPr/>
        </p:nvPicPr>
        <p:blipFill rotWithShape="1">
          <a:blip r:embed="rId3">
            <a:alphaModFix/>
          </a:blip>
          <a:srcRect b="0" l="0" r="0" t="0"/>
          <a:stretch/>
        </p:blipFill>
        <p:spPr>
          <a:xfrm>
            <a:off x="-1990930" y="3477795"/>
            <a:ext cx="2846521" cy="2842561"/>
          </a:xfrm>
          <a:prstGeom prst="rect">
            <a:avLst/>
          </a:prstGeom>
          <a:noFill/>
          <a:ln>
            <a:noFill/>
          </a:ln>
        </p:spPr>
      </p:pic>
      <p:sp>
        <p:nvSpPr>
          <p:cNvPr id="349" name="Google Shape;349;p50"/>
          <p:cNvSpPr txBox="1"/>
          <p:nvPr/>
        </p:nvSpPr>
        <p:spPr>
          <a:xfrm>
            <a:off x="7020360" y="6405480"/>
            <a:ext cx="4087500" cy="14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000" strike="noStrike">
                <a:solidFill>
                  <a:srgbClr val="FFFFFF"/>
                </a:solidFill>
                <a:latin typeface="Verdana"/>
                <a:ea typeface="Verdana"/>
                <a:cs typeface="Verdana"/>
                <a:sym typeface="Verdana"/>
              </a:rPr>
              <a:t>RIVM - AERIUS | juni 2021</a:t>
            </a:r>
            <a:endParaRPr b="0" sz="1000" strike="noStrike">
              <a:latin typeface="Times New Roman"/>
              <a:ea typeface="Times New Roman"/>
              <a:cs typeface="Times New Roman"/>
              <a:sym typeface="Times New Roman"/>
            </a:endParaRPr>
          </a:p>
        </p:txBody>
      </p:sp>
      <p:pic>
        <p:nvPicPr>
          <p:cNvPr id="350" name="Google Shape;350;p50"/>
          <p:cNvPicPr preferRelativeResize="0"/>
          <p:nvPr/>
        </p:nvPicPr>
        <p:blipFill>
          <a:blip r:embed="rId4">
            <a:alphaModFix/>
          </a:blip>
          <a:stretch>
            <a:fillRect/>
          </a:stretch>
        </p:blipFill>
        <p:spPr>
          <a:xfrm>
            <a:off x="3903526" y="3477804"/>
            <a:ext cx="4818624" cy="2764072"/>
          </a:xfrm>
          <a:prstGeom prst="rect">
            <a:avLst/>
          </a:prstGeom>
          <a:noFill/>
          <a:ln>
            <a:noFill/>
          </a:ln>
        </p:spPr>
      </p:pic>
      <p:pic>
        <p:nvPicPr>
          <p:cNvPr id="351" name="Google Shape;351;p50"/>
          <p:cNvPicPr preferRelativeResize="0"/>
          <p:nvPr/>
        </p:nvPicPr>
        <p:blipFill>
          <a:blip r:embed="rId5">
            <a:alphaModFix/>
          </a:blip>
          <a:stretch>
            <a:fillRect/>
          </a:stretch>
        </p:blipFill>
        <p:spPr>
          <a:xfrm>
            <a:off x="448627" y="1844650"/>
            <a:ext cx="5749665" cy="1633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nvSpPr>
        <p:spPr>
          <a:xfrm>
            <a:off x="539640" y="2378880"/>
            <a:ext cx="8172000" cy="211212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br>
              <a:rPr lang="en-US" sz="1800"/>
            </a:br>
            <a:r>
              <a:rPr b="0" lang="en-US" sz="2600" strike="noStrike">
                <a:solidFill>
                  <a:srgbClr val="000000"/>
                </a:solidFill>
                <a:latin typeface="Verdana"/>
                <a:ea typeface="Verdana"/>
                <a:cs typeface="Verdana"/>
                <a:sym typeface="Verdana"/>
              </a:rPr>
              <a:t>Einde van presentatie</a:t>
            </a:r>
            <a:br>
              <a:rPr lang="en-US" sz="1800"/>
            </a:br>
            <a:br>
              <a:rPr lang="en-US" sz="1800"/>
            </a:br>
            <a:r>
              <a:rPr b="0" lang="en-US" sz="2600" strike="noStrike">
                <a:solidFill>
                  <a:srgbClr val="000000"/>
                </a:solidFill>
                <a:latin typeface="Verdana"/>
                <a:ea typeface="Verdana"/>
                <a:cs typeface="Verdana"/>
                <a:sym typeface="Verdana"/>
              </a:rPr>
              <a:t>zijn er nog vragen?</a:t>
            </a:r>
            <a:endParaRPr b="0" sz="2600" strike="noStrike">
              <a:solidFill>
                <a:srgbClr val="000000"/>
              </a:solidFill>
              <a:latin typeface="Arial"/>
              <a:ea typeface="Arial"/>
              <a:cs typeface="Arial"/>
              <a:sym typeface="Arial"/>
            </a:endParaRPr>
          </a:p>
        </p:txBody>
      </p:sp>
      <p:sp>
        <p:nvSpPr>
          <p:cNvPr id="357" name="Google Shape;357;p51"/>
          <p:cNvSpPr txBox="1"/>
          <p:nvPr/>
        </p:nvSpPr>
        <p:spPr>
          <a:xfrm>
            <a:off x="7020360" y="6405480"/>
            <a:ext cx="212328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000" strike="noStrike">
                <a:solidFill>
                  <a:srgbClr val="FFFFFF"/>
                </a:solidFill>
                <a:latin typeface="Verdana"/>
                <a:ea typeface="Verdana"/>
                <a:cs typeface="Verdana"/>
                <a:sym typeface="Verdana"/>
              </a:rPr>
              <a:t>RIVM - AERIUS | juni 2021</a:t>
            </a:r>
            <a:endParaRPr b="0" sz="1000" strike="noStrike">
              <a:latin typeface="Times New Roman"/>
              <a:ea typeface="Times New Roman"/>
              <a:cs typeface="Times New Roman"/>
              <a:sym typeface="Times New Roman"/>
            </a:endParaRPr>
          </a:p>
        </p:txBody>
      </p:sp>
      <p:sp>
        <p:nvSpPr>
          <p:cNvPr id="358" name="Google Shape;358;p51"/>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FFFFFF"/>
                </a:solidFill>
                <a:latin typeface="Verdana"/>
                <a:ea typeface="Verdana"/>
                <a:cs typeface="Verdana"/>
                <a:sym typeface="Verdana"/>
              </a:rPr>
              <a:t>‹#›</a:t>
            </a:fld>
            <a:endParaRPr b="0" sz="1000"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485640" y="1284120"/>
            <a:ext cx="8172000" cy="444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Inleiding</a:t>
            </a:r>
            <a:endParaRPr b="0" i="0" sz="2600" u="none" cap="none" strike="noStrike">
              <a:solidFill>
                <a:srgbClr val="000000"/>
              </a:solidFill>
              <a:latin typeface="Arial"/>
              <a:ea typeface="Arial"/>
              <a:cs typeface="Arial"/>
              <a:sym typeface="Arial"/>
            </a:endParaRPr>
          </a:p>
        </p:txBody>
      </p:sp>
      <p:sp>
        <p:nvSpPr>
          <p:cNvPr id="149" name="Google Shape;149;p29"/>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277399" lvl="0" marL="264960" marR="0" rtl="0" algn="l">
              <a:lnSpc>
                <a:spcPct val="100000"/>
              </a:lnSpc>
              <a:spcBef>
                <a:spcPts val="0"/>
              </a:spcBef>
              <a:spcAft>
                <a:spcPts val="0"/>
              </a:spcAft>
              <a:buClr>
                <a:srgbClr val="000000"/>
              </a:buClr>
              <a:buSzPts val="2000"/>
              <a:buFont typeface="Verdana"/>
              <a:buChar char="●"/>
            </a:pPr>
            <a:r>
              <a:rPr b="0" i="0" lang="en-US" sz="2000" u="none" cap="none" strike="noStrike">
                <a:solidFill>
                  <a:srgbClr val="000000"/>
                </a:solidFill>
                <a:latin typeface="Verdana"/>
                <a:ea typeface="Verdana"/>
                <a:cs typeface="Verdana"/>
                <a:sym typeface="Verdana"/>
              </a:rPr>
              <a:t>Modernisering</a:t>
            </a:r>
            <a:endParaRPr b="0" i="0" sz="2000" u="none" cap="none" strike="noStrike">
              <a:solidFill>
                <a:srgbClr val="000000"/>
              </a:solidFill>
              <a:latin typeface="Arial"/>
              <a:ea typeface="Arial"/>
              <a:cs typeface="Arial"/>
              <a:sym typeface="Arial"/>
            </a:endParaRPr>
          </a:p>
          <a:p>
            <a:pPr indent="-277399" lvl="0" marL="264960" marR="0" rtl="0" algn="l">
              <a:lnSpc>
                <a:spcPct val="100000"/>
              </a:lnSpc>
              <a:spcBef>
                <a:spcPts val="1559"/>
              </a:spcBef>
              <a:spcAft>
                <a:spcPts val="0"/>
              </a:spcAft>
              <a:buClr>
                <a:srgbClr val="000000"/>
              </a:buClr>
              <a:buSzPts val="2000"/>
              <a:buFont typeface="Verdana"/>
              <a:buChar char="●"/>
            </a:pPr>
            <a:r>
              <a:rPr b="0" i="0" lang="en-US" sz="2000" u="none" cap="none" strike="noStrike">
                <a:solidFill>
                  <a:srgbClr val="000000"/>
                </a:solidFill>
                <a:latin typeface="Verdana"/>
                <a:ea typeface="Verdana"/>
                <a:cs typeface="Verdana"/>
                <a:sym typeface="Verdana"/>
              </a:rPr>
              <a:t>Gebruiksgemak / eenduidigheid / standaardisatie</a:t>
            </a:r>
            <a:endParaRPr b="0" i="0" sz="2000" u="none" cap="none" strike="noStrike">
              <a:solidFill>
                <a:srgbClr val="000000"/>
              </a:solidFill>
              <a:latin typeface="Arial"/>
              <a:ea typeface="Arial"/>
              <a:cs typeface="Arial"/>
              <a:sym typeface="Arial"/>
            </a:endParaRPr>
          </a:p>
          <a:p>
            <a:pPr indent="-277399" lvl="0" marL="264960" marR="0" rtl="0" algn="l">
              <a:lnSpc>
                <a:spcPct val="100000"/>
              </a:lnSpc>
              <a:spcBef>
                <a:spcPts val="1559"/>
              </a:spcBef>
              <a:spcAft>
                <a:spcPts val="0"/>
              </a:spcAft>
              <a:buClr>
                <a:srgbClr val="000000"/>
              </a:buClr>
              <a:buSzPts val="2000"/>
              <a:buFont typeface="Verdana"/>
              <a:buChar char="●"/>
            </a:pPr>
            <a:r>
              <a:rPr b="0" i="0" lang="en-US" sz="2000" u="none" cap="none" strike="noStrike">
                <a:solidFill>
                  <a:srgbClr val="000000"/>
                </a:solidFill>
                <a:latin typeface="Verdana"/>
                <a:ea typeface="Verdana"/>
                <a:cs typeface="Verdana"/>
                <a:sym typeface="Verdana"/>
              </a:rPr>
              <a:t>Opschoning</a:t>
            </a:r>
            <a:endParaRPr b="0" i="0" sz="2000" u="none" cap="none" strike="noStrike">
              <a:solidFill>
                <a:srgbClr val="000000"/>
              </a:solidFill>
              <a:latin typeface="Arial"/>
              <a:ea typeface="Arial"/>
              <a:cs typeface="Arial"/>
              <a:sym typeface="Arial"/>
            </a:endParaRPr>
          </a:p>
          <a:p>
            <a:pPr indent="-150479" lvl="0" marL="264960" marR="0" rtl="0" algn="l">
              <a:lnSpc>
                <a:spcPct val="100000"/>
              </a:lnSpc>
              <a:spcBef>
                <a:spcPts val="155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700" u="none" cap="none" strike="noStrike">
                <a:solidFill>
                  <a:srgbClr val="000000"/>
                </a:solidFill>
                <a:latin typeface="Verdana"/>
                <a:ea typeface="Verdana"/>
                <a:cs typeface="Verdana"/>
                <a:sym typeface="Verdana"/>
              </a:rPr>
              <a:t>Disclaimer - Er kunnen geen rechten ontleent worden aan deze specificatie verwachting.</a:t>
            </a:r>
            <a:endParaRPr b="0" i="0" sz="1700" u="none" cap="none" strike="noStrike">
              <a:solidFill>
                <a:srgbClr val="000000"/>
              </a:solidFill>
              <a:latin typeface="Arial"/>
              <a:ea typeface="Arial"/>
              <a:cs typeface="Arial"/>
              <a:sym typeface="Arial"/>
            </a:endParaRPr>
          </a:p>
          <a:p>
            <a:pPr indent="-150479" lvl="0" marL="264960" marR="0" rtl="0" algn="l">
              <a:lnSpc>
                <a:spcPct val="100000"/>
              </a:lnSpc>
              <a:spcBef>
                <a:spcPts val="1559"/>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50" name="Google Shape;150;p29"/>
          <p:cNvSpPr txBox="1"/>
          <p:nvPr/>
        </p:nvSpPr>
        <p:spPr>
          <a:xfrm>
            <a:off x="7020360" y="6405480"/>
            <a:ext cx="408744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51" name="Google Shape;151;p29"/>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152" name="Google Shape;152;p29"/>
          <p:cNvPicPr preferRelativeResize="0"/>
          <p:nvPr/>
        </p:nvPicPr>
        <p:blipFill rotWithShape="1">
          <a:blip r:embed="rId3">
            <a:alphaModFix/>
          </a:blip>
          <a:srcRect b="0" l="0" r="0" t="0"/>
          <a:stretch/>
        </p:blipFill>
        <p:spPr>
          <a:xfrm>
            <a:off x="-1423440" y="5661360"/>
            <a:ext cx="2846880" cy="28425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485640" y="1284120"/>
            <a:ext cx="8172000" cy="444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Uitgangspunten wijzigingen</a:t>
            </a:r>
            <a:endParaRPr b="0" i="0" sz="2600" u="none" cap="none" strike="noStrike">
              <a:solidFill>
                <a:srgbClr val="000000"/>
              </a:solidFill>
              <a:latin typeface="Arial"/>
              <a:ea typeface="Arial"/>
              <a:cs typeface="Arial"/>
              <a:sym typeface="Arial"/>
            </a:endParaRPr>
          </a:p>
        </p:txBody>
      </p:sp>
      <p:sp>
        <p:nvSpPr>
          <p:cNvPr id="158" name="Google Shape;158;p30"/>
          <p:cNvSpPr txBox="1"/>
          <p:nvPr/>
        </p:nvSpPr>
        <p:spPr>
          <a:xfrm>
            <a:off x="485640" y="2027880"/>
            <a:ext cx="8172000" cy="4281120"/>
          </a:xfrm>
          <a:prstGeom prst="rect">
            <a:avLst/>
          </a:prstGeom>
          <a:solidFill>
            <a:srgbClr val="FFFFFF"/>
          </a:solidFill>
          <a:ln>
            <a:noFill/>
          </a:ln>
        </p:spPr>
        <p:txBody>
          <a:bodyPr anchorCtr="0" anchor="t" bIns="0" lIns="0" spcFirstLastPara="1" rIns="0" wrap="square" tIns="0">
            <a:noAutofit/>
          </a:bodyPr>
          <a:lstStyle/>
          <a:p>
            <a:pPr indent="-277300" lvl="0" marL="264960" marR="0" rtl="0" algn="l">
              <a:lnSpc>
                <a:spcPct val="100000"/>
              </a:lnSpc>
              <a:spcBef>
                <a:spcPts val="0"/>
              </a:spcBef>
              <a:spcAft>
                <a:spcPts val="0"/>
              </a:spcAft>
              <a:buClr>
                <a:srgbClr val="000000"/>
              </a:buClr>
              <a:buSzPts val="2000"/>
              <a:buFont typeface="Verdana"/>
              <a:buChar char="●"/>
            </a:pPr>
            <a:r>
              <a:rPr b="0" i="0" lang="en-US" sz="2000" u="none" cap="none" strike="noStrike">
                <a:solidFill>
                  <a:srgbClr val="000000"/>
                </a:solidFill>
                <a:latin typeface="Verdana"/>
                <a:ea typeface="Verdana"/>
                <a:cs typeface="Verdana"/>
                <a:sym typeface="Verdana"/>
              </a:rPr>
              <a:t>OpenAPI 2 -&gt; OpenAPI 3</a:t>
            </a:r>
            <a:endParaRPr b="0" i="0" sz="2000" u="none" cap="none" strike="noStrike">
              <a:solidFill>
                <a:srgbClr val="000000"/>
              </a:solidFill>
              <a:latin typeface="Arial"/>
              <a:ea typeface="Arial"/>
              <a:cs typeface="Arial"/>
              <a:sym typeface="Arial"/>
            </a:endParaRPr>
          </a:p>
          <a:p>
            <a:pPr indent="-277299" lvl="0" marL="264960" marR="0" rtl="0" algn="l">
              <a:lnSpc>
                <a:spcPct val="100000"/>
              </a:lnSpc>
              <a:spcBef>
                <a:spcPts val="961"/>
              </a:spcBef>
              <a:spcAft>
                <a:spcPts val="0"/>
              </a:spcAft>
              <a:buClr>
                <a:srgbClr val="000000"/>
              </a:buClr>
              <a:buSzPts val="2000"/>
              <a:buFont typeface="Verdana"/>
              <a:buChar char="●"/>
            </a:pPr>
            <a:r>
              <a:rPr b="0" i="0" lang="en-US" sz="2000" u="none" cap="none" strike="noStrike">
                <a:solidFill>
                  <a:srgbClr val="333333"/>
                </a:solidFill>
                <a:latin typeface="Verdana"/>
                <a:ea typeface="Verdana"/>
                <a:cs typeface="Verdana"/>
                <a:sym typeface="Verdana"/>
              </a:rPr>
              <a:t>Kritisch zijn op naamgeving/documentatie </a:t>
            </a:r>
            <a:endParaRPr b="0" i="0" sz="2000" u="none" cap="none" strike="noStrike">
              <a:solidFill>
                <a:srgbClr val="000000"/>
              </a:solidFill>
              <a:latin typeface="Arial"/>
              <a:ea typeface="Arial"/>
              <a:cs typeface="Arial"/>
              <a:sym typeface="Arial"/>
            </a:endParaRPr>
          </a:p>
          <a:p>
            <a:pPr indent="-277299" lvl="0" marL="264960" marR="0" rtl="0" algn="l">
              <a:lnSpc>
                <a:spcPct val="100000"/>
              </a:lnSpc>
              <a:spcBef>
                <a:spcPts val="961"/>
              </a:spcBef>
              <a:spcAft>
                <a:spcPts val="0"/>
              </a:spcAft>
              <a:buClr>
                <a:srgbClr val="000000"/>
              </a:buClr>
              <a:buSzPts val="2000"/>
              <a:buFont typeface="Verdana"/>
              <a:buChar char="●"/>
            </a:pPr>
            <a:r>
              <a:rPr b="0" i="0" lang="en-US" sz="2000" u="none" cap="none" strike="noStrike">
                <a:solidFill>
                  <a:srgbClr val="333333"/>
                </a:solidFill>
                <a:latin typeface="Verdana"/>
                <a:ea typeface="Verdana"/>
                <a:cs typeface="Verdana"/>
                <a:sym typeface="Verdana"/>
              </a:rPr>
              <a:t>Overstap op Spring Boot (onderliggende techniek, verder geen gevolgen voor gebruiker)</a:t>
            </a:r>
            <a:endParaRPr b="0" i="0" sz="2000" u="none" cap="none" strike="noStrike">
              <a:solidFill>
                <a:srgbClr val="000000"/>
              </a:solidFill>
              <a:latin typeface="Arial"/>
              <a:ea typeface="Arial"/>
              <a:cs typeface="Arial"/>
              <a:sym typeface="Arial"/>
            </a:endParaRPr>
          </a:p>
        </p:txBody>
      </p:sp>
      <p:sp>
        <p:nvSpPr>
          <p:cNvPr id="159" name="Google Shape;159;p30"/>
          <p:cNvSpPr txBox="1"/>
          <p:nvPr/>
        </p:nvSpPr>
        <p:spPr>
          <a:xfrm>
            <a:off x="7020360" y="6405480"/>
            <a:ext cx="408744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60" name="Google Shape;160;p30"/>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Uitgangspunten wijzigingen</a:t>
            </a:r>
            <a:endParaRPr b="0" i="0" sz="2600" u="none" cap="none" strike="noStrike">
              <a:solidFill>
                <a:srgbClr val="000000"/>
              </a:solidFill>
              <a:latin typeface="Arial"/>
              <a:ea typeface="Arial"/>
              <a:cs typeface="Arial"/>
              <a:sym typeface="Arial"/>
            </a:endParaRPr>
          </a:p>
        </p:txBody>
      </p:sp>
      <p:sp>
        <p:nvSpPr>
          <p:cNvPr id="166" name="Google Shape;166;p31"/>
          <p:cNvSpPr txBox="1"/>
          <p:nvPr/>
        </p:nvSpPr>
        <p:spPr>
          <a:xfrm>
            <a:off x="485640" y="2027880"/>
            <a:ext cx="8172000" cy="42810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961"/>
              </a:spcBef>
              <a:spcAft>
                <a:spcPts val="0"/>
              </a:spcAft>
              <a:buNone/>
            </a:pPr>
            <a:r>
              <a:rPr b="0" i="0" lang="en-US" sz="2000" u="none" cap="none" strike="noStrike">
                <a:solidFill>
                  <a:srgbClr val="333333"/>
                </a:solidFill>
                <a:latin typeface="Verdana"/>
                <a:ea typeface="Verdana"/>
                <a:cs typeface="Verdana"/>
                <a:sym typeface="Verdana"/>
              </a:rPr>
              <a:t>Wijzigingen in rekenmethodes: Samenvoegen berekening/PDF methodes, maar splitsen in standaard reken methodes (ten behoeve vergunningverlening) en </a:t>
            </a:r>
            <a:r>
              <a:rPr lang="en-US" sz="2000">
                <a:solidFill>
                  <a:srgbClr val="333333"/>
                </a:solidFill>
                <a:latin typeface="Verdana"/>
                <a:ea typeface="Verdana"/>
                <a:cs typeface="Verdana"/>
                <a:sym typeface="Verdana"/>
              </a:rPr>
              <a:t>geavanceerdere</a:t>
            </a:r>
            <a:r>
              <a:rPr b="0" i="0" lang="en-US" sz="2000" u="none" cap="none" strike="noStrike">
                <a:solidFill>
                  <a:srgbClr val="333333"/>
                </a:solidFill>
                <a:latin typeface="Verdana"/>
                <a:ea typeface="Verdana"/>
                <a:cs typeface="Verdana"/>
                <a:sym typeface="Verdana"/>
              </a:rPr>
              <a:t> opties (ten behoeve analyses en actualisaties). Opsplitsing van API definitie in verschillende yaml bestanden</a:t>
            </a:r>
            <a:r>
              <a:rPr lang="en-US" sz="2000"/>
              <a:t>.</a:t>
            </a:r>
            <a:endParaRPr sz="2000"/>
          </a:p>
          <a:p>
            <a:pPr indent="0" lvl="0" marL="0" marR="0" rtl="0" algn="l">
              <a:lnSpc>
                <a:spcPct val="100000"/>
              </a:lnSpc>
              <a:spcBef>
                <a:spcPts val="961"/>
              </a:spcBef>
              <a:spcAft>
                <a:spcPts val="0"/>
              </a:spcAft>
              <a:buNone/>
            </a:pPr>
            <a:r>
              <a:rPr lang="en-US" sz="2000">
                <a:latin typeface="Verdana"/>
                <a:ea typeface="Verdana"/>
                <a:cs typeface="Verdana"/>
                <a:sym typeface="Verdana"/>
              </a:rPr>
              <a:t>Er komt nog een nieuw endpoint waarmee je direct OPS berekeningen kan doen.</a:t>
            </a:r>
            <a:endParaRPr sz="2000">
              <a:latin typeface="Verdana"/>
              <a:ea typeface="Verdana"/>
              <a:cs typeface="Verdana"/>
              <a:sym typeface="Verdana"/>
            </a:endParaRPr>
          </a:p>
        </p:txBody>
      </p:sp>
      <p:sp>
        <p:nvSpPr>
          <p:cNvPr id="167" name="Google Shape;167;p31"/>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68" name="Google Shape;168;p31"/>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169" name="Google Shape;169;p31"/>
          <p:cNvPicPr preferRelativeResize="0"/>
          <p:nvPr/>
        </p:nvPicPr>
        <p:blipFill>
          <a:blip r:embed="rId3">
            <a:alphaModFix/>
          </a:blip>
          <a:stretch>
            <a:fillRect/>
          </a:stretch>
        </p:blipFill>
        <p:spPr>
          <a:xfrm>
            <a:off x="830725" y="4684624"/>
            <a:ext cx="7716176" cy="1541550"/>
          </a:xfrm>
          <a:prstGeom prst="rect">
            <a:avLst/>
          </a:prstGeom>
          <a:noFill/>
          <a:ln>
            <a:noFill/>
          </a:ln>
        </p:spPr>
      </p:pic>
      <p:pic>
        <p:nvPicPr>
          <p:cNvPr id="170" name="Google Shape;170;p31"/>
          <p:cNvPicPr preferRelativeResize="0"/>
          <p:nvPr/>
        </p:nvPicPr>
        <p:blipFill rotWithShape="1">
          <a:blip r:embed="rId4">
            <a:alphaModFix/>
          </a:blip>
          <a:srcRect b="0" l="0" r="0" t="0"/>
          <a:stretch/>
        </p:blipFill>
        <p:spPr>
          <a:xfrm>
            <a:off x="-1916840" y="3869060"/>
            <a:ext cx="2846880" cy="28425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Uitgangspunten wijzigingen</a:t>
            </a:r>
            <a:endParaRPr b="0" i="0" sz="2600" u="none" cap="none" strike="noStrike">
              <a:solidFill>
                <a:srgbClr val="000000"/>
              </a:solidFill>
              <a:latin typeface="Arial"/>
              <a:ea typeface="Arial"/>
              <a:cs typeface="Arial"/>
              <a:sym typeface="Arial"/>
            </a:endParaRPr>
          </a:p>
        </p:txBody>
      </p:sp>
      <p:sp>
        <p:nvSpPr>
          <p:cNvPr id="176" name="Google Shape;176;p32"/>
          <p:cNvSpPr txBox="1"/>
          <p:nvPr/>
        </p:nvSpPr>
        <p:spPr>
          <a:xfrm>
            <a:off x="485640" y="2027880"/>
            <a:ext cx="8172000" cy="42810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961"/>
              </a:spcBef>
              <a:spcAft>
                <a:spcPts val="0"/>
              </a:spcAft>
              <a:buNone/>
            </a:pPr>
            <a:r>
              <a:rPr b="0" i="0" lang="en-US" sz="2000" u="none" cap="none" strike="noStrike">
                <a:solidFill>
                  <a:srgbClr val="333333"/>
                </a:solidFill>
                <a:latin typeface="Verdana"/>
                <a:ea typeface="Verdana"/>
                <a:cs typeface="Verdana"/>
                <a:sym typeface="Verdana"/>
              </a:rPr>
              <a:t>Je k</a:t>
            </a:r>
            <a:r>
              <a:rPr lang="en-US" sz="2000">
                <a:solidFill>
                  <a:srgbClr val="333333"/>
                </a:solidFill>
                <a:latin typeface="Verdana"/>
                <a:ea typeface="Verdana"/>
                <a:cs typeface="Verdana"/>
                <a:sym typeface="Verdana"/>
              </a:rPr>
              <a:t>u</a:t>
            </a:r>
            <a:r>
              <a:rPr b="0" i="0" lang="en-US" sz="2000" u="none" cap="none" strike="noStrike">
                <a:solidFill>
                  <a:srgbClr val="333333"/>
                </a:solidFill>
                <a:latin typeface="Verdana"/>
                <a:ea typeface="Verdana"/>
                <a:cs typeface="Verdana"/>
                <a:sym typeface="Verdana"/>
              </a:rPr>
              <a:t>nt nu voor een berekening meer dan 2 situaties opgeven. </a:t>
            </a:r>
            <a:endParaRPr sz="2000">
              <a:solidFill>
                <a:srgbClr val="333333"/>
              </a:solidFill>
              <a:latin typeface="Verdana"/>
              <a:ea typeface="Verdana"/>
              <a:cs typeface="Verdana"/>
              <a:sym typeface="Verdana"/>
            </a:endParaRPr>
          </a:p>
          <a:p>
            <a:pPr indent="0" lvl="0" marL="0" marR="0" rtl="0" algn="l">
              <a:lnSpc>
                <a:spcPct val="100000"/>
              </a:lnSpc>
              <a:spcBef>
                <a:spcPts val="961"/>
              </a:spcBef>
              <a:spcAft>
                <a:spcPts val="0"/>
              </a:spcAft>
              <a:buNone/>
            </a:pPr>
            <a:r>
              <a:rPr lang="en-US" sz="2000">
                <a:solidFill>
                  <a:srgbClr val="333333"/>
                </a:solidFill>
                <a:latin typeface="Verdana"/>
                <a:ea typeface="Verdana"/>
                <a:cs typeface="Verdana"/>
                <a:sym typeface="Verdana"/>
              </a:rPr>
              <a:t>Denk aan een berekening met REFERENCE, TEMPORARY en PROPOSED.</a:t>
            </a:r>
            <a:endParaRPr sz="2000">
              <a:solidFill>
                <a:srgbClr val="333333"/>
              </a:solidFill>
              <a:latin typeface="Verdana"/>
              <a:ea typeface="Verdana"/>
              <a:cs typeface="Verdana"/>
              <a:sym typeface="Verdana"/>
            </a:endParaRPr>
          </a:p>
          <a:p>
            <a:pPr indent="0" lvl="0" marL="0" marR="0" rtl="0" algn="l">
              <a:lnSpc>
                <a:spcPct val="100000"/>
              </a:lnSpc>
              <a:spcBef>
                <a:spcPts val="961"/>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77" name="Google Shape;177;p32"/>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78" name="Google Shape;178;p32"/>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84" name="Google Shape;184;p33"/>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185" name="Google Shape;185;p33"/>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Welke gevolgen hebben deze wijzigingen?</a:t>
            </a:r>
            <a:endParaRPr b="0" i="0" sz="2600" u="none" cap="none" strike="noStrike">
              <a:solidFill>
                <a:srgbClr val="000000"/>
              </a:solidFill>
              <a:latin typeface="Arial"/>
              <a:ea typeface="Arial"/>
              <a:cs typeface="Arial"/>
              <a:sym typeface="Arial"/>
            </a:endParaRPr>
          </a:p>
        </p:txBody>
      </p:sp>
      <p:pic>
        <p:nvPicPr>
          <p:cNvPr id="186" name="Google Shape;186;p33"/>
          <p:cNvPicPr preferRelativeResize="0"/>
          <p:nvPr/>
        </p:nvPicPr>
        <p:blipFill>
          <a:blip r:embed="rId3">
            <a:alphaModFix/>
          </a:blip>
          <a:stretch>
            <a:fillRect/>
          </a:stretch>
        </p:blipFill>
        <p:spPr>
          <a:xfrm>
            <a:off x="2932850" y="2076603"/>
            <a:ext cx="4087500" cy="40206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1</a:t>
            </a:r>
            <a:endParaRPr b="0" i="0" sz="2600" u="none" cap="none" strike="noStrike">
              <a:solidFill>
                <a:srgbClr val="000000"/>
              </a:solidFill>
              <a:latin typeface="Arial"/>
              <a:ea typeface="Arial"/>
              <a:cs typeface="Arial"/>
              <a:sym typeface="Arial"/>
            </a:endParaRPr>
          </a:p>
        </p:txBody>
      </p:sp>
      <p:sp>
        <p:nvSpPr>
          <p:cNvPr id="192" name="Google Shape;192;p34"/>
          <p:cNvSpPr txBox="1"/>
          <p:nvPr/>
        </p:nvSpPr>
        <p:spPr>
          <a:xfrm>
            <a:off x="485640" y="2040265"/>
            <a:ext cx="8550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Gewijzigde methode URLs/endpoints</a:t>
            </a:r>
            <a:endParaRPr b="0" i="0" sz="2000" u="none" cap="none" strike="noStrike">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000">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000">
              <a:solidFill>
                <a:srgbClr val="333333"/>
              </a:solidFill>
              <a:latin typeface="Verdana"/>
              <a:ea typeface="Verdana"/>
              <a:cs typeface="Verdana"/>
              <a:sym typeface="Verdana"/>
            </a:endParaRPr>
          </a:p>
          <a:p>
            <a:pPr indent="0" lvl="0" marL="0" rtl="0" algn="ctr">
              <a:spcBef>
                <a:spcPts val="0"/>
              </a:spcBef>
              <a:spcAft>
                <a:spcPts val="0"/>
              </a:spcAft>
              <a:buNone/>
            </a:pPr>
            <a:r>
              <a:rPr lang="en-US" sz="2000">
                <a:solidFill>
                  <a:srgbClr val="333333"/>
                </a:solidFill>
                <a:latin typeface="Verdana"/>
                <a:ea typeface="Verdana"/>
                <a:cs typeface="Verdana"/>
                <a:sym typeface="Verdana"/>
              </a:rPr>
              <a:t>https://connect.aerius.nl/api/v6</a:t>
            </a:r>
            <a:endParaRPr sz="2000">
              <a:solidFill>
                <a:srgbClr val="333333"/>
              </a:solidFill>
              <a:latin typeface="Verdana"/>
              <a:ea typeface="Verdana"/>
              <a:cs typeface="Verdana"/>
              <a:sym typeface="Verdana"/>
            </a:endParaRPr>
          </a:p>
          <a:p>
            <a:pPr indent="0" lvl="0" marL="0" rtl="0" algn="ctr">
              <a:spcBef>
                <a:spcPts val="0"/>
              </a:spcBef>
              <a:spcAft>
                <a:spcPts val="0"/>
              </a:spcAft>
              <a:buNone/>
            </a:pPr>
            <a:r>
              <a:t/>
            </a:r>
            <a:endParaRPr sz="2000">
              <a:solidFill>
                <a:srgbClr val="333333"/>
              </a:solidFill>
              <a:latin typeface="Verdana"/>
              <a:ea typeface="Verdana"/>
              <a:cs typeface="Verdana"/>
              <a:sym typeface="Verdana"/>
            </a:endParaRPr>
          </a:p>
          <a:p>
            <a:pPr indent="0" lvl="0" marL="0" rtl="0" algn="ctr">
              <a:spcBef>
                <a:spcPts val="0"/>
              </a:spcBef>
              <a:spcAft>
                <a:spcPts val="0"/>
              </a:spcAft>
              <a:buClr>
                <a:schemeClr val="dk1"/>
              </a:buClr>
              <a:buFont typeface="Arial"/>
              <a:buNone/>
            </a:pPr>
            <a:r>
              <a:t/>
            </a:r>
            <a:endParaRPr sz="2000">
              <a:solidFill>
                <a:srgbClr val="333333"/>
              </a:solidFill>
              <a:latin typeface="Verdana"/>
              <a:ea typeface="Verdana"/>
              <a:cs typeface="Verdana"/>
              <a:sym typeface="Verdana"/>
            </a:endParaRPr>
          </a:p>
          <a:p>
            <a:pPr indent="0" lvl="0" marL="0" marR="0" rtl="0" algn="ctr">
              <a:lnSpc>
                <a:spcPct val="100000"/>
              </a:lnSpc>
              <a:spcBef>
                <a:spcPts val="0"/>
              </a:spcBef>
              <a:spcAft>
                <a:spcPts val="0"/>
              </a:spcAft>
              <a:buNone/>
            </a:pPr>
            <a:r>
              <a:t/>
            </a:r>
            <a:endParaRPr sz="2000">
              <a:solidFill>
                <a:srgbClr val="333333"/>
              </a:solidFill>
              <a:latin typeface="Verdana"/>
              <a:ea typeface="Verdana"/>
              <a:cs typeface="Verdana"/>
              <a:sym typeface="Verdana"/>
            </a:endParaRPr>
          </a:p>
          <a:p>
            <a:pPr indent="0" lvl="0" marL="0" marR="0" rtl="0" algn="ctr">
              <a:lnSpc>
                <a:spcPct val="100000"/>
              </a:lnSpc>
              <a:spcBef>
                <a:spcPts val="0"/>
              </a:spcBef>
              <a:spcAft>
                <a:spcPts val="0"/>
              </a:spcAft>
              <a:buNone/>
            </a:pPr>
            <a:r>
              <a:rPr lang="en-US" sz="2000">
                <a:solidFill>
                  <a:srgbClr val="333333"/>
                </a:solidFill>
                <a:latin typeface="Verdana"/>
                <a:ea typeface="Verdana"/>
                <a:cs typeface="Verdana"/>
                <a:sym typeface="Verdana"/>
              </a:rPr>
              <a:t>https://connect.aerius.nl/api/v7</a:t>
            </a:r>
            <a:endParaRPr sz="2000">
              <a:solidFill>
                <a:srgbClr val="333333"/>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93" name="Google Shape;193;p34"/>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94" name="Google Shape;194;p34"/>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
        <p:nvSpPr>
          <p:cNvPr id="195" name="Google Shape;195;p34"/>
          <p:cNvSpPr/>
          <p:nvPr/>
        </p:nvSpPr>
        <p:spPr>
          <a:xfrm>
            <a:off x="4545500" y="3490700"/>
            <a:ext cx="203100" cy="396300"/>
          </a:xfrm>
          <a:prstGeom prst="downArrow">
            <a:avLst>
              <a:gd fmla="val 50000" name="adj1"/>
              <a:gd fmla="val 50000" name="adj2"/>
            </a:avLst>
          </a:prstGeom>
          <a:solidFill>
            <a:srgbClr val="E17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Gevolgen wijzigingen </a:t>
            </a:r>
            <a:r>
              <a:rPr lang="en-US" sz="2600">
                <a:solidFill>
                  <a:srgbClr val="007BC7"/>
                </a:solidFill>
                <a:latin typeface="Verdana"/>
                <a:ea typeface="Verdana"/>
                <a:cs typeface="Verdana"/>
                <a:sym typeface="Verdana"/>
              </a:rPr>
              <a:t>2</a:t>
            </a:r>
            <a:endParaRPr b="0" i="0" sz="2600" u="none" cap="none" strike="noStrike">
              <a:solidFill>
                <a:srgbClr val="000000"/>
              </a:solidFill>
              <a:latin typeface="Arial"/>
              <a:ea typeface="Arial"/>
              <a:cs typeface="Arial"/>
              <a:sym typeface="Arial"/>
            </a:endParaRPr>
          </a:p>
        </p:txBody>
      </p:sp>
      <p:sp>
        <p:nvSpPr>
          <p:cNvPr id="201" name="Google Shape;201;p35"/>
          <p:cNvSpPr txBox="1"/>
          <p:nvPr/>
        </p:nvSpPr>
        <p:spPr>
          <a:xfrm>
            <a:off x="485640" y="1926440"/>
            <a:ext cx="8550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333333"/>
                </a:solidFill>
                <a:latin typeface="Verdana"/>
                <a:ea typeface="Verdana"/>
                <a:cs typeface="Verdana"/>
                <a:sym typeface="Verdana"/>
              </a:rPr>
              <a:t>API-key niet meer als parameter in URL (GET) of als onderdeel van de JSON body (POST), maar in HTTP-Header (voor alle methodes waar nodig).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202" name="Google Shape;202;p35"/>
          <p:cNvSpPr txBox="1"/>
          <p:nvPr/>
        </p:nvSpPr>
        <p:spPr>
          <a:xfrm>
            <a:off x="7020360" y="6405480"/>
            <a:ext cx="408744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03" name="Google Shape;203;p35"/>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204" name="Google Shape;204;p35"/>
          <p:cNvPicPr preferRelativeResize="0"/>
          <p:nvPr/>
        </p:nvPicPr>
        <p:blipFill>
          <a:blip r:embed="rId3">
            <a:alphaModFix/>
          </a:blip>
          <a:stretch>
            <a:fillRect/>
          </a:stretch>
        </p:blipFill>
        <p:spPr>
          <a:xfrm>
            <a:off x="736275" y="3866900"/>
            <a:ext cx="7360375" cy="234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