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3BF33B-4A59-4364-8378-F75E5DA45761}">
  <a:tblStyle styleId="{673BF33B-4A59-4364-8378-F75E5DA457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gister.geostandaarden.n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e1a663154_0_0: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17" name="Google Shape;217;gde1a663154_0_0: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1a663154_0_1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e1a663154_0_13: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gde1a663154_0_13: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abc13d21e_0_35: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38" name="Google Shape;238;gdabc13d21e_0_35: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abc13d21e_0_49: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47" name="Google Shape;247;gdabc13d21e_0_49: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abc13d21e_0_56: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t/>
            </a:r>
            <a:endParaRPr b="0" sz="1200" strike="noStrike">
              <a:latin typeface="Arial"/>
              <a:ea typeface="Arial"/>
              <a:cs typeface="Arial"/>
              <a:sym typeface="Arial"/>
            </a:endParaRPr>
          </a:p>
        </p:txBody>
      </p:sp>
      <p:sp>
        <p:nvSpPr>
          <p:cNvPr id="255" name="Google Shape;255;gdabc13d21e_0_56: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Einde, zijn er nog vragen, mogelijk kunnen de vragen als input voor de handson training die volgt vanaf 10 uur.</a:t>
            </a:r>
            <a:endParaRPr b="0" sz="1200" strike="noStrike">
              <a:latin typeface="Arial"/>
              <a:ea typeface="Arial"/>
              <a:cs typeface="Arial"/>
              <a:sym typeface="Arial"/>
            </a:endParaRPr>
          </a:p>
        </p:txBody>
      </p:sp>
      <p:sp>
        <p:nvSpPr>
          <p:cNvPr id="263" name="Google Shape;263;p9: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n-US" sz="1200" strike="noStrike">
                <a:solidFill>
                  <a:srgbClr val="000000"/>
                </a:solidFill>
                <a:latin typeface="Verdana"/>
                <a:ea typeface="Verdana"/>
                <a:cs typeface="Verdana"/>
                <a:sym typeface="Verdana"/>
              </a:rPr>
              <a:t>Inleiding</a:t>
            </a:r>
            <a:endParaRPr b="0" sz="1200" strike="noStrike">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lang="en-US" sz="1100">
                <a:solidFill>
                  <a:srgbClr val="222222"/>
                </a:solidFill>
                <a:highlight>
                  <a:srgbClr val="FFFFFF"/>
                </a:highlight>
              </a:rPr>
              <a:t>"Als onderdeel van de technologische vernieuwing van AERIUS, gaan we voor AERIUS Connect 2021 gebruik maken van de nieuwe open-api versie (OAS3). Dit betekent dat voor gebruikers van Connect er een aantal technische en functionele wijzigingen komen die om aanpassingen vragen in de source code van de aanroep van AERIUS Connect. Speciaal voor deze gebruikers willen we net als in het verleden een Masterclass organiseren om te zorgen dat jullie er klaar voor zijn als de nieuwe API beschikbaar komt. Meer weten? Op woensdag 2 juni van 9.00 tot 10.00 uur lichten we de wijzigingen toe.</a:t>
            </a:r>
            <a:endParaRPr sz="1100">
              <a:solidFill>
                <a:srgbClr val="222222"/>
              </a:solidFill>
              <a:highlight>
                <a:srgbClr val="FFFFFF"/>
              </a:highlight>
            </a:endParaRPr>
          </a:p>
          <a:p>
            <a:pPr indent="0" lvl="0" marL="0" rtl="0" algn="l">
              <a:lnSpc>
                <a:spcPct val="100000"/>
              </a:lnSpc>
              <a:spcBef>
                <a:spcPts val="360"/>
              </a:spcBef>
              <a:spcAft>
                <a:spcPts val="0"/>
              </a:spcAft>
              <a:buClr>
                <a:schemeClr val="dk1"/>
              </a:buClr>
              <a:buSzPts val="1100"/>
              <a:buFont typeface="Arial"/>
              <a:buNone/>
            </a:pPr>
            <a:r>
              <a:rPr lang="en-US" sz="1100">
                <a:solidFill>
                  <a:srgbClr val="222222"/>
                </a:solidFill>
                <a:highlight>
                  <a:srgbClr val="FFFFFF"/>
                </a:highlight>
              </a:rPr>
              <a:t> </a:t>
            </a:r>
            <a:endParaRPr sz="1100">
              <a:solidFill>
                <a:srgbClr val="222222"/>
              </a:solidFill>
              <a:highlight>
                <a:srgbClr val="FFFFFF"/>
              </a:highlight>
            </a:endParaRPr>
          </a:p>
          <a:p>
            <a:pPr indent="0" lvl="0" marL="0" rtl="0" algn="l">
              <a:lnSpc>
                <a:spcPct val="100000"/>
              </a:lnSpc>
              <a:spcBef>
                <a:spcPts val="36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360"/>
              </a:spcBef>
              <a:spcAft>
                <a:spcPts val="0"/>
              </a:spcAft>
              <a:buClr>
                <a:schemeClr val="dk1"/>
              </a:buClr>
              <a:buSzPts val="1100"/>
              <a:buFont typeface="Arial"/>
              <a:buNone/>
            </a:pPr>
            <a:r>
              <a:rPr lang="en-US" sz="1100">
                <a:solidFill>
                  <a:srgbClr val="222222"/>
                </a:solidFill>
                <a:highlight>
                  <a:srgbClr val="FFFFFF"/>
                </a:highlight>
              </a:rPr>
              <a:t>Nog niet zo bedreven in het werken met API’s? Aansluitend op de technische toelichting wordt op deze ochtend van 10.00 tot uiterlijk 12.00 uur stap voor stap uitgelegd hoe u zelf direct met Connect kunt communiceren en berekeningen kan laten uitvoeren.</a:t>
            </a:r>
            <a:endParaRPr sz="1100">
              <a:solidFill>
                <a:srgbClr val="222222"/>
              </a:solidFill>
              <a:highlight>
                <a:srgbClr val="FFFFFF"/>
              </a:highlight>
            </a:endParaRPr>
          </a:p>
          <a:p>
            <a:pPr indent="0" lvl="0" marL="0" rtl="0" algn="l">
              <a:lnSpc>
                <a:spcPct val="100000"/>
              </a:lnSpc>
              <a:spcBef>
                <a:spcPts val="360"/>
              </a:spcBef>
              <a:spcAft>
                <a:spcPts val="0"/>
              </a:spcAft>
              <a:buNone/>
            </a:pPr>
            <a:r>
              <a:rPr lang="en-US" sz="1100">
                <a:solidFill>
                  <a:srgbClr val="222222"/>
                </a:solidFill>
                <a:highlight>
                  <a:srgbClr val="FFFFFF"/>
                </a:highlight>
              </a:rPr>
              <a:t>Als u het tweede deel wilt volgen, is het noodzakelijk dat u ook de technische toelichting volgt. De masterclass is bedoeld voor mensen die enige ervaring hebben in het werken met scripts of software-code. Deelname is gratis."</a:t>
            </a:r>
            <a:endParaRPr sz="1200">
              <a:latin typeface="Verdana"/>
              <a:ea typeface="Verdana"/>
              <a:cs typeface="Verdana"/>
              <a:sym typeface="Verdana"/>
            </a:endParaRPr>
          </a:p>
        </p:txBody>
      </p:sp>
      <p:sp>
        <p:nvSpPr>
          <p:cNvPr id="146" name="Google Shape;146;p3: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abc13d21e_0_7: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Waarom is er een API voor AERIUS. AERIUS ken een web gebaseerde calculator die nu nog niet overweg kan met grote GML, een gml met meer dan 500 bronnen. Er zijn situaties waarin gebruikers wel grote GML willen kunnen doorrekenen. De API is geschikt om via andere programmatuur aangeroepen te kunnen worden. Zo kan je je eigen programma bouwen dat de voor jou ingetekende situaties de stikstof kan berekenen volgens WNB wet. Voor de actualisatie van AERIUS, een process dat periodiek </a:t>
            </a:r>
            <a:r>
              <a:rPr lang="en-US" sz="1200">
                <a:latin typeface="Verdana"/>
                <a:ea typeface="Verdana"/>
                <a:cs typeface="Verdana"/>
                <a:sym typeface="Verdana"/>
              </a:rPr>
              <a:t>plaatsvindt,</a:t>
            </a:r>
            <a:r>
              <a:rPr lang="en-US" sz="1200">
                <a:latin typeface="Verdana"/>
                <a:ea typeface="Verdana"/>
                <a:cs typeface="Verdana"/>
                <a:sym typeface="Verdana"/>
              </a:rPr>
              <a:t> moet landsdekkend gerekend kunnen worden, berekeningen die zo langer dan een dag kunnen plaatsvinden, daarvoor wil je gebruik maken van de API.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De nieuwe opkoop module voor ondersteuning “gericht opkopen van veehouderijen” maakt ook gebruik van de API.</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De nieuwe versie van AERIUS zal in de toekomst ook de API gaan gebruiken om te rekenen. Een ingang voor alle </a:t>
            </a:r>
            <a:r>
              <a:rPr lang="en-US" sz="1200">
                <a:latin typeface="Verdana"/>
                <a:ea typeface="Verdana"/>
                <a:cs typeface="Verdana"/>
                <a:sym typeface="Verdana"/>
              </a:rPr>
              <a:t>producten</a:t>
            </a:r>
            <a:r>
              <a:rPr lang="en-US" sz="1200">
                <a:latin typeface="Verdana"/>
                <a:ea typeface="Verdana"/>
                <a:cs typeface="Verdana"/>
                <a:sym typeface="Verdana"/>
              </a:rPr>
              <a:t> om stikstof berekeningen uit te voeren.</a:t>
            </a:r>
            <a:endParaRPr sz="1200">
              <a:latin typeface="Verdana"/>
              <a:ea typeface="Verdana"/>
              <a:cs typeface="Verdana"/>
              <a:sym typeface="Verdana"/>
            </a:endParaRPr>
          </a:p>
        </p:txBody>
      </p:sp>
      <p:sp>
        <p:nvSpPr>
          <p:cNvPr id="154" name="Google Shape;154;gdabc13d21e_0_7: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abc13d21e_0_0: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Json is een tekst notatie waarbij je leesbare informatie kan uitwissel met een Computersyteem.</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p:txBody>
      </p:sp>
      <p:sp>
        <p:nvSpPr>
          <p:cNvPr id="173" name="Google Shape;173;gdabc13d21e_0_0: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abc13d21e_0_42: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Wat is GML en IMAER</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GML is een variant van XML (opmaak taal) die ondersteuning </a:t>
            </a:r>
            <a:r>
              <a:rPr lang="en-US" sz="1200">
                <a:latin typeface="Verdana"/>
                <a:ea typeface="Verdana"/>
                <a:cs typeface="Verdana"/>
                <a:sym typeface="Verdana"/>
              </a:rPr>
              <a:t>biedt</a:t>
            </a:r>
            <a:r>
              <a:rPr lang="en-US" sz="1200">
                <a:latin typeface="Verdana"/>
                <a:ea typeface="Verdana"/>
                <a:cs typeface="Verdana"/>
                <a:sym typeface="Verdana"/>
              </a:rPr>
              <a:t> om Geografische informatie mee uit te wisselen is. Voor de bronnen van AERIUS kan je punten, lijnen en of vlakken opgeven. Het is de taal die AERIUS gebruikt om bron informatie vast te leggen en uit te wisselen. </a:t>
            </a:r>
            <a:endParaRPr sz="1200">
              <a:latin typeface="Verdana"/>
              <a:ea typeface="Verdana"/>
              <a:cs typeface="Verdana"/>
              <a:sym typeface="Verdana"/>
            </a:endParaRPr>
          </a:p>
          <a:p>
            <a:pPr indent="0" lvl="0" marL="0" rtl="0" algn="l">
              <a:lnSpc>
                <a:spcPct val="115000"/>
              </a:lnSpc>
              <a:spcBef>
                <a:spcPts val="0"/>
              </a:spcBef>
              <a:spcAft>
                <a:spcPts val="0"/>
              </a:spcAft>
              <a:buSzPts val="1100"/>
              <a:buNone/>
            </a:pPr>
            <a:r>
              <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Clr>
                <a:schemeClr val="dk1"/>
              </a:buClr>
              <a:buSzPts val="1100"/>
              <a:buFont typeface="Arial"/>
              <a:buNone/>
            </a:pPr>
            <a:r>
              <a:rPr lang="en-US" sz="1200">
                <a:solidFill>
                  <a:schemeClr val="dk1"/>
                </a:solidFill>
                <a:highlight>
                  <a:srgbClr val="FFFFFF"/>
                </a:highlight>
                <a:latin typeface="Verdana"/>
                <a:ea typeface="Verdana"/>
                <a:cs typeface="Verdana"/>
                <a:sym typeface="Verdana"/>
              </a:rPr>
              <a:t>IMAER staat voor het InformatieModel AERius. IMAER is het standaard gegevens uitwisselingsformaat van AERIUS en wordt gebruikt voor het importeren, exporteren en uitwisselen van gegevens met en tussen de verschillende AERIUS producten (o.a. Calculator, Connect en Register).  </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Clr>
                <a:schemeClr val="dk1"/>
              </a:buClr>
              <a:buSzPts val="1100"/>
              <a:buFont typeface="Arial"/>
              <a:buNone/>
            </a:pPr>
            <a:r>
              <a:rPr lang="en-US" sz="1200">
                <a:solidFill>
                  <a:schemeClr val="dk1"/>
                </a:solidFill>
                <a:highlight>
                  <a:srgbClr val="FFFFFF"/>
                </a:highlight>
                <a:latin typeface="Verdana"/>
                <a:ea typeface="Verdana"/>
                <a:cs typeface="Verdana"/>
                <a:sym typeface="Verdana"/>
              </a:rPr>
              <a:t>In IMAER zijn de objecten opgenomen die nodig zijn voor het berekenen van emissie en depositie van verschillende stoffen. In het model zijn de beschrijvingen van de objecten, de relaties tussen de objecten en de attributen opgenomen.</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SzPts val="1100"/>
              <a:buNone/>
            </a:pPr>
            <a:r>
              <a:rPr lang="en-US" sz="1200">
                <a:solidFill>
                  <a:schemeClr val="dk1"/>
                </a:solidFill>
                <a:highlight>
                  <a:srgbClr val="FFFFFF"/>
                </a:highlight>
                <a:latin typeface="Verdana"/>
                <a:ea typeface="Verdana"/>
                <a:cs typeface="Verdana"/>
                <a:sym typeface="Verdana"/>
              </a:rPr>
              <a:t>IMAER is een toepassing van Basismodel Geo-Informatie (NEN 3610) voor het beleidsveld van stikstofdepositieberekeningen. Het is hiermee één van de bestaande toepassingen van deze norm. In IMAER wordt, zoals ook bij NEN3610, voor het uitwisselingsformaat van bestanden (het technische formaat voor uitwisseling) gerefereerd aan GML 3.2.1 Simple Features Profile 2 (GML-SF2). Naast onderstaande locatie is IMAER ook gedocumenteerd op het </a:t>
            </a:r>
            <a:r>
              <a:rPr lang="en-US" sz="1200">
                <a:solidFill>
                  <a:srgbClr val="0D689B"/>
                </a:solidFill>
                <a:highlight>
                  <a:srgbClr val="FFFFFF"/>
                </a:highlight>
                <a:uFill>
                  <a:noFill/>
                </a:uFill>
                <a:latin typeface="Verdana"/>
                <a:ea typeface="Verdana"/>
                <a:cs typeface="Verdana"/>
                <a:sym typeface="Verdana"/>
                <a:hlinkClick r:id="rId2">
                  <a:extLst>
                    <a:ext uri="{A12FA001-AC4F-418D-AE19-62706E023703}">
                      <ahyp:hlinkClr val="tx"/>
                    </a:ext>
                  </a:extLst>
                </a:hlinkClick>
              </a:rPr>
              <a:t>Technisch register van informatiemodellen</a:t>
            </a:r>
            <a:r>
              <a:rPr lang="en-US" sz="1200">
                <a:solidFill>
                  <a:schemeClr val="dk1"/>
                </a:solidFill>
                <a:highlight>
                  <a:srgbClr val="FFFFFF"/>
                </a:highlight>
                <a:latin typeface="Verdana"/>
                <a:ea typeface="Verdana"/>
                <a:cs typeface="Verdana"/>
                <a:sym typeface="Verdana"/>
              </a:rPr>
              <a:t> van Geonovum.</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SzPts val="1100"/>
              <a:buNone/>
            </a:pPr>
            <a:r>
              <a:rPr lang="en-US" sz="1200">
                <a:solidFill>
                  <a:schemeClr val="dk1"/>
                </a:solidFill>
                <a:highlight>
                  <a:srgbClr val="FFFFFF"/>
                </a:highlight>
                <a:latin typeface="Verdana"/>
                <a:ea typeface="Verdana"/>
                <a:cs typeface="Verdana"/>
                <a:sym typeface="Verdana"/>
              </a:rPr>
              <a:t>Wanneer je zelf je GML bestanden gaat genereren kan je vanuit IMAER de specificatie daarvan vinden.</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Verdana"/>
              <a:ea typeface="Verdana"/>
              <a:cs typeface="Verdana"/>
              <a:sym typeface="Verdana"/>
            </a:endParaRPr>
          </a:p>
          <a:p>
            <a:pPr indent="0" lvl="0" marL="0" rtl="0" algn="l">
              <a:lnSpc>
                <a:spcPct val="100000"/>
              </a:lnSpc>
              <a:spcBef>
                <a:spcPts val="1100"/>
              </a:spcBef>
              <a:spcAft>
                <a:spcPts val="0"/>
              </a:spcAft>
              <a:buNone/>
            </a:pPr>
            <a:r>
              <a:t/>
            </a:r>
            <a:endParaRPr sz="1200">
              <a:latin typeface="Verdana"/>
              <a:ea typeface="Verdana"/>
              <a:cs typeface="Verdana"/>
              <a:sym typeface="Verdana"/>
            </a:endParaRPr>
          </a:p>
        </p:txBody>
      </p:sp>
      <p:sp>
        <p:nvSpPr>
          <p:cNvPr id="183" name="Google Shape;183;gdabc13d21e_0_42: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abc13d21e_0_14: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AERIUS kent ondersteuning voor de volgende bestands formaten:</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*.gml</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*.csv</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*.brn</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*.rcp</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*.zip (kan bestaan uit bestanden van bovenvermelde </a:t>
            </a:r>
            <a:r>
              <a:rPr lang="en-US" sz="1200">
                <a:latin typeface="Verdana"/>
                <a:ea typeface="Verdana"/>
                <a:cs typeface="Verdana"/>
                <a:sym typeface="Verdana"/>
              </a:rPr>
              <a:t>extensie</a:t>
            </a:r>
            <a:r>
              <a:rPr lang="en-US" sz="1200">
                <a:latin typeface="Verdana"/>
                <a:ea typeface="Verdana"/>
                <a:cs typeface="Verdana"/>
                <a:sym typeface="Verdana"/>
              </a:rPr>
              <a:t>)</a:t>
            </a:r>
            <a:br>
              <a:rPr lang="en-US" sz="1200">
                <a:latin typeface="Verdana"/>
                <a:ea typeface="Verdana"/>
                <a:cs typeface="Verdana"/>
                <a:sym typeface="Verdana"/>
              </a:rPr>
            </a:br>
            <a:br>
              <a:rPr lang="en-US" sz="1200">
                <a:latin typeface="Verdana"/>
                <a:ea typeface="Verdana"/>
                <a:cs typeface="Verdana"/>
                <a:sym typeface="Verdana"/>
              </a:rPr>
            </a:br>
            <a:r>
              <a:rPr lang="en-US" sz="1200">
                <a:latin typeface="Verdana"/>
                <a:ea typeface="Verdana"/>
                <a:cs typeface="Verdana"/>
                <a:sym typeface="Verdana"/>
              </a:rPr>
              <a:t>Voorkeur vanuit AERIUS: GML</a:t>
            </a:r>
            <a:endParaRPr sz="1200">
              <a:latin typeface="Verdana"/>
              <a:ea typeface="Verdana"/>
              <a:cs typeface="Verdana"/>
              <a:sym typeface="Verdana"/>
            </a:endParaRPr>
          </a:p>
        </p:txBody>
      </p:sp>
      <p:sp>
        <p:nvSpPr>
          <p:cNvPr id="192" name="Google Shape;192;gdabc13d21e_0_14: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abc13d21e_0_21: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Een API is bedoeld om vanuit een ander systeem te kunnen </a:t>
            </a:r>
            <a:r>
              <a:rPr lang="en-US" sz="1200">
                <a:latin typeface="Verdana"/>
                <a:ea typeface="Verdana"/>
                <a:cs typeface="Verdana"/>
                <a:sym typeface="Verdana"/>
              </a:rPr>
              <a:t>communiceren</a:t>
            </a:r>
            <a:r>
              <a:rPr lang="en-US" sz="1200">
                <a:latin typeface="Verdana"/>
                <a:ea typeface="Verdana"/>
                <a:cs typeface="Verdana"/>
                <a:sym typeface="Verdana"/>
              </a:rPr>
              <a:t> en informatie uit te wisselen. De toepassingen kunnen zelf ontwikkeld worden of kunnen plug-in zijn die gebruik maken van de AERIUS Connect API. </a:t>
            </a:r>
            <a:endParaRPr sz="1200">
              <a:latin typeface="Verdana"/>
              <a:ea typeface="Verdana"/>
              <a:cs typeface="Verdana"/>
              <a:sym typeface="Verdana"/>
            </a:endParaRPr>
          </a:p>
          <a:p>
            <a:pPr indent="0" lvl="0" marL="0" rtl="0" algn="l">
              <a:lnSpc>
                <a:spcPct val="100000"/>
              </a:lnSpc>
              <a:spcBef>
                <a:spcPts val="360"/>
              </a:spcBef>
              <a:spcAft>
                <a:spcPts val="0"/>
              </a:spcAft>
              <a:buNone/>
            </a:pPr>
            <a:r>
              <a:t/>
            </a:r>
            <a:endParaRPr sz="1200">
              <a:latin typeface="Verdana"/>
              <a:ea typeface="Verdana"/>
              <a:cs typeface="Verdana"/>
              <a:sym typeface="Verdana"/>
            </a:endParaRPr>
          </a:p>
          <a:p>
            <a:pPr indent="0" lvl="0" marL="0" rtl="0" algn="l">
              <a:lnSpc>
                <a:spcPct val="100000"/>
              </a:lnSpc>
              <a:spcBef>
                <a:spcPts val="360"/>
              </a:spcBef>
              <a:spcAft>
                <a:spcPts val="0"/>
              </a:spcAft>
              <a:buNone/>
            </a:pPr>
            <a:r>
              <a:rPr lang="en-US" sz="1200">
                <a:latin typeface="Verdana"/>
                <a:ea typeface="Verdana"/>
                <a:cs typeface="Verdana"/>
                <a:sym typeface="Verdana"/>
              </a:rPr>
              <a:t>Tijdens de workshop gaan we de Postman API Client gebruiken, deze kan je gratis in de browser gebruiken nadat je het aangemeld. wij stellen bestanden beschikbaar om tijdens de workshop mee te doen.</a:t>
            </a:r>
            <a:endParaRPr sz="1200">
              <a:latin typeface="Verdana"/>
              <a:ea typeface="Verdana"/>
              <a:cs typeface="Verdana"/>
              <a:sym typeface="Verdana"/>
            </a:endParaRPr>
          </a:p>
        </p:txBody>
      </p:sp>
      <p:sp>
        <p:nvSpPr>
          <p:cNvPr id="201" name="Google Shape;201;gdabc13d21e_0_21: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bc13d21e_0_28: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360"/>
              </a:spcBef>
              <a:spcAft>
                <a:spcPts val="0"/>
              </a:spcAft>
              <a:buNone/>
            </a:pPr>
            <a:r>
              <a:rPr lang="en-US" sz="1200">
                <a:latin typeface="Verdana"/>
                <a:ea typeface="Verdana"/>
                <a:cs typeface="Verdana"/>
                <a:sym typeface="Verdana"/>
              </a:rPr>
              <a:t>...</a:t>
            </a:r>
            <a:endParaRPr b="0" sz="1200" strike="noStrike">
              <a:latin typeface="Arial"/>
              <a:ea typeface="Arial"/>
              <a:cs typeface="Arial"/>
              <a:sym typeface="Arial"/>
            </a:endParaRPr>
          </a:p>
        </p:txBody>
      </p:sp>
      <p:sp>
        <p:nvSpPr>
          <p:cNvPr id="209" name="Google Shape;209;gdabc13d21e_0_28:notes"/>
          <p:cNvSpPr/>
          <p:nvPr>
            <p:ph idx="2" type="sldImg"/>
          </p:nvPr>
        </p:nvSpPr>
        <p:spPr>
          <a:xfrm>
            <a:off x="1143000" y="685800"/>
            <a:ext cx="45717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 name="Shape 20"/>
        <p:cNvGrpSpPr/>
        <p:nvPr/>
      </p:nvGrpSpPr>
      <p:grpSpPr>
        <a:xfrm>
          <a:off x="0" y="0"/>
          <a:ext cx="0" cy="0"/>
          <a:chOff x="0" y="0"/>
          <a:chExt cx="0" cy="0"/>
        </a:xfrm>
      </p:grpSpPr>
      <p:sp>
        <p:nvSpPr>
          <p:cNvPr id="21" name="Google Shape;21;p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485640" y="1844640"/>
            <a:ext cx="8172000" cy="4281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0" name="Shape 50"/>
        <p:cNvGrpSpPr/>
        <p:nvPr/>
      </p:nvGrpSpPr>
      <p:grpSpPr>
        <a:xfrm>
          <a:off x="0" y="0"/>
          <a:ext cx="0" cy="0"/>
          <a:chOff x="0" y="0"/>
          <a:chExt cx="0" cy="0"/>
        </a:xfrm>
      </p:grpSpPr>
      <p:sp>
        <p:nvSpPr>
          <p:cNvPr id="51" name="Google Shape;51;p11"/>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 type="body"/>
          </p:nvPr>
        </p:nvSpPr>
        <p:spPr>
          <a:xfrm>
            <a:off x="485640" y="184464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1"/>
          <p:cNvSpPr txBox="1"/>
          <p:nvPr>
            <p:ph idx="2"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4" name="Shape 54"/>
        <p:cNvGrpSpPr/>
        <p:nvPr/>
      </p:nvGrpSpPr>
      <p:grpSpPr>
        <a:xfrm>
          <a:off x="0" y="0"/>
          <a:ext cx="0" cy="0"/>
          <a:chOff x="0" y="0"/>
          <a:chExt cx="0" cy="0"/>
        </a:xfrm>
      </p:grpSpPr>
      <p:sp>
        <p:nvSpPr>
          <p:cNvPr id="55" name="Google Shape;55;p1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4"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0" name="Shape 60"/>
        <p:cNvGrpSpPr/>
        <p:nvPr/>
      </p:nvGrpSpPr>
      <p:grpSpPr>
        <a:xfrm>
          <a:off x="0" y="0"/>
          <a:ext cx="0" cy="0"/>
          <a:chOff x="0" y="0"/>
          <a:chExt cx="0" cy="0"/>
        </a:xfrm>
      </p:grpSpPr>
      <p:sp>
        <p:nvSpPr>
          <p:cNvPr id="61" name="Google Shape;61;p13"/>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48564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2" type="body"/>
          </p:nvPr>
        </p:nvSpPr>
        <p:spPr>
          <a:xfrm>
            <a:off x="3249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3" type="body"/>
          </p:nvPr>
        </p:nvSpPr>
        <p:spPr>
          <a:xfrm>
            <a:off x="6012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4" type="body"/>
          </p:nvPr>
        </p:nvSpPr>
        <p:spPr>
          <a:xfrm>
            <a:off x="48564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5" type="body"/>
          </p:nvPr>
        </p:nvSpPr>
        <p:spPr>
          <a:xfrm>
            <a:off x="3249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6" type="body"/>
          </p:nvPr>
        </p:nvSpPr>
        <p:spPr>
          <a:xfrm>
            <a:off x="6012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1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 type="subTitle"/>
          </p:nvPr>
        </p:nvSpPr>
        <p:spPr>
          <a:xfrm>
            <a:off x="485640" y="1844640"/>
            <a:ext cx="8172000" cy="4281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2" name="Shape 82"/>
        <p:cNvGrpSpPr/>
        <p:nvPr/>
      </p:nvGrpSpPr>
      <p:grpSpPr>
        <a:xfrm>
          <a:off x="0" y="0"/>
          <a:ext cx="0" cy="0"/>
          <a:chOff x="0" y="0"/>
          <a:chExt cx="0" cy="0"/>
        </a:xfrm>
      </p:grpSpPr>
      <p:sp>
        <p:nvSpPr>
          <p:cNvPr id="83" name="Google Shape;83;p17"/>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8"/>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9"/>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20"/>
          <p:cNvSpPr txBox="1"/>
          <p:nvPr>
            <p:ph idx="1" type="subTitle"/>
          </p:nvPr>
        </p:nvSpPr>
        <p:spPr>
          <a:xfrm>
            <a:off x="485640" y="1284120"/>
            <a:ext cx="8172000" cy="2060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3" name="Shape 93"/>
        <p:cNvGrpSpPr/>
        <p:nvPr/>
      </p:nvGrpSpPr>
      <p:grpSpPr>
        <a:xfrm>
          <a:off x="0" y="0"/>
          <a:ext cx="0" cy="0"/>
          <a:chOff x="0" y="0"/>
          <a:chExt cx="0" cy="0"/>
        </a:xfrm>
      </p:grpSpPr>
      <p:sp>
        <p:nvSpPr>
          <p:cNvPr id="94" name="Google Shape;94;p21"/>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1"/>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1"/>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8" name="Shape 98"/>
        <p:cNvGrpSpPr/>
        <p:nvPr/>
      </p:nvGrpSpPr>
      <p:grpSpPr>
        <a:xfrm>
          <a:off x="0" y="0"/>
          <a:ext cx="0" cy="0"/>
          <a:chOff x="0" y="0"/>
          <a:chExt cx="0" cy="0"/>
        </a:xfrm>
      </p:grpSpPr>
      <p:sp>
        <p:nvSpPr>
          <p:cNvPr id="99" name="Google Shape;99;p22"/>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2"/>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2"/>
          <p:cNvSpPr txBox="1"/>
          <p:nvPr>
            <p:ph idx="3"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3" name="Shape 103"/>
        <p:cNvGrpSpPr/>
        <p:nvPr/>
      </p:nvGrpSpPr>
      <p:grpSpPr>
        <a:xfrm>
          <a:off x="0" y="0"/>
          <a:ext cx="0" cy="0"/>
          <a:chOff x="0" y="0"/>
          <a:chExt cx="0" cy="0"/>
        </a:xfrm>
      </p:grpSpPr>
      <p:sp>
        <p:nvSpPr>
          <p:cNvPr id="104" name="Google Shape;104;p23"/>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3"/>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3"/>
          <p:cNvSpPr txBox="1"/>
          <p:nvPr>
            <p:ph idx="3"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8" name="Shape 108"/>
        <p:cNvGrpSpPr/>
        <p:nvPr/>
      </p:nvGrpSpPr>
      <p:grpSpPr>
        <a:xfrm>
          <a:off x="0" y="0"/>
          <a:ext cx="0" cy="0"/>
          <a:chOff x="0" y="0"/>
          <a:chExt cx="0" cy="0"/>
        </a:xfrm>
      </p:grpSpPr>
      <p:sp>
        <p:nvSpPr>
          <p:cNvPr id="109" name="Google Shape;109;p2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 type="body"/>
          </p:nvPr>
        </p:nvSpPr>
        <p:spPr>
          <a:xfrm>
            <a:off x="485640" y="184464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4"/>
          <p:cNvSpPr txBox="1"/>
          <p:nvPr>
            <p:ph idx="2"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2" name="Shape 112"/>
        <p:cNvGrpSpPr/>
        <p:nvPr/>
      </p:nvGrpSpPr>
      <p:grpSpPr>
        <a:xfrm>
          <a:off x="0" y="0"/>
          <a:ext cx="0" cy="0"/>
          <a:chOff x="0" y="0"/>
          <a:chExt cx="0" cy="0"/>
        </a:xfrm>
      </p:grpSpPr>
      <p:sp>
        <p:nvSpPr>
          <p:cNvPr id="113" name="Google Shape;113;p25"/>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5"/>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5"/>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5"/>
          <p:cNvSpPr txBox="1"/>
          <p:nvPr>
            <p:ph idx="4"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8" name="Shape 118"/>
        <p:cNvGrpSpPr/>
        <p:nvPr/>
      </p:nvGrpSpPr>
      <p:grpSpPr>
        <a:xfrm>
          <a:off x="0" y="0"/>
          <a:ext cx="0" cy="0"/>
          <a:chOff x="0" y="0"/>
          <a:chExt cx="0" cy="0"/>
        </a:xfrm>
      </p:grpSpPr>
      <p:sp>
        <p:nvSpPr>
          <p:cNvPr id="119" name="Google Shape;119;p2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 type="body"/>
          </p:nvPr>
        </p:nvSpPr>
        <p:spPr>
          <a:xfrm>
            <a:off x="48564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6"/>
          <p:cNvSpPr txBox="1"/>
          <p:nvPr>
            <p:ph idx="2" type="body"/>
          </p:nvPr>
        </p:nvSpPr>
        <p:spPr>
          <a:xfrm>
            <a:off x="3249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6"/>
          <p:cNvSpPr txBox="1"/>
          <p:nvPr>
            <p:ph idx="3" type="body"/>
          </p:nvPr>
        </p:nvSpPr>
        <p:spPr>
          <a:xfrm>
            <a:off x="6012000" y="184464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6"/>
          <p:cNvSpPr txBox="1"/>
          <p:nvPr>
            <p:ph idx="4" type="body"/>
          </p:nvPr>
        </p:nvSpPr>
        <p:spPr>
          <a:xfrm>
            <a:off x="48564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6"/>
          <p:cNvSpPr txBox="1"/>
          <p:nvPr>
            <p:ph idx="5" type="body"/>
          </p:nvPr>
        </p:nvSpPr>
        <p:spPr>
          <a:xfrm>
            <a:off x="3249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6"/>
          <p:cNvSpPr txBox="1"/>
          <p:nvPr>
            <p:ph idx="6" type="body"/>
          </p:nvPr>
        </p:nvSpPr>
        <p:spPr>
          <a:xfrm>
            <a:off x="6012000" y="4080960"/>
            <a:ext cx="263124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485640" y="1284120"/>
            <a:ext cx="8172000" cy="2060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 name="Shape 35"/>
        <p:cNvGrpSpPr/>
        <p:nvPr/>
      </p:nvGrpSpPr>
      <p:grpSpPr>
        <a:xfrm>
          <a:off x="0" y="0"/>
          <a:ext cx="0" cy="0"/>
          <a:chOff x="0" y="0"/>
          <a:chExt cx="0" cy="0"/>
        </a:xfrm>
      </p:grpSpPr>
      <p:sp>
        <p:nvSpPr>
          <p:cNvPr id="36" name="Google Shape;36;p8"/>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8"/>
          <p:cNvSpPr txBox="1"/>
          <p:nvPr>
            <p:ph idx="2" type="body"/>
          </p:nvPr>
        </p:nvSpPr>
        <p:spPr>
          <a:xfrm>
            <a:off x="467316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3" type="body"/>
          </p:nvPr>
        </p:nvSpPr>
        <p:spPr>
          <a:xfrm>
            <a:off x="48564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0" name="Shape 40"/>
        <p:cNvGrpSpPr/>
        <p:nvPr/>
      </p:nvGrpSpPr>
      <p:grpSpPr>
        <a:xfrm>
          <a:off x="0" y="0"/>
          <a:ext cx="0" cy="0"/>
          <a:chOff x="0" y="0"/>
          <a:chExt cx="0" cy="0"/>
        </a:xfrm>
      </p:grpSpPr>
      <p:sp>
        <p:nvSpPr>
          <p:cNvPr id="41" name="Google Shape;41;p9"/>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 type="body"/>
          </p:nvPr>
        </p:nvSpPr>
        <p:spPr>
          <a:xfrm>
            <a:off x="485640" y="1844640"/>
            <a:ext cx="3987720" cy="428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9"/>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9"/>
          <p:cNvSpPr txBox="1"/>
          <p:nvPr>
            <p:ph idx="3" type="body"/>
          </p:nvPr>
        </p:nvSpPr>
        <p:spPr>
          <a:xfrm>
            <a:off x="4673160" y="408096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5" name="Shape 45"/>
        <p:cNvGrpSpPr/>
        <p:nvPr/>
      </p:nvGrpSpPr>
      <p:grpSpPr>
        <a:xfrm>
          <a:off x="0" y="0"/>
          <a:ext cx="0" cy="0"/>
          <a:chOff x="0" y="0"/>
          <a:chExt cx="0" cy="0"/>
        </a:xfrm>
      </p:grpSpPr>
      <p:sp>
        <p:nvSpPr>
          <p:cNvPr id="46" name="Google Shape;46;p10"/>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48564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2" type="body"/>
          </p:nvPr>
        </p:nvSpPr>
        <p:spPr>
          <a:xfrm>
            <a:off x="4673160" y="1844640"/>
            <a:ext cx="398772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0"/>
          <p:cNvSpPr txBox="1"/>
          <p:nvPr>
            <p:ph idx="3" type="body"/>
          </p:nvPr>
        </p:nvSpPr>
        <p:spPr>
          <a:xfrm>
            <a:off x="485640" y="4080960"/>
            <a:ext cx="8172000" cy="2041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14400"/>
            <a:ext cx="9143640" cy="85680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3622680" y="6428880"/>
            <a:ext cx="2169360" cy="325080"/>
          </a:xfrm>
          <a:prstGeom prst="rect">
            <a:avLst/>
          </a:prstGeom>
          <a:noFill/>
          <a:ln>
            <a:noFill/>
          </a:ln>
        </p:spPr>
      </p:pic>
      <p:sp>
        <p:nvSpPr>
          <p:cNvPr id="12" name="Google Shape;12;p1"/>
          <p:cNvSpPr/>
          <p:nvPr/>
        </p:nvSpPr>
        <p:spPr>
          <a:xfrm>
            <a:off x="4572000" y="0"/>
            <a:ext cx="4586040" cy="68720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485640" y="6405480"/>
            <a:ext cx="360000" cy="1440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1pPr>
            <a:lvl2pPr indent="0" lvl="1"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2pPr>
            <a:lvl3pPr indent="0" lvl="2"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3pPr>
            <a:lvl4pPr indent="0" lvl="3"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4pPr>
            <a:lvl5pPr indent="0" lvl="4"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5pPr>
            <a:lvl6pPr indent="0" lvl="5"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6pPr>
            <a:lvl7pPr indent="0" lvl="6"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7pPr>
            <a:lvl8pPr indent="0" lvl="7"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8pPr>
            <a:lvl9pPr indent="0" lvl="8"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type="title"/>
          </p:nvPr>
        </p:nvSpPr>
        <p:spPr>
          <a:xfrm>
            <a:off x="5002200" y="2097000"/>
            <a:ext cx="3655800" cy="12236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0" type="dt"/>
          </p:nvPr>
        </p:nvSpPr>
        <p:spPr>
          <a:xfrm>
            <a:off x="5002200" y="6405480"/>
            <a:ext cx="365580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1" type="ftr"/>
          </p:nvPr>
        </p:nvSpPr>
        <p:spPr>
          <a:xfrm>
            <a:off x="5002200" y="6588000"/>
            <a:ext cx="365580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17" name="Google Shape;17;p1"/>
          <p:cNvPicPr preferRelativeResize="0"/>
          <p:nvPr/>
        </p:nvPicPr>
        <p:blipFill rotWithShape="1">
          <a:blip r:embed="rId3">
            <a:alphaModFix/>
          </a:blip>
          <a:srcRect b="0" l="0" r="0" t="0"/>
          <a:stretch/>
        </p:blipFill>
        <p:spPr>
          <a:xfrm>
            <a:off x="0" y="0"/>
            <a:ext cx="4586040" cy="6881040"/>
          </a:xfrm>
          <a:prstGeom prst="rect">
            <a:avLst/>
          </a:prstGeom>
          <a:noFill/>
          <a:ln>
            <a:noFill/>
          </a:ln>
        </p:spPr>
      </p:pic>
      <p:pic>
        <p:nvPicPr>
          <p:cNvPr id="18" name="Google Shape;18;p1"/>
          <p:cNvPicPr preferRelativeResize="0"/>
          <p:nvPr/>
        </p:nvPicPr>
        <p:blipFill rotWithShape="1">
          <a:blip r:embed="rId4">
            <a:alphaModFix/>
          </a:blip>
          <a:srcRect b="0" l="0" r="0" t="0"/>
          <a:stretch/>
        </p:blipFill>
        <p:spPr>
          <a:xfrm>
            <a:off x="-36360" y="-12600"/>
            <a:ext cx="9143640" cy="2003040"/>
          </a:xfrm>
          <a:prstGeom prst="rect">
            <a:avLst/>
          </a:prstGeom>
          <a:noFill/>
          <a:ln>
            <a:noFill/>
          </a:ln>
        </p:spPr>
      </p:pic>
      <p:sp>
        <p:nvSpPr>
          <p:cNvPr id="19" name="Google Shape;19;p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4"/>
          <p:cNvSpPr/>
          <p:nvPr/>
        </p:nvSpPr>
        <p:spPr>
          <a:xfrm>
            <a:off x="0" y="6325200"/>
            <a:ext cx="9168840" cy="5324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0" y="0"/>
            <a:ext cx="9168840" cy="1079640"/>
          </a:xfrm>
          <a:prstGeom prst="rect">
            <a:avLst/>
          </a:prstGeom>
          <a:solidFill>
            <a:srgbClr val="E17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4"/>
          <p:cNvPicPr preferRelativeResize="0"/>
          <p:nvPr/>
        </p:nvPicPr>
        <p:blipFill rotWithShape="1">
          <a:blip r:embed="rId1">
            <a:alphaModFix/>
          </a:blip>
          <a:srcRect b="0" l="0" r="0" t="0"/>
          <a:stretch/>
        </p:blipFill>
        <p:spPr>
          <a:xfrm>
            <a:off x="0" y="-14400"/>
            <a:ext cx="9143640" cy="856800"/>
          </a:xfrm>
          <a:prstGeom prst="rect">
            <a:avLst/>
          </a:prstGeom>
          <a:noFill/>
          <a:ln>
            <a:noFill/>
          </a:ln>
        </p:spPr>
      </p:pic>
      <p:pic>
        <p:nvPicPr>
          <p:cNvPr id="72" name="Google Shape;72;p14"/>
          <p:cNvPicPr preferRelativeResize="0"/>
          <p:nvPr/>
        </p:nvPicPr>
        <p:blipFill rotWithShape="1">
          <a:blip r:embed="rId2">
            <a:alphaModFix/>
          </a:blip>
          <a:srcRect b="0" l="0" r="0" t="0"/>
          <a:stretch/>
        </p:blipFill>
        <p:spPr>
          <a:xfrm>
            <a:off x="3622680" y="6428880"/>
            <a:ext cx="2169360" cy="325080"/>
          </a:xfrm>
          <a:prstGeom prst="rect">
            <a:avLst/>
          </a:prstGeom>
          <a:noFill/>
          <a:ln>
            <a:noFill/>
          </a:ln>
        </p:spPr>
      </p:pic>
      <p:sp>
        <p:nvSpPr>
          <p:cNvPr id="73" name="Google Shape;73;p14"/>
          <p:cNvSpPr txBox="1"/>
          <p:nvPr>
            <p:ph type="title"/>
          </p:nvPr>
        </p:nvSpPr>
        <p:spPr>
          <a:xfrm>
            <a:off x="485640" y="1284120"/>
            <a:ext cx="8172000" cy="444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14"/>
          <p:cNvSpPr txBox="1"/>
          <p:nvPr>
            <p:ph idx="1" type="body"/>
          </p:nvPr>
        </p:nvSpPr>
        <p:spPr>
          <a:xfrm>
            <a:off x="485640" y="1844640"/>
            <a:ext cx="8172000" cy="42811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14"/>
          <p:cNvSpPr txBox="1"/>
          <p:nvPr>
            <p:ph idx="10" type="dt"/>
          </p:nvPr>
        </p:nvSpPr>
        <p:spPr>
          <a:xfrm>
            <a:off x="7020360" y="6405480"/>
            <a:ext cx="408744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6" name="Google Shape;76;p14"/>
          <p:cNvSpPr txBox="1"/>
          <p:nvPr>
            <p:ph idx="11" type="ftr"/>
          </p:nvPr>
        </p:nvSpPr>
        <p:spPr>
          <a:xfrm>
            <a:off x="7020360" y="6588000"/>
            <a:ext cx="4087440" cy="1440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7" name="Google Shape;77;p14"/>
          <p:cNvSpPr txBox="1"/>
          <p:nvPr>
            <p:ph idx="12" type="sldNum"/>
          </p:nvPr>
        </p:nvSpPr>
        <p:spPr>
          <a:xfrm>
            <a:off x="485640" y="6407280"/>
            <a:ext cx="989640" cy="18972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1pPr>
            <a:lvl2pPr indent="0" lvl="1"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2pPr>
            <a:lvl3pPr indent="0" lvl="2"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3pPr>
            <a:lvl4pPr indent="0" lvl="3"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4pPr>
            <a:lvl5pPr indent="0" lvl="4"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5pPr>
            <a:lvl6pPr indent="0" lvl="5"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6pPr>
            <a:lvl7pPr indent="0" lvl="6"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7pPr>
            <a:lvl8pPr indent="0" lvl="7"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8pPr>
            <a:lvl9pPr indent="0" lvl="8" marL="0" marR="0" rtl="0" algn="l">
              <a:lnSpc>
                <a:spcPct val="100000"/>
              </a:lnSpc>
              <a:spcBef>
                <a:spcPts val="0"/>
              </a:spcBef>
              <a:buNone/>
              <a:defRPr b="0" i="0" sz="1000" u="none" cap="none" strike="noStrike">
                <a:solidFill>
                  <a:srgbClr val="FFFFFF"/>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r>
              <a:rPr lang="en-US"/>
              <a:t> | of x</a:t>
            </a:r>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nvSpPr>
        <p:spPr>
          <a:xfrm>
            <a:off x="5002200" y="2097000"/>
            <a:ext cx="3655800" cy="12236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FFFFFF"/>
                </a:solidFill>
                <a:latin typeface="Verdana"/>
                <a:ea typeface="Verdana"/>
                <a:cs typeface="Verdana"/>
                <a:sym typeface="Verdana"/>
              </a:rPr>
              <a:t>Masterclass Connect</a:t>
            </a:r>
            <a:endParaRPr b="0" i="0" sz="2600" u="none" cap="none" strike="noStrike">
              <a:solidFill>
                <a:srgbClr val="000000"/>
              </a:solidFill>
              <a:latin typeface="Arial"/>
              <a:ea typeface="Arial"/>
              <a:cs typeface="Arial"/>
              <a:sym typeface="Arial"/>
            </a:endParaRPr>
          </a:p>
        </p:txBody>
      </p:sp>
      <p:sp>
        <p:nvSpPr>
          <p:cNvPr id="131" name="Google Shape;131;p27"/>
          <p:cNvSpPr txBox="1"/>
          <p:nvPr/>
        </p:nvSpPr>
        <p:spPr>
          <a:xfrm>
            <a:off x="5002200" y="3410280"/>
            <a:ext cx="3655800" cy="289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800">
                <a:solidFill>
                  <a:srgbClr val="FFFFFF"/>
                </a:solidFill>
                <a:latin typeface="Verdana"/>
                <a:ea typeface="Verdana"/>
                <a:cs typeface="Verdana"/>
                <a:sym typeface="Verdana"/>
              </a:rPr>
              <a:t>Hands-on workshop</a:t>
            </a:r>
            <a:endParaRPr b="0" i="0" sz="1800" u="none" cap="none" strike="noStrike">
              <a:latin typeface="Arial"/>
              <a:ea typeface="Arial"/>
              <a:cs typeface="Arial"/>
              <a:sym typeface="Arial"/>
            </a:endParaRPr>
          </a:p>
          <a:p>
            <a:pPr indent="0" lvl="0" marL="0" marR="0" rtl="0" algn="l">
              <a:lnSpc>
                <a:spcPct val="100000"/>
              </a:lnSpc>
              <a:spcBef>
                <a:spcPts val="360"/>
              </a:spcBef>
              <a:spcAft>
                <a:spcPts val="0"/>
              </a:spcAft>
              <a:buNone/>
            </a:pPr>
            <a:r>
              <a:t/>
            </a:r>
            <a:endParaRPr b="0" i="0" sz="1800" u="none" cap="none" strike="noStrike">
              <a:latin typeface="Arial"/>
              <a:ea typeface="Arial"/>
              <a:cs typeface="Arial"/>
              <a:sym typeface="Arial"/>
            </a:endParaRPr>
          </a:p>
        </p:txBody>
      </p:sp>
      <p:sp>
        <p:nvSpPr>
          <p:cNvPr id="132" name="Google Shape;132;p27"/>
          <p:cNvSpPr txBox="1"/>
          <p:nvPr/>
        </p:nvSpPr>
        <p:spPr>
          <a:xfrm>
            <a:off x="5002200" y="6405480"/>
            <a:ext cx="36558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2 juni 2021</a:t>
            </a:r>
            <a:endParaRPr b="0" i="0" sz="1000" u="none" cap="none" strike="noStrike">
              <a:latin typeface="Times New Roman"/>
              <a:ea typeface="Times New Roman"/>
              <a:cs typeface="Times New Roman"/>
              <a:sym typeface="Times New Roman"/>
            </a:endParaRPr>
          </a:p>
        </p:txBody>
      </p:sp>
      <p:sp>
        <p:nvSpPr>
          <p:cNvPr id="133" name="Google Shape;133;p27"/>
          <p:cNvSpPr/>
          <p:nvPr/>
        </p:nvSpPr>
        <p:spPr>
          <a:xfrm>
            <a:off x="5002200" y="4264920"/>
            <a:ext cx="3655800" cy="1079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Bert Scholten</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John Verberne</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Nico Dirk van Loo</a:t>
            </a:r>
            <a:endParaRPr b="0" i="0" sz="1000" u="none" cap="none" strike="noStrike">
              <a:latin typeface="Arial"/>
              <a:ea typeface="Arial"/>
              <a:cs typeface="Arial"/>
              <a:sym typeface="Arial"/>
            </a:endParaRPr>
          </a:p>
        </p:txBody>
      </p:sp>
      <p:sp>
        <p:nvSpPr>
          <p:cNvPr id="134" name="Google Shape;134;p27"/>
          <p:cNvSpPr txBox="1"/>
          <p:nvPr/>
        </p:nvSpPr>
        <p:spPr>
          <a:xfrm>
            <a:off x="485640" y="6405480"/>
            <a:ext cx="3600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Voorbereiding</a:t>
            </a:r>
            <a:endParaRPr b="0" i="0" sz="2600" u="none" cap="none" strike="noStrike">
              <a:solidFill>
                <a:srgbClr val="000000"/>
              </a:solidFill>
              <a:latin typeface="Arial"/>
              <a:ea typeface="Arial"/>
              <a:cs typeface="Arial"/>
              <a:sym typeface="Arial"/>
            </a:endParaRPr>
          </a:p>
        </p:txBody>
      </p:sp>
      <p:sp>
        <p:nvSpPr>
          <p:cNvPr id="220" name="Google Shape;220;p36"/>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355600" lvl="0" marL="457200" rtl="0" algn="l">
              <a:spcBef>
                <a:spcPts val="1559"/>
              </a:spcBef>
              <a:spcAft>
                <a:spcPts val="0"/>
              </a:spcAft>
              <a:buSzPts val="2000"/>
              <a:buFont typeface="Verdana"/>
              <a:buChar char="-"/>
            </a:pPr>
            <a:r>
              <a:rPr lang="en-US" sz="2000">
                <a:solidFill>
                  <a:schemeClr val="dk1"/>
                </a:solidFill>
                <a:latin typeface="Verdana"/>
                <a:ea typeface="Verdana"/>
                <a:cs typeface="Verdana"/>
                <a:sym typeface="Verdana"/>
              </a:rPr>
              <a:t>Maak een account aan op </a:t>
            </a:r>
            <a:endParaRPr sz="2000">
              <a:solidFill>
                <a:schemeClr val="dk1"/>
              </a:solidFill>
              <a:latin typeface="Verdana"/>
              <a:ea typeface="Verdana"/>
              <a:cs typeface="Verdana"/>
              <a:sym typeface="Verdana"/>
            </a:endParaRPr>
          </a:p>
          <a:p>
            <a:pPr indent="0" lvl="0" marL="0" rtl="0" algn="l">
              <a:spcBef>
                <a:spcPts val="1559"/>
              </a:spcBef>
              <a:spcAft>
                <a:spcPts val="0"/>
              </a:spcAft>
              <a:buNone/>
            </a:pPr>
            <a:r>
              <a:rPr lang="en-US" sz="2000">
                <a:solidFill>
                  <a:srgbClr val="0000FF"/>
                </a:solidFill>
                <a:latin typeface="Verdana"/>
                <a:ea typeface="Verdana"/>
                <a:cs typeface="Verdana"/>
                <a:sym typeface="Verdana"/>
              </a:rPr>
              <a:t>https://web.postman.co</a:t>
            </a:r>
            <a:endParaRPr sz="2000">
              <a:solidFill>
                <a:srgbClr val="0000FF"/>
              </a:solidFill>
              <a:latin typeface="Verdana"/>
              <a:ea typeface="Verdana"/>
              <a:cs typeface="Verdana"/>
              <a:sym typeface="Verdana"/>
            </a:endParaRPr>
          </a:p>
          <a:p>
            <a:pPr indent="-355600" lvl="0" marL="457200" rtl="0" algn="l">
              <a:spcBef>
                <a:spcPts val="1559"/>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Login met dat account</a:t>
            </a:r>
            <a:endParaRPr sz="2000">
              <a:solidFill>
                <a:schemeClr val="dk1"/>
              </a:solidFill>
              <a:latin typeface="Verdana"/>
              <a:ea typeface="Verdana"/>
              <a:cs typeface="Verdana"/>
              <a:sym typeface="Verdana"/>
            </a:endParaRPr>
          </a:p>
          <a:p>
            <a:pPr indent="-355600" lvl="0" marL="457200" rtl="0" algn="l">
              <a:spcBef>
                <a:spcPts val="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Download voorbeeld bestanden</a:t>
            </a:r>
            <a:endParaRPr sz="2000">
              <a:solidFill>
                <a:schemeClr val="dk1"/>
              </a:solidFill>
              <a:latin typeface="Verdana"/>
              <a:ea typeface="Verdana"/>
              <a:cs typeface="Verdana"/>
              <a:sym typeface="Verdana"/>
            </a:endParaRPr>
          </a:p>
          <a:p>
            <a:pPr indent="-150479" lvl="0" marL="264960" rtl="0" algn="l">
              <a:spcBef>
                <a:spcPts val="1559"/>
              </a:spcBef>
              <a:spcAft>
                <a:spcPts val="0"/>
              </a:spcAft>
              <a:buClr>
                <a:schemeClr val="dk1"/>
              </a:buClr>
              <a:buFont typeface="Arial"/>
              <a:buNone/>
            </a:pPr>
            <a:r>
              <a:rPr lang="en-US" sz="2000">
                <a:solidFill>
                  <a:srgbClr val="0000FF"/>
                </a:solidFill>
                <a:latin typeface="Verdana"/>
                <a:ea typeface="Verdana"/>
                <a:cs typeface="Verdana"/>
                <a:sym typeface="Verdana"/>
              </a:rPr>
              <a:t>https://github.com/BertScholten/connect_masterclass_2021</a:t>
            </a:r>
            <a:endParaRPr sz="2000">
              <a:solidFill>
                <a:srgbClr val="0000FF"/>
              </a:solidFill>
              <a:latin typeface="Verdana"/>
              <a:ea typeface="Verdana"/>
              <a:cs typeface="Verdana"/>
              <a:sym typeface="Verdana"/>
            </a:endParaRPr>
          </a:p>
          <a:p>
            <a:pPr indent="-355600" lvl="0" marL="457200" rtl="0" algn="l">
              <a:spcBef>
                <a:spcPts val="1559"/>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Importeer API call voorbeelden </a:t>
            </a:r>
            <a:endParaRPr sz="2000">
              <a:solidFill>
                <a:schemeClr val="dk1"/>
              </a:solidFill>
              <a:latin typeface="Verdana"/>
              <a:ea typeface="Verdana"/>
              <a:cs typeface="Verdana"/>
              <a:sym typeface="Verdana"/>
            </a:endParaRPr>
          </a:p>
          <a:p>
            <a:pPr indent="-150479" lvl="0" marL="264960" rtl="0" algn="l">
              <a:spcBef>
                <a:spcPts val="1559"/>
              </a:spcBef>
              <a:spcAft>
                <a:spcPts val="0"/>
              </a:spcAft>
              <a:buClr>
                <a:schemeClr val="dk1"/>
              </a:buClr>
              <a:buFont typeface="Arial"/>
              <a:buNone/>
            </a:pPr>
            <a:r>
              <a:rPr lang="en-US" sz="2000">
                <a:solidFill>
                  <a:schemeClr val="dk1"/>
                </a:solidFill>
                <a:highlight>
                  <a:srgbClr val="FFFFFF"/>
                </a:highlight>
                <a:latin typeface="Verdana"/>
                <a:ea typeface="Verdana"/>
                <a:cs typeface="Verdana"/>
                <a:sym typeface="Verdana"/>
              </a:rPr>
              <a:t>AERIUS III API 7 Testset deelnemers.postman_collection.json</a:t>
            </a:r>
            <a:endParaRPr sz="2000">
              <a:solidFill>
                <a:schemeClr val="dk1"/>
              </a:solidFill>
              <a:highlight>
                <a:srgbClr val="FFFFFF"/>
              </a:highlight>
              <a:latin typeface="Verdana"/>
              <a:ea typeface="Verdana"/>
              <a:cs typeface="Verdana"/>
              <a:sym typeface="Verdana"/>
            </a:endParaRPr>
          </a:p>
          <a:p>
            <a:pPr indent="-355600" lvl="0" marL="457200" rtl="0" algn="l">
              <a:spcBef>
                <a:spcPts val="1559"/>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Volg zodadelijk de online instructies voor aanmaken van </a:t>
            </a:r>
            <a:endParaRPr sz="2000">
              <a:solidFill>
                <a:schemeClr val="dk1"/>
              </a:solidFill>
              <a:latin typeface="Verdana"/>
              <a:ea typeface="Verdana"/>
              <a:cs typeface="Verdana"/>
              <a:sym typeface="Verdana"/>
            </a:endParaRPr>
          </a:p>
          <a:p>
            <a:pPr indent="-150479" lvl="0" marL="264960" rtl="0" algn="l">
              <a:spcBef>
                <a:spcPts val="1559"/>
              </a:spcBef>
              <a:spcAft>
                <a:spcPts val="0"/>
              </a:spcAft>
              <a:buClr>
                <a:schemeClr val="dk1"/>
              </a:buClr>
              <a:buFont typeface="Arial"/>
              <a:buNone/>
            </a:pPr>
            <a:r>
              <a:rPr lang="en-US" sz="2000">
                <a:solidFill>
                  <a:schemeClr val="dk1"/>
                </a:solidFill>
                <a:latin typeface="Verdana"/>
                <a:ea typeface="Verdana"/>
                <a:cs typeface="Verdana"/>
                <a:sym typeface="Verdana"/>
              </a:rPr>
              <a:t>Environment -&gt; Globals  : EMAIL_ADDRESS en API_KEY</a:t>
            </a:r>
            <a:endParaRPr sz="2000">
              <a:solidFill>
                <a:schemeClr val="dk1"/>
              </a:solidFill>
              <a:highlight>
                <a:srgbClr val="FFFFFF"/>
              </a:highlight>
              <a:latin typeface="Verdana"/>
              <a:ea typeface="Verdana"/>
              <a:cs typeface="Verdana"/>
              <a:sym typeface="Verdana"/>
            </a:endParaRPr>
          </a:p>
          <a:p>
            <a:pPr indent="-150479" lvl="0" marL="264960" rtl="0" algn="l">
              <a:spcBef>
                <a:spcPts val="1559"/>
              </a:spcBef>
              <a:spcAft>
                <a:spcPts val="0"/>
              </a:spcAft>
              <a:buClr>
                <a:schemeClr val="dk1"/>
              </a:buClr>
              <a:buFont typeface="Arial"/>
              <a:buNone/>
            </a:pPr>
            <a:r>
              <a:t/>
            </a:r>
            <a:endParaRPr sz="2000">
              <a:solidFill>
                <a:schemeClr val="dk1"/>
              </a:solidFill>
              <a:latin typeface="Verdana"/>
              <a:ea typeface="Verdana"/>
              <a:cs typeface="Verdana"/>
              <a:sym typeface="Verdana"/>
            </a:endParaRPr>
          </a:p>
          <a:p>
            <a:pPr indent="-150479" lvl="0" marL="264960" marR="0" rtl="0" algn="ctr">
              <a:lnSpc>
                <a:spcPct val="100000"/>
              </a:lnSpc>
              <a:spcBef>
                <a:spcPts val="1559"/>
              </a:spcBef>
              <a:spcAft>
                <a:spcPts val="0"/>
              </a:spcAft>
              <a:buNone/>
            </a:pPr>
            <a:r>
              <a:t/>
            </a:r>
            <a:endParaRPr sz="2000">
              <a:latin typeface="Verdana"/>
              <a:ea typeface="Verdana"/>
              <a:cs typeface="Verdana"/>
              <a:sym typeface="Verdana"/>
            </a:endParaRPr>
          </a:p>
        </p:txBody>
      </p:sp>
      <p:sp>
        <p:nvSpPr>
          <p:cNvPr id="221" name="Google Shape;221;p36"/>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22" name="Google Shape;222;p36"/>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a:off x="214100" y="1208425"/>
            <a:ext cx="2032525" cy="3022850"/>
          </a:xfrm>
          <a:prstGeom prst="rect">
            <a:avLst/>
          </a:prstGeom>
          <a:noFill/>
          <a:ln>
            <a:noFill/>
          </a:ln>
        </p:spPr>
      </p:pic>
      <p:pic>
        <p:nvPicPr>
          <p:cNvPr id="229" name="Google Shape;229;p37"/>
          <p:cNvPicPr preferRelativeResize="0"/>
          <p:nvPr/>
        </p:nvPicPr>
        <p:blipFill>
          <a:blip r:embed="rId4">
            <a:alphaModFix/>
          </a:blip>
          <a:stretch>
            <a:fillRect/>
          </a:stretch>
        </p:blipFill>
        <p:spPr>
          <a:xfrm>
            <a:off x="5178475" y="3663650"/>
            <a:ext cx="3524598" cy="2315750"/>
          </a:xfrm>
          <a:prstGeom prst="rect">
            <a:avLst/>
          </a:prstGeom>
          <a:noFill/>
          <a:ln>
            <a:noFill/>
          </a:ln>
        </p:spPr>
      </p:pic>
      <p:pic>
        <p:nvPicPr>
          <p:cNvPr id="230" name="Google Shape;230;p37"/>
          <p:cNvPicPr preferRelativeResize="0"/>
          <p:nvPr/>
        </p:nvPicPr>
        <p:blipFill>
          <a:blip r:embed="rId5">
            <a:alphaModFix/>
          </a:blip>
          <a:stretch>
            <a:fillRect/>
          </a:stretch>
        </p:blipFill>
        <p:spPr>
          <a:xfrm>
            <a:off x="2378850" y="1208426"/>
            <a:ext cx="4602575" cy="2315750"/>
          </a:xfrm>
          <a:prstGeom prst="rect">
            <a:avLst/>
          </a:prstGeom>
          <a:noFill/>
          <a:ln>
            <a:noFill/>
          </a:ln>
        </p:spPr>
      </p:pic>
      <p:sp>
        <p:nvSpPr>
          <p:cNvPr id="231" name="Google Shape;231;p37"/>
          <p:cNvSpPr txBox="1"/>
          <p:nvPr/>
        </p:nvSpPr>
        <p:spPr>
          <a:xfrm>
            <a:off x="1048975" y="4160650"/>
            <a:ext cx="26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Verdana"/>
                <a:ea typeface="Verdana"/>
                <a:cs typeface="Verdana"/>
                <a:sym typeface="Verdana"/>
              </a:rPr>
              <a:t>1</a:t>
            </a:r>
            <a:endParaRPr sz="2400">
              <a:latin typeface="Verdana"/>
              <a:ea typeface="Verdana"/>
              <a:cs typeface="Verdana"/>
              <a:sym typeface="Verdana"/>
            </a:endParaRPr>
          </a:p>
        </p:txBody>
      </p:sp>
      <p:sp>
        <p:nvSpPr>
          <p:cNvPr id="232" name="Google Shape;232;p37"/>
          <p:cNvSpPr txBox="1"/>
          <p:nvPr/>
        </p:nvSpPr>
        <p:spPr>
          <a:xfrm>
            <a:off x="7442325" y="1985925"/>
            <a:ext cx="26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Verdana"/>
                <a:ea typeface="Verdana"/>
                <a:cs typeface="Verdana"/>
                <a:sym typeface="Verdana"/>
              </a:rPr>
              <a:t>2</a:t>
            </a:r>
            <a:endParaRPr sz="2400">
              <a:latin typeface="Verdana"/>
              <a:ea typeface="Verdana"/>
              <a:cs typeface="Verdana"/>
              <a:sym typeface="Verdana"/>
            </a:endParaRPr>
          </a:p>
        </p:txBody>
      </p:sp>
      <p:sp>
        <p:nvSpPr>
          <p:cNvPr id="233" name="Google Shape;233;p37"/>
          <p:cNvSpPr txBox="1"/>
          <p:nvPr/>
        </p:nvSpPr>
        <p:spPr>
          <a:xfrm>
            <a:off x="3501800" y="5529275"/>
            <a:ext cx="26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Verdana"/>
                <a:ea typeface="Verdana"/>
                <a:cs typeface="Verdana"/>
                <a:sym typeface="Verdana"/>
              </a:rPr>
              <a:t>3</a:t>
            </a:r>
            <a:endParaRPr sz="2400">
              <a:latin typeface="Verdana"/>
              <a:ea typeface="Verdana"/>
              <a:cs typeface="Verdana"/>
              <a:sym typeface="Verdana"/>
            </a:endParaRPr>
          </a:p>
        </p:txBody>
      </p:sp>
      <p:pic>
        <p:nvPicPr>
          <p:cNvPr id="234" name="Google Shape;234;p37"/>
          <p:cNvPicPr preferRelativeResize="0"/>
          <p:nvPr/>
        </p:nvPicPr>
        <p:blipFill>
          <a:blip r:embed="rId6">
            <a:alphaModFix/>
          </a:blip>
          <a:stretch>
            <a:fillRect/>
          </a:stretch>
        </p:blipFill>
        <p:spPr>
          <a:xfrm>
            <a:off x="2334371" y="3663646"/>
            <a:ext cx="2599459" cy="1726150"/>
          </a:xfrm>
          <a:prstGeom prst="rect">
            <a:avLst/>
          </a:prstGeom>
          <a:noFill/>
          <a:ln>
            <a:noFill/>
          </a:ln>
        </p:spPr>
      </p:pic>
      <p:sp>
        <p:nvSpPr>
          <p:cNvPr id="235" name="Google Shape;235;p37"/>
          <p:cNvSpPr txBox="1"/>
          <p:nvPr/>
        </p:nvSpPr>
        <p:spPr>
          <a:xfrm>
            <a:off x="7241875" y="5637600"/>
            <a:ext cx="26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Verdana"/>
                <a:ea typeface="Verdana"/>
                <a:cs typeface="Verdana"/>
                <a:sym typeface="Verdana"/>
              </a:rPr>
              <a:t>4</a:t>
            </a:r>
            <a:endParaRPr sz="24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Mijn eerste API Call</a:t>
            </a:r>
            <a:endParaRPr b="0" i="0" sz="2600" u="none" cap="none" strike="noStrike">
              <a:solidFill>
                <a:srgbClr val="000000"/>
              </a:solidFill>
              <a:latin typeface="Arial"/>
              <a:ea typeface="Arial"/>
              <a:cs typeface="Arial"/>
              <a:sym typeface="Arial"/>
            </a:endParaRPr>
          </a:p>
        </p:txBody>
      </p:sp>
      <p:sp>
        <p:nvSpPr>
          <p:cNvPr id="241" name="Google Shape;241;p38"/>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150479" lvl="0" marL="264960" rtl="0" algn="ctr">
              <a:spcBef>
                <a:spcPts val="1559"/>
              </a:spcBef>
              <a:spcAft>
                <a:spcPts val="0"/>
              </a:spcAft>
              <a:buNone/>
            </a:pPr>
            <a:r>
              <a:rPr lang="en-US" sz="2900">
                <a:solidFill>
                  <a:schemeClr val="dk1"/>
                </a:solidFill>
              </a:rPr>
              <a:t>Stap voor stap uitleg</a:t>
            </a:r>
            <a:endParaRPr sz="2900">
              <a:solidFill>
                <a:schemeClr val="dk1"/>
              </a:solidFill>
            </a:endParaRPr>
          </a:p>
          <a:p>
            <a:pPr indent="-150479" lvl="0" marL="264960" rtl="0" algn="ctr">
              <a:spcBef>
                <a:spcPts val="1559"/>
              </a:spcBef>
              <a:spcAft>
                <a:spcPts val="0"/>
              </a:spcAft>
              <a:buNone/>
            </a:pPr>
            <a:r>
              <a:rPr lang="en-US" sz="2900">
                <a:solidFill>
                  <a:schemeClr val="dk1"/>
                </a:solidFill>
              </a:rPr>
              <a:t>API-key aanvragen</a:t>
            </a:r>
            <a:endParaRPr sz="2900">
              <a:solidFill>
                <a:schemeClr val="dk1"/>
              </a:solidFill>
            </a:endParaRPr>
          </a:p>
          <a:p>
            <a:pPr indent="-150479" lvl="0" marL="264960" rtl="0" algn="ctr">
              <a:spcBef>
                <a:spcPts val="1559"/>
              </a:spcBef>
              <a:spcAft>
                <a:spcPts val="0"/>
              </a:spcAft>
              <a:buNone/>
            </a:pPr>
            <a:r>
              <a:rPr lang="en-US" sz="2900">
                <a:solidFill>
                  <a:schemeClr val="dk1"/>
                </a:solidFill>
              </a:rPr>
              <a:t>Jobs opvragen</a:t>
            </a:r>
            <a:endParaRPr sz="2900">
              <a:solidFill>
                <a:schemeClr val="dk1"/>
              </a:solidFill>
            </a:endParaRPr>
          </a:p>
          <a:p>
            <a:pPr indent="-150479" lvl="0" marL="264960" rtl="0" algn="ctr">
              <a:spcBef>
                <a:spcPts val="1559"/>
              </a:spcBef>
              <a:spcAft>
                <a:spcPts val="0"/>
              </a:spcAft>
              <a:buClr>
                <a:schemeClr val="dk1"/>
              </a:buClr>
              <a:buFont typeface="Arial"/>
              <a:buNone/>
            </a:pPr>
            <a:r>
              <a:rPr lang="en-US" sz="2900">
                <a:solidFill>
                  <a:schemeClr val="dk1"/>
                </a:solidFill>
              </a:rPr>
              <a:t>Rekentaak starten</a:t>
            </a:r>
            <a:endParaRPr sz="2900">
              <a:solidFill>
                <a:schemeClr val="dk1"/>
              </a:solidFill>
            </a:endParaRPr>
          </a:p>
          <a:p>
            <a:pPr indent="-150479" lvl="0" marL="264960" marR="0" rtl="0" algn="ctr">
              <a:lnSpc>
                <a:spcPct val="100000"/>
              </a:lnSpc>
              <a:spcBef>
                <a:spcPts val="1559"/>
              </a:spcBef>
              <a:spcAft>
                <a:spcPts val="0"/>
              </a:spcAft>
              <a:buNone/>
            </a:pPr>
            <a:r>
              <a:t/>
            </a:r>
            <a:endParaRPr sz="2900"/>
          </a:p>
        </p:txBody>
      </p:sp>
      <p:sp>
        <p:nvSpPr>
          <p:cNvPr id="242" name="Google Shape;242;p38"/>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43" name="Google Shape;243;p38"/>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244" name="Google Shape;244;p38"/>
          <p:cNvPicPr preferRelativeResize="0"/>
          <p:nvPr/>
        </p:nvPicPr>
        <p:blipFill>
          <a:blip r:embed="rId3">
            <a:alphaModFix/>
          </a:blip>
          <a:stretch>
            <a:fillRect/>
          </a:stretch>
        </p:blipFill>
        <p:spPr>
          <a:xfrm>
            <a:off x="2676926" y="4642000"/>
            <a:ext cx="4008601" cy="1665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Casus - gebruik van eigen rekenpunten</a:t>
            </a:r>
            <a:endParaRPr b="0" i="0" sz="2600" u="none" cap="none" strike="noStrike">
              <a:solidFill>
                <a:srgbClr val="000000"/>
              </a:solidFill>
              <a:latin typeface="Arial"/>
              <a:ea typeface="Arial"/>
              <a:cs typeface="Arial"/>
              <a:sym typeface="Arial"/>
            </a:endParaRPr>
          </a:p>
        </p:txBody>
      </p:sp>
      <p:sp>
        <p:nvSpPr>
          <p:cNvPr id="250" name="Google Shape;250;p39"/>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150479" lvl="0" marL="264960" rtl="0" algn="ctr">
              <a:spcBef>
                <a:spcPts val="1559"/>
              </a:spcBef>
              <a:spcAft>
                <a:spcPts val="0"/>
              </a:spcAft>
              <a:buNone/>
            </a:pPr>
            <a:r>
              <a:rPr lang="en-US" sz="2900">
                <a:solidFill>
                  <a:schemeClr val="dk1"/>
                </a:solidFill>
              </a:rPr>
              <a:t>Stap voor stap uitleg</a:t>
            </a:r>
            <a:endParaRPr sz="2900">
              <a:solidFill>
                <a:schemeClr val="dk1"/>
              </a:solidFill>
            </a:endParaRPr>
          </a:p>
          <a:p>
            <a:pPr indent="-150479" lvl="0" marL="264960" rtl="0" algn="ctr">
              <a:spcBef>
                <a:spcPts val="1559"/>
              </a:spcBef>
              <a:spcAft>
                <a:spcPts val="0"/>
              </a:spcAft>
              <a:buNone/>
            </a:pPr>
            <a:r>
              <a:rPr lang="en-US" sz="2900">
                <a:solidFill>
                  <a:schemeClr val="dk1"/>
                </a:solidFill>
              </a:rPr>
              <a:t>Rekenpunten bestand maken</a:t>
            </a:r>
            <a:endParaRPr sz="2900">
              <a:solidFill>
                <a:schemeClr val="dk1"/>
              </a:solidFill>
            </a:endParaRPr>
          </a:p>
          <a:p>
            <a:pPr indent="-150479" lvl="0" marL="264960" rtl="0" algn="ctr">
              <a:spcBef>
                <a:spcPts val="1559"/>
              </a:spcBef>
              <a:spcAft>
                <a:spcPts val="0"/>
              </a:spcAft>
              <a:buNone/>
            </a:pPr>
            <a:r>
              <a:rPr lang="en-US" sz="2900">
                <a:solidFill>
                  <a:schemeClr val="dk1"/>
                </a:solidFill>
              </a:rPr>
              <a:t>Uploaden in AERIUS</a:t>
            </a:r>
            <a:endParaRPr sz="2900">
              <a:solidFill>
                <a:schemeClr val="dk1"/>
              </a:solidFill>
            </a:endParaRPr>
          </a:p>
          <a:p>
            <a:pPr indent="-150479" lvl="0" marL="264960" rtl="0" algn="ctr">
              <a:spcBef>
                <a:spcPts val="1559"/>
              </a:spcBef>
              <a:spcAft>
                <a:spcPts val="0"/>
              </a:spcAft>
              <a:buNone/>
            </a:pPr>
            <a:r>
              <a:rPr lang="en-US" sz="2900">
                <a:solidFill>
                  <a:schemeClr val="dk1"/>
                </a:solidFill>
              </a:rPr>
              <a:t>Rekenbestand verzenden/uploaden</a:t>
            </a:r>
            <a:endParaRPr sz="2900">
              <a:solidFill>
                <a:schemeClr val="dk1"/>
              </a:solidFill>
            </a:endParaRPr>
          </a:p>
          <a:p>
            <a:pPr indent="-150479" lvl="0" marL="264960" rtl="0" algn="ctr">
              <a:spcBef>
                <a:spcPts val="1559"/>
              </a:spcBef>
              <a:spcAft>
                <a:spcPts val="0"/>
              </a:spcAft>
              <a:buClr>
                <a:schemeClr val="dk1"/>
              </a:buClr>
              <a:buFont typeface="Arial"/>
              <a:buNone/>
            </a:pPr>
            <a:r>
              <a:rPr lang="en-US" sz="2900">
                <a:solidFill>
                  <a:schemeClr val="dk1"/>
                </a:solidFill>
              </a:rPr>
              <a:t>Rekentaak uitvoeren met rekenpunten bestand</a:t>
            </a:r>
            <a:endParaRPr sz="2900">
              <a:solidFill>
                <a:schemeClr val="dk1"/>
              </a:solidFill>
            </a:endParaRPr>
          </a:p>
          <a:p>
            <a:pPr indent="-150479" lvl="0" marL="264960" marR="0" rtl="0" algn="l">
              <a:lnSpc>
                <a:spcPct val="100000"/>
              </a:lnSpc>
              <a:spcBef>
                <a:spcPts val="1559"/>
              </a:spcBef>
              <a:spcAft>
                <a:spcPts val="0"/>
              </a:spcAft>
              <a:buNone/>
            </a:pPr>
            <a:r>
              <a:t/>
            </a:r>
            <a:endParaRPr sz="2900">
              <a:solidFill>
                <a:schemeClr val="dk1"/>
              </a:solidFill>
            </a:endParaRPr>
          </a:p>
        </p:txBody>
      </p:sp>
      <p:sp>
        <p:nvSpPr>
          <p:cNvPr id="251" name="Google Shape;251;p39"/>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52" name="Google Shape;252;p39"/>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Casus - verschil berekening WNB</a:t>
            </a:r>
            <a:endParaRPr b="0" i="0" sz="2600" u="none" cap="none" strike="noStrike">
              <a:solidFill>
                <a:srgbClr val="000000"/>
              </a:solidFill>
              <a:latin typeface="Arial"/>
              <a:ea typeface="Arial"/>
              <a:cs typeface="Arial"/>
              <a:sym typeface="Arial"/>
            </a:endParaRPr>
          </a:p>
        </p:txBody>
      </p:sp>
      <p:sp>
        <p:nvSpPr>
          <p:cNvPr id="258" name="Google Shape;258;p40"/>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150479" lvl="0" marL="264960" marR="0" rtl="0" algn="ctr">
              <a:lnSpc>
                <a:spcPct val="100000"/>
              </a:lnSpc>
              <a:spcBef>
                <a:spcPts val="1559"/>
              </a:spcBef>
              <a:spcAft>
                <a:spcPts val="0"/>
              </a:spcAft>
              <a:buNone/>
            </a:pPr>
            <a:r>
              <a:rPr lang="en-US" sz="2900">
                <a:solidFill>
                  <a:schemeClr val="dk1"/>
                </a:solidFill>
              </a:rPr>
              <a:t>Twee GML bestanden koppelen aan een rekentaak.</a:t>
            </a:r>
            <a:endParaRPr sz="1500">
              <a:latin typeface="Verdana"/>
              <a:ea typeface="Verdana"/>
              <a:cs typeface="Verdana"/>
              <a:sym typeface="Verdana"/>
            </a:endParaRPr>
          </a:p>
        </p:txBody>
      </p:sp>
      <p:sp>
        <p:nvSpPr>
          <p:cNvPr id="259" name="Google Shape;259;p40"/>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60" name="Google Shape;260;p40"/>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nvSpPr>
        <p:spPr>
          <a:xfrm>
            <a:off x="539640" y="2378880"/>
            <a:ext cx="8172000" cy="211212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br>
              <a:rPr lang="en-US" sz="1800"/>
            </a:br>
            <a:r>
              <a:rPr b="0" lang="en-US" sz="2600" strike="noStrike">
                <a:solidFill>
                  <a:srgbClr val="000000"/>
                </a:solidFill>
                <a:latin typeface="Verdana"/>
                <a:ea typeface="Verdana"/>
                <a:cs typeface="Verdana"/>
                <a:sym typeface="Verdana"/>
              </a:rPr>
              <a:t>Einde van presentatie</a:t>
            </a:r>
            <a:br>
              <a:rPr lang="en-US" sz="1800"/>
            </a:br>
            <a:br>
              <a:rPr lang="en-US" sz="1800"/>
            </a:br>
            <a:r>
              <a:rPr b="0" lang="en-US" sz="2600" strike="noStrike">
                <a:solidFill>
                  <a:srgbClr val="000000"/>
                </a:solidFill>
                <a:latin typeface="Verdana"/>
                <a:ea typeface="Verdana"/>
                <a:cs typeface="Verdana"/>
                <a:sym typeface="Verdana"/>
              </a:rPr>
              <a:t>zijn er nog vragen?</a:t>
            </a:r>
            <a:endParaRPr b="0" sz="2600" strike="noStrike">
              <a:solidFill>
                <a:srgbClr val="000000"/>
              </a:solidFill>
              <a:latin typeface="Arial"/>
              <a:ea typeface="Arial"/>
              <a:cs typeface="Arial"/>
              <a:sym typeface="Arial"/>
            </a:endParaRPr>
          </a:p>
        </p:txBody>
      </p:sp>
      <p:sp>
        <p:nvSpPr>
          <p:cNvPr id="266" name="Google Shape;266;p41"/>
          <p:cNvSpPr txBox="1"/>
          <p:nvPr/>
        </p:nvSpPr>
        <p:spPr>
          <a:xfrm>
            <a:off x="7020360" y="6405480"/>
            <a:ext cx="212328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US" sz="1000" strike="noStrike">
                <a:solidFill>
                  <a:srgbClr val="FFFFFF"/>
                </a:solidFill>
                <a:latin typeface="Verdana"/>
                <a:ea typeface="Verdana"/>
                <a:cs typeface="Verdana"/>
                <a:sym typeface="Verdana"/>
              </a:rPr>
              <a:t>RIVM - AERIUS | juni 2021</a:t>
            </a:r>
            <a:endParaRPr b="0" sz="1000" strike="noStrike">
              <a:latin typeface="Times New Roman"/>
              <a:ea typeface="Times New Roman"/>
              <a:cs typeface="Times New Roman"/>
              <a:sym typeface="Times New Roman"/>
            </a:endParaRPr>
          </a:p>
        </p:txBody>
      </p:sp>
      <p:sp>
        <p:nvSpPr>
          <p:cNvPr id="267" name="Google Shape;267;p41"/>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FFFFFF"/>
                </a:solidFill>
                <a:latin typeface="Verdana"/>
                <a:ea typeface="Verdana"/>
                <a:cs typeface="Verdana"/>
                <a:sym typeface="Verdana"/>
              </a:rPr>
              <a:t>‹#›</a:t>
            </a:fld>
            <a:endParaRPr b="0" sz="1000"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nvSpPr>
        <p:spPr>
          <a:xfrm>
            <a:off x="5002200" y="2748240"/>
            <a:ext cx="3655800" cy="552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FFFFFF"/>
                </a:solidFill>
                <a:latin typeface="Verdana"/>
                <a:ea typeface="Verdana"/>
                <a:cs typeface="Verdana"/>
                <a:sym typeface="Verdana"/>
              </a:rPr>
              <a:t>Inhoud</a:t>
            </a:r>
            <a:endParaRPr b="0" i="0" sz="2600" u="none" cap="none" strike="noStrike">
              <a:solidFill>
                <a:srgbClr val="000000"/>
              </a:solidFill>
              <a:latin typeface="Arial"/>
              <a:ea typeface="Arial"/>
              <a:cs typeface="Arial"/>
              <a:sym typeface="Arial"/>
            </a:endParaRPr>
          </a:p>
        </p:txBody>
      </p:sp>
      <p:sp>
        <p:nvSpPr>
          <p:cNvPr id="140" name="Google Shape;140;p28"/>
          <p:cNvSpPr txBox="1"/>
          <p:nvPr/>
        </p:nvSpPr>
        <p:spPr>
          <a:xfrm>
            <a:off x="5002200" y="3466440"/>
            <a:ext cx="3655800" cy="3391200"/>
          </a:xfrm>
          <a:prstGeom prst="rect">
            <a:avLst/>
          </a:prstGeom>
          <a:noFill/>
          <a:ln>
            <a:noFill/>
          </a:ln>
        </p:spPr>
        <p:txBody>
          <a:bodyPr anchorCtr="0" anchor="t" bIns="0" lIns="0" spcFirstLastPara="1" rIns="0" wrap="square" tIns="0">
            <a:noAutofit/>
          </a:bodyPr>
          <a:lstStyle/>
          <a:p>
            <a:pPr indent="-285480" lvl="0" marL="28584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Verdana"/>
                <a:ea typeface="Verdana"/>
                <a:cs typeface="Verdana"/>
                <a:sym typeface="Verdana"/>
              </a:rPr>
              <a:t>Inleiding</a:t>
            </a:r>
            <a:endParaRPr b="0" i="0" sz="1800" u="none" cap="none" strike="noStrike">
              <a:latin typeface="Arial"/>
              <a:ea typeface="Arial"/>
              <a:cs typeface="Arial"/>
              <a:sym typeface="Arial"/>
            </a:endParaRPr>
          </a:p>
          <a:p>
            <a:pPr indent="-285480" lvl="0" marL="285840" marR="0" rtl="0" algn="l">
              <a:lnSpc>
                <a:spcPct val="100000"/>
              </a:lnSpc>
              <a:spcBef>
                <a:spcPts val="360"/>
              </a:spcBef>
              <a:spcAft>
                <a:spcPts val="0"/>
              </a:spcAft>
              <a:buClr>
                <a:srgbClr val="FFFFFF"/>
              </a:buClr>
              <a:buSzPts val="1800"/>
              <a:buFont typeface="Arial"/>
              <a:buChar char="•"/>
            </a:pPr>
            <a:r>
              <a:t/>
            </a:r>
            <a:endParaRPr b="0" i="0" sz="1800" u="none" cap="none" strike="noStrike">
              <a:latin typeface="Arial"/>
              <a:ea typeface="Arial"/>
              <a:cs typeface="Arial"/>
              <a:sym typeface="Arial"/>
            </a:endParaRPr>
          </a:p>
        </p:txBody>
      </p:sp>
      <p:sp>
        <p:nvSpPr>
          <p:cNvPr id="141" name="Google Shape;141;p28"/>
          <p:cNvSpPr txBox="1"/>
          <p:nvPr/>
        </p:nvSpPr>
        <p:spPr>
          <a:xfrm>
            <a:off x="5002200" y="6405480"/>
            <a:ext cx="36558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2 juni 2021</a:t>
            </a:r>
            <a:endParaRPr b="0" i="0"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000" u="none" cap="none" strike="noStrike">
              <a:latin typeface="Times New Roman"/>
              <a:ea typeface="Times New Roman"/>
              <a:cs typeface="Times New Roman"/>
              <a:sym typeface="Times New Roman"/>
            </a:endParaRPr>
          </a:p>
        </p:txBody>
      </p:sp>
      <p:pic>
        <p:nvPicPr>
          <p:cNvPr id="142" name="Google Shape;142;p28"/>
          <p:cNvPicPr preferRelativeResize="0"/>
          <p:nvPr/>
        </p:nvPicPr>
        <p:blipFill rotWithShape="1">
          <a:blip r:embed="rId3">
            <a:alphaModFix/>
          </a:blip>
          <a:srcRect b="0" l="0" r="0" t="0"/>
          <a:stretch/>
        </p:blipFill>
        <p:spPr>
          <a:xfrm>
            <a:off x="-1423440" y="5661360"/>
            <a:ext cx="2846880" cy="2842560"/>
          </a:xfrm>
          <a:prstGeom prst="rect">
            <a:avLst/>
          </a:prstGeom>
          <a:noFill/>
          <a:ln>
            <a:noFill/>
          </a:ln>
        </p:spPr>
      </p:pic>
      <p:sp>
        <p:nvSpPr>
          <p:cNvPr id="143" name="Google Shape;143;p28"/>
          <p:cNvSpPr txBox="1"/>
          <p:nvPr/>
        </p:nvSpPr>
        <p:spPr>
          <a:xfrm>
            <a:off x="485640" y="6405480"/>
            <a:ext cx="360000" cy="1443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485640" y="1284120"/>
            <a:ext cx="8172000" cy="4442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600" u="none" cap="none" strike="noStrike">
                <a:solidFill>
                  <a:srgbClr val="007BC7"/>
                </a:solidFill>
                <a:latin typeface="Verdana"/>
                <a:ea typeface="Verdana"/>
                <a:cs typeface="Verdana"/>
                <a:sym typeface="Verdana"/>
              </a:rPr>
              <a:t>Inleiding</a:t>
            </a:r>
            <a:endParaRPr b="0" i="0" sz="2600" u="none" cap="none" strike="noStrike">
              <a:solidFill>
                <a:srgbClr val="000000"/>
              </a:solidFill>
              <a:latin typeface="Arial"/>
              <a:ea typeface="Arial"/>
              <a:cs typeface="Arial"/>
              <a:sym typeface="Arial"/>
            </a:endParaRPr>
          </a:p>
        </p:txBody>
      </p:sp>
      <p:sp>
        <p:nvSpPr>
          <p:cNvPr id="149" name="Google Shape;149;p29"/>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559"/>
              </a:spcBef>
              <a:spcAft>
                <a:spcPts val="0"/>
              </a:spcAft>
              <a:buNone/>
            </a:pPr>
            <a:r>
              <a:rPr lang="en-US" sz="1500"/>
              <a:t>Deze masterclass is bedoeld om voor alle deelnemers het mogelijk te maken </a:t>
            </a:r>
            <a:endParaRPr sz="1500"/>
          </a:p>
          <a:p>
            <a:pPr indent="-323850" lvl="0" marL="457200" marR="0" rtl="0" algn="l">
              <a:lnSpc>
                <a:spcPct val="100000"/>
              </a:lnSpc>
              <a:spcBef>
                <a:spcPts val="1559"/>
              </a:spcBef>
              <a:spcAft>
                <a:spcPts val="0"/>
              </a:spcAft>
              <a:buSzPts val="1500"/>
              <a:buChar char="●"/>
            </a:pPr>
            <a:r>
              <a:rPr lang="en-US" sz="1500"/>
              <a:t>Informatie direct van de ontwikkelaars aan AERIUS te ontvangen</a:t>
            </a:r>
            <a:endParaRPr sz="1500"/>
          </a:p>
          <a:p>
            <a:pPr indent="-323850" lvl="0" marL="457200" marR="0" rtl="0" algn="l">
              <a:lnSpc>
                <a:spcPct val="100000"/>
              </a:lnSpc>
              <a:spcBef>
                <a:spcPts val="0"/>
              </a:spcBef>
              <a:spcAft>
                <a:spcPts val="0"/>
              </a:spcAft>
              <a:buSzPts val="1500"/>
              <a:buChar char="●"/>
            </a:pPr>
            <a:r>
              <a:rPr lang="en-US" sz="1500"/>
              <a:t>St</a:t>
            </a:r>
            <a:r>
              <a:rPr lang="en-US" sz="1500"/>
              <a:t>ap voor stap met de nieuwe api een berekening uit te voeren.</a:t>
            </a:r>
            <a:endParaRPr sz="1500"/>
          </a:p>
          <a:p>
            <a:pPr indent="0" lvl="0" marL="0" marR="0" rtl="0" algn="l">
              <a:lnSpc>
                <a:spcPct val="100000"/>
              </a:lnSpc>
              <a:spcBef>
                <a:spcPts val="1559"/>
              </a:spcBef>
              <a:spcAft>
                <a:spcPts val="0"/>
              </a:spcAft>
              <a:buNone/>
            </a:pPr>
            <a:r>
              <a:rPr lang="en-US" sz="1500"/>
              <a:t>Wat kan je na deze masterclass</a:t>
            </a:r>
            <a:endParaRPr sz="1500"/>
          </a:p>
          <a:p>
            <a:pPr indent="-323850" lvl="0" marL="457200" marR="0" rtl="0" algn="l">
              <a:lnSpc>
                <a:spcPct val="100000"/>
              </a:lnSpc>
              <a:spcBef>
                <a:spcPts val="1559"/>
              </a:spcBef>
              <a:spcAft>
                <a:spcPts val="0"/>
              </a:spcAft>
              <a:buSzPts val="1500"/>
              <a:buChar char="●"/>
            </a:pPr>
            <a:r>
              <a:rPr lang="en-US" sz="1500"/>
              <a:t>De locatie van de documentatie van de API vinden en lezen</a:t>
            </a:r>
            <a:endParaRPr sz="1500"/>
          </a:p>
          <a:p>
            <a:pPr indent="-323850" lvl="0" marL="457200" marR="0" rtl="0" algn="l">
              <a:lnSpc>
                <a:spcPct val="100000"/>
              </a:lnSpc>
              <a:spcBef>
                <a:spcPts val="0"/>
              </a:spcBef>
              <a:spcAft>
                <a:spcPts val="0"/>
              </a:spcAft>
              <a:buSzPts val="1500"/>
              <a:buChar char="●"/>
            </a:pPr>
            <a:r>
              <a:rPr lang="en-US" sz="1500"/>
              <a:t>Een berekening uitvoeren met de API</a:t>
            </a:r>
            <a:endParaRPr sz="1500"/>
          </a:p>
          <a:p>
            <a:pPr indent="0" lvl="0" marL="0" marR="0" rtl="0" algn="l">
              <a:lnSpc>
                <a:spcPct val="100000"/>
              </a:lnSpc>
              <a:spcBef>
                <a:spcPts val="1559"/>
              </a:spcBef>
              <a:spcAft>
                <a:spcPts val="0"/>
              </a:spcAft>
              <a:buNone/>
            </a:pPr>
            <a:r>
              <a:rPr lang="en-US" sz="1500"/>
              <a:t>Voorbereiding maak gebruik van de online tool </a:t>
            </a:r>
            <a:endParaRPr sz="1500"/>
          </a:p>
          <a:p>
            <a:pPr indent="-323850" lvl="0" marL="457200" marR="0" rtl="0" algn="l">
              <a:lnSpc>
                <a:spcPct val="100000"/>
              </a:lnSpc>
              <a:spcBef>
                <a:spcPts val="1559"/>
              </a:spcBef>
              <a:spcAft>
                <a:spcPts val="0"/>
              </a:spcAft>
              <a:buSzPts val="1500"/>
              <a:buChar char="●"/>
            </a:pPr>
            <a:r>
              <a:rPr lang="en-US" sz="1500"/>
              <a:t>https://web.postman.com</a:t>
            </a:r>
            <a:endParaRPr sz="1500"/>
          </a:p>
          <a:p>
            <a:pPr indent="-323850" lvl="0" marL="457200" marR="0" rtl="0" algn="l">
              <a:lnSpc>
                <a:spcPct val="100000"/>
              </a:lnSpc>
              <a:spcBef>
                <a:spcPts val="0"/>
              </a:spcBef>
              <a:spcAft>
                <a:spcPts val="0"/>
              </a:spcAft>
              <a:buSzPts val="1500"/>
              <a:buChar char="●"/>
            </a:pPr>
            <a:r>
              <a:rPr lang="en-US" sz="1500"/>
              <a:t>Download voorbeeld bestanden voor de training van https://github.com/BertScholten/connect_masterclass_2021</a:t>
            </a:r>
            <a:endParaRPr sz="1500"/>
          </a:p>
        </p:txBody>
      </p:sp>
      <p:sp>
        <p:nvSpPr>
          <p:cNvPr id="150" name="Google Shape;150;p29"/>
          <p:cNvSpPr txBox="1"/>
          <p:nvPr/>
        </p:nvSpPr>
        <p:spPr>
          <a:xfrm>
            <a:off x="7020360" y="6405480"/>
            <a:ext cx="408744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51" name="Google Shape;151;p29"/>
          <p:cNvSpPr txBox="1"/>
          <p:nvPr/>
        </p:nvSpPr>
        <p:spPr>
          <a:xfrm>
            <a:off x="485640" y="6407280"/>
            <a:ext cx="989640" cy="189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Waarom een API voor AERIUS</a:t>
            </a:r>
            <a:endParaRPr b="0" i="0" sz="2600" u="none" cap="none" strike="noStrike">
              <a:solidFill>
                <a:srgbClr val="000000"/>
              </a:solidFill>
              <a:latin typeface="Arial"/>
              <a:ea typeface="Arial"/>
              <a:cs typeface="Arial"/>
              <a:sym typeface="Arial"/>
            </a:endParaRPr>
          </a:p>
        </p:txBody>
      </p:sp>
      <p:sp>
        <p:nvSpPr>
          <p:cNvPr id="157" name="Google Shape;157;p30"/>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150479" lvl="0" marL="264960" marR="0" rtl="0" algn="l">
              <a:lnSpc>
                <a:spcPct val="100000"/>
              </a:lnSpc>
              <a:spcBef>
                <a:spcPts val="1559"/>
              </a:spcBef>
              <a:spcAft>
                <a:spcPts val="0"/>
              </a:spcAft>
              <a:buNone/>
            </a:pPr>
            <a:r>
              <a:t/>
            </a:r>
            <a:endParaRPr b="0" i="0" sz="1000" u="none" cap="none" strike="noStrike">
              <a:solidFill>
                <a:srgbClr val="000000"/>
              </a:solidFill>
              <a:latin typeface="Arial"/>
              <a:ea typeface="Arial"/>
              <a:cs typeface="Arial"/>
              <a:sym typeface="Arial"/>
            </a:endParaRPr>
          </a:p>
        </p:txBody>
      </p:sp>
      <p:sp>
        <p:nvSpPr>
          <p:cNvPr id="158" name="Google Shape;158;p30"/>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59" name="Google Shape;159;p30"/>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160" name="Google Shape;160;p30"/>
          <p:cNvPicPr preferRelativeResize="0"/>
          <p:nvPr/>
        </p:nvPicPr>
        <p:blipFill>
          <a:blip r:embed="rId3">
            <a:alphaModFix/>
          </a:blip>
          <a:stretch>
            <a:fillRect/>
          </a:stretch>
        </p:blipFill>
        <p:spPr>
          <a:xfrm>
            <a:off x="2767813" y="2613500"/>
            <a:ext cx="3057525" cy="2705100"/>
          </a:xfrm>
          <a:prstGeom prst="rect">
            <a:avLst/>
          </a:prstGeom>
          <a:noFill/>
          <a:ln>
            <a:noFill/>
          </a:ln>
        </p:spPr>
      </p:pic>
      <p:sp>
        <p:nvSpPr>
          <p:cNvPr id="161" name="Google Shape;161;p30"/>
          <p:cNvSpPr/>
          <p:nvPr/>
        </p:nvSpPr>
        <p:spPr>
          <a:xfrm>
            <a:off x="1321825" y="2026650"/>
            <a:ext cx="1446000" cy="144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Grote GML</a:t>
            </a:r>
            <a:endParaRPr/>
          </a:p>
        </p:txBody>
      </p:sp>
      <p:sp>
        <p:nvSpPr>
          <p:cNvPr id="162" name="Google Shape;162;p30"/>
          <p:cNvSpPr/>
          <p:nvPr/>
        </p:nvSpPr>
        <p:spPr>
          <a:xfrm>
            <a:off x="5426750" y="1444175"/>
            <a:ext cx="1930800" cy="19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t>Grote berekeningen landsdekkend</a:t>
            </a:r>
            <a:endParaRPr sz="1500"/>
          </a:p>
        </p:txBody>
      </p:sp>
      <p:sp>
        <p:nvSpPr>
          <p:cNvPr id="163" name="Google Shape;163;p30"/>
          <p:cNvSpPr/>
          <p:nvPr/>
        </p:nvSpPr>
        <p:spPr>
          <a:xfrm>
            <a:off x="6102450" y="3816425"/>
            <a:ext cx="1446000" cy="144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a:t>
            </a:r>
            <a:r>
              <a:rPr lang="en-US"/>
              <a:t>pkoop-</a:t>
            </a:r>
            <a:br>
              <a:rPr lang="en-US"/>
            </a:br>
            <a:r>
              <a:rPr lang="en-US"/>
              <a:t>regeling</a:t>
            </a:r>
            <a:endParaRPr/>
          </a:p>
        </p:txBody>
      </p:sp>
      <p:sp>
        <p:nvSpPr>
          <p:cNvPr id="164" name="Google Shape;164;p30"/>
          <p:cNvSpPr/>
          <p:nvPr/>
        </p:nvSpPr>
        <p:spPr>
          <a:xfrm>
            <a:off x="950000" y="4354875"/>
            <a:ext cx="1817700" cy="181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Oplossingen</a:t>
            </a:r>
            <a:r>
              <a:rPr lang="en-US"/>
              <a:t> van derden</a:t>
            </a:r>
            <a:endParaRPr/>
          </a:p>
        </p:txBody>
      </p:sp>
      <p:cxnSp>
        <p:nvCxnSpPr>
          <p:cNvPr id="165" name="Google Shape;165;p30"/>
          <p:cNvCxnSpPr>
            <a:stCxn id="161" idx="6"/>
          </p:cNvCxnSpPr>
          <p:nvPr/>
        </p:nvCxnSpPr>
        <p:spPr>
          <a:xfrm>
            <a:off x="2767825" y="2749650"/>
            <a:ext cx="867900" cy="4176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30"/>
          <p:cNvCxnSpPr>
            <a:stCxn id="162" idx="3"/>
          </p:cNvCxnSpPr>
          <p:nvPr/>
        </p:nvCxnSpPr>
        <p:spPr>
          <a:xfrm flipH="1">
            <a:off x="5097509" y="3092216"/>
            <a:ext cx="612000" cy="2382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30"/>
          <p:cNvCxnSpPr>
            <a:stCxn id="164" idx="7"/>
          </p:cNvCxnSpPr>
          <p:nvPr/>
        </p:nvCxnSpPr>
        <p:spPr>
          <a:xfrm flipH="1" rot="10800000">
            <a:off x="2501504" y="4199571"/>
            <a:ext cx="666300" cy="4215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30"/>
          <p:cNvCxnSpPr>
            <a:stCxn id="163" idx="1"/>
          </p:cNvCxnSpPr>
          <p:nvPr/>
        </p:nvCxnSpPr>
        <p:spPr>
          <a:xfrm rot="10800000">
            <a:off x="5384512" y="3952287"/>
            <a:ext cx="929700" cy="759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30"/>
          <p:cNvSpPr/>
          <p:nvPr/>
        </p:nvSpPr>
        <p:spPr>
          <a:xfrm>
            <a:off x="4723838" y="4726700"/>
            <a:ext cx="1446000" cy="144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AERIUS </a:t>
            </a:r>
            <a:endParaRPr/>
          </a:p>
          <a:p>
            <a:pPr indent="0" lvl="0" marL="0" rtl="0" algn="ctr">
              <a:spcBef>
                <a:spcPts val="0"/>
              </a:spcBef>
              <a:spcAft>
                <a:spcPts val="0"/>
              </a:spcAft>
              <a:buNone/>
            </a:pPr>
            <a:r>
              <a:rPr lang="en-US"/>
              <a:t>Calculator</a:t>
            </a:r>
            <a:endParaRPr/>
          </a:p>
          <a:p>
            <a:pPr indent="0" lvl="0" marL="0" rtl="0" algn="ctr">
              <a:spcBef>
                <a:spcPts val="0"/>
              </a:spcBef>
              <a:spcAft>
                <a:spcPts val="0"/>
              </a:spcAft>
              <a:buNone/>
            </a:pPr>
            <a:r>
              <a:rPr lang="en-US"/>
              <a:t>2021</a:t>
            </a:r>
            <a:endParaRPr/>
          </a:p>
        </p:txBody>
      </p:sp>
      <p:cxnSp>
        <p:nvCxnSpPr>
          <p:cNvPr id="170" name="Google Shape;170;p30"/>
          <p:cNvCxnSpPr>
            <a:stCxn id="169" idx="1"/>
          </p:cNvCxnSpPr>
          <p:nvPr/>
        </p:nvCxnSpPr>
        <p:spPr>
          <a:xfrm rot="10800000">
            <a:off x="4751099" y="4406862"/>
            <a:ext cx="184500" cy="53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Wat is Json</a:t>
            </a:r>
            <a:endParaRPr b="0" i="0" sz="2600" u="none" cap="none" strike="noStrike">
              <a:solidFill>
                <a:srgbClr val="000000"/>
              </a:solidFill>
              <a:latin typeface="Arial"/>
              <a:ea typeface="Arial"/>
              <a:cs typeface="Arial"/>
              <a:sym typeface="Arial"/>
            </a:endParaRPr>
          </a:p>
        </p:txBody>
      </p:sp>
      <p:sp>
        <p:nvSpPr>
          <p:cNvPr id="176" name="Google Shape;176;p31"/>
          <p:cNvSpPr txBox="1"/>
          <p:nvPr/>
        </p:nvSpPr>
        <p:spPr>
          <a:xfrm>
            <a:off x="440820" y="2026650"/>
            <a:ext cx="4310100" cy="42810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1559"/>
              </a:spcBef>
              <a:spcAft>
                <a:spcPts val="0"/>
              </a:spcAft>
              <a:buNone/>
            </a:pPr>
            <a:r>
              <a:t/>
            </a:r>
            <a:endParaRPr sz="1500">
              <a:latin typeface="Verdana"/>
              <a:ea typeface="Verdana"/>
              <a:cs typeface="Verdana"/>
              <a:sym typeface="Verdana"/>
            </a:endParaRPr>
          </a:p>
          <a:p>
            <a:pPr indent="-245649" lvl="0" marL="264960" marR="0" rtl="0" algn="l">
              <a:lnSpc>
                <a:spcPct val="100000"/>
              </a:lnSpc>
              <a:spcBef>
                <a:spcPts val="1559"/>
              </a:spcBef>
              <a:spcAft>
                <a:spcPts val="0"/>
              </a:spcAft>
              <a:buSzPts val="1500"/>
              <a:buFont typeface="Verdana"/>
              <a:buChar char="●"/>
            </a:pPr>
            <a:r>
              <a:rPr lang="en-US" sz="1500">
                <a:latin typeface="Verdana"/>
                <a:ea typeface="Verdana"/>
                <a:cs typeface="Verdana"/>
                <a:sym typeface="Verdana"/>
              </a:rPr>
              <a:t>JavaScript Object Notation</a:t>
            </a:r>
            <a:endParaRPr sz="1500">
              <a:latin typeface="Verdana"/>
              <a:ea typeface="Verdana"/>
              <a:cs typeface="Verdana"/>
              <a:sym typeface="Verdana"/>
            </a:endParaRPr>
          </a:p>
          <a:p>
            <a:pPr indent="-245649" lvl="0" marL="264960" marR="0" rtl="0" algn="l">
              <a:lnSpc>
                <a:spcPct val="100000"/>
              </a:lnSpc>
              <a:spcBef>
                <a:spcPts val="1559"/>
              </a:spcBef>
              <a:spcAft>
                <a:spcPts val="0"/>
              </a:spcAft>
              <a:buSzPts val="1500"/>
              <a:buFont typeface="Verdana"/>
              <a:buChar char="●"/>
            </a:pPr>
            <a:r>
              <a:rPr lang="en-US" sz="1500">
                <a:latin typeface="Verdana"/>
                <a:ea typeface="Verdana"/>
                <a:cs typeface="Verdana"/>
                <a:sym typeface="Verdana"/>
              </a:rPr>
              <a:t>Programmeer taal onafhankelijk</a:t>
            </a:r>
            <a:endParaRPr sz="1500">
              <a:latin typeface="Verdana"/>
              <a:ea typeface="Verdana"/>
              <a:cs typeface="Verdana"/>
              <a:sym typeface="Verdana"/>
            </a:endParaRPr>
          </a:p>
          <a:p>
            <a:pPr indent="-245649" lvl="0" marL="264960" marR="0" rtl="0" algn="l">
              <a:lnSpc>
                <a:spcPct val="100000"/>
              </a:lnSpc>
              <a:spcBef>
                <a:spcPts val="1559"/>
              </a:spcBef>
              <a:spcAft>
                <a:spcPts val="0"/>
              </a:spcAft>
              <a:buSzPts val="1500"/>
              <a:buFont typeface="Verdana"/>
              <a:buChar char="●"/>
            </a:pPr>
            <a:r>
              <a:rPr lang="en-US" sz="1500">
                <a:latin typeface="Verdana"/>
                <a:ea typeface="Verdana"/>
                <a:cs typeface="Verdana"/>
                <a:sym typeface="Verdana"/>
              </a:rPr>
              <a:t>Tekst gebaseerd</a:t>
            </a:r>
            <a:endParaRPr sz="1500">
              <a:latin typeface="Verdana"/>
              <a:ea typeface="Verdana"/>
              <a:cs typeface="Verdana"/>
              <a:sym typeface="Verdana"/>
            </a:endParaRPr>
          </a:p>
          <a:p>
            <a:pPr indent="-245649" lvl="0" marL="264960" marR="0" rtl="0" algn="l">
              <a:lnSpc>
                <a:spcPct val="100000"/>
              </a:lnSpc>
              <a:spcBef>
                <a:spcPts val="1559"/>
              </a:spcBef>
              <a:spcAft>
                <a:spcPts val="0"/>
              </a:spcAft>
              <a:buSzPts val="1500"/>
              <a:buFont typeface="Verdana"/>
              <a:buChar char="●"/>
            </a:pPr>
            <a:r>
              <a:rPr lang="en-US" sz="1500">
                <a:latin typeface="Verdana"/>
                <a:ea typeface="Verdana"/>
                <a:cs typeface="Verdana"/>
                <a:sym typeface="Verdana"/>
              </a:rPr>
              <a:t>Licht-gewicht data uitwisselingsformaat.</a:t>
            </a:r>
            <a:endParaRPr sz="1500">
              <a:latin typeface="Verdana"/>
              <a:ea typeface="Verdana"/>
              <a:cs typeface="Verdana"/>
              <a:sym typeface="Verdana"/>
            </a:endParaRPr>
          </a:p>
          <a:p>
            <a:pPr indent="0" lvl="0" marL="0" marR="0" rtl="0" algn="l">
              <a:lnSpc>
                <a:spcPct val="100000"/>
              </a:lnSpc>
              <a:spcBef>
                <a:spcPts val="1559"/>
              </a:spcBef>
              <a:spcAft>
                <a:spcPts val="0"/>
              </a:spcAft>
              <a:buNone/>
            </a:pPr>
            <a:r>
              <a:t/>
            </a:r>
            <a:endParaRPr b="0" i="0" sz="1000" u="none" cap="none" strike="noStrike">
              <a:solidFill>
                <a:srgbClr val="000000"/>
              </a:solidFill>
              <a:latin typeface="Arial"/>
              <a:ea typeface="Arial"/>
              <a:cs typeface="Arial"/>
              <a:sym typeface="Arial"/>
            </a:endParaRPr>
          </a:p>
        </p:txBody>
      </p:sp>
      <p:sp>
        <p:nvSpPr>
          <p:cNvPr id="177" name="Google Shape;177;p31"/>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78" name="Google Shape;178;p31"/>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179" name="Google Shape;179;p31"/>
          <p:cNvPicPr preferRelativeResize="0"/>
          <p:nvPr/>
        </p:nvPicPr>
        <p:blipFill>
          <a:blip r:embed="rId3">
            <a:alphaModFix/>
          </a:blip>
          <a:stretch>
            <a:fillRect/>
          </a:stretch>
        </p:blipFill>
        <p:spPr>
          <a:xfrm>
            <a:off x="5963695" y="1467695"/>
            <a:ext cx="2464754" cy="4372260"/>
          </a:xfrm>
          <a:prstGeom prst="rect">
            <a:avLst/>
          </a:prstGeom>
          <a:noFill/>
          <a:ln>
            <a:noFill/>
          </a:ln>
        </p:spPr>
      </p:pic>
      <p:sp>
        <p:nvSpPr>
          <p:cNvPr id="180" name="Google Shape;180;p31"/>
          <p:cNvSpPr/>
          <p:nvPr/>
        </p:nvSpPr>
        <p:spPr>
          <a:xfrm>
            <a:off x="2120750" y="4737250"/>
            <a:ext cx="1102800" cy="110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t>{...}</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Wat is GML en IMAER</a:t>
            </a:r>
            <a:endParaRPr b="0" i="0" sz="2600" u="none" cap="none" strike="noStrike">
              <a:solidFill>
                <a:srgbClr val="000000"/>
              </a:solidFill>
              <a:latin typeface="Arial"/>
              <a:ea typeface="Arial"/>
              <a:cs typeface="Arial"/>
              <a:sym typeface="Arial"/>
            </a:endParaRPr>
          </a:p>
        </p:txBody>
      </p:sp>
      <p:sp>
        <p:nvSpPr>
          <p:cNvPr id="186" name="Google Shape;186;p32"/>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559"/>
              </a:spcBef>
              <a:spcAft>
                <a:spcPts val="0"/>
              </a:spcAft>
              <a:buNone/>
            </a:pPr>
            <a:r>
              <a:rPr lang="en-US" sz="1500">
                <a:latin typeface="Verdana"/>
                <a:ea typeface="Verdana"/>
                <a:cs typeface="Verdana"/>
                <a:sym typeface="Verdana"/>
              </a:rPr>
              <a:t>Wat is GML</a:t>
            </a:r>
            <a:endParaRPr sz="1500">
              <a:latin typeface="Verdana"/>
              <a:ea typeface="Verdana"/>
              <a:cs typeface="Verdana"/>
              <a:sym typeface="Verdana"/>
            </a:endParaRPr>
          </a:p>
          <a:p>
            <a:pPr indent="0" lvl="0" marL="0" marR="0" rtl="0" algn="l">
              <a:lnSpc>
                <a:spcPct val="100000"/>
              </a:lnSpc>
              <a:spcBef>
                <a:spcPts val="1559"/>
              </a:spcBef>
              <a:spcAft>
                <a:spcPts val="0"/>
              </a:spcAft>
              <a:buNone/>
            </a:pPr>
            <a:r>
              <a:rPr lang="en-US" sz="1500">
                <a:latin typeface="Verdana"/>
                <a:ea typeface="Verdana"/>
                <a:cs typeface="Verdana"/>
                <a:sym typeface="Verdana"/>
              </a:rPr>
              <a:t>Wat is IMAER</a:t>
            </a:r>
            <a:endParaRPr sz="1500">
              <a:latin typeface="Verdana"/>
              <a:ea typeface="Verdana"/>
              <a:cs typeface="Verdana"/>
              <a:sym typeface="Verdana"/>
            </a:endParaRPr>
          </a:p>
          <a:p>
            <a:pPr indent="0" lvl="0" marL="0" marR="0" rtl="0" algn="l">
              <a:lnSpc>
                <a:spcPct val="100000"/>
              </a:lnSpc>
              <a:spcBef>
                <a:spcPts val="1559"/>
              </a:spcBef>
              <a:spcAft>
                <a:spcPts val="0"/>
              </a:spcAft>
              <a:buNone/>
            </a:pPr>
            <a:r>
              <a:t/>
            </a:r>
            <a:endParaRPr sz="1500">
              <a:latin typeface="Verdana"/>
              <a:ea typeface="Verdana"/>
              <a:cs typeface="Verdana"/>
              <a:sym typeface="Verdana"/>
            </a:endParaRPr>
          </a:p>
        </p:txBody>
      </p:sp>
      <p:sp>
        <p:nvSpPr>
          <p:cNvPr id="187" name="Google Shape;187;p32"/>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88" name="Google Shape;188;p32"/>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385601" y="3372403"/>
            <a:ext cx="4312174" cy="268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Verschillende bestandsformaten binnen AERIUS</a:t>
            </a:r>
            <a:endParaRPr b="0" i="0" sz="2600" u="none" cap="none" strike="noStrike">
              <a:solidFill>
                <a:srgbClr val="000000"/>
              </a:solidFill>
              <a:latin typeface="Arial"/>
              <a:ea typeface="Arial"/>
              <a:cs typeface="Arial"/>
              <a:sym typeface="Arial"/>
            </a:endParaRPr>
          </a:p>
        </p:txBody>
      </p:sp>
      <p:sp>
        <p:nvSpPr>
          <p:cNvPr id="195" name="Google Shape;195;p33"/>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150479" lvl="0" marL="264960" marR="0" rtl="0" algn="l">
              <a:lnSpc>
                <a:spcPct val="100000"/>
              </a:lnSpc>
              <a:spcBef>
                <a:spcPts val="1559"/>
              </a:spcBef>
              <a:spcAft>
                <a:spcPts val="0"/>
              </a:spcAft>
              <a:buNone/>
            </a:pPr>
            <a:r>
              <a:t/>
            </a:r>
            <a:endParaRPr b="0" i="0" sz="1000" u="none" cap="none" strike="noStrike">
              <a:solidFill>
                <a:srgbClr val="000000"/>
              </a:solidFill>
              <a:latin typeface="Arial"/>
              <a:ea typeface="Arial"/>
              <a:cs typeface="Arial"/>
              <a:sym typeface="Arial"/>
            </a:endParaRPr>
          </a:p>
        </p:txBody>
      </p:sp>
      <p:sp>
        <p:nvSpPr>
          <p:cNvPr id="196" name="Google Shape;196;p33"/>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197" name="Google Shape;197;p33"/>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graphicFrame>
        <p:nvGraphicFramePr>
          <p:cNvPr id="198" name="Google Shape;198;p33"/>
          <p:cNvGraphicFramePr/>
          <p:nvPr/>
        </p:nvGraphicFramePr>
        <p:xfrm>
          <a:off x="1021375" y="1867475"/>
          <a:ext cx="3000000" cy="3000000"/>
        </p:xfrm>
        <a:graphic>
          <a:graphicData uri="http://schemas.openxmlformats.org/drawingml/2006/table">
            <a:tbl>
              <a:tblPr>
                <a:noFill/>
                <a:tableStyleId>{673BF33B-4A59-4364-8378-F75E5DA45761}</a:tableStyleId>
              </a:tblPr>
              <a:tblGrid>
                <a:gridCol w="1540075"/>
                <a:gridCol w="5698925"/>
              </a:tblGrid>
              <a:tr h="655425">
                <a:tc>
                  <a:txBody>
                    <a:bodyPr/>
                    <a:lstStyle/>
                    <a:p>
                      <a:pPr indent="0" lvl="0" marL="0" rtl="0" algn="l">
                        <a:spcBef>
                          <a:spcPts val="0"/>
                        </a:spcBef>
                        <a:spcAft>
                          <a:spcPts val="0"/>
                        </a:spcAft>
                        <a:buNone/>
                      </a:pPr>
                      <a:r>
                        <a:rPr lang="en-US" sz="2300"/>
                        <a:t>*.gml</a:t>
                      </a:r>
                      <a:endParaRPr sz="2300"/>
                    </a:p>
                  </a:txBody>
                  <a:tcPr marT="91425" marB="91425" marR="91425" marL="91425"/>
                </a:tc>
                <a:tc>
                  <a:txBody>
                    <a:bodyPr/>
                    <a:lstStyle/>
                    <a:p>
                      <a:pPr indent="0" lvl="0" marL="0" rtl="0" algn="l">
                        <a:spcBef>
                          <a:spcPts val="0"/>
                        </a:spcBef>
                        <a:spcAft>
                          <a:spcPts val="0"/>
                        </a:spcAft>
                        <a:buNone/>
                      </a:pPr>
                      <a:r>
                        <a:rPr lang="en-US" sz="1500"/>
                        <a:t>Een document dat scenario beschrijving bevat met bronnen en/of rekenpunten.</a:t>
                      </a:r>
                      <a:endParaRPr sz="1500"/>
                    </a:p>
                  </a:txBody>
                  <a:tcPr marT="91425" marB="91425" marR="91425" marL="91425"/>
                </a:tc>
              </a:tr>
              <a:tr h="889525">
                <a:tc>
                  <a:txBody>
                    <a:bodyPr/>
                    <a:lstStyle/>
                    <a:p>
                      <a:pPr indent="0" lvl="0" marL="0" rtl="0" algn="l">
                        <a:spcBef>
                          <a:spcPts val="0"/>
                        </a:spcBef>
                        <a:spcAft>
                          <a:spcPts val="0"/>
                        </a:spcAft>
                        <a:buNone/>
                      </a:pPr>
                      <a:r>
                        <a:rPr lang="en-US" sz="2300"/>
                        <a:t>*.pdf</a:t>
                      </a:r>
                      <a:endParaRPr sz="2300"/>
                    </a:p>
                  </a:txBody>
                  <a:tcPr marT="91425" marB="91425" marR="91425" marL="91425"/>
                </a:tc>
                <a:tc>
                  <a:txBody>
                    <a:bodyPr/>
                    <a:lstStyle/>
                    <a:p>
                      <a:pPr indent="0" lvl="0" marL="0" rtl="0" algn="l">
                        <a:spcBef>
                          <a:spcPts val="0"/>
                        </a:spcBef>
                        <a:spcAft>
                          <a:spcPts val="0"/>
                        </a:spcAft>
                        <a:buNone/>
                      </a:pPr>
                      <a:r>
                        <a:rPr lang="en-US" sz="1500"/>
                        <a:t>Een rapportage document waar we een GML aan kunnen toevoegen. Binnen AERIUS kennen we een PDF vergunningsaanvraag waar een GML aan toegevoegd is. </a:t>
                      </a:r>
                      <a:endParaRPr sz="1500"/>
                    </a:p>
                  </a:txBody>
                  <a:tcPr marT="91425" marB="91425" marR="91425" marL="91425"/>
                </a:tc>
              </a:tr>
              <a:tr h="889525">
                <a:tc>
                  <a:txBody>
                    <a:bodyPr/>
                    <a:lstStyle/>
                    <a:p>
                      <a:pPr indent="0" lvl="0" marL="0" rtl="0" algn="l">
                        <a:spcBef>
                          <a:spcPts val="0"/>
                        </a:spcBef>
                        <a:spcAft>
                          <a:spcPts val="0"/>
                        </a:spcAft>
                        <a:buNone/>
                      </a:pPr>
                      <a:r>
                        <a:rPr lang="en-US" sz="2300"/>
                        <a:t>*.csv</a:t>
                      </a:r>
                      <a:endParaRPr sz="2300"/>
                    </a:p>
                  </a:txBody>
                  <a:tcPr marT="91425" marB="91425" marR="91425" marL="91425"/>
                </a:tc>
                <a:tc>
                  <a:txBody>
                    <a:bodyPr/>
                    <a:lstStyle/>
                    <a:p>
                      <a:pPr indent="0" lvl="0" marL="0" rtl="0" algn="l">
                        <a:spcBef>
                          <a:spcPts val="0"/>
                        </a:spcBef>
                        <a:spcAft>
                          <a:spcPts val="0"/>
                        </a:spcAft>
                        <a:buNone/>
                      </a:pPr>
                      <a:r>
                        <a:rPr lang="en-US" sz="1500"/>
                        <a:t>Een bestandsformaat wat rechtstreeks uit NSL geëxporteerd is. Het beschrijft wegverkeer bronnen. Er zijn verschillende CSV bestanden die vanuit NSL worden ondersteund.</a:t>
                      </a:r>
                      <a:endParaRPr sz="1500"/>
                    </a:p>
                  </a:txBody>
                  <a:tcPr marT="91425" marB="91425" marR="91425" marL="91425"/>
                </a:tc>
              </a:tr>
              <a:tr h="655425">
                <a:tc>
                  <a:txBody>
                    <a:bodyPr/>
                    <a:lstStyle/>
                    <a:p>
                      <a:pPr indent="0" lvl="0" marL="0" rtl="0" algn="l">
                        <a:spcBef>
                          <a:spcPts val="0"/>
                        </a:spcBef>
                        <a:spcAft>
                          <a:spcPts val="0"/>
                        </a:spcAft>
                        <a:buNone/>
                      </a:pPr>
                      <a:r>
                        <a:rPr lang="en-US" sz="2300"/>
                        <a:t>*.brn</a:t>
                      </a:r>
                      <a:endParaRPr sz="2300"/>
                    </a:p>
                  </a:txBody>
                  <a:tcPr marT="91425" marB="91425" marR="91425" marL="91425"/>
                </a:tc>
                <a:tc>
                  <a:txBody>
                    <a:bodyPr/>
                    <a:lstStyle/>
                    <a:p>
                      <a:pPr indent="0" lvl="0" marL="0" rtl="0" algn="l">
                        <a:spcBef>
                          <a:spcPts val="0"/>
                        </a:spcBef>
                        <a:spcAft>
                          <a:spcPts val="0"/>
                        </a:spcAft>
                        <a:buNone/>
                      </a:pPr>
                      <a:r>
                        <a:rPr lang="en-US" sz="1500"/>
                        <a:t>Bron bestand voor OPS, een van de twee rekenmethode die AERIUS ondersteund.</a:t>
                      </a:r>
                      <a:endParaRPr sz="1500"/>
                    </a:p>
                  </a:txBody>
                  <a:tcPr marT="91425" marB="91425" marR="91425" marL="91425"/>
                </a:tc>
              </a:tr>
              <a:tr h="655425">
                <a:tc>
                  <a:txBody>
                    <a:bodyPr/>
                    <a:lstStyle/>
                    <a:p>
                      <a:pPr indent="0" lvl="0" marL="0" rtl="0" algn="l">
                        <a:spcBef>
                          <a:spcPts val="0"/>
                        </a:spcBef>
                        <a:spcAft>
                          <a:spcPts val="0"/>
                        </a:spcAft>
                        <a:buNone/>
                      </a:pPr>
                      <a:r>
                        <a:rPr lang="en-US" sz="2300"/>
                        <a:t>*.rcp</a:t>
                      </a:r>
                      <a:endParaRPr sz="2300"/>
                    </a:p>
                  </a:txBody>
                  <a:tcPr marT="91425" marB="91425" marR="91425" marL="91425"/>
                </a:tc>
                <a:tc>
                  <a:txBody>
                    <a:bodyPr/>
                    <a:lstStyle/>
                    <a:p>
                      <a:pPr indent="0" lvl="0" marL="0" rtl="0" algn="l">
                        <a:spcBef>
                          <a:spcPts val="0"/>
                        </a:spcBef>
                        <a:spcAft>
                          <a:spcPts val="0"/>
                        </a:spcAft>
                        <a:buNone/>
                      </a:pPr>
                      <a:r>
                        <a:rPr lang="en-US" sz="1500"/>
                        <a:t>Receptor bestand voor OPS, een tekst bestand met daarin x en y </a:t>
                      </a:r>
                      <a:r>
                        <a:rPr lang="en-US" sz="1500"/>
                        <a:t>coördinaten</a:t>
                      </a:r>
                      <a:r>
                        <a:rPr lang="en-US" sz="1500"/>
                        <a:t> volgens het rijksdriehoekstelsel</a:t>
                      </a:r>
                      <a:endParaRPr sz="1500"/>
                    </a:p>
                  </a:txBody>
                  <a:tcPr marT="91425" marB="91425" marR="91425" marL="91425"/>
                </a:tc>
              </a:tr>
              <a:tr h="655425">
                <a:tc>
                  <a:txBody>
                    <a:bodyPr/>
                    <a:lstStyle/>
                    <a:p>
                      <a:pPr indent="0" lvl="0" marL="0" rtl="0" algn="l">
                        <a:spcBef>
                          <a:spcPts val="0"/>
                        </a:spcBef>
                        <a:spcAft>
                          <a:spcPts val="0"/>
                        </a:spcAft>
                        <a:buNone/>
                      </a:pPr>
                      <a:r>
                        <a:rPr lang="en-US" sz="2300"/>
                        <a:t>*.zip</a:t>
                      </a:r>
                      <a:endParaRPr sz="2300"/>
                    </a:p>
                  </a:txBody>
                  <a:tcPr marT="91425" marB="91425" marR="91425" marL="91425"/>
                </a:tc>
                <a:tc>
                  <a:txBody>
                    <a:bodyPr/>
                    <a:lstStyle/>
                    <a:p>
                      <a:pPr indent="0" lvl="0" marL="0" rtl="0" algn="l">
                        <a:spcBef>
                          <a:spcPts val="0"/>
                        </a:spcBef>
                        <a:spcAft>
                          <a:spcPts val="0"/>
                        </a:spcAft>
                        <a:buNone/>
                      </a:pPr>
                      <a:r>
                        <a:rPr lang="en-US" sz="1500"/>
                        <a:t>Een bestand welke </a:t>
                      </a:r>
                      <a:r>
                        <a:rPr lang="en-US" sz="1500"/>
                        <a:t>meerdere</a:t>
                      </a:r>
                      <a:r>
                        <a:rPr lang="en-US" sz="1500"/>
                        <a:t> bestanden gecomprimeerd kan bevatten. De </a:t>
                      </a:r>
                      <a:r>
                        <a:rPr lang="en-US" sz="1500"/>
                        <a:t>verkleining</a:t>
                      </a:r>
                      <a:r>
                        <a:rPr lang="en-US" sz="1500"/>
                        <a:t> van GML bestanden kan wel 90% zijn.</a:t>
                      </a:r>
                      <a:endParaRPr sz="15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Welke toepassingen kan ik gebruiken</a:t>
            </a:r>
            <a:endParaRPr b="0" i="0" sz="2600" u="none" cap="none" strike="noStrike">
              <a:solidFill>
                <a:srgbClr val="000000"/>
              </a:solidFill>
              <a:latin typeface="Arial"/>
              <a:ea typeface="Arial"/>
              <a:cs typeface="Arial"/>
              <a:sym typeface="Arial"/>
            </a:endParaRPr>
          </a:p>
        </p:txBody>
      </p:sp>
      <p:sp>
        <p:nvSpPr>
          <p:cNvPr id="204" name="Google Shape;204;p34"/>
          <p:cNvSpPr txBox="1"/>
          <p:nvPr/>
        </p:nvSpPr>
        <p:spPr>
          <a:xfrm>
            <a:off x="440815" y="2026640"/>
            <a:ext cx="8262300" cy="42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559"/>
              </a:spcBef>
              <a:spcAft>
                <a:spcPts val="0"/>
              </a:spcAft>
              <a:buNone/>
            </a:pPr>
            <a:r>
              <a:rPr lang="en-US" sz="2100">
                <a:latin typeface="Verdana"/>
                <a:ea typeface="Verdana"/>
                <a:cs typeface="Verdana"/>
                <a:sym typeface="Verdana"/>
              </a:rPr>
              <a:t>Elke taal/programma met REST-client mogelijkheden</a:t>
            </a:r>
            <a:br>
              <a:rPr lang="en-US" sz="2100">
                <a:latin typeface="Verdana"/>
                <a:ea typeface="Verdana"/>
                <a:cs typeface="Verdana"/>
                <a:sym typeface="Verdana"/>
              </a:rPr>
            </a:br>
            <a:r>
              <a:rPr lang="en-US" sz="2100">
                <a:latin typeface="Verdana"/>
                <a:ea typeface="Verdana"/>
                <a:cs typeface="Verdana"/>
                <a:sym typeface="Verdana"/>
              </a:rPr>
              <a:t>(Python, Java, QGIS, FME, Tygron, Postman API Client, ...)</a:t>
            </a:r>
            <a:endParaRPr sz="2100">
              <a:latin typeface="Verdana"/>
              <a:ea typeface="Verdana"/>
              <a:cs typeface="Verdana"/>
              <a:sym typeface="Verdana"/>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150479" lvl="0" marL="264960" marR="0" rtl="0" algn="l">
              <a:lnSpc>
                <a:spcPct val="100000"/>
              </a:lnSpc>
              <a:spcBef>
                <a:spcPts val="1559"/>
              </a:spcBef>
              <a:spcAft>
                <a:spcPts val="0"/>
              </a:spcAft>
              <a:buNone/>
            </a:pPr>
            <a:r>
              <a:t/>
            </a:r>
            <a:endParaRPr b="0" i="0" sz="1000" u="none" cap="none" strike="noStrike">
              <a:solidFill>
                <a:srgbClr val="000000"/>
              </a:solidFill>
              <a:latin typeface="Arial"/>
              <a:ea typeface="Arial"/>
              <a:cs typeface="Arial"/>
              <a:sym typeface="Arial"/>
            </a:endParaRPr>
          </a:p>
        </p:txBody>
      </p:sp>
      <p:sp>
        <p:nvSpPr>
          <p:cNvPr id="205" name="Google Shape;205;p34"/>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06" name="Google Shape;206;p34"/>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485640" y="1284120"/>
            <a:ext cx="8172000" cy="444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US" sz="2600">
                <a:solidFill>
                  <a:srgbClr val="007BC7"/>
                </a:solidFill>
                <a:latin typeface="Verdana"/>
                <a:ea typeface="Verdana"/>
                <a:cs typeface="Verdana"/>
                <a:sym typeface="Verdana"/>
              </a:rPr>
              <a:t>API documentatie en hoe lees ik die</a:t>
            </a:r>
            <a:endParaRPr b="0" i="0" sz="2600" u="none" cap="none" strike="noStrike">
              <a:solidFill>
                <a:srgbClr val="000000"/>
              </a:solidFill>
              <a:latin typeface="Arial"/>
              <a:ea typeface="Arial"/>
              <a:cs typeface="Arial"/>
              <a:sym typeface="Arial"/>
            </a:endParaRPr>
          </a:p>
        </p:txBody>
      </p:sp>
      <p:sp>
        <p:nvSpPr>
          <p:cNvPr id="212" name="Google Shape;212;p35"/>
          <p:cNvSpPr txBox="1"/>
          <p:nvPr/>
        </p:nvSpPr>
        <p:spPr>
          <a:xfrm>
            <a:off x="7020360" y="6405480"/>
            <a:ext cx="4087500" cy="14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solidFill>
                  <a:srgbClr val="FFFFFF"/>
                </a:solidFill>
                <a:latin typeface="Verdana"/>
                <a:ea typeface="Verdana"/>
                <a:cs typeface="Verdana"/>
                <a:sym typeface="Verdana"/>
              </a:rPr>
              <a:t>RIVM - AERIUS | juni 2021</a:t>
            </a:r>
            <a:endParaRPr b="0" i="0" sz="1000" u="none" cap="none" strike="noStrike">
              <a:latin typeface="Times New Roman"/>
              <a:ea typeface="Times New Roman"/>
              <a:cs typeface="Times New Roman"/>
              <a:sym typeface="Times New Roman"/>
            </a:endParaRPr>
          </a:p>
        </p:txBody>
      </p:sp>
      <p:sp>
        <p:nvSpPr>
          <p:cNvPr id="213" name="Google Shape;213;p35"/>
          <p:cNvSpPr txBox="1"/>
          <p:nvPr/>
        </p:nvSpPr>
        <p:spPr>
          <a:xfrm>
            <a:off x="485640" y="6407280"/>
            <a:ext cx="989700" cy="1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000" u="none" cap="none" strike="noStrike">
                <a:solidFill>
                  <a:srgbClr val="FFFFFF"/>
                </a:solidFill>
                <a:latin typeface="Verdana"/>
                <a:ea typeface="Verdana"/>
                <a:cs typeface="Verdana"/>
                <a:sym typeface="Verdana"/>
              </a:rPr>
              <a:t>‹#›</a:t>
            </a:fld>
            <a:endParaRPr b="0" i="0" sz="1000" u="none" cap="none" strike="noStrike">
              <a:latin typeface="Times New Roman"/>
              <a:ea typeface="Times New Roman"/>
              <a:cs typeface="Times New Roman"/>
              <a:sym typeface="Times New Roman"/>
            </a:endParaRPr>
          </a:p>
        </p:txBody>
      </p:sp>
      <p:pic>
        <p:nvPicPr>
          <p:cNvPr id="214" name="Google Shape;214;p35"/>
          <p:cNvPicPr preferRelativeResize="0"/>
          <p:nvPr/>
        </p:nvPicPr>
        <p:blipFill>
          <a:blip r:embed="rId3">
            <a:alphaModFix/>
          </a:blip>
          <a:stretch>
            <a:fillRect/>
          </a:stretch>
        </p:blipFill>
        <p:spPr>
          <a:xfrm>
            <a:off x="2323286" y="1847125"/>
            <a:ext cx="4496739" cy="428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