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1"/>
  </p:notesMasterIdLst>
  <p:sldIdLst>
    <p:sldId id="287" r:id="rId2"/>
    <p:sldId id="288" r:id="rId3"/>
    <p:sldId id="289" r:id="rId4"/>
    <p:sldId id="290" r:id="rId5"/>
    <p:sldId id="256" r:id="rId6"/>
    <p:sldId id="277" r:id="rId7"/>
    <p:sldId id="282" r:id="rId8"/>
    <p:sldId id="283" r:id="rId9"/>
    <p:sldId id="284" r:id="rId10"/>
    <p:sldId id="278" r:id="rId11"/>
    <p:sldId id="279" r:id="rId12"/>
    <p:sldId id="285" r:id="rId13"/>
    <p:sldId id="286" r:id="rId14"/>
    <p:sldId id="294" r:id="rId15"/>
    <p:sldId id="291" r:id="rId16"/>
    <p:sldId id="292" r:id="rId17"/>
    <p:sldId id="280" r:id="rId18"/>
    <p:sldId id="293" r:id="rId19"/>
    <p:sldId id="281" r:id="rId20"/>
  </p:sldIdLst>
  <p:sldSz cx="9144000" cy="5143500" type="screen16x9"/>
  <p:notesSz cx="6858000" cy="9144000"/>
  <p:embeddedFontLst>
    <p:embeddedFont>
      <p:font typeface="Helvetica Neue" panose="020B0604020202020204" charset="0"/>
      <p:regular r:id="rId22"/>
      <p:bold r:id="rId23"/>
      <p:italic r:id="rId24"/>
      <p:boldItalic r:id="rId25"/>
    </p:embeddedFont>
    <p:embeddedFont>
      <p:font typeface="Titillium Web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77913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68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" name="Shape 29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244900" y="1584700"/>
            <a:ext cx="3407099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5" name="Shape 3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7" r:id="rId4"/>
    <p:sldLayoutId id="2147483658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Hall of Fame: Shiny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2653" y="3863600"/>
            <a:ext cx="2224596" cy="612965"/>
          </a:xfrm>
        </p:spPr>
        <p:txBody>
          <a:bodyPr/>
          <a:lstStyle/>
          <a:p>
            <a:pPr>
              <a:buNone/>
            </a:pPr>
            <a:r>
              <a:rPr lang="en-GB" dirty="0" err="1"/>
              <a:t>Hor</a:t>
            </a:r>
            <a:r>
              <a:rPr lang="hu-HU" dirty="0"/>
              <a:t>ák Hajnalka</a:t>
            </a:r>
            <a:endParaRPr lang="en-GB" dirty="0"/>
          </a:p>
        </p:txBody>
      </p:sp>
      <p:pic>
        <p:nvPicPr>
          <p:cNvPr id="1026" name="Picture 2" descr="https://secure.meetupstatic.com/photos/member/6/2/5/e/member_18314518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2875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636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4" y="144134"/>
            <a:ext cx="7239863" cy="857400"/>
          </a:xfrm>
        </p:spPr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dirty="0" err="1"/>
              <a:t>Hadlum</a:t>
            </a:r>
            <a:r>
              <a:rPr lang="en-US" dirty="0"/>
              <a:t> </a:t>
            </a:r>
            <a:r>
              <a:rPr lang="en-US" dirty="0" err="1"/>
              <a:t>kontra</a:t>
            </a:r>
            <a:r>
              <a:rPr lang="en-US" dirty="0"/>
              <a:t> </a:t>
            </a:r>
            <a:r>
              <a:rPr lang="en-US" dirty="0" err="1"/>
              <a:t>Hadlum</a:t>
            </a:r>
            <a:r>
              <a:rPr lang="en-US" dirty="0"/>
              <a:t> per (1949)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4" y="1001534"/>
            <a:ext cx="7929461" cy="37332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Kérdés</a:t>
            </a:r>
            <a:r>
              <a:rPr lang="en-US" dirty="0"/>
              <a:t>: 349 nap – </a:t>
            </a:r>
            <a:r>
              <a:rPr lang="en-US" dirty="0" err="1"/>
              <a:t>mégis</a:t>
            </a:r>
            <a:r>
              <a:rPr lang="en-US" dirty="0"/>
              <a:t>, </a:t>
            </a:r>
            <a:r>
              <a:rPr lang="en-US" dirty="0" err="1"/>
              <a:t>mennyire</a:t>
            </a:r>
            <a:r>
              <a:rPr lang="en-US" dirty="0"/>
              <a:t> </a:t>
            </a:r>
            <a:r>
              <a:rPr lang="en-US" dirty="0" err="1"/>
              <a:t>valószínű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Tanulságok</a:t>
            </a:r>
            <a:r>
              <a:rPr lang="en-US" dirty="0"/>
              <a:t>: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, ha </a:t>
            </a:r>
            <a:r>
              <a:rPr lang="en-US" dirty="0" err="1"/>
              <a:t>tudjuk</a:t>
            </a:r>
            <a:r>
              <a:rPr lang="en-US" dirty="0"/>
              <a:t>, mi a “</a:t>
            </a:r>
            <a:r>
              <a:rPr lang="en-US" dirty="0" err="1"/>
              <a:t>normális</a:t>
            </a:r>
            <a:r>
              <a:rPr lang="en-US" dirty="0"/>
              <a:t>”</a:t>
            </a:r>
          </a:p>
          <a:p>
            <a:pPr marL="914400"/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ha van </a:t>
            </a:r>
            <a:r>
              <a:rPr lang="en-US" dirty="0" err="1"/>
              <a:t>rá</a:t>
            </a:r>
            <a:r>
              <a:rPr lang="en-US" dirty="0"/>
              <a:t> </a:t>
            </a:r>
            <a:r>
              <a:rPr lang="en-US" dirty="0" err="1"/>
              <a:t>beépített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! 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Cáfolni</a:t>
            </a:r>
            <a:r>
              <a:rPr lang="en-US" dirty="0"/>
              <a:t> </a:t>
            </a:r>
            <a:r>
              <a:rPr lang="en-US" dirty="0" err="1"/>
              <a:t>könnyebb</a:t>
            </a:r>
            <a:r>
              <a:rPr lang="en-US" dirty="0"/>
              <a:t>, mint </a:t>
            </a:r>
            <a:r>
              <a:rPr lang="en-US" dirty="0" err="1"/>
              <a:t>megerősíteni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0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4" y="144134"/>
            <a:ext cx="7239863" cy="857400"/>
          </a:xfrm>
        </p:spPr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dirty="0" err="1"/>
              <a:t>Hadlum</a:t>
            </a:r>
            <a:r>
              <a:rPr lang="en-US" dirty="0"/>
              <a:t> </a:t>
            </a:r>
            <a:r>
              <a:rPr lang="en-US" dirty="0" err="1"/>
              <a:t>kontra</a:t>
            </a:r>
            <a:r>
              <a:rPr lang="en-US" dirty="0"/>
              <a:t> </a:t>
            </a:r>
            <a:r>
              <a:rPr lang="en-US" dirty="0" err="1"/>
              <a:t>Hadlum</a:t>
            </a:r>
            <a:r>
              <a:rPr lang="en-US" dirty="0"/>
              <a:t> per (1949)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5" y="1001534"/>
            <a:ext cx="5710449" cy="37332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Sejtés</a:t>
            </a:r>
            <a:r>
              <a:rPr lang="en-US" dirty="0"/>
              <a:t>: a 349 nap “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”,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igaz</a:t>
            </a:r>
            <a:r>
              <a:rPr lang="en-US" dirty="0"/>
              <a:t> </a:t>
            </a:r>
            <a:r>
              <a:rPr lang="en-US" dirty="0" err="1"/>
              <a:t>legyen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9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4" y="144134"/>
            <a:ext cx="7239863" cy="857400"/>
          </a:xfrm>
        </p:spPr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dirty="0" err="1"/>
              <a:t>Hadlum</a:t>
            </a:r>
            <a:r>
              <a:rPr lang="en-US" dirty="0"/>
              <a:t> </a:t>
            </a:r>
            <a:r>
              <a:rPr lang="en-US" dirty="0" err="1"/>
              <a:t>kontra</a:t>
            </a:r>
            <a:r>
              <a:rPr lang="en-US" dirty="0"/>
              <a:t> </a:t>
            </a:r>
            <a:r>
              <a:rPr lang="en-US" dirty="0" err="1"/>
              <a:t>Hadlum</a:t>
            </a:r>
            <a:r>
              <a:rPr lang="en-US" dirty="0"/>
              <a:t> per (1949)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5" y="1001534"/>
            <a:ext cx="5710449" cy="37332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Sejtés</a:t>
            </a:r>
            <a:r>
              <a:rPr lang="en-US" dirty="0"/>
              <a:t>: a 349 nap “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”,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igaz</a:t>
            </a:r>
            <a:r>
              <a:rPr lang="en-US" dirty="0"/>
              <a:t> </a:t>
            </a:r>
            <a:r>
              <a:rPr lang="en-US" dirty="0" err="1"/>
              <a:t>legyen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Megközelítés</a:t>
            </a:r>
            <a:r>
              <a:rPr lang="en-US" dirty="0"/>
              <a:t>: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Feltesszük</a:t>
            </a:r>
            <a:r>
              <a:rPr lang="hu-HU" dirty="0"/>
              <a:t> az ellenkezőjét: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m</a:t>
            </a:r>
            <a:r>
              <a:rPr lang="hu-HU" dirty="0"/>
              <a:t>égis</a:t>
            </a:r>
            <a:r>
              <a:rPr lang="en-US" dirty="0"/>
              <a:t> </a:t>
            </a:r>
            <a:r>
              <a:rPr lang="en-US" dirty="0" err="1"/>
              <a:t>normális</a:t>
            </a:r>
            <a:r>
              <a:rPr lang="en-US" dirty="0"/>
              <a:t> (a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eloszláshoz</a:t>
            </a:r>
            <a:r>
              <a:rPr lang="en-US" dirty="0"/>
              <a:t> </a:t>
            </a:r>
            <a:r>
              <a:rPr lang="en-US" dirty="0" err="1"/>
              <a:t>tartozik</a:t>
            </a:r>
            <a:r>
              <a:rPr lang="en-US" dirty="0"/>
              <a:t>)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Megnézzük</a:t>
            </a:r>
            <a:r>
              <a:rPr lang="en-US" dirty="0"/>
              <a:t>, </a:t>
            </a:r>
            <a:r>
              <a:rPr lang="en-US" dirty="0" err="1"/>
              <a:t>mennyire</a:t>
            </a:r>
            <a:r>
              <a:rPr lang="en-US" dirty="0"/>
              <a:t> “</a:t>
            </a:r>
            <a:r>
              <a:rPr lang="en-US" dirty="0" err="1"/>
              <a:t>hihetetlen</a:t>
            </a:r>
            <a:r>
              <a:rPr lang="en-US" dirty="0"/>
              <a:t>” </a:t>
            </a:r>
            <a:r>
              <a:rPr lang="hu-HU" dirty="0"/>
              <a:t>egy</a:t>
            </a:r>
            <a:r>
              <a:rPr lang="en-US" dirty="0"/>
              <a:t> </a:t>
            </a:r>
            <a:r>
              <a:rPr lang="en-US" dirty="0" err="1"/>
              <a:t>kapott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a </a:t>
            </a:r>
            <a:r>
              <a:rPr lang="en-US" dirty="0" err="1"/>
              <a:t>feltételezések</a:t>
            </a:r>
            <a:r>
              <a:rPr lang="en-US" dirty="0"/>
              <a:t> </a:t>
            </a:r>
            <a:r>
              <a:rPr lang="en-US" dirty="0" err="1"/>
              <a:t>mellett</a:t>
            </a:r>
            <a:r>
              <a:rPr lang="en-US" dirty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985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4" y="144134"/>
            <a:ext cx="7239863" cy="857400"/>
          </a:xfrm>
        </p:spPr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dirty="0" err="1"/>
              <a:t>Hadlum</a:t>
            </a:r>
            <a:r>
              <a:rPr lang="en-US" dirty="0"/>
              <a:t> </a:t>
            </a:r>
            <a:r>
              <a:rPr lang="en-US" dirty="0" err="1"/>
              <a:t>kontra</a:t>
            </a:r>
            <a:r>
              <a:rPr lang="en-US" dirty="0"/>
              <a:t> </a:t>
            </a:r>
            <a:r>
              <a:rPr lang="en-US" dirty="0" err="1"/>
              <a:t>Hadlum</a:t>
            </a:r>
            <a:r>
              <a:rPr lang="en-US" dirty="0"/>
              <a:t> per (1949)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5" y="1001534"/>
            <a:ext cx="5710449" cy="37332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Sejtés</a:t>
            </a:r>
            <a:r>
              <a:rPr lang="en-US" dirty="0"/>
              <a:t>: a 349 nap “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”,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igaz</a:t>
            </a:r>
            <a:r>
              <a:rPr lang="en-US" dirty="0"/>
              <a:t> </a:t>
            </a:r>
            <a:r>
              <a:rPr lang="en-US" dirty="0" err="1"/>
              <a:t>legyen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Megközelítés</a:t>
            </a:r>
            <a:r>
              <a:rPr lang="en-US" dirty="0"/>
              <a:t>: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Feltesszük</a:t>
            </a:r>
            <a:r>
              <a:rPr lang="hu-HU" dirty="0"/>
              <a:t> az ellenkezőjét: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m</a:t>
            </a:r>
            <a:r>
              <a:rPr lang="hu-HU" dirty="0"/>
              <a:t>égis</a:t>
            </a:r>
            <a:r>
              <a:rPr lang="en-US" dirty="0"/>
              <a:t> </a:t>
            </a:r>
            <a:r>
              <a:rPr lang="en-US" dirty="0" err="1"/>
              <a:t>normális</a:t>
            </a:r>
            <a:r>
              <a:rPr lang="en-US" dirty="0"/>
              <a:t> (a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eloszláshoz</a:t>
            </a:r>
            <a:r>
              <a:rPr lang="en-US" dirty="0"/>
              <a:t> </a:t>
            </a:r>
            <a:r>
              <a:rPr lang="en-US" dirty="0" err="1"/>
              <a:t>tartozik</a:t>
            </a:r>
            <a:r>
              <a:rPr lang="en-US" dirty="0"/>
              <a:t>)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Megnézzük</a:t>
            </a:r>
            <a:r>
              <a:rPr lang="en-US" dirty="0"/>
              <a:t>, </a:t>
            </a:r>
            <a:r>
              <a:rPr lang="en-US" dirty="0" err="1"/>
              <a:t>mennyire</a:t>
            </a:r>
            <a:r>
              <a:rPr lang="en-US" dirty="0"/>
              <a:t> “</a:t>
            </a:r>
            <a:r>
              <a:rPr lang="en-US" dirty="0" err="1"/>
              <a:t>hihetetlen</a:t>
            </a:r>
            <a:r>
              <a:rPr lang="en-US" dirty="0"/>
              <a:t>” </a:t>
            </a:r>
            <a:r>
              <a:rPr lang="hu-HU" dirty="0"/>
              <a:t>egy</a:t>
            </a:r>
            <a:r>
              <a:rPr lang="en-US" dirty="0"/>
              <a:t> </a:t>
            </a:r>
            <a:r>
              <a:rPr lang="en-US" dirty="0" err="1"/>
              <a:t>kapott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a </a:t>
            </a:r>
            <a:r>
              <a:rPr lang="en-US" dirty="0" err="1"/>
              <a:t>feltételezések</a:t>
            </a:r>
            <a:r>
              <a:rPr lang="en-US" dirty="0"/>
              <a:t> </a:t>
            </a:r>
            <a:r>
              <a:rPr lang="en-US" dirty="0" err="1"/>
              <a:t>mellett</a:t>
            </a:r>
            <a:r>
              <a:rPr lang="en-US" dirty="0"/>
              <a:t> </a:t>
            </a:r>
            <a:endParaRPr lang="hu-HU" dirty="0"/>
          </a:p>
          <a:p>
            <a:pPr marL="461963"/>
            <a:endParaRPr lang="hu-HU" dirty="0"/>
          </a:p>
          <a:p>
            <a:pPr marL="461963"/>
            <a:endParaRPr lang="hu-HU" dirty="0"/>
          </a:p>
          <a:p>
            <a:pPr marL="461963"/>
            <a:endParaRPr lang="en-US" dirty="0"/>
          </a:p>
          <a:p>
            <a:pPr marL="461963"/>
            <a:r>
              <a:rPr lang="en-US" dirty="0"/>
              <a:t> Ha </a:t>
            </a:r>
            <a:r>
              <a:rPr lang="en-US" dirty="0" err="1"/>
              <a:t>nagyon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kezdeti</a:t>
            </a:r>
            <a:r>
              <a:rPr lang="en-US" dirty="0"/>
              <a:t> </a:t>
            </a:r>
            <a:r>
              <a:rPr lang="en-US" dirty="0" err="1"/>
              <a:t>feltételezést</a:t>
            </a:r>
            <a:r>
              <a:rPr lang="en-US" dirty="0"/>
              <a:t> </a:t>
            </a:r>
            <a:r>
              <a:rPr lang="en-US" dirty="0" err="1"/>
              <a:t>elvetjük</a:t>
            </a:r>
            <a:endParaRPr lang="en-US" dirty="0"/>
          </a:p>
          <a:p>
            <a:pPr marL="461963"/>
            <a:r>
              <a:rPr lang="en-US" dirty="0"/>
              <a:t> Ha </a:t>
            </a:r>
            <a:r>
              <a:rPr lang="en-US" dirty="0" err="1"/>
              <a:t>egyáltalán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... </a:t>
            </a:r>
            <a:r>
              <a:rPr lang="en-US" dirty="0" err="1"/>
              <a:t>megrántjuk</a:t>
            </a:r>
            <a:r>
              <a:rPr lang="en-US" dirty="0"/>
              <a:t> a </a:t>
            </a:r>
            <a:r>
              <a:rPr lang="en-US" dirty="0" err="1"/>
              <a:t>vállunkat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semmit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29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507146" y="338097"/>
            <a:ext cx="211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Szimul</a:t>
            </a:r>
            <a:r>
              <a:rPr lang="hu-HU" dirty="0"/>
              <a:t>áció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117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4" y="144134"/>
            <a:ext cx="7239863" cy="857400"/>
          </a:xfrm>
        </p:spPr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dirty="0" err="1"/>
              <a:t>Hadlum</a:t>
            </a:r>
            <a:r>
              <a:rPr lang="en-US" dirty="0"/>
              <a:t> </a:t>
            </a:r>
            <a:r>
              <a:rPr lang="en-US" dirty="0" err="1"/>
              <a:t>kontra</a:t>
            </a:r>
            <a:r>
              <a:rPr lang="en-US" dirty="0"/>
              <a:t> </a:t>
            </a:r>
            <a:r>
              <a:rPr lang="en-US" dirty="0" err="1"/>
              <a:t>Hadlum</a:t>
            </a:r>
            <a:r>
              <a:rPr lang="en-US" dirty="0"/>
              <a:t> per (1949)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5" y="1001534"/>
            <a:ext cx="5710449" cy="37332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Sejtés</a:t>
            </a:r>
            <a:r>
              <a:rPr lang="en-US" dirty="0"/>
              <a:t>: a 349 nap “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”,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igaz</a:t>
            </a:r>
            <a:r>
              <a:rPr lang="en-US" dirty="0"/>
              <a:t> </a:t>
            </a:r>
            <a:r>
              <a:rPr lang="en-US" dirty="0" err="1"/>
              <a:t>legyen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Megközelítés</a:t>
            </a:r>
            <a:r>
              <a:rPr lang="en-US" dirty="0"/>
              <a:t>: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Feltesszük</a:t>
            </a:r>
            <a:r>
              <a:rPr lang="hu-HU" dirty="0"/>
              <a:t> az ellenkezőjét: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m</a:t>
            </a:r>
            <a:r>
              <a:rPr lang="hu-HU" dirty="0"/>
              <a:t>égis</a:t>
            </a:r>
            <a:r>
              <a:rPr lang="en-US" dirty="0"/>
              <a:t> </a:t>
            </a:r>
            <a:r>
              <a:rPr lang="en-US" dirty="0" err="1"/>
              <a:t>normális</a:t>
            </a:r>
            <a:r>
              <a:rPr lang="en-US" dirty="0"/>
              <a:t> (a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eloszláshoz</a:t>
            </a:r>
            <a:r>
              <a:rPr lang="en-US" dirty="0"/>
              <a:t> </a:t>
            </a:r>
            <a:r>
              <a:rPr lang="en-US" dirty="0" err="1"/>
              <a:t>tartozik</a:t>
            </a:r>
            <a:r>
              <a:rPr lang="en-US" dirty="0"/>
              <a:t>)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Megnézzük</a:t>
            </a:r>
            <a:r>
              <a:rPr lang="en-US" dirty="0"/>
              <a:t>, </a:t>
            </a:r>
            <a:r>
              <a:rPr lang="en-US" dirty="0" err="1"/>
              <a:t>mennyire</a:t>
            </a:r>
            <a:r>
              <a:rPr lang="en-US" dirty="0"/>
              <a:t> “</a:t>
            </a:r>
            <a:r>
              <a:rPr lang="en-US" dirty="0" err="1"/>
              <a:t>hihetetlen</a:t>
            </a:r>
            <a:r>
              <a:rPr lang="en-US" dirty="0"/>
              <a:t>” </a:t>
            </a:r>
            <a:r>
              <a:rPr lang="hu-HU" dirty="0"/>
              <a:t>egy</a:t>
            </a:r>
            <a:r>
              <a:rPr lang="en-US" dirty="0"/>
              <a:t> </a:t>
            </a:r>
            <a:r>
              <a:rPr lang="en-US" dirty="0" err="1"/>
              <a:t>kapott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a </a:t>
            </a:r>
            <a:r>
              <a:rPr lang="en-US" dirty="0" err="1"/>
              <a:t>feltételezések</a:t>
            </a:r>
            <a:r>
              <a:rPr lang="en-US" dirty="0"/>
              <a:t> </a:t>
            </a:r>
            <a:r>
              <a:rPr lang="en-US" dirty="0" err="1"/>
              <a:t>mellett</a:t>
            </a:r>
            <a:r>
              <a:rPr lang="en-US" dirty="0"/>
              <a:t> </a:t>
            </a:r>
            <a:endParaRPr lang="hu-HU" dirty="0"/>
          </a:p>
          <a:p>
            <a:pPr marL="461963"/>
            <a:endParaRPr lang="en-US" dirty="0"/>
          </a:p>
          <a:p>
            <a:pPr marL="461963"/>
            <a:endParaRPr lang="en-US" dirty="0"/>
          </a:p>
          <a:p>
            <a:pPr marL="461963"/>
            <a:endParaRPr lang="en-US" dirty="0"/>
          </a:p>
          <a:p>
            <a:pPr marL="461963"/>
            <a:r>
              <a:rPr lang="en-US" dirty="0"/>
              <a:t> Ha </a:t>
            </a:r>
            <a:r>
              <a:rPr lang="en-US" dirty="0" err="1"/>
              <a:t>nagyon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kezdeti</a:t>
            </a:r>
            <a:r>
              <a:rPr lang="en-US" dirty="0"/>
              <a:t> </a:t>
            </a:r>
            <a:r>
              <a:rPr lang="en-US" dirty="0" err="1"/>
              <a:t>feltételezést</a:t>
            </a:r>
            <a:r>
              <a:rPr lang="en-US" dirty="0"/>
              <a:t> </a:t>
            </a:r>
            <a:r>
              <a:rPr lang="en-US" dirty="0" err="1"/>
              <a:t>elvetjük</a:t>
            </a:r>
            <a:endParaRPr lang="en-US" dirty="0"/>
          </a:p>
          <a:p>
            <a:pPr marL="461963"/>
            <a:r>
              <a:rPr lang="en-US" dirty="0"/>
              <a:t> Ha </a:t>
            </a:r>
            <a:r>
              <a:rPr lang="en-US" dirty="0" err="1"/>
              <a:t>egyáltalán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... </a:t>
            </a:r>
            <a:r>
              <a:rPr lang="en-US" dirty="0" err="1"/>
              <a:t>megrántjuk</a:t>
            </a:r>
            <a:r>
              <a:rPr lang="en-US" dirty="0"/>
              <a:t> a </a:t>
            </a:r>
            <a:r>
              <a:rPr lang="en-US" dirty="0" err="1"/>
              <a:t>vállunkat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semmit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6531428" y="1843247"/>
            <a:ext cx="1828800" cy="683288"/>
          </a:xfrm>
          <a:prstGeom prst="wedgeEllipseCallout">
            <a:avLst>
              <a:gd name="adj1" fmla="val -86320"/>
              <a:gd name="adj2" fmla="val 17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</a:t>
            </a:r>
            <a:r>
              <a:rPr lang="en-US" dirty="0" err="1"/>
              <a:t>Nullhipotézis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6402474" y="683288"/>
            <a:ext cx="1828800" cy="683288"/>
          </a:xfrm>
          <a:prstGeom prst="wedgeEllipseCallout">
            <a:avLst>
              <a:gd name="adj1" fmla="val -87657"/>
              <a:gd name="adj2" fmla="val 31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</a:t>
            </a:r>
            <a:r>
              <a:rPr lang="en-US" dirty="0" err="1"/>
              <a:t>Alternatív</a:t>
            </a:r>
            <a:r>
              <a:rPr lang="en-US" dirty="0"/>
              <a:t> </a:t>
            </a:r>
            <a:r>
              <a:rPr lang="en-US" dirty="0" err="1"/>
              <a:t>hipotézis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6633586" y="2567565"/>
            <a:ext cx="1828800" cy="435641"/>
          </a:xfrm>
          <a:prstGeom prst="wedgeEllipseCallout">
            <a:avLst>
              <a:gd name="adj1" fmla="val -86436"/>
              <a:gd name="adj2" fmla="val -22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</a:t>
            </a:r>
            <a:r>
              <a:rPr lang="en-US" dirty="0" err="1"/>
              <a:t>statisztika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6582507" y="3641289"/>
            <a:ext cx="1930958" cy="759726"/>
          </a:xfrm>
          <a:prstGeom prst="wedgeEllipseCallout">
            <a:avLst>
              <a:gd name="adj1" fmla="val -93445"/>
              <a:gd name="adj2" fmla="val -37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Elutasítjuk</a:t>
            </a:r>
            <a:r>
              <a:rPr lang="en-US" dirty="0"/>
              <a:t>-e a </a:t>
            </a:r>
            <a:r>
              <a:rPr lang="en-US" dirty="0" err="1"/>
              <a:t>nullhipotézist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sem</a:t>
            </a:r>
            <a:endParaRPr lang="en-US" dirty="0"/>
          </a:p>
        </p:txBody>
      </p:sp>
      <p:sp>
        <p:nvSpPr>
          <p:cNvPr id="9" name="Oval Callout 6"/>
          <p:cNvSpPr/>
          <p:nvPr/>
        </p:nvSpPr>
        <p:spPr>
          <a:xfrm>
            <a:off x="6658216" y="3049250"/>
            <a:ext cx="1828800" cy="435641"/>
          </a:xfrm>
          <a:prstGeom prst="wedgeEllipseCallout">
            <a:avLst>
              <a:gd name="adj1" fmla="val -165704"/>
              <a:gd name="adj2" fmla="val -113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~p-value</a:t>
            </a:r>
          </a:p>
        </p:txBody>
      </p:sp>
      <p:sp>
        <p:nvSpPr>
          <p:cNvPr id="10" name="Oval Callout 6"/>
          <p:cNvSpPr/>
          <p:nvPr/>
        </p:nvSpPr>
        <p:spPr>
          <a:xfrm>
            <a:off x="1527100" y="3258185"/>
            <a:ext cx="1828800" cy="435641"/>
          </a:xfrm>
          <a:prstGeom prst="wedgeEllipseCallout">
            <a:avLst>
              <a:gd name="adj1" fmla="val 40875"/>
              <a:gd name="adj2" fmla="val -100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</a:t>
            </a:r>
            <a:r>
              <a:rPr lang="hu-HU" dirty="0"/>
              <a:t>a statisztika </a:t>
            </a:r>
            <a:r>
              <a:rPr lang="en-US" dirty="0" err="1"/>
              <a:t>eloszl</a:t>
            </a:r>
            <a:r>
              <a:rPr lang="hu-HU" dirty="0"/>
              <a:t>áss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0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4" y="144134"/>
            <a:ext cx="7239863" cy="857400"/>
          </a:xfrm>
        </p:spPr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hu-HU" dirty="0"/>
              <a:t>Női és férfi átlagok eloszlása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4" y="1001534"/>
            <a:ext cx="6615491" cy="37332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Sejtés</a:t>
            </a:r>
            <a:r>
              <a:rPr lang="en-US" dirty="0"/>
              <a:t>: </a:t>
            </a:r>
            <a:r>
              <a:rPr lang="hu-HU" dirty="0"/>
              <a:t>a férfi és a női átlag nem ugyanakkora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Megközelítés</a:t>
            </a:r>
            <a:endParaRPr lang="en-US" dirty="0"/>
          </a:p>
          <a:p>
            <a:pPr marL="461963"/>
            <a:r>
              <a:rPr lang="en-US" dirty="0"/>
              <a:t> </a:t>
            </a:r>
            <a:r>
              <a:rPr lang="en-US" dirty="0" err="1"/>
              <a:t>Feltesszük</a:t>
            </a:r>
            <a:r>
              <a:rPr lang="hu-HU" dirty="0"/>
              <a:t> az ellenkezőjét: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hu-HU" dirty="0"/>
              <a:t>valójában ugyanakkora, csak a mintavétel miatt nem pont 0 a különbség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Megnézzük</a:t>
            </a:r>
            <a:r>
              <a:rPr lang="en-US" dirty="0"/>
              <a:t>, </a:t>
            </a:r>
            <a:r>
              <a:rPr lang="hu-HU" dirty="0"/>
              <a:t>hogy a különbség </a:t>
            </a:r>
            <a:r>
              <a:rPr lang="en-US" dirty="0" err="1"/>
              <a:t>mennyire</a:t>
            </a:r>
            <a:r>
              <a:rPr lang="en-US" dirty="0"/>
              <a:t> “</a:t>
            </a:r>
            <a:r>
              <a:rPr lang="en-US" dirty="0" err="1"/>
              <a:t>hihetetlen</a:t>
            </a:r>
            <a:r>
              <a:rPr lang="en-US" dirty="0"/>
              <a:t>” </a:t>
            </a:r>
            <a:r>
              <a:rPr lang="hu-HU" dirty="0"/>
              <a:t>e mellett </a:t>
            </a:r>
            <a:r>
              <a:rPr lang="en-US" dirty="0"/>
              <a:t>a </a:t>
            </a:r>
            <a:r>
              <a:rPr lang="en-US" dirty="0" err="1"/>
              <a:t>feltételezés</a:t>
            </a:r>
            <a:r>
              <a:rPr lang="en-US" dirty="0"/>
              <a:t> </a:t>
            </a:r>
            <a:r>
              <a:rPr lang="en-US" dirty="0" err="1"/>
              <a:t>mellett</a:t>
            </a:r>
            <a:r>
              <a:rPr lang="en-US" dirty="0"/>
              <a:t> </a:t>
            </a:r>
            <a:endParaRPr lang="hu-HU" dirty="0"/>
          </a:p>
          <a:p>
            <a:pPr marL="461963"/>
            <a:endParaRPr lang="en-US" dirty="0"/>
          </a:p>
          <a:p>
            <a:pPr marL="461963"/>
            <a:endParaRPr lang="en-US" dirty="0"/>
          </a:p>
          <a:p>
            <a:pPr marL="461963"/>
            <a:endParaRPr lang="en-US" dirty="0"/>
          </a:p>
          <a:p>
            <a:pPr marL="461963"/>
            <a:r>
              <a:rPr lang="en-US" dirty="0"/>
              <a:t> Ha </a:t>
            </a:r>
            <a:r>
              <a:rPr lang="en-US" dirty="0" err="1"/>
              <a:t>nagyon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kezdeti</a:t>
            </a:r>
            <a:r>
              <a:rPr lang="en-US" dirty="0"/>
              <a:t> </a:t>
            </a:r>
            <a:r>
              <a:rPr lang="en-US" dirty="0" err="1"/>
              <a:t>feltételezést</a:t>
            </a:r>
            <a:r>
              <a:rPr lang="en-US" dirty="0"/>
              <a:t> </a:t>
            </a:r>
            <a:r>
              <a:rPr lang="en-US" dirty="0" err="1"/>
              <a:t>elvetjük</a:t>
            </a:r>
            <a:endParaRPr lang="en-US" dirty="0"/>
          </a:p>
          <a:p>
            <a:pPr marL="461963"/>
            <a:r>
              <a:rPr lang="en-US" dirty="0"/>
              <a:t> Ha </a:t>
            </a:r>
            <a:r>
              <a:rPr lang="en-US" dirty="0" err="1"/>
              <a:t>egyáltalán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... </a:t>
            </a:r>
            <a:r>
              <a:rPr lang="en-US" dirty="0" err="1"/>
              <a:t>megrántjuk</a:t>
            </a:r>
            <a:r>
              <a:rPr lang="en-US" dirty="0"/>
              <a:t> a </a:t>
            </a:r>
            <a:r>
              <a:rPr lang="en-US" dirty="0" err="1"/>
              <a:t>vállunkat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semmit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7153834" y="1587838"/>
            <a:ext cx="1828800" cy="683288"/>
          </a:xfrm>
          <a:prstGeom prst="wedgeEllipseCallout">
            <a:avLst>
              <a:gd name="adj1" fmla="val -62371"/>
              <a:gd name="adj2" fmla="val 19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</a:t>
            </a:r>
            <a:r>
              <a:rPr lang="en-US" dirty="0" err="1"/>
              <a:t>Nullhipotézis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6402474" y="683288"/>
            <a:ext cx="1828800" cy="683288"/>
          </a:xfrm>
          <a:prstGeom prst="wedgeEllipseCallout">
            <a:avLst>
              <a:gd name="adj1" fmla="val -87657"/>
              <a:gd name="adj2" fmla="val 31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</a:t>
            </a:r>
            <a:r>
              <a:rPr lang="en-US" dirty="0" err="1"/>
              <a:t>Alternatív</a:t>
            </a:r>
            <a:r>
              <a:rPr lang="en-US" dirty="0"/>
              <a:t> </a:t>
            </a:r>
            <a:r>
              <a:rPr lang="en-US" dirty="0" err="1"/>
              <a:t>hipotézis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3829948" y="3237458"/>
            <a:ext cx="1828800" cy="435641"/>
          </a:xfrm>
          <a:prstGeom prst="wedgeEllipseCallout">
            <a:avLst>
              <a:gd name="adj1" fmla="val -26772"/>
              <a:gd name="adj2" fmla="val -1708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</a:t>
            </a:r>
            <a:r>
              <a:rPr lang="en-US" dirty="0" err="1"/>
              <a:t>statisztika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7051676" y="3476851"/>
            <a:ext cx="1930958" cy="759726"/>
          </a:xfrm>
          <a:prstGeom prst="wedgeEllipseCallout">
            <a:avLst>
              <a:gd name="adj1" fmla="val -71956"/>
              <a:gd name="adj2" fmla="val 368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Elutasítjuk</a:t>
            </a:r>
            <a:r>
              <a:rPr lang="en-US" dirty="0"/>
              <a:t>-e a </a:t>
            </a:r>
            <a:r>
              <a:rPr lang="en-US" dirty="0" err="1"/>
              <a:t>nullhipotézist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sem</a:t>
            </a:r>
            <a:endParaRPr lang="en-US" dirty="0"/>
          </a:p>
        </p:txBody>
      </p:sp>
      <p:sp>
        <p:nvSpPr>
          <p:cNvPr id="9" name="Oval Callout 6"/>
          <p:cNvSpPr/>
          <p:nvPr/>
        </p:nvSpPr>
        <p:spPr>
          <a:xfrm>
            <a:off x="7017487" y="2776948"/>
            <a:ext cx="1828800" cy="435641"/>
          </a:xfrm>
          <a:prstGeom prst="wedgeEllipseCallout">
            <a:avLst>
              <a:gd name="adj1" fmla="val -94275"/>
              <a:gd name="adj2" fmla="val -5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~p-value</a:t>
            </a:r>
          </a:p>
        </p:txBody>
      </p:sp>
      <p:sp>
        <p:nvSpPr>
          <p:cNvPr id="10" name="Oval Callout 6"/>
          <p:cNvSpPr/>
          <p:nvPr/>
        </p:nvSpPr>
        <p:spPr>
          <a:xfrm>
            <a:off x="1527100" y="3258185"/>
            <a:ext cx="1828800" cy="435641"/>
          </a:xfrm>
          <a:prstGeom prst="wedgeEllipseCallout">
            <a:avLst>
              <a:gd name="adj1" fmla="val 40875"/>
              <a:gd name="adj2" fmla="val -100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</a:t>
            </a:r>
            <a:r>
              <a:rPr lang="hu-HU" dirty="0"/>
              <a:t>a statisztika </a:t>
            </a:r>
            <a:r>
              <a:rPr lang="en-US" dirty="0" err="1"/>
              <a:t>eloszl</a:t>
            </a:r>
            <a:r>
              <a:rPr lang="hu-HU" dirty="0"/>
              <a:t>áss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7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4" y="144134"/>
            <a:ext cx="7239863" cy="857400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Kész</a:t>
            </a:r>
            <a:r>
              <a:rPr lang="en-US" dirty="0"/>
              <a:t>” </a:t>
            </a:r>
            <a:r>
              <a:rPr lang="en-US" dirty="0" err="1"/>
              <a:t>keretrendszerek</a:t>
            </a:r>
            <a:r>
              <a:rPr lang="en-US" dirty="0"/>
              <a:t> R-ben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4" y="1001534"/>
            <a:ext cx="7614415" cy="37332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csomó</a:t>
            </a:r>
            <a:r>
              <a:rPr lang="en-US" dirty="0"/>
              <a:t> </a:t>
            </a:r>
            <a:r>
              <a:rPr lang="en-US" dirty="0" err="1"/>
              <a:t>problémára</a:t>
            </a:r>
            <a:r>
              <a:rPr lang="en-US" dirty="0"/>
              <a:t> </a:t>
            </a:r>
            <a:r>
              <a:rPr lang="en-US" dirty="0" err="1"/>
              <a:t>ismert</a:t>
            </a:r>
            <a:r>
              <a:rPr lang="en-US" dirty="0"/>
              <a:t> a </a:t>
            </a:r>
            <a:r>
              <a:rPr lang="en-US" dirty="0" err="1"/>
              <a:t>módszer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nullhipotézisből</a:t>
            </a:r>
            <a:r>
              <a:rPr lang="en-US" dirty="0"/>
              <a:t>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eloszlás</a:t>
            </a:r>
            <a:r>
              <a:rPr lang="en-US" dirty="0"/>
              <a:t> is</a:t>
            </a:r>
          </a:p>
          <a:p>
            <a:pPr marL="461963"/>
            <a:endParaRPr lang="en-US" dirty="0"/>
          </a:p>
          <a:p>
            <a:pPr marL="461963"/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hu-HU" dirty="0"/>
              <a:t>minta átlaga </a:t>
            </a:r>
            <a:r>
              <a:rPr lang="en-US" dirty="0" err="1"/>
              <a:t>különbözik</a:t>
            </a:r>
            <a:r>
              <a:rPr lang="en-US" dirty="0"/>
              <a:t>-e?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diszkrét</a:t>
            </a:r>
            <a:r>
              <a:rPr lang="en-US" dirty="0"/>
              <a:t> </a:t>
            </a:r>
            <a:r>
              <a:rPr lang="en-US" dirty="0" err="1"/>
              <a:t>változó</a:t>
            </a:r>
            <a:r>
              <a:rPr lang="en-US" dirty="0"/>
              <a:t> </a:t>
            </a:r>
            <a:r>
              <a:rPr lang="en-US" dirty="0" err="1"/>
              <a:t>eloszl</a:t>
            </a:r>
            <a:r>
              <a:rPr lang="hu-HU" dirty="0"/>
              <a:t>ása </a:t>
            </a:r>
            <a:r>
              <a:rPr lang="en-US" dirty="0" err="1"/>
              <a:t>független</a:t>
            </a:r>
            <a:r>
              <a:rPr lang="en-US" dirty="0"/>
              <a:t>-e </a:t>
            </a:r>
            <a:r>
              <a:rPr lang="en-US" dirty="0" err="1"/>
              <a:t>egymástól</a:t>
            </a:r>
            <a:r>
              <a:rPr lang="en-US" dirty="0"/>
              <a:t>?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eloszlás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-e?</a:t>
            </a:r>
            <a:endParaRPr lang="hu-HU" dirty="0"/>
          </a:p>
          <a:p>
            <a:pPr marL="461963"/>
            <a:endParaRPr lang="hu-HU" dirty="0"/>
          </a:p>
          <a:p>
            <a:r>
              <a:rPr lang="hu-HU" dirty="0"/>
              <a:t> A mai alkalmon így:</a:t>
            </a:r>
          </a:p>
          <a:p>
            <a:pPr marL="446088"/>
            <a:r>
              <a:rPr lang="hu-HU" dirty="0">
                <a:latin typeface="Courier"/>
              </a:rPr>
              <a:t> t.test()</a:t>
            </a:r>
          </a:p>
          <a:p>
            <a:pPr marL="446088"/>
            <a:r>
              <a:rPr lang="hu-HU" dirty="0">
                <a:latin typeface="Courier"/>
              </a:rPr>
              <a:t> chi</a:t>
            </a:r>
            <a:r>
              <a:rPr lang="en-GB" dirty="0" err="1">
                <a:latin typeface="Courier"/>
              </a:rPr>
              <a:t>sq</a:t>
            </a:r>
            <a:r>
              <a:rPr lang="hu-HU" dirty="0">
                <a:latin typeface="Courier"/>
              </a:rPr>
              <a:t>.</a:t>
            </a:r>
            <a:r>
              <a:rPr lang="en-GB" dirty="0">
                <a:latin typeface="Courier"/>
              </a:rPr>
              <a:t>test</a:t>
            </a:r>
            <a:r>
              <a:rPr lang="hu-HU" dirty="0">
                <a:latin typeface="Courier"/>
              </a:rPr>
              <a:t>()</a:t>
            </a:r>
          </a:p>
          <a:p>
            <a:pPr marL="446088"/>
            <a:r>
              <a:rPr lang="hu-HU" dirty="0">
                <a:latin typeface="Courier"/>
              </a:rPr>
              <a:t> ks()</a:t>
            </a:r>
            <a:endParaRPr lang="en-GB" dirty="0">
              <a:latin typeface="Courier"/>
            </a:endParaRPr>
          </a:p>
          <a:p>
            <a:r>
              <a:rPr lang="en-GB" dirty="0"/>
              <a:t> A h</a:t>
            </a:r>
            <a:r>
              <a:rPr lang="hu-HU" dirty="0"/>
              <a:t>árom legfontosabb információ (statisztika, eloszlás paramétere, p-value) mindig megtalálható a kimenetben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7047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Box 192"/>
          <p:cNvSpPr txBox="1"/>
          <p:nvPr/>
        </p:nvSpPr>
        <p:spPr>
          <a:xfrm>
            <a:off x="391885" y="145997"/>
            <a:ext cx="3888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P-value és konfidenciaintervallum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271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98" y="86611"/>
            <a:ext cx="7917711" cy="584049"/>
          </a:xfrm>
        </p:spPr>
        <p:txBody>
          <a:bodyPr/>
          <a:lstStyle/>
          <a:p>
            <a:r>
              <a:rPr lang="hu-HU" dirty="0"/>
              <a:t>A/B tesztelés példa: természetesen generált adatokkal </a:t>
            </a:r>
            <a:r>
              <a:rPr lang="hu-HU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2364" y="4526073"/>
            <a:ext cx="3407100" cy="508147"/>
          </a:xfrm>
        </p:spPr>
        <p:txBody>
          <a:bodyPr/>
          <a:lstStyle/>
          <a:p>
            <a:pPr>
              <a:buNone/>
            </a:pPr>
            <a:r>
              <a:rPr lang="hu-HU" dirty="0"/>
              <a:t>Control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736901" y="4526072"/>
            <a:ext cx="3407099" cy="508148"/>
          </a:xfrm>
        </p:spPr>
        <p:txBody>
          <a:bodyPr/>
          <a:lstStyle/>
          <a:p>
            <a:pPr>
              <a:buNone/>
            </a:pPr>
            <a:r>
              <a:rPr lang="hu-HU" dirty="0"/>
              <a:t>Test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19" y="956057"/>
            <a:ext cx="2194456" cy="35700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244" y="945003"/>
            <a:ext cx="2452743" cy="35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3" y="92716"/>
            <a:ext cx="7882349" cy="574346"/>
          </a:xfrm>
        </p:spPr>
        <p:txBody>
          <a:bodyPr/>
          <a:lstStyle/>
          <a:p>
            <a:r>
              <a:rPr lang="hu-HU" dirty="0"/>
              <a:t>December: karácsonyi Lightning Talk R-Ladies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202" y="806837"/>
            <a:ext cx="8402130" cy="3148500"/>
          </a:xfrm>
        </p:spPr>
        <p:txBody>
          <a:bodyPr/>
          <a:lstStyle/>
          <a:p>
            <a:r>
              <a:rPr lang="hu-HU" dirty="0"/>
              <a:t> Mi is az a Lightning Talk?</a:t>
            </a:r>
          </a:p>
          <a:p>
            <a:endParaRPr lang="hu-HU" dirty="0"/>
          </a:p>
          <a:p>
            <a:r>
              <a:rPr lang="hu-HU" dirty="0"/>
              <a:t> Javasolt témák: </a:t>
            </a:r>
            <a:r>
              <a:rPr lang="hu-HU" b="1" dirty="0"/>
              <a:t>bármi</a:t>
            </a:r>
            <a:r>
              <a:rPr lang="hu-HU" dirty="0"/>
              <a:t>, ami adatelemzéssel vagy R-rel kapcsolatos és belefér öt percrbe</a:t>
            </a:r>
          </a:p>
          <a:p>
            <a:endParaRPr lang="hu-HU" dirty="0"/>
          </a:p>
          <a:p>
            <a:r>
              <a:rPr lang="hu-HU" dirty="0"/>
              <a:t> Határidők:</a:t>
            </a:r>
          </a:p>
          <a:p>
            <a:pPr marL="803275"/>
            <a:r>
              <a:rPr lang="hu-HU" dirty="0"/>
              <a:t> jelentkezés: november vége </a:t>
            </a:r>
          </a:p>
          <a:p>
            <a:pPr marL="803275"/>
            <a:r>
              <a:rPr lang="hu-HU" dirty="0"/>
              <a:t> téma: december elejse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33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5" y="95397"/>
            <a:ext cx="7113829" cy="857400"/>
          </a:xfrm>
        </p:spPr>
        <p:txBody>
          <a:bodyPr/>
          <a:lstStyle/>
          <a:p>
            <a:r>
              <a:rPr lang="hu-HU" dirty="0"/>
              <a:t>Októberi szponzor: </a:t>
            </a:r>
            <a:br>
              <a:rPr lang="hu-HU" dirty="0"/>
            </a:br>
            <a:r>
              <a:rPr lang="hu-HU" dirty="0"/>
              <a:t>Google Women Techmakers program</a:t>
            </a:r>
            <a:endParaRPr lang="en-GB" dirty="0"/>
          </a:p>
        </p:txBody>
      </p:sp>
      <p:pic>
        <p:nvPicPr>
          <p:cNvPr id="2050" name="Picture 2" descr="https://www.womentechmakers.com/static/images/programs/programs/logo-wtm-scholarshi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114" y="1529255"/>
            <a:ext cx="3097566" cy="349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37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81" y="110266"/>
            <a:ext cx="5768248" cy="857400"/>
          </a:xfrm>
        </p:spPr>
        <p:txBody>
          <a:bodyPr/>
          <a:lstStyle/>
          <a:p>
            <a:r>
              <a:rPr lang="hu-HU" dirty="0"/>
              <a:t>Ismétlés múltkorról?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11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1999" y="2851325"/>
            <a:ext cx="6340549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Statisz</a:t>
            </a:r>
            <a:r>
              <a:rPr lang="en-US" dirty="0" err="1"/>
              <a:t>tikai</a:t>
            </a:r>
            <a:r>
              <a:rPr lang="en-US" dirty="0"/>
              <a:t> </a:t>
            </a:r>
            <a:r>
              <a:rPr lang="en-US" dirty="0" err="1"/>
              <a:t>tesztelés</a:t>
            </a:r>
            <a:r>
              <a:rPr lang="en-US" dirty="0"/>
              <a:t> R-ben</a:t>
            </a:r>
            <a:endParaRPr lang="en" dirty="0"/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‘Budapest'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en-US" dirty="0" err="1"/>
              <a:t>Mi</a:t>
            </a:r>
            <a:r>
              <a:rPr lang="en-US" dirty="0"/>
              <a:t> is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statisztikai</a:t>
            </a:r>
            <a:r>
              <a:rPr lang="en-US" dirty="0"/>
              <a:t> </a:t>
            </a:r>
            <a:r>
              <a:rPr lang="en-US" dirty="0" err="1"/>
              <a:t>teszt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5" y="857400"/>
            <a:ext cx="8122366" cy="420369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Kontextus</a:t>
            </a:r>
            <a:endParaRPr lang="en-US" dirty="0"/>
          </a:p>
          <a:p>
            <a:pPr marL="509588"/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sejtésünk</a:t>
            </a:r>
            <a:endParaRPr lang="en-US" dirty="0"/>
          </a:p>
          <a:p>
            <a:pPr marL="509588"/>
            <a:r>
              <a:rPr lang="en-US" dirty="0"/>
              <a:t> </a:t>
            </a:r>
            <a:r>
              <a:rPr lang="en-US" dirty="0" err="1"/>
              <a:t>Ahelyett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szenvednénk</a:t>
            </a:r>
            <a:r>
              <a:rPr lang="en-US" dirty="0"/>
              <a:t> </a:t>
            </a:r>
            <a:r>
              <a:rPr lang="en-US" dirty="0" err="1"/>
              <a:t>azzal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bebizonyítsuk</a:t>
            </a:r>
            <a:r>
              <a:rPr lang="en-US" dirty="0"/>
              <a:t>, </a:t>
            </a:r>
            <a:r>
              <a:rPr lang="en-US" dirty="0" err="1"/>
              <a:t>inkább</a:t>
            </a:r>
            <a:r>
              <a:rPr lang="en-US" dirty="0"/>
              <a:t> </a:t>
            </a:r>
            <a:r>
              <a:rPr lang="en-US" dirty="0" err="1"/>
              <a:t>feltesszük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ellenkezőjét</a:t>
            </a:r>
            <a:r>
              <a:rPr lang="en-US" dirty="0"/>
              <a:t>, </a:t>
            </a:r>
            <a:r>
              <a:rPr lang="en-US" dirty="0" err="1"/>
              <a:t>aztán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ellenmondásra</a:t>
            </a:r>
            <a:r>
              <a:rPr lang="en-US" dirty="0"/>
              <a:t> </a:t>
            </a:r>
            <a:r>
              <a:rPr lang="en-US" dirty="0" err="1"/>
              <a:t>jutunk</a:t>
            </a:r>
            <a:endParaRPr lang="en-US" dirty="0"/>
          </a:p>
          <a:p>
            <a:pPr marL="509588"/>
            <a:endParaRPr lang="en-US" dirty="0"/>
          </a:p>
          <a:p>
            <a:pPr marL="50958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9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en-US" dirty="0" err="1"/>
              <a:t>Mi</a:t>
            </a:r>
            <a:r>
              <a:rPr lang="en-US" dirty="0"/>
              <a:t> is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statisztikai</a:t>
            </a:r>
            <a:r>
              <a:rPr lang="en-US" dirty="0"/>
              <a:t> </a:t>
            </a:r>
            <a:r>
              <a:rPr lang="en-US" dirty="0" err="1"/>
              <a:t>teszt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5" y="857400"/>
            <a:ext cx="8122366" cy="420369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Kontextus</a:t>
            </a:r>
            <a:endParaRPr lang="en-US" dirty="0"/>
          </a:p>
          <a:p>
            <a:pPr marL="509588"/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sejtésünk</a:t>
            </a:r>
            <a:endParaRPr lang="en-US" dirty="0"/>
          </a:p>
          <a:p>
            <a:pPr marL="509588"/>
            <a:r>
              <a:rPr lang="en-US" dirty="0"/>
              <a:t> </a:t>
            </a:r>
            <a:r>
              <a:rPr lang="en-US" dirty="0" err="1"/>
              <a:t>Ahelyett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szenvednénk</a:t>
            </a:r>
            <a:r>
              <a:rPr lang="en-US" dirty="0"/>
              <a:t> </a:t>
            </a:r>
            <a:r>
              <a:rPr lang="en-US" dirty="0" err="1"/>
              <a:t>azzal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bebizonyítsuk</a:t>
            </a:r>
            <a:r>
              <a:rPr lang="en-US" dirty="0"/>
              <a:t>, </a:t>
            </a:r>
            <a:r>
              <a:rPr lang="en-US" dirty="0" err="1"/>
              <a:t>inkább</a:t>
            </a:r>
            <a:r>
              <a:rPr lang="en-US" dirty="0"/>
              <a:t> </a:t>
            </a:r>
            <a:r>
              <a:rPr lang="en-US" dirty="0" err="1"/>
              <a:t>feltesszük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ellenkezőjét</a:t>
            </a:r>
            <a:r>
              <a:rPr lang="en-US" dirty="0"/>
              <a:t>, </a:t>
            </a:r>
            <a:r>
              <a:rPr lang="en-US" dirty="0" err="1"/>
              <a:t>aztán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ellenmondásra</a:t>
            </a:r>
            <a:r>
              <a:rPr lang="en-US" dirty="0"/>
              <a:t> </a:t>
            </a:r>
            <a:r>
              <a:rPr lang="en-US" dirty="0" err="1"/>
              <a:t>jutunk</a:t>
            </a:r>
            <a:endParaRPr lang="en-US" dirty="0"/>
          </a:p>
          <a:p>
            <a:pPr marL="509588"/>
            <a:endParaRPr lang="en-US" dirty="0"/>
          </a:p>
          <a:p>
            <a:pPr marL="509588"/>
            <a:endParaRPr lang="en-US" dirty="0"/>
          </a:p>
          <a:p>
            <a:r>
              <a:rPr lang="en-US" dirty="0"/>
              <a:t>~ </a:t>
            </a:r>
            <a:r>
              <a:rPr lang="en-US" dirty="0" err="1"/>
              <a:t>Indirekt</a:t>
            </a:r>
            <a:r>
              <a:rPr lang="en-US" dirty="0"/>
              <a:t> </a:t>
            </a:r>
            <a:r>
              <a:rPr lang="en-US" dirty="0" err="1"/>
              <a:t>bizonyítás</a:t>
            </a:r>
            <a:r>
              <a:rPr lang="en-US" dirty="0"/>
              <a:t> a </a:t>
            </a:r>
            <a:r>
              <a:rPr lang="en-US" dirty="0" err="1"/>
              <a:t>matematikában</a:t>
            </a:r>
            <a:endParaRPr lang="en-US" dirty="0"/>
          </a:p>
          <a:p>
            <a:pPr marL="509588"/>
            <a:r>
              <a:rPr lang="en-US" dirty="0"/>
              <a:t> Pl. “</a:t>
            </a:r>
            <a:r>
              <a:rPr lang="en-US" dirty="0" err="1"/>
              <a:t>Bizonyítsuk</a:t>
            </a:r>
            <a:r>
              <a:rPr lang="en-US" dirty="0"/>
              <a:t> be,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végtelen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prímszám</a:t>
            </a:r>
            <a:r>
              <a:rPr lang="en-US" dirty="0"/>
              <a:t> van”</a:t>
            </a:r>
          </a:p>
          <a:p>
            <a:pPr marL="509588"/>
            <a:r>
              <a:rPr lang="en-US" dirty="0"/>
              <a:t> </a:t>
            </a:r>
            <a:r>
              <a:rPr lang="en-US" dirty="0" err="1"/>
              <a:t>Megközelítés</a:t>
            </a:r>
            <a:r>
              <a:rPr lang="en-US" dirty="0"/>
              <a:t>: </a:t>
            </a:r>
            <a:r>
              <a:rPr lang="en-US" dirty="0" err="1"/>
              <a:t>tegyük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 -- </a:t>
            </a:r>
            <a:r>
              <a:rPr lang="en-US" dirty="0" err="1"/>
              <a:t>azaz</a:t>
            </a:r>
            <a:r>
              <a:rPr lang="en-US" dirty="0"/>
              <a:t> </a:t>
            </a:r>
            <a:r>
              <a:rPr lang="en-US" dirty="0" err="1"/>
              <a:t>véges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prímszám</a:t>
            </a:r>
            <a:r>
              <a:rPr lang="en-US" dirty="0"/>
              <a:t> van –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nézzük</a:t>
            </a:r>
            <a:r>
              <a:rPr lang="en-US" dirty="0"/>
              <a:t> meg, mi </a:t>
            </a:r>
            <a:r>
              <a:rPr lang="en-US" dirty="0" err="1"/>
              <a:t>sül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belőle</a:t>
            </a:r>
            <a:endParaRPr lang="en-US" dirty="0"/>
          </a:p>
          <a:p>
            <a:pPr marL="914400"/>
            <a:r>
              <a:rPr lang="en-US" dirty="0"/>
              <a:t> Ha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véges</a:t>
            </a:r>
            <a:r>
              <a:rPr lang="en-US" dirty="0"/>
              <a:t> </a:t>
            </a:r>
            <a:r>
              <a:rPr lang="en-US" dirty="0" err="1"/>
              <a:t>számú</a:t>
            </a:r>
            <a:r>
              <a:rPr lang="en-US" dirty="0"/>
              <a:t> </a:t>
            </a:r>
            <a:r>
              <a:rPr lang="en-US" dirty="0" err="1"/>
              <a:t>prímszám</a:t>
            </a:r>
            <a:r>
              <a:rPr lang="en-US" dirty="0"/>
              <a:t> van, </a:t>
            </a:r>
            <a:r>
              <a:rPr lang="en-US" dirty="0" err="1"/>
              <a:t>mondjuk</a:t>
            </a:r>
            <a:r>
              <a:rPr lang="en-US" dirty="0"/>
              <a:t> k </a:t>
            </a:r>
            <a:r>
              <a:rPr lang="en-US" dirty="0" err="1"/>
              <a:t>darab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vegyük</a:t>
            </a:r>
            <a:r>
              <a:rPr lang="en-US" dirty="0"/>
              <a:t> a p</a:t>
            </a:r>
            <a:r>
              <a:rPr lang="en-US" sz="1000" dirty="0"/>
              <a:t>1</a:t>
            </a:r>
            <a:r>
              <a:rPr lang="en-US" dirty="0"/>
              <a:t> x p</a:t>
            </a:r>
            <a:r>
              <a:rPr lang="en-US" sz="1050" dirty="0"/>
              <a:t>2</a:t>
            </a:r>
            <a:r>
              <a:rPr lang="en-US" dirty="0"/>
              <a:t> x .. </a:t>
            </a:r>
            <a:r>
              <a:rPr lang="en-US" dirty="0" err="1"/>
              <a:t>p</a:t>
            </a:r>
            <a:r>
              <a:rPr lang="en-US" sz="1050" dirty="0" err="1"/>
              <a:t>k</a:t>
            </a:r>
            <a:r>
              <a:rPr lang="en-US" dirty="0"/>
              <a:t> + 1 </a:t>
            </a:r>
            <a:r>
              <a:rPr lang="en-US" dirty="0" err="1"/>
              <a:t>számot</a:t>
            </a:r>
            <a:endParaRPr lang="en-US" dirty="0"/>
          </a:p>
          <a:p>
            <a:pPr marL="9144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5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en-US" dirty="0" err="1"/>
              <a:t>Mi</a:t>
            </a:r>
            <a:r>
              <a:rPr lang="en-US" dirty="0"/>
              <a:t> is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statisztikai</a:t>
            </a:r>
            <a:r>
              <a:rPr lang="en-US" dirty="0"/>
              <a:t> </a:t>
            </a:r>
            <a:r>
              <a:rPr lang="en-US" dirty="0" err="1"/>
              <a:t>teszt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5" y="857400"/>
            <a:ext cx="8122366" cy="420369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Kontextus</a:t>
            </a:r>
            <a:endParaRPr lang="en-US" dirty="0"/>
          </a:p>
          <a:p>
            <a:pPr marL="509588"/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sejtésünk</a:t>
            </a:r>
            <a:endParaRPr lang="en-US" dirty="0"/>
          </a:p>
          <a:p>
            <a:pPr marL="509588"/>
            <a:r>
              <a:rPr lang="en-US" dirty="0"/>
              <a:t> </a:t>
            </a:r>
            <a:r>
              <a:rPr lang="en-US" dirty="0" err="1"/>
              <a:t>Ahelyett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szenvednénk</a:t>
            </a:r>
            <a:r>
              <a:rPr lang="en-US" dirty="0"/>
              <a:t> </a:t>
            </a:r>
            <a:r>
              <a:rPr lang="en-US" dirty="0" err="1"/>
              <a:t>azzal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bebizonyítsuk</a:t>
            </a:r>
            <a:r>
              <a:rPr lang="en-US" dirty="0"/>
              <a:t>, </a:t>
            </a:r>
            <a:r>
              <a:rPr lang="en-US" dirty="0" err="1"/>
              <a:t>inkább</a:t>
            </a:r>
            <a:r>
              <a:rPr lang="en-US" dirty="0"/>
              <a:t> </a:t>
            </a:r>
            <a:r>
              <a:rPr lang="en-US" dirty="0" err="1"/>
              <a:t>feltesszük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ellenkezőjét</a:t>
            </a:r>
            <a:r>
              <a:rPr lang="en-US" dirty="0"/>
              <a:t>, </a:t>
            </a:r>
            <a:r>
              <a:rPr lang="en-US" dirty="0" err="1"/>
              <a:t>aztán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ellenmondásra</a:t>
            </a:r>
            <a:r>
              <a:rPr lang="en-US" dirty="0"/>
              <a:t> </a:t>
            </a:r>
            <a:r>
              <a:rPr lang="en-US" dirty="0" err="1"/>
              <a:t>jutunk</a:t>
            </a:r>
            <a:endParaRPr lang="en-US" dirty="0"/>
          </a:p>
          <a:p>
            <a:pPr marL="509588"/>
            <a:endParaRPr lang="en-US" dirty="0"/>
          </a:p>
          <a:p>
            <a:pPr marL="509588"/>
            <a:endParaRPr lang="en-US" dirty="0"/>
          </a:p>
          <a:p>
            <a:r>
              <a:rPr lang="en-US" dirty="0"/>
              <a:t>~ </a:t>
            </a:r>
            <a:r>
              <a:rPr lang="en-US" dirty="0" err="1"/>
              <a:t>Indirekt</a:t>
            </a:r>
            <a:r>
              <a:rPr lang="en-US" dirty="0"/>
              <a:t> </a:t>
            </a:r>
            <a:r>
              <a:rPr lang="en-US" dirty="0" err="1"/>
              <a:t>bizonyítás</a:t>
            </a:r>
            <a:r>
              <a:rPr lang="en-US" dirty="0"/>
              <a:t> a </a:t>
            </a:r>
            <a:r>
              <a:rPr lang="en-US" dirty="0" err="1"/>
              <a:t>matematikában</a:t>
            </a:r>
            <a:endParaRPr lang="en-US" dirty="0"/>
          </a:p>
          <a:p>
            <a:pPr marL="509588"/>
            <a:r>
              <a:rPr lang="en-US" dirty="0"/>
              <a:t> Pl. “</a:t>
            </a:r>
            <a:r>
              <a:rPr lang="en-US" dirty="0" err="1"/>
              <a:t>Bizonyítsuk</a:t>
            </a:r>
            <a:r>
              <a:rPr lang="en-US" dirty="0"/>
              <a:t> be,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végtelen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prímszám</a:t>
            </a:r>
            <a:r>
              <a:rPr lang="en-US" dirty="0"/>
              <a:t> van”</a:t>
            </a:r>
          </a:p>
          <a:p>
            <a:pPr marL="509588"/>
            <a:r>
              <a:rPr lang="en-US" dirty="0"/>
              <a:t> </a:t>
            </a:r>
            <a:r>
              <a:rPr lang="en-US" dirty="0" err="1"/>
              <a:t>Megközelítés</a:t>
            </a:r>
            <a:r>
              <a:rPr lang="en-US" dirty="0"/>
              <a:t>: </a:t>
            </a:r>
            <a:r>
              <a:rPr lang="en-US" dirty="0" err="1"/>
              <a:t>tegyük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 -- </a:t>
            </a:r>
            <a:r>
              <a:rPr lang="en-US" dirty="0" err="1"/>
              <a:t>azaz</a:t>
            </a:r>
            <a:r>
              <a:rPr lang="en-US" dirty="0"/>
              <a:t> </a:t>
            </a:r>
            <a:r>
              <a:rPr lang="en-US" dirty="0" err="1"/>
              <a:t>véges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prímszám</a:t>
            </a:r>
            <a:r>
              <a:rPr lang="en-US" dirty="0"/>
              <a:t> van –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nézzük</a:t>
            </a:r>
            <a:r>
              <a:rPr lang="en-US" dirty="0"/>
              <a:t> meg, mi </a:t>
            </a:r>
            <a:r>
              <a:rPr lang="en-US" dirty="0" err="1"/>
              <a:t>sül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belőle</a:t>
            </a:r>
            <a:endParaRPr lang="en-US" dirty="0"/>
          </a:p>
          <a:p>
            <a:pPr marL="914400"/>
            <a:r>
              <a:rPr lang="en-US" dirty="0"/>
              <a:t> Ha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véges</a:t>
            </a:r>
            <a:r>
              <a:rPr lang="en-US" dirty="0"/>
              <a:t> </a:t>
            </a:r>
            <a:r>
              <a:rPr lang="en-US" dirty="0" err="1"/>
              <a:t>számú</a:t>
            </a:r>
            <a:r>
              <a:rPr lang="en-US" dirty="0"/>
              <a:t> </a:t>
            </a:r>
            <a:r>
              <a:rPr lang="en-US" dirty="0" err="1"/>
              <a:t>prímszám</a:t>
            </a:r>
            <a:r>
              <a:rPr lang="en-US" dirty="0"/>
              <a:t> van, </a:t>
            </a:r>
            <a:r>
              <a:rPr lang="en-US" dirty="0" err="1"/>
              <a:t>mondjuk</a:t>
            </a:r>
            <a:r>
              <a:rPr lang="en-US" dirty="0"/>
              <a:t> k </a:t>
            </a:r>
            <a:r>
              <a:rPr lang="en-US" dirty="0" err="1"/>
              <a:t>darab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vegyük</a:t>
            </a:r>
            <a:r>
              <a:rPr lang="en-US" dirty="0"/>
              <a:t> a p</a:t>
            </a:r>
            <a:r>
              <a:rPr lang="en-US" sz="1000" dirty="0"/>
              <a:t>1</a:t>
            </a:r>
            <a:r>
              <a:rPr lang="en-US" dirty="0"/>
              <a:t> x p</a:t>
            </a:r>
            <a:r>
              <a:rPr lang="en-US" sz="1050" dirty="0"/>
              <a:t>2</a:t>
            </a:r>
            <a:r>
              <a:rPr lang="en-US" dirty="0"/>
              <a:t> x .. </a:t>
            </a:r>
            <a:r>
              <a:rPr lang="en-US" dirty="0" err="1"/>
              <a:t>p</a:t>
            </a:r>
            <a:r>
              <a:rPr lang="en-US" sz="1050" dirty="0" err="1"/>
              <a:t>k</a:t>
            </a:r>
            <a:r>
              <a:rPr lang="en-US" dirty="0"/>
              <a:t> + 1 </a:t>
            </a:r>
            <a:r>
              <a:rPr lang="en-US" dirty="0" err="1"/>
              <a:t>számot</a:t>
            </a:r>
            <a:endParaRPr lang="en-US" dirty="0"/>
          </a:p>
          <a:p>
            <a:pPr marL="914400"/>
            <a:endParaRPr lang="en-US" dirty="0"/>
          </a:p>
          <a:p>
            <a:pPr marL="52388"/>
            <a:r>
              <a:rPr lang="en-US" dirty="0"/>
              <a:t> </a:t>
            </a:r>
            <a:r>
              <a:rPr lang="en-US" dirty="0" err="1"/>
              <a:t>Statisztikában</a:t>
            </a:r>
            <a:r>
              <a:rPr lang="en-US" dirty="0"/>
              <a:t>: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semmit</a:t>
            </a:r>
            <a:r>
              <a:rPr lang="en-US" dirty="0"/>
              <a:t> </a:t>
            </a:r>
            <a:r>
              <a:rPr lang="en-US" dirty="0" err="1"/>
              <a:t>biztosra</a:t>
            </a:r>
            <a:r>
              <a:rPr lang="en-US" dirty="0"/>
              <a:t> </a:t>
            </a:r>
            <a:r>
              <a:rPr lang="en-US" dirty="0" err="1"/>
              <a:t>venni</a:t>
            </a:r>
            <a:r>
              <a:rPr lang="en-US" dirty="0"/>
              <a:t>: </a:t>
            </a:r>
            <a:r>
              <a:rPr lang="en-US" dirty="0" err="1"/>
              <a:t>becslések</a:t>
            </a:r>
            <a:r>
              <a:rPr lang="en-US" dirty="0"/>
              <a:t> + </a:t>
            </a:r>
            <a:r>
              <a:rPr lang="en-US" dirty="0" err="1"/>
              <a:t>valószínűségek</a:t>
            </a:r>
            <a:r>
              <a:rPr lang="en-US" dirty="0"/>
              <a:t> </a:t>
            </a:r>
            <a:r>
              <a:rPr lang="en-US" dirty="0" err="1"/>
              <a:t>vannak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3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4" y="144134"/>
            <a:ext cx="7239863" cy="857400"/>
          </a:xfrm>
        </p:spPr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dirty="0" err="1"/>
              <a:t>Hadlum</a:t>
            </a:r>
            <a:r>
              <a:rPr lang="en-US" dirty="0"/>
              <a:t> </a:t>
            </a:r>
            <a:r>
              <a:rPr lang="en-US" dirty="0" err="1"/>
              <a:t>kontra</a:t>
            </a:r>
            <a:r>
              <a:rPr lang="en-US" dirty="0"/>
              <a:t> </a:t>
            </a:r>
            <a:r>
              <a:rPr lang="en-US" dirty="0" err="1"/>
              <a:t>Hadlum</a:t>
            </a:r>
            <a:r>
              <a:rPr lang="en-US" dirty="0"/>
              <a:t> per (1949)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4" y="1001534"/>
            <a:ext cx="7929461" cy="37332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Kérdés</a:t>
            </a:r>
            <a:r>
              <a:rPr lang="en-US" dirty="0"/>
              <a:t>: 349 nap – </a:t>
            </a:r>
            <a:r>
              <a:rPr lang="en-US" dirty="0" err="1"/>
              <a:t>mégis</a:t>
            </a:r>
            <a:r>
              <a:rPr lang="en-US" dirty="0"/>
              <a:t>, </a:t>
            </a:r>
            <a:r>
              <a:rPr lang="en-US" dirty="0" err="1"/>
              <a:t>mennyire</a:t>
            </a:r>
            <a:r>
              <a:rPr lang="en-US" dirty="0"/>
              <a:t> </a:t>
            </a:r>
            <a:r>
              <a:rPr lang="en-US" dirty="0" err="1"/>
              <a:t>valószínű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72907"/>
      </p:ext>
    </p:extLst>
  </p:cSld>
  <p:clrMapOvr>
    <a:masterClrMapping/>
  </p:clrMapOvr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22203</TotalTime>
  <Words>832</Words>
  <Application>Microsoft Office PowerPoint</Application>
  <PresentationFormat>On-screen Show (16:9)</PresentationFormat>
  <Paragraphs>126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Courier</vt:lpstr>
      <vt:lpstr>Helvetica Neue</vt:lpstr>
      <vt:lpstr>Arial</vt:lpstr>
      <vt:lpstr>Wingdings</vt:lpstr>
      <vt:lpstr>Titillium Web</vt:lpstr>
      <vt:lpstr>R-Ladies Template</vt:lpstr>
      <vt:lpstr>Hall of Fame: Shiny</vt:lpstr>
      <vt:lpstr>December: karácsonyi Lightning Talk R-Ladies</vt:lpstr>
      <vt:lpstr>Októberi szponzor:  Google Women Techmakers program</vt:lpstr>
      <vt:lpstr>Ismétlés múltkorról?</vt:lpstr>
      <vt:lpstr>Statisztikai tesztelés R-ben</vt:lpstr>
      <vt:lpstr>Mi is az a statisztikai teszt?</vt:lpstr>
      <vt:lpstr>Mi is az a statisztikai teszt?</vt:lpstr>
      <vt:lpstr>Mi is az a statisztikai teszt?</vt:lpstr>
      <vt:lpstr>Példa: Hadlum kontra Hadlum per (1949)</vt:lpstr>
      <vt:lpstr>Példa: Hadlum kontra Hadlum per (1949)</vt:lpstr>
      <vt:lpstr>Példa: Hadlum kontra Hadlum per (1949)</vt:lpstr>
      <vt:lpstr>Példa: Hadlum kontra Hadlum per (1949)</vt:lpstr>
      <vt:lpstr>Példa: Hadlum kontra Hadlum per (1949)</vt:lpstr>
      <vt:lpstr>PowerPoint Presentation</vt:lpstr>
      <vt:lpstr>Példa: Hadlum kontra Hadlum per (1949)</vt:lpstr>
      <vt:lpstr>Példa: Női és férfi átlagok eloszlása</vt:lpstr>
      <vt:lpstr>“Kész” keretrendszerek R-ben</vt:lpstr>
      <vt:lpstr>PowerPoint Presentation</vt:lpstr>
      <vt:lpstr>A/B tesztelés példa: természetesen generált adatokkal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Statisztikai tesztelés R-ben</dc:title>
  <dc:creator>Agnes Salanki</dc:creator>
  <cp:lastModifiedBy>Ágnes Salánki</cp:lastModifiedBy>
  <cp:revision>28</cp:revision>
  <dcterms:modified xsi:type="dcterms:W3CDTF">2017-10-29T07:57:32Z</dcterms:modified>
</cp:coreProperties>
</file>