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Titillium Web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DEA079-55B4-45A5-8434-89F2B7DEEE11}">
  <a:tblStyle styleId="{8EDEA079-55B4-45A5-8434-89F2B7DEEE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27272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ct val="127272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ct val="127272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ct val="127272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ct val="127272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ct val="127272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ct val="127272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ct val="127272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ct val="127272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Az elemzés szempontjából fontos változókat azonosítjuk, így az elemzés gyorsabbá, jobban értelmezhetővé válik.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előnyök - hátrányok, üzleti szabályok, stb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9166"/>
              <a:buFont typeface="Helvetica Neue"/>
              <a:buNone/>
              <a:defRPr b="1" i="0" sz="4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Clr>
                <a:srgbClr val="88398A"/>
              </a:buClr>
              <a:buSzPct val="29166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>
              <a:spcBef>
                <a:spcPts val="0"/>
              </a:spcBef>
              <a:buClr>
                <a:srgbClr val="88398A"/>
              </a:buClr>
              <a:buSzPct val="29166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>
              <a:spcBef>
                <a:spcPts val="0"/>
              </a:spcBef>
              <a:buClr>
                <a:srgbClr val="88398A"/>
              </a:buClr>
              <a:buSzPct val="29166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>
              <a:spcBef>
                <a:spcPts val="0"/>
              </a:spcBef>
              <a:buClr>
                <a:srgbClr val="88398A"/>
              </a:buClr>
              <a:buSzPct val="29166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>
              <a:spcBef>
                <a:spcPts val="0"/>
              </a:spcBef>
              <a:buClr>
                <a:srgbClr val="88398A"/>
              </a:buClr>
              <a:buSzPct val="29166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>
              <a:spcBef>
                <a:spcPts val="0"/>
              </a:spcBef>
              <a:buClr>
                <a:srgbClr val="88398A"/>
              </a:buClr>
              <a:buSzPct val="29166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>
              <a:spcBef>
                <a:spcPts val="0"/>
              </a:spcBef>
              <a:buClr>
                <a:srgbClr val="88398A"/>
              </a:buClr>
              <a:buSzPct val="29166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>
              <a:spcBef>
                <a:spcPts val="0"/>
              </a:spcBef>
              <a:buClr>
                <a:srgbClr val="88398A"/>
              </a:buClr>
              <a:buSzPct val="29166"/>
              <a:buFont typeface="Titillium Web"/>
              <a:buNone/>
              <a:defRPr b="1" sz="4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pic>
        <p:nvPicPr>
          <p:cNvPr descr="download.png"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colo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53846"/>
              <a:buFont typeface="Helvetica Neue"/>
              <a:buNone/>
              <a:defRPr b="1" i="0" sz="26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28571"/>
              <a:buFont typeface="Helvetica Neue"/>
              <a:buNone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53846"/>
              <a:buFont typeface="Helvetica Neue"/>
              <a:buNone/>
              <a:defRPr b="1" i="0" sz="2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38888"/>
              <a:buFont typeface="Helvetica Neue"/>
              <a:buNone/>
              <a:defRPr b="1" i="0" sz="36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88398A"/>
              </a:buClr>
              <a:buSzPct val="38888"/>
              <a:buFont typeface="Titillium Web"/>
              <a:buNone/>
              <a:defRPr b="1" sz="3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rtl="0">
              <a:spcBef>
                <a:spcPts val="0"/>
              </a:spcBef>
              <a:buClr>
                <a:srgbClr val="88398A"/>
              </a:buClr>
              <a:buSzPct val="38888"/>
              <a:buFont typeface="Titillium Web"/>
              <a:buNone/>
              <a:defRPr b="1" sz="3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rtl="0">
              <a:spcBef>
                <a:spcPts val="0"/>
              </a:spcBef>
              <a:buClr>
                <a:srgbClr val="88398A"/>
              </a:buClr>
              <a:buSzPct val="38888"/>
              <a:buFont typeface="Titillium Web"/>
              <a:buNone/>
              <a:defRPr b="1" sz="3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rtl="0">
              <a:spcBef>
                <a:spcPts val="0"/>
              </a:spcBef>
              <a:buClr>
                <a:srgbClr val="88398A"/>
              </a:buClr>
              <a:buSzPct val="38888"/>
              <a:buFont typeface="Titillium Web"/>
              <a:buNone/>
              <a:defRPr b="1" sz="3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rtl="0">
              <a:spcBef>
                <a:spcPts val="0"/>
              </a:spcBef>
              <a:buClr>
                <a:srgbClr val="88398A"/>
              </a:buClr>
              <a:buSzPct val="38888"/>
              <a:buFont typeface="Titillium Web"/>
              <a:buNone/>
              <a:defRPr b="1" sz="3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rtl="0">
              <a:spcBef>
                <a:spcPts val="0"/>
              </a:spcBef>
              <a:buClr>
                <a:srgbClr val="88398A"/>
              </a:buClr>
              <a:buSzPct val="38888"/>
              <a:buFont typeface="Titillium Web"/>
              <a:buNone/>
              <a:defRPr b="1" sz="3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rtl="0">
              <a:spcBef>
                <a:spcPts val="0"/>
              </a:spcBef>
              <a:buClr>
                <a:srgbClr val="88398A"/>
              </a:buClr>
              <a:buSzPct val="38888"/>
              <a:buFont typeface="Titillium Web"/>
              <a:buNone/>
              <a:defRPr b="1" sz="3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rtl="0">
              <a:spcBef>
                <a:spcPts val="0"/>
              </a:spcBef>
              <a:buClr>
                <a:srgbClr val="88398A"/>
              </a:buClr>
              <a:buSzPct val="38888"/>
              <a:buFont typeface="Titillium Web"/>
              <a:buNone/>
              <a:defRPr b="1" sz="3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Helvetica Neue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Helvetica Neue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Helvetica Neue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Helvetica Neue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Helvetica Neue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Helvetica Neue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Helvetica Neue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Helvetica Neue"/>
              <a:buNone/>
              <a:def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download (1)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53846"/>
              <a:buFont typeface="Helvetica Neue"/>
              <a:buNone/>
              <a:defRPr b="1" i="0" sz="2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90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905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1905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1905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905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905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905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905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1" sz="30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25000"/>
              <a:buFont typeface="Helvetica Neue"/>
              <a:buNone/>
            </a:pPr>
            <a:r>
              <a:rPr b="1" i="0" lang="en-US" sz="9600" u="none" cap="none" strike="noStrike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53846"/>
              <a:buFont typeface="Helvetica Neue"/>
              <a:buNone/>
              <a:defRPr b="1" i="0" sz="2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rtl="0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rtl="0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rtl="0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rtl="0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rtl="0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rtl="0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rtl="0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4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half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53846"/>
              <a:buFont typeface="Helvetica Neue"/>
              <a:buNone/>
              <a:defRPr b="1" i="0" sz="26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rtl="0">
              <a:spcBef>
                <a:spcPts val="0"/>
              </a:spcBef>
              <a:buClr>
                <a:srgbClr val="88398A"/>
              </a:buClr>
              <a:buSzPct val="53846"/>
              <a:buFont typeface="Titillium Web"/>
              <a:buNone/>
              <a:defRPr b="1" sz="26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53846"/>
              <a:buFont typeface="Helvetica Neue"/>
              <a:buNone/>
              <a:defRPr b="1" i="0" sz="2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53846"/>
              <a:buFont typeface="Helvetica Neue"/>
              <a:buNone/>
              <a:defRPr b="1" i="0" sz="2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>
              <a:spcBef>
                <a:spcPts val="0"/>
              </a:spcBef>
              <a:buSzPct val="53846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hyperlink" Target="http://www.stellarconsulting.co.nz/blog/data/crisp-dm-still-a-leade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hyperlink" Target="https://en.wikipedia.org/wiki/Overfitting" TargetMode="External"/><Relationship Id="rId6" Type="http://schemas.openxmlformats.org/officeDocument/2006/relationships/hyperlink" Target="http://gluon.mxnet.io/chapter02_supervised-learning/regularization-scratch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hyperlink" Target="https://ccrma.stanford.edu/workshops/mir2009/references/ROCintro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Receiver_operating_characteristic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hyperlink" Target="https://www.kdnuggets.com/2017/09/cartoon-machine-learning-clas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www.pexels.com/search/machine%20learn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762000" y="2851325"/>
            <a:ext cx="6906344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Helvetica Neue"/>
              <a:buNone/>
            </a:pPr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Módszertan</a:t>
            </a:r>
          </a:p>
        </p:txBody>
      </p:sp>
      <p:pic>
        <p:nvPicPr>
          <p:cNvPr descr="CRISP-DM_Process_1000x600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00" y="975100"/>
            <a:ext cx="6759325" cy="40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585550" y="4901100"/>
            <a:ext cx="5997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forrás: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http://www.stellarconsulting.co.nz/blog/data/crisp-dm-still-a-leader/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902550" y="1747825"/>
            <a:ext cx="610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Helvetica Neue"/>
              <a:buNone/>
            </a:pPr>
            <a:r>
              <a:rPr lang="en-US"/>
              <a:t>Adatok előkészítése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92025" y="422500"/>
            <a:ext cx="71049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Adatok előkészítése és megismerése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Filterezés -  rekordok kiválogatása</a:t>
            </a: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Hiányzó értékek kezelése</a:t>
            </a: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Kiugró értékek kezelése</a:t>
            </a: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Leíró statisztikák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Vizualizáció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Változók létrehozása</a:t>
            </a: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Feature selection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US" sz="2000"/>
              <a:t>Training - teszt ( - validáló) adatok leválogatása vagy cross-validation környezet kialakítása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92025" y="422500"/>
            <a:ext cx="56214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Tesztkörnyezet kialakítása</a:t>
            </a:r>
          </a:p>
        </p:txBody>
      </p:sp>
      <p:pic>
        <p:nvPicPr>
          <p:cNvPr id="184" name="Shape 184" title="Points scored"/>
          <p:cNvPicPr preferRelativeResize="0"/>
          <p:nvPr/>
        </p:nvPicPr>
        <p:blipFill rotWithShape="1">
          <a:blip r:embed="rId3">
            <a:alphaModFix/>
          </a:blip>
          <a:srcRect b="-47972" l="0" r="-47972" t="0"/>
          <a:stretch/>
        </p:blipFill>
        <p:spPr>
          <a:xfrm>
            <a:off x="152400" y="1432300"/>
            <a:ext cx="6468024" cy="39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350" y="1432300"/>
            <a:ext cx="4384251" cy="27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428" y="932800"/>
            <a:ext cx="1732845" cy="10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Feature selection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Miért fontos?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zaj csökkentése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túltanulás elkerülése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/>
              <a:t>gyorsabb modellépítés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4416725" y="1635775"/>
            <a:ext cx="36996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Célváltozótól független változók kiszűrése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Összefüggő bemenő változók kezelése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Modell építése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2592337" y="1967229"/>
            <a:ext cx="2385176" cy="2086851"/>
            <a:chOff x="5247525" y="3007275"/>
            <a:chExt cx="517650" cy="384900"/>
          </a:xfrm>
        </p:grpSpPr>
        <p:sp>
          <p:nvSpPr>
            <p:cNvPr id="200" name="Shape 20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28575">
              <a:solidFill>
                <a:srgbClr val="8839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5566575" y="3193575"/>
              <a:ext cx="198600" cy="198600"/>
            </a:xfrm>
            <a:custGeom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28575">
              <a:solidFill>
                <a:srgbClr val="8839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2" name="Shape 202"/>
          <p:cNvGraphicFramePr/>
          <p:nvPr/>
        </p:nvGraphicFramePr>
        <p:xfrm>
          <a:off x="6069125" y="16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{8EDEA079-55B4-45A5-8434-89F2B7DEEE11}</a:tableStyleId>
              </a:tblPr>
              <a:tblGrid>
                <a:gridCol w="553025"/>
                <a:gridCol w="759375"/>
                <a:gridCol w="753600"/>
                <a:gridCol w="858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Age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Salary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Target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3D3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405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88398A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3D3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587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3D3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88398A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3D3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3D3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3D3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...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203" name="Shape 203"/>
          <p:cNvSpPr/>
          <p:nvPr/>
        </p:nvSpPr>
        <p:spPr>
          <a:xfrm flipH="1">
            <a:off x="1630675" y="2505600"/>
            <a:ext cx="6375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flipH="1">
            <a:off x="5089500" y="2413800"/>
            <a:ext cx="6375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858025" y="1155125"/>
            <a:ext cx="1444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df </a:t>
            </a:r>
            <a:r>
              <a:rPr lang="en-US"/>
              <a:t>(tanító adat)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541025" y="1060600"/>
            <a:ext cx="5314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model &lt;- </a:t>
            </a:r>
            <a:r>
              <a:rPr lang="en-US" sz="1800"/>
              <a:t>randomForest(Target ~ ., data=df)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646225" y="1513288"/>
            <a:ext cx="1531800" cy="4128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D3D3D3"/>
                </a:solidFill>
              </a:rPr>
              <a:t>algoritmus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974700" y="1434425"/>
            <a:ext cx="9315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50" y="2577300"/>
            <a:ext cx="1348325" cy="114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92025" y="422500"/>
            <a:ext cx="42036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Modell alkalmazása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1030550" y="24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{8EDEA079-55B4-45A5-8434-89F2B7DEEE11}</a:tableStyleId>
              </a:tblPr>
              <a:tblGrid>
                <a:gridCol w="553025"/>
                <a:gridCol w="759375"/>
                <a:gridCol w="753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Age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Salary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455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6" name="Shape 216"/>
          <p:cNvSpPr/>
          <p:nvPr/>
        </p:nvSpPr>
        <p:spPr>
          <a:xfrm>
            <a:off x="3535675" y="2505600"/>
            <a:ext cx="6375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741950" y="2521200"/>
            <a:ext cx="6375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6705600" y="2588850"/>
            <a:ext cx="1397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0.86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512250" y="1395675"/>
            <a:ext cx="51339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model</a:t>
            </a:r>
            <a:r>
              <a:rPr lang="en-US" sz="1800"/>
              <a:t>.predict(</a:t>
            </a:r>
            <a:r>
              <a:rPr lang="en-US" sz="1800"/>
              <a:t>model, df_test</a:t>
            </a:r>
            <a:r>
              <a:rPr lang="en-US" sz="1800"/>
              <a:t>, </a:t>
            </a:r>
            <a:r>
              <a:rPr lang="en-US" sz="1800">
                <a:solidFill>
                  <a:schemeClr val="dk1"/>
                </a:solidFill>
              </a:rPr>
              <a:t>type="prob”</a:t>
            </a:r>
            <a:r>
              <a:rPr lang="en-US" sz="1800"/>
              <a:t>)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09" y="2521200"/>
            <a:ext cx="1011141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92025" y="422500"/>
            <a:ext cx="39033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Modellek kiértékelése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Teszt adaton a modell alkalmazása (scoreolás)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score-ok összehasonlítása a címkével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legjobb modell kiválasztása a teszt adatokon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-US"/>
              <a:t>A kiválasztott modell kiértékelése a validáló adatokon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92025" y="422500"/>
            <a:ext cx="4059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Overfitting (Túltanulás)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925" y="1237403"/>
            <a:ext cx="5422401" cy="3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26" y="1447800"/>
            <a:ext cx="2871075" cy="28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634125" y="4243575"/>
            <a:ext cx="2802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forrás: </a:t>
            </a:r>
            <a:r>
              <a:rPr lang="en-US" sz="1000" u="sng">
                <a:solidFill>
                  <a:schemeClr val="hlink"/>
                </a:solidFill>
                <a:hlinkClick r:id="rId5"/>
              </a:rPr>
              <a:t>https://en.wikipedia.org/wiki/Overfitting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968125" y="4525650"/>
            <a:ext cx="5048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forrás: </a:t>
            </a:r>
            <a:r>
              <a:rPr lang="en-US" sz="1000" u="sng">
                <a:solidFill>
                  <a:schemeClr val="hlink"/>
                </a:solidFill>
                <a:hlinkClick r:id="rId6"/>
              </a:rPr>
              <a:t>http://gluon.mxnet.io/chapter02_supervised-learning/regularization-scratch.html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902550" y="1214425"/>
            <a:ext cx="610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Helvetica Neue"/>
              <a:buNone/>
            </a:pPr>
            <a:r>
              <a:rPr lang="en-US"/>
              <a:t>Bináris klasszifikáció kiértékelése</a:t>
            </a:r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400"/>
              <a:t>Accuracy vs. ROC (AUC)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Helvetica Neue"/>
              <a:buNone/>
            </a:pPr>
            <a:r>
              <a:rPr lang="en-US"/>
              <a:t>Agenda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cap="flat" cmpd="sng" w="3810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Titillium Web"/>
              <a:buNone/>
            </a:pPr>
            <a:r>
              <a:rPr b="1" lang="en-US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Általános bevezető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834900" y="2677825"/>
            <a:ext cx="1983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Titillium Web"/>
              <a:buNone/>
            </a:pPr>
            <a:r>
              <a:rPr b="1" lang="en-US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Adatelőkészítés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90350" y="2677825"/>
            <a:ext cx="1823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Titillium Web"/>
              <a:buNone/>
            </a:pPr>
            <a:r>
              <a:rPr b="1" lang="en-US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Klasszifikáció kiértékelése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57000" y="3491100"/>
            <a:ext cx="2274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Fő típusok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Üzleti problémák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/>
              <a:t>Módszertan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728800" y="3491100"/>
            <a:ext cx="22743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Adattranszformációk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Feature selection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/>
              <a:t>Tesztkörnyezet kialakítása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700600" y="3491100"/>
            <a:ext cx="22743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Accuracy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/>
              <a:t>ROC (AUC)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Cut-off érték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8400" y="1115075"/>
            <a:ext cx="7087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type="response" 	vs. 	</a:t>
            </a:r>
            <a:r>
              <a:rPr lang="en-US" sz="2400">
                <a:solidFill>
                  <a:schemeClr val="dk1"/>
                </a:solidFill>
              </a:rPr>
              <a:t>type="</a:t>
            </a:r>
            <a:r>
              <a:rPr lang="en-US" sz="2400"/>
              <a:t>prob”</a:t>
            </a:r>
          </a:p>
        </p:txBody>
      </p:sp>
      <p:pic>
        <p:nvPicPr>
          <p:cNvPr id="248" name="Shape 248" title="A következő hisztogramja: sc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575" y="2033950"/>
            <a:ext cx="6303024" cy="294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/>
          <p:nvPr/>
        </p:nvCxnSpPr>
        <p:spPr>
          <a:xfrm flipH="1">
            <a:off x="3773950" y="2311925"/>
            <a:ext cx="13500" cy="213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/>
          <p:nvPr/>
        </p:nvCxnSpPr>
        <p:spPr>
          <a:xfrm flipH="1">
            <a:off x="4535950" y="2311925"/>
            <a:ext cx="13500" cy="213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/>
          <p:nvPr/>
        </p:nvCxnSpPr>
        <p:spPr>
          <a:xfrm flipH="1">
            <a:off x="5755150" y="2311925"/>
            <a:ext cx="13500" cy="213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92025" y="422500"/>
            <a:ext cx="44193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Pontosság - accuracy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{8EDEA079-55B4-45A5-8434-89F2B7DEEE11}</a:tableStyleId>
              </a:tblPr>
              <a:tblGrid>
                <a:gridCol w="944100"/>
                <a:gridCol w="622300"/>
                <a:gridCol w="1395100"/>
                <a:gridCol w="14578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Előrejelzett kategória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Valós kategória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Negative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Positive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False Negative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Positive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58" name="Shape 258"/>
          <p:cNvSpPr txBox="1"/>
          <p:nvPr/>
        </p:nvSpPr>
        <p:spPr>
          <a:xfrm>
            <a:off x="952500" y="3763975"/>
            <a:ext cx="378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(TN+TP)/(TN+FP+FN+TP)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ROC chart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000425"/>
            <a:ext cx="8241650" cy="386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582725" y="4745700"/>
            <a:ext cx="7223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forrás: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https://ccrma.stanford.edu/workshops/mir2009/references/ROCintro.pdf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ROC chart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950" y="972475"/>
            <a:ext cx="4792950" cy="35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4034550" y="4567175"/>
            <a:ext cx="4127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forrás: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https://en.wikipedia.org/wiki/Receiver_operating_characteristic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65775" y="1420075"/>
            <a:ext cx="3332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 sz="2400"/>
              <a:t>AUC</a:t>
            </a:r>
            <a:r>
              <a:rPr lang="en-US"/>
              <a:t>: ROC görbe alatti terület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AUC ~ 0.5	Random score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AUC ~ 0.7	Gyengén szeparáló modell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AUC ~ 0.9	Jó szeparáció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AUC ~ 1	Tökéletes modell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465775" y="3483950"/>
            <a:ext cx="3755100" cy="824100"/>
          </a:xfrm>
          <a:prstGeom prst="rect">
            <a:avLst/>
          </a:prstGeom>
          <a:noFill/>
          <a:ln cap="flat" cmpd="sng" w="9525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-US"/>
              <a:t>library(pROC)</a:t>
            </a:r>
            <a:br>
              <a:rPr i="1" lang="en-US"/>
            </a:br>
            <a:r>
              <a:rPr i="1" lang="en-US"/>
              <a:t>plot(roc(df$label, df$score),print.auc=TRUE)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Példa - 1. modell</a:t>
            </a:r>
          </a:p>
        </p:txBody>
      </p:sp>
      <p:graphicFrame>
        <p:nvGraphicFramePr>
          <p:cNvPr id="280" name="Shape 280"/>
          <p:cNvGraphicFramePr/>
          <p:nvPr/>
        </p:nvGraphicFramePr>
        <p:xfrm>
          <a:off x="415025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{8EDEA079-55B4-45A5-8434-89F2B7DEEE11}</a:tableStyleId>
              </a:tblPr>
              <a:tblGrid>
                <a:gridCol w="710200"/>
                <a:gridCol w="695350"/>
                <a:gridCol w="1784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Beteg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Előrejelzett kategória</a:t>
                      </a:r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231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Igen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Shape 281"/>
          <p:cNvGraphicFramePr/>
          <p:nvPr/>
        </p:nvGraphicFramePr>
        <p:xfrm>
          <a:off x="3947975" y="34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{8EDEA079-55B4-45A5-8434-89F2B7DEEE11}</a:tableStyleId>
              </a:tblPr>
              <a:tblGrid>
                <a:gridCol w="944100"/>
                <a:gridCol w="622300"/>
                <a:gridCol w="1395100"/>
                <a:gridCol w="14578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Előrejelzett kategória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IGEN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Valós kategória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Igen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2" name="Shape 282"/>
          <p:cNvSpPr txBox="1"/>
          <p:nvPr/>
        </p:nvSpPr>
        <p:spPr>
          <a:xfrm>
            <a:off x="3918825" y="1977825"/>
            <a:ext cx="4127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Accuracy = 9/10 = </a:t>
            </a:r>
            <a:r>
              <a:rPr b="1" lang="en-US" sz="1800"/>
              <a:t>90%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918825" y="2459325"/>
            <a:ext cx="4127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AUC = </a:t>
            </a:r>
            <a:r>
              <a:rPr b="1" lang="en-US" sz="1800"/>
              <a:t>0.5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400" y="2344525"/>
            <a:ext cx="2642600" cy="264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Példa </a:t>
            </a:r>
            <a:r>
              <a:rPr lang="en-US"/>
              <a:t>- 2. modell</a:t>
            </a:r>
          </a:p>
        </p:txBody>
      </p:sp>
      <p:graphicFrame>
        <p:nvGraphicFramePr>
          <p:cNvPr id="290" name="Shape 290"/>
          <p:cNvGraphicFramePr/>
          <p:nvPr/>
        </p:nvGraphicFramePr>
        <p:xfrm>
          <a:off x="415025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{8EDEA079-55B4-45A5-8434-89F2B7DEEE11}</a:tableStyleId>
              </a:tblPr>
              <a:tblGrid>
                <a:gridCol w="710200"/>
                <a:gridCol w="695350"/>
                <a:gridCol w="1784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Beteg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Előrejelzett kategória</a:t>
                      </a:r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Igen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IGEN</a:t>
                      </a:r>
                    </a:p>
                  </a:txBody>
                  <a:tcPr marT="91425" marB="91425" marR="91425" marL="91425"/>
                </a:tc>
              </a:tr>
              <a:tr h="231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Nem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NEM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1" name="Shape 291"/>
          <p:cNvGraphicFramePr/>
          <p:nvPr/>
        </p:nvGraphicFramePr>
        <p:xfrm>
          <a:off x="3998125" y="2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{8EDEA079-55B4-45A5-8434-89F2B7DEEE11}</a:tableStyleId>
              </a:tblPr>
              <a:tblGrid>
                <a:gridCol w="944100"/>
                <a:gridCol w="622300"/>
                <a:gridCol w="1395100"/>
                <a:gridCol w="14578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Előrejelzett kategória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IGEN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Valós kategória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Igen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92" name="Shape 292"/>
          <p:cNvSpPr txBox="1"/>
          <p:nvPr/>
        </p:nvSpPr>
        <p:spPr>
          <a:xfrm>
            <a:off x="3998125" y="1851225"/>
            <a:ext cx="4127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Accuracy = 8/10 = </a:t>
            </a:r>
            <a:r>
              <a:rPr b="1" lang="en-US" sz="1800"/>
              <a:t>8</a:t>
            </a:r>
            <a:r>
              <a:rPr b="1" lang="en-US" sz="1800"/>
              <a:t>0%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048275" y="2499275"/>
            <a:ext cx="1698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AUC = </a:t>
            </a:r>
            <a:r>
              <a:rPr b="1" lang="en-US" sz="1800"/>
              <a:t>0.889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749" y="2240375"/>
            <a:ext cx="2766176" cy="27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6299475" cy="48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68550" y="4881350"/>
            <a:ext cx="7237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/>
              <a:t>forrás: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https://www.kdnuggets.com/2017/09/cartoon-machine-learning-class.html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Machine learning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előrejelzés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összefüggések feltárása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automatizálás</a:t>
            </a:r>
          </a:p>
        </p:txBody>
      </p:sp>
      <p:pic>
        <p:nvPicPr>
          <p:cNvPr descr="images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188" y="1804313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390000" y="3501075"/>
            <a:ext cx="36018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/>
              <a:t>forrás: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https://www.pexels.com/search/machine%20learning/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Típusok</a:t>
            </a:r>
          </a:p>
        </p:txBody>
      </p:sp>
      <p:sp>
        <p:nvSpPr>
          <p:cNvPr id="102" name="Shape 102"/>
          <p:cNvSpPr/>
          <p:nvPr/>
        </p:nvSpPr>
        <p:spPr>
          <a:xfrm>
            <a:off x="4807025" y="1158913"/>
            <a:ext cx="1801200" cy="968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Supervised learning</a:t>
            </a:r>
          </a:p>
        </p:txBody>
      </p:sp>
      <p:sp>
        <p:nvSpPr>
          <p:cNvPr id="103" name="Shape 103"/>
          <p:cNvSpPr/>
          <p:nvPr/>
        </p:nvSpPr>
        <p:spPr>
          <a:xfrm>
            <a:off x="1979825" y="1209425"/>
            <a:ext cx="1801200" cy="968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Uns</a:t>
            </a:r>
            <a:r>
              <a:rPr lang="en-US"/>
              <a:t>upervised learning</a:t>
            </a:r>
          </a:p>
        </p:txBody>
      </p:sp>
      <p:sp>
        <p:nvSpPr>
          <p:cNvPr id="104" name="Shape 104"/>
          <p:cNvSpPr/>
          <p:nvPr/>
        </p:nvSpPr>
        <p:spPr>
          <a:xfrm>
            <a:off x="3267900" y="3954000"/>
            <a:ext cx="2294400" cy="968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Reinforcement learning</a:t>
            </a:r>
          </a:p>
        </p:txBody>
      </p:sp>
      <p:sp>
        <p:nvSpPr>
          <p:cNvPr id="105" name="Shape 105"/>
          <p:cNvSpPr/>
          <p:nvPr/>
        </p:nvSpPr>
        <p:spPr>
          <a:xfrm>
            <a:off x="6924325" y="1847900"/>
            <a:ext cx="1548000" cy="5205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Classification</a:t>
            </a:r>
          </a:p>
        </p:txBody>
      </p:sp>
      <p:sp>
        <p:nvSpPr>
          <p:cNvPr id="106" name="Shape 106"/>
          <p:cNvSpPr/>
          <p:nvPr/>
        </p:nvSpPr>
        <p:spPr>
          <a:xfrm>
            <a:off x="6924325" y="985700"/>
            <a:ext cx="1548000" cy="5205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Regression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120500" y="1158925"/>
            <a:ext cx="1548000" cy="5205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Clustering</a:t>
            </a:r>
          </a:p>
        </p:txBody>
      </p:sp>
      <p:sp>
        <p:nvSpPr>
          <p:cNvPr id="108" name="Shape 108"/>
          <p:cNvSpPr/>
          <p:nvPr/>
        </p:nvSpPr>
        <p:spPr>
          <a:xfrm>
            <a:off x="120500" y="1987538"/>
            <a:ext cx="1548000" cy="5205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Anomaly detection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120500" y="2816175"/>
            <a:ext cx="1548000" cy="5205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Dimension reduction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6330875" y="3291900"/>
            <a:ext cx="1239000" cy="41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Binomial</a:t>
            </a:r>
          </a:p>
        </p:txBody>
      </p:sp>
      <p:sp>
        <p:nvSpPr>
          <p:cNvPr id="111" name="Shape 111"/>
          <p:cNvSpPr/>
          <p:nvPr/>
        </p:nvSpPr>
        <p:spPr>
          <a:xfrm>
            <a:off x="7778675" y="3291900"/>
            <a:ext cx="1239000" cy="41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Multinomial</a:t>
            </a:r>
          </a:p>
        </p:txBody>
      </p:sp>
      <p:sp>
        <p:nvSpPr>
          <p:cNvPr id="112" name="Shape 112"/>
          <p:cNvSpPr/>
          <p:nvPr/>
        </p:nvSpPr>
        <p:spPr>
          <a:xfrm>
            <a:off x="3738300" y="2177825"/>
            <a:ext cx="1353600" cy="1301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Machine Learning</a:t>
            </a:r>
          </a:p>
        </p:txBody>
      </p:sp>
      <p:cxnSp>
        <p:nvCxnSpPr>
          <p:cNvPr id="113" name="Shape 113"/>
          <p:cNvCxnSpPr>
            <a:stCxn id="112" idx="7"/>
            <a:endCxn id="102" idx="4"/>
          </p:cNvCxnSpPr>
          <p:nvPr/>
        </p:nvCxnSpPr>
        <p:spPr>
          <a:xfrm flipH="1" rot="10800000">
            <a:off x="4893670" y="2127211"/>
            <a:ext cx="81390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4" name="Shape 114"/>
          <p:cNvCxnSpPr>
            <a:stCxn id="112" idx="4"/>
            <a:endCxn id="104" idx="0"/>
          </p:cNvCxnSpPr>
          <p:nvPr/>
        </p:nvCxnSpPr>
        <p:spPr>
          <a:xfrm>
            <a:off x="4415100" y="3479225"/>
            <a:ext cx="0" cy="4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5" name="Shape 115"/>
          <p:cNvCxnSpPr>
            <a:stCxn id="112" idx="1"/>
            <a:endCxn id="103" idx="4"/>
          </p:cNvCxnSpPr>
          <p:nvPr/>
        </p:nvCxnSpPr>
        <p:spPr>
          <a:xfrm rot="10800000">
            <a:off x="2880530" y="2177911"/>
            <a:ext cx="10560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6" name="Shape 116"/>
          <p:cNvCxnSpPr>
            <a:stCxn id="103" idx="2"/>
            <a:endCxn id="107" idx="3"/>
          </p:cNvCxnSpPr>
          <p:nvPr/>
        </p:nvCxnSpPr>
        <p:spPr>
          <a:xfrm rot="10800000">
            <a:off x="1668425" y="1419125"/>
            <a:ext cx="311400" cy="27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7" name="Shape 117"/>
          <p:cNvCxnSpPr>
            <a:stCxn id="103" idx="2"/>
            <a:endCxn id="108" idx="3"/>
          </p:cNvCxnSpPr>
          <p:nvPr/>
        </p:nvCxnSpPr>
        <p:spPr>
          <a:xfrm flipH="1">
            <a:off x="1668425" y="1693625"/>
            <a:ext cx="311400" cy="55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" name="Shape 118"/>
          <p:cNvCxnSpPr>
            <a:stCxn id="103" idx="2"/>
            <a:endCxn id="109" idx="3"/>
          </p:cNvCxnSpPr>
          <p:nvPr/>
        </p:nvCxnSpPr>
        <p:spPr>
          <a:xfrm flipH="1">
            <a:off x="1668425" y="1693625"/>
            <a:ext cx="311400" cy="13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9" name="Shape 119"/>
          <p:cNvCxnSpPr>
            <a:stCxn id="102" idx="6"/>
            <a:endCxn id="106" idx="1"/>
          </p:cNvCxnSpPr>
          <p:nvPr/>
        </p:nvCxnSpPr>
        <p:spPr>
          <a:xfrm flipH="1" rot="10800000">
            <a:off x="6608225" y="1245913"/>
            <a:ext cx="3162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0" name="Shape 120"/>
          <p:cNvCxnSpPr>
            <a:stCxn id="102" idx="6"/>
            <a:endCxn id="105" idx="1"/>
          </p:cNvCxnSpPr>
          <p:nvPr/>
        </p:nvCxnSpPr>
        <p:spPr>
          <a:xfrm>
            <a:off x="6608225" y="1643113"/>
            <a:ext cx="316200" cy="46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1" name="Shape 121"/>
          <p:cNvCxnSpPr>
            <a:stCxn id="105" idx="2"/>
            <a:endCxn id="110" idx="0"/>
          </p:cNvCxnSpPr>
          <p:nvPr/>
        </p:nvCxnSpPr>
        <p:spPr>
          <a:xfrm flipH="1">
            <a:off x="6950425" y="2368400"/>
            <a:ext cx="747900" cy="9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2" name="Shape 122"/>
          <p:cNvCxnSpPr>
            <a:stCxn id="105" idx="2"/>
            <a:endCxn id="111" idx="0"/>
          </p:cNvCxnSpPr>
          <p:nvPr/>
        </p:nvCxnSpPr>
        <p:spPr>
          <a:xfrm>
            <a:off x="7698325" y="2368400"/>
            <a:ext cx="699900" cy="9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3" name="Shape 123"/>
          <p:cNvSpPr/>
          <p:nvPr/>
        </p:nvSpPr>
        <p:spPr>
          <a:xfrm>
            <a:off x="120500" y="3654375"/>
            <a:ext cx="1548000" cy="5205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Association</a:t>
            </a:r>
          </a:p>
        </p:txBody>
      </p:sp>
      <p:cxnSp>
        <p:nvCxnSpPr>
          <p:cNvPr id="124" name="Shape 124"/>
          <p:cNvCxnSpPr>
            <a:stCxn id="103" idx="2"/>
            <a:endCxn id="123" idx="3"/>
          </p:cNvCxnSpPr>
          <p:nvPr/>
        </p:nvCxnSpPr>
        <p:spPr>
          <a:xfrm flipH="1">
            <a:off x="1668425" y="1693625"/>
            <a:ext cx="311400" cy="22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Reinforcement Learning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AlphaGo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robotok mozgása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92025" y="422500"/>
            <a:ext cx="45252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Supervised Learning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Regression</a:t>
            </a:r>
            <a:br>
              <a:rPr b="1" lang="en-US"/>
            </a:br>
            <a:r>
              <a:rPr b="1" lang="en-US"/>
              <a:t>(numerikus célváltozó)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Árak előrejelzése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Kereslet előrejelzése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Ügyfélérték becslés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Várható élettartam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US"/>
              <a:t>Idősor előrejelzés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Classification</a:t>
            </a:r>
            <a:br>
              <a:rPr b="1" lang="en-US"/>
            </a:br>
            <a:r>
              <a:rPr b="1" lang="en-US"/>
              <a:t>(kategorikus célváltozó)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esemény bekövetkezése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hitel bírálat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lemorzsolódás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US"/>
              <a:t>keresztértékesítés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2025" y="422500"/>
            <a:ext cx="67638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Supervised Learning Algoritmusok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Regression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Lineáris regresszió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Neurális hálózat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Döntési fa / Random forest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/>
              <a:t>stb.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Logisztikus regresszió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Döntési fa / random forest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Neurális hálózat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Support Vektor Machine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Naive Bayes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Bayes hálózat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K-nn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/>
              <a:t>stb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92025" y="422500"/>
            <a:ext cx="73572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Supervised learning vs unsupervised learning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Adatok fel vannak címkézve (célváltozó)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Cél: címke minél pontosabb előrejelzése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/>
              <a:t>f(x</a:t>
            </a:r>
            <a:r>
              <a:rPr baseline="-25000" i="1" lang="en-US"/>
              <a:t>i </a:t>
            </a:r>
            <a:r>
              <a:rPr i="1" lang="en-US"/>
              <a:t>)=y</a:t>
            </a:r>
            <a:r>
              <a:rPr baseline="-25000" i="1" lang="en-US"/>
              <a:t>i</a:t>
            </a:r>
            <a:r>
              <a:rPr i="1" lang="en-US"/>
              <a:t>+𝓔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US"/>
              <a:t>Training - teszt partíció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273575" y="1584700"/>
            <a:ext cx="34071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Nincsen címke</a:t>
            </a:r>
            <a:br>
              <a:rPr lang="en-US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Cél: mintázatok keresése az adatokban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osztályozzuk </a:t>
            </a:r>
            <a:r>
              <a:rPr i="1" lang="en-US"/>
              <a:t>x</a:t>
            </a:r>
            <a:r>
              <a:rPr baseline="-25000" i="1" lang="en-US"/>
              <a:t>i</a:t>
            </a:r>
            <a:r>
              <a:rPr lang="en-US"/>
              <a:t>-ket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US"/>
              <a:t>Csak training adat van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92025" y="422500"/>
            <a:ext cx="53166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Unsupervised Learning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39625" y="1610450"/>
            <a:ext cx="1988700" cy="331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Dimenzió csökkentés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Összefüggések feltárása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Zaj csökkentése az adatban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/>
              <a:t>Futásidő csökkentése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2630419" y="1610450"/>
            <a:ext cx="1988700" cy="331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Klaszterezés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Ügyfélcsoportok azonosítása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-US"/>
              <a:t>Termékek csoportosítása</a:t>
            </a:r>
          </a:p>
        </p:txBody>
      </p:sp>
      <p:sp>
        <p:nvSpPr>
          <p:cNvPr id="159" name="Shape 159"/>
          <p:cNvSpPr txBox="1"/>
          <p:nvPr>
            <p:ph idx="3" type="body"/>
          </p:nvPr>
        </p:nvSpPr>
        <p:spPr>
          <a:xfrm>
            <a:off x="4721214" y="1610450"/>
            <a:ext cx="1988700" cy="331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Anomália detekció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Csalás detektálás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-US"/>
              <a:t>Hibakeresés</a:t>
            </a:r>
          </a:p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6854826" y="1610450"/>
            <a:ext cx="2181600" cy="331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Asszociációs szabályok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Vásárlói kosárelemzés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US"/>
              <a:t>Keresztértékesítés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