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9" r:id="rId4"/>
    <p:sldId id="261" r:id="rId5"/>
    <p:sldId id="260" r:id="rId6"/>
    <p:sldId id="262" r:id="rId7"/>
    <p:sldId id="263" r:id="rId8"/>
    <p:sldId id="264" r:id="rId9"/>
    <p:sldId id="265" r:id="rId10"/>
    <p:sldId id="258" r:id="rId11"/>
    <p:sldId id="271" r:id="rId12"/>
    <p:sldId id="267" r:id="rId13"/>
    <p:sldId id="269"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D717A-3B88-4D60-B8C8-3117D9D73AC2}" v="3880" dt="2024-02-21T20:51:33.591"/>
    <p1510:client id="{C263D381-44CD-429C-8D95-EF17CAC41EBB}" v="134" dt="2024-02-22T00:58:54.858"/>
    <p1510:client id="{FAE15450-7DA0-4397-942E-3D32702A7435}" v="503" dt="2024-02-22T01:31:23.746"/>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973C1-BCEC-4F2D-A2CB-53FD80B050E4}"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C9F91532-C906-49A8-9F3F-9D634F8B1C5E}">
      <dgm:prSet/>
      <dgm:spPr/>
      <dgm:t>
        <a:bodyPr/>
        <a:lstStyle/>
        <a:p>
          <a:r>
            <a:rPr lang="tr-TR"/>
            <a:t>Toplam İşyeri Sayısı - 26060</a:t>
          </a:r>
          <a:endParaRPr lang="en-US"/>
        </a:p>
      </dgm:t>
    </dgm:pt>
    <dgm:pt modelId="{9EB2BF84-02C2-4337-841A-14DA8552B9D0}" type="parTrans" cxnId="{219381D6-4961-45BC-A35C-988D899FEA16}">
      <dgm:prSet/>
      <dgm:spPr/>
      <dgm:t>
        <a:bodyPr/>
        <a:lstStyle/>
        <a:p>
          <a:endParaRPr lang="en-US"/>
        </a:p>
      </dgm:t>
    </dgm:pt>
    <dgm:pt modelId="{D31CD648-2D16-4045-8B39-CCD7C3D2778A}" type="sibTrans" cxnId="{219381D6-4961-45BC-A35C-988D899FEA16}">
      <dgm:prSet/>
      <dgm:spPr/>
      <dgm:t>
        <a:bodyPr/>
        <a:lstStyle/>
        <a:p>
          <a:endParaRPr lang="en-US"/>
        </a:p>
      </dgm:t>
    </dgm:pt>
    <dgm:pt modelId="{DD486C2D-0064-4EB7-A812-CA78E11124EB}">
      <dgm:prSet/>
      <dgm:spPr/>
      <dgm:t>
        <a:bodyPr/>
        <a:lstStyle/>
        <a:p>
          <a:r>
            <a:rPr lang="tr-TR"/>
            <a:t>Hizmeti Kullanmayı Bırakan Müşteri Sayısı - 16530</a:t>
          </a:r>
          <a:endParaRPr lang="en-US"/>
        </a:p>
      </dgm:t>
    </dgm:pt>
    <dgm:pt modelId="{3B1D5316-C1A1-471C-9DFE-CD637943F65F}" type="parTrans" cxnId="{8858ED78-FBF8-4603-A575-86B27AED7483}">
      <dgm:prSet/>
      <dgm:spPr/>
      <dgm:t>
        <a:bodyPr/>
        <a:lstStyle/>
        <a:p>
          <a:endParaRPr lang="en-US"/>
        </a:p>
      </dgm:t>
    </dgm:pt>
    <dgm:pt modelId="{C7CE5B95-2B94-4585-BF90-E02A17D6F58D}" type="sibTrans" cxnId="{8858ED78-FBF8-4603-A575-86B27AED7483}">
      <dgm:prSet/>
      <dgm:spPr/>
      <dgm:t>
        <a:bodyPr/>
        <a:lstStyle/>
        <a:p>
          <a:endParaRPr lang="en-US"/>
        </a:p>
      </dgm:t>
    </dgm:pt>
    <dgm:pt modelId="{9B4A749C-8F98-4442-9BD9-697DA3BAABB9}">
      <dgm:prSet/>
      <dgm:spPr/>
      <dgm:t>
        <a:bodyPr/>
        <a:lstStyle/>
        <a:p>
          <a:r>
            <a:rPr lang="tr-TR"/>
            <a:t>Geri Gelen Müşteriler - 3515</a:t>
          </a:r>
          <a:endParaRPr lang="en-US"/>
        </a:p>
      </dgm:t>
    </dgm:pt>
    <dgm:pt modelId="{2256114A-41A9-4234-B2CE-C3FCC629BC6E}" type="parTrans" cxnId="{1A8989EC-48EE-44D6-8145-2457DA6665A8}">
      <dgm:prSet/>
      <dgm:spPr/>
      <dgm:t>
        <a:bodyPr/>
        <a:lstStyle/>
        <a:p>
          <a:endParaRPr lang="en-US"/>
        </a:p>
      </dgm:t>
    </dgm:pt>
    <dgm:pt modelId="{B8D9EF97-0081-45E4-84EC-47E29DAD7ED9}" type="sibTrans" cxnId="{1A8989EC-48EE-44D6-8145-2457DA6665A8}">
      <dgm:prSet/>
      <dgm:spPr/>
      <dgm:t>
        <a:bodyPr/>
        <a:lstStyle/>
        <a:p>
          <a:endParaRPr lang="en-US"/>
        </a:p>
      </dgm:t>
    </dgm:pt>
    <dgm:pt modelId="{B187BA45-05D2-4C43-BAF2-A3625E71FC37}">
      <dgm:prSet/>
      <dgm:spPr/>
      <dgm:t>
        <a:bodyPr/>
        <a:lstStyle/>
        <a:p>
          <a:r>
            <a:rPr lang="tr-TR"/>
            <a:t>Yeni Gelen Müşteriler - 1860</a:t>
          </a:r>
          <a:endParaRPr lang="en-US"/>
        </a:p>
      </dgm:t>
    </dgm:pt>
    <dgm:pt modelId="{CA681FDF-B207-4557-B741-5BDD60AAD8BA}" type="parTrans" cxnId="{D9FE43C0-1BE8-4B80-8ADF-CB8FE0C09CAB}">
      <dgm:prSet/>
      <dgm:spPr/>
      <dgm:t>
        <a:bodyPr/>
        <a:lstStyle/>
        <a:p>
          <a:endParaRPr lang="en-US"/>
        </a:p>
      </dgm:t>
    </dgm:pt>
    <dgm:pt modelId="{E5BCF7F3-115B-4F70-8182-C34871A705A1}" type="sibTrans" cxnId="{D9FE43C0-1BE8-4B80-8ADF-CB8FE0C09CAB}">
      <dgm:prSet/>
      <dgm:spPr/>
      <dgm:t>
        <a:bodyPr/>
        <a:lstStyle/>
        <a:p>
          <a:endParaRPr lang="en-US"/>
        </a:p>
      </dgm:t>
    </dgm:pt>
    <dgm:pt modelId="{A3BD0F72-96E1-4974-BD18-F806CD526315}">
      <dgm:prSet/>
      <dgm:spPr/>
      <dgm:t>
        <a:bodyPr/>
        <a:lstStyle/>
        <a:p>
          <a:r>
            <a:rPr lang="tr-TR"/>
            <a:t>Autogluon ile Tahmin Edilenler (Churn olmayanların hepsi) - 9530</a:t>
          </a:r>
          <a:endParaRPr lang="en-US"/>
        </a:p>
      </dgm:t>
    </dgm:pt>
    <dgm:pt modelId="{CB68F48A-F4C1-4068-A986-A42AD21550E3}" type="parTrans" cxnId="{ADCC77AE-2898-407E-B614-00D7A530BF93}">
      <dgm:prSet/>
      <dgm:spPr/>
      <dgm:t>
        <a:bodyPr/>
        <a:lstStyle/>
        <a:p>
          <a:endParaRPr lang="en-US"/>
        </a:p>
      </dgm:t>
    </dgm:pt>
    <dgm:pt modelId="{76D43364-CA34-40EB-8E20-1773672EBC3D}" type="sibTrans" cxnId="{ADCC77AE-2898-407E-B614-00D7A530BF93}">
      <dgm:prSet/>
      <dgm:spPr/>
      <dgm:t>
        <a:bodyPr/>
        <a:lstStyle/>
        <a:p>
          <a:endParaRPr lang="en-US"/>
        </a:p>
      </dgm:t>
    </dgm:pt>
    <dgm:pt modelId="{A25B3A52-139F-4EE7-87F3-A40D5D0370E1}" type="pres">
      <dgm:prSet presAssocID="{609973C1-BCEC-4F2D-A2CB-53FD80B050E4}" presName="vert0" presStyleCnt="0">
        <dgm:presLayoutVars>
          <dgm:dir/>
          <dgm:animOne val="branch"/>
          <dgm:animLvl val="lvl"/>
        </dgm:presLayoutVars>
      </dgm:prSet>
      <dgm:spPr/>
    </dgm:pt>
    <dgm:pt modelId="{1EF3B3AF-B06E-4563-9ED5-B1A629AA4C4A}" type="pres">
      <dgm:prSet presAssocID="{C9F91532-C906-49A8-9F3F-9D634F8B1C5E}" presName="thickLine" presStyleLbl="alignNode1" presStyleIdx="0" presStyleCnt="5"/>
      <dgm:spPr/>
    </dgm:pt>
    <dgm:pt modelId="{568850AA-0252-405F-8D52-BC994348C46F}" type="pres">
      <dgm:prSet presAssocID="{C9F91532-C906-49A8-9F3F-9D634F8B1C5E}" presName="horz1" presStyleCnt="0"/>
      <dgm:spPr/>
    </dgm:pt>
    <dgm:pt modelId="{6447B05E-C2C9-404B-BBB3-4D77120E2544}" type="pres">
      <dgm:prSet presAssocID="{C9F91532-C906-49A8-9F3F-9D634F8B1C5E}" presName="tx1" presStyleLbl="revTx" presStyleIdx="0" presStyleCnt="5"/>
      <dgm:spPr/>
    </dgm:pt>
    <dgm:pt modelId="{0213138C-7D3E-4EE1-AB5D-063925A4B615}" type="pres">
      <dgm:prSet presAssocID="{C9F91532-C906-49A8-9F3F-9D634F8B1C5E}" presName="vert1" presStyleCnt="0"/>
      <dgm:spPr/>
    </dgm:pt>
    <dgm:pt modelId="{F58704AC-8D94-474B-86A2-DA1C143BB053}" type="pres">
      <dgm:prSet presAssocID="{DD486C2D-0064-4EB7-A812-CA78E11124EB}" presName="thickLine" presStyleLbl="alignNode1" presStyleIdx="1" presStyleCnt="5"/>
      <dgm:spPr/>
    </dgm:pt>
    <dgm:pt modelId="{D4820607-7CF2-49EC-ADC7-9978C0B5FFBF}" type="pres">
      <dgm:prSet presAssocID="{DD486C2D-0064-4EB7-A812-CA78E11124EB}" presName="horz1" presStyleCnt="0"/>
      <dgm:spPr/>
    </dgm:pt>
    <dgm:pt modelId="{8EF1288E-166D-41E1-A75A-7B6712A0DA61}" type="pres">
      <dgm:prSet presAssocID="{DD486C2D-0064-4EB7-A812-CA78E11124EB}" presName="tx1" presStyleLbl="revTx" presStyleIdx="1" presStyleCnt="5"/>
      <dgm:spPr/>
    </dgm:pt>
    <dgm:pt modelId="{37DE09B9-777C-4B29-A9D6-7102582D37EE}" type="pres">
      <dgm:prSet presAssocID="{DD486C2D-0064-4EB7-A812-CA78E11124EB}" presName="vert1" presStyleCnt="0"/>
      <dgm:spPr/>
    </dgm:pt>
    <dgm:pt modelId="{94A18835-25BB-435E-A5BD-D43F5D9E29A2}" type="pres">
      <dgm:prSet presAssocID="{9B4A749C-8F98-4442-9BD9-697DA3BAABB9}" presName="thickLine" presStyleLbl="alignNode1" presStyleIdx="2" presStyleCnt="5"/>
      <dgm:spPr/>
    </dgm:pt>
    <dgm:pt modelId="{7E9FFBAB-FBC0-4CA6-9354-5FB2DB9A4BEC}" type="pres">
      <dgm:prSet presAssocID="{9B4A749C-8F98-4442-9BD9-697DA3BAABB9}" presName="horz1" presStyleCnt="0"/>
      <dgm:spPr/>
    </dgm:pt>
    <dgm:pt modelId="{3B3EFA3F-CA14-4F16-8CBB-A17722548F2B}" type="pres">
      <dgm:prSet presAssocID="{9B4A749C-8F98-4442-9BD9-697DA3BAABB9}" presName="tx1" presStyleLbl="revTx" presStyleIdx="2" presStyleCnt="5"/>
      <dgm:spPr/>
    </dgm:pt>
    <dgm:pt modelId="{47C4F54E-E66E-4EA2-8B24-C20B06AA534D}" type="pres">
      <dgm:prSet presAssocID="{9B4A749C-8F98-4442-9BD9-697DA3BAABB9}" presName="vert1" presStyleCnt="0"/>
      <dgm:spPr/>
    </dgm:pt>
    <dgm:pt modelId="{DC66B1AF-C88C-4D09-8637-B6EAD1A5D3B4}" type="pres">
      <dgm:prSet presAssocID="{B187BA45-05D2-4C43-BAF2-A3625E71FC37}" presName="thickLine" presStyleLbl="alignNode1" presStyleIdx="3" presStyleCnt="5"/>
      <dgm:spPr/>
    </dgm:pt>
    <dgm:pt modelId="{2257D16D-9421-4926-85A3-B9FED3681611}" type="pres">
      <dgm:prSet presAssocID="{B187BA45-05D2-4C43-BAF2-A3625E71FC37}" presName="horz1" presStyleCnt="0"/>
      <dgm:spPr/>
    </dgm:pt>
    <dgm:pt modelId="{62A87A3C-F4B2-47A0-ADCF-E93D0232E70B}" type="pres">
      <dgm:prSet presAssocID="{B187BA45-05D2-4C43-BAF2-A3625E71FC37}" presName="tx1" presStyleLbl="revTx" presStyleIdx="3" presStyleCnt="5"/>
      <dgm:spPr/>
    </dgm:pt>
    <dgm:pt modelId="{26C1E913-88CD-431D-86B5-7A6BD5ECC475}" type="pres">
      <dgm:prSet presAssocID="{B187BA45-05D2-4C43-BAF2-A3625E71FC37}" presName="vert1" presStyleCnt="0"/>
      <dgm:spPr/>
    </dgm:pt>
    <dgm:pt modelId="{9EA731F2-E76F-4EF4-BB7D-062B407B76BE}" type="pres">
      <dgm:prSet presAssocID="{A3BD0F72-96E1-4974-BD18-F806CD526315}" presName="thickLine" presStyleLbl="alignNode1" presStyleIdx="4" presStyleCnt="5"/>
      <dgm:spPr/>
    </dgm:pt>
    <dgm:pt modelId="{1566AEF6-82B6-472D-B7D5-E7AAD5243FA4}" type="pres">
      <dgm:prSet presAssocID="{A3BD0F72-96E1-4974-BD18-F806CD526315}" presName="horz1" presStyleCnt="0"/>
      <dgm:spPr/>
    </dgm:pt>
    <dgm:pt modelId="{F1E248BC-0DDA-449E-A364-5C166AD98864}" type="pres">
      <dgm:prSet presAssocID="{A3BD0F72-96E1-4974-BD18-F806CD526315}" presName="tx1" presStyleLbl="revTx" presStyleIdx="4" presStyleCnt="5"/>
      <dgm:spPr/>
    </dgm:pt>
    <dgm:pt modelId="{D9B28847-FCE0-40A7-A547-E3982D6E0004}" type="pres">
      <dgm:prSet presAssocID="{A3BD0F72-96E1-4974-BD18-F806CD526315}" presName="vert1" presStyleCnt="0"/>
      <dgm:spPr/>
    </dgm:pt>
  </dgm:ptLst>
  <dgm:cxnLst>
    <dgm:cxn modelId="{C56C4929-C0FF-40A9-ACB6-5B268511971A}" type="presOf" srcId="{C9F91532-C906-49A8-9F3F-9D634F8B1C5E}" destId="{6447B05E-C2C9-404B-BBB3-4D77120E2544}" srcOrd="0" destOrd="0" presId="urn:microsoft.com/office/officeart/2008/layout/LinedList"/>
    <dgm:cxn modelId="{DF108637-5BAC-4FCE-BDF0-B3733DCF80BD}" type="presOf" srcId="{9B4A749C-8F98-4442-9BD9-697DA3BAABB9}" destId="{3B3EFA3F-CA14-4F16-8CBB-A17722548F2B}" srcOrd="0" destOrd="0" presId="urn:microsoft.com/office/officeart/2008/layout/LinedList"/>
    <dgm:cxn modelId="{CB434364-C25C-4908-B905-5A47A4F85917}" type="presOf" srcId="{DD486C2D-0064-4EB7-A812-CA78E11124EB}" destId="{8EF1288E-166D-41E1-A75A-7B6712A0DA61}" srcOrd="0" destOrd="0" presId="urn:microsoft.com/office/officeart/2008/layout/LinedList"/>
    <dgm:cxn modelId="{E3BDAF46-C7B6-4BC1-877C-3692A16AACCF}" type="presOf" srcId="{609973C1-BCEC-4F2D-A2CB-53FD80B050E4}" destId="{A25B3A52-139F-4EE7-87F3-A40D5D0370E1}" srcOrd="0" destOrd="0" presId="urn:microsoft.com/office/officeart/2008/layout/LinedList"/>
    <dgm:cxn modelId="{8FB53069-7D6C-4464-9A14-5CD255B1216C}" type="presOf" srcId="{B187BA45-05D2-4C43-BAF2-A3625E71FC37}" destId="{62A87A3C-F4B2-47A0-ADCF-E93D0232E70B}" srcOrd="0" destOrd="0" presId="urn:microsoft.com/office/officeart/2008/layout/LinedList"/>
    <dgm:cxn modelId="{8858ED78-FBF8-4603-A575-86B27AED7483}" srcId="{609973C1-BCEC-4F2D-A2CB-53FD80B050E4}" destId="{DD486C2D-0064-4EB7-A812-CA78E11124EB}" srcOrd="1" destOrd="0" parTransId="{3B1D5316-C1A1-471C-9DFE-CD637943F65F}" sibTransId="{C7CE5B95-2B94-4585-BF90-E02A17D6F58D}"/>
    <dgm:cxn modelId="{ADCC77AE-2898-407E-B614-00D7A530BF93}" srcId="{609973C1-BCEC-4F2D-A2CB-53FD80B050E4}" destId="{A3BD0F72-96E1-4974-BD18-F806CD526315}" srcOrd="4" destOrd="0" parTransId="{CB68F48A-F4C1-4068-A986-A42AD21550E3}" sibTransId="{76D43364-CA34-40EB-8E20-1773672EBC3D}"/>
    <dgm:cxn modelId="{BF56D9BB-DB9A-4F4F-94EB-1D6D9E5915E9}" type="presOf" srcId="{A3BD0F72-96E1-4974-BD18-F806CD526315}" destId="{F1E248BC-0DDA-449E-A364-5C166AD98864}" srcOrd="0" destOrd="0" presId="urn:microsoft.com/office/officeart/2008/layout/LinedList"/>
    <dgm:cxn modelId="{D9FE43C0-1BE8-4B80-8ADF-CB8FE0C09CAB}" srcId="{609973C1-BCEC-4F2D-A2CB-53FD80B050E4}" destId="{B187BA45-05D2-4C43-BAF2-A3625E71FC37}" srcOrd="3" destOrd="0" parTransId="{CA681FDF-B207-4557-B741-5BDD60AAD8BA}" sibTransId="{E5BCF7F3-115B-4F70-8182-C34871A705A1}"/>
    <dgm:cxn modelId="{219381D6-4961-45BC-A35C-988D899FEA16}" srcId="{609973C1-BCEC-4F2D-A2CB-53FD80B050E4}" destId="{C9F91532-C906-49A8-9F3F-9D634F8B1C5E}" srcOrd="0" destOrd="0" parTransId="{9EB2BF84-02C2-4337-841A-14DA8552B9D0}" sibTransId="{D31CD648-2D16-4045-8B39-CCD7C3D2778A}"/>
    <dgm:cxn modelId="{1A8989EC-48EE-44D6-8145-2457DA6665A8}" srcId="{609973C1-BCEC-4F2D-A2CB-53FD80B050E4}" destId="{9B4A749C-8F98-4442-9BD9-697DA3BAABB9}" srcOrd="2" destOrd="0" parTransId="{2256114A-41A9-4234-B2CE-C3FCC629BC6E}" sibTransId="{B8D9EF97-0081-45E4-84EC-47E29DAD7ED9}"/>
    <dgm:cxn modelId="{2109EEB9-F599-4FCC-9F73-0C1ACAE9EAC7}" type="presParOf" srcId="{A25B3A52-139F-4EE7-87F3-A40D5D0370E1}" destId="{1EF3B3AF-B06E-4563-9ED5-B1A629AA4C4A}" srcOrd="0" destOrd="0" presId="urn:microsoft.com/office/officeart/2008/layout/LinedList"/>
    <dgm:cxn modelId="{82BA96EA-594E-48D0-9B32-E8A79441D0BB}" type="presParOf" srcId="{A25B3A52-139F-4EE7-87F3-A40D5D0370E1}" destId="{568850AA-0252-405F-8D52-BC994348C46F}" srcOrd="1" destOrd="0" presId="urn:microsoft.com/office/officeart/2008/layout/LinedList"/>
    <dgm:cxn modelId="{EF8FD59F-DB3F-4CF8-8367-DEC925BD1B85}" type="presParOf" srcId="{568850AA-0252-405F-8D52-BC994348C46F}" destId="{6447B05E-C2C9-404B-BBB3-4D77120E2544}" srcOrd="0" destOrd="0" presId="urn:microsoft.com/office/officeart/2008/layout/LinedList"/>
    <dgm:cxn modelId="{70E4DFC0-87AE-4809-A48A-3A4EA822649E}" type="presParOf" srcId="{568850AA-0252-405F-8D52-BC994348C46F}" destId="{0213138C-7D3E-4EE1-AB5D-063925A4B615}" srcOrd="1" destOrd="0" presId="urn:microsoft.com/office/officeart/2008/layout/LinedList"/>
    <dgm:cxn modelId="{D9EC372B-62D2-4A8C-9E0B-BF366DB259F7}" type="presParOf" srcId="{A25B3A52-139F-4EE7-87F3-A40D5D0370E1}" destId="{F58704AC-8D94-474B-86A2-DA1C143BB053}" srcOrd="2" destOrd="0" presId="urn:microsoft.com/office/officeart/2008/layout/LinedList"/>
    <dgm:cxn modelId="{537CA219-D1BE-4C11-A0D9-5C043389D81B}" type="presParOf" srcId="{A25B3A52-139F-4EE7-87F3-A40D5D0370E1}" destId="{D4820607-7CF2-49EC-ADC7-9978C0B5FFBF}" srcOrd="3" destOrd="0" presId="urn:microsoft.com/office/officeart/2008/layout/LinedList"/>
    <dgm:cxn modelId="{B852E213-9E4D-4199-B71A-DA509903AA6C}" type="presParOf" srcId="{D4820607-7CF2-49EC-ADC7-9978C0B5FFBF}" destId="{8EF1288E-166D-41E1-A75A-7B6712A0DA61}" srcOrd="0" destOrd="0" presId="urn:microsoft.com/office/officeart/2008/layout/LinedList"/>
    <dgm:cxn modelId="{DB2C2A23-F706-45E8-B9FA-204CF0D77CF4}" type="presParOf" srcId="{D4820607-7CF2-49EC-ADC7-9978C0B5FFBF}" destId="{37DE09B9-777C-4B29-A9D6-7102582D37EE}" srcOrd="1" destOrd="0" presId="urn:microsoft.com/office/officeart/2008/layout/LinedList"/>
    <dgm:cxn modelId="{6AC259C1-A250-4E34-AFC5-E632D6D2B1D5}" type="presParOf" srcId="{A25B3A52-139F-4EE7-87F3-A40D5D0370E1}" destId="{94A18835-25BB-435E-A5BD-D43F5D9E29A2}" srcOrd="4" destOrd="0" presId="urn:microsoft.com/office/officeart/2008/layout/LinedList"/>
    <dgm:cxn modelId="{ABB7FA27-2C13-4750-B19A-25774D80EB06}" type="presParOf" srcId="{A25B3A52-139F-4EE7-87F3-A40D5D0370E1}" destId="{7E9FFBAB-FBC0-4CA6-9354-5FB2DB9A4BEC}" srcOrd="5" destOrd="0" presId="urn:microsoft.com/office/officeart/2008/layout/LinedList"/>
    <dgm:cxn modelId="{8FC83FB0-90CC-4348-8C2C-733B5B571B3A}" type="presParOf" srcId="{7E9FFBAB-FBC0-4CA6-9354-5FB2DB9A4BEC}" destId="{3B3EFA3F-CA14-4F16-8CBB-A17722548F2B}" srcOrd="0" destOrd="0" presId="urn:microsoft.com/office/officeart/2008/layout/LinedList"/>
    <dgm:cxn modelId="{B96D58A5-EA72-4AFC-ACED-6281F6FD5C56}" type="presParOf" srcId="{7E9FFBAB-FBC0-4CA6-9354-5FB2DB9A4BEC}" destId="{47C4F54E-E66E-4EA2-8B24-C20B06AA534D}" srcOrd="1" destOrd="0" presId="urn:microsoft.com/office/officeart/2008/layout/LinedList"/>
    <dgm:cxn modelId="{20EA18FF-21C3-4E7E-9195-6D1C1CDD75E0}" type="presParOf" srcId="{A25B3A52-139F-4EE7-87F3-A40D5D0370E1}" destId="{DC66B1AF-C88C-4D09-8637-B6EAD1A5D3B4}" srcOrd="6" destOrd="0" presId="urn:microsoft.com/office/officeart/2008/layout/LinedList"/>
    <dgm:cxn modelId="{4612477F-B150-4C5B-9EB7-6531A3303AA4}" type="presParOf" srcId="{A25B3A52-139F-4EE7-87F3-A40D5D0370E1}" destId="{2257D16D-9421-4926-85A3-B9FED3681611}" srcOrd="7" destOrd="0" presId="urn:microsoft.com/office/officeart/2008/layout/LinedList"/>
    <dgm:cxn modelId="{031F4205-1F63-4664-8BE8-4EA344E24F42}" type="presParOf" srcId="{2257D16D-9421-4926-85A3-B9FED3681611}" destId="{62A87A3C-F4B2-47A0-ADCF-E93D0232E70B}" srcOrd="0" destOrd="0" presId="urn:microsoft.com/office/officeart/2008/layout/LinedList"/>
    <dgm:cxn modelId="{A2636E66-7D46-4592-8CC6-1D3FF4B7C032}" type="presParOf" srcId="{2257D16D-9421-4926-85A3-B9FED3681611}" destId="{26C1E913-88CD-431D-86B5-7A6BD5ECC475}" srcOrd="1" destOrd="0" presId="urn:microsoft.com/office/officeart/2008/layout/LinedList"/>
    <dgm:cxn modelId="{5AC6EAB4-78DD-4DC9-A707-68A3AD701C0F}" type="presParOf" srcId="{A25B3A52-139F-4EE7-87F3-A40D5D0370E1}" destId="{9EA731F2-E76F-4EF4-BB7D-062B407B76BE}" srcOrd="8" destOrd="0" presId="urn:microsoft.com/office/officeart/2008/layout/LinedList"/>
    <dgm:cxn modelId="{48C2591F-1BFB-4408-8E16-8C7EF91A35A1}" type="presParOf" srcId="{A25B3A52-139F-4EE7-87F3-A40D5D0370E1}" destId="{1566AEF6-82B6-472D-B7D5-E7AAD5243FA4}" srcOrd="9" destOrd="0" presId="urn:microsoft.com/office/officeart/2008/layout/LinedList"/>
    <dgm:cxn modelId="{1856C7B9-D7DC-43B8-AEEE-606CDF370C51}" type="presParOf" srcId="{1566AEF6-82B6-472D-B7D5-E7AAD5243FA4}" destId="{F1E248BC-0DDA-449E-A364-5C166AD98864}" srcOrd="0" destOrd="0" presId="urn:microsoft.com/office/officeart/2008/layout/LinedList"/>
    <dgm:cxn modelId="{E7DFBC79-55D9-4D63-ADBC-998389A16856}" type="presParOf" srcId="{1566AEF6-82B6-472D-B7D5-E7AAD5243FA4}" destId="{D9B28847-FCE0-40A7-A547-E3982D6E00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CF9825-5250-4458-83C4-1D83F88CC53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68E189-5CD2-42AF-9779-ADD8EEB1DCBD}">
      <dgm:prSet/>
      <dgm:spPr/>
      <dgm:t>
        <a:bodyPr/>
        <a:lstStyle/>
        <a:p>
          <a:pPr>
            <a:lnSpc>
              <a:spcPct val="100000"/>
            </a:lnSpc>
          </a:pPr>
          <a:r>
            <a:rPr lang="tr-TR"/>
            <a:t>Autogluon, veri setini tek bir şekle sokarak birçok farklı model eğitebilmemizi ve bu modelleri birleştirerek tahmin gücü daha yüksek modeller elde etmemizi sağlayan bir AutoML aracıdır. </a:t>
          </a:r>
          <a:endParaRPr lang="en-US"/>
        </a:p>
      </dgm:t>
    </dgm:pt>
    <dgm:pt modelId="{1F4E3AEE-35C7-41CB-9FF3-A5204A3378E0}" type="parTrans" cxnId="{3E9D2A8C-BF20-4E90-A784-426AB5B9C50E}">
      <dgm:prSet/>
      <dgm:spPr/>
      <dgm:t>
        <a:bodyPr/>
        <a:lstStyle/>
        <a:p>
          <a:endParaRPr lang="en-US"/>
        </a:p>
      </dgm:t>
    </dgm:pt>
    <dgm:pt modelId="{BEBD0512-D739-4462-B50A-3B8BDA29120D}" type="sibTrans" cxnId="{3E9D2A8C-BF20-4E90-A784-426AB5B9C50E}">
      <dgm:prSet/>
      <dgm:spPr/>
      <dgm:t>
        <a:bodyPr/>
        <a:lstStyle/>
        <a:p>
          <a:endParaRPr lang="en-US"/>
        </a:p>
      </dgm:t>
    </dgm:pt>
    <dgm:pt modelId="{CE28CEAF-6480-4C9D-9C43-C1D7928649CF}">
      <dgm:prSet/>
      <dgm:spPr/>
      <dgm:t>
        <a:bodyPr/>
        <a:lstStyle/>
        <a:p>
          <a:pPr>
            <a:lnSpc>
              <a:spcPct val="100000"/>
            </a:lnSpc>
          </a:pPr>
          <a:r>
            <a:rPr lang="tr-TR"/>
            <a:t>Autogluon geçen Kasım ayının sonunda yeni güncellemesini kullanıma sundu. Son aylarda çok defa deneme fırsatı buldum ve performansından oldukça memnun kaldım. Bu yüzden bu yarışmada da Autogluon Timeseries modelini kullanmaya karar verdim. 'State of the Art' teknolojileri takip etmek ve kullanmak yarışmada başarılı olmama katkıda bulundu. </a:t>
          </a:r>
          <a:endParaRPr lang="en-US"/>
        </a:p>
      </dgm:t>
    </dgm:pt>
    <dgm:pt modelId="{ECE8C9A8-C008-464D-9F65-FAAFFDDF1023}" type="parTrans" cxnId="{54F0A2D0-B855-44AA-880E-D8FB34FCA0AB}">
      <dgm:prSet/>
      <dgm:spPr/>
      <dgm:t>
        <a:bodyPr/>
        <a:lstStyle/>
        <a:p>
          <a:endParaRPr lang="en-US"/>
        </a:p>
      </dgm:t>
    </dgm:pt>
    <dgm:pt modelId="{7A9DFE72-E58C-40EC-8C31-3FBD574452C0}" type="sibTrans" cxnId="{54F0A2D0-B855-44AA-880E-D8FB34FCA0AB}">
      <dgm:prSet/>
      <dgm:spPr/>
      <dgm:t>
        <a:bodyPr/>
        <a:lstStyle/>
        <a:p>
          <a:endParaRPr lang="en-US"/>
        </a:p>
      </dgm:t>
    </dgm:pt>
    <dgm:pt modelId="{50C02153-344E-4513-9A00-675E264E1D4E}" type="pres">
      <dgm:prSet presAssocID="{B7CF9825-5250-4458-83C4-1D83F88CC530}" presName="root" presStyleCnt="0">
        <dgm:presLayoutVars>
          <dgm:dir/>
          <dgm:resizeHandles val="exact"/>
        </dgm:presLayoutVars>
      </dgm:prSet>
      <dgm:spPr/>
    </dgm:pt>
    <dgm:pt modelId="{63C50F3B-41E5-4BA7-9E8C-D61D3028F1CE}" type="pres">
      <dgm:prSet presAssocID="{3C68E189-5CD2-42AF-9779-ADD8EEB1DCBD}" presName="compNode" presStyleCnt="0"/>
      <dgm:spPr/>
    </dgm:pt>
    <dgm:pt modelId="{DBACB509-FFE2-4BF9-ABA4-458F2F06DFEB}" type="pres">
      <dgm:prSet presAssocID="{3C68E189-5CD2-42AF-9779-ADD8EEB1DCBD}" presName="bgRect" presStyleLbl="bgShp" presStyleIdx="0" presStyleCnt="2"/>
      <dgm:spPr/>
    </dgm:pt>
    <dgm:pt modelId="{58697161-9736-4A15-8F5C-8A56F8A65AE0}" type="pres">
      <dgm:prSet presAssocID="{3C68E189-5CD2-42AF-9779-ADD8EEB1DC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statistikler"/>
        </a:ext>
      </dgm:extLst>
    </dgm:pt>
    <dgm:pt modelId="{CDA19A4D-B619-43D9-9273-3503AB59C337}" type="pres">
      <dgm:prSet presAssocID="{3C68E189-5CD2-42AF-9779-ADD8EEB1DCBD}" presName="spaceRect" presStyleCnt="0"/>
      <dgm:spPr/>
    </dgm:pt>
    <dgm:pt modelId="{11F8459E-7463-43B6-B9A1-98EC983A64A2}" type="pres">
      <dgm:prSet presAssocID="{3C68E189-5CD2-42AF-9779-ADD8EEB1DCBD}" presName="parTx" presStyleLbl="revTx" presStyleIdx="0" presStyleCnt="2">
        <dgm:presLayoutVars>
          <dgm:chMax val="0"/>
          <dgm:chPref val="0"/>
        </dgm:presLayoutVars>
      </dgm:prSet>
      <dgm:spPr/>
    </dgm:pt>
    <dgm:pt modelId="{50A873A2-80B8-486F-94D3-BCCEF7DC2D38}" type="pres">
      <dgm:prSet presAssocID="{BEBD0512-D739-4462-B50A-3B8BDA29120D}" presName="sibTrans" presStyleCnt="0"/>
      <dgm:spPr/>
    </dgm:pt>
    <dgm:pt modelId="{D4670B77-275A-48AF-90BA-CFC8C2B81F08}" type="pres">
      <dgm:prSet presAssocID="{CE28CEAF-6480-4C9D-9C43-C1D7928649CF}" presName="compNode" presStyleCnt="0"/>
      <dgm:spPr/>
    </dgm:pt>
    <dgm:pt modelId="{415AE1EB-AB1A-44DC-8A10-C98E0EC8BB68}" type="pres">
      <dgm:prSet presAssocID="{CE28CEAF-6480-4C9D-9C43-C1D7928649CF}" presName="bgRect" presStyleLbl="bgShp" presStyleIdx="1" presStyleCnt="2"/>
      <dgm:spPr/>
    </dgm:pt>
    <dgm:pt modelId="{7FFAF758-8C15-4248-9C26-AD523B87856E}" type="pres">
      <dgm:prSet presAssocID="{CE28CEAF-6480-4C9D-9C43-C1D7928649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nay işareti"/>
        </a:ext>
      </dgm:extLst>
    </dgm:pt>
    <dgm:pt modelId="{48A6BD31-7CEB-42C9-AB2B-F11AF1E4C744}" type="pres">
      <dgm:prSet presAssocID="{CE28CEAF-6480-4C9D-9C43-C1D7928649CF}" presName="spaceRect" presStyleCnt="0"/>
      <dgm:spPr/>
    </dgm:pt>
    <dgm:pt modelId="{AECB7374-711A-4415-8C72-20374490D5CF}" type="pres">
      <dgm:prSet presAssocID="{CE28CEAF-6480-4C9D-9C43-C1D7928649CF}" presName="parTx" presStyleLbl="revTx" presStyleIdx="1" presStyleCnt="2">
        <dgm:presLayoutVars>
          <dgm:chMax val="0"/>
          <dgm:chPref val="0"/>
        </dgm:presLayoutVars>
      </dgm:prSet>
      <dgm:spPr/>
    </dgm:pt>
  </dgm:ptLst>
  <dgm:cxnLst>
    <dgm:cxn modelId="{AEE7AE0C-A06F-4B78-8362-579C7BBCAE29}" type="presOf" srcId="{3C68E189-5CD2-42AF-9779-ADD8EEB1DCBD}" destId="{11F8459E-7463-43B6-B9A1-98EC983A64A2}" srcOrd="0" destOrd="0" presId="urn:microsoft.com/office/officeart/2018/2/layout/IconVerticalSolidList"/>
    <dgm:cxn modelId="{E22D1844-3987-4660-A1FA-06FB3AB41FCE}" type="presOf" srcId="{CE28CEAF-6480-4C9D-9C43-C1D7928649CF}" destId="{AECB7374-711A-4415-8C72-20374490D5CF}" srcOrd="0" destOrd="0" presId="urn:microsoft.com/office/officeart/2018/2/layout/IconVerticalSolidList"/>
    <dgm:cxn modelId="{610FE154-82D8-4221-A62B-8407D7952712}" type="presOf" srcId="{B7CF9825-5250-4458-83C4-1D83F88CC530}" destId="{50C02153-344E-4513-9A00-675E264E1D4E}" srcOrd="0" destOrd="0" presId="urn:microsoft.com/office/officeart/2018/2/layout/IconVerticalSolidList"/>
    <dgm:cxn modelId="{3E9D2A8C-BF20-4E90-A784-426AB5B9C50E}" srcId="{B7CF9825-5250-4458-83C4-1D83F88CC530}" destId="{3C68E189-5CD2-42AF-9779-ADD8EEB1DCBD}" srcOrd="0" destOrd="0" parTransId="{1F4E3AEE-35C7-41CB-9FF3-A5204A3378E0}" sibTransId="{BEBD0512-D739-4462-B50A-3B8BDA29120D}"/>
    <dgm:cxn modelId="{54F0A2D0-B855-44AA-880E-D8FB34FCA0AB}" srcId="{B7CF9825-5250-4458-83C4-1D83F88CC530}" destId="{CE28CEAF-6480-4C9D-9C43-C1D7928649CF}" srcOrd="1" destOrd="0" parTransId="{ECE8C9A8-C008-464D-9F65-FAAFFDDF1023}" sibTransId="{7A9DFE72-E58C-40EC-8C31-3FBD574452C0}"/>
    <dgm:cxn modelId="{1230F0BE-9308-45C6-A622-3ABF0DBA147F}" type="presParOf" srcId="{50C02153-344E-4513-9A00-675E264E1D4E}" destId="{63C50F3B-41E5-4BA7-9E8C-D61D3028F1CE}" srcOrd="0" destOrd="0" presId="urn:microsoft.com/office/officeart/2018/2/layout/IconVerticalSolidList"/>
    <dgm:cxn modelId="{A1CE77D7-CB5A-4280-B810-209044BFD3BB}" type="presParOf" srcId="{63C50F3B-41E5-4BA7-9E8C-D61D3028F1CE}" destId="{DBACB509-FFE2-4BF9-ABA4-458F2F06DFEB}" srcOrd="0" destOrd="0" presId="urn:microsoft.com/office/officeart/2018/2/layout/IconVerticalSolidList"/>
    <dgm:cxn modelId="{563816D7-8204-448C-AF80-A41F9B9C8C60}" type="presParOf" srcId="{63C50F3B-41E5-4BA7-9E8C-D61D3028F1CE}" destId="{58697161-9736-4A15-8F5C-8A56F8A65AE0}" srcOrd="1" destOrd="0" presId="urn:microsoft.com/office/officeart/2018/2/layout/IconVerticalSolidList"/>
    <dgm:cxn modelId="{B92C581E-07ED-439E-9A86-BC1F8864AE28}" type="presParOf" srcId="{63C50F3B-41E5-4BA7-9E8C-D61D3028F1CE}" destId="{CDA19A4D-B619-43D9-9273-3503AB59C337}" srcOrd="2" destOrd="0" presId="urn:microsoft.com/office/officeart/2018/2/layout/IconVerticalSolidList"/>
    <dgm:cxn modelId="{E6DCF226-AEE9-46E9-9514-41906EB77A05}" type="presParOf" srcId="{63C50F3B-41E5-4BA7-9E8C-D61D3028F1CE}" destId="{11F8459E-7463-43B6-B9A1-98EC983A64A2}" srcOrd="3" destOrd="0" presId="urn:microsoft.com/office/officeart/2018/2/layout/IconVerticalSolidList"/>
    <dgm:cxn modelId="{086CCC5D-85F9-4D00-A7CE-B0F0F27E3151}" type="presParOf" srcId="{50C02153-344E-4513-9A00-675E264E1D4E}" destId="{50A873A2-80B8-486F-94D3-BCCEF7DC2D38}" srcOrd="1" destOrd="0" presId="urn:microsoft.com/office/officeart/2018/2/layout/IconVerticalSolidList"/>
    <dgm:cxn modelId="{ADFE05E9-A5C5-40AB-A506-CDEC09E6DB67}" type="presParOf" srcId="{50C02153-344E-4513-9A00-675E264E1D4E}" destId="{D4670B77-275A-48AF-90BA-CFC8C2B81F08}" srcOrd="2" destOrd="0" presId="urn:microsoft.com/office/officeart/2018/2/layout/IconVerticalSolidList"/>
    <dgm:cxn modelId="{189E52BB-8E87-4717-ADEE-5ECCE14A78E4}" type="presParOf" srcId="{D4670B77-275A-48AF-90BA-CFC8C2B81F08}" destId="{415AE1EB-AB1A-44DC-8A10-C98E0EC8BB68}" srcOrd="0" destOrd="0" presId="urn:microsoft.com/office/officeart/2018/2/layout/IconVerticalSolidList"/>
    <dgm:cxn modelId="{6E6F5630-57D7-4963-9D82-EFA2951150EB}" type="presParOf" srcId="{D4670B77-275A-48AF-90BA-CFC8C2B81F08}" destId="{7FFAF758-8C15-4248-9C26-AD523B87856E}" srcOrd="1" destOrd="0" presId="urn:microsoft.com/office/officeart/2018/2/layout/IconVerticalSolidList"/>
    <dgm:cxn modelId="{779ECF96-F177-463D-9CB8-08E3DBA126DA}" type="presParOf" srcId="{D4670B77-275A-48AF-90BA-CFC8C2B81F08}" destId="{48A6BD31-7CEB-42C9-AB2B-F11AF1E4C744}" srcOrd="2" destOrd="0" presId="urn:microsoft.com/office/officeart/2018/2/layout/IconVerticalSolidList"/>
    <dgm:cxn modelId="{EE0FF864-8728-43A3-9D3D-A622B897B85A}" type="presParOf" srcId="{D4670B77-275A-48AF-90BA-CFC8C2B81F08}" destId="{AECB7374-711A-4415-8C72-20374490D5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2F3170-B55A-4343-A48E-31267197CC60}"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30B10337-23E7-4F03-AFD7-0C3349F1CECB}">
      <dgm:prSet/>
      <dgm:spPr/>
      <dgm:t>
        <a:bodyPr/>
        <a:lstStyle/>
        <a:p>
          <a:pPr rtl="0"/>
          <a:r>
            <a:rPr lang="tr-TR" dirty="0">
              <a:latin typeface="Sitka Heading"/>
            </a:rPr>
            <a:t>YENİDEN GELEN MÜŞTERİLERİN BOŞLUKLARININ ATILMASI</a:t>
          </a:r>
          <a:endParaRPr lang="en-US" dirty="0"/>
        </a:p>
      </dgm:t>
    </dgm:pt>
    <dgm:pt modelId="{04FAECA3-A758-40E9-A1FA-8BDB3C598BC8}" type="parTrans" cxnId="{B6B9ACC3-7EE5-48F7-A088-A59CAC669142}">
      <dgm:prSet/>
      <dgm:spPr/>
      <dgm:t>
        <a:bodyPr/>
        <a:lstStyle/>
        <a:p>
          <a:endParaRPr lang="en-US"/>
        </a:p>
      </dgm:t>
    </dgm:pt>
    <dgm:pt modelId="{9999F9B3-38A9-46C4-8A28-5C4BE0F914B4}" type="sibTrans" cxnId="{B6B9ACC3-7EE5-48F7-A088-A59CAC669142}">
      <dgm:prSet phldrT="1"/>
      <dgm:spPr/>
      <dgm:t>
        <a:bodyPr/>
        <a:lstStyle/>
        <a:p>
          <a:r>
            <a:rPr lang="en-US"/>
            <a:t>1</a:t>
          </a:r>
        </a:p>
      </dgm:t>
    </dgm:pt>
    <dgm:pt modelId="{C807BBC0-5C11-4B10-A171-EF3A17CE45BF}">
      <dgm:prSet/>
      <dgm:spPr/>
      <dgm:t>
        <a:bodyPr/>
        <a:lstStyle/>
        <a:p>
          <a:pPr rtl="0"/>
          <a:r>
            <a:rPr lang="tr-TR" dirty="0"/>
            <a:t>VERİNİN MÜŞTERİNİN İLK İŞLEM TARİHİNE GÖRE BÖLÜNMESİ</a:t>
          </a:r>
          <a:endParaRPr lang="en-US" dirty="0">
            <a:latin typeface="Sitka Heading"/>
          </a:endParaRPr>
        </a:p>
      </dgm:t>
    </dgm:pt>
    <dgm:pt modelId="{899F35DF-A707-4384-ACEF-394A57B67C26}" type="parTrans" cxnId="{A66801FD-E0F6-4A1B-9286-8FE6D7A79EA2}">
      <dgm:prSet/>
      <dgm:spPr/>
      <dgm:t>
        <a:bodyPr/>
        <a:lstStyle/>
        <a:p>
          <a:endParaRPr lang="en-US"/>
        </a:p>
      </dgm:t>
    </dgm:pt>
    <dgm:pt modelId="{3DD5F6E8-0AD6-4CCD-B644-B78C029435BC}" type="sibTrans" cxnId="{A66801FD-E0F6-4A1B-9286-8FE6D7A79EA2}">
      <dgm:prSet phldrT="2"/>
      <dgm:spPr/>
      <dgm:t>
        <a:bodyPr/>
        <a:lstStyle/>
        <a:p>
          <a:r>
            <a:rPr lang="en-US"/>
            <a:t>2</a:t>
          </a:r>
        </a:p>
      </dgm:t>
    </dgm:pt>
    <dgm:pt modelId="{1AED4A94-5F32-4123-9E5C-DAE80FEA5221}">
      <dgm:prSet/>
      <dgm:spPr/>
      <dgm:t>
        <a:bodyPr/>
        <a:lstStyle/>
        <a:p>
          <a:pPr rtl="0"/>
          <a:r>
            <a:rPr lang="tr-TR" dirty="0"/>
            <a:t>BU </a:t>
          </a:r>
          <a:r>
            <a:rPr lang="tr-TR" dirty="0">
              <a:latin typeface="Sitka Heading"/>
            </a:rPr>
            <a:t>VERİLERDEN CHURNLER</a:t>
          </a:r>
          <a:r>
            <a:rPr lang="tr-TR" dirty="0"/>
            <a:t> AYRILARAK AUTOGLUON MODELLERİ EĞİTİLMESİ</a:t>
          </a:r>
          <a:endParaRPr lang="en-US" dirty="0"/>
        </a:p>
      </dgm:t>
    </dgm:pt>
    <dgm:pt modelId="{B7B34B0B-00C5-41F3-AB06-44730049A428}" type="parTrans" cxnId="{90B5339D-7CB1-4A46-9E58-73F787D3562C}">
      <dgm:prSet/>
      <dgm:spPr/>
      <dgm:t>
        <a:bodyPr/>
        <a:lstStyle/>
        <a:p>
          <a:endParaRPr lang="en-US"/>
        </a:p>
      </dgm:t>
    </dgm:pt>
    <dgm:pt modelId="{EEB5D0B3-3EAB-4FFF-97CD-CD1EE39344B0}" type="sibTrans" cxnId="{90B5339D-7CB1-4A46-9E58-73F787D3562C}">
      <dgm:prSet phldrT="3"/>
      <dgm:spPr/>
      <dgm:t>
        <a:bodyPr/>
        <a:lstStyle/>
        <a:p>
          <a:r>
            <a:rPr lang="en-US"/>
            <a:t>3</a:t>
          </a:r>
        </a:p>
      </dgm:t>
    </dgm:pt>
    <dgm:pt modelId="{2E4847AB-1144-4109-A9B8-2A733BF31772}">
      <dgm:prSet/>
      <dgm:spPr/>
      <dgm:t>
        <a:bodyPr/>
        <a:lstStyle/>
        <a:p>
          <a:pPr rtl="0"/>
          <a:r>
            <a:rPr lang="tr-TR" dirty="0">
              <a:latin typeface="Sitka Heading"/>
            </a:rPr>
            <a:t>EĞİTİLEN MODELLERDEN</a:t>
          </a:r>
          <a:r>
            <a:rPr lang="tr-TR" dirty="0"/>
            <a:t> TAHMİNLER ALINARAK SONUÇLARIN BİRLEŞTİRİLMESİ</a:t>
          </a:r>
          <a:endParaRPr lang="en-US" dirty="0"/>
        </a:p>
      </dgm:t>
    </dgm:pt>
    <dgm:pt modelId="{51CF71DA-BC0F-4AA8-80EB-0FE423C97DC3}" type="parTrans" cxnId="{AD63D494-9E4E-4BBD-ABED-603EAF554675}">
      <dgm:prSet/>
      <dgm:spPr/>
      <dgm:t>
        <a:bodyPr/>
        <a:lstStyle/>
        <a:p>
          <a:endParaRPr lang="en-US"/>
        </a:p>
      </dgm:t>
    </dgm:pt>
    <dgm:pt modelId="{12CF35EF-5CD1-4882-8979-45429FAD3BD2}" type="sibTrans" cxnId="{AD63D494-9E4E-4BBD-ABED-603EAF554675}">
      <dgm:prSet phldrT="4"/>
      <dgm:spPr/>
      <dgm:t>
        <a:bodyPr/>
        <a:lstStyle/>
        <a:p>
          <a:r>
            <a:rPr lang="en-US"/>
            <a:t>4</a:t>
          </a:r>
        </a:p>
      </dgm:t>
    </dgm:pt>
    <dgm:pt modelId="{0E8B8A9D-06FE-4320-966B-491DFAD21F6E}" type="pres">
      <dgm:prSet presAssocID="{D92F3170-B55A-4343-A48E-31267197CC60}" presName="Name0" presStyleCnt="0">
        <dgm:presLayoutVars>
          <dgm:animLvl val="lvl"/>
          <dgm:resizeHandles val="exact"/>
        </dgm:presLayoutVars>
      </dgm:prSet>
      <dgm:spPr/>
    </dgm:pt>
    <dgm:pt modelId="{FD9717CA-F701-4595-B5E0-01C13C238425}" type="pres">
      <dgm:prSet presAssocID="{30B10337-23E7-4F03-AFD7-0C3349F1CECB}" presName="compositeNode" presStyleCnt="0">
        <dgm:presLayoutVars>
          <dgm:bulletEnabled val="1"/>
        </dgm:presLayoutVars>
      </dgm:prSet>
      <dgm:spPr/>
    </dgm:pt>
    <dgm:pt modelId="{A1A95384-2B43-4AB9-9C1B-EF15789EB604}" type="pres">
      <dgm:prSet presAssocID="{30B10337-23E7-4F03-AFD7-0C3349F1CECB}" presName="bgRect" presStyleLbl="bgAccFollowNode1" presStyleIdx="0" presStyleCnt="4"/>
      <dgm:spPr/>
    </dgm:pt>
    <dgm:pt modelId="{427EFCAB-3AC0-4662-A398-A7242D2D08C6}" type="pres">
      <dgm:prSet presAssocID="{9999F9B3-38A9-46C4-8A28-5C4BE0F914B4}" presName="sibTransNodeCircle" presStyleLbl="alignNode1" presStyleIdx="0" presStyleCnt="8">
        <dgm:presLayoutVars>
          <dgm:chMax val="0"/>
          <dgm:bulletEnabled/>
        </dgm:presLayoutVars>
      </dgm:prSet>
      <dgm:spPr/>
    </dgm:pt>
    <dgm:pt modelId="{3B1AE7E4-3FA9-4318-AD08-AD4BE1A79172}" type="pres">
      <dgm:prSet presAssocID="{30B10337-23E7-4F03-AFD7-0C3349F1CECB}" presName="bottomLine" presStyleLbl="alignNode1" presStyleIdx="1" presStyleCnt="8">
        <dgm:presLayoutVars/>
      </dgm:prSet>
      <dgm:spPr/>
    </dgm:pt>
    <dgm:pt modelId="{18880213-B2E0-4EDD-8684-E39F8FE2AD3F}" type="pres">
      <dgm:prSet presAssocID="{30B10337-23E7-4F03-AFD7-0C3349F1CECB}" presName="nodeText" presStyleLbl="bgAccFollowNode1" presStyleIdx="0" presStyleCnt="4">
        <dgm:presLayoutVars>
          <dgm:bulletEnabled val="1"/>
        </dgm:presLayoutVars>
      </dgm:prSet>
      <dgm:spPr/>
    </dgm:pt>
    <dgm:pt modelId="{FB13DAD1-6F97-435A-A9BF-704EDD172F4E}" type="pres">
      <dgm:prSet presAssocID="{9999F9B3-38A9-46C4-8A28-5C4BE0F914B4}" presName="sibTrans" presStyleCnt="0"/>
      <dgm:spPr/>
    </dgm:pt>
    <dgm:pt modelId="{2F907690-287A-41C8-8BDC-094FB0DBF923}" type="pres">
      <dgm:prSet presAssocID="{C807BBC0-5C11-4B10-A171-EF3A17CE45BF}" presName="compositeNode" presStyleCnt="0">
        <dgm:presLayoutVars>
          <dgm:bulletEnabled val="1"/>
        </dgm:presLayoutVars>
      </dgm:prSet>
      <dgm:spPr/>
    </dgm:pt>
    <dgm:pt modelId="{2EDA2A4B-8EB0-4558-ACF1-3B6441EFF66E}" type="pres">
      <dgm:prSet presAssocID="{C807BBC0-5C11-4B10-A171-EF3A17CE45BF}" presName="bgRect" presStyleLbl="bgAccFollowNode1" presStyleIdx="1" presStyleCnt="4"/>
      <dgm:spPr/>
    </dgm:pt>
    <dgm:pt modelId="{B519624D-A08B-482E-B7A4-FD6613270A75}" type="pres">
      <dgm:prSet presAssocID="{3DD5F6E8-0AD6-4CCD-B644-B78C029435BC}" presName="sibTransNodeCircle" presStyleLbl="alignNode1" presStyleIdx="2" presStyleCnt="8">
        <dgm:presLayoutVars>
          <dgm:chMax val="0"/>
          <dgm:bulletEnabled/>
        </dgm:presLayoutVars>
      </dgm:prSet>
      <dgm:spPr/>
    </dgm:pt>
    <dgm:pt modelId="{E86399D3-281E-4F37-973B-B766197E3732}" type="pres">
      <dgm:prSet presAssocID="{C807BBC0-5C11-4B10-A171-EF3A17CE45BF}" presName="bottomLine" presStyleLbl="alignNode1" presStyleIdx="3" presStyleCnt="8">
        <dgm:presLayoutVars/>
      </dgm:prSet>
      <dgm:spPr/>
    </dgm:pt>
    <dgm:pt modelId="{E7E70466-6642-4C2B-B934-686770C4FD7C}" type="pres">
      <dgm:prSet presAssocID="{C807BBC0-5C11-4B10-A171-EF3A17CE45BF}" presName="nodeText" presStyleLbl="bgAccFollowNode1" presStyleIdx="1" presStyleCnt="4">
        <dgm:presLayoutVars>
          <dgm:bulletEnabled val="1"/>
        </dgm:presLayoutVars>
      </dgm:prSet>
      <dgm:spPr/>
    </dgm:pt>
    <dgm:pt modelId="{CCBD6946-DBE0-452A-87B2-47EF8A95ED06}" type="pres">
      <dgm:prSet presAssocID="{3DD5F6E8-0AD6-4CCD-B644-B78C029435BC}" presName="sibTrans" presStyleCnt="0"/>
      <dgm:spPr/>
    </dgm:pt>
    <dgm:pt modelId="{C0977BB7-B0C9-4541-843B-544654B5655A}" type="pres">
      <dgm:prSet presAssocID="{1AED4A94-5F32-4123-9E5C-DAE80FEA5221}" presName="compositeNode" presStyleCnt="0">
        <dgm:presLayoutVars>
          <dgm:bulletEnabled val="1"/>
        </dgm:presLayoutVars>
      </dgm:prSet>
      <dgm:spPr/>
    </dgm:pt>
    <dgm:pt modelId="{FBD00362-2C08-42E9-AADD-B485BE848907}" type="pres">
      <dgm:prSet presAssocID="{1AED4A94-5F32-4123-9E5C-DAE80FEA5221}" presName="bgRect" presStyleLbl="bgAccFollowNode1" presStyleIdx="2" presStyleCnt="4"/>
      <dgm:spPr/>
    </dgm:pt>
    <dgm:pt modelId="{4C706B2E-D62C-4EB6-8271-D6511E77896B}" type="pres">
      <dgm:prSet presAssocID="{EEB5D0B3-3EAB-4FFF-97CD-CD1EE39344B0}" presName="sibTransNodeCircle" presStyleLbl="alignNode1" presStyleIdx="4" presStyleCnt="8">
        <dgm:presLayoutVars>
          <dgm:chMax val="0"/>
          <dgm:bulletEnabled/>
        </dgm:presLayoutVars>
      </dgm:prSet>
      <dgm:spPr/>
    </dgm:pt>
    <dgm:pt modelId="{6DB6D2AB-4441-4F57-9D85-874D09F93606}" type="pres">
      <dgm:prSet presAssocID="{1AED4A94-5F32-4123-9E5C-DAE80FEA5221}" presName="bottomLine" presStyleLbl="alignNode1" presStyleIdx="5" presStyleCnt="8">
        <dgm:presLayoutVars/>
      </dgm:prSet>
      <dgm:spPr/>
    </dgm:pt>
    <dgm:pt modelId="{A1FFE5BC-7D13-4E02-AE6F-E26947821740}" type="pres">
      <dgm:prSet presAssocID="{1AED4A94-5F32-4123-9E5C-DAE80FEA5221}" presName="nodeText" presStyleLbl="bgAccFollowNode1" presStyleIdx="2" presStyleCnt="4">
        <dgm:presLayoutVars>
          <dgm:bulletEnabled val="1"/>
        </dgm:presLayoutVars>
      </dgm:prSet>
      <dgm:spPr/>
    </dgm:pt>
    <dgm:pt modelId="{7332B437-7962-49F9-9147-DD179A80C5C2}" type="pres">
      <dgm:prSet presAssocID="{EEB5D0B3-3EAB-4FFF-97CD-CD1EE39344B0}" presName="sibTrans" presStyleCnt="0"/>
      <dgm:spPr/>
    </dgm:pt>
    <dgm:pt modelId="{7A6C3F13-7152-4171-A0DC-BADC1E655247}" type="pres">
      <dgm:prSet presAssocID="{2E4847AB-1144-4109-A9B8-2A733BF31772}" presName="compositeNode" presStyleCnt="0">
        <dgm:presLayoutVars>
          <dgm:bulletEnabled val="1"/>
        </dgm:presLayoutVars>
      </dgm:prSet>
      <dgm:spPr/>
    </dgm:pt>
    <dgm:pt modelId="{7F875FC9-BD99-4DA4-8054-0036298E1F61}" type="pres">
      <dgm:prSet presAssocID="{2E4847AB-1144-4109-A9B8-2A733BF31772}" presName="bgRect" presStyleLbl="bgAccFollowNode1" presStyleIdx="3" presStyleCnt="4"/>
      <dgm:spPr/>
    </dgm:pt>
    <dgm:pt modelId="{0279CE1D-EEF5-4C04-A73A-33885CF7AAAA}" type="pres">
      <dgm:prSet presAssocID="{12CF35EF-5CD1-4882-8979-45429FAD3BD2}" presName="sibTransNodeCircle" presStyleLbl="alignNode1" presStyleIdx="6" presStyleCnt="8">
        <dgm:presLayoutVars>
          <dgm:chMax val="0"/>
          <dgm:bulletEnabled/>
        </dgm:presLayoutVars>
      </dgm:prSet>
      <dgm:spPr/>
    </dgm:pt>
    <dgm:pt modelId="{5B5D1EAF-0F67-4F9E-A93A-840C6FF080DB}" type="pres">
      <dgm:prSet presAssocID="{2E4847AB-1144-4109-A9B8-2A733BF31772}" presName="bottomLine" presStyleLbl="alignNode1" presStyleIdx="7" presStyleCnt="8">
        <dgm:presLayoutVars/>
      </dgm:prSet>
      <dgm:spPr/>
    </dgm:pt>
    <dgm:pt modelId="{3ED06B45-64F4-42A0-A15E-9AE935CFD9E7}" type="pres">
      <dgm:prSet presAssocID="{2E4847AB-1144-4109-A9B8-2A733BF31772}" presName="nodeText" presStyleLbl="bgAccFollowNode1" presStyleIdx="3" presStyleCnt="4">
        <dgm:presLayoutVars>
          <dgm:bulletEnabled val="1"/>
        </dgm:presLayoutVars>
      </dgm:prSet>
      <dgm:spPr/>
    </dgm:pt>
  </dgm:ptLst>
  <dgm:cxnLst>
    <dgm:cxn modelId="{7FE55525-7D12-4283-86AF-B7E670E8A460}" type="presOf" srcId="{EEB5D0B3-3EAB-4FFF-97CD-CD1EE39344B0}" destId="{4C706B2E-D62C-4EB6-8271-D6511E77896B}" srcOrd="0" destOrd="0" presId="urn:microsoft.com/office/officeart/2016/7/layout/BasicLinearProcessNumbered"/>
    <dgm:cxn modelId="{D70F6538-34EB-46D2-883A-BE3828AD85C0}" type="presOf" srcId="{C807BBC0-5C11-4B10-A171-EF3A17CE45BF}" destId="{2EDA2A4B-8EB0-4558-ACF1-3B6441EFF66E}" srcOrd="0" destOrd="0" presId="urn:microsoft.com/office/officeart/2016/7/layout/BasicLinearProcessNumbered"/>
    <dgm:cxn modelId="{4AB6C07D-4A09-4FE4-BB35-EEC0C75FF2D4}" type="presOf" srcId="{2E4847AB-1144-4109-A9B8-2A733BF31772}" destId="{7F875FC9-BD99-4DA4-8054-0036298E1F61}" srcOrd="0" destOrd="0" presId="urn:microsoft.com/office/officeart/2016/7/layout/BasicLinearProcessNumbered"/>
    <dgm:cxn modelId="{AC6AE880-4A85-4F9E-BCBB-1FF01A917719}" type="presOf" srcId="{C807BBC0-5C11-4B10-A171-EF3A17CE45BF}" destId="{E7E70466-6642-4C2B-B934-686770C4FD7C}" srcOrd="1" destOrd="0" presId="urn:microsoft.com/office/officeart/2016/7/layout/BasicLinearProcessNumbered"/>
    <dgm:cxn modelId="{AD63D494-9E4E-4BBD-ABED-603EAF554675}" srcId="{D92F3170-B55A-4343-A48E-31267197CC60}" destId="{2E4847AB-1144-4109-A9B8-2A733BF31772}" srcOrd="3" destOrd="0" parTransId="{51CF71DA-BC0F-4AA8-80EB-0FE423C97DC3}" sibTransId="{12CF35EF-5CD1-4882-8979-45429FAD3BD2}"/>
    <dgm:cxn modelId="{83E9B299-AE0C-477D-BEF6-360E609AC8D8}" type="presOf" srcId="{12CF35EF-5CD1-4882-8979-45429FAD3BD2}" destId="{0279CE1D-EEF5-4C04-A73A-33885CF7AAAA}" srcOrd="0" destOrd="0" presId="urn:microsoft.com/office/officeart/2016/7/layout/BasicLinearProcessNumbered"/>
    <dgm:cxn modelId="{2D74E79A-FA62-4952-8F04-AFE398107AA1}" type="presOf" srcId="{2E4847AB-1144-4109-A9B8-2A733BF31772}" destId="{3ED06B45-64F4-42A0-A15E-9AE935CFD9E7}" srcOrd="1" destOrd="0" presId="urn:microsoft.com/office/officeart/2016/7/layout/BasicLinearProcessNumbered"/>
    <dgm:cxn modelId="{90B5339D-7CB1-4A46-9E58-73F787D3562C}" srcId="{D92F3170-B55A-4343-A48E-31267197CC60}" destId="{1AED4A94-5F32-4123-9E5C-DAE80FEA5221}" srcOrd="2" destOrd="0" parTransId="{B7B34B0B-00C5-41F3-AB06-44730049A428}" sibTransId="{EEB5D0B3-3EAB-4FFF-97CD-CD1EE39344B0}"/>
    <dgm:cxn modelId="{023DA7A1-B17B-4435-B58D-8DA28F5760EC}" type="presOf" srcId="{3DD5F6E8-0AD6-4CCD-B644-B78C029435BC}" destId="{B519624D-A08B-482E-B7A4-FD6613270A75}" srcOrd="0" destOrd="0" presId="urn:microsoft.com/office/officeart/2016/7/layout/BasicLinearProcessNumbered"/>
    <dgm:cxn modelId="{C1940DBC-6957-4BB4-BB33-424DBFF276D1}" type="presOf" srcId="{1AED4A94-5F32-4123-9E5C-DAE80FEA5221}" destId="{FBD00362-2C08-42E9-AADD-B485BE848907}" srcOrd="0" destOrd="0" presId="urn:microsoft.com/office/officeart/2016/7/layout/BasicLinearProcessNumbered"/>
    <dgm:cxn modelId="{0CBD02C0-EC93-46DA-A431-043FFDC90804}" type="presOf" srcId="{30B10337-23E7-4F03-AFD7-0C3349F1CECB}" destId="{A1A95384-2B43-4AB9-9C1B-EF15789EB604}" srcOrd="0" destOrd="0" presId="urn:microsoft.com/office/officeart/2016/7/layout/BasicLinearProcessNumbered"/>
    <dgm:cxn modelId="{B6B9ACC3-7EE5-48F7-A088-A59CAC669142}" srcId="{D92F3170-B55A-4343-A48E-31267197CC60}" destId="{30B10337-23E7-4F03-AFD7-0C3349F1CECB}" srcOrd="0" destOrd="0" parTransId="{04FAECA3-A758-40E9-A1FA-8BDB3C598BC8}" sibTransId="{9999F9B3-38A9-46C4-8A28-5C4BE0F914B4}"/>
    <dgm:cxn modelId="{319FCED0-42FA-4466-B405-2F6D3CE34FD4}" type="presOf" srcId="{30B10337-23E7-4F03-AFD7-0C3349F1CECB}" destId="{18880213-B2E0-4EDD-8684-E39F8FE2AD3F}" srcOrd="1" destOrd="0" presId="urn:microsoft.com/office/officeart/2016/7/layout/BasicLinearProcessNumbered"/>
    <dgm:cxn modelId="{0CC46FE0-856A-4BB8-8576-96694C07BCC7}" type="presOf" srcId="{1AED4A94-5F32-4123-9E5C-DAE80FEA5221}" destId="{A1FFE5BC-7D13-4E02-AE6F-E26947821740}" srcOrd="1" destOrd="0" presId="urn:microsoft.com/office/officeart/2016/7/layout/BasicLinearProcessNumbered"/>
    <dgm:cxn modelId="{834E59E3-EE63-4B8A-A27B-9E8423657040}" type="presOf" srcId="{D92F3170-B55A-4343-A48E-31267197CC60}" destId="{0E8B8A9D-06FE-4320-966B-491DFAD21F6E}" srcOrd="0" destOrd="0" presId="urn:microsoft.com/office/officeart/2016/7/layout/BasicLinearProcessNumbered"/>
    <dgm:cxn modelId="{3C6B76ED-86D7-42BC-8204-96536F988659}" type="presOf" srcId="{9999F9B3-38A9-46C4-8A28-5C4BE0F914B4}" destId="{427EFCAB-3AC0-4662-A398-A7242D2D08C6}" srcOrd="0" destOrd="0" presId="urn:microsoft.com/office/officeart/2016/7/layout/BasicLinearProcessNumbered"/>
    <dgm:cxn modelId="{A66801FD-E0F6-4A1B-9286-8FE6D7A79EA2}" srcId="{D92F3170-B55A-4343-A48E-31267197CC60}" destId="{C807BBC0-5C11-4B10-A171-EF3A17CE45BF}" srcOrd="1" destOrd="0" parTransId="{899F35DF-A707-4384-ACEF-394A57B67C26}" sibTransId="{3DD5F6E8-0AD6-4CCD-B644-B78C029435BC}"/>
    <dgm:cxn modelId="{373BCE68-B3DA-4B2B-9D7B-47B6D90BD92B}" type="presParOf" srcId="{0E8B8A9D-06FE-4320-966B-491DFAD21F6E}" destId="{FD9717CA-F701-4595-B5E0-01C13C238425}" srcOrd="0" destOrd="0" presId="urn:microsoft.com/office/officeart/2016/7/layout/BasicLinearProcessNumbered"/>
    <dgm:cxn modelId="{7E5EECEA-A331-45D6-9E72-1076293A9749}" type="presParOf" srcId="{FD9717CA-F701-4595-B5E0-01C13C238425}" destId="{A1A95384-2B43-4AB9-9C1B-EF15789EB604}" srcOrd="0" destOrd="0" presId="urn:microsoft.com/office/officeart/2016/7/layout/BasicLinearProcessNumbered"/>
    <dgm:cxn modelId="{5273D9F6-2C96-49BB-A07D-9CFE17AA6766}" type="presParOf" srcId="{FD9717CA-F701-4595-B5E0-01C13C238425}" destId="{427EFCAB-3AC0-4662-A398-A7242D2D08C6}" srcOrd="1" destOrd="0" presId="urn:microsoft.com/office/officeart/2016/7/layout/BasicLinearProcessNumbered"/>
    <dgm:cxn modelId="{F930246A-B03B-41D5-9A0A-AE01B1EB051A}" type="presParOf" srcId="{FD9717CA-F701-4595-B5E0-01C13C238425}" destId="{3B1AE7E4-3FA9-4318-AD08-AD4BE1A79172}" srcOrd="2" destOrd="0" presId="urn:microsoft.com/office/officeart/2016/7/layout/BasicLinearProcessNumbered"/>
    <dgm:cxn modelId="{F69CD2B1-8D1F-4DFA-AE2A-7E467C344388}" type="presParOf" srcId="{FD9717CA-F701-4595-B5E0-01C13C238425}" destId="{18880213-B2E0-4EDD-8684-E39F8FE2AD3F}" srcOrd="3" destOrd="0" presId="urn:microsoft.com/office/officeart/2016/7/layout/BasicLinearProcessNumbered"/>
    <dgm:cxn modelId="{78DFD9D3-72CA-42C6-B32D-137988544378}" type="presParOf" srcId="{0E8B8A9D-06FE-4320-966B-491DFAD21F6E}" destId="{FB13DAD1-6F97-435A-A9BF-704EDD172F4E}" srcOrd="1" destOrd="0" presId="urn:microsoft.com/office/officeart/2016/7/layout/BasicLinearProcessNumbered"/>
    <dgm:cxn modelId="{7ED6079D-C4F9-4074-AA4D-D432AEAF0456}" type="presParOf" srcId="{0E8B8A9D-06FE-4320-966B-491DFAD21F6E}" destId="{2F907690-287A-41C8-8BDC-094FB0DBF923}" srcOrd="2" destOrd="0" presId="urn:microsoft.com/office/officeart/2016/7/layout/BasicLinearProcessNumbered"/>
    <dgm:cxn modelId="{772945EF-D5C9-4C57-9DC5-EA094AAFA179}" type="presParOf" srcId="{2F907690-287A-41C8-8BDC-094FB0DBF923}" destId="{2EDA2A4B-8EB0-4558-ACF1-3B6441EFF66E}" srcOrd="0" destOrd="0" presId="urn:microsoft.com/office/officeart/2016/7/layout/BasicLinearProcessNumbered"/>
    <dgm:cxn modelId="{191C1CC2-A629-4E7D-8F7F-F463D0C3E54D}" type="presParOf" srcId="{2F907690-287A-41C8-8BDC-094FB0DBF923}" destId="{B519624D-A08B-482E-B7A4-FD6613270A75}" srcOrd="1" destOrd="0" presId="urn:microsoft.com/office/officeart/2016/7/layout/BasicLinearProcessNumbered"/>
    <dgm:cxn modelId="{009A25A2-7E89-48E3-AF08-9D52E54094EA}" type="presParOf" srcId="{2F907690-287A-41C8-8BDC-094FB0DBF923}" destId="{E86399D3-281E-4F37-973B-B766197E3732}" srcOrd="2" destOrd="0" presId="urn:microsoft.com/office/officeart/2016/7/layout/BasicLinearProcessNumbered"/>
    <dgm:cxn modelId="{585A3D63-5D82-4877-A5A0-F13B37280BD2}" type="presParOf" srcId="{2F907690-287A-41C8-8BDC-094FB0DBF923}" destId="{E7E70466-6642-4C2B-B934-686770C4FD7C}" srcOrd="3" destOrd="0" presId="urn:microsoft.com/office/officeart/2016/7/layout/BasicLinearProcessNumbered"/>
    <dgm:cxn modelId="{4FA4EF29-2D7F-4E3B-9E11-6F922A91E132}" type="presParOf" srcId="{0E8B8A9D-06FE-4320-966B-491DFAD21F6E}" destId="{CCBD6946-DBE0-452A-87B2-47EF8A95ED06}" srcOrd="3" destOrd="0" presId="urn:microsoft.com/office/officeart/2016/7/layout/BasicLinearProcessNumbered"/>
    <dgm:cxn modelId="{9705C7B1-FED9-47F4-9320-1BCFAC3FB8BA}" type="presParOf" srcId="{0E8B8A9D-06FE-4320-966B-491DFAD21F6E}" destId="{C0977BB7-B0C9-4541-843B-544654B5655A}" srcOrd="4" destOrd="0" presId="urn:microsoft.com/office/officeart/2016/7/layout/BasicLinearProcessNumbered"/>
    <dgm:cxn modelId="{1B59BF70-A33B-4438-8201-4A744B51FC73}" type="presParOf" srcId="{C0977BB7-B0C9-4541-843B-544654B5655A}" destId="{FBD00362-2C08-42E9-AADD-B485BE848907}" srcOrd="0" destOrd="0" presId="urn:microsoft.com/office/officeart/2016/7/layout/BasicLinearProcessNumbered"/>
    <dgm:cxn modelId="{F10633CE-52B2-4DBB-B0B3-94D8E465A402}" type="presParOf" srcId="{C0977BB7-B0C9-4541-843B-544654B5655A}" destId="{4C706B2E-D62C-4EB6-8271-D6511E77896B}" srcOrd="1" destOrd="0" presId="urn:microsoft.com/office/officeart/2016/7/layout/BasicLinearProcessNumbered"/>
    <dgm:cxn modelId="{A340F787-EB8F-4FF9-86A8-E46F63ACAF9B}" type="presParOf" srcId="{C0977BB7-B0C9-4541-843B-544654B5655A}" destId="{6DB6D2AB-4441-4F57-9D85-874D09F93606}" srcOrd="2" destOrd="0" presId="urn:microsoft.com/office/officeart/2016/7/layout/BasicLinearProcessNumbered"/>
    <dgm:cxn modelId="{8319624C-9193-4CF5-893B-8CE2D527C3F1}" type="presParOf" srcId="{C0977BB7-B0C9-4541-843B-544654B5655A}" destId="{A1FFE5BC-7D13-4E02-AE6F-E26947821740}" srcOrd="3" destOrd="0" presId="urn:microsoft.com/office/officeart/2016/7/layout/BasicLinearProcessNumbered"/>
    <dgm:cxn modelId="{5074D716-35AE-4B4C-923C-37CE90A01844}" type="presParOf" srcId="{0E8B8A9D-06FE-4320-966B-491DFAD21F6E}" destId="{7332B437-7962-49F9-9147-DD179A80C5C2}" srcOrd="5" destOrd="0" presId="urn:microsoft.com/office/officeart/2016/7/layout/BasicLinearProcessNumbered"/>
    <dgm:cxn modelId="{5D4D49CB-CA7C-42C2-B5BC-92213833CF3D}" type="presParOf" srcId="{0E8B8A9D-06FE-4320-966B-491DFAD21F6E}" destId="{7A6C3F13-7152-4171-A0DC-BADC1E655247}" srcOrd="6" destOrd="0" presId="urn:microsoft.com/office/officeart/2016/7/layout/BasicLinearProcessNumbered"/>
    <dgm:cxn modelId="{094646C1-2BB3-46CC-9EEE-8C465538D299}" type="presParOf" srcId="{7A6C3F13-7152-4171-A0DC-BADC1E655247}" destId="{7F875FC9-BD99-4DA4-8054-0036298E1F61}" srcOrd="0" destOrd="0" presId="urn:microsoft.com/office/officeart/2016/7/layout/BasicLinearProcessNumbered"/>
    <dgm:cxn modelId="{6A885FAF-B15A-4F40-9683-9D21B30D187C}" type="presParOf" srcId="{7A6C3F13-7152-4171-A0DC-BADC1E655247}" destId="{0279CE1D-EEF5-4C04-A73A-33885CF7AAAA}" srcOrd="1" destOrd="0" presId="urn:microsoft.com/office/officeart/2016/7/layout/BasicLinearProcessNumbered"/>
    <dgm:cxn modelId="{C8613334-2533-4741-992D-C6A5504F011F}" type="presParOf" srcId="{7A6C3F13-7152-4171-A0DC-BADC1E655247}" destId="{5B5D1EAF-0F67-4F9E-A93A-840C6FF080DB}" srcOrd="2" destOrd="0" presId="urn:microsoft.com/office/officeart/2016/7/layout/BasicLinearProcessNumbered"/>
    <dgm:cxn modelId="{AA2C3D63-B77B-4404-B039-B672B57D0E36}" type="presParOf" srcId="{7A6C3F13-7152-4171-A0DC-BADC1E655247}" destId="{3ED06B45-64F4-42A0-A15E-9AE935CFD9E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3B3AF-B06E-4563-9ED5-B1A629AA4C4A}">
      <dsp:nvSpPr>
        <dsp:cNvPr id="0" name=""/>
        <dsp:cNvSpPr/>
      </dsp:nvSpPr>
      <dsp:spPr>
        <a:xfrm>
          <a:off x="0" y="703"/>
          <a:ext cx="450056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B05E-C2C9-404B-BBB3-4D77120E2544}">
      <dsp:nvSpPr>
        <dsp:cNvPr id="0" name=""/>
        <dsp:cNvSpPr/>
      </dsp:nvSpPr>
      <dsp:spPr>
        <a:xfrm>
          <a:off x="0" y="703"/>
          <a:ext cx="450056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Toplam İşyeri Sayısı - 26060</a:t>
          </a:r>
          <a:endParaRPr lang="en-US" sz="2400" kern="1200"/>
        </a:p>
      </dsp:txBody>
      <dsp:txXfrm>
        <a:off x="0" y="703"/>
        <a:ext cx="4500563" cy="1151608"/>
      </dsp:txXfrm>
    </dsp:sp>
    <dsp:sp modelId="{F58704AC-8D94-474B-86A2-DA1C143BB053}">
      <dsp:nvSpPr>
        <dsp:cNvPr id="0" name=""/>
        <dsp:cNvSpPr/>
      </dsp:nvSpPr>
      <dsp:spPr>
        <a:xfrm>
          <a:off x="0" y="1152311"/>
          <a:ext cx="450056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1288E-166D-41E1-A75A-7B6712A0DA61}">
      <dsp:nvSpPr>
        <dsp:cNvPr id="0" name=""/>
        <dsp:cNvSpPr/>
      </dsp:nvSpPr>
      <dsp:spPr>
        <a:xfrm>
          <a:off x="0" y="1152311"/>
          <a:ext cx="450056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Hizmeti Kullanmayı Bırakan Müşteri Sayısı - 16530</a:t>
          </a:r>
          <a:endParaRPr lang="en-US" sz="2400" kern="1200"/>
        </a:p>
      </dsp:txBody>
      <dsp:txXfrm>
        <a:off x="0" y="1152311"/>
        <a:ext cx="4500563" cy="1151608"/>
      </dsp:txXfrm>
    </dsp:sp>
    <dsp:sp modelId="{94A18835-25BB-435E-A5BD-D43F5D9E29A2}">
      <dsp:nvSpPr>
        <dsp:cNvPr id="0" name=""/>
        <dsp:cNvSpPr/>
      </dsp:nvSpPr>
      <dsp:spPr>
        <a:xfrm>
          <a:off x="0" y="2303920"/>
          <a:ext cx="450056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EFA3F-CA14-4F16-8CBB-A17722548F2B}">
      <dsp:nvSpPr>
        <dsp:cNvPr id="0" name=""/>
        <dsp:cNvSpPr/>
      </dsp:nvSpPr>
      <dsp:spPr>
        <a:xfrm>
          <a:off x="0" y="2303920"/>
          <a:ext cx="450056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Geri Gelen Müşteriler - 3515</a:t>
          </a:r>
          <a:endParaRPr lang="en-US" sz="2400" kern="1200"/>
        </a:p>
      </dsp:txBody>
      <dsp:txXfrm>
        <a:off x="0" y="2303920"/>
        <a:ext cx="4500563" cy="1151608"/>
      </dsp:txXfrm>
    </dsp:sp>
    <dsp:sp modelId="{DC66B1AF-C88C-4D09-8637-B6EAD1A5D3B4}">
      <dsp:nvSpPr>
        <dsp:cNvPr id="0" name=""/>
        <dsp:cNvSpPr/>
      </dsp:nvSpPr>
      <dsp:spPr>
        <a:xfrm>
          <a:off x="0" y="3455529"/>
          <a:ext cx="450056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87A3C-F4B2-47A0-ADCF-E93D0232E70B}">
      <dsp:nvSpPr>
        <dsp:cNvPr id="0" name=""/>
        <dsp:cNvSpPr/>
      </dsp:nvSpPr>
      <dsp:spPr>
        <a:xfrm>
          <a:off x="0" y="3455529"/>
          <a:ext cx="450056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Yeni Gelen Müşteriler - 1860</a:t>
          </a:r>
          <a:endParaRPr lang="en-US" sz="2400" kern="1200"/>
        </a:p>
      </dsp:txBody>
      <dsp:txXfrm>
        <a:off x="0" y="3455529"/>
        <a:ext cx="4500563" cy="1151608"/>
      </dsp:txXfrm>
    </dsp:sp>
    <dsp:sp modelId="{9EA731F2-E76F-4EF4-BB7D-062B407B76BE}">
      <dsp:nvSpPr>
        <dsp:cNvPr id="0" name=""/>
        <dsp:cNvSpPr/>
      </dsp:nvSpPr>
      <dsp:spPr>
        <a:xfrm>
          <a:off x="0" y="4607138"/>
          <a:ext cx="450056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248BC-0DDA-449E-A364-5C166AD98864}">
      <dsp:nvSpPr>
        <dsp:cNvPr id="0" name=""/>
        <dsp:cNvSpPr/>
      </dsp:nvSpPr>
      <dsp:spPr>
        <a:xfrm>
          <a:off x="0" y="4607138"/>
          <a:ext cx="4500563" cy="1151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Autogluon ile Tahmin Edilenler (Churn olmayanların hepsi) - 9530</a:t>
          </a:r>
          <a:endParaRPr lang="en-US" sz="2400" kern="1200"/>
        </a:p>
      </dsp:txBody>
      <dsp:txXfrm>
        <a:off x="0" y="4607138"/>
        <a:ext cx="4500563" cy="1151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B509-FFE2-4BF9-ABA4-458F2F06DFEB}">
      <dsp:nvSpPr>
        <dsp:cNvPr id="0" name=""/>
        <dsp:cNvSpPr/>
      </dsp:nvSpPr>
      <dsp:spPr>
        <a:xfrm>
          <a:off x="0" y="89626"/>
          <a:ext cx="5418772" cy="526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97161-9736-4A15-8F5C-8A56F8A65AE0}">
      <dsp:nvSpPr>
        <dsp:cNvPr id="0" name=""/>
        <dsp:cNvSpPr/>
      </dsp:nvSpPr>
      <dsp:spPr>
        <a:xfrm>
          <a:off x="15920" y="101468"/>
          <a:ext cx="28946" cy="289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8459E-7463-43B6-B9A1-98EC983A64A2}">
      <dsp:nvSpPr>
        <dsp:cNvPr id="0" name=""/>
        <dsp:cNvSpPr/>
      </dsp:nvSpPr>
      <dsp:spPr>
        <a:xfrm>
          <a:off x="60786" y="89626"/>
          <a:ext cx="5111866" cy="1701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059" tIns="180059" rIns="180059" bIns="180059" numCol="1" spcCol="1270" anchor="ctr" anchorCtr="0">
          <a:noAutofit/>
        </a:bodyPr>
        <a:lstStyle/>
        <a:p>
          <a:pPr marL="0" lvl="0" indent="0" algn="l" defTabSz="622300">
            <a:lnSpc>
              <a:spcPct val="100000"/>
            </a:lnSpc>
            <a:spcBef>
              <a:spcPct val="0"/>
            </a:spcBef>
            <a:spcAft>
              <a:spcPct val="35000"/>
            </a:spcAft>
            <a:buNone/>
          </a:pPr>
          <a:r>
            <a:rPr lang="tr-TR" sz="1400" kern="1200"/>
            <a:t>Autogluon, veri setini tek bir şekle sokarak birçok farklı model eğitebilmemizi ve bu modelleri birleştirerek tahmin gücü daha yüksek modeller elde etmemizi sağlayan bir AutoML aracıdır. </a:t>
          </a:r>
          <a:endParaRPr lang="en-US" sz="1400" kern="1200"/>
        </a:p>
      </dsp:txBody>
      <dsp:txXfrm>
        <a:off x="60786" y="89626"/>
        <a:ext cx="5111866" cy="1701342"/>
      </dsp:txXfrm>
    </dsp:sp>
    <dsp:sp modelId="{415AE1EB-AB1A-44DC-8A10-C98E0EC8BB68}">
      <dsp:nvSpPr>
        <dsp:cNvPr id="0" name=""/>
        <dsp:cNvSpPr/>
      </dsp:nvSpPr>
      <dsp:spPr>
        <a:xfrm>
          <a:off x="0" y="1989791"/>
          <a:ext cx="5418772" cy="526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AF758-8C15-4248-9C26-AD523B87856E}">
      <dsp:nvSpPr>
        <dsp:cNvPr id="0" name=""/>
        <dsp:cNvSpPr/>
      </dsp:nvSpPr>
      <dsp:spPr>
        <a:xfrm>
          <a:off x="15920" y="2001633"/>
          <a:ext cx="28946" cy="289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B7374-711A-4415-8C72-20374490D5CF}">
      <dsp:nvSpPr>
        <dsp:cNvPr id="0" name=""/>
        <dsp:cNvSpPr/>
      </dsp:nvSpPr>
      <dsp:spPr>
        <a:xfrm>
          <a:off x="60786" y="1989791"/>
          <a:ext cx="5111866" cy="1701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059" tIns="180059" rIns="180059" bIns="180059" numCol="1" spcCol="1270" anchor="ctr" anchorCtr="0">
          <a:noAutofit/>
        </a:bodyPr>
        <a:lstStyle/>
        <a:p>
          <a:pPr marL="0" lvl="0" indent="0" algn="l" defTabSz="622300">
            <a:lnSpc>
              <a:spcPct val="100000"/>
            </a:lnSpc>
            <a:spcBef>
              <a:spcPct val="0"/>
            </a:spcBef>
            <a:spcAft>
              <a:spcPct val="35000"/>
            </a:spcAft>
            <a:buNone/>
          </a:pPr>
          <a:r>
            <a:rPr lang="tr-TR" sz="1400" kern="1200"/>
            <a:t>Autogluon geçen Kasım ayının sonunda yeni güncellemesini kullanıma sundu. Son aylarda çok defa deneme fırsatı buldum ve performansından oldukça memnun kaldım. Bu yüzden bu yarışmada da Autogluon Timeseries modelini kullanmaya karar verdim. 'State of the Art' teknolojileri takip etmek ve kullanmak yarışmada başarılı olmama katkıda bulundu. </a:t>
          </a:r>
          <a:endParaRPr lang="en-US" sz="1400" kern="1200"/>
        </a:p>
      </dsp:txBody>
      <dsp:txXfrm>
        <a:off x="60786" y="1989791"/>
        <a:ext cx="5111866" cy="1701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5384-2B43-4AB9-9C1B-EF15789EB604}">
      <dsp:nvSpPr>
        <dsp:cNvPr id="0" name=""/>
        <dsp:cNvSpPr/>
      </dsp:nvSpPr>
      <dsp:spPr>
        <a:xfrm>
          <a:off x="3249" y="0"/>
          <a:ext cx="2577622" cy="2771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961" tIns="330200" rIns="200961" bIns="330200" numCol="1" spcCol="1270" anchor="t" anchorCtr="0">
          <a:noAutofit/>
        </a:bodyPr>
        <a:lstStyle/>
        <a:p>
          <a:pPr marL="0" lvl="0" indent="0" algn="l" defTabSz="666750" rtl="0">
            <a:lnSpc>
              <a:spcPct val="90000"/>
            </a:lnSpc>
            <a:spcBef>
              <a:spcPct val="0"/>
            </a:spcBef>
            <a:spcAft>
              <a:spcPct val="35000"/>
            </a:spcAft>
            <a:buNone/>
          </a:pPr>
          <a:r>
            <a:rPr lang="tr-TR" sz="1500" kern="1200" dirty="0">
              <a:latin typeface="Sitka Heading"/>
            </a:rPr>
            <a:t>YENİDEN GELEN MÜŞTERİLERİN BOŞLUKLARININ ATILMASI</a:t>
          </a:r>
          <a:endParaRPr lang="en-US" sz="1500" kern="1200" dirty="0"/>
        </a:p>
      </dsp:txBody>
      <dsp:txXfrm>
        <a:off x="3249" y="1053274"/>
        <a:ext cx="2577622" cy="1663065"/>
      </dsp:txXfrm>
    </dsp:sp>
    <dsp:sp modelId="{427EFCAB-3AC0-4662-A398-A7242D2D08C6}">
      <dsp:nvSpPr>
        <dsp:cNvPr id="0" name=""/>
        <dsp:cNvSpPr/>
      </dsp:nvSpPr>
      <dsp:spPr>
        <a:xfrm>
          <a:off x="876294" y="277177"/>
          <a:ext cx="831532" cy="83153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30" tIns="12700" rIns="6483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998069" y="398952"/>
        <a:ext cx="587982" cy="587982"/>
      </dsp:txXfrm>
    </dsp:sp>
    <dsp:sp modelId="{3B1AE7E4-3FA9-4318-AD08-AD4BE1A79172}">
      <dsp:nvSpPr>
        <dsp:cNvPr id="0" name=""/>
        <dsp:cNvSpPr/>
      </dsp:nvSpPr>
      <dsp:spPr>
        <a:xfrm>
          <a:off x="3249" y="2771703"/>
          <a:ext cx="257762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A2A4B-8EB0-4558-ACF1-3B6441EFF66E}">
      <dsp:nvSpPr>
        <dsp:cNvPr id="0" name=""/>
        <dsp:cNvSpPr/>
      </dsp:nvSpPr>
      <dsp:spPr>
        <a:xfrm>
          <a:off x="2838634" y="0"/>
          <a:ext cx="2577622" cy="2771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961" tIns="330200" rIns="200961" bIns="330200" numCol="1" spcCol="1270" anchor="t" anchorCtr="0">
          <a:noAutofit/>
        </a:bodyPr>
        <a:lstStyle/>
        <a:p>
          <a:pPr marL="0" lvl="0" indent="0" algn="l" defTabSz="666750" rtl="0">
            <a:lnSpc>
              <a:spcPct val="90000"/>
            </a:lnSpc>
            <a:spcBef>
              <a:spcPct val="0"/>
            </a:spcBef>
            <a:spcAft>
              <a:spcPct val="35000"/>
            </a:spcAft>
            <a:buNone/>
          </a:pPr>
          <a:r>
            <a:rPr lang="tr-TR" sz="1500" kern="1200" dirty="0"/>
            <a:t>VERİNİN MÜŞTERİNİN İLK İŞLEM TARİHİNE GÖRE BÖLÜNMESİ</a:t>
          </a:r>
          <a:endParaRPr lang="en-US" sz="1500" kern="1200" dirty="0">
            <a:latin typeface="Sitka Heading"/>
          </a:endParaRPr>
        </a:p>
      </dsp:txBody>
      <dsp:txXfrm>
        <a:off x="2838634" y="1053274"/>
        <a:ext cx="2577622" cy="1663065"/>
      </dsp:txXfrm>
    </dsp:sp>
    <dsp:sp modelId="{B519624D-A08B-482E-B7A4-FD6613270A75}">
      <dsp:nvSpPr>
        <dsp:cNvPr id="0" name=""/>
        <dsp:cNvSpPr/>
      </dsp:nvSpPr>
      <dsp:spPr>
        <a:xfrm>
          <a:off x="3711679" y="277177"/>
          <a:ext cx="831532" cy="83153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30" tIns="12700" rIns="6483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3833454" y="398952"/>
        <a:ext cx="587982" cy="587982"/>
      </dsp:txXfrm>
    </dsp:sp>
    <dsp:sp modelId="{E86399D3-281E-4F37-973B-B766197E3732}">
      <dsp:nvSpPr>
        <dsp:cNvPr id="0" name=""/>
        <dsp:cNvSpPr/>
      </dsp:nvSpPr>
      <dsp:spPr>
        <a:xfrm>
          <a:off x="2838634" y="2771703"/>
          <a:ext cx="257762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00362-2C08-42E9-AADD-B485BE848907}">
      <dsp:nvSpPr>
        <dsp:cNvPr id="0" name=""/>
        <dsp:cNvSpPr/>
      </dsp:nvSpPr>
      <dsp:spPr>
        <a:xfrm>
          <a:off x="5674019" y="0"/>
          <a:ext cx="2577622" cy="2771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961" tIns="330200" rIns="200961" bIns="330200" numCol="1" spcCol="1270" anchor="t" anchorCtr="0">
          <a:noAutofit/>
        </a:bodyPr>
        <a:lstStyle/>
        <a:p>
          <a:pPr marL="0" lvl="0" indent="0" algn="l" defTabSz="666750" rtl="0">
            <a:lnSpc>
              <a:spcPct val="90000"/>
            </a:lnSpc>
            <a:spcBef>
              <a:spcPct val="0"/>
            </a:spcBef>
            <a:spcAft>
              <a:spcPct val="35000"/>
            </a:spcAft>
            <a:buNone/>
          </a:pPr>
          <a:r>
            <a:rPr lang="tr-TR" sz="1500" kern="1200" dirty="0"/>
            <a:t>BU </a:t>
          </a:r>
          <a:r>
            <a:rPr lang="tr-TR" sz="1500" kern="1200" dirty="0">
              <a:latin typeface="Sitka Heading"/>
            </a:rPr>
            <a:t>VERİLERDEN CHURNLER</a:t>
          </a:r>
          <a:r>
            <a:rPr lang="tr-TR" sz="1500" kern="1200" dirty="0"/>
            <a:t> AYRILARAK AUTOGLUON MODELLERİ EĞİTİLMESİ</a:t>
          </a:r>
          <a:endParaRPr lang="en-US" sz="1500" kern="1200" dirty="0"/>
        </a:p>
      </dsp:txBody>
      <dsp:txXfrm>
        <a:off x="5674019" y="1053274"/>
        <a:ext cx="2577622" cy="1663065"/>
      </dsp:txXfrm>
    </dsp:sp>
    <dsp:sp modelId="{4C706B2E-D62C-4EB6-8271-D6511E77896B}">
      <dsp:nvSpPr>
        <dsp:cNvPr id="0" name=""/>
        <dsp:cNvSpPr/>
      </dsp:nvSpPr>
      <dsp:spPr>
        <a:xfrm>
          <a:off x="6547064" y="277177"/>
          <a:ext cx="831532" cy="83153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30" tIns="12700" rIns="6483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6668839" y="398952"/>
        <a:ext cx="587982" cy="587982"/>
      </dsp:txXfrm>
    </dsp:sp>
    <dsp:sp modelId="{6DB6D2AB-4441-4F57-9D85-874D09F93606}">
      <dsp:nvSpPr>
        <dsp:cNvPr id="0" name=""/>
        <dsp:cNvSpPr/>
      </dsp:nvSpPr>
      <dsp:spPr>
        <a:xfrm>
          <a:off x="5674019" y="2771703"/>
          <a:ext cx="257762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75FC9-BD99-4DA4-8054-0036298E1F61}">
      <dsp:nvSpPr>
        <dsp:cNvPr id="0" name=""/>
        <dsp:cNvSpPr/>
      </dsp:nvSpPr>
      <dsp:spPr>
        <a:xfrm>
          <a:off x="8509404" y="0"/>
          <a:ext cx="2577622" cy="27717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0961" tIns="330200" rIns="200961" bIns="330200" numCol="1" spcCol="1270" anchor="t" anchorCtr="0">
          <a:noAutofit/>
        </a:bodyPr>
        <a:lstStyle/>
        <a:p>
          <a:pPr marL="0" lvl="0" indent="0" algn="l" defTabSz="666750" rtl="0">
            <a:lnSpc>
              <a:spcPct val="90000"/>
            </a:lnSpc>
            <a:spcBef>
              <a:spcPct val="0"/>
            </a:spcBef>
            <a:spcAft>
              <a:spcPct val="35000"/>
            </a:spcAft>
            <a:buNone/>
          </a:pPr>
          <a:r>
            <a:rPr lang="tr-TR" sz="1500" kern="1200" dirty="0">
              <a:latin typeface="Sitka Heading"/>
            </a:rPr>
            <a:t>EĞİTİLEN MODELLERDEN</a:t>
          </a:r>
          <a:r>
            <a:rPr lang="tr-TR" sz="1500" kern="1200" dirty="0"/>
            <a:t> TAHMİNLER ALINARAK SONUÇLARIN BİRLEŞTİRİLMESİ</a:t>
          </a:r>
          <a:endParaRPr lang="en-US" sz="1500" kern="1200" dirty="0"/>
        </a:p>
      </dsp:txBody>
      <dsp:txXfrm>
        <a:off x="8509404" y="1053274"/>
        <a:ext cx="2577622" cy="1663065"/>
      </dsp:txXfrm>
    </dsp:sp>
    <dsp:sp modelId="{0279CE1D-EEF5-4C04-A73A-33885CF7AAAA}">
      <dsp:nvSpPr>
        <dsp:cNvPr id="0" name=""/>
        <dsp:cNvSpPr/>
      </dsp:nvSpPr>
      <dsp:spPr>
        <a:xfrm>
          <a:off x="9382449" y="277177"/>
          <a:ext cx="831532" cy="83153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30" tIns="12700" rIns="6483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9504224" y="398952"/>
        <a:ext cx="587982" cy="587982"/>
      </dsp:txXfrm>
    </dsp:sp>
    <dsp:sp modelId="{5B5D1EAF-0F67-4F9E-A93A-840C6FF080DB}">
      <dsp:nvSpPr>
        <dsp:cNvPr id="0" name=""/>
        <dsp:cNvSpPr/>
      </dsp:nvSpPr>
      <dsp:spPr>
        <a:xfrm>
          <a:off x="8509404" y="2771703"/>
          <a:ext cx="2577622"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February 21,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5897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February 21,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33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February 21,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130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February 21,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7282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February 21,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94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February 21,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745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February 21,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2927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February 21,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75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February 21,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78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February 21,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9508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February 21,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787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February 21,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1777088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487488" y="549275"/>
            <a:ext cx="5437187" cy="3456401"/>
          </a:xfrm>
        </p:spPr>
        <p:txBody>
          <a:bodyPr anchor="b">
            <a:normAutofit/>
          </a:bodyPr>
          <a:lstStyle/>
          <a:p>
            <a:r>
              <a:rPr lang="tr-TR" dirty="0" err="1">
                <a:ea typeface="Calibri Light"/>
                <a:cs typeface="Calibri Light"/>
              </a:rPr>
              <a:t>İyzico</a:t>
            </a:r>
            <a:r>
              <a:rPr lang="tr-TR" dirty="0">
                <a:ea typeface="Calibri Light"/>
                <a:cs typeface="Calibri Light"/>
              </a:rPr>
              <a:t> </a:t>
            </a:r>
            <a:r>
              <a:rPr lang="tr-TR" dirty="0" err="1">
                <a:ea typeface="Calibri Light"/>
                <a:cs typeface="Calibri Light"/>
              </a:rPr>
              <a:t>Datathon</a:t>
            </a:r>
            <a:endParaRPr lang="tr-TR" dirty="0" err="1"/>
          </a:p>
        </p:txBody>
      </p:sp>
      <p:sp>
        <p:nvSpPr>
          <p:cNvPr id="3" name="Alt Başlık 2"/>
          <p:cNvSpPr>
            <a:spLocks noGrp="1"/>
          </p:cNvSpPr>
          <p:nvPr>
            <p:ph type="subTitle" idx="1"/>
          </p:nvPr>
        </p:nvSpPr>
        <p:spPr>
          <a:xfrm>
            <a:off x="1487488" y="4297776"/>
            <a:ext cx="5437187" cy="2010949"/>
          </a:xfrm>
        </p:spPr>
        <p:txBody>
          <a:bodyPr vert="horz" wrap="square" lIns="91440" tIns="45720" rIns="91440" bIns="45720" rtlCol="0" anchor="t">
            <a:normAutofit/>
          </a:bodyPr>
          <a:lstStyle/>
          <a:p>
            <a:r>
              <a:rPr lang="tr-TR" dirty="0">
                <a:solidFill>
                  <a:schemeClr val="tx1"/>
                </a:solidFill>
                <a:latin typeface="sitka heading"/>
                <a:ea typeface="Calibri"/>
                <a:cs typeface="Calibri"/>
              </a:rPr>
              <a:t>Bertan </a:t>
            </a:r>
            <a:r>
              <a:rPr lang="tr-TR" err="1">
                <a:solidFill>
                  <a:schemeClr val="tx1"/>
                </a:solidFill>
                <a:latin typeface="sitka heading"/>
                <a:ea typeface="Calibri"/>
                <a:cs typeface="Calibri"/>
              </a:rPr>
              <a:t>Pank</a:t>
            </a:r>
            <a:endParaRPr lang="tr-TR">
              <a:solidFill>
                <a:schemeClr val="tx1"/>
              </a:solidFill>
              <a:latin typeface="sitka heading"/>
            </a:endParaRPr>
          </a:p>
        </p:txBody>
      </p:sp>
      <p:sp>
        <p:nvSpPr>
          <p:cNvPr id="10" name="Freeform: Shape 9">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13" name="Freeform: Shape 12">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 name="Group 15">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17"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Resim 5">
            <a:extLst>
              <a:ext uri="{FF2B5EF4-FFF2-40B4-BE49-F238E27FC236}">
                <a16:creationId xmlns:a16="http://schemas.microsoft.com/office/drawing/2014/main" id="{1395AEC7-20BD-B67F-1F05-E9CF64A01EAC}"/>
              </a:ext>
            </a:extLst>
          </p:cNvPr>
          <p:cNvPicPr>
            <a:picLocks noChangeAspect="1"/>
          </p:cNvPicPr>
          <p:nvPr/>
        </p:nvPicPr>
        <p:blipFill>
          <a:blip r:embed="rId2"/>
          <a:stretch>
            <a:fillRect/>
          </a:stretch>
        </p:blipFill>
        <p:spPr>
          <a:xfrm>
            <a:off x="2806309" y="2357242"/>
            <a:ext cx="1695450" cy="400050"/>
          </a:xfrm>
          <a:prstGeom prst="rect">
            <a:avLst/>
          </a:prstGeom>
        </p:spPr>
      </p:pic>
      <p:pic>
        <p:nvPicPr>
          <p:cNvPr id="9" name="Resim 8">
            <a:extLst>
              <a:ext uri="{FF2B5EF4-FFF2-40B4-BE49-F238E27FC236}">
                <a16:creationId xmlns:a16="http://schemas.microsoft.com/office/drawing/2014/main" id="{2D132D76-70FB-3EE5-AB88-8EB379721D5F}"/>
              </a:ext>
            </a:extLst>
          </p:cNvPr>
          <p:cNvPicPr>
            <a:picLocks noChangeAspect="1"/>
          </p:cNvPicPr>
          <p:nvPr/>
        </p:nvPicPr>
        <p:blipFill>
          <a:blip r:embed="rId3"/>
          <a:stretch>
            <a:fillRect/>
          </a:stretch>
        </p:blipFill>
        <p:spPr>
          <a:xfrm>
            <a:off x="1414797" y="2324824"/>
            <a:ext cx="1057275" cy="438150"/>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833D164D-47E9-D31D-D3C1-057111DCA64A}"/>
              </a:ext>
            </a:extLst>
          </p:cNvPr>
          <p:cNvSpPr txBox="1"/>
          <p:nvPr/>
        </p:nvSpPr>
        <p:spPr>
          <a:xfrm>
            <a:off x="550864" y="549275"/>
            <a:ext cx="3565524" cy="1542930"/>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4800">
                <a:latin typeface="+mj-lt"/>
                <a:ea typeface="+mj-ea"/>
                <a:cs typeface="+mj-cs"/>
              </a:rPr>
              <a:t>Veri Setinin Bölünmesi</a:t>
            </a:r>
          </a:p>
        </p:txBody>
      </p:sp>
      <p:grpSp>
        <p:nvGrpSpPr>
          <p:cNvPr id="36" name="Group 3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3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 name="Oval 4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etin kutusu 4">
            <a:extLst>
              <a:ext uri="{FF2B5EF4-FFF2-40B4-BE49-F238E27FC236}">
                <a16:creationId xmlns:a16="http://schemas.microsoft.com/office/drawing/2014/main" id="{D6AEA529-A271-3761-9893-9714EB09D7F4}"/>
              </a:ext>
            </a:extLst>
          </p:cNvPr>
          <p:cNvSpPr txBox="1"/>
          <p:nvPr/>
        </p:nvSpPr>
        <p:spPr>
          <a:xfrm>
            <a:off x="550863" y="2540828"/>
            <a:ext cx="3565525"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dirty="0"/>
              <a:t>Veri </a:t>
            </a:r>
            <a:r>
              <a:rPr lang="en-US" dirty="0" err="1"/>
              <a:t>seti</a:t>
            </a:r>
            <a:r>
              <a:rPr lang="en-US" dirty="0"/>
              <a:t>, model </a:t>
            </a:r>
            <a:r>
              <a:rPr lang="en-US" dirty="0" err="1"/>
              <a:t>eğitim</a:t>
            </a:r>
            <a:r>
              <a:rPr lang="en-US" dirty="0"/>
              <a:t> </a:t>
            </a:r>
            <a:r>
              <a:rPr lang="en-US" dirty="0" err="1"/>
              <a:t>sürecine</a:t>
            </a:r>
            <a:r>
              <a:rPr lang="en-US" dirty="0"/>
              <a:t> </a:t>
            </a:r>
            <a:r>
              <a:rPr lang="en-US" dirty="0" err="1"/>
              <a:t>başlamadan</a:t>
            </a:r>
            <a:r>
              <a:rPr lang="en-US" dirty="0"/>
              <a:t> </a:t>
            </a:r>
            <a:r>
              <a:rPr lang="en-US" dirty="0" err="1"/>
              <a:t>önce</a:t>
            </a:r>
            <a:r>
              <a:rPr lang="en-US" dirty="0"/>
              <a:t>, </a:t>
            </a:r>
            <a:r>
              <a:rPr lang="en-US" dirty="0" err="1"/>
              <a:t>İyzico'dan</a:t>
            </a:r>
            <a:r>
              <a:rPr lang="en-US" dirty="0"/>
              <a:t> </a:t>
            </a:r>
            <a:r>
              <a:rPr lang="en-US" dirty="0" err="1"/>
              <a:t>hizmet</a:t>
            </a:r>
            <a:r>
              <a:rPr lang="en-US" dirty="0"/>
              <a:t> </a:t>
            </a:r>
            <a:r>
              <a:rPr lang="en-US" dirty="0" err="1"/>
              <a:t>almaya</a:t>
            </a:r>
            <a:r>
              <a:rPr lang="en-US" dirty="0"/>
              <a:t> </a:t>
            </a:r>
            <a:r>
              <a:rPr lang="en-US" dirty="0" err="1"/>
              <a:t>başladıkları</a:t>
            </a:r>
            <a:r>
              <a:rPr lang="en-US" dirty="0"/>
              <a:t> </a:t>
            </a:r>
            <a:r>
              <a:rPr lang="en-US" dirty="0" err="1"/>
              <a:t>tarihlere</a:t>
            </a:r>
            <a:r>
              <a:rPr lang="en-US" dirty="0"/>
              <a:t> </a:t>
            </a:r>
            <a:r>
              <a:rPr lang="en-US" dirty="0" err="1"/>
              <a:t>göre</a:t>
            </a:r>
            <a:r>
              <a:rPr lang="en-US" dirty="0"/>
              <a:t> </a:t>
            </a:r>
            <a:r>
              <a:rPr lang="en-US" dirty="0" err="1"/>
              <a:t>üç</a:t>
            </a:r>
            <a:r>
              <a:rPr lang="en-US" dirty="0"/>
              <a:t> </a:t>
            </a:r>
            <a:r>
              <a:rPr lang="en-US" dirty="0" err="1"/>
              <a:t>farklı</a:t>
            </a:r>
            <a:r>
              <a:rPr lang="en-US" dirty="0"/>
              <a:t> </a:t>
            </a:r>
            <a:r>
              <a:rPr lang="en-US" dirty="0" err="1"/>
              <a:t>gruba</a:t>
            </a:r>
            <a:r>
              <a:rPr lang="en-US" dirty="0"/>
              <a:t> </a:t>
            </a:r>
            <a:r>
              <a:rPr lang="en-US" dirty="0" err="1"/>
              <a:t>ayrıldı</a:t>
            </a:r>
            <a:r>
              <a:rPr lang="en-US" dirty="0"/>
              <a:t>. Bu </a:t>
            </a:r>
            <a:r>
              <a:rPr lang="en-US" dirty="0" err="1"/>
              <a:t>ayrımın</a:t>
            </a:r>
            <a:r>
              <a:rPr lang="en-US" dirty="0"/>
              <a:t> </a:t>
            </a:r>
            <a:r>
              <a:rPr lang="en-US" dirty="0" err="1"/>
              <a:t>temel</a:t>
            </a:r>
            <a:r>
              <a:rPr lang="en-US" dirty="0"/>
              <a:t> </a:t>
            </a:r>
            <a:r>
              <a:rPr lang="en-US" dirty="0" err="1"/>
              <a:t>amacı</a:t>
            </a:r>
            <a:r>
              <a:rPr lang="en-US" dirty="0"/>
              <a:t>, </a:t>
            </a:r>
            <a:r>
              <a:rPr lang="en-US" dirty="0" err="1"/>
              <a:t>birbirine</a:t>
            </a:r>
            <a:r>
              <a:rPr lang="en-US" dirty="0"/>
              <a:t> </a:t>
            </a:r>
            <a:r>
              <a:rPr lang="en-US" dirty="0" err="1"/>
              <a:t>benzer</a:t>
            </a:r>
            <a:r>
              <a:rPr lang="en-US" dirty="0"/>
              <a:t> </a:t>
            </a:r>
            <a:r>
              <a:rPr lang="en-US" dirty="0" err="1"/>
              <a:t>işlem</a:t>
            </a:r>
            <a:r>
              <a:rPr lang="en-US" dirty="0"/>
              <a:t> </a:t>
            </a:r>
            <a:r>
              <a:rPr lang="en-US" dirty="0" err="1"/>
              <a:t>profillerine</a:t>
            </a:r>
            <a:r>
              <a:rPr lang="en-US" dirty="0"/>
              <a:t> </a:t>
            </a:r>
            <a:r>
              <a:rPr lang="en-US" dirty="0" err="1"/>
              <a:t>sahip</a:t>
            </a:r>
            <a:r>
              <a:rPr lang="en-US" dirty="0"/>
              <a:t> </a:t>
            </a:r>
            <a:r>
              <a:rPr lang="en-US" dirty="0" err="1"/>
              <a:t>satıcıları</a:t>
            </a:r>
            <a:r>
              <a:rPr lang="en-US" dirty="0"/>
              <a:t> </a:t>
            </a:r>
            <a:r>
              <a:rPr lang="en-US" dirty="0" err="1"/>
              <a:t>bir</a:t>
            </a:r>
            <a:r>
              <a:rPr lang="en-US" dirty="0"/>
              <a:t> </a:t>
            </a:r>
            <a:r>
              <a:rPr lang="en-US" dirty="0" err="1"/>
              <a:t>araya</a:t>
            </a:r>
            <a:r>
              <a:rPr lang="en-US" dirty="0"/>
              <a:t> </a:t>
            </a:r>
            <a:r>
              <a:rPr lang="en-US" dirty="0" err="1"/>
              <a:t>getirerek</a:t>
            </a:r>
            <a:r>
              <a:rPr lang="en-US" dirty="0"/>
              <a:t>, </a:t>
            </a:r>
            <a:r>
              <a:rPr lang="en-US" dirty="0" err="1"/>
              <a:t>tahmin</a:t>
            </a:r>
            <a:r>
              <a:rPr lang="en-US" dirty="0"/>
              <a:t> </a:t>
            </a:r>
            <a:r>
              <a:rPr lang="en-US" dirty="0" err="1"/>
              <a:t>gücü</a:t>
            </a:r>
            <a:r>
              <a:rPr lang="en-US" dirty="0"/>
              <a:t> </a:t>
            </a:r>
            <a:r>
              <a:rPr lang="en-US" dirty="0" err="1"/>
              <a:t>daha</a:t>
            </a:r>
            <a:r>
              <a:rPr lang="en-US" dirty="0"/>
              <a:t> </a:t>
            </a:r>
            <a:r>
              <a:rPr lang="en-US" dirty="0" err="1"/>
              <a:t>yüksek</a:t>
            </a:r>
            <a:r>
              <a:rPr lang="en-US" dirty="0"/>
              <a:t> </a:t>
            </a:r>
            <a:r>
              <a:rPr lang="en-US" dirty="0" err="1"/>
              <a:t>modeller</a:t>
            </a:r>
            <a:r>
              <a:rPr lang="en-US" dirty="0"/>
              <a:t> </a:t>
            </a:r>
            <a:r>
              <a:rPr lang="en-US" dirty="0" err="1"/>
              <a:t>geliştirmektir</a:t>
            </a:r>
            <a:r>
              <a:rPr lang="en-US" dirty="0"/>
              <a:t>.</a:t>
            </a:r>
          </a:p>
        </p:txBody>
      </p:sp>
      <p:graphicFrame>
        <p:nvGraphicFramePr>
          <p:cNvPr id="4" name="İçerik Yer Tutucusu 3">
            <a:extLst>
              <a:ext uri="{FF2B5EF4-FFF2-40B4-BE49-F238E27FC236}">
                <a16:creationId xmlns:a16="http://schemas.microsoft.com/office/drawing/2014/main" id="{032B1970-EC99-32BF-9C5A-02C13F4F6C06}"/>
              </a:ext>
            </a:extLst>
          </p:cNvPr>
          <p:cNvGraphicFramePr>
            <a:graphicFrameLocks noGrp="1"/>
          </p:cNvGraphicFramePr>
          <p:nvPr>
            <p:ph idx="1"/>
            <p:extLst>
              <p:ext uri="{D42A27DB-BD31-4B8C-83A1-F6EECF244321}">
                <p14:modId xmlns:p14="http://schemas.microsoft.com/office/powerpoint/2010/main" val="4062188582"/>
              </p:ext>
            </p:extLst>
          </p:nvPr>
        </p:nvGraphicFramePr>
        <p:xfrm>
          <a:off x="4550900" y="2544224"/>
          <a:ext cx="7090240" cy="1769555"/>
        </p:xfrm>
        <a:graphic>
          <a:graphicData uri="http://schemas.openxmlformats.org/drawingml/2006/table">
            <a:tbl>
              <a:tblPr firstRow="1" bandRow="1">
                <a:tableStyleId>{5C22544A-7EE6-4342-B048-85BDC9FD1C3A}</a:tableStyleId>
              </a:tblPr>
              <a:tblGrid>
                <a:gridCol w="1772560">
                  <a:extLst>
                    <a:ext uri="{9D8B030D-6E8A-4147-A177-3AD203B41FA5}">
                      <a16:colId xmlns:a16="http://schemas.microsoft.com/office/drawing/2014/main" val="3916736514"/>
                    </a:ext>
                  </a:extLst>
                </a:gridCol>
                <a:gridCol w="1772560">
                  <a:extLst>
                    <a:ext uri="{9D8B030D-6E8A-4147-A177-3AD203B41FA5}">
                      <a16:colId xmlns:a16="http://schemas.microsoft.com/office/drawing/2014/main" val="263389697"/>
                    </a:ext>
                  </a:extLst>
                </a:gridCol>
                <a:gridCol w="1772560">
                  <a:extLst>
                    <a:ext uri="{9D8B030D-6E8A-4147-A177-3AD203B41FA5}">
                      <a16:colId xmlns:a16="http://schemas.microsoft.com/office/drawing/2014/main" val="1028271234"/>
                    </a:ext>
                  </a:extLst>
                </a:gridCol>
                <a:gridCol w="1772560">
                  <a:extLst>
                    <a:ext uri="{9D8B030D-6E8A-4147-A177-3AD203B41FA5}">
                      <a16:colId xmlns:a16="http://schemas.microsoft.com/office/drawing/2014/main" val="3543104803"/>
                    </a:ext>
                  </a:extLst>
                </a:gridCol>
              </a:tblGrid>
              <a:tr h="645107">
                <a:tc>
                  <a:txBody>
                    <a:bodyPr/>
                    <a:lstStyle/>
                    <a:p>
                      <a:r>
                        <a:rPr lang="tr-TR" sz="3100" dirty="0"/>
                        <a:t>    </a:t>
                      </a:r>
                      <a:r>
                        <a:rPr lang="tr-TR" sz="3600" dirty="0"/>
                        <a:t>2020</a:t>
                      </a:r>
                    </a:p>
                  </a:txBody>
                  <a:tcPr marL="56172" marR="56172" marT="28085" marB="28085"/>
                </a:tc>
                <a:tc>
                  <a:txBody>
                    <a:bodyPr/>
                    <a:lstStyle/>
                    <a:p>
                      <a:r>
                        <a:rPr lang="tr-TR" sz="3100" dirty="0"/>
                        <a:t>    </a:t>
                      </a:r>
                      <a:r>
                        <a:rPr lang="tr-TR" sz="3600" dirty="0"/>
                        <a:t>2021</a:t>
                      </a:r>
                    </a:p>
                  </a:txBody>
                  <a:tcPr marL="56172" marR="56172" marT="28085" marB="28085"/>
                </a:tc>
                <a:tc>
                  <a:txBody>
                    <a:bodyPr/>
                    <a:lstStyle/>
                    <a:p>
                      <a:r>
                        <a:rPr lang="tr-TR" sz="3100" dirty="0"/>
                        <a:t>    </a:t>
                      </a:r>
                      <a:r>
                        <a:rPr lang="tr-TR" sz="3600" dirty="0"/>
                        <a:t>2022</a:t>
                      </a:r>
                    </a:p>
                  </a:txBody>
                  <a:tcPr marL="56172" marR="56172" marT="28085" marB="28085"/>
                </a:tc>
                <a:tc>
                  <a:txBody>
                    <a:bodyPr/>
                    <a:lstStyle/>
                    <a:p>
                      <a:r>
                        <a:rPr lang="tr-TR" sz="3100" dirty="0"/>
                        <a:t>    </a:t>
                      </a:r>
                      <a:r>
                        <a:rPr lang="tr-TR" sz="3600" dirty="0"/>
                        <a:t>2023</a:t>
                      </a:r>
                    </a:p>
                  </a:txBody>
                  <a:tcPr marL="56172" marR="56172" marT="28085" marB="28085"/>
                </a:tc>
                <a:extLst>
                  <a:ext uri="{0D108BD9-81ED-4DB2-BD59-A6C34878D82A}">
                    <a16:rowId xmlns:a16="http://schemas.microsoft.com/office/drawing/2014/main" val="4099599845"/>
                  </a:ext>
                </a:extLst>
              </a:tr>
              <a:tr h="281112">
                <a:tc>
                  <a:txBody>
                    <a:bodyPr/>
                    <a:lstStyle/>
                    <a:p>
                      <a:endParaRPr lang="tr-TR" sz="1100"/>
                    </a:p>
                  </a:txBody>
                  <a:tcPr marL="56172" marR="56172" marT="28085" marB="28085">
                    <a:solidFill>
                      <a:srgbClr val="C00000"/>
                    </a:solidFill>
                  </a:tcPr>
                </a:tc>
                <a:tc>
                  <a:txBody>
                    <a:bodyPr/>
                    <a:lstStyle/>
                    <a:p>
                      <a:endParaRPr lang="tr-TR" sz="1100"/>
                    </a:p>
                  </a:txBody>
                  <a:tcPr marL="56172" marR="56172" marT="28085" marB="28085">
                    <a:solidFill>
                      <a:srgbClr val="C00000"/>
                    </a:solidFill>
                  </a:tcPr>
                </a:tc>
                <a:tc>
                  <a:txBody>
                    <a:bodyPr/>
                    <a:lstStyle/>
                    <a:p>
                      <a:endParaRPr lang="tr-TR" sz="1100"/>
                    </a:p>
                  </a:txBody>
                  <a:tcPr marL="56172" marR="56172" marT="28085" marB="28085">
                    <a:solidFill>
                      <a:srgbClr val="C00000"/>
                    </a:solidFill>
                  </a:tcPr>
                </a:tc>
                <a:tc>
                  <a:txBody>
                    <a:bodyPr/>
                    <a:lstStyle/>
                    <a:p>
                      <a:endParaRPr lang="tr-TR" sz="1100"/>
                    </a:p>
                  </a:txBody>
                  <a:tcPr marL="56172" marR="56172" marT="28085" marB="28085">
                    <a:solidFill>
                      <a:srgbClr val="C00000"/>
                    </a:solidFill>
                  </a:tcPr>
                </a:tc>
                <a:extLst>
                  <a:ext uri="{0D108BD9-81ED-4DB2-BD59-A6C34878D82A}">
                    <a16:rowId xmlns:a16="http://schemas.microsoft.com/office/drawing/2014/main" val="3261345051"/>
                  </a:ext>
                </a:extLst>
              </a:tr>
              <a:tr h="281112">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chemeClr val="accent2"/>
                    </a:solidFill>
                  </a:tcPr>
                </a:tc>
                <a:tc>
                  <a:txBody>
                    <a:bodyPr/>
                    <a:lstStyle/>
                    <a:p>
                      <a:endParaRPr lang="tr-TR" sz="1100"/>
                    </a:p>
                  </a:txBody>
                  <a:tcPr marL="56172" marR="56172" marT="28085" marB="28085">
                    <a:solidFill>
                      <a:schemeClr val="accent2"/>
                    </a:solidFill>
                  </a:tcPr>
                </a:tc>
                <a:tc>
                  <a:txBody>
                    <a:bodyPr/>
                    <a:lstStyle/>
                    <a:p>
                      <a:endParaRPr lang="tr-TR" sz="1100"/>
                    </a:p>
                  </a:txBody>
                  <a:tcPr marL="56172" marR="56172" marT="28085" marB="28085">
                    <a:solidFill>
                      <a:schemeClr val="accent2"/>
                    </a:solidFill>
                  </a:tcPr>
                </a:tc>
                <a:extLst>
                  <a:ext uri="{0D108BD9-81ED-4DB2-BD59-A6C34878D82A}">
                    <a16:rowId xmlns:a16="http://schemas.microsoft.com/office/drawing/2014/main" val="439660017"/>
                  </a:ext>
                </a:extLst>
              </a:tr>
              <a:tr h="281112">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chemeClr val="accent2"/>
                    </a:solidFill>
                  </a:tcPr>
                </a:tc>
                <a:tc>
                  <a:txBody>
                    <a:bodyPr/>
                    <a:lstStyle/>
                    <a:p>
                      <a:endParaRPr lang="tr-TR" sz="1100"/>
                    </a:p>
                  </a:txBody>
                  <a:tcPr marL="56172" marR="56172" marT="28085" marB="28085">
                    <a:solidFill>
                      <a:schemeClr val="accent2"/>
                    </a:solidFill>
                  </a:tcPr>
                </a:tc>
                <a:extLst>
                  <a:ext uri="{0D108BD9-81ED-4DB2-BD59-A6C34878D82A}">
                    <a16:rowId xmlns:a16="http://schemas.microsoft.com/office/drawing/2014/main" val="1905570204"/>
                  </a:ext>
                </a:extLst>
              </a:tr>
              <a:tr h="281112">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chemeClr val="accent6">
                        <a:lumMod val="50000"/>
                      </a:schemeClr>
                    </a:solidFill>
                  </a:tcPr>
                </a:tc>
                <a:tc>
                  <a:txBody>
                    <a:bodyPr/>
                    <a:lstStyle/>
                    <a:p>
                      <a:endParaRPr lang="tr-TR" sz="1100"/>
                    </a:p>
                  </a:txBody>
                  <a:tcPr marL="56172" marR="56172" marT="28085" marB="28085">
                    <a:solidFill>
                      <a:srgbClr val="00B050"/>
                    </a:solidFill>
                  </a:tcPr>
                </a:tc>
                <a:extLst>
                  <a:ext uri="{0D108BD9-81ED-4DB2-BD59-A6C34878D82A}">
                    <a16:rowId xmlns:a16="http://schemas.microsoft.com/office/drawing/2014/main" val="3056896677"/>
                  </a:ext>
                </a:extLst>
              </a:tr>
            </a:tbl>
          </a:graphicData>
        </a:graphic>
      </p:graphicFrame>
    </p:spTree>
    <p:extLst>
      <p:ext uri="{BB962C8B-B14F-4D97-AF65-F5344CB8AC3E}">
        <p14:creationId xmlns:p14="http://schemas.microsoft.com/office/powerpoint/2010/main" val="5596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3B3856-CAEC-7618-744C-E9489C66948C}"/>
              </a:ext>
            </a:extLst>
          </p:cNvPr>
          <p:cNvSpPr>
            <a:spLocks noGrp="1"/>
          </p:cNvSpPr>
          <p:nvPr>
            <p:ph type="title"/>
          </p:nvPr>
        </p:nvSpPr>
        <p:spPr>
          <a:xfrm>
            <a:off x="550863" y="4507199"/>
            <a:ext cx="7308850" cy="1585625"/>
          </a:xfrm>
        </p:spPr>
        <p:txBody>
          <a:bodyPr wrap="square" anchor="t">
            <a:normAutofit/>
          </a:bodyPr>
          <a:lstStyle/>
          <a:p>
            <a:r>
              <a:rPr lang="tr-TR"/>
              <a:t>AKIŞIN ÖZETİ</a:t>
            </a:r>
          </a:p>
        </p:txBody>
      </p:sp>
      <p:sp>
        <p:nvSpPr>
          <p:cNvPr id="18" name="Rectangle 17">
            <a:extLst>
              <a:ext uri="{FF2B5EF4-FFF2-40B4-BE49-F238E27FC236}">
                <a16:creationId xmlns:a16="http://schemas.microsoft.com/office/drawing/2014/main" id="{9D0FF50E-4844-4852-B668-6583A837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777175"/>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6A33BE2B-601B-6C41-7A69-8F720F0E9DD1}"/>
              </a:ext>
            </a:extLst>
          </p:cNvPr>
          <p:cNvGraphicFramePr>
            <a:graphicFrameLocks noGrp="1"/>
          </p:cNvGraphicFramePr>
          <p:nvPr>
            <p:ph idx="1"/>
            <p:extLst>
              <p:ext uri="{D42A27DB-BD31-4B8C-83A1-F6EECF244321}">
                <p14:modId xmlns:p14="http://schemas.microsoft.com/office/powerpoint/2010/main" val="2245099768"/>
              </p:ext>
            </p:extLst>
          </p:nvPr>
        </p:nvGraphicFramePr>
        <p:xfrm>
          <a:off x="550863" y="549275"/>
          <a:ext cx="11090276" cy="277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61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EEDC25-4481-B763-B3B7-0DF7AA0574D4}"/>
              </a:ext>
            </a:extLst>
          </p:cNvPr>
          <p:cNvSpPr>
            <a:spLocks noGrp="1"/>
          </p:cNvSpPr>
          <p:nvPr>
            <p:ph type="title"/>
          </p:nvPr>
        </p:nvSpPr>
        <p:spPr>
          <a:xfrm>
            <a:off x="550862" y="549275"/>
            <a:ext cx="11091600" cy="904210"/>
          </a:xfrm>
        </p:spPr>
        <p:txBody>
          <a:bodyPr/>
          <a:lstStyle/>
          <a:p>
            <a:r>
              <a:rPr lang="tr-TR" dirty="0"/>
              <a:t>Nasıl </a:t>
            </a:r>
            <a:r>
              <a:rPr lang="tr-TR"/>
              <a:t>Geliştirmeler Yapılabilir</a:t>
            </a:r>
            <a:r>
              <a:rPr lang="tr-TR" dirty="0"/>
              <a:t>?</a:t>
            </a:r>
          </a:p>
        </p:txBody>
      </p:sp>
      <p:sp>
        <p:nvSpPr>
          <p:cNvPr id="3" name="İçerik Yer Tutucusu 2">
            <a:extLst>
              <a:ext uri="{FF2B5EF4-FFF2-40B4-BE49-F238E27FC236}">
                <a16:creationId xmlns:a16="http://schemas.microsoft.com/office/drawing/2014/main" id="{22257221-754C-E204-7116-45CB0E784249}"/>
              </a:ext>
            </a:extLst>
          </p:cNvPr>
          <p:cNvSpPr>
            <a:spLocks noGrp="1"/>
          </p:cNvSpPr>
          <p:nvPr>
            <p:ph idx="1"/>
          </p:nvPr>
        </p:nvSpPr>
        <p:spPr>
          <a:xfrm>
            <a:off x="550863" y="2001663"/>
            <a:ext cx="11090274" cy="4091161"/>
          </a:xfrm>
        </p:spPr>
        <p:txBody>
          <a:bodyPr vert="horz" wrap="square" lIns="0" tIns="0" rIns="0" bIns="0" rtlCol="0" anchor="t">
            <a:normAutofit/>
          </a:bodyPr>
          <a:lstStyle/>
          <a:p>
            <a:r>
              <a:rPr lang="tr-TR" sz="1800" dirty="0">
                <a:solidFill>
                  <a:schemeClr val="tx1"/>
                </a:solidFill>
                <a:ea typeface="Source Sans Pro"/>
              </a:rPr>
              <a:t>İş bilgisi ve daha derinlemesine veri analiziyle </a:t>
            </a:r>
            <a:r>
              <a:rPr lang="tr-TR" sz="1800" dirty="0" err="1">
                <a:solidFill>
                  <a:schemeClr val="tx1"/>
                </a:solidFill>
                <a:ea typeface="Source Sans Pro"/>
              </a:rPr>
              <a:t>Churn</a:t>
            </a:r>
            <a:r>
              <a:rPr lang="tr-TR" sz="1800" dirty="0">
                <a:solidFill>
                  <a:schemeClr val="tx1"/>
                </a:solidFill>
                <a:ea typeface="Source Sans Pro"/>
              </a:rPr>
              <a:t> olan müşteriler daha isabetli tespit edilebilir.</a:t>
            </a:r>
            <a:endParaRPr lang="tr-TR" sz="1800">
              <a:solidFill>
                <a:srgbClr val="FFFFFF">
                  <a:alpha val="60000"/>
                </a:srgbClr>
              </a:solidFill>
              <a:ea typeface="Source Sans Pro"/>
            </a:endParaRPr>
          </a:p>
          <a:p>
            <a:r>
              <a:rPr lang="tr-TR" sz="1800" dirty="0">
                <a:solidFill>
                  <a:schemeClr val="tx1"/>
                </a:solidFill>
                <a:ea typeface="Source Sans Pro"/>
              </a:rPr>
              <a:t>Yeni gelen müşteriler üzerinde daha önce bahsedilen yaklaşımlar denenebilir.</a:t>
            </a:r>
            <a:endParaRPr lang="tr-TR" sz="1800">
              <a:solidFill>
                <a:srgbClr val="FFFFFF">
                  <a:alpha val="60000"/>
                </a:srgbClr>
              </a:solidFill>
              <a:ea typeface="Source Sans Pro"/>
            </a:endParaRPr>
          </a:p>
          <a:p>
            <a:r>
              <a:rPr lang="tr-TR" sz="1800" dirty="0">
                <a:solidFill>
                  <a:schemeClr val="tx1"/>
                </a:solidFill>
                <a:ea typeface="Source Sans Pro"/>
              </a:rPr>
              <a:t>Modele yeni özellikler eklenerek daha zengin bir veri seti yaratılabilir. Hem satıcıların daha çok istatistiki verisini çıkartarak hem de döviz kuru, enflasyon ve tüketici güven endeksi gibi dışardan (</a:t>
            </a:r>
            <a:r>
              <a:rPr lang="tr-TR" sz="1800" dirty="0" err="1">
                <a:solidFill>
                  <a:schemeClr val="tx1"/>
                </a:solidFill>
                <a:ea typeface="Source Sans Pro"/>
              </a:rPr>
              <a:t>external</a:t>
            </a:r>
            <a:r>
              <a:rPr lang="tr-TR" sz="1800" dirty="0">
                <a:solidFill>
                  <a:schemeClr val="tx1"/>
                </a:solidFill>
                <a:ea typeface="Source Sans Pro"/>
              </a:rPr>
              <a:t>) veriler eklenerek daha başarılı modeller geliştirilebilir.</a:t>
            </a:r>
          </a:p>
          <a:p>
            <a:r>
              <a:rPr lang="tr-TR" sz="1800" dirty="0">
                <a:solidFill>
                  <a:schemeClr val="tx1"/>
                </a:solidFill>
                <a:ea typeface="+mn-lt"/>
                <a:cs typeface="+mn-lt"/>
              </a:rPr>
              <a:t>Son olarak, veri setini satıcıların hizmeti ilk kullanmaya başladıkları yıllara göre ayırmak yerine, daha etkili sonuçlar verebilecek yöntemlerin araştırılması faydalı olabilir</a:t>
            </a:r>
            <a:r>
              <a:rPr lang="tr-TR" sz="1800" dirty="0">
                <a:solidFill>
                  <a:schemeClr val="tx1"/>
                </a:solidFill>
                <a:ea typeface="Source Sans Pro"/>
              </a:rPr>
              <a:t> (Zaman Serisi Kümelemesi gibi).</a:t>
            </a:r>
          </a:p>
        </p:txBody>
      </p:sp>
    </p:spTree>
    <p:extLst>
      <p:ext uri="{BB962C8B-B14F-4D97-AF65-F5344CB8AC3E}">
        <p14:creationId xmlns:p14="http://schemas.microsoft.com/office/powerpoint/2010/main" val="10988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11">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1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Rectangle 7">
            <a:extLst>
              <a:ext uri="{FF2B5EF4-FFF2-40B4-BE49-F238E27FC236}">
                <a16:creationId xmlns:a16="http://schemas.microsoft.com/office/drawing/2014/main" id="{33BB03EF-7057-1A6C-65DE-75F28A2D0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7" name="Resim 26">
            <a:extLst>
              <a:ext uri="{FF2B5EF4-FFF2-40B4-BE49-F238E27FC236}">
                <a16:creationId xmlns:a16="http://schemas.microsoft.com/office/drawing/2014/main" id="{CE97ABFD-4329-8DE6-1BBF-9ECF00055F04}"/>
              </a:ext>
            </a:extLst>
          </p:cNvPr>
          <p:cNvPicPr>
            <a:picLocks noChangeAspect="1"/>
          </p:cNvPicPr>
          <p:nvPr/>
        </p:nvPicPr>
        <p:blipFill>
          <a:blip r:embed="rId2"/>
          <a:stretch>
            <a:fillRect/>
          </a:stretch>
        </p:blipFill>
        <p:spPr>
          <a:xfrm>
            <a:off x="6044809" y="2420742"/>
            <a:ext cx="2817283" cy="664633"/>
          </a:xfrm>
          <a:prstGeom prst="rect">
            <a:avLst/>
          </a:prstGeom>
        </p:spPr>
      </p:pic>
      <p:pic>
        <p:nvPicPr>
          <p:cNvPr id="28" name="Resim 27">
            <a:extLst>
              <a:ext uri="{FF2B5EF4-FFF2-40B4-BE49-F238E27FC236}">
                <a16:creationId xmlns:a16="http://schemas.microsoft.com/office/drawing/2014/main" id="{55B19A53-924E-AF53-DCDD-F6053CD181FE}"/>
              </a:ext>
            </a:extLst>
          </p:cNvPr>
          <p:cNvPicPr>
            <a:picLocks noChangeAspect="1"/>
          </p:cNvPicPr>
          <p:nvPr/>
        </p:nvPicPr>
        <p:blipFill>
          <a:blip r:embed="rId3"/>
          <a:stretch>
            <a:fillRect/>
          </a:stretch>
        </p:blipFill>
        <p:spPr>
          <a:xfrm>
            <a:off x="3150463" y="2250741"/>
            <a:ext cx="2232025" cy="914400"/>
          </a:xfrm>
          <a:prstGeom prst="rect">
            <a:avLst/>
          </a:prstGeom>
        </p:spPr>
      </p:pic>
      <p:sp>
        <p:nvSpPr>
          <p:cNvPr id="29" name="Başlık 12">
            <a:extLst>
              <a:ext uri="{FF2B5EF4-FFF2-40B4-BE49-F238E27FC236}">
                <a16:creationId xmlns:a16="http://schemas.microsoft.com/office/drawing/2014/main" id="{DABE6F34-F547-139E-8B11-CC4EC74822CD}"/>
              </a:ext>
            </a:extLst>
          </p:cNvPr>
          <p:cNvSpPr>
            <a:spLocks noGrp="1"/>
          </p:cNvSpPr>
          <p:nvPr/>
        </p:nvSpPr>
        <p:spPr>
          <a:xfrm>
            <a:off x="4011613" y="3830108"/>
            <a:ext cx="4159517" cy="876917"/>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tr-TR" dirty="0">
                <a:latin typeface="sitka heading"/>
                <a:ea typeface="source sans pro"/>
              </a:rPr>
              <a:t>TEŞEKKÜRLER</a:t>
            </a:r>
          </a:p>
        </p:txBody>
      </p:sp>
    </p:spTree>
    <p:extLst>
      <p:ext uri="{BB962C8B-B14F-4D97-AF65-F5344CB8AC3E}">
        <p14:creationId xmlns:p14="http://schemas.microsoft.com/office/powerpoint/2010/main" val="312436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DE2A9-C0D1-2A74-61A3-1D876E568BFE}"/>
              </a:ext>
            </a:extLst>
          </p:cNvPr>
          <p:cNvSpPr>
            <a:spLocks noGrp="1"/>
          </p:cNvSpPr>
          <p:nvPr>
            <p:ph type="title"/>
          </p:nvPr>
        </p:nvSpPr>
        <p:spPr>
          <a:xfrm>
            <a:off x="4244445" y="2761192"/>
            <a:ext cx="3693850" cy="1332000"/>
          </a:xfrm>
        </p:spPr>
        <p:txBody>
          <a:bodyPr/>
          <a:lstStyle/>
          <a:p>
            <a:r>
              <a:rPr lang="tr-TR" dirty="0">
                <a:latin typeface="sitka heading"/>
                <a:ea typeface="source sans pro"/>
              </a:rPr>
              <a:t>SORU CEVAP</a:t>
            </a:r>
          </a:p>
        </p:txBody>
      </p:sp>
    </p:spTree>
    <p:extLst>
      <p:ext uri="{BB962C8B-B14F-4D97-AF65-F5344CB8AC3E}">
        <p14:creationId xmlns:p14="http://schemas.microsoft.com/office/powerpoint/2010/main" val="136700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0B5FED0-C890-1006-A013-4B9520F32047}"/>
              </a:ext>
            </a:extLst>
          </p:cNvPr>
          <p:cNvSpPr>
            <a:spLocks noGrp="1"/>
          </p:cNvSpPr>
          <p:nvPr>
            <p:ph type="title"/>
          </p:nvPr>
        </p:nvSpPr>
        <p:spPr>
          <a:xfrm>
            <a:off x="550862" y="1657350"/>
            <a:ext cx="5437188" cy="3273964"/>
          </a:xfrm>
        </p:spPr>
        <p:txBody>
          <a:bodyPr wrap="square" anchor="t">
            <a:normAutofit/>
          </a:bodyPr>
          <a:lstStyle/>
          <a:p>
            <a:r>
              <a:rPr lang="tr-TR" sz="8000"/>
              <a:t>Konu Başlıkları</a:t>
            </a:r>
          </a:p>
        </p:txBody>
      </p:sp>
      <p:sp>
        <p:nvSpPr>
          <p:cNvPr id="3" name="İçerik Yer Tutucusu 2">
            <a:extLst>
              <a:ext uri="{FF2B5EF4-FFF2-40B4-BE49-F238E27FC236}">
                <a16:creationId xmlns:a16="http://schemas.microsoft.com/office/drawing/2014/main" id="{76C1A592-6CE6-D91F-3E76-9D5A5B79517B}"/>
              </a:ext>
            </a:extLst>
          </p:cNvPr>
          <p:cNvSpPr>
            <a:spLocks noGrp="1"/>
          </p:cNvSpPr>
          <p:nvPr>
            <p:ph idx="1"/>
          </p:nvPr>
        </p:nvSpPr>
        <p:spPr>
          <a:xfrm>
            <a:off x="7140575" y="1807934"/>
            <a:ext cx="3581181" cy="4284891"/>
          </a:xfrm>
        </p:spPr>
        <p:txBody>
          <a:bodyPr vert="horz" lIns="0" tIns="0" rIns="0" bIns="0" rtlCol="0" anchor="t">
            <a:normAutofit/>
          </a:bodyPr>
          <a:lstStyle/>
          <a:p>
            <a:r>
              <a:rPr lang="tr-TR" sz="1800" dirty="0">
                <a:solidFill>
                  <a:schemeClr val="tx1"/>
                </a:solidFill>
                <a:ea typeface="Source Sans Pro"/>
              </a:rPr>
              <a:t>Problem nedir? Problemin çözülmesi şirkete ne gibi faydalar sağlayabilir? </a:t>
            </a:r>
          </a:p>
          <a:p>
            <a:pPr marL="228600"/>
            <a:r>
              <a:rPr lang="tr-TR" sz="1800" dirty="0">
                <a:solidFill>
                  <a:schemeClr val="tx1"/>
                </a:solidFill>
                <a:ea typeface="Source Sans Pro"/>
              </a:rPr>
              <a:t>Probleme yaklaşımım</a:t>
            </a:r>
          </a:p>
          <a:p>
            <a:pPr marL="228600"/>
            <a:r>
              <a:rPr lang="tr-TR" sz="1800" dirty="0">
                <a:solidFill>
                  <a:schemeClr val="tx1"/>
                </a:solidFill>
                <a:ea typeface="Source Sans Pro"/>
              </a:rPr>
              <a:t>Çıkarımlar ve uygulanılabilecek geliştirmeler</a:t>
            </a:r>
          </a:p>
        </p:txBody>
      </p:sp>
      <p:sp>
        <p:nvSpPr>
          <p:cNvPr id="9" name="Freeform: Shape 9">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4771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E66D30-E7C6-6630-C312-01C1D24FABC5}"/>
              </a:ext>
            </a:extLst>
          </p:cNvPr>
          <p:cNvSpPr>
            <a:spLocks noGrp="1"/>
          </p:cNvSpPr>
          <p:nvPr>
            <p:ph type="title"/>
          </p:nvPr>
        </p:nvSpPr>
        <p:spPr>
          <a:xfrm>
            <a:off x="3359149" y="1520825"/>
            <a:ext cx="8281987" cy="1333057"/>
          </a:xfrm>
        </p:spPr>
        <p:txBody>
          <a:bodyPr wrap="square" anchor="t">
            <a:normAutofit/>
          </a:bodyPr>
          <a:lstStyle/>
          <a:p>
            <a:r>
              <a:rPr lang="tr-TR"/>
              <a:t>Problem Tanımı</a:t>
            </a:r>
          </a:p>
        </p:txBody>
      </p:sp>
      <p:sp>
        <p:nvSpPr>
          <p:cNvPr id="19" name="Freeform: Shape 9">
            <a:extLst>
              <a:ext uri="{FF2B5EF4-FFF2-40B4-BE49-F238E27FC236}">
                <a16:creationId xmlns:a16="http://schemas.microsoft.com/office/drawing/2014/main" id="{6D438371-A37F-43CB-8166-3E911559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74870" y="-114297"/>
            <a:ext cx="1853969" cy="926985"/>
          </a:xfrm>
          <a:custGeom>
            <a:avLst/>
            <a:gdLst>
              <a:gd name="connsiteX0" fmla="*/ 958943 w 1853969"/>
              <a:gd name="connsiteY0" fmla="*/ 1614 h 926985"/>
              <a:gd name="connsiteX1" fmla="*/ 1852355 w 1853969"/>
              <a:gd name="connsiteY1" fmla="*/ 895026 h 926985"/>
              <a:gd name="connsiteX2" fmla="*/ 1853969 w 1853969"/>
              <a:gd name="connsiteY2" fmla="*/ 926985 h 926985"/>
              <a:gd name="connsiteX3" fmla="*/ 1390476 w 1853969"/>
              <a:gd name="connsiteY3" fmla="*/ 926985 h 926985"/>
              <a:gd name="connsiteX4" fmla="*/ 926984 w 1853969"/>
              <a:gd name="connsiteY4" fmla="*/ 463493 h 926985"/>
              <a:gd name="connsiteX5" fmla="*/ 463493 w 1853969"/>
              <a:gd name="connsiteY5" fmla="*/ 926985 h 926985"/>
              <a:gd name="connsiteX6" fmla="*/ 0 w 1853969"/>
              <a:gd name="connsiteY6" fmla="*/ 926985 h 926985"/>
              <a:gd name="connsiteX7" fmla="*/ 926985 w 1853969"/>
              <a:gd name="connsiteY7" fmla="*/ 0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969" h="926985">
                <a:moveTo>
                  <a:pt x="958943" y="1614"/>
                </a:moveTo>
                <a:lnTo>
                  <a:pt x="1852355" y="895026"/>
                </a:lnTo>
                <a:lnTo>
                  <a:pt x="1853969" y="926985"/>
                </a:lnTo>
                <a:lnTo>
                  <a:pt x="1390476" y="926985"/>
                </a:lnTo>
                <a:cubicBezTo>
                  <a:pt x="1390476" y="671005"/>
                  <a:pt x="1182964" y="463493"/>
                  <a:pt x="926984" y="463493"/>
                </a:cubicBezTo>
                <a:cubicBezTo>
                  <a:pt x="671005" y="463493"/>
                  <a:pt x="463493" y="671005"/>
                  <a:pt x="463493" y="926985"/>
                </a:cubicBezTo>
                <a:lnTo>
                  <a:pt x="0" y="926985"/>
                </a:lnTo>
                <a:cubicBezTo>
                  <a:pt x="0" y="415026"/>
                  <a:pt x="415025" y="0"/>
                  <a:pt x="926985"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3" name="Oval 22">
            <a:extLst>
              <a:ext uri="{FF2B5EF4-FFF2-40B4-BE49-F238E27FC236}">
                <a16:creationId xmlns:a16="http://schemas.microsoft.com/office/drawing/2014/main" id="{2AE18936-8FC4-4357-B2D0-AEEAFF4D7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68027" y="-45404"/>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3CF94A42-720D-4B81-8D24-E4A974DE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87001" y="93562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15">
            <a:extLst>
              <a:ext uri="{FF2B5EF4-FFF2-40B4-BE49-F238E27FC236}">
                <a16:creationId xmlns:a16="http://schemas.microsoft.com/office/drawing/2014/main" id="{E15EB72A-E1B0-4CE0-BB0D-BEFCDF8EF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5857" y="-131277"/>
            <a:ext cx="1853969" cy="1042921"/>
          </a:xfrm>
          <a:custGeom>
            <a:avLst/>
            <a:gdLst>
              <a:gd name="connsiteX0" fmla="*/ 959154 w 1853969"/>
              <a:gd name="connsiteY0" fmla="*/ 1828 h 1042921"/>
              <a:gd name="connsiteX1" fmla="*/ 1842210 w 1853969"/>
              <a:gd name="connsiteY1" fmla="*/ 884883 h 1042921"/>
              <a:gd name="connsiteX2" fmla="*/ 1849183 w 1853969"/>
              <a:gd name="connsiteY2" fmla="*/ 936288 h 1042921"/>
              <a:gd name="connsiteX3" fmla="*/ 1853969 w 1853969"/>
              <a:gd name="connsiteY3" fmla="*/ 1042921 h 1042921"/>
              <a:gd name="connsiteX4" fmla="*/ 1390476 w 1853969"/>
              <a:gd name="connsiteY4" fmla="*/ 1042921 h 1042921"/>
              <a:gd name="connsiteX5" fmla="*/ 926984 w 1853969"/>
              <a:gd name="connsiteY5" fmla="*/ 521461 h 1042921"/>
              <a:gd name="connsiteX6" fmla="*/ 463493 w 1853969"/>
              <a:gd name="connsiteY6" fmla="*/ 1042921 h 1042921"/>
              <a:gd name="connsiteX7" fmla="*/ 0 w 1853969"/>
              <a:gd name="connsiteY7" fmla="*/ 1042921 h 1042921"/>
              <a:gd name="connsiteX8" fmla="*/ 926985 w 1853969"/>
              <a:gd name="connsiteY8" fmla="*/ 0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969" h="1042921">
                <a:moveTo>
                  <a:pt x="959154" y="1828"/>
                </a:moveTo>
                <a:lnTo>
                  <a:pt x="1842210" y="884883"/>
                </a:lnTo>
                <a:lnTo>
                  <a:pt x="1849183" y="936288"/>
                </a:lnTo>
                <a:cubicBezTo>
                  <a:pt x="1852348" y="971348"/>
                  <a:pt x="1853969" y="1006922"/>
                  <a:pt x="1853969" y="1042921"/>
                </a:cubicBezTo>
                <a:lnTo>
                  <a:pt x="1390476" y="1042921"/>
                </a:lnTo>
                <a:cubicBezTo>
                  <a:pt x="1390476" y="754927"/>
                  <a:pt x="1182964" y="521461"/>
                  <a:pt x="926984" y="521461"/>
                </a:cubicBezTo>
                <a:cubicBezTo>
                  <a:pt x="671005" y="521461"/>
                  <a:pt x="463493" y="754927"/>
                  <a:pt x="463493" y="1042921"/>
                </a:cubicBezTo>
                <a:lnTo>
                  <a:pt x="0" y="1042921"/>
                </a:lnTo>
                <a:cubicBezTo>
                  <a:pt x="0" y="466932"/>
                  <a:pt x="415025" y="0"/>
                  <a:pt x="926985" y="0"/>
                </a:cubicBezTo>
                <a:close/>
              </a:path>
            </a:pathLst>
          </a:custGeom>
          <a:solidFill>
            <a:schemeClr val="bg2">
              <a:lumMod val="50000"/>
              <a:lumOff val="50000"/>
              <a:alpha val="2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6" name="Oval 25">
            <a:extLst>
              <a:ext uri="{FF2B5EF4-FFF2-40B4-BE49-F238E27FC236}">
                <a16:creationId xmlns:a16="http://schemas.microsoft.com/office/drawing/2014/main" id="{88D9FE19-3EE9-41F7-8054-F2C86DBEB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908" y="472902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D604F021-78B3-A475-CBD2-B82E3D2D2EE7}"/>
              </a:ext>
            </a:extLst>
          </p:cNvPr>
          <p:cNvSpPr>
            <a:spLocks noGrp="1"/>
          </p:cNvSpPr>
          <p:nvPr>
            <p:ph idx="1"/>
          </p:nvPr>
        </p:nvSpPr>
        <p:spPr>
          <a:xfrm>
            <a:off x="3366983" y="2703117"/>
            <a:ext cx="5429355" cy="3389708"/>
          </a:xfrm>
        </p:spPr>
        <p:txBody>
          <a:bodyPr vert="horz" lIns="0" tIns="0" rIns="0" bIns="0" rtlCol="0" anchor="t">
            <a:normAutofit/>
          </a:bodyPr>
          <a:lstStyle/>
          <a:p>
            <a:r>
              <a:rPr lang="tr-TR" dirty="0">
                <a:solidFill>
                  <a:schemeClr val="tx1"/>
                </a:solidFill>
                <a:ea typeface="+mn-lt"/>
                <a:cs typeface="+mn-lt"/>
              </a:rPr>
              <a:t>2020 yılının başından 2023 Eylül ayına kadar aylık bazda iş yerlerinin gerçekleştirdiği işlem sayılarını içeren bir veri seti sağlanmıştır. Bu veri seti, istenilen biçimde kullanılarak, iş yerlerinin 2023 yılının Ekim, Kasım ve Aralık aylarında gerçekleştirecekleri işlem sayılarının tahmin edilmesi gerekmektedir.</a:t>
            </a:r>
          </a:p>
        </p:txBody>
      </p:sp>
      <p:grpSp>
        <p:nvGrpSpPr>
          <p:cNvPr id="27" name="Group 19">
            <a:extLst>
              <a:ext uri="{FF2B5EF4-FFF2-40B4-BE49-F238E27FC236}">
                <a16:creationId xmlns:a16="http://schemas.microsoft.com/office/drawing/2014/main" id="{1D7EF0A0-9237-4001-884B-9E0F5ECE4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62595" y="3429000"/>
            <a:ext cx="2679292" cy="2525894"/>
            <a:chOff x="9469123" y="4029759"/>
            <a:chExt cx="2679292" cy="2525894"/>
          </a:xfrm>
        </p:grpSpPr>
        <p:sp>
          <p:nvSpPr>
            <p:cNvPr id="21" name="Freeform: Shape 20">
              <a:extLst>
                <a:ext uri="{FF2B5EF4-FFF2-40B4-BE49-F238E27FC236}">
                  <a16:creationId xmlns:a16="http://schemas.microsoft.com/office/drawing/2014/main" id="{149490B2-2AF9-4660-9B40-248A345D9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9988415" y="4029759"/>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508000" dist="203200" dir="732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364A160-6ADA-4260-92B9-9BD8B6681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009123" y="3693413"/>
              <a:ext cx="1080000" cy="216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5418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1">
            <a:extLst>
              <a:ext uri="{FF2B5EF4-FFF2-40B4-BE49-F238E27FC236}">
                <a16:creationId xmlns:a16="http://schemas.microsoft.com/office/drawing/2014/main" id="{A2335FD7-E9D2-CFFE-6485-951EFDC3D6B7}"/>
              </a:ext>
            </a:extLst>
          </p:cNvPr>
          <p:cNvSpPr txBox="1">
            <a:spLocks/>
          </p:cNvSpPr>
          <p:nvPr/>
        </p:nvSpPr>
        <p:spPr>
          <a:xfrm>
            <a:off x="550862" y="1435100"/>
            <a:ext cx="5437188" cy="1997855"/>
          </a:xfrm>
          <a:prstGeom prst="rect">
            <a:avLst/>
          </a:prstGeom>
        </p:spPr>
        <p:txBody>
          <a:bodyPr vert="horz" wrap="square" lIns="0" tIns="0" rIns="0" bIns="0" rtlCol="0" anchor="t" anchorCtr="0">
            <a:norm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a:latin typeface="+mj-lt"/>
                <a:ea typeface="+mj-ea"/>
                <a:cs typeface="+mj-cs"/>
              </a:rPr>
              <a:t>Problemin Çözümünün Şirkete Sağlayabileceği Katkılar</a:t>
            </a:r>
          </a:p>
        </p:txBody>
      </p:sp>
      <p:sp>
        <p:nvSpPr>
          <p:cNvPr id="13" name="Oval 12">
            <a:extLst>
              <a:ext uri="{FF2B5EF4-FFF2-40B4-BE49-F238E27FC236}">
                <a16:creationId xmlns:a16="http://schemas.microsoft.com/office/drawing/2014/main" id="{E4EDB960-BE37-4838-AAB6-6E22DA64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0225" y="60655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B51DF3C5-5417-4176-95C7-990706A4CD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3624151"/>
            <a:ext cx="2525894" cy="2684574"/>
            <a:chOff x="2046943" y="3949349"/>
            <a:chExt cx="2525894" cy="2684574"/>
          </a:xfrm>
        </p:grpSpPr>
        <p:sp>
          <p:nvSpPr>
            <p:cNvPr id="16" name="Freeform: Shape 15">
              <a:extLst>
                <a:ext uri="{FF2B5EF4-FFF2-40B4-BE49-F238E27FC236}">
                  <a16:creationId xmlns:a16="http://schemas.microsoft.com/office/drawing/2014/main" id="{0195573F-E56B-4722-AE62-512B28339B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229890" y="3766402"/>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270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0E5BADC4-6F44-4F83-ABB7-22E8C4517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250249" y="4462667"/>
              <a:ext cx="1080000" cy="2171256"/>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Metin kutusu 5">
            <a:extLst>
              <a:ext uri="{FF2B5EF4-FFF2-40B4-BE49-F238E27FC236}">
                <a16:creationId xmlns:a16="http://schemas.microsoft.com/office/drawing/2014/main" id="{D9AAEB52-E8BE-7808-365D-AF34B5ADEBD9}"/>
              </a:ext>
            </a:extLst>
          </p:cNvPr>
          <p:cNvSpPr txBox="1"/>
          <p:nvPr/>
        </p:nvSpPr>
        <p:spPr>
          <a:xfrm>
            <a:off x="6498891" y="1522184"/>
            <a:ext cx="4962118" cy="4570641"/>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85750" indent="-228600">
              <a:spcAft>
                <a:spcPts val="800"/>
              </a:spcAft>
              <a:buFont typeface="Arial" panose="020B0604020202020204" pitchFamily="34" charset="0"/>
              <a:buChar char="•"/>
            </a:pPr>
            <a:r>
              <a:rPr lang="en-US" dirty="0" err="1">
                <a:solidFill>
                  <a:srgbClr val="FFFFFF"/>
                </a:solidFill>
              </a:rPr>
              <a:t>Toplam</a:t>
            </a:r>
            <a:r>
              <a:rPr lang="en-US" dirty="0">
                <a:solidFill>
                  <a:srgbClr val="FFFFFF"/>
                </a:solidFill>
              </a:rPr>
              <a:t> </a:t>
            </a:r>
            <a:r>
              <a:rPr lang="en-US" dirty="0" err="1">
                <a:solidFill>
                  <a:srgbClr val="FFFFFF"/>
                </a:solidFill>
              </a:rPr>
              <a:t>işlem</a:t>
            </a:r>
            <a:r>
              <a:rPr lang="en-US" dirty="0">
                <a:solidFill>
                  <a:srgbClr val="FFFFFF"/>
                </a:solidFill>
              </a:rPr>
              <a:t> </a:t>
            </a:r>
            <a:r>
              <a:rPr lang="en-US" dirty="0" err="1">
                <a:solidFill>
                  <a:srgbClr val="FFFFFF"/>
                </a:solidFill>
              </a:rPr>
              <a:t>yükünün</a:t>
            </a:r>
            <a:r>
              <a:rPr lang="en-US" dirty="0">
                <a:solidFill>
                  <a:srgbClr val="FFFFFF"/>
                </a:solidFill>
              </a:rPr>
              <a:t> </a:t>
            </a:r>
            <a:r>
              <a:rPr lang="en-US" dirty="0" err="1">
                <a:solidFill>
                  <a:srgbClr val="FFFFFF"/>
                </a:solidFill>
              </a:rPr>
              <a:t>önceden</a:t>
            </a:r>
            <a:r>
              <a:rPr lang="en-US" dirty="0">
                <a:solidFill>
                  <a:srgbClr val="FFFFFF"/>
                </a:solidFill>
              </a:rPr>
              <a:t> </a:t>
            </a:r>
            <a:r>
              <a:rPr lang="en-US" dirty="0" err="1">
                <a:solidFill>
                  <a:srgbClr val="FFFFFF"/>
                </a:solidFill>
              </a:rPr>
              <a:t>tahmin</a:t>
            </a:r>
            <a:r>
              <a:rPr lang="en-US" dirty="0">
                <a:solidFill>
                  <a:srgbClr val="FFFFFF"/>
                </a:solidFill>
              </a:rPr>
              <a:t> </a:t>
            </a:r>
            <a:r>
              <a:rPr lang="en-US" dirty="0" err="1">
                <a:solidFill>
                  <a:srgbClr val="FFFFFF"/>
                </a:solidFill>
              </a:rPr>
              <a:t>edilmesi</a:t>
            </a:r>
            <a:r>
              <a:rPr lang="en-US" dirty="0">
                <a:solidFill>
                  <a:srgbClr val="FFFFFF"/>
                </a:solidFill>
              </a:rPr>
              <a:t>, </a:t>
            </a:r>
            <a:r>
              <a:rPr lang="en-US" dirty="0" err="1">
                <a:solidFill>
                  <a:srgbClr val="FFFFFF"/>
                </a:solidFill>
              </a:rPr>
              <a:t>şirketin</a:t>
            </a:r>
            <a:r>
              <a:rPr lang="en-US" dirty="0">
                <a:solidFill>
                  <a:srgbClr val="FFFFFF"/>
                </a:solidFill>
              </a:rPr>
              <a:t> </a:t>
            </a:r>
            <a:r>
              <a:rPr lang="en-US" dirty="0" err="1">
                <a:solidFill>
                  <a:srgbClr val="FFFFFF"/>
                </a:solidFill>
              </a:rPr>
              <a:t>kaynak</a:t>
            </a:r>
            <a:r>
              <a:rPr lang="en-US" dirty="0">
                <a:solidFill>
                  <a:srgbClr val="FFFFFF"/>
                </a:solidFill>
              </a:rPr>
              <a:t> </a:t>
            </a:r>
            <a:r>
              <a:rPr lang="en-US" dirty="0" err="1">
                <a:solidFill>
                  <a:srgbClr val="FFFFFF"/>
                </a:solidFill>
              </a:rPr>
              <a:t>planlamasını</a:t>
            </a:r>
            <a:r>
              <a:rPr lang="en-US" dirty="0">
                <a:solidFill>
                  <a:srgbClr val="FFFFFF"/>
                </a:solidFill>
              </a:rPr>
              <a:t> </a:t>
            </a:r>
            <a:r>
              <a:rPr lang="en-US" dirty="0" err="1">
                <a:solidFill>
                  <a:srgbClr val="FFFFFF"/>
                </a:solidFill>
              </a:rPr>
              <a:t>erkenden</a:t>
            </a:r>
            <a:r>
              <a:rPr lang="en-US" dirty="0">
                <a:solidFill>
                  <a:srgbClr val="FFFFFF"/>
                </a:solidFill>
              </a:rPr>
              <a:t> </a:t>
            </a:r>
            <a:r>
              <a:rPr lang="en-US" dirty="0" err="1">
                <a:solidFill>
                  <a:srgbClr val="FFFFFF"/>
                </a:solidFill>
              </a:rPr>
              <a:t>yapmasına</a:t>
            </a:r>
            <a:r>
              <a:rPr lang="en-US" dirty="0">
                <a:solidFill>
                  <a:srgbClr val="FFFFFF"/>
                </a:solidFill>
              </a:rPr>
              <a:t> </a:t>
            </a:r>
            <a:r>
              <a:rPr lang="en-US" dirty="0" err="1">
                <a:solidFill>
                  <a:srgbClr val="FFFFFF"/>
                </a:solidFill>
              </a:rPr>
              <a:t>ve</a:t>
            </a:r>
            <a:r>
              <a:rPr lang="en-US" dirty="0">
                <a:solidFill>
                  <a:srgbClr val="FFFFFF"/>
                </a:solidFill>
              </a:rPr>
              <a:t> </a:t>
            </a:r>
            <a:r>
              <a:rPr lang="en-US" dirty="0" err="1">
                <a:solidFill>
                  <a:srgbClr val="FFFFFF"/>
                </a:solidFill>
              </a:rPr>
              <a:t>finansal</a:t>
            </a:r>
            <a:r>
              <a:rPr lang="en-US" dirty="0">
                <a:solidFill>
                  <a:srgbClr val="FFFFFF"/>
                </a:solidFill>
              </a:rPr>
              <a:t> </a:t>
            </a:r>
            <a:r>
              <a:rPr lang="en-US" dirty="0" err="1">
                <a:solidFill>
                  <a:srgbClr val="FFFFFF"/>
                </a:solidFill>
              </a:rPr>
              <a:t>faydalar</a:t>
            </a:r>
            <a:r>
              <a:rPr lang="en-US" dirty="0">
                <a:solidFill>
                  <a:srgbClr val="FFFFFF"/>
                </a:solidFill>
              </a:rPr>
              <a:t> </a:t>
            </a:r>
            <a:r>
              <a:rPr lang="en-US" dirty="0" err="1">
                <a:solidFill>
                  <a:srgbClr val="FFFFFF"/>
                </a:solidFill>
              </a:rPr>
              <a:t>elde</a:t>
            </a:r>
            <a:r>
              <a:rPr lang="en-US" dirty="0">
                <a:solidFill>
                  <a:srgbClr val="FFFFFF"/>
                </a:solidFill>
              </a:rPr>
              <a:t> </a:t>
            </a:r>
            <a:r>
              <a:rPr lang="en-US" dirty="0" err="1">
                <a:solidFill>
                  <a:srgbClr val="FFFFFF"/>
                </a:solidFill>
              </a:rPr>
              <a:t>etmesine</a:t>
            </a:r>
            <a:r>
              <a:rPr lang="en-US" dirty="0">
                <a:solidFill>
                  <a:srgbClr val="FFFFFF"/>
                </a:solidFill>
              </a:rPr>
              <a:t> </a:t>
            </a:r>
            <a:r>
              <a:rPr lang="en-US" dirty="0" err="1">
                <a:solidFill>
                  <a:srgbClr val="FFFFFF"/>
                </a:solidFill>
              </a:rPr>
              <a:t>olanak</a:t>
            </a:r>
            <a:r>
              <a:rPr lang="en-US" dirty="0">
                <a:solidFill>
                  <a:srgbClr val="FFFFFF"/>
                </a:solidFill>
              </a:rPr>
              <a:t> </a:t>
            </a:r>
            <a:r>
              <a:rPr lang="en-US" dirty="0" err="1">
                <a:solidFill>
                  <a:srgbClr val="FFFFFF"/>
                </a:solidFill>
              </a:rPr>
              <a:t>tanır</a:t>
            </a:r>
            <a:r>
              <a:rPr lang="en-US" dirty="0">
                <a:solidFill>
                  <a:srgbClr val="FFFFFF"/>
                </a:solidFill>
              </a:rPr>
              <a:t>.</a:t>
            </a:r>
            <a:endParaRPr lang="en-US">
              <a:solidFill>
                <a:srgbClr val="FFFFFF"/>
              </a:solidFill>
              <a:ea typeface="Source Sans Pro"/>
            </a:endParaRPr>
          </a:p>
          <a:p>
            <a:pPr marL="285750" indent="-228600">
              <a:spcAft>
                <a:spcPts val="800"/>
              </a:spcAft>
              <a:buFont typeface="Arial" panose="020B0604020202020204" pitchFamily="34" charset="0"/>
              <a:buChar char="•"/>
            </a:pPr>
            <a:r>
              <a:rPr lang="en-US" dirty="0">
                <a:solidFill>
                  <a:srgbClr val="FFFFFF"/>
                </a:solidFill>
              </a:rPr>
              <a:t>Kaynak </a:t>
            </a:r>
            <a:r>
              <a:rPr lang="en-US" dirty="0" err="1">
                <a:solidFill>
                  <a:srgbClr val="FFFFFF"/>
                </a:solidFill>
              </a:rPr>
              <a:t>planlamasının</a:t>
            </a:r>
            <a:r>
              <a:rPr lang="en-US" dirty="0">
                <a:solidFill>
                  <a:srgbClr val="FFFFFF"/>
                </a:solidFill>
              </a:rPr>
              <a:t> </a:t>
            </a:r>
            <a:r>
              <a:rPr lang="en-US" dirty="0" err="1">
                <a:solidFill>
                  <a:srgbClr val="FFFFFF"/>
                </a:solidFill>
              </a:rPr>
              <a:t>zamanında</a:t>
            </a:r>
            <a:r>
              <a:rPr lang="en-US" dirty="0">
                <a:solidFill>
                  <a:srgbClr val="FFFFFF"/>
                </a:solidFill>
              </a:rPr>
              <a:t> </a:t>
            </a:r>
            <a:r>
              <a:rPr lang="en-US" dirty="0" err="1">
                <a:solidFill>
                  <a:srgbClr val="FFFFFF"/>
                </a:solidFill>
              </a:rPr>
              <a:t>gerçekleştirilmesi</a:t>
            </a:r>
            <a:r>
              <a:rPr lang="en-US" dirty="0">
                <a:solidFill>
                  <a:srgbClr val="FFFFFF"/>
                </a:solidFill>
              </a:rPr>
              <a:t>, </a:t>
            </a:r>
            <a:r>
              <a:rPr lang="en-US" dirty="0" err="1">
                <a:solidFill>
                  <a:srgbClr val="FFFFFF"/>
                </a:solidFill>
              </a:rPr>
              <a:t>işlemlerin</a:t>
            </a:r>
            <a:r>
              <a:rPr lang="en-US" dirty="0">
                <a:solidFill>
                  <a:srgbClr val="FFFFFF"/>
                </a:solidFill>
              </a:rPr>
              <a:t> </a:t>
            </a:r>
            <a:r>
              <a:rPr lang="en-US" dirty="0" err="1">
                <a:solidFill>
                  <a:srgbClr val="FFFFFF"/>
                </a:solidFill>
              </a:rPr>
              <a:t>kusursuz</a:t>
            </a:r>
            <a:r>
              <a:rPr lang="en-US" dirty="0">
                <a:solidFill>
                  <a:srgbClr val="FFFFFF"/>
                </a:solidFill>
              </a:rPr>
              <a:t> </a:t>
            </a:r>
            <a:r>
              <a:rPr lang="en-US" dirty="0" err="1">
                <a:solidFill>
                  <a:srgbClr val="FFFFFF"/>
                </a:solidFill>
              </a:rPr>
              <a:t>bir</a:t>
            </a:r>
            <a:r>
              <a:rPr lang="en-US" dirty="0">
                <a:solidFill>
                  <a:srgbClr val="FFFFFF"/>
                </a:solidFill>
              </a:rPr>
              <a:t> </a:t>
            </a:r>
            <a:r>
              <a:rPr lang="en-US" dirty="0" err="1">
                <a:solidFill>
                  <a:srgbClr val="FFFFFF"/>
                </a:solidFill>
              </a:rPr>
              <a:t>şekilde</a:t>
            </a:r>
            <a:r>
              <a:rPr lang="en-US" dirty="0">
                <a:solidFill>
                  <a:srgbClr val="FFFFFF"/>
                </a:solidFill>
              </a:rPr>
              <a:t> </a:t>
            </a:r>
            <a:r>
              <a:rPr lang="en-US" dirty="0" err="1">
                <a:solidFill>
                  <a:srgbClr val="FFFFFF"/>
                </a:solidFill>
              </a:rPr>
              <a:t>sürdürülmesini</a:t>
            </a:r>
            <a:r>
              <a:rPr lang="en-US" dirty="0">
                <a:solidFill>
                  <a:srgbClr val="FFFFFF"/>
                </a:solidFill>
              </a:rPr>
              <a:t> </a:t>
            </a:r>
            <a:r>
              <a:rPr lang="en-US" dirty="0" err="1">
                <a:solidFill>
                  <a:srgbClr val="FFFFFF"/>
                </a:solidFill>
              </a:rPr>
              <a:t>sağlar</a:t>
            </a:r>
            <a:r>
              <a:rPr lang="en-US" dirty="0">
                <a:solidFill>
                  <a:srgbClr val="FFFFFF"/>
                </a:solidFill>
              </a:rPr>
              <a:t>, </a:t>
            </a:r>
            <a:r>
              <a:rPr lang="en-US" dirty="0" err="1">
                <a:solidFill>
                  <a:srgbClr val="FFFFFF"/>
                </a:solidFill>
              </a:rPr>
              <a:t>bu</a:t>
            </a:r>
            <a:r>
              <a:rPr lang="en-US" dirty="0">
                <a:solidFill>
                  <a:srgbClr val="FFFFFF"/>
                </a:solidFill>
              </a:rPr>
              <a:t> da </a:t>
            </a:r>
            <a:r>
              <a:rPr lang="en-US" dirty="0" err="1">
                <a:solidFill>
                  <a:srgbClr val="FFFFFF"/>
                </a:solidFill>
              </a:rPr>
              <a:t>müşteri</a:t>
            </a:r>
            <a:r>
              <a:rPr lang="en-US" dirty="0">
                <a:solidFill>
                  <a:srgbClr val="FFFFFF"/>
                </a:solidFill>
              </a:rPr>
              <a:t> </a:t>
            </a:r>
            <a:r>
              <a:rPr lang="en-US" dirty="0" err="1">
                <a:solidFill>
                  <a:srgbClr val="FFFFFF"/>
                </a:solidFill>
              </a:rPr>
              <a:t>memnuniyetini</a:t>
            </a:r>
            <a:r>
              <a:rPr lang="en-US" dirty="0">
                <a:solidFill>
                  <a:srgbClr val="FFFFFF"/>
                </a:solidFill>
              </a:rPr>
              <a:t> </a:t>
            </a:r>
            <a:r>
              <a:rPr lang="en-US" dirty="0" err="1">
                <a:solidFill>
                  <a:srgbClr val="FFFFFF"/>
                </a:solidFill>
              </a:rPr>
              <a:t>en</a:t>
            </a:r>
            <a:r>
              <a:rPr lang="en-US" dirty="0">
                <a:solidFill>
                  <a:srgbClr val="FFFFFF"/>
                </a:solidFill>
              </a:rPr>
              <a:t> </a:t>
            </a:r>
            <a:r>
              <a:rPr lang="en-US" dirty="0" err="1">
                <a:solidFill>
                  <a:srgbClr val="FFFFFF"/>
                </a:solidFill>
              </a:rPr>
              <a:t>üst</a:t>
            </a:r>
            <a:r>
              <a:rPr lang="en-US" dirty="0">
                <a:solidFill>
                  <a:srgbClr val="FFFFFF"/>
                </a:solidFill>
              </a:rPr>
              <a:t> </a:t>
            </a:r>
            <a:r>
              <a:rPr lang="en-US" dirty="0" err="1">
                <a:solidFill>
                  <a:srgbClr val="FFFFFF"/>
                </a:solidFill>
              </a:rPr>
              <a:t>düzeye</a:t>
            </a:r>
            <a:r>
              <a:rPr lang="en-US" dirty="0">
                <a:solidFill>
                  <a:srgbClr val="FFFFFF"/>
                </a:solidFill>
              </a:rPr>
              <a:t> </a:t>
            </a:r>
            <a:r>
              <a:rPr lang="en-US" dirty="0" err="1">
                <a:solidFill>
                  <a:srgbClr val="FFFFFF"/>
                </a:solidFill>
              </a:rPr>
              <a:t>çıkarır</a:t>
            </a:r>
            <a:r>
              <a:rPr lang="en-US" dirty="0">
                <a:solidFill>
                  <a:srgbClr val="FFFFFF"/>
                </a:solidFill>
              </a:rPr>
              <a:t>.</a:t>
            </a:r>
            <a:endParaRPr lang="en-US">
              <a:solidFill>
                <a:srgbClr val="FFFFFF"/>
              </a:solidFill>
              <a:ea typeface="Source Sans Pro"/>
            </a:endParaRPr>
          </a:p>
          <a:p>
            <a:pPr marL="285750" indent="-228600">
              <a:spcAft>
                <a:spcPts val="800"/>
              </a:spcAft>
              <a:buFont typeface="Arial" panose="020B0604020202020204" pitchFamily="34" charset="0"/>
              <a:buChar char="•"/>
            </a:pPr>
            <a:r>
              <a:rPr lang="en-US" dirty="0">
                <a:solidFill>
                  <a:srgbClr val="FFFFFF"/>
                </a:solidFill>
              </a:rPr>
              <a:t>Yüksek </a:t>
            </a:r>
            <a:r>
              <a:rPr lang="en-US" dirty="0" err="1">
                <a:solidFill>
                  <a:srgbClr val="FFFFFF"/>
                </a:solidFill>
              </a:rPr>
              <a:t>müşteri</a:t>
            </a:r>
            <a:r>
              <a:rPr lang="en-US" dirty="0">
                <a:solidFill>
                  <a:srgbClr val="FFFFFF"/>
                </a:solidFill>
              </a:rPr>
              <a:t> </a:t>
            </a:r>
            <a:r>
              <a:rPr lang="en-US" dirty="0" err="1">
                <a:solidFill>
                  <a:srgbClr val="FFFFFF"/>
                </a:solidFill>
              </a:rPr>
              <a:t>memnuniyeti</a:t>
            </a:r>
            <a:r>
              <a:rPr lang="en-US" dirty="0">
                <a:solidFill>
                  <a:srgbClr val="FFFFFF"/>
                </a:solidFill>
              </a:rPr>
              <a:t>, </a:t>
            </a:r>
            <a:r>
              <a:rPr lang="en-US" dirty="0" err="1">
                <a:solidFill>
                  <a:srgbClr val="FFFFFF"/>
                </a:solidFill>
              </a:rPr>
              <a:t>etkili</a:t>
            </a:r>
            <a:r>
              <a:rPr lang="en-US" dirty="0">
                <a:solidFill>
                  <a:srgbClr val="FFFFFF"/>
                </a:solidFill>
              </a:rPr>
              <a:t> </a:t>
            </a:r>
            <a:r>
              <a:rPr lang="en-US" dirty="0" err="1">
                <a:solidFill>
                  <a:srgbClr val="FFFFFF"/>
                </a:solidFill>
              </a:rPr>
              <a:t>bir</a:t>
            </a:r>
            <a:r>
              <a:rPr lang="en-US" dirty="0">
                <a:solidFill>
                  <a:srgbClr val="FFFFFF"/>
                </a:solidFill>
              </a:rPr>
              <a:t> </a:t>
            </a:r>
            <a:r>
              <a:rPr lang="en-US" dirty="0" err="1">
                <a:solidFill>
                  <a:srgbClr val="FFFFFF"/>
                </a:solidFill>
              </a:rPr>
              <a:t>pazarlama</a:t>
            </a:r>
            <a:r>
              <a:rPr lang="en-US" dirty="0">
                <a:solidFill>
                  <a:srgbClr val="FFFFFF"/>
                </a:solidFill>
              </a:rPr>
              <a:t> </a:t>
            </a:r>
            <a:r>
              <a:rPr lang="en-US" dirty="0" err="1">
                <a:solidFill>
                  <a:srgbClr val="FFFFFF"/>
                </a:solidFill>
              </a:rPr>
              <a:t>stratejisi</a:t>
            </a:r>
            <a:r>
              <a:rPr lang="en-US" dirty="0">
                <a:solidFill>
                  <a:srgbClr val="FFFFFF"/>
                </a:solidFill>
              </a:rPr>
              <a:t> </a:t>
            </a:r>
            <a:r>
              <a:rPr lang="en-US" dirty="0" err="1">
                <a:solidFill>
                  <a:srgbClr val="FFFFFF"/>
                </a:solidFill>
              </a:rPr>
              <a:t>olarak</a:t>
            </a:r>
            <a:r>
              <a:rPr lang="en-US" dirty="0">
                <a:solidFill>
                  <a:srgbClr val="FFFFFF"/>
                </a:solidFill>
              </a:rPr>
              <a:t> </a:t>
            </a:r>
            <a:r>
              <a:rPr lang="en-US" dirty="0" err="1">
                <a:solidFill>
                  <a:srgbClr val="FFFFFF"/>
                </a:solidFill>
              </a:rPr>
              <a:t>değerlendirilebilir</a:t>
            </a:r>
            <a:r>
              <a:rPr lang="en-US" dirty="0">
                <a:solidFill>
                  <a:srgbClr val="FFFFFF"/>
                </a:solidFill>
              </a:rPr>
              <a:t> </a:t>
            </a:r>
            <a:r>
              <a:rPr lang="en-US" dirty="0" err="1">
                <a:solidFill>
                  <a:srgbClr val="FFFFFF"/>
                </a:solidFill>
              </a:rPr>
              <a:t>ve</a:t>
            </a:r>
            <a:r>
              <a:rPr lang="en-US" dirty="0">
                <a:solidFill>
                  <a:srgbClr val="FFFFFF"/>
                </a:solidFill>
              </a:rPr>
              <a:t> yeni </a:t>
            </a:r>
            <a:r>
              <a:rPr lang="en-US" dirty="0" err="1">
                <a:solidFill>
                  <a:srgbClr val="FFFFFF"/>
                </a:solidFill>
              </a:rPr>
              <a:t>müşterilere</a:t>
            </a:r>
            <a:r>
              <a:rPr lang="en-US" dirty="0">
                <a:solidFill>
                  <a:srgbClr val="FFFFFF"/>
                </a:solidFill>
              </a:rPr>
              <a:t> </a:t>
            </a:r>
            <a:r>
              <a:rPr lang="en-US" dirty="0" err="1">
                <a:solidFill>
                  <a:srgbClr val="FFFFFF"/>
                </a:solidFill>
              </a:rPr>
              <a:t>ulaşma</a:t>
            </a:r>
            <a:r>
              <a:rPr lang="en-US" dirty="0">
                <a:solidFill>
                  <a:srgbClr val="FFFFFF"/>
                </a:solidFill>
              </a:rPr>
              <a:t> </a:t>
            </a:r>
            <a:r>
              <a:rPr lang="en-US" dirty="0" err="1">
                <a:solidFill>
                  <a:srgbClr val="FFFFFF"/>
                </a:solidFill>
              </a:rPr>
              <a:t>imkanı</a:t>
            </a:r>
            <a:r>
              <a:rPr lang="en-US" dirty="0">
                <a:solidFill>
                  <a:srgbClr val="FFFFFF"/>
                </a:solidFill>
              </a:rPr>
              <a:t> </a:t>
            </a:r>
            <a:r>
              <a:rPr lang="en-US" dirty="0" err="1">
                <a:solidFill>
                  <a:srgbClr val="FFFFFF"/>
                </a:solidFill>
              </a:rPr>
              <a:t>sunar</a:t>
            </a:r>
            <a:r>
              <a:rPr lang="en-US" dirty="0">
                <a:solidFill>
                  <a:srgbClr val="FFFFFF"/>
                </a:solidFill>
              </a:rPr>
              <a:t>.</a:t>
            </a:r>
            <a:endParaRPr lang="en-US">
              <a:solidFill>
                <a:srgbClr val="FFFFFF"/>
              </a:solidFill>
              <a:ea typeface="Source Sans Pro"/>
            </a:endParaRPr>
          </a:p>
          <a:p>
            <a:pPr marL="285750" indent="-228600">
              <a:spcAft>
                <a:spcPts val="800"/>
              </a:spcAft>
              <a:buFont typeface="Arial" panose="020B0604020202020204" pitchFamily="34" charset="0"/>
              <a:buChar char="•"/>
            </a:pPr>
            <a:r>
              <a:rPr lang="en-US" err="1">
                <a:solidFill>
                  <a:srgbClr val="FFFFFF"/>
                </a:solidFill>
              </a:rPr>
              <a:t>Hizmeti</a:t>
            </a:r>
            <a:r>
              <a:rPr lang="en-US" dirty="0">
                <a:solidFill>
                  <a:srgbClr val="FFFFFF"/>
                </a:solidFill>
              </a:rPr>
              <a:t> </a:t>
            </a:r>
            <a:r>
              <a:rPr lang="en-US" err="1">
                <a:solidFill>
                  <a:srgbClr val="FFFFFF"/>
                </a:solidFill>
              </a:rPr>
              <a:t>bırakma</a:t>
            </a:r>
            <a:r>
              <a:rPr lang="en-US" dirty="0">
                <a:solidFill>
                  <a:srgbClr val="FFFFFF"/>
                </a:solidFill>
              </a:rPr>
              <a:t> </a:t>
            </a:r>
            <a:r>
              <a:rPr lang="en-US" err="1">
                <a:solidFill>
                  <a:srgbClr val="FFFFFF"/>
                </a:solidFill>
              </a:rPr>
              <a:t>eğiliminde</a:t>
            </a:r>
            <a:r>
              <a:rPr lang="en-US" dirty="0">
                <a:solidFill>
                  <a:srgbClr val="FFFFFF"/>
                </a:solidFill>
              </a:rPr>
              <a:t> </a:t>
            </a:r>
            <a:r>
              <a:rPr lang="en-US" err="1">
                <a:solidFill>
                  <a:srgbClr val="FFFFFF"/>
                </a:solidFill>
              </a:rPr>
              <a:t>olan</a:t>
            </a:r>
            <a:r>
              <a:rPr lang="en-US" dirty="0">
                <a:solidFill>
                  <a:srgbClr val="FFFFFF"/>
                </a:solidFill>
              </a:rPr>
              <a:t> </a:t>
            </a:r>
            <a:r>
              <a:rPr lang="en-US" err="1">
                <a:solidFill>
                  <a:srgbClr val="FFFFFF"/>
                </a:solidFill>
              </a:rPr>
              <a:t>veya</a:t>
            </a:r>
            <a:r>
              <a:rPr lang="en-US" dirty="0">
                <a:solidFill>
                  <a:srgbClr val="FFFFFF"/>
                </a:solidFill>
              </a:rPr>
              <a:t> </a:t>
            </a:r>
            <a:r>
              <a:rPr lang="en-US" err="1">
                <a:solidFill>
                  <a:srgbClr val="FFFFFF"/>
                </a:solidFill>
              </a:rPr>
              <a:t>kesinlikle</a:t>
            </a:r>
            <a:r>
              <a:rPr lang="en-US" dirty="0">
                <a:solidFill>
                  <a:srgbClr val="FFFFFF"/>
                </a:solidFill>
              </a:rPr>
              <a:t> </a:t>
            </a:r>
            <a:r>
              <a:rPr lang="en-US" err="1">
                <a:solidFill>
                  <a:srgbClr val="FFFFFF"/>
                </a:solidFill>
              </a:rPr>
              <a:t>kaybedilmek</a:t>
            </a:r>
            <a:r>
              <a:rPr lang="en-US" dirty="0">
                <a:solidFill>
                  <a:srgbClr val="FFFFFF"/>
                </a:solidFill>
              </a:rPr>
              <a:t> </a:t>
            </a:r>
            <a:r>
              <a:rPr lang="en-US" err="1">
                <a:solidFill>
                  <a:srgbClr val="FFFFFF"/>
                </a:solidFill>
              </a:rPr>
              <a:t>istenmeyen</a:t>
            </a:r>
            <a:r>
              <a:rPr lang="en-US" dirty="0">
                <a:solidFill>
                  <a:srgbClr val="FFFFFF"/>
                </a:solidFill>
              </a:rPr>
              <a:t> </a:t>
            </a:r>
            <a:r>
              <a:rPr lang="en-US" err="1">
                <a:solidFill>
                  <a:srgbClr val="FFFFFF"/>
                </a:solidFill>
              </a:rPr>
              <a:t>müşterilerin</a:t>
            </a:r>
            <a:r>
              <a:rPr lang="en-US" dirty="0">
                <a:solidFill>
                  <a:srgbClr val="FFFFFF"/>
                </a:solidFill>
              </a:rPr>
              <a:t> </a:t>
            </a:r>
            <a:r>
              <a:rPr lang="en-US" err="1">
                <a:solidFill>
                  <a:srgbClr val="FFFFFF"/>
                </a:solidFill>
              </a:rPr>
              <a:t>erken</a:t>
            </a:r>
            <a:r>
              <a:rPr lang="en-US" dirty="0">
                <a:solidFill>
                  <a:srgbClr val="FFFFFF"/>
                </a:solidFill>
              </a:rPr>
              <a:t> </a:t>
            </a:r>
            <a:r>
              <a:rPr lang="en-US" err="1">
                <a:solidFill>
                  <a:srgbClr val="FFFFFF"/>
                </a:solidFill>
              </a:rPr>
              <a:t>tespiti</a:t>
            </a:r>
            <a:r>
              <a:rPr lang="en-US" dirty="0">
                <a:solidFill>
                  <a:srgbClr val="FFFFFF"/>
                </a:solidFill>
              </a:rPr>
              <a:t>, </a:t>
            </a:r>
            <a:r>
              <a:rPr lang="en-US" err="1">
                <a:solidFill>
                  <a:srgbClr val="FFFFFF"/>
                </a:solidFill>
              </a:rPr>
              <a:t>şirketin</a:t>
            </a:r>
            <a:r>
              <a:rPr lang="en-US" dirty="0">
                <a:solidFill>
                  <a:srgbClr val="FFFFFF"/>
                </a:solidFill>
              </a:rPr>
              <a:t> </a:t>
            </a:r>
            <a:r>
              <a:rPr lang="en-US" err="1">
                <a:solidFill>
                  <a:srgbClr val="FFFFFF"/>
                </a:solidFill>
              </a:rPr>
              <a:t>stratejik</a:t>
            </a:r>
            <a:r>
              <a:rPr lang="en-US" dirty="0">
                <a:solidFill>
                  <a:srgbClr val="FFFFFF"/>
                </a:solidFill>
              </a:rPr>
              <a:t> </a:t>
            </a:r>
            <a:r>
              <a:rPr lang="en-US" err="1">
                <a:solidFill>
                  <a:srgbClr val="FFFFFF"/>
                </a:solidFill>
              </a:rPr>
              <a:t>kararlar</a:t>
            </a:r>
            <a:r>
              <a:rPr lang="en-US" dirty="0">
                <a:solidFill>
                  <a:srgbClr val="FFFFFF"/>
                </a:solidFill>
              </a:rPr>
              <a:t> </a:t>
            </a:r>
            <a:r>
              <a:rPr lang="en-US" err="1">
                <a:solidFill>
                  <a:srgbClr val="FFFFFF"/>
                </a:solidFill>
              </a:rPr>
              <a:t>almasına</a:t>
            </a:r>
            <a:r>
              <a:rPr lang="en-US" dirty="0">
                <a:solidFill>
                  <a:srgbClr val="FFFFFF"/>
                </a:solidFill>
              </a:rPr>
              <a:t> </a:t>
            </a:r>
            <a:r>
              <a:rPr lang="en-US" err="1">
                <a:solidFill>
                  <a:srgbClr val="FFFFFF"/>
                </a:solidFill>
              </a:rPr>
              <a:t>yardımcı</a:t>
            </a:r>
            <a:r>
              <a:rPr lang="en-US" dirty="0">
                <a:solidFill>
                  <a:srgbClr val="FFFFFF"/>
                </a:solidFill>
              </a:rPr>
              <a:t> </a:t>
            </a:r>
            <a:r>
              <a:rPr lang="en-US" err="1">
                <a:solidFill>
                  <a:srgbClr val="FFFFFF"/>
                </a:solidFill>
              </a:rPr>
              <a:t>olur</a:t>
            </a:r>
            <a:r>
              <a:rPr lang="en-US" dirty="0">
                <a:solidFill>
                  <a:srgbClr val="FFFFFF"/>
                </a:solidFill>
              </a:rPr>
              <a:t>.</a:t>
            </a:r>
            <a:endParaRPr lang="en-US" dirty="0">
              <a:solidFill>
                <a:srgbClr val="FFFFFF"/>
              </a:solidFill>
              <a:ea typeface="Source Sans Pro"/>
            </a:endParaRPr>
          </a:p>
          <a:p>
            <a:pPr marL="285750" indent="-228600">
              <a:spcAft>
                <a:spcPts val="800"/>
              </a:spcAft>
              <a:buFont typeface="Arial" panose="020B0604020202020204" pitchFamily="34" charset="0"/>
              <a:buChar char="•"/>
            </a:pPr>
            <a:endParaRPr lang="en-US" sz="1500">
              <a:solidFill>
                <a:srgbClr val="FFFFFF"/>
              </a:solidFill>
            </a:endParaRPr>
          </a:p>
        </p:txBody>
      </p:sp>
    </p:spTree>
    <p:extLst>
      <p:ext uri="{BB962C8B-B14F-4D97-AF65-F5344CB8AC3E}">
        <p14:creationId xmlns:p14="http://schemas.microsoft.com/office/powerpoint/2010/main" val="938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A2335FD7-E9D2-CFFE-6485-951EFDC3D6B7}"/>
              </a:ext>
            </a:extLst>
          </p:cNvPr>
          <p:cNvSpPr txBox="1">
            <a:spLocks/>
          </p:cNvSpPr>
          <p:nvPr/>
        </p:nvSpPr>
        <p:spPr>
          <a:xfrm>
            <a:off x="555095" y="451016"/>
            <a:ext cx="11091600" cy="1037339"/>
          </a:xfrm>
          <a:prstGeom prst="rect">
            <a:avLst/>
          </a:prstGeom>
        </p:spPr>
        <p:txBody>
          <a:bodyPr vert="horz" wrap="square" lIns="0" tIns="0" rIns="0" bIns="0" rtlCol="0" anchor="t" anchorCtr="0">
            <a:norm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4000" dirty="0">
                <a:latin typeface="sitka heading"/>
              </a:rPr>
              <a:t>Probleme Yaklaşımım</a:t>
            </a:r>
            <a:endParaRPr lang="tr-TR" sz="4000" dirty="0"/>
          </a:p>
        </p:txBody>
      </p:sp>
      <p:sp>
        <p:nvSpPr>
          <p:cNvPr id="6" name="Metin kutusu 5">
            <a:extLst>
              <a:ext uri="{FF2B5EF4-FFF2-40B4-BE49-F238E27FC236}">
                <a16:creationId xmlns:a16="http://schemas.microsoft.com/office/drawing/2014/main" id="{73853930-D563-8056-3BC3-2A43C266A676}"/>
              </a:ext>
            </a:extLst>
          </p:cNvPr>
          <p:cNvSpPr txBox="1"/>
          <p:nvPr/>
        </p:nvSpPr>
        <p:spPr>
          <a:xfrm>
            <a:off x="628316" y="1310105"/>
            <a:ext cx="106947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Probleme 4 ayrı başlık altında yaklaştım:</a:t>
            </a:r>
          </a:p>
          <a:p>
            <a:pPr marL="285750" indent="-285750">
              <a:buFont typeface="Arial"/>
              <a:buChar char="•"/>
            </a:pPr>
            <a:r>
              <a:rPr lang="tr-TR" dirty="0">
                <a:ea typeface="Source Sans Pro"/>
              </a:rPr>
              <a:t>Hizmeti kullanmayı bırakan müşteriler (</a:t>
            </a:r>
            <a:r>
              <a:rPr lang="tr-TR" dirty="0" err="1">
                <a:ea typeface="Source Sans Pro"/>
              </a:rPr>
              <a:t>Churn</a:t>
            </a:r>
            <a:r>
              <a:rPr lang="tr-TR" dirty="0">
                <a:ea typeface="Source Sans Pro"/>
              </a:rPr>
              <a:t>)</a:t>
            </a:r>
          </a:p>
          <a:p>
            <a:pPr marL="285750" indent="-285750">
              <a:buFont typeface="Arial"/>
              <a:buChar char="•"/>
            </a:pPr>
            <a:r>
              <a:rPr lang="tr-TR" dirty="0">
                <a:ea typeface="Source Sans Pro"/>
              </a:rPr>
              <a:t>Hizmeti kullanmayı bırakıp daha sonra geri dönen müşteriler</a:t>
            </a:r>
          </a:p>
          <a:p>
            <a:pPr marL="285750" indent="-285750">
              <a:buFont typeface="Arial"/>
              <a:buChar char="•"/>
            </a:pPr>
            <a:r>
              <a:rPr lang="tr-TR" dirty="0">
                <a:ea typeface="Source Sans Pro"/>
              </a:rPr>
              <a:t>Yeni gelen müşteriler</a:t>
            </a:r>
          </a:p>
          <a:p>
            <a:pPr marL="285750" indent="-285750">
              <a:buFont typeface="Arial"/>
              <a:buChar char="•"/>
            </a:pPr>
            <a:r>
              <a:rPr lang="tr-TR" dirty="0" err="1">
                <a:ea typeface="Source Sans Pro"/>
              </a:rPr>
              <a:t>Autogluon</a:t>
            </a:r>
            <a:r>
              <a:rPr lang="tr-TR" dirty="0">
                <a:ea typeface="Source Sans Pro"/>
              </a:rPr>
              <a:t> (Model Eğitimi)</a:t>
            </a:r>
          </a:p>
        </p:txBody>
      </p:sp>
      <p:sp>
        <p:nvSpPr>
          <p:cNvPr id="8" name="Başlık 1">
            <a:extLst>
              <a:ext uri="{FF2B5EF4-FFF2-40B4-BE49-F238E27FC236}">
                <a16:creationId xmlns:a16="http://schemas.microsoft.com/office/drawing/2014/main" id="{59731F6B-DB96-4718-57B8-A19D13FE1BE0}"/>
              </a:ext>
            </a:extLst>
          </p:cNvPr>
          <p:cNvSpPr txBox="1">
            <a:spLocks/>
          </p:cNvSpPr>
          <p:nvPr/>
        </p:nvSpPr>
        <p:spPr>
          <a:xfrm>
            <a:off x="555094" y="3057857"/>
            <a:ext cx="11091600" cy="1037339"/>
          </a:xfrm>
          <a:prstGeom prst="rect">
            <a:avLst/>
          </a:prstGeom>
        </p:spPr>
        <p:txBody>
          <a:bodyPr vert="horz" wrap="square" lIns="0" tIns="0" rIns="0" bIns="0" rtlCol="0" anchor="t" anchorCtr="0">
            <a:norm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4000" dirty="0" err="1">
                <a:latin typeface="sitka heading"/>
              </a:rPr>
              <a:t>Churn</a:t>
            </a:r>
            <a:endParaRPr lang="tr-TR" sz="4000" dirty="0" err="1"/>
          </a:p>
        </p:txBody>
      </p:sp>
      <p:sp>
        <p:nvSpPr>
          <p:cNvPr id="11" name="Metin kutusu 10">
            <a:extLst>
              <a:ext uri="{FF2B5EF4-FFF2-40B4-BE49-F238E27FC236}">
                <a16:creationId xmlns:a16="http://schemas.microsoft.com/office/drawing/2014/main" id="{09ED79ED-9C0D-3E8A-A81E-E5CEE82E2F22}"/>
              </a:ext>
            </a:extLst>
          </p:cNvPr>
          <p:cNvSpPr txBox="1"/>
          <p:nvPr/>
        </p:nvSpPr>
        <p:spPr>
          <a:xfrm>
            <a:off x="628315" y="3957052"/>
            <a:ext cx="106947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dirty="0">
                <a:ea typeface="Source Sans Pro"/>
              </a:rPr>
              <a:t>Veri setinde çok sayıda hizmeti kullanmayı bırakmış olan iş yeri vardı. Bu müşteriler tespit edilerek model eğitiminde kullanılmadan 0 olarak tahmin edildi. Bunu yapmak hem performans hem de işlem gücü (maliyet - zaman) yönünden ciddi katkı sundu.</a:t>
            </a:r>
            <a:endParaRPr lang="tr-TR"/>
          </a:p>
          <a:p>
            <a:pPr marL="285750" indent="-285750">
              <a:buFont typeface="Arial"/>
              <a:buChar char="•"/>
            </a:pPr>
            <a:r>
              <a:rPr lang="tr-TR" dirty="0">
                <a:ea typeface="+mn-lt"/>
                <a:cs typeface="+mn-lt"/>
              </a:rPr>
              <a:t>Eğer bir iş yeri son dört ay içinde hiçbir işlem gerçekleştirmemişse, bu durum </a:t>
            </a:r>
            <a:r>
              <a:rPr lang="tr-TR" err="1">
                <a:ea typeface="+mn-lt"/>
                <a:cs typeface="+mn-lt"/>
              </a:rPr>
              <a:t>churn</a:t>
            </a:r>
            <a:r>
              <a:rPr lang="tr-TR" dirty="0">
                <a:ea typeface="+mn-lt"/>
                <a:cs typeface="+mn-lt"/>
              </a:rPr>
              <a:t> (hizmeti bırakma) olarak kabul edildi ve ilgili iş yerinin işlem sayısı 0 olarak tahmin edildi.</a:t>
            </a:r>
            <a:endParaRPr lang="tr-TR" dirty="0">
              <a:ea typeface="Source Sans Pro"/>
            </a:endParaRPr>
          </a:p>
        </p:txBody>
      </p:sp>
    </p:spTree>
    <p:extLst>
      <p:ext uri="{BB962C8B-B14F-4D97-AF65-F5344CB8AC3E}">
        <p14:creationId xmlns:p14="http://schemas.microsoft.com/office/powerpoint/2010/main" val="176079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8F73C8-170C-C716-CCD5-D2726411074C}"/>
              </a:ext>
            </a:extLst>
          </p:cNvPr>
          <p:cNvSpPr>
            <a:spLocks noGrp="1"/>
          </p:cNvSpPr>
          <p:nvPr>
            <p:ph type="title"/>
          </p:nvPr>
        </p:nvSpPr>
        <p:spPr>
          <a:xfrm>
            <a:off x="550864" y="637417"/>
            <a:ext cx="3565524" cy="1574522"/>
          </a:xfrm>
        </p:spPr>
        <p:txBody>
          <a:bodyPr vert="horz" wrap="square" lIns="0" tIns="0" rIns="0" bIns="0" rtlCol="0" anchor="b" anchorCtr="0">
            <a:normAutofit/>
          </a:bodyPr>
          <a:lstStyle/>
          <a:p>
            <a:r>
              <a:rPr lang="en-US"/>
              <a:t>Geri Dönen Müşteriler</a:t>
            </a:r>
          </a:p>
        </p:txBody>
      </p:sp>
      <p:sp>
        <p:nvSpPr>
          <p:cNvPr id="14" name="Oval 13">
            <a:extLst>
              <a:ext uri="{FF2B5EF4-FFF2-40B4-BE49-F238E27FC236}">
                <a16:creationId xmlns:a16="http://schemas.microsoft.com/office/drawing/2014/main" id="{48D4D7BC-3265-4CC9-A041-F7BAB258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0897" y="981438"/>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Metin kutusu 5">
            <a:extLst>
              <a:ext uri="{FF2B5EF4-FFF2-40B4-BE49-F238E27FC236}">
                <a16:creationId xmlns:a16="http://schemas.microsoft.com/office/drawing/2014/main" id="{549C232A-79E7-67E1-0CBD-6A06A7AC96D2}"/>
              </a:ext>
            </a:extLst>
          </p:cNvPr>
          <p:cNvSpPr txBox="1"/>
          <p:nvPr/>
        </p:nvSpPr>
        <p:spPr>
          <a:xfrm>
            <a:off x="550863" y="2456952"/>
            <a:ext cx="3565525"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1700" dirty="0"/>
              <a:t>Daha </a:t>
            </a:r>
            <a:r>
              <a:rPr lang="en-US" sz="1700" dirty="0" err="1"/>
              <a:t>önce</a:t>
            </a:r>
            <a:r>
              <a:rPr lang="en-US" sz="1700" dirty="0"/>
              <a:t> </a:t>
            </a:r>
            <a:r>
              <a:rPr lang="en-US" sz="1700" dirty="0" err="1"/>
              <a:t>belirtildiği</a:t>
            </a:r>
            <a:r>
              <a:rPr lang="en-US" sz="1700" dirty="0"/>
              <a:t> </a:t>
            </a:r>
            <a:r>
              <a:rPr lang="en-US" sz="1700" dirty="0" err="1"/>
              <a:t>gibi</a:t>
            </a:r>
            <a:r>
              <a:rPr lang="en-US" sz="1700" dirty="0"/>
              <a:t>, </a:t>
            </a:r>
            <a:r>
              <a:rPr lang="en-US" sz="1700" dirty="0" err="1"/>
              <a:t>veri</a:t>
            </a:r>
            <a:r>
              <a:rPr lang="en-US" sz="1700" dirty="0"/>
              <a:t> </a:t>
            </a:r>
            <a:r>
              <a:rPr lang="en-US" sz="1700" dirty="0" err="1"/>
              <a:t>setinde</a:t>
            </a:r>
            <a:r>
              <a:rPr lang="en-US" sz="1700" dirty="0"/>
              <a:t> </a:t>
            </a:r>
            <a:r>
              <a:rPr lang="en-US" sz="1700" dirty="0" err="1"/>
              <a:t>hizmeti</a:t>
            </a:r>
            <a:r>
              <a:rPr lang="en-US" sz="1700" dirty="0"/>
              <a:t> </a:t>
            </a:r>
            <a:r>
              <a:rPr lang="en-US" sz="1700" dirty="0" err="1"/>
              <a:t>kullanmayı</a:t>
            </a:r>
            <a:r>
              <a:rPr lang="en-US" sz="1700" dirty="0"/>
              <a:t> </a:t>
            </a:r>
            <a:r>
              <a:rPr lang="en-US" sz="1700" dirty="0" err="1"/>
              <a:t>bıraktıktan</a:t>
            </a:r>
            <a:r>
              <a:rPr lang="en-US" sz="1700" dirty="0"/>
              <a:t> </a:t>
            </a:r>
            <a:r>
              <a:rPr lang="en-US" sz="1700" dirty="0" err="1"/>
              <a:t>sonra</a:t>
            </a:r>
            <a:r>
              <a:rPr lang="en-US" sz="1700" dirty="0"/>
              <a:t> </a:t>
            </a:r>
            <a:r>
              <a:rPr lang="en-US" sz="1700" dirty="0" err="1"/>
              <a:t>tekrar</a:t>
            </a:r>
            <a:r>
              <a:rPr lang="en-US" sz="1700" dirty="0"/>
              <a:t> </a:t>
            </a:r>
            <a:r>
              <a:rPr lang="en-US" sz="1700" dirty="0" err="1"/>
              <a:t>kullanmaya</a:t>
            </a:r>
            <a:r>
              <a:rPr lang="en-US" sz="1700" dirty="0"/>
              <a:t> </a:t>
            </a:r>
            <a:r>
              <a:rPr lang="en-US" sz="1700" dirty="0" err="1"/>
              <a:t>başlayan</a:t>
            </a:r>
            <a:r>
              <a:rPr lang="en-US" sz="1700" dirty="0"/>
              <a:t> </a:t>
            </a:r>
            <a:r>
              <a:rPr lang="en-US" sz="1700" dirty="0" err="1"/>
              <a:t>iş</a:t>
            </a:r>
            <a:r>
              <a:rPr lang="en-US" sz="1700" dirty="0"/>
              <a:t> </a:t>
            </a:r>
            <a:r>
              <a:rPr lang="en-US" sz="1700" dirty="0" err="1"/>
              <a:t>yerleri</a:t>
            </a:r>
            <a:r>
              <a:rPr lang="en-US" sz="1700" dirty="0"/>
              <a:t> </a:t>
            </a:r>
            <a:r>
              <a:rPr lang="en-US" sz="1700" dirty="0" err="1"/>
              <a:t>bulunmaktadır</a:t>
            </a:r>
            <a:r>
              <a:rPr lang="en-US" sz="1700" dirty="0"/>
              <a:t>. </a:t>
            </a:r>
            <a:r>
              <a:rPr lang="en-US" sz="1700" dirty="0" err="1"/>
              <a:t>İşlem</a:t>
            </a:r>
            <a:r>
              <a:rPr lang="en-US" sz="1700" dirty="0"/>
              <a:t> </a:t>
            </a:r>
            <a:r>
              <a:rPr lang="en-US" sz="1700" dirty="0" err="1"/>
              <a:t>sayılarındaki</a:t>
            </a:r>
            <a:r>
              <a:rPr lang="en-US" sz="1700" dirty="0"/>
              <a:t> </a:t>
            </a:r>
            <a:r>
              <a:rPr lang="en-US" sz="1700" dirty="0" err="1"/>
              <a:t>tutarsızlıklarını</a:t>
            </a:r>
            <a:r>
              <a:rPr lang="en-US" sz="1700" dirty="0"/>
              <a:t> </a:t>
            </a:r>
            <a:r>
              <a:rPr lang="en-US" sz="1700" dirty="0" err="1"/>
              <a:t>gidermek</a:t>
            </a:r>
            <a:r>
              <a:rPr lang="en-US" sz="1700" dirty="0"/>
              <a:t> </a:t>
            </a:r>
            <a:r>
              <a:rPr lang="en-US" sz="1700" dirty="0" err="1"/>
              <a:t>ve</a:t>
            </a:r>
            <a:r>
              <a:rPr lang="en-US" sz="1700" dirty="0"/>
              <a:t> </a:t>
            </a:r>
            <a:r>
              <a:rPr lang="en-US" sz="1700" dirty="0" err="1"/>
              <a:t>veri</a:t>
            </a:r>
            <a:r>
              <a:rPr lang="en-US" sz="1700" dirty="0"/>
              <a:t> </a:t>
            </a:r>
            <a:r>
              <a:rPr lang="en-US" sz="1700" dirty="0" err="1"/>
              <a:t>setini</a:t>
            </a:r>
            <a:r>
              <a:rPr lang="en-US" sz="1700" dirty="0"/>
              <a:t> </a:t>
            </a:r>
            <a:r>
              <a:rPr lang="en-US" sz="1700" dirty="0" err="1"/>
              <a:t>küçülterek</a:t>
            </a:r>
            <a:r>
              <a:rPr lang="en-US" sz="1700" dirty="0"/>
              <a:t> </a:t>
            </a:r>
            <a:r>
              <a:rPr lang="en-US" sz="1700" dirty="0" err="1"/>
              <a:t>işlem</a:t>
            </a:r>
            <a:r>
              <a:rPr lang="en-US" sz="1700" dirty="0"/>
              <a:t> </a:t>
            </a:r>
            <a:r>
              <a:rPr lang="en-US" sz="1700" dirty="0" err="1"/>
              <a:t>yükünü</a:t>
            </a:r>
            <a:r>
              <a:rPr lang="en-US" sz="1700" dirty="0"/>
              <a:t> </a:t>
            </a:r>
            <a:r>
              <a:rPr lang="en-US" sz="1700" dirty="0" err="1"/>
              <a:t>hafifletmek</a:t>
            </a:r>
            <a:r>
              <a:rPr lang="en-US" sz="1700" dirty="0"/>
              <a:t> </a:t>
            </a:r>
            <a:r>
              <a:rPr lang="en-US" sz="1700" dirty="0" err="1"/>
              <a:t>amacıyla</a:t>
            </a:r>
            <a:r>
              <a:rPr lang="en-US" sz="1700" dirty="0"/>
              <a:t>, </a:t>
            </a:r>
            <a:r>
              <a:rPr lang="en-US" sz="1700" dirty="0" err="1"/>
              <a:t>eğer</a:t>
            </a:r>
            <a:r>
              <a:rPr lang="en-US" sz="1700" dirty="0"/>
              <a:t> </a:t>
            </a:r>
            <a:r>
              <a:rPr lang="en-US" sz="1700" dirty="0" err="1"/>
              <a:t>bir</a:t>
            </a:r>
            <a:r>
              <a:rPr lang="en-US" sz="1700" dirty="0"/>
              <a:t> </a:t>
            </a:r>
            <a:r>
              <a:rPr lang="en-US" sz="1700" dirty="0" err="1"/>
              <a:t>satıcı</a:t>
            </a:r>
            <a:r>
              <a:rPr lang="en-US" sz="1700" dirty="0"/>
              <a:t> </a:t>
            </a:r>
            <a:r>
              <a:rPr lang="en-US" sz="1700" dirty="0" err="1"/>
              <a:t>İyzico</a:t>
            </a:r>
            <a:r>
              <a:rPr lang="en-US" sz="1700" dirty="0"/>
              <a:t> </a:t>
            </a:r>
            <a:r>
              <a:rPr lang="en-US" sz="1700" dirty="0" err="1"/>
              <a:t>sistemini</a:t>
            </a:r>
            <a:r>
              <a:rPr lang="en-US" sz="1700" dirty="0"/>
              <a:t> 8 ay </a:t>
            </a:r>
            <a:r>
              <a:rPr lang="en-US" sz="1700" dirty="0" err="1"/>
              <a:t>veya</a:t>
            </a:r>
            <a:r>
              <a:rPr lang="en-US" sz="1700" dirty="0"/>
              <a:t> </a:t>
            </a:r>
            <a:r>
              <a:rPr lang="en-US" sz="1700" dirty="0" err="1"/>
              <a:t>daha</a:t>
            </a:r>
            <a:r>
              <a:rPr lang="en-US" sz="1700" dirty="0"/>
              <a:t> </a:t>
            </a:r>
            <a:r>
              <a:rPr lang="en-US" sz="1700" dirty="0" err="1"/>
              <a:t>uzun</a:t>
            </a:r>
            <a:r>
              <a:rPr lang="en-US" sz="1700" dirty="0"/>
              <a:t> </a:t>
            </a:r>
            <a:r>
              <a:rPr lang="en-US" sz="1700" dirty="0" err="1"/>
              <a:t>bir</a:t>
            </a:r>
            <a:r>
              <a:rPr lang="en-US" sz="1700" dirty="0"/>
              <a:t> </a:t>
            </a:r>
            <a:r>
              <a:rPr lang="en-US" sz="1700" dirty="0" err="1"/>
              <a:t>süre</a:t>
            </a:r>
            <a:r>
              <a:rPr lang="en-US" sz="1700" dirty="0"/>
              <a:t> </a:t>
            </a:r>
            <a:r>
              <a:rPr lang="en-US" sz="1700" dirty="0" err="1"/>
              <a:t>kullanmayı</a:t>
            </a:r>
            <a:r>
              <a:rPr lang="en-US" sz="1700" dirty="0"/>
              <a:t> </a:t>
            </a:r>
            <a:r>
              <a:rPr lang="en-US" sz="1700" dirty="0" err="1"/>
              <a:t>bırakmışsa</a:t>
            </a:r>
            <a:r>
              <a:rPr lang="en-US" sz="1700" dirty="0"/>
              <a:t>, </a:t>
            </a:r>
            <a:r>
              <a:rPr lang="en-US" sz="1700" dirty="0" err="1"/>
              <a:t>yalnızca</a:t>
            </a:r>
            <a:r>
              <a:rPr lang="en-US" sz="1700" dirty="0"/>
              <a:t> </a:t>
            </a:r>
            <a:r>
              <a:rPr lang="en-US" sz="1700" dirty="0" err="1"/>
              <a:t>geri</a:t>
            </a:r>
            <a:r>
              <a:rPr lang="en-US" sz="1700" dirty="0"/>
              <a:t> </a:t>
            </a:r>
            <a:r>
              <a:rPr lang="en-US" sz="1700" dirty="0" err="1"/>
              <a:t>dönüş</a:t>
            </a:r>
            <a:r>
              <a:rPr lang="en-US" sz="1700" dirty="0"/>
              <a:t> </a:t>
            </a:r>
            <a:r>
              <a:rPr lang="en-US" sz="1700" dirty="0" err="1"/>
              <a:t>sonrasında</a:t>
            </a:r>
            <a:r>
              <a:rPr lang="en-US" sz="1700" dirty="0"/>
              <a:t> </a:t>
            </a:r>
            <a:r>
              <a:rPr lang="en-US" sz="1700" dirty="0" err="1"/>
              <a:t>elde</a:t>
            </a:r>
            <a:r>
              <a:rPr lang="en-US" sz="1700" dirty="0"/>
              <a:t> </a:t>
            </a:r>
            <a:r>
              <a:rPr lang="en-US" sz="1700" dirty="0" err="1"/>
              <a:t>edilen</a:t>
            </a:r>
            <a:r>
              <a:rPr lang="en-US" sz="1700" dirty="0"/>
              <a:t> </a:t>
            </a:r>
            <a:r>
              <a:rPr lang="en-US" sz="1700" dirty="0" err="1"/>
              <a:t>veriler</a:t>
            </a:r>
            <a:r>
              <a:rPr lang="en-US" sz="1700" dirty="0"/>
              <a:t> </a:t>
            </a:r>
            <a:r>
              <a:rPr lang="en-US" sz="1700" dirty="0" err="1"/>
              <a:t>kullanıldı</a:t>
            </a:r>
            <a:r>
              <a:rPr lang="en-US" sz="1700" dirty="0"/>
              <a:t>.</a:t>
            </a:r>
            <a:endParaRPr lang="en-US" sz="1700">
              <a:ea typeface="Source Sans Pro"/>
            </a:endParaRPr>
          </a:p>
        </p:txBody>
      </p:sp>
      <p:pic>
        <p:nvPicPr>
          <p:cNvPr id="7" name="Resim 6" descr="metin, yazı tipi, ekran görüntüsü, sayı, numara içeren bir resim&#10;&#10;Açıklama otomatik olarak oluşturuldu">
            <a:extLst>
              <a:ext uri="{FF2B5EF4-FFF2-40B4-BE49-F238E27FC236}">
                <a16:creationId xmlns:a16="http://schemas.microsoft.com/office/drawing/2014/main" id="{5884A101-CBE2-0EDD-3652-11D4B35824A1}"/>
              </a:ext>
            </a:extLst>
          </p:cNvPr>
          <p:cNvPicPr>
            <a:picLocks noChangeAspect="1"/>
          </p:cNvPicPr>
          <p:nvPr/>
        </p:nvPicPr>
        <p:blipFill>
          <a:blip r:embed="rId2"/>
          <a:stretch>
            <a:fillRect/>
          </a:stretch>
        </p:blipFill>
        <p:spPr>
          <a:xfrm>
            <a:off x="4370982" y="4159170"/>
            <a:ext cx="6867990" cy="1486451"/>
          </a:xfrm>
          <a:custGeom>
            <a:avLst/>
            <a:gdLst/>
            <a:ahLst/>
            <a:cxnLst/>
            <a:rect l="l" t="t" r="r" b="b"/>
            <a:pathLst>
              <a:path w="7090239" h="2880519">
                <a:moveTo>
                  <a:pt x="0" y="0"/>
                </a:moveTo>
                <a:lnTo>
                  <a:pt x="7090239" y="0"/>
                </a:lnTo>
                <a:lnTo>
                  <a:pt x="7090239" y="2880519"/>
                </a:lnTo>
                <a:lnTo>
                  <a:pt x="0" y="2880519"/>
                </a:lnTo>
                <a:close/>
              </a:path>
            </a:pathLst>
          </a:custGeom>
        </p:spPr>
      </p:pic>
      <p:pic>
        <p:nvPicPr>
          <p:cNvPr id="4" name="İçerik Yer Tutucusu 3" descr="metin, ekran görüntüsü, yazı tipi, sayı, numara içeren bir resim&#10;&#10;Açıklama otomatik olarak oluşturuldu">
            <a:extLst>
              <a:ext uri="{FF2B5EF4-FFF2-40B4-BE49-F238E27FC236}">
                <a16:creationId xmlns:a16="http://schemas.microsoft.com/office/drawing/2014/main" id="{0A30E259-1440-FCA6-4722-00DB77210F79}"/>
              </a:ext>
            </a:extLst>
          </p:cNvPr>
          <p:cNvPicPr>
            <a:picLocks noGrp="1" noChangeAspect="1"/>
          </p:cNvPicPr>
          <p:nvPr>
            <p:ph idx="1"/>
          </p:nvPr>
        </p:nvPicPr>
        <p:blipFill>
          <a:blip r:embed="rId3"/>
          <a:stretch>
            <a:fillRect/>
          </a:stretch>
        </p:blipFill>
        <p:spPr>
          <a:xfrm>
            <a:off x="4367116" y="890004"/>
            <a:ext cx="6875721" cy="2773362"/>
          </a:xfrm>
          <a:custGeom>
            <a:avLst/>
            <a:gdLst/>
            <a:ahLst/>
            <a:cxnLst/>
            <a:rect l="l" t="t" r="r" b="b"/>
            <a:pathLst>
              <a:path w="7090239" h="2880519">
                <a:moveTo>
                  <a:pt x="0" y="0"/>
                </a:moveTo>
                <a:lnTo>
                  <a:pt x="7090239" y="0"/>
                </a:lnTo>
                <a:lnTo>
                  <a:pt x="7090239" y="2880519"/>
                </a:lnTo>
                <a:lnTo>
                  <a:pt x="0" y="2880519"/>
                </a:lnTo>
                <a:close/>
              </a:path>
            </a:pathLst>
          </a:custGeom>
        </p:spPr>
      </p:pic>
      <p:grpSp>
        <p:nvGrpSpPr>
          <p:cNvPr id="16" name="Group 15">
            <a:extLst>
              <a:ext uri="{FF2B5EF4-FFF2-40B4-BE49-F238E27FC236}">
                <a16:creationId xmlns:a16="http://schemas.microsoft.com/office/drawing/2014/main" id="{17FE0127-8AF5-4BFA-BC26-8660D1E04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63808" y="5952682"/>
            <a:ext cx="667800" cy="631474"/>
            <a:chOff x="8069541" y="1262702"/>
            <a:chExt cx="667800" cy="631474"/>
          </a:xfrm>
        </p:grpSpPr>
        <p:sp>
          <p:nvSpPr>
            <p:cNvPr id="17" name="Freeform: Shape 16">
              <a:extLst>
                <a:ext uri="{FF2B5EF4-FFF2-40B4-BE49-F238E27FC236}">
                  <a16:creationId xmlns:a16="http://schemas.microsoft.com/office/drawing/2014/main" id="{4AEBA0BB-D7A5-4A4C-9DFA-C4EFBB0B14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FF90555E-E94B-49EE-A532-1582F482F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69713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91F907-FF7E-ADEC-B17A-D0111DF0D54D}"/>
              </a:ext>
            </a:extLst>
          </p:cNvPr>
          <p:cNvSpPr>
            <a:spLocks noGrp="1"/>
          </p:cNvSpPr>
          <p:nvPr>
            <p:ph type="title"/>
          </p:nvPr>
        </p:nvSpPr>
        <p:spPr>
          <a:xfrm>
            <a:off x="3359149" y="1520825"/>
            <a:ext cx="8281987" cy="1333057"/>
          </a:xfrm>
        </p:spPr>
        <p:txBody>
          <a:bodyPr wrap="square" anchor="t">
            <a:normAutofit/>
          </a:bodyPr>
          <a:lstStyle/>
          <a:p>
            <a:r>
              <a:rPr lang="tr-TR"/>
              <a:t>Yeni Müşteriler</a:t>
            </a:r>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İçerik Yer Tutucusu 2">
            <a:extLst>
              <a:ext uri="{FF2B5EF4-FFF2-40B4-BE49-F238E27FC236}">
                <a16:creationId xmlns:a16="http://schemas.microsoft.com/office/drawing/2014/main" id="{845F529D-D462-B044-4ED5-81987A7EB228}"/>
              </a:ext>
            </a:extLst>
          </p:cNvPr>
          <p:cNvSpPr>
            <a:spLocks noGrp="1"/>
          </p:cNvSpPr>
          <p:nvPr>
            <p:ph idx="1"/>
          </p:nvPr>
        </p:nvSpPr>
        <p:spPr>
          <a:xfrm>
            <a:off x="3364198" y="2611209"/>
            <a:ext cx="5831001" cy="3040458"/>
          </a:xfrm>
        </p:spPr>
        <p:txBody>
          <a:bodyPr vert="horz" wrap="square" lIns="0" tIns="0" rIns="0" bIns="0" rtlCol="0" anchor="t">
            <a:noAutofit/>
          </a:bodyPr>
          <a:lstStyle/>
          <a:p>
            <a:r>
              <a:rPr lang="tr-TR" sz="1800" dirty="0">
                <a:solidFill>
                  <a:schemeClr val="tx1"/>
                </a:solidFill>
                <a:ea typeface="Source Sans Pro"/>
              </a:rPr>
              <a:t>Yeni gelen müşterileri (son 5 ayda hizmeti kullanmaya başlamış olan) tahmin etmek zorlu bir problem çünkü onlara dair sahip olunan veri oldukça kısıtlı. Benim çözümümde yeni gelenler de </a:t>
            </a:r>
            <a:r>
              <a:rPr lang="tr-TR" sz="1800" err="1">
                <a:solidFill>
                  <a:schemeClr val="tx1"/>
                </a:solidFill>
                <a:ea typeface="Source Sans Pro"/>
              </a:rPr>
              <a:t>Autogluon</a:t>
            </a:r>
            <a:r>
              <a:rPr lang="tr-TR" sz="1800" dirty="0">
                <a:solidFill>
                  <a:schemeClr val="tx1"/>
                </a:solidFill>
                <a:ea typeface="Source Sans Pro"/>
              </a:rPr>
              <a:t> ile tahmin edildi ama onları kural tabanlı tahmin etmek veya son zamanlarda geliştirilerek kullanıma sunulan LLM modelleri kullanılarak tahmin edilerek daha başarılı sonuçlar alınabilir.</a:t>
            </a:r>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683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E4C889-1D12-E884-33CD-84EAF9684909}"/>
              </a:ext>
            </a:extLst>
          </p:cNvPr>
          <p:cNvSpPr>
            <a:spLocks noGrp="1"/>
          </p:cNvSpPr>
          <p:nvPr>
            <p:ph type="title"/>
          </p:nvPr>
        </p:nvSpPr>
        <p:spPr>
          <a:xfrm>
            <a:off x="550863" y="1520825"/>
            <a:ext cx="5437188" cy="3779838"/>
          </a:xfrm>
        </p:spPr>
        <p:txBody>
          <a:bodyPr anchor="ctr">
            <a:normAutofit/>
          </a:bodyPr>
          <a:lstStyle/>
          <a:p>
            <a:r>
              <a:rPr lang="tr-TR" sz="7400"/>
              <a:t>Gruplamanın Özeti</a:t>
            </a:r>
          </a:p>
        </p:txBody>
      </p:sp>
      <p:sp>
        <p:nvSpPr>
          <p:cNvPr id="14" name="Freeform: Shape 17">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0" name="Group 19">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1"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5" name="Group 24">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6" name="Freeform: Shape 25">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5" name="İçerik Yer Tutucusu 2">
            <a:extLst>
              <a:ext uri="{FF2B5EF4-FFF2-40B4-BE49-F238E27FC236}">
                <a16:creationId xmlns:a16="http://schemas.microsoft.com/office/drawing/2014/main" id="{0EE86EF7-0602-7274-3FE1-9B0D05361281}"/>
              </a:ext>
            </a:extLst>
          </p:cNvPr>
          <p:cNvGraphicFramePr>
            <a:graphicFrameLocks noGrp="1"/>
          </p:cNvGraphicFramePr>
          <p:nvPr>
            <p:ph idx="1"/>
            <p:extLst>
              <p:ext uri="{D42A27DB-BD31-4B8C-83A1-F6EECF244321}">
                <p14:modId xmlns:p14="http://schemas.microsoft.com/office/powerpoint/2010/main" val="3187374753"/>
              </p:ext>
            </p:extLst>
          </p:nvPr>
        </p:nvGraphicFramePr>
        <p:xfrm>
          <a:off x="7140575" y="549275"/>
          <a:ext cx="4500563"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049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D65BAF-27D6-7F92-E5BF-DF1793C24C40}"/>
              </a:ext>
            </a:extLst>
          </p:cNvPr>
          <p:cNvSpPr>
            <a:spLocks noGrp="1"/>
          </p:cNvSpPr>
          <p:nvPr>
            <p:ph type="title"/>
          </p:nvPr>
        </p:nvSpPr>
        <p:spPr>
          <a:xfrm>
            <a:off x="936615" y="735157"/>
            <a:ext cx="4871725" cy="1333057"/>
          </a:xfrm>
        </p:spPr>
        <p:txBody>
          <a:bodyPr wrap="square" anchor="t">
            <a:normAutofit/>
          </a:bodyPr>
          <a:lstStyle/>
          <a:p>
            <a:r>
              <a:rPr lang="tr-TR"/>
              <a:t>Neden Autogluon?</a:t>
            </a:r>
          </a:p>
        </p:txBody>
      </p:sp>
      <p:sp>
        <p:nvSpPr>
          <p:cNvPr id="6" name="Oval 5">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1"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28" name="İçerik Yer Tutucusu 2">
            <a:extLst>
              <a:ext uri="{FF2B5EF4-FFF2-40B4-BE49-F238E27FC236}">
                <a16:creationId xmlns:a16="http://schemas.microsoft.com/office/drawing/2014/main" id="{74955341-3480-9A8A-AA0E-617DE5094FA1}"/>
              </a:ext>
            </a:extLst>
          </p:cNvPr>
          <p:cNvGraphicFramePr>
            <a:graphicFrameLocks noGrp="1"/>
          </p:cNvGraphicFramePr>
          <p:nvPr>
            <p:ph idx="1"/>
          </p:nvPr>
        </p:nvGraphicFramePr>
        <p:xfrm>
          <a:off x="941664" y="2066391"/>
          <a:ext cx="5418772" cy="378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Oval 14">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İçerik Yer Tutucusu 2">
            <a:extLst>
              <a:ext uri="{FF2B5EF4-FFF2-40B4-BE49-F238E27FC236}">
                <a16:creationId xmlns:a16="http://schemas.microsoft.com/office/drawing/2014/main" id="{ACECD16F-F232-773A-0A31-FBEF832C8DFC}"/>
              </a:ext>
            </a:extLst>
          </p:cNvPr>
          <p:cNvSpPr>
            <a:spLocks noGrp="1"/>
          </p:cNvSpPr>
          <p:nvPr/>
        </p:nvSpPr>
        <p:spPr>
          <a:xfrm>
            <a:off x="6981512" y="2343969"/>
            <a:ext cx="2820700" cy="143129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1800" dirty="0">
                <a:solidFill>
                  <a:schemeClr val="tx1"/>
                </a:solidFill>
                <a:ea typeface="Source Sans Pro"/>
              </a:rPr>
              <a:t>Performans</a:t>
            </a:r>
            <a:endParaRPr lang="tr-TR">
              <a:solidFill>
                <a:schemeClr val="tx1"/>
              </a:solidFill>
              <a:ea typeface="Source Sans Pro"/>
            </a:endParaRPr>
          </a:p>
          <a:p>
            <a:r>
              <a:rPr lang="tr-TR" sz="1800" dirty="0">
                <a:solidFill>
                  <a:schemeClr val="tx1"/>
                </a:solidFill>
                <a:ea typeface="Source Sans Pro"/>
              </a:rPr>
              <a:t>Çeşitlilik</a:t>
            </a:r>
          </a:p>
          <a:p>
            <a:r>
              <a:rPr lang="tr-TR" sz="1800" dirty="0">
                <a:solidFill>
                  <a:schemeClr val="tx1"/>
                </a:solidFill>
                <a:ea typeface="Source Sans Pro"/>
              </a:rPr>
              <a:t>Esneklik</a:t>
            </a:r>
          </a:p>
        </p:txBody>
      </p:sp>
      <p:sp>
        <p:nvSpPr>
          <p:cNvPr id="10" name="Başlık 1">
            <a:extLst>
              <a:ext uri="{FF2B5EF4-FFF2-40B4-BE49-F238E27FC236}">
                <a16:creationId xmlns:a16="http://schemas.microsoft.com/office/drawing/2014/main" id="{60B20B1F-16B6-8355-65B3-636CF4434104}"/>
              </a:ext>
            </a:extLst>
          </p:cNvPr>
          <p:cNvSpPr txBox="1">
            <a:spLocks/>
          </p:cNvSpPr>
          <p:nvPr/>
        </p:nvSpPr>
        <p:spPr>
          <a:xfrm>
            <a:off x="6910195" y="725164"/>
            <a:ext cx="4871725" cy="1333057"/>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tr-TR"/>
              <a:t>Avantajları</a:t>
            </a:r>
          </a:p>
        </p:txBody>
      </p:sp>
    </p:spTree>
    <p:extLst>
      <p:ext uri="{BB962C8B-B14F-4D97-AF65-F5344CB8AC3E}">
        <p14:creationId xmlns:p14="http://schemas.microsoft.com/office/powerpoint/2010/main" val="338084797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3DFloatVTI</vt:lpstr>
      <vt:lpstr>İyzico Datathon</vt:lpstr>
      <vt:lpstr>Konu Başlıkları</vt:lpstr>
      <vt:lpstr>Problem Tanımı</vt:lpstr>
      <vt:lpstr>PowerPoint Sunusu</vt:lpstr>
      <vt:lpstr>PowerPoint Sunusu</vt:lpstr>
      <vt:lpstr>Geri Dönen Müşteriler</vt:lpstr>
      <vt:lpstr>Yeni Müşteriler</vt:lpstr>
      <vt:lpstr>Gruplamanın Özeti</vt:lpstr>
      <vt:lpstr>Neden Autogluon?</vt:lpstr>
      <vt:lpstr>PowerPoint Sunusu</vt:lpstr>
      <vt:lpstr>AKIŞIN ÖZETİ</vt:lpstr>
      <vt:lpstr>Nasıl Geliştirmeler Yapılabilir?</vt:lpstr>
      <vt:lpstr>PowerPoint Sunusu</vt:lpstr>
      <vt:lpstr>SORU CEVAP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1125</cp:revision>
  <dcterms:created xsi:type="dcterms:W3CDTF">2024-02-21T09:57:08Z</dcterms:created>
  <dcterms:modified xsi:type="dcterms:W3CDTF">2024-02-22T01:32:00Z</dcterms:modified>
</cp:coreProperties>
</file>