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1"/>
  </p:notesMasterIdLst>
  <p:handoutMasterIdLst>
    <p:handoutMasterId r:id="rId72"/>
  </p:handoutMasterIdLst>
  <p:sldIdLst>
    <p:sldId id="279" r:id="rId6"/>
    <p:sldId id="278" r:id="rId7"/>
    <p:sldId id="408" r:id="rId8"/>
    <p:sldId id="409" r:id="rId9"/>
    <p:sldId id="410" r:id="rId10"/>
    <p:sldId id="446" r:id="rId11"/>
    <p:sldId id="412" r:id="rId12"/>
    <p:sldId id="406" r:id="rId13"/>
    <p:sldId id="413" r:id="rId14"/>
    <p:sldId id="414" r:id="rId15"/>
    <p:sldId id="444" r:id="rId16"/>
    <p:sldId id="415" r:id="rId17"/>
    <p:sldId id="416" r:id="rId18"/>
    <p:sldId id="417" r:id="rId19"/>
    <p:sldId id="418" r:id="rId20"/>
    <p:sldId id="419" r:id="rId21"/>
    <p:sldId id="447" r:id="rId22"/>
    <p:sldId id="407" r:id="rId23"/>
    <p:sldId id="420" r:id="rId24"/>
    <p:sldId id="421" r:id="rId25"/>
    <p:sldId id="422" r:id="rId26"/>
    <p:sldId id="423" r:id="rId27"/>
    <p:sldId id="402"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03" r:id="rId41"/>
    <p:sldId id="437" r:id="rId42"/>
    <p:sldId id="442" r:id="rId43"/>
    <p:sldId id="443" r:id="rId44"/>
    <p:sldId id="438" r:id="rId45"/>
    <p:sldId id="439" r:id="rId46"/>
    <p:sldId id="440" r:id="rId47"/>
    <p:sldId id="441" r:id="rId48"/>
    <p:sldId id="404" r:id="rId49"/>
    <p:sldId id="399" r:id="rId50"/>
    <p:sldId id="370" r:id="rId51"/>
    <p:sldId id="405" r:id="rId52"/>
    <p:sldId id="371" r:id="rId53"/>
    <p:sldId id="355" r:id="rId54"/>
    <p:sldId id="363" r:id="rId55"/>
    <p:sldId id="364" r:id="rId56"/>
    <p:sldId id="350" r:id="rId57"/>
    <p:sldId id="351" r:id="rId58"/>
    <p:sldId id="360" r:id="rId59"/>
    <p:sldId id="357" r:id="rId60"/>
    <p:sldId id="361" r:id="rId61"/>
    <p:sldId id="356" r:id="rId62"/>
    <p:sldId id="358" r:id="rId63"/>
    <p:sldId id="362" r:id="rId64"/>
    <p:sldId id="359" r:id="rId65"/>
    <p:sldId id="352" r:id="rId66"/>
    <p:sldId id="353" r:id="rId67"/>
    <p:sldId id="354" r:id="rId68"/>
    <p:sldId id="349" r:id="rId69"/>
    <p:sldId id="445" r:id="rId7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70823" autoAdjust="0"/>
  </p:normalViewPr>
  <p:slideViewPr>
    <p:cSldViewPr>
      <p:cViewPr varScale="1">
        <p:scale>
          <a:sx n="114" d="100"/>
          <a:sy n="114" d="100"/>
        </p:scale>
        <p:origin x="1392" y="108"/>
      </p:cViewPr>
      <p:guideLst>
        <p:guide orient="horz" pos="2160"/>
        <p:guide pos="2880"/>
      </p:guideLst>
    </p:cSldViewPr>
  </p:slideViewPr>
  <p:outlineViewPr>
    <p:cViewPr>
      <p:scale>
        <a:sx n="33" d="100"/>
        <a:sy n="33" d="100"/>
      </p:scale>
      <p:origin x="0" y="-5607"/>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5711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57474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650667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7330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18726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51638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104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9599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77675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9794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82855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668" b="1"/>
          <a:stretch/>
        </p:blipFill>
        <p:spPr>
          <a:xfrm>
            <a:off x="0" y="0"/>
            <a:ext cx="9144000" cy="6177197"/>
          </a:xfrm>
          <a:prstGeom prst="rect">
            <a:avLst/>
          </a:prstGeom>
        </p:spPr>
      </p:pic>
      <p:sp>
        <p:nvSpPr>
          <p:cNvPr id="10" name="Rounded Rectangle 9"/>
          <p:cNvSpPr/>
          <p:nvPr userDrawn="1"/>
        </p:nvSpPr>
        <p:spPr bwMode="invGray">
          <a:xfrm>
            <a:off x="-152400" y="4495800"/>
            <a:ext cx="8610600" cy="1143000"/>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8153400" cy="990600"/>
          </a:xfrm>
        </p:spPr>
        <p:txBody>
          <a:bodyPr/>
          <a:lstStyle>
            <a:lvl1pPr>
              <a:defRPr b="1">
                <a:solidFill>
                  <a:schemeClr val="tx1"/>
                </a:solidFill>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Microsoft/PowerBI-visua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ocalhost/" TargetMode="External"/><Relationship Id="rId7" Type="http://schemas.openxmlformats.org/officeDocument/2006/relationships/image" Target="../media/image40.png"/><Relationship Id="rId2" Type="http://schemas.openxmlformats.org/officeDocument/2006/relationships/hyperlink" Target="http://localhost/"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visual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code.visualstudio.com/" TargetMode="Externa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Developing Custom Visuals for Power BI</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9871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Between Types in </a:t>
            </a:r>
            <a:r>
              <a:rPr lang="en-US"/>
              <a:t>TypeScript</a:t>
            </a:r>
            <a:endParaRPr lang="en-US" dirty="0"/>
          </a:p>
        </p:txBody>
      </p:sp>
      <p:pic>
        <p:nvPicPr>
          <p:cNvPr id="4" name="Picture 3"/>
          <p:cNvPicPr>
            <a:picLocks noChangeAspect="1"/>
          </p:cNvPicPr>
          <p:nvPr/>
        </p:nvPicPr>
        <p:blipFill>
          <a:blip r:embed="rId2"/>
          <a:stretch>
            <a:fillRect/>
          </a:stretch>
        </p:blipFill>
        <p:spPr>
          <a:xfrm>
            <a:off x="778407" y="1676400"/>
            <a:ext cx="7984593" cy="2286000"/>
          </a:xfrm>
          <a:prstGeom prst="rect">
            <a:avLst/>
          </a:prstGeom>
          <a:ln>
            <a:solidFill>
              <a:schemeClr val="tx1">
                <a:lumMod val="75000"/>
                <a:lumOff val="25000"/>
              </a:schemeClr>
            </a:solidFill>
          </a:ln>
        </p:spPr>
      </p:pic>
    </p:spTree>
    <p:extLst>
      <p:ext uri="{BB962C8B-B14F-4D97-AF65-F5344CB8AC3E}">
        <p14:creationId xmlns:p14="http://schemas.microsoft.com/office/powerpoint/2010/main" val="35865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Special </a:t>
            </a:r>
            <a:r>
              <a:rPr lang="en-US" sz="1600" b="1" dirty="0">
                <a:solidFill>
                  <a:schemeClr val="accent3">
                    <a:lumMod val="50000"/>
                  </a:schemeClr>
                </a:solidFill>
                <a:latin typeface="Lucida Console" panose="020B0609040504020204" pitchFamily="49" charset="0"/>
              </a:rPr>
              <a:t>()=&gt;{}</a:t>
            </a:r>
            <a:r>
              <a:rPr lang="en-US" sz="2000" dirty="0"/>
              <a:t> syntax to define anonymous functions</a:t>
            </a:r>
          </a:p>
          <a:p>
            <a:pPr lvl="1"/>
            <a:r>
              <a:rPr lang="en-US" sz="2000" dirty="0"/>
              <a:t>Arrow function syntax can be used to retain this pointer in classes</a:t>
            </a:r>
          </a:p>
        </p:txBody>
      </p:sp>
      <p:pic>
        <p:nvPicPr>
          <p:cNvPr id="4" name="Picture 3"/>
          <p:cNvPicPr>
            <a:picLocks noChangeAspect="1"/>
          </p:cNvPicPr>
          <p:nvPr/>
        </p:nvPicPr>
        <p:blipFill>
          <a:blip r:embed="rId2"/>
          <a:stretch>
            <a:fillRect/>
          </a:stretch>
        </p:blipFill>
        <p:spPr>
          <a:xfrm>
            <a:off x="1143000" y="27432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384179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46249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000" dirty="0"/>
              <a:t>Constructor parameters can be marked as </a:t>
            </a:r>
            <a:r>
              <a:rPr lang="en-US" sz="2000" b="1" dirty="0"/>
              <a:t>public</a:t>
            </a:r>
            <a:r>
              <a:rPr lang="en-US" sz="2000" dirty="0"/>
              <a:t> or </a:t>
            </a:r>
            <a:r>
              <a:rPr lang="en-US" sz="2000" b="1" dirty="0"/>
              <a:t>private</a:t>
            </a:r>
          </a:p>
          <a:p>
            <a:pPr lvl="1"/>
            <a:r>
              <a:rPr lang="en-US" sz="1600" dirty="0"/>
              <a:t>Parameters marked as public or private become fields in class</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Client-side code calls constructor using new operator</a:t>
            </a:r>
          </a:p>
        </p:txBody>
      </p:sp>
      <p:pic>
        <p:nvPicPr>
          <p:cNvPr id="4" name="Picture 3"/>
          <p:cNvPicPr>
            <a:picLocks noChangeAspect="1"/>
          </p:cNvPicPr>
          <p:nvPr/>
        </p:nvPicPr>
        <p:blipFill>
          <a:blip r:embed="rId2"/>
          <a:stretch>
            <a:fillRect/>
          </a:stretch>
        </p:blipFill>
        <p:spPr>
          <a:xfrm>
            <a:off x="1163880" y="4800600"/>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63880" y="2209800"/>
            <a:ext cx="7218120" cy="2099006"/>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99390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158274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1336824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Looking at the </a:t>
            </a:r>
            <a:endParaRPr lang="en-US" dirty="0"/>
          </a:p>
        </p:txBody>
      </p:sp>
      <p:grpSp>
        <p:nvGrpSpPr>
          <p:cNvPr id="6" name="Group 5"/>
          <p:cNvGrpSpPr/>
          <p:nvPr/>
        </p:nvGrpSpPr>
        <p:grpSpPr>
          <a:xfrm>
            <a:off x="533400" y="2209800"/>
            <a:ext cx="8382000" cy="838200"/>
            <a:chOff x="381000" y="304800"/>
            <a:chExt cx="8382000" cy="838200"/>
          </a:xfrm>
        </p:grpSpPr>
        <p:sp>
          <p:nvSpPr>
            <p:cNvPr id="4" name="Rounded Rectangle 7"/>
            <p:cNvSpPr/>
            <p:nvPr userDrawn="1"/>
          </p:nvSpPr>
          <p:spPr bwMode="invGray">
            <a:xfrm>
              <a:off x="381000" y="304800"/>
              <a:ext cx="8382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userDrawn="1"/>
          </p:nvSpPr>
          <p:spPr bwMode="invGray">
            <a:xfrm>
              <a:off x="381000" y="381000"/>
              <a:ext cx="83820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Visually Gratuitous</a:t>
              </a:r>
              <a:r>
                <a:rPr lang="en-US" sz="4000" b="1"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Demo #1</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174885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Ø"/>
            </a:pPr>
            <a:r>
              <a:rPr lang="en-US" dirty="0"/>
              <a:t>Programming with the D3 Library</a:t>
            </a:r>
          </a:p>
          <a:p>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98229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D3 Library</a:t>
            </a:r>
          </a:p>
        </p:txBody>
      </p:sp>
      <p:sp>
        <p:nvSpPr>
          <p:cNvPr id="3" name="Content Placeholder 2"/>
          <p:cNvSpPr>
            <a:spLocks noGrp="1"/>
          </p:cNvSpPr>
          <p:nvPr>
            <p:ph idx="1"/>
          </p:nvPr>
        </p:nvSpPr>
        <p:spPr/>
        <p:txBody>
          <a:bodyPr/>
          <a:lstStyle/>
          <a:p>
            <a:r>
              <a:rPr lang="en-US" dirty="0"/>
              <a:t>What does the D3 library do?</a:t>
            </a:r>
          </a:p>
          <a:p>
            <a:pPr lvl="1"/>
            <a:r>
              <a:rPr lang="en-US" dirty="0"/>
              <a:t>Loading data into the browser’s memory</a:t>
            </a:r>
          </a:p>
          <a:p>
            <a:pPr lvl="1"/>
            <a:r>
              <a:rPr lang="en-US" dirty="0"/>
              <a:t>Binding data to create new set of SVG elements</a:t>
            </a:r>
          </a:p>
          <a:p>
            <a:pPr lvl="1"/>
            <a:r>
              <a:rPr lang="en-US" dirty="0"/>
              <a:t>Adding and removing SVG elements as needed</a:t>
            </a:r>
          </a:p>
          <a:p>
            <a:pPr lvl="1"/>
            <a:r>
              <a:rPr lang="en-US" dirty="0"/>
              <a:t>Transforming SVG elements by setting properties</a:t>
            </a:r>
          </a:p>
          <a:p>
            <a:pPr lvl="1"/>
            <a:r>
              <a:rPr lang="en-US" dirty="0"/>
              <a:t>Transitioning SVG elements in response to user actions</a:t>
            </a:r>
          </a:p>
          <a:p>
            <a:pPr lvl="1"/>
            <a:endParaRPr lang="en-US" dirty="0"/>
          </a:p>
          <a:p>
            <a:endParaRPr lang="en-US" dirty="0"/>
          </a:p>
        </p:txBody>
      </p:sp>
    </p:spTree>
    <p:extLst>
      <p:ext uri="{BB962C8B-B14F-4D97-AF65-F5344CB8AC3E}">
        <p14:creationId xmlns:p14="http://schemas.microsoft.com/office/powerpoint/2010/main" val="364291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Introduction to Custom Visuals in Power BI</a:t>
            </a:r>
          </a:p>
          <a:p>
            <a:r>
              <a:rPr lang="en-US" dirty="0"/>
              <a:t>Programming in Typescript</a:t>
            </a:r>
          </a:p>
          <a:p>
            <a:r>
              <a:rPr lang="en-US" dirty="0"/>
              <a:t>Programming with the D3 Library</a:t>
            </a:r>
          </a:p>
          <a:p>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SVG Graphics</a:t>
            </a:r>
          </a:p>
        </p:txBody>
      </p:sp>
      <p:sp>
        <p:nvSpPr>
          <p:cNvPr id="3" name="Content Placeholder 2"/>
          <p:cNvSpPr>
            <a:spLocks noGrp="1"/>
          </p:cNvSpPr>
          <p:nvPr>
            <p:ph idx="1"/>
          </p:nvPr>
        </p:nvSpPr>
        <p:spPr/>
        <p:txBody>
          <a:bodyPr/>
          <a:lstStyle/>
          <a:p>
            <a:r>
              <a:rPr lang="en-US" dirty="0"/>
              <a:t>SVG = Scalable Vector Graphics</a:t>
            </a:r>
          </a:p>
          <a:p>
            <a:pPr lvl="1"/>
            <a:r>
              <a:rPr lang="en-US" dirty="0"/>
              <a:t>Specialized type of HTML element</a:t>
            </a:r>
          </a:p>
          <a:p>
            <a:pPr lvl="1"/>
            <a:r>
              <a:rPr lang="en-US" dirty="0"/>
              <a:t>More reliable and consistent than other HTML elements</a:t>
            </a:r>
          </a:p>
        </p:txBody>
      </p:sp>
      <p:pic>
        <p:nvPicPr>
          <p:cNvPr id="5" name="Picture 4"/>
          <p:cNvPicPr>
            <a:picLocks noChangeAspect="1"/>
          </p:cNvPicPr>
          <p:nvPr/>
        </p:nvPicPr>
        <p:blipFill>
          <a:blip r:embed="rId2"/>
          <a:stretch>
            <a:fillRect/>
          </a:stretch>
        </p:blipFill>
        <p:spPr>
          <a:xfrm>
            <a:off x="838200" y="3124200"/>
            <a:ext cx="7467600" cy="2465133"/>
          </a:xfrm>
          <a:prstGeom prst="rect">
            <a:avLst/>
          </a:prstGeom>
          <a:ln>
            <a:solidFill>
              <a:schemeClr val="tx1">
                <a:lumMod val="75000"/>
                <a:lumOff val="25000"/>
              </a:schemeClr>
            </a:solidFill>
          </a:ln>
        </p:spPr>
      </p:pic>
      <p:pic>
        <p:nvPicPr>
          <p:cNvPr id="6" name="Picture 5"/>
          <p:cNvPicPr>
            <a:picLocks noChangeAspect="1"/>
          </p:cNvPicPr>
          <p:nvPr/>
        </p:nvPicPr>
        <p:blipFill>
          <a:blip r:embed="rId3"/>
          <a:stretch>
            <a:fillRect/>
          </a:stretch>
        </p:blipFill>
        <p:spPr>
          <a:xfrm>
            <a:off x="5867400" y="5105400"/>
            <a:ext cx="1828800" cy="1424516"/>
          </a:xfrm>
          <a:prstGeom prst="rect">
            <a:avLst/>
          </a:prstGeom>
          <a:ln>
            <a:solidFill>
              <a:schemeClr val="tx1">
                <a:lumMod val="75000"/>
                <a:lumOff val="25000"/>
              </a:schemeClr>
            </a:solidFill>
          </a:ln>
        </p:spPr>
      </p:pic>
    </p:spTree>
    <p:extLst>
      <p:ext uri="{BB962C8B-B14F-4D97-AF65-F5344CB8AC3E}">
        <p14:creationId xmlns:p14="http://schemas.microsoft.com/office/powerpoint/2010/main" val="152621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d3 and d3 </a:t>
            </a:r>
            <a:r>
              <a:rPr lang="en-US" dirty="0" err="1"/>
              <a:t>typings</a:t>
            </a:r>
            <a:r>
              <a:rPr lang="en-US" dirty="0"/>
              <a:t> files</a:t>
            </a:r>
          </a:p>
        </p:txBody>
      </p:sp>
      <p:pic>
        <p:nvPicPr>
          <p:cNvPr id="3" name="Picture 2"/>
          <p:cNvPicPr>
            <a:picLocks noChangeAspect="1"/>
          </p:cNvPicPr>
          <p:nvPr/>
        </p:nvPicPr>
        <p:blipFill>
          <a:blip r:embed="rId2"/>
          <a:stretch>
            <a:fillRect/>
          </a:stretch>
        </p:blipFill>
        <p:spPr>
          <a:xfrm>
            <a:off x="533400" y="1447800"/>
            <a:ext cx="6276975" cy="2705100"/>
          </a:xfrm>
          <a:prstGeom prst="rect">
            <a:avLst/>
          </a:prstGeom>
          <a:ln>
            <a:solidFill>
              <a:schemeClr val="tx1">
                <a:lumMod val="75000"/>
                <a:lumOff val="25000"/>
              </a:schemeClr>
            </a:solidFill>
          </a:ln>
        </p:spPr>
      </p:pic>
      <p:pic>
        <p:nvPicPr>
          <p:cNvPr id="5" name="Picture 4"/>
          <p:cNvPicPr>
            <a:picLocks noChangeAspect="1"/>
          </p:cNvPicPr>
          <p:nvPr/>
        </p:nvPicPr>
        <p:blipFill>
          <a:blip r:embed="rId3"/>
          <a:stretch>
            <a:fillRect/>
          </a:stretch>
        </p:blipFill>
        <p:spPr>
          <a:xfrm>
            <a:off x="4038600" y="4495800"/>
            <a:ext cx="3786277" cy="2181225"/>
          </a:xfrm>
          <a:prstGeom prst="rect">
            <a:avLst/>
          </a:prstGeom>
          <a:ln>
            <a:solidFill>
              <a:schemeClr val="tx1">
                <a:lumMod val="75000"/>
                <a:lumOff val="25000"/>
              </a:schemeClr>
            </a:solidFill>
          </a:ln>
        </p:spPr>
      </p:pic>
    </p:spTree>
    <p:extLst>
      <p:ext uri="{BB962C8B-B14F-4D97-AF65-F5344CB8AC3E}">
        <p14:creationId xmlns:p14="http://schemas.microsoft.com/office/powerpoint/2010/main" val="219297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D3 Custom Visual</a:t>
            </a:r>
          </a:p>
        </p:txBody>
      </p:sp>
      <p:pic>
        <p:nvPicPr>
          <p:cNvPr id="3" name="Picture 2"/>
          <p:cNvPicPr>
            <a:picLocks noChangeAspect="1"/>
          </p:cNvPicPr>
          <p:nvPr/>
        </p:nvPicPr>
        <p:blipFill>
          <a:blip r:embed="rId2"/>
          <a:stretch>
            <a:fillRect/>
          </a:stretch>
        </p:blipFill>
        <p:spPr>
          <a:xfrm>
            <a:off x="381000" y="1447800"/>
            <a:ext cx="5915025" cy="2857500"/>
          </a:xfrm>
          <a:prstGeom prst="rect">
            <a:avLst/>
          </a:prstGeom>
          <a:ln>
            <a:solidFill>
              <a:schemeClr val="tx1">
                <a:lumMod val="75000"/>
                <a:lumOff val="25000"/>
              </a:schemeClr>
            </a:solidFill>
          </a:ln>
        </p:spPr>
      </p:pic>
      <p:pic>
        <p:nvPicPr>
          <p:cNvPr id="5" name="Picture 4"/>
          <p:cNvPicPr>
            <a:picLocks noChangeAspect="1"/>
          </p:cNvPicPr>
          <p:nvPr/>
        </p:nvPicPr>
        <p:blipFill>
          <a:blip r:embed="rId3"/>
          <a:stretch>
            <a:fillRect/>
          </a:stretch>
        </p:blipFill>
        <p:spPr>
          <a:xfrm>
            <a:off x="4343400" y="3124200"/>
            <a:ext cx="4262595" cy="2506799"/>
          </a:xfrm>
          <a:prstGeom prst="rect">
            <a:avLst/>
          </a:prstGeom>
          <a:ln>
            <a:solidFill>
              <a:schemeClr val="tx1">
                <a:lumMod val="75000"/>
                <a:lumOff val="25000"/>
              </a:schemeClr>
            </a:solidFill>
          </a:ln>
        </p:spPr>
      </p:pic>
    </p:spTree>
    <p:extLst>
      <p:ext uri="{BB962C8B-B14F-4D97-AF65-F5344CB8AC3E}">
        <p14:creationId xmlns:p14="http://schemas.microsoft.com/office/powerpoint/2010/main" val="603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Ø"/>
            </a:pPr>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347024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normAutofit/>
          </a:bodyPr>
          <a:lstStyle/>
          <a:p>
            <a:r>
              <a:rPr lang="en-US" sz="2400" dirty="0"/>
              <a:t>There are two ways to develop a custom visual</a:t>
            </a:r>
          </a:p>
          <a:p>
            <a:pPr lvl="1"/>
            <a:r>
              <a:rPr lang="en-US" sz="2000" dirty="0"/>
              <a:t>The original way which is now deprecated</a:t>
            </a:r>
          </a:p>
          <a:p>
            <a:pPr lvl="2"/>
            <a:r>
              <a:rPr lang="en-US" sz="1800" dirty="0"/>
              <a:t>Still supported for backwards compatibility with older visuals</a:t>
            </a:r>
          </a:p>
          <a:p>
            <a:pPr lvl="1"/>
            <a:r>
              <a:rPr lang="en-US" sz="2000" dirty="0"/>
              <a:t>The new and better way introduced in July of 2016</a:t>
            </a:r>
          </a:p>
          <a:p>
            <a:pPr lvl="2"/>
            <a:r>
              <a:rPr lang="en-US" sz="1800" dirty="0"/>
              <a:t>Provides richer and significantly faster developer experience</a:t>
            </a:r>
          </a:p>
          <a:p>
            <a:pPr lvl="2"/>
            <a:r>
              <a:rPr lang="en-US" sz="1800" dirty="0"/>
              <a:t>Tools and documentation maintained in a GITHUB repository</a:t>
            </a:r>
          </a:p>
          <a:p>
            <a:pPr lvl="1"/>
            <a:endParaRPr lang="en-US" sz="2000" dirty="0"/>
          </a:p>
          <a:p>
            <a:endParaRPr lang="en-US" sz="2400" dirty="0"/>
          </a:p>
        </p:txBody>
      </p:sp>
      <p:grpSp>
        <p:nvGrpSpPr>
          <p:cNvPr id="11" name="Group 10"/>
          <p:cNvGrpSpPr/>
          <p:nvPr/>
        </p:nvGrpSpPr>
        <p:grpSpPr>
          <a:xfrm>
            <a:off x="351692" y="3810000"/>
            <a:ext cx="4038600" cy="2743200"/>
            <a:chOff x="351692" y="3810000"/>
            <a:chExt cx="4038600" cy="2743200"/>
          </a:xfrm>
        </p:grpSpPr>
        <p:sp>
          <p:nvSpPr>
            <p:cNvPr id="7" name="Rectangle 6"/>
            <p:cNvSpPr/>
            <p:nvPr/>
          </p:nvSpPr>
          <p:spPr>
            <a:xfrm>
              <a:off x="351692" y="3810000"/>
              <a:ext cx="4038600" cy="27432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Visual created using older style</a:t>
              </a:r>
            </a:p>
          </p:txBody>
        </p:sp>
        <p:pic>
          <p:nvPicPr>
            <p:cNvPr id="5" name="Picture 4"/>
            <p:cNvPicPr>
              <a:picLocks noChangeAspect="1"/>
            </p:cNvPicPr>
            <p:nvPr/>
          </p:nvPicPr>
          <p:blipFill>
            <a:blip r:embed="rId2"/>
            <a:stretch>
              <a:fillRect/>
            </a:stretch>
          </p:blipFill>
          <p:spPr>
            <a:xfrm>
              <a:off x="457200" y="3962400"/>
              <a:ext cx="3806749" cy="2209800"/>
            </a:xfrm>
            <a:prstGeom prst="rect">
              <a:avLst/>
            </a:prstGeom>
          </p:spPr>
        </p:pic>
        <p:sp>
          <p:nvSpPr>
            <p:cNvPr id="9" name="Arrow: Right 8"/>
            <p:cNvSpPr/>
            <p:nvPr/>
          </p:nvSpPr>
          <p:spPr>
            <a:xfrm>
              <a:off x="514004" y="4603866"/>
              <a:ext cx="492369" cy="254976"/>
            </a:xfrm>
            <a:prstGeom prst="rightArrow">
              <a:avLst>
                <a:gd name="adj1" fmla="val 66533"/>
                <a:gd name="adj2" fmla="val 89122"/>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610100" y="3804138"/>
            <a:ext cx="4191000" cy="2743200"/>
            <a:chOff x="4610100" y="3804138"/>
            <a:chExt cx="4191000" cy="2743200"/>
          </a:xfrm>
        </p:grpSpPr>
        <p:sp>
          <p:nvSpPr>
            <p:cNvPr id="8" name="Rectangle 7"/>
            <p:cNvSpPr/>
            <p:nvPr/>
          </p:nvSpPr>
          <p:spPr>
            <a:xfrm>
              <a:off x="4610100" y="3804138"/>
              <a:ext cx="4191000" cy="27432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Visual created using newer style</a:t>
              </a:r>
            </a:p>
          </p:txBody>
        </p:sp>
        <p:pic>
          <p:nvPicPr>
            <p:cNvPr id="6" name="Picture 5"/>
            <p:cNvPicPr>
              <a:picLocks noChangeAspect="1"/>
            </p:cNvPicPr>
            <p:nvPr/>
          </p:nvPicPr>
          <p:blipFill>
            <a:blip r:embed="rId3"/>
            <a:stretch>
              <a:fillRect/>
            </a:stretch>
          </p:blipFill>
          <p:spPr>
            <a:xfrm>
              <a:off x="4762500" y="3961344"/>
              <a:ext cx="3886200" cy="2200187"/>
            </a:xfrm>
            <a:prstGeom prst="rect">
              <a:avLst/>
            </a:prstGeom>
          </p:spPr>
        </p:pic>
        <p:sp>
          <p:nvSpPr>
            <p:cNvPr id="10" name="Arrow: Right 9"/>
            <p:cNvSpPr/>
            <p:nvPr/>
          </p:nvSpPr>
          <p:spPr>
            <a:xfrm>
              <a:off x="4800600" y="4603866"/>
              <a:ext cx="492369" cy="254976"/>
            </a:xfrm>
            <a:prstGeom prst="rightArrow">
              <a:avLst>
                <a:gd name="adj1" fmla="val 66533"/>
                <a:gd name="adj2" fmla="val 89122"/>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02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 for Custom Visuals</a:t>
            </a:r>
          </a:p>
        </p:txBody>
      </p:sp>
      <p:sp>
        <p:nvSpPr>
          <p:cNvPr id="3" name="Content Placeholder 2"/>
          <p:cNvSpPr>
            <a:spLocks noGrp="1"/>
          </p:cNvSpPr>
          <p:nvPr>
            <p:ph idx="1"/>
          </p:nvPr>
        </p:nvSpPr>
        <p:spPr/>
        <p:txBody>
          <a:bodyPr/>
          <a:lstStyle/>
          <a:p>
            <a:r>
              <a:rPr lang="en-US" dirty="0">
                <a:hlinkClick r:id="rId2"/>
              </a:rPr>
              <a:t>https://github.com/Microsoft/PowerBI-visuals</a:t>
            </a:r>
            <a:endParaRPr lang="en-US" dirty="0"/>
          </a:p>
          <a:p>
            <a:endParaRPr lang="en-US" dirty="0"/>
          </a:p>
        </p:txBody>
      </p:sp>
      <p:pic>
        <p:nvPicPr>
          <p:cNvPr id="5" name="Picture 4"/>
          <p:cNvPicPr>
            <a:picLocks noChangeAspect="1"/>
          </p:cNvPicPr>
          <p:nvPr/>
        </p:nvPicPr>
        <p:blipFill>
          <a:blip r:embed="rId3"/>
          <a:stretch>
            <a:fillRect/>
          </a:stretch>
        </p:blipFill>
        <p:spPr>
          <a:xfrm>
            <a:off x="750093" y="2064240"/>
            <a:ext cx="7643813" cy="4565160"/>
          </a:xfrm>
          <a:prstGeom prst="rect">
            <a:avLst/>
          </a:prstGeom>
          <a:ln>
            <a:solidFill>
              <a:schemeClr val="tx1"/>
            </a:solidFill>
          </a:ln>
        </p:spPr>
      </p:pic>
    </p:spTree>
    <p:extLst>
      <p:ext uri="{BB962C8B-B14F-4D97-AF65-F5344CB8AC3E}">
        <p14:creationId xmlns:p14="http://schemas.microsoft.com/office/powerpoint/2010/main" val="1428059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Power BI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Installs Node Package Manage (</a:t>
            </a:r>
            <a:r>
              <a:rPr lang="en-US" sz="2000" dirty="0" err="1"/>
              <a:t>npm</a:t>
            </a:r>
            <a:r>
              <a:rPr lang="en-US" sz="2000" dirty="0"/>
              <a:t>) </a:t>
            </a:r>
          </a:p>
          <a:p>
            <a:r>
              <a:rPr lang="en-US" sz="2400" dirty="0"/>
              <a:t>Install Power BI visuals CLI tool (</a:t>
            </a:r>
            <a:r>
              <a:rPr lang="en-US" sz="2400" dirty="0" err="1"/>
              <a:t>pbiviz</a:t>
            </a:r>
            <a:r>
              <a:rPr lang="en-US" sz="2400" dirty="0"/>
              <a:t>)</a:t>
            </a:r>
          </a:p>
          <a:p>
            <a:pPr lvl="1"/>
            <a:r>
              <a:rPr lang="en-US" sz="2000" dirty="0"/>
              <a:t>Install using Node Package Manager (</a:t>
            </a:r>
            <a:r>
              <a:rPr lang="en-US" sz="2000" dirty="0" err="1"/>
              <a:t>npm</a:t>
            </a:r>
            <a:r>
              <a:rPr lang="en-US" sz="2000" dirty="0"/>
              <a:t>)</a:t>
            </a:r>
          </a:p>
          <a:p>
            <a:r>
              <a:rPr lang="en-US" sz="2400" dirty="0"/>
              <a:t>Install Local self-signed certificate</a:t>
            </a:r>
          </a:p>
          <a:p>
            <a:pPr lvl="1"/>
            <a:r>
              <a:rPr lang="en-US" sz="2000" dirty="0"/>
              <a:t>Install using Power BI visuals CLI tool (</a:t>
            </a:r>
            <a:r>
              <a:rPr lang="en-US" sz="2000" dirty="0" err="1"/>
              <a:t>pbiviz</a:t>
            </a:r>
            <a:r>
              <a:rPr lang="en-US" sz="2000" dirty="0"/>
              <a:t>)</a:t>
            </a:r>
          </a:p>
          <a:p>
            <a:r>
              <a:rPr lang="en-US" sz="2400" dirty="0"/>
              <a:t>Install Visual Studio Code</a:t>
            </a:r>
          </a:p>
          <a:p>
            <a:pPr lvl="1"/>
            <a:r>
              <a:rPr lang="en-US" sz="2000" dirty="0"/>
              <a:t>Lightweight Alternative to Visual Studio for Node.js Development</a:t>
            </a:r>
          </a:p>
          <a:p>
            <a:pPr lvl="1"/>
            <a:endParaRPr lang="en-US" sz="2000" dirty="0"/>
          </a:p>
        </p:txBody>
      </p:sp>
    </p:spTree>
    <p:extLst>
      <p:ext uri="{BB962C8B-B14F-4D97-AF65-F5344CB8AC3E}">
        <p14:creationId xmlns:p14="http://schemas.microsoft.com/office/powerpoint/2010/main" val="1625447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node.js</a:t>
            </a:r>
          </a:p>
        </p:txBody>
      </p:sp>
      <p:sp>
        <p:nvSpPr>
          <p:cNvPr id="3" name="Content Placeholder 2"/>
          <p:cNvSpPr>
            <a:spLocks noGrp="1"/>
          </p:cNvSpPr>
          <p:nvPr>
            <p:ph idx="1"/>
          </p:nvPr>
        </p:nvSpPr>
        <p:spPr/>
        <p:txBody>
          <a:bodyPr/>
          <a:lstStyle/>
          <a:p>
            <a:r>
              <a:rPr lang="en-US" dirty="0">
                <a:hlinkClick r:id="rId2"/>
              </a:rPr>
              <a:t>https://nodejs.org/en/download/</a:t>
            </a:r>
            <a:endParaRPr lang="en-US" dirty="0"/>
          </a:p>
          <a:p>
            <a:endParaRPr lang="en-US" dirty="0"/>
          </a:p>
        </p:txBody>
      </p:sp>
      <p:pic>
        <p:nvPicPr>
          <p:cNvPr id="4" name="Picture 3"/>
          <p:cNvPicPr>
            <a:picLocks noChangeAspect="1"/>
          </p:cNvPicPr>
          <p:nvPr/>
        </p:nvPicPr>
        <p:blipFill>
          <a:blip r:embed="rId3"/>
          <a:stretch>
            <a:fillRect/>
          </a:stretch>
        </p:blipFill>
        <p:spPr>
          <a:xfrm>
            <a:off x="810903" y="2105944"/>
            <a:ext cx="6522771" cy="437105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997065" y="2896138"/>
            <a:ext cx="3538790" cy="2766690"/>
          </a:xfrm>
          <a:prstGeom prst="rect">
            <a:avLst/>
          </a:prstGeom>
        </p:spPr>
      </p:pic>
      <p:pic>
        <p:nvPicPr>
          <p:cNvPr id="6" name="Picture 5"/>
          <p:cNvPicPr>
            <a:picLocks noChangeAspect="1"/>
          </p:cNvPicPr>
          <p:nvPr/>
        </p:nvPicPr>
        <p:blipFill>
          <a:blip r:embed="rId5"/>
          <a:stretch>
            <a:fillRect/>
          </a:stretch>
        </p:blipFill>
        <p:spPr>
          <a:xfrm>
            <a:off x="4521700" y="3380456"/>
            <a:ext cx="3538790" cy="2766690"/>
          </a:xfrm>
          <a:prstGeom prst="rect">
            <a:avLst/>
          </a:prstGeom>
        </p:spPr>
      </p:pic>
      <p:pic>
        <p:nvPicPr>
          <p:cNvPr id="8" name="Picture 7"/>
          <p:cNvPicPr>
            <a:picLocks noChangeAspect="1"/>
          </p:cNvPicPr>
          <p:nvPr/>
        </p:nvPicPr>
        <p:blipFill>
          <a:blip r:embed="rId6"/>
          <a:stretch>
            <a:fillRect/>
          </a:stretch>
        </p:blipFill>
        <p:spPr>
          <a:xfrm>
            <a:off x="5114729" y="3885855"/>
            <a:ext cx="3538790" cy="2766690"/>
          </a:xfrm>
          <a:prstGeom prst="rect">
            <a:avLst/>
          </a:prstGeom>
        </p:spPr>
      </p:pic>
    </p:spTree>
    <p:extLst>
      <p:ext uri="{BB962C8B-B14F-4D97-AF65-F5344CB8AC3E}">
        <p14:creationId xmlns:p14="http://schemas.microsoft.com/office/powerpoint/2010/main" val="42442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Power BI Visual CLI Tool (PBIVIZ)</a:t>
            </a:r>
          </a:p>
        </p:txBody>
      </p:sp>
      <p:sp>
        <p:nvSpPr>
          <p:cNvPr id="2" name="Content Placeholder 1"/>
          <p:cNvSpPr>
            <a:spLocks noGrp="1"/>
          </p:cNvSpPr>
          <p:nvPr>
            <p:ph idx="1"/>
          </p:nvPr>
        </p:nvSpPr>
        <p:spPr/>
        <p:txBody>
          <a:bodyPr>
            <a:normAutofit/>
          </a:bodyPr>
          <a:lstStyle/>
          <a:p>
            <a:r>
              <a:rPr lang="en-US" sz="2400" dirty="0"/>
              <a:t>What is the Power BI Custom Visual Tool?</a:t>
            </a:r>
          </a:p>
          <a:p>
            <a:pPr lvl="1"/>
            <a:r>
              <a:rPr lang="en-US" sz="2000" dirty="0"/>
              <a:t>Command-line utility for cross-platform dev</a:t>
            </a:r>
          </a:p>
          <a:p>
            <a:pPr lvl="1"/>
            <a:r>
              <a:rPr lang="en-US" sz="2000" dirty="0"/>
              <a:t>Use it with Visual Studio or Visual Studio Code</a:t>
            </a:r>
          </a:p>
          <a:p>
            <a:pPr lvl="1"/>
            <a:r>
              <a:rPr lang="en-US" sz="2000" dirty="0"/>
              <a:t>Requires that you first install node.js</a:t>
            </a:r>
          </a:p>
          <a:p>
            <a:pPr lvl="1"/>
            <a:r>
              <a:rPr lang="en-US" sz="2000" dirty="0"/>
              <a:t>Install by running command from node.js command prompt</a:t>
            </a:r>
          </a:p>
          <a:p>
            <a:pPr marL="679450" lvl="2" indent="0">
              <a:buNone/>
            </a:pPr>
            <a:r>
              <a:rPr lang="en-US" sz="1600" b="1" dirty="0" err="1">
                <a:solidFill>
                  <a:schemeClr val="accent1">
                    <a:lumMod val="50000"/>
                  </a:schemeClr>
                </a:solidFill>
                <a:latin typeface="Lucida Console" panose="020B0609040504020204" pitchFamily="49" charset="0"/>
              </a:rPr>
              <a:t>npm</a:t>
            </a:r>
            <a:r>
              <a:rPr lang="en-US" sz="1600" b="1" dirty="0">
                <a:solidFill>
                  <a:schemeClr val="accent1">
                    <a:lumMod val="50000"/>
                  </a:schemeClr>
                </a:solidFill>
                <a:latin typeface="Lucida Console" panose="020B0609040504020204" pitchFamily="49" charset="0"/>
              </a:rPr>
              <a:t> install -g </a:t>
            </a:r>
            <a:r>
              <a:rPr lang="en-US" sz="1600" b="1" dirty="0" err="1">
                <a:solidFill>
                  <a:schemeClr val="accent1">
                    <a:lumMod val="50000"/>
                  </a:schemeClr>
                </a:solidFill>
                <a:latin typeface="Lucida Console" panose="020B0609040504020204" pitchFamily="49" charset="0"/>
              </a:rPr>
              <a:t>powerbi</a:t>
            </a:r>
            <a:r>
              <a:rPr lang="en-US" sz="1600" b="1" dirty="0">
                <a:solidFill>
                  <a:schemeClr val="accent1">
                    <a:lumMod val="50000"/>
                  </a:schemeClr>
                </a:solidFill>
                <a:latin typeface="Lucida Console" panose="020B0609040504020204" pitchFamily="49" charset="0"/>
              </a:rPr>
              <a:t>-visuals-tools</a:t>
            </a:r>
            <a:endParaRPr lang="en-US" sz="1800" b="1" dirty="0">
              <a:solidFill>
                <a:schemeClr val="accent1">
                  <a:lumMod val="50000"/>
                </a:schemeClr>
              </a:solidFill>
              <a:latin typeface="Lucida Console" panose="020B0609040504020204" pitchFamily="49" charset="0"/>
            </a:endParaRPr>
          </a:p>
        </p:txBody>
      </p:sp>
      <p:pic>
        <p:nvPicPr>
          <p:cNvPr id="3" name="Picture 2"/>
          <p:cNvPicPr>
            <a:picLocks noChangeAspect="1"/>
          </p:cNvPicPr>
          <p:nvPr/>
        </p:nvPicPr>
        <p:blipFill rotWithShape="1">
          <a:blip r:embed="rId2"/>
          <a:srcRect r="31205" b="56250"/>
          <a:stretch/>
        </p:blipFill>
        <p:spPr>
          <a:xfrm>
            <a:off x="1104900" y="3886200"/>
            <a:ext cx="6934200" cy="2306252"/>
          </a:xfrm>
          <a:prstGeom prst="rect">
            <a:avLst/>
          </a:prstGeom>
        </p:spPr>
      </p:pic>
    </p:spTree>
    <p:extLst>
      <p:ext uri="{BB962C8B-B14F-4D97-AF65-F5344CB8AC3E}">
        <p14:creationId xmlns:p14="http://schemas.microsoft.com/office/powerpoint/2010/main" val="720742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Getting Started with PBIVIZ</a:t>
            </a:r>
          </a:p>
        </p:txBody>
      </p:sp>
      <p:pic>
        <p:nvPicPr>
          <p:cNvPr id="4710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83638"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027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Visualization Types</a:t>
            </a:r>
          </a:p>
        </p:txBody>
      </p:sp>
      <p:sp>
        <p:nvSpPr>
          <p:cNvPr id="3" name="Content Placeholder 2"/>
          <p:cNvSpPr>
            <a:spLocks noGrp="1"/>
          </p:cNvSpPr>
          <p:nvPr>
            <p:ph idx="1"/>
          </p:nvPr>
        </p:nvSpPr>
        <p:spPr>
          <a:xfrm>
            <a:off x="533400" y="1295400"/>
            <a:ext cx="4114800" cy="5257801"/>
          </a:xfrm>
        </p:spPr>
        <p:txBody>
          <a:bodyPr>
            <a:noAutofit/>
          </a:bodyPr>
          <a:lstStyle/>
          <a:p>
            <a:pPr marL="182880">
              <a:spcBef>
                <a:spcPts val="200"/>
              </a:spcBef>
            </a:pPr>
            <a:r>
              <a:rPr lang="en-US" sz="2000" dirty="0"/>
              <a:t>Table and Matrix</a:t>
            </a:r>
          </a:p>
          <a:p>
            <a:pPr marL="182880">
              <a:spcBef>
                <a:spcPts val="200"/>
              </a:spcBef>
            </a:pPr>
            <a:r>
              <a:rPr lang="en-US" sz="2000" dirty="0"/>
              <a:t>Bar charts and Column charts</a:t>
            </a:r>
          </a:p>
          <a:p>
            <a:pPr marL="182880">
              <a:spcBef>
                <a:spcPts val="200"/>
              </a:spcBef>
            </a:pPr>
            <a:r>
              <a:rPr lang="en-US" sz="2000" dirty="0"/>
              <a:t>Pie charts and Doughnut chart</a:t>
            </a:r>
          </a:p>
          <a:p>
            <a:pPr marL="182880">
              <a:spcBef>
                <a:spcPts val="200"/>
              </a:spcBef>
            </a:pPr>
            <a:r>
              <a:rPr lang="en-US" sz="2000" dirty="0"/>
              <a:t>Line chart and Area chart</a:t>
            </a:r>
          </a:p>
          <a:p>
            <a:pPr marL="182880">
              <a:spcBef>
                <a:spcPts val="200"/>
              </a:spcBef>
            </a:pPr>
            <a:r>
              <a:rPr lang="en-US" sz="2000" dirty="0"/>
              <a:t>Scatter chart and Combo charts</a:t>
            </a:r>
          </a:p>
          <a:p>
            <a:pPr marL="182880">
              <a:spcBef>
                <a:spcPts val="200"/>
              </a:spcBef>
            </a:pPr>
            <a:r>
              <a:rPr lang="en-US" sz="2000" dirty="0"/>
              <a:t>Card and Multi-row Card</a:t>
            </a:r>
          </a:p>
          <a:p>
            <a:pPr marL="182880">
              <a:spcBef>
                <a:spcPts val="200"/>
              </a:spcBef>
            </a:pPr>
            <a:r>
              <a:rPr lang="en-US" sz="2000" dirty="0" err="1"/>
              <a:t>Treemap</a:t>
            </a:r>
            <a:endParaRPr lang="en-US" sz="2000" dirty="0"/>
          </a:p>
          <a:p>
            <a:pPr marL="182880">
              <a:spcBef>
                <a:spcPts val="200"/>
              </a:spcBef>
            </a:pPr>
            <a:r>
              <a:rPr lang="en-US" sz="2000" dirty="0"/>
              <a:t>Waterfall charts</a:t>
            </a:r>
          </a:p>
          <a:p>
            <a:pPr marL="182880">
              <a:spcBef>
                <a:spcPts val="200"/>
              </a:spcBef>
            </a:pPr>
            <a:r>
              <a:rPr lang="en-US" sz="2000" dirty="0"/>
              <a:t>Funnel charts</a:t>
            </a:r>
          </a:p>
          <a:p>
            <a:pPr marL="182880">
              <a:spcBef>
                <a:spcPts val="200"/>
              </a:spcBef>
            </a:pPr>
            <a:r>
              <a:rPr lang="en-US" sz="2000" dirty="0"/>
              <a:t>Gauge charts</a:t>
            </a:r>
          </a:p>
          <a:p>
            <a:pPr marL="182880">
              <a:spcBef>
                <a:spcPts val="200"/>
              </a:spcBef>
            </a:pPr>
            <a:r>
              <a:rPr lang="en-US" sz="2000" dirty="0"/>
              <a:t>Map and Filled Map</a:t>
            </a:r>
          </a:p>
          <a:p>
            <a:pPr marL="182880">
              <a:spcBef>
                <a:spcPts val="200"/>
              </a:spcBef>
            </a:pPr>
            <a:r>
              <a:rPr lang="en-US" sz="2000" dirty="0"/>
              <a:t>Slicer</a:t>
            </a:r>
          </a:p>
          <a:p>
            <a:pPr marL="182880">
              <a:spcBef>
                <a:spcPts val="200"/>
              </a:spcBef>
            </a:pPr>
            <a:r>
              <a:rPr lang="en-US" sz="2000" dirty="0"/>
              <a:t>R script visual</a:t>
            </a:r>
          </a:p>
          <a:p>
            <a:pPr marL="182880">
              <a:spcBef>
                <a:spcPts val="200"/>
              </a:spcBef>
            </a:pPr>
            <a:r>
              <a:rPr lang="en-US" sz="2000" dirty="0"/>
              <a:t>Shape map (in preview)</a:t>
            </a:r>
          </a:p>
        </p:txBody>
      </p:sp>
      <p:pic>
        <p:nvPicPr>
          <p:cNvPr id="4" name="Picture 3"/>
          <p:cNvPicPr>
            <a:picLocks noChangeAspect="1"/>
          </p:cNvPicPr>
          <p:nvPr/>
        </p:nvPicPr>
        <p:blipFill>
          <a:blip r:embed="rId2"/>
          <a:stretch>
            <a:fillRect/>
          </a:stretch>
        </p:blipFill>
        <p:spPr>
          <a:xfrm>
            <a:off x="5029200" y="1295400"/>
            <a:ext cx="3581400" cy="3540235"/>
          </a:xfrm>
          <a:prstGeom prst="rect">
            <a:avLst/>
          </a:prstGeom>
          <a:ln w="38100">
            <a:solidFill>
              <a:schemeClr val="tx1"/>
            </a:solidFill>
          </a:ln>
        </p:spPr>
      </p:pic>
    </p:spTree>
    <p:extLst>
      <p:ext uri="{BB962C8B-B14F-4D97-AF65-F5344CB8AC3E}">
        <p14:creationId xmlns:p14="http://schemas.microsoft.com/office/powerpoint/2010/main" val="375762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the Developer Certificate</a:t>
            </a:r>
          </a:p>
        </p:txBody>
      </p:sp>
      <p:sp>
        <p:nvSpPr>
          <p:cNvPr id="3" name="Content Placeholder 2"/>
          <p:cNvSpPr>
            <a:spLocks noGrp="1"/>
          </p:cNvSpPr>
          <p:nvPr>
            <p:ph idx="1"/>
          </p:nvPr>
        </p:nvSpPr>
        <p:spPr/>
        <p:txBody>
          <a:bodyPr>
            <a:normAutofit/>
          </a:bodyPr>
          <a:lstStyle/>
          <a:p>
            <a:r>
              <a:rPr lang="en-US" sz="2400" dirty="0"/>
              <a:t>Debugging visuals inside PowerBI.com requires SSL</a:t>
            </a:r>
          </a:p>
          <a:p>
            <a:pPr lvl="1"/>
            <a:r>
              <a:rPr lang="en-US" sz="2000" dirty="0"/>
              <a:t>PBIVIZ leverages Node.js to provide debugging experience</a:t>
            </a:r>
          </a:p>
          <a:p>
            <a:pPr lvl="1"/>
            <a:r>
              <a:rPr lang="en-US" sz="2000" dirty="0"/>
              <a:t>Node.js acts as web service to serve project files through HTTP</a:t>
            </a:r>
          </a:p>
          <a:p>
            <a:pPr lvl="1"/>
            <a:r>
              <a:rPr lang="en-US" sz="2000" dirty="0"/>
              <a:t>Node.js debugging session uses </a:t>
            </a:r>
            <a:r>
              <a:rPr lang="en-US" sz="2000" dirty="0">
                <a:hlinkClick r:id="rId2"/>
              </a:rPr>
              <a:t>http://localhost</a:t>
            </a:r>
            <a:r>
              <a:rPr lang="en-US" sz="2000" dirty="0"/>
              <a:t> address</a:t>
            </a:r>
          </a:p>
          <a:p>
            <a:pPr lvl="1"/>
            <a:r>
              <a:rPr lang="en-US" sz="2000" dirty="0"/>
              <a:t>Installing certificate enables SSL through </a:t>
            </a:r>
            <a:r>
              <a:rPr lang="en-US" sz="2000" dirty="0">
                <a:hlinkClick r:id="rId3"/>
              </a:rPr>
              <a:t>https://localhost</a:t>
            </a:r>
            <a:endParaRPr lang="en-US" sz="2000" dirty="0"/>
          </a:p>
          <a:p>
            <a:pPr lvl="1"/>
            <a:r>
              <a:rPr lang="en-US" sz="2000" dirty="0"/>
              <a:t>Installing certificate is a one time operation – not once per project</a:t>
            </a:r>
          </a:p>
          <a:p>
            <a:pPr lvl="1"/>
            <a:endParaRPr lang="en-US" sz="2000" dirty="0"/>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394855" y="4437619"/>
            <a:ext cx="4302125" cy="750570"/>
          </a:xfrm>
          <a:prstGeom prst="rect">
            <a:avLst/>
          </a:prstGeom>
          <a:noFill/>
          <a:ln>
            <a:solidFill>
              <a:schemeClr val="tx1">
                <a:lumMod val="50000"/>
                <a:lumOff val="50000"/>
              </a:schemeClr>
            </a:solidFill>
          </a:ln>
        </p:spPr>
      </p:pic>
      <p:pic>
        <p:nvPicPr>
          <p:cNvPr id="5" name="Picture 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1128" y="3864306"/>
            <a:ext cx="1956800" cy="2489454"/>
          </a:xfrm>
          <a:prstGeom prst="rect">
            <a:avLst/>
          </a:prstGeom>
          <a:noFill/>
          <a:ln>
            <a:noFill/>
          </a:ln>
        </p:spPr>
      </p:pic>
      <p:pic>
        <p:nvPicPr>
          <p:cNvPr id="6" name="Picture 5"/>
          <p:cNvPicPr/>
          <p:nvPr/>
        </p:nvPicPr>
        <p:blipFill>
          <a:blip r:embed="rId6"/>
          <a:stretch>
            <a:fillRect/>
          </a:stretch>
        </p:blipFill>
        <p:spPr>
          <a:xfrm>
            <a:off x="5427591" y="4098136"/>
            <a:ext cx="2043850" cy="1916141"/>
          </a:xfrm>
          <a:prstGeom prst="rect">
            <a:avLst/>
          </a:prstGeom>
        </p:spPr>
      </p:pic>
      <p:pic>
        <p:nvPicPr>
          <p:cNvPr id="7" name="Picture 6"/>
          <p:cNvPicPr/>
          <p:nvPr/>
        </p:nvPicPr>
        <p:blipFill>
          <a:blip r:embed="rId7"/>
          <a:stretch>
            <a:fillRect/>
          </a:stretch>
        </p:blipFill>
        <p:spPr>
          <a:xfrm>
            <a:off x="7543800" y="4495800"/>
            <a:ext cx="1450193" cy="959654"/>
          </a:xfrm>
          <a:prstGeom prst="rect">
            <a:avLst/>
          </a:prstGeom>
        </p:spPr>
      </p:pic>
    </p:spTree>
    <p:extLst>
      <p:ext uri="{BB962C8B-B14F-4D97-AF65-F5344CB8AC3E}">
        <p14:creationId xmlns:p14="http://schemas.microsoft.com/office/powerpoint/2010/main" val="324788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Custom Visual Project</a:t>
            </a:r>
          </a:p>
        </p:txBody>
      </p:sp>
      <p:sp>
        <p:nvSpPr>
          <p:cNvPr id="4" name="Content Placeholder 3"/>
          <p:cNvSpPr>
            <a:spLocks noGrp="1"/>
          </p:cNvSpPr>
          <p:nvPr>
            <p:ph idx="1"/>
          </p:nvPr>
        </p:nvSpPr>
        <p:spPr/>
        <p:txBody>
          <a:bodyPr>
            <a:normAutofit/>
          </a:bodyPr>
          <a:lstStyle/>
          <a:p>
            <a:r>
              <a:rPr lang="en-US" sz="2400" dirty="0"/>
              <a:t>Creating a new project</a:t>
            </a:r>
          </a:p>
          <a:p>
            <a:pPr marL="679450" lvl="2" indent="0">
              <a:buNone/>
            </a:pPr>
            <a:r>
              <a:rPr lang="en-US" sz="1800" b="1" dirty="0" err="1">
                <a:solidFill>
                  <a:schemeClr val="accent1">
                    <a:lumMod val="50000"/>
                  </a:schemeClr>
                </a:solidFill>
                <a:latin typeface="Lucida Console" panose="020B0609040504020204" pitchFamily="49" charset="0"/>
              </a:rPr>
              <a:t>pbiviz</a:t>
            </a:r>
            <a:r>
              <a:rPr lang="en-US" sz="1800" b="1" dirty="0">
                <a:solidFill>
                  <a:schemeClr val="accent1">
                    <a:lumMod val="50000"/>
                  </a:schemeClr>
                </a:solidFill>
                <a:latin typeface="Lucida Console" panose="020B0609040504020204" pitchFamily="49" charset="0"/>
              </a:rPr>
              <a:t> new &lt;</a:t>
            </a:r>
            <a:r>
              <a:rPr lang="en-US" sz="1800" b="1" dirty="0" err="1">
                <a:solidFill>
                  <a:schemeClr val="accent1">
                    <a:lumMod val="50000"/>
                  </a:schemeClr>
                </a:solidFill>
                <a:latin typeface="Lucida Console" panose="020B0609040504020204" pitchFamily="49" charset="0"/>
              </a:rPr>
              <a:t>ProjectName</a:t>
            </a:r>
            <a:r>
              <a:rPr lang="en-US" sz="1800" b="1" dirty="0">
                <a:solidFill>
                  <a:schemeClr val="accent1">
                    <a:lumMod val="50000"/>
                  </a:schemeClr>
                </a:solidFill>
                <a:latin typeface="Lucida Console" panose="020B0609040504020204" pitchFamily="49" charset="0"/>
              </a:rPr>
              <a:t>&gt;</a:t>
            </a:r>
          </a:p>
          <a:p>
            <a:r>
              <a:rPr lang="en-US" sz="2400" dirty="0"/>
              <a:t>Open the Project with Visual Studio Code</a:t>
            </a:r>
          </a:p>
          <a:p>
            <a:pPr marL="679450" lvl="2" indent="0">
              <a:buNone/>
            </a:pPr>
            <a:r>
              <a:rPr lang="en-US" sz="1800" dirty="0">
                <a:solidFill>
                  <a:schemeClr val="accent1">
                    <a:lumMod val="50000"/>
                  </a:schemeClr>
                </a:solidFill>
                <a:latin typeface="Lucida Console" panose="020B0609040504020204" pitchFamily="49" charset="0"/>
              </a:rPr>
              <a:t>code .</a:t>
            </a:r>
          </a:p>
        </p:txBody>
      </p:sp>
      <p:pic>
        <p:nvPicPr>
          <p:cNvPr id="3" name="Picture 2"/>
          <p:cNvPicPr>
            <a:picLocks noChangeAspect="1"/>
          </p:cNvPicPr>
          <p:nvPr/>
        </p:nvPicPr>
        <p:blipFill rotWithShape="1">
          <a:blip r:embed="rId2"/>
          <a:srcRect r="45159" b="50302"/>
          <a:stretch/>
        </p:blipFill>
        <p:spPr>
          <a:xfrm>
            <a:off x="533400" y="3224212"/>
            <a:ext cx="5715000" cy="3000375"/>
          </a:xfrm>
          <a:prstGeom prst="rect">
            <a:avLst/>
          </a:prstGeom>
        </p:spPr>
      </p:pic>
      <p:grpSp>
        <p:nvGrpSpPr>
          <p:cNvPr id="7" name="Group 6"/>
          <p:cNvGrpSpPr/>
          <p:nvPr/>
        </p:nvGrpSpPr>
        <p:grpSpPr>
          <a:xfrm>
            <a:off x="2921726" y="3429000"/>
            <a:ext cx="6069058" cy="3230880"/>
            <a:chOff x="2921726" y="3429000"/>
            <a:chExt cx="6069058" cy="3230880"/>
          </a:xfrm>
        </p:grpSpPr>
        <p:pic>
          <p:nvPicPr>
            <p:cNvPr id="5" name="Picture 4"/>
            <p:cNvPicPr>
              <a:picLocks noChangeAspect="1"/>
            </p:cNvPicPr>
            <p:nvPr/>
          </p:nvPicPr>
          <p:blipFill>
            <a:blip r:embed="rId3"/>
            <a:stretch>
              <a:fillRect/>
            </a:stretch>
          </p:blipFill>
          <p:spPr>
            <a:xfrm>
              <a:off x="3976342" y="3429000"/>
              <a:ext cx="5014442" cy="3230880"/>
            </a:xfrm>
            <a:prstGeom prst="rect">
              <a:avLst/>
            </a:prstGeom>
          </p:spPr>
        </p:pic>
        <p:sp>
          <p:nvSpPr>
            <p:cNvPr id="6" name="Right Arrow 5"/>
            <p:cNvSpPr/>
            <p:nvPr/>
          </p:nvSpPr>
          <p:spPr>
            <a:xfrm>
              <a:off x="2921726" y="4846320"/>
              <a:ext cx="762000" cy="320040"/>
            </a:xfrm>
            <a:prstGeom prst="rightArrow">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pbiviz.json</a:t>
            </a:r>
            <a:r>
              <a:rPr lang="en-US" dirty="0"/>
              <a:t> File</a:t>
            </a:r>
          </a:p>
        </p:txBody>
      </p:sp>
      <p:sp>
        <p:nvSpPr>
          <p:cNvPr id="4" name="Content Placeholder 3"/>
          <p:cNvSpPr>
            <a:spLocks noGrp="1"/>
          </p:cNvSpPr>
          <p:nvPr>
            <p:ph idx="1"/>
          </p:nvPr>
        </p:nvSpPr>
        <p:spPr/>
        <p:txBody>
          <a:bodyPr/>
          <a:lstStyle/>
          <a:p>
            <a:r>
              <a:rPr lang="en-US" dirty="0"/>
              <a:t>PBIVIZ.JSON serves a manifest for custom visual</a:t>
            </a:r>
          </a:p>
        </p:txBody>
      </p:sp>
      <p:pic>
        <p:nvPicPr>
          <p:cNvPr id="3" name="Picture 2"/>
          <p:cNvPicPr>
            <a:picLocks noChangeAspect="1"/>
          </p:cNvPicPr>
          <p:nvPr/>
        </p:nvPicPr>
        <p:blipFill>
          <a:blip r:embed="rId2"/>
          <a:stretch>
            <a:fillRect/>
          </a:stretch>
        </p:blipFill>
        <p:spPr>
          <a:xfrm>
            <a:off x="914400" y="2371177"/>
            <a:ext cx="7472363" cy="4237708"/>
          </a:xfrm>
          <a:prstGeom prst="rect">
            <a:avLst/>
          </a:prstGeom>
          <a:ln>
            <a:solidFill>
              <a:schemeClr val="tx1"/>
            </a:solidFill>
          </a:ln>
        </p:spPr>
      </p:pic>
    </p:spTree>
    <p:extLst>
      <p:ext uri="{BB962C8B-B14F-4D97-AF65-F5344CB8AC3E}">
        <p14:creationId xmlns:p14="http://schemas.microsoft.com/office/powerpoint/2010/main" val="305756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tsconfig.json</a:t>
            </a:r>
            <a:r>
              <a:rPr lang="en-US" dirty="0"/>
              <a:t> File </a:t>
            </a:r>
          </a:p>
        </p:txBody>
      </p:sp>
      <p:sp>
        <p:nvSpPr>
          <p:cNvPr id="6" name="Content Placeholder 5"/>
          <p:cNvSpPr>
            <a:spLocks noGrp="1"/>
          </p:cNvSpPr>
          <p:nvPr>
            <p:ph idx="1"/>
          </p:nvPr>
        </p:nvSpPr>
        <p:spPr/>
        <p:txBody>
          <a:bodyPr>
            <a:normAutofit/>
          </a:bodyPr>
          <a:lstStyle/>
          <a:p>
            <a:r>
              <a:rPr lang="en-US" sz="2400" dirty="0"/>
              <a:t>Used to add references to </a:t>
            </a:r>
            <a:r>
              <a:rPr lang="en-US" sz="2400" dirty="0" err="1"/>
              <a:t>typings</a:t>
            </a:r>
            <a:r>
              <a:rPr lang="en-US" sz="2400" dirty="0"/>
              <a:t> files</a:t>
            </a:r>
          </a:p>
          <a:p>
            <a:pPr lvl="1"/>
            <a:r>
              <a:rPr lang="en-US" sz="2000" dirty="0"/>
              <a:t>This is what enables </a:t>
            </a:r>
            <a:r>
              <a:rPr lang="en-US" sz="2000" dirty="0" err="1"/>
              <a:t>Intellisense</a:t>
            </a:r>
            <a:endParaRPr lang="en-US" sz="2000" dirty="0"/>
          </a:p>
        </p:txBody>
      </p:sp>
      <p:pic>
        <p:nvPicPr>
          <p:cNvPr id="5" name="Picture 4"/>
          <p:cNvPicPr>
            <a:picLocks noChangeAspect="1"/>
          </p:cNvPicPr>
          <p:nvPr/>
        </p:nvPicPr>
        <p:blipFill rotWithShape="1">
          <a:blip r:embed="rId2"/>
          <a:srcRect r="32614" b="8136"/>
          <a:stretch/>
        </p:blipFill>
        <p:spPr>
          <a:xfrm>
            <a:off x="990600" y="2364861"/>
            <a:ext cx="4953001" cy="4264539"/>
          </a:xfrm>
          <a:prstGeom prst="rect">
            <a:avLst/>
          </a:prstGeom>
        </p:spPr>
      </p:pic>
      <p:sp>
        <p:nvSpPr>
          <p:cNvPr id="4" name="Left Arrow 3"/>
          <p:cNvSpPr/>
          <p:nvPr/>
        </p:nvSpPr>
        <p:spPr>
          <a:xfrm>
            <a:off x="5301343" y="4297680"/>
            <a:ext cx="2286000" cy="304800"/>
          </a:xfrm>
          <a:prstGeom prst="leftArrow">
            <a:avLst>
              <a:gd name="adj1" fmla="val 100000"/>
              <a:gd name="adj2"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Typings file reference</a:t>
            </a:r>
          </a:p>
        </p:txBody>
      </p:sp>
    </p:spTree>
    <p:extLst>
      <p:ext uri="{BB962C8B-B14F-4D97-AF65-F5344CB8AC3E}">
        <p14:creationId xmlns:p14="http://schemas.microsoft.com/office/powerpoint/2010/main" val="3115320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Custom Visual?</a:t>
            </a:r>
          </a:p>
        </p:txBody>
      </p:sp>
      <p:sp>
        <p:nvSpPr>
          <p:cNvPr id="3" name="Content Placeholder 2"/>
          <p:cNvSpPr>
            <a:spLocks noGrp="1"/>
          </p:cNvSpPr>
          <p:nvPr>
            <p:ph idx="1"/>
          </p:nvPr>
        </p:nvSpPr>
        <p:spPr/>
        <p:txBody>
          <a:bodyPr/>
          <a:lstStyle/>
          <a:p>
            <a:r>
              <a:rPr lang="en-US" dirty="0"/>
              <a:t>Create a class that implements </a:t>
            </a:r>
            <a:r>
              <a:rPr lang="en-US" dirty="0" err="1"/>
              <a:t>IVisual</a:t>
            </a:r>
            <a:endParaRPr lang="en-US" dirty="0"/>
          </a:p>
          <a:p>
            <a:pPr lvl="1"/>
            <a:r>
              <a:rPr lang="en-US" dirty="0"/>
              <a:t>Class wrapped in module with namespace to APIs</a:t>
            </a:r>
          </a:p>
          <a:p>
            <a:pPr lvl="1"/>
            <a:r>
              <a:rPr lang="en-US" dirty="0"/>
              <a:t>You code can program again PBI APIs types</a:t>
            </a:r>
          </a:p>
          <a:p>
            <a:endParaRPr lang="en-US" dirty="0"/>
          </a:p>
        </p:txBody>
      </p:sp>
      <p:pic>
        <p:nvPicPr>
          <p:cNvPr id="6" name="Picture 5"/>
          <p:cNvPicPr>
            <a:picLocks noChangeAspect="1"/>
          </p:cNvPicPr>
          <p:nvPr/>
        </p:nvPicPr>
        <p:blipFill>
          <a:blip r:embed="rId2"/>
          <a:stretch>
            <a:fillRect/>
          </a:stretch>
        </p:blipFill>
        <p:spPr>
          <a:xfrm>
            <a:off x="1295400" y="3200400"/>
            <a:ext cx="3707674" cy="2724516"/>
          </a:xfrm>
          <a:prstGeom prst="rect">
            <a:avLst/>
          </a:prstGeom>
        </p:spPr>
      </p:pic>
    </p:spTree>
    <p:extLst>
      <p:ext uri="{BB962C8B-B14F-4D97-AF65-F5344CB8AC3E}">
        <p14:creationId xmlns:p14="http://schemas.microsoft.com/office/powerpoint/2010/main" val="2789939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Running a Custom Visual Project</a:t>
            </a: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5365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58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Ø"/>
            </a:pPr>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1306963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Capabilities</a:t>
            </a:r>
          </a:p>
        </p:txBody>
      </p:sp>
      <p:sp>
        <p:nvSpPr>
          <p:cNvPr id="3" name="Content Placeholder 2"/>
          <p:cNvSpPr>
            <a:spLocks noGrp="1"/>
          </p:cNvSpPr>
          <p:nvPr>
            <p:ph idx="1"/>
          </p:nvPr>
        </p:nvSpPr>
        <p:spPr/>
        <p:txBody>
          <a:bodyPr/>
          <a:lstStyle/>
          <a:p>
            <a:r>
              <a:rPr lang="en-US" dirty="0"/>
              <a:t>Visual capabilities define in </a:t>
            </a:r>
            <a:r>
              <a:rPr lang="en-US" dirty="0" err="1"/>
              <a:t>capabilities.json</a:t>
            </a:r>
            <a:endParaRPr lang="en-US" dirty="0"/>
          </a:p>
          <a:p>
            <a:pPr lvl="1"/>
            <a:r>
              <a:rPr lang="en-US" dirty="0"/>
              <a:t>Used to provide information to host</a:t>
            </a:r>
          </a:p>
          <a:p>
            <a:pPr lvl="1"/>
            <a:r>
              <a:rPr lang="en-US" dirty="0"/>
              <a:t>All capabilities are optional</a:t>
            </a:r>
          </a:p>
          <a:p>
            <a:pPr lvl="1"/>
            <a:endParaRPr lang="en-US" dirty="0"/>
          </a:p>
        </p:txBody>
      </p:sp>
      <p:pic>
        <p:nvPicPr>
          <p:cNvPr id="5" name="Picture 4"/>
          <p:cNvPicPr>
            <a:picLocks noChangeAspect="1"/>
          </p:cNvPicPr>
          <p:nvPr/>
        </p:nvPicPr>
        <p:blipFill>
          <a:blip r:embed="rId2"/>
          <a:stretch>
            <a:fillRect/>
          </a:stretch>
        </p:blipFill>
        <p:spPr>
          <a:xfrm>
            <a:off x="891268" y="3964033"/>
            <a:ext cx="3533775" cy="1571625"/>
          </a:xfrm>
          <a:prstGeom prst="rect">
            <a:avLst/>
          </a:prstGeom>
          <a:ln>
            <a:solidFill>
              <a:schemeClr val="tx1">
                <a:lumMod val="75000"/>
                <a:lumOff val="25000"/>
              </a:schemeClr>
            </a:solidFill>
          </a:ln>
        </p:spPr>
      </p:pic>
    </p:spTree>
    <p:extLst>
      <p:ext uri="{BB962C8B-B14F-4D97-AF65-F5344CB8AC3E}">
        <p14:creationId xmlns:p14="http://schemas.microsoft.com/office/powerpoint/2010/main" val="3068109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Roles</a:t>
            </a:r>
          </a:p>
        </p:txBody>
      </p:sp>
      <p:sp>
        <p:nvSpPr>
          <p:cNvPr id="3" name="Content Placeholder 2"/>
          <p:cNvSpPr>
            <a:spLocks noGrp="1"/>
          </p:cNvSpPr>
          <p:nvPr>
            <p:ph idx="1"/>
          </p:nvPr>
        </p:nvSpPr>
        <p:spPr/>
        <p:txBody>
          <a:bodyPr/>
          <a:lstStyle/>
          <a:p>
            <a:r>
              <a:rPr lang="en-US" dirty="0" err="1"/>
              <a:t>ssss</a:t>
            </a:r>
            <a:endParaRPr lang="en-US" dirty="0"/>
          </a:p>
        </p:txBody>
      </p:sp>
      <p:pic>
        <p:nvPicPr>
          <p:cNvPr id="4" name="Picture 3"/>
          <p:cNvPicPr>
            <a:picLocks noChangeAspect="1"/>
          </p:cNvPicPr>
          <p:nvPr/>
        </p:nvPicPr>
        <p:blipFill>
          <a:blip r:embed="rId2"/>
          <a:stretch>
            <a:fillRect/>
          </a:stretch>
        </p:blipFill>
        <p:spPr>
          <a:xfrm>
            <a:off x="6307212" y="3394437"/>
            <a:ext cx="2396829" cy="2162992"/>
          </a:xfrm>
          <a:prstGeom prst="rect">
            <a:avLst/>
          </a:prstGeom>
        </p:spPr>
      </p:pic>
      <p:pic>
        <p:nvPicPr>
          <p:cNvPr id="5" name="Picture 4"/>
          <p:cNvPicPr>
            <a:picLocks noChangeAspect="1"/>
          </p:cNvPicPr>
          <p:nvPr/>
        </p:nvPicPr>
        <p:blipFill>
          <a:blip r:embed="rId3"/>
          <a:stretch>
            <a:fillRect/>
          </a:stretch>
        </p:blipFill>
        <p:spPr>
          <a:xfrm>
            <a:off x="1520749" y="2810691"/>
            <a:ext cx="3581400" cy="2455817"/>
          </a:xfrm>
          <a:prstGeom prst="rect">
            <a:avLst/>
          </a:prstGeom>
          <a:ln>
            <a:solidFill>
              <a:schemeClr val="tx1">
                <a:lumMod val="75000"/>
                <a:lumOff val="25000"/>
              </a:schemeClr>
            </a:solidFill>
          </a:ln>
        </p:spPr>
      </p:pic>
    </p:spTree>
    <p:extLst>
      <p:ext uri="{BB962C8B-B14F-4D97-AF65-F5344CB8AC3E}">
        <p14:creationId xmlns:p14="http://schemas.microsoft.com/office/powerpoint/2010/main" val="4084185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View Mappings</a:t>
            </a:r>
          </a:p>
        </p:txBody>
      </p:sp>
      <p:sp>
        <p:nvSpPr>
          <p:cNvPr id="3" name="Content Placeholder 2"/>
          <p:cNvSpPr>
            <a:spLocks noGrp="1"/>
          </p:cNvSpPr>
          <p:nvPr>
            <p:ph idx="1"/>
          </p:nvPr>
        </p:nvSpPr>
        <p:spPr/>
        <p:txBody>
          <a:bodyPr>
            <a:normAutofit/>
          </a:bodyPr>
          <a:lstStyle/>
          <a:p>
            <a:r>
              <a:rPr lang="en-US" sz="2400" dirty="0"/>
              <a:t>Data View mappings define requirements for data roles</a:t>
            </a:r>
          </a:p>
          <a:p>
            <a:pPr lvl="1"/>
            <a:r>
              <a:rPr lang="en-US" sz="2000" dirty="0"/>
              <a:t>Conditions which determine when set of data fields is valid</a:t>
            </a:r>
          </a:p>
          <a:p>
            <a:pPr lvl="1"/>
            <a:r>
              <a:rPr lang="en-US" sz="2000" dirty="0"/>
              <a:t> </a:t>
            </a:r>
          </a:p>
        </p:txBody>
      </p:sp>
    </p:spTree>
    <p:extLst>
      <p:ext uri="{BB962C8B-B14F-4D97-AF65-F5344CB8AC3E}">
        <p14:creationId xmlns:p14="http://schemas.microsoft.com/office/powerpoint/2010/main" val="163843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Visual Gallery</a:t>
            </a:r>
            <a:endParaRPr lang="en-US" dirty="0"/>
          </a:p>
        </p:txBody>
      </p:sp>
      <p:sp>
        <p:nvSpPr>
          <p:cNvPr id="3" name="Content Placeholder 2"/>
          <p:cNvSpPr>
            <a:spLocks noGrp="1"/>
          </p:cNvSpPr>
          <p:nvPr>
            <p:ph idx="1"/>
          </p:nvPr>
        </p:nvSpPr>
        <p:spPr/>
        <p:txBody>
          <a:bodyPr>
            <a:normAutofit/>
          </a:bodyPr>
          <a:lstStyle/>
          <a:p>
            <a:r>
              <a:rPr lang="en-US" sz="2400" dirty="0"/>
              <a:t>Power BI Framework for Visuals is Extensible</a:t>
            </a:r>
          </a:p>
          <a:p>
            <a:pPr lvl="1"/>
            <a:r>
              <a:rPr lang="en-US" sz="2000" dirty="0"/>
              <a:t>Developers can extend Power BI with Custom Visuals</a:t>
            </a:r>
          </a:p>
          <a:p>
            <a:pPr lvl="1"/>
            <a:r>
              <a:rPr lang="en-US" sz="2000" dirty="0"/>
              <a:t>Microsoft Hosts gallery of custom visuals</a:t>
            </a:r>
          </a:p>
          <a:p>
            <a:pPr lvl="1"/>
            <a:r>
              <a:rPr lang="en-US" sz="2000" dirty="0"/>
              <a:t>Gallery located at </a:t>
            </a:r>
            <a:r>
              <a:rPr lang="en-US" sz="2000" dirty="0">
                <a:hlinkClick r:id="rId2"/>
              </a:rPr>
              <a:t>https://app.powerbi.com/visuals/</a:t>
            </a:r>
            <a:r>
              <a:rPr lang="en-US" sz="2000" dirty="0"/>
              <a:t> </a:t>
            </a:r>
          </a:p>
          <a:p>
            <a:endParaRPr lang="en-US" sz="2400" dirty="0"/>
          </a:p>
        </p:txBody>
      </p:sp>
      <p:pic>
        <p:nvPicPr>
          <p:cNvPr id="4" name="Picture 3"/>
          <p:cNvPicPr>
            <a:picLocks noChangeAspect="1"/>
          </p:cNvPicPr>
          <p:nvPr/>
        </p:nvPicPr>
        <p:blipFill>
          <a:blip r:embed="rId3"/>
          <a:stretch>
            <a:fillRect/>
          </a:stretch>
        </p:blipFill>
        <p:spPr>
          <a:xfrm>
            <a:off x="1143000" y="3200400"/>
            <a:ext cx="6124035" cy="3200400"/>
          </a:xfrm>
          <a:prstGeom prst="rect">
            <a:avLst/>
          </a:prstGeom>
          <a:ln>
            <a:solidFill>
              <a:schemeClr val="bg1">
                <a:lumMod val="50000"/>
              </a:schemeClr>
            </a:solidFill>
          </a:ln>
        </p:spPr>
      </p:pic>
    </p:spTree>
    <p:extLst>
      <p:ext uri="{BB962C8B-B14F-4D97-AF65-F5344CB8AC3E}">
        <p14:creationId xmlns:p14="http://schemas.microsoft.com/office/powerpoint/2010/main" val="29625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Mappings</a:t>
            </a:r>
          </a:p>
        </p:txBody>
      </p:sp>
      <p:pic>
        <p:nvPicPr>
          <p:cNvPr id="3" name="Picture 2"/>
          <p:cNvPicPr>
            <a:picLocks noChangeAspect="1"/>
          </p:cNvPicPr>
          <p:nvPr/>
        </p:nvPicPr>
        <p:blipFill>
          <a:blip r:embed="rId2"/>
          <a:stretch>
            <a:fillRect/>
          </a:stretch>
        </p:blipFill>
        <p:spPr>
          <a:xfrm>
            <a:off x="533400" y="1295400"/>
            <a:ext cx="7324725" cy="5019675"/>
          </a:xfrm>
          <a:prstGeom prst="rect">
            <a:avLst/>
          </a:prstGeom>
          <a:ln>
            <a:solidFill>
              <a:schemeClr val="tx1">
                <a:lumMod val="75000"/>
                <a:lumOff val="25000"/>
              </a:schemeClr>
            </a:solidFill>
          </a:ln>
        </p:spPr>
      </p:pic>
    </p:spTree>
    <p:extLst>
      <p:ext uri="{BB962C8B-B14F-4D97-AF65-F5344CB8AC3E}">
        <p14:creationId xmlns:p14="http://schemas.microsoft.com/office/powerpoint/2010/main" val="2335678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Visuals to Categorical Data</a:t>
            </a:r>
          </a:p>
        </p:txBody>
      </p:sp>
      <p:pic>
        <p:nvPicPr>
          <p:cNvPr id="4" name="Picture 3"/>
          <p:cNvPicPr>
            <a:picLocks noChangeAspect="1"/>
          </p:cNvPicPr>
          <p:nvPr/>
        </p:nvPicPr>
        <p:blipFill>
          <a:blip r:embed="rId2"/>
          <a:stretch>
            <a:fillRect/>
          </a:stretch>
        </p:blipFill>
        <p:spPr>
          <a:xfrm>
            <a:off x="309563" y="1295400"/>
            <a:ext cx="7158038" cy="2599788"/>
          </a:xfrm>
          <a:prstGeom prst="rect">
            <a:avLst/>
          </a:prstGeom>
          <a:ln>
            <a:solidFill>
              <a:schemeClr val="tx1">
                <a:lumMod val="75000"/>
                <a:lumOff val="25000"/>
              </a:schemeClr>
            </a:solidFill>
          </a:ln>
        </p:spPr>
      </p:pic>
    </p:spTree>
    <p:extLst>
      <p:ext uri="{BB962C8B-B14F-4D97-AF65-F5344CB8AC3E}">
        <p14:creationId xmlns:p14="http://schemas.microsoft.com/office/powerpoint/2010/main" val="3099669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Converter Function</a:t>
            </a:r>
          </a:p>
        </p:txBody>
      </p:sp>
      <p:pic>
        <p:nvPicPr>
          <p:cNvPr id="3" name="Picture 2"/>
          <p:cNvPicPr>
            <a:picLocks noChangeAspect="1"/>
          </p:cNvPicPr>
          <p:nvPr/>
        </p:nvPicPr>
        <p:blipFill>
          <a:blip r:embed="rId2"/>
          <a:stretch>
            <a:fillRect/>
          </a:stretch>
        </p:blipFill>
        <p:spPr>
          <a:xfrm>
            <a:off x="304799" y="1447800"/>
            <a:ext cx="8273741" cy="3962400"/>
          </a:xfrm>
          <a:prstGeom prst="rect">
            <a:avLst/>
          </a:prstGeom>
          <a:ln>
            <a:solidFill>
              <a:schemeClr val="tx1">
                <a:lumMod val="75000"/>
                <a:lumOff val="25000"/>
              </a:schemeClr>
            </a:solidFill>
          </a:ln>
        </p:spPr>
      </p:pic>
    </p:spTree>
    <p:extLst>
      <p:ext uri="{BB962C8B-B14F-4D97-AF65-F5344CB8AC3E}">
        <p14:creationId xmlns:p14="http://schemas.microsoft.com/office/powerpoint/2010/main" val="2095197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Visuals with Custom Properties</a:t>
            </a:r>
          </a:p>
        </p:txBody>
      </p:sp>
      <p:pic>
        <p:nvPicPr>
          <p:cNvPr id="4" name="Picture 3"/>
          <p:cNvPicPr>
            <a:picLocks noChangeAspect="1"/>
          </p:cNvPicPr>
          <p:nvPr/>
        </p:nvPicPr>
        <p:blipFill>
          <a:blip r:embed="rId2"/>
          <a:stretch>
            <a:fillRect/>
          </a:stretch>
        </p:blipFill>
        <p:spPr>
          <a:xfrm>
            <a:off x="671512" y="1295400"/>
            <a:ext cx="7572375" cy="3714750"/>
          </a:xfrm>
          <a:prstGeom prst="rect">
            <a:avLst/>
          </a:prstGeom>
          <a:ln>
            <a:solidFill>
              <a:schemeClr val="tx1">
                <a:lumMod val="75000"/>
                <a:lumOff val="25000"/>
              </a:schemeClr>
            </a:solidFill>
          </a:ln>
        </p:spPr>
      </p:pic>
    </p:spTree>
    <p:extLst>
      <p:ext uri="{BB962C8B-B14F-4D97-AF65-F5344CB8AC3E}">
        <p14:creationId xmlns:p14="http://schemas.microsoft.com/office/powerpoint/2010/main" val="45641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Designing and Implementing Custom Visuals</a:t>
            </a:r>
          </a:p>
          <a:p>
            <a:pPr>
              <a:buFont typeface="Wingdings" panose="05000000000000000000" pitchFamily="2" charset="2"/>
              <a:buChar char="Ø"/>
            </a:pPr>
            <a:r>
              <a:rPr lang="en-US" dirty="0"/>
              <a:t>Packaging and Distribution Custom Visuals</a:t>
            </a:r>
          </a:p>
          <a:p>
            <a:endParaRPr lang="en-US" dirty="0"/>
          </a:p>
        </p:txBody>
      </p:sp>
    </p:spTree>
    <p:extLst>
      <p:ext uri="{BB962C8B-B14F-4D97-AF65-F5344CB8AC3E}">
        <p14:creationId xmlns:p14="http://schemas.microsoft.com/office/powerpoint/2010/main" val="339621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 and Deploying Custom Visuals</a:t>
            </a:r>
          </a:p>
        </p:txBody>
      </p:sp>
      <p:pic>
        <p:nvPicPr>
          <p:cNvPr id="4" name="Picture 3"/>
          <p:cNvPicPr>
            <a:picLocks noChangeAspect="1"/>
          </p:cNvPicPr>
          <p:nvPr/>
        </p:nvPicPr>
        <p:blipFill>
          <a:blip r:embed="rId2"/>
          <a:stretch>
            <a:fillRect/>
          </a:stretch>
        </p:blipFill>
        <p:spPr>
          <a:xfrm>
            <a:off x="609600" y="1447800"/>
            <a:ext cx="4114800" cy="1885950"/>
          </a:xfrm>
          <a:prstGeom prst="rect">
            <a:avLst/>
          </a:prstGeom>
          <a:ln>
            <a:solidFill>
              <a:schemeClr val="tx1">
                <a:lumMod val="75000"/>
                <a:lumOff val="25000"/>
              </a:schemeClr>
            </a:solidFill>
          </a:ln>
        </p:spPr>
      </p:pic>
      <p:pic>
        <p:nvPicPr>
          <p:cNvPr id="5" name="Picture 4"/>
          <p:cNvPicPr>
            <a:picLocks noChangeAspect="1"/>
          </p:cNvPicPr>
          <p:nvPr/>
        </p:nvPicPr>
        <p:blipFill>
          <a:blip r:embed="rId3"/>
          <a:stretch>
            <a:fillRect/>
          </a:stretch>
        </p:blipFill>
        <p:spPr>
          <a:xfrm>
            <a:off x="5410200" y="2286000"/>
            <a:ext cx="2352675" cy="3114675"/>
          </a:xfrm>
          <a:prstGeom prst="rect">
            <a:avLst/>
          </a:prstGeom>
          <a:ln>
            <a:solidFill>
              <a:schemeClr val="tx1">
                <a:lumMod val="75000"/>
                <a:lumOff val="25000"/>
              </a:schemeClr>
            </a:solidFill>
          </a:ln>
        </p:spPr>
      </p:pic>
    </p:spTree>
    <p:extLst>
      <p:ext uri="{BB962C8B-B14F-4D97-AF65-F5344CB8AC3E}">
        <p14:creationId xmlns:p14="http://schemas.microsoft.com/office/powerpoint/2010/main" val="2214551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with Typescript and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Developing Custom Visuals for Power BI</a:t>
            </a:r>
          </a:p>
          <a:p>
            <a:pPr>
              <a:buFont typeface="Wingdings" panose="05000000000000000000" pitchFamily="2" charset="2"/>
              <a:buChar char="Ø"/>
            </a:pPr>
            <a:r>
              <a:rPr lang="en-US" dirty="0"/>
              <a:t>Packaging and Distribution Custom Visuals</a:t>
            </a:r>
          </a:p>
          <a:p>
            <a:endParaRPr lang="en-US" dirty="0"/>
          </a:p>
        </p:txBody>
      </p:sp>
    </p:spTree>
    <p:extLst>
      <p:ext uri="{BB962C8B-B14F-4D97-AF65-F5344CB8AC3E}">
        <p14:creationId xmlns:p14="http://schemas.microsoft.com/office/powerpoint/2010/main" val="332126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Designing and Implementing Custom Visuals</a:t>
            </a:r>
          </a:p>
          <a:p>
            <a:pPr>
              <a:buFont typeface="Wingdings" panose="05000000000000000000" pitchFamily="2" charset="2"/>
              <a:buChar char="ü"/>
            </a:pPr>
            <a:r>
              <a:rPr lang="en-US" dirty="0"/>
              <a:t>Packaging and Distribution Custom Visuals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879531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with Typescript and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Developing Custom Visuals for Power BI</a:t>
            </a:r>
          </a:p>
          <a:p>
            <a:pPr>
              <a:buFont typeface="Wingdings" panose="05000000000000000000" pitchFamily="2" charset="2"/>
              <a:buChar char="ü"/>
            </a:pPr>
            <a:r>
              <a:rPr lang="en-US" dirty="0"/>
              <a:t>Packaging and Distribution Custom Visuals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534138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Power BI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Version 5.0 recommended - 4.0+ minimum</a:t>
            </a:r>
          </a:p>
          <a:p>
            <a:pPr lvl="1"/>
            <a:r>
              <a:rPr lang="en-US" sz="2000" dirty="0"/>
              <a:t>Installs Node Package Manage (</a:t>
            </a:r>
            <a:r>
              <a:rPr lang="en-US" sz="2000" dirty="0" err="1"/>
              <a:t>npm</a:t>
            </a:r>
            <a:r>
              <a:rPr lang="en-US" sz="2000" dirty="0"/>
              <a:t>) </a:t>
            </a:r>
          </a:p>
          <a:p>
            <a:r>
              <a:rPr lang="en-US" sz="2400" dirty="0"/>
              <a:t>Install Visual Studio Code</a:t>
            </a:r>
          </a:p>
          <a:p>
            <a:pPr lvl="1"/>
            <a:r>
              <a:rPr lang="en-US" sz="2000" dirty="0"/>
              <a:t>Better environment for Development with Node.js</a:t>
            </a:r>
          </a:p>
          <a:p>
            <a:r>
              <a:rPr lang="en-US" sz="2400" dirty="0"/>
              <a:t>Install Power BI visuals CLI tool (</a:t>
            </a:r>
            <a:r>
              <a:rPr lang="en-US" sz="2400" dirty="0" err="1"/>
              <a:t>pbiviz</a:t>
            </a:r>
            <a:r>
              <a:rPr lang="en-US" sz="2400" dirty="0"/>
              <a:t>)</a:t>
            </a:r>
          </a:p>
          <a:p>
            <a:pPr lvl="1"/>
            <a:r>
              <a:rPr lang="en-US" sz="2000" dirty="0"/>
              <a:t>Install using Node Package Manager (</a:t>
            </a:r>
            <a:r>
              <a:rPr lang="en-US" sz="2000" dirty="0" err="1"/>
              <a:t>npm</a:t>
            </a:r>
            <a:r>
              <a:rPr lang="en-US" sz="2000" dirty="0"/>
              <a:t>)</a:t>
            </a:r>
          </a:p>
          <a:p>
            <a:r>
              <a:rPr lang="en-US" sz="2400" dirty="0"/>
              <a:t>Install Local self-signed certificate</a:t>
            </a:r>
          </a:p>
          <a:p>
            <a:pPr lvl="1"/>
            <a:r>
              <a:rPr lang="en-US" sz="2000" dirty="0" err="1"/>
              <a:t>pbiviz</a:t>
            </a:r>
            <a:r>
              <a:rPr lang="en-US" sz="2000" dirty="0"/>
              <a:t> --install-cert</a:t>
            </a:r>
          </a:p>
        </p:txBody>
      </p:sp>
    </p:spTree>
    <p:extLst>
      <p:ext uri="{BB962C8B-B14F-4D97-AF65-F5344CB8AC3E}">
        <p14:creationId xmlns:p14="http://schemas.microsoft.com/office/powerpoint/2010/main" val="197628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&amp; Importing a Custom Visual</a:t>
            </a:r>
          </a:p>
        </p:txBody>
      </p:sp>
      <p:sp>
        <p:nvSpPr>
          <p:cNvPr id="3" name="Content Placeholder 2"/>
          <p:cNvSpPr>
            <a:spLocks noGrp="1"/>
          </p:cNvSpPr>
          <p:nvPr>
            <p:ph idx="1"/>
          </p:nvPr>
        </p:nvSpPr>
        <p:spPr>
          <a:xfrm>
            <a:off x="381000" y="1447800"/>
            <a:ext cx="8534400" cy="5181600"/>
          </a:xfrm>
        </p:spPr>
        <p:txBody>
          <a:bodyPr>
            <a:normAutofit/>
          </a:bodyPr>
          <a:lstStyle/>
          <a:p>
            <a:r>
              <a:rPr lang="en-US" sz="2400" dirty="0"/>
              <a:t>Visual must be downloaded from Visuals Gallery</a:t>
            </a:r>
          </a:p>
          <a:p>
            <a:pPr lvl="1"/>
            <a:r>
              <a:rPr lang="en-US" sz="2000" dirty="0"/>
              <a:t>Custom Visual files packaged in PBIVIZ File</a:t>
            </a:r>
          </a:p>
          <a:p>
            <a:pPr lvl="1"/>
            <a:r>
              <a:rPr lang="en-US" sz="2000" dirty="0"/>
              <a:t>Custom Visual can be imported into Power BI Desktop project</a:t>
            </a:r>
          </a:p>
          <a:p>
            <a:pPr lvl="1"/>
            <a:r>
              <a:rPr lang="en-US" sz="2000" dirty="0"/>
              <a:t>Custom Visual can be imported into workspace in Power BI service</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657600"/>
            <a:ext cx="3334804" cy="1752600"/>
          </a:xfrm>
          <a:prstGeom prst="rect">
            <a:avLst/>
          </a:prstGeom>
          <a:noFill/>
          <a:ln>
            <a:solidFill>
              <a:schemeClr val="tx1"/>
            </a:solidFill>
          </a:ln>
        </p:spPr>
      </p:pic>
      <p:sp>
        <p:nvSpPr>
          <p:cNvPr id="5" name="Rectangle: Single Corner Snipped 4"/>
          <p:cNvSpPr/>
          <p:nvPr/>
        </p:nvSpPr>
        <p:spPr>
          <a:xfrm>
            <a:off x="4457700" y="4227286"/>
            <a:ext cx="838200" cy="6858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PBIVIZ</a:t>
            </a:r>
          </a:p>
        </p:txBody>
      </p:sp>
      <p:sp>
        <p:nvSpPr>
          <p:cNvPr id="6" name="Rectangle 5"/>
          <p:cNvSpPr/>
          <p:nvPr/>
        </p:nvSpPr>
        <p:spPr>
          <a:xfrm>
            <a:off x="6400800" y="32766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 Desktop Project</a:t>
            </a:r>
          </a:p>
        </p:txBody>
      </p:sp>
      <p:sp>
        <p:nvSpPr>
          <p:cNvPr id="7" name="Rectangle 6"/>
          <p:cNvSpPr/>
          <p:nvPr/>
        </p:nvSpPr>
        <p:spPr>
          <a:xfrm>
            <a:off x="6400800" y="457018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 Workspace</a:t>
            </a:r>
          </a:p>
        </p:txBody>
      </p:sp>
      <p:cxnSp>
        <p:nvCxnSpPr>
          <p:cNvPr id="9" name="Straight Arrow Connector 8"/>
          <p:cNvCxnSpPr/>
          <p:nvPr/>
        </p:nvCxnSpPr>
        <p:spPr>
          <a:xfrm flipV="1">
            <a:off x="5562600" y="4038600"/>
            <a:ext cx="6858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42643" y="4724400"/>
            <a:ext cx="705757"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6304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node.js</a:t>
            </a:r>
          </a:p>
        </p:txBody>
      </p:sp>
      <p:sp>
        <p:nvSpPr>
          <p:cNvPr id="3" name="Content Placeholder 2"/>
          <p:cNvSpPr>
            <a:spLocks noGrp="1"/>
          </p:cNvSpPr>
          <p:nvPr>
            <p:ph idx="1"/>
          </p:nvPr>
        </p:nvSpPr>
        <p:spPr/>
        <p:txBody>
          <a:bodyPr/>
          <a:lstStyle/>
          <a:p>
            <a:r>
              <a:rPr lang="en-US" dirty="0">
                <a:hlinkClick r:id="rId2"/>
              </a:rPr>
              <a:t>https://nodejs.org/en/download/</a:t>
            </a:r>
            <a:endParaRPr lang="en-US" dirty="0"/>
          </a:p>
          <a:p>
            <a:endParaRPr lang="en-US" dirty="0"/>
          </a:p>
        </p:txBody>
      </p:sp>
      <p:pic>
        <p:nvPicPr>
          <p:cNvPr id="4" name="Picture 3"/>
          <p:cNvPicPr>
            <a:picLocks noChangeAspect="1"/>
          </p:cNvPicPr>
          <p:nvPr/>
        </p:nvPicPr>
        <p:blipFill>
          <a:blip r:embed="rId3"/>
          <a:stretch>
            <a:fillRect/>
          </a:stretch>
        </p:blipFill>
        <p:spPr>
          <a:xfrm>
            <a:off x="810903" y="2105944"/>
            <a:ext cx="6522771" cy="437105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997065" y="2896138"/>
            <a:ext cx="3538790" cy="2766690"/>
          </a:xfrm>
          <a:prstGeom prst="rect">
            <a:avLst/>
          </a:prstGeom>
        </p:spPr>
      </p:pic>
      <p:pic>
        <p:nvPicPr>
          <p:cNvPr id="6" name="Picture 5"/>
          <p:cNvPicPr>
            <a:picLocks noChangeAspect="1"/>
          </p:cNvPicPr>
          <p:nvPr/>
        </p:nvPicPr>
        <p:blipFill>
          <a:blip r:embed="rId5"/>
          <a:stretch>
            <a:fillRect/>
          </a:stretch>
        </p:blipFill>
        <p:spPr>
          <a:xfrm>
            <a:off x="4521700" y="3380456"/>
            <a:ext cx="3538790" cy="2766690"/>
          </a:xfrm>
          <a:prstGeom prst="rect">
            <a:avLst/>
          </a:prstGeom>
        </p:spPr>
      </p:pic>
      <p:pic>
        <p:nvPicPr>
          <p:cNvPr id="8" name="Picture 7"/>
          <p:cNvPicPr>
            <a:picLocks noChangeAspect="1"/>
          </p:cNvPicPr>
          <p:nvPr/>
        </p:nvPicPr>
        <p:blipFill>
          <a:blip r:embed="rId6"/>
          <a:stretch>
            <a:fillRect/>
          </a:stretch>
        </p:blipFill>
        <p:spPr>
          <a:xfrm>
            <a:off x="5114729" y="3885855"/>
            <a:ext cx="3538790" cy="2766690"/>
          </a:xfrm>
          <a:prstGeom prst="rect">
            <a:avLst/>
          </a:prstGeom>
        </p:spPr>
      </p:pic>
    </p:spTree>
    <p:extLst>
      <p:ext uri="{BB962C8B-B14F-4D97-AF65-F5344CB8AC3E}">
        <p14:creationId xmlns:p14="http://schemas.microsoft.com/office/powerpoint/2010/main" val="225688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Visual Studio Code</a:t>
            </a:r>
          </a:p>
        </p:txBody>
      </p:sp>
      <p:sp>
        <p:nvSpPr>
          <p:cNvPr id="3" name="Content Placeholder 2"/>
          <p:cNvSpPr>
            <a:spLocks noGrp="1"/>
          </p:cNvSpPr>
          <p:nvPr>
            <p:ph idx="1"/>
          </p:nvPr>
        </p:nvSpPr>
        <p:spPr/>
        <p:txBody>
          <a:bodyPr/>
          <a:lstStyle/>
          <a:p>
            <a:r>
              <a:rPr lang="en-US" dirty="0">
                <a:hlinkClick r:id="rId2"/>
              </a:rPr>
              <a:t>http://code.visualstudio.com/</a:t>
            </a:r>
            <a:r>
              <a:rPr lang="en-US" dirty="0"/>
              <a:t> </a:t>
            </a:r>
          </a:p>
        </p:txBody>
      </p:sp>
      <p:pic>
        <p:nvPicPr>
          <p:cNvPr id="4" name="Picture 3"/>
          <p:cNvPicPr>
            <a:picLocks noChangeAspect="1"/>
          </p:cNvPicPr>
          <p:nvPr/>
        </p:nvPicPr>
        <p:blipFill>
          <a:blip r:embed="rId3"/>
          <a:stretch>
            <a:fillRect/>
          </a:stretch>
        </p:blipFill>
        <p:spPr>
          <a:xfrm>
            <a:off x="838200" y="2070557"/>
            <a:ext cx="4021427" cy="3118822"/>
          </a:xfrm>
          <a:prstGeom prst="rect">
            <a:avLst/>
          </a:prstGeom>
        </p:spPr>
      </p:pic>
      <p:pic>
        <p:nvPicPr>
          <p:cNvPr id="5" name="Picture 4"/>
          <p:cNvPicPr>
            <a:picLocks noChangeAspect="1"/>
          </p:cNvPicPr>
          <p:nvPr/>
        </p:nvPicPr>
        <p:blipFill>
          <a:blip r:embed="rId4"/>
          <a:stretch>
            <a:fillRect/>
          </a:stretch>
        </p:blipFill>
        <p:spPr>
          <a:xfrm>
            <a:off x="2561286" y="2699492"/>
            <a:ext cx="4021427" cy="3118822"/>
          </a:xfrm>
          <a:prstGeom prst="rect">
            <a:avLst/>
          </a:prstGeom>
        </p:spPr>
      </p:pic>
      <p:pic>
        <p:nvPicPr>
          <p:cNvPr id="6" name="Picture 5"/>
          <p:cNvPicPr>
            <a:picLocks noChangeAspect="1"/>
          </p:cNvPicPr>
          <p:nvPr/>
        </p:nvPicPr>
        <p:blipFill>
          <a:blip r:embed="rId5"/>
          <a:stretch>
            <a:fillRect/>
          </a:stretch>
        </p:blipFill>
        <p:spPr>
          <a:xfrm>
            <a:off x="4313204" y="3284149"/>
            <a:ext cx="4021427" cy="3118822"/>
          </a:xfrm>
          <a:prstGeom prst="rect">
            <a:avLst/>
          </a:prstGeom>
        </p:spPr>
      </p:pic>
    </p:spTree>
    <p:extLst>
      <p:ext uri="{BB962C8B-B14F-4D97-AF65-F5344CB8AC3E}">
        <p14:creationId xmlns:p14="http://schemas.microsoft.com/office/powerpoint/2010/main" val="56209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Power BI Visual CLI Tool (PBIVIZ)</a:t>
            </a:r>
          </a:p>
        </p:txBody>
      </p:sp>
      <p:sp>
        <p:nvSpPr>
          <p:cNvPr id="2" name="Content Placeholder 1"/>
          <p:cNvSpPr>
            <a:spLocks noGrp="1"/>
          </p:cNvSpPr>
          <p:nvPr>
            <p:ph idx="1"/>
          </p:nvPr>
        </p:nvSpPr>
        <p:spPr/>
        <p:txBody>
          <a:bodyPr>
            <a:normAutofit/>
          </a:bodyPr>
          <a:lstStyle/>
          <a:p>
            <a:r>
              <a:rPr lang="en-US" sz="2400" dirty="0"/>
              <a:t>What is the Power BI Custom Visual Tool?</a:t>
            </a:r>
          </a:p>
          <a:p>
            <a:pPr lvl="1"/>
            <a:r>
              <a:rPr lang="en-US" sz="2000" dirty="0"/>
              <a:t>Command-line utility for cross-platform dev</a:t>
            </a:r>
          </a:p>
          <a:p>
            <a:pPr lvl="1"/>
            <a:r>
              <a:rPr lang="en-US" sz="2000" dirty="0"/>
              <a:t>Use it with Visual Studio or Visual Studio Code</a:t>
            </a:r>
          </a:p>
          <a:p>
            <a:pPr lvl="1"/>
            <a:r>
              <a:rPr lang="en-US" sz="2000" dirty="0"/>
              <a:t>Requires that you first install node.js</a:t>
            </a:r>
          </a:p>
          <a:p>
            <a:pPr lvl="1"/>
            <a:r>
              <a:rPr lang="en-US" sz="2000" dirty="0"/>
              <a:t>Install by running command from node.js command prompt</a:t>
            </a:r>
          </a:p>
          <a:p>
            <a:pPr marL="679450" lvl="2" indent="0">
              <a:buNone/>
            </a:pPr>
            <a:r>
              <a:rPr lang="en-US" sz="1600" b="1" dirty="0" err="1">
                <a:solidFill>
                  <a:schemeClr val="accent1">
                    <a:lumMod val="50000"/>
                  </a:schemeClr>
                </a:solidFill>
                <a:latin typeface="Lucida Console" panose="020B0609040504020204" pitchFamily="49" charset="0"/>
              </a:rPr>
              <a:t>npm</a:t>
            </a:r>
            <a:r>
              <a:rPr lang="en-US" sz="1600" b="1" dirty="0">
                <a:solidFill>
                  <a:schemeClr val="accent1">
                    <a:lumMod val="50000"/>
                  </a:schemeClr>
                </a:solidFill>
                <a:latin typeface="Lucida Console" panose="020B0609040504020204" pitchFamily="49" charset="0"/>
              </a:rPr>
              <a:t> install -g </a:t>
            </a:r>
            <a:r>
              <a:rPr lang="en-US" sz="1600" b="1" dirty="0" err="1">
                <a:solidFill>
                  <a:schemeClr val="accent1">
                    <a:lumMod val="50000"/>
                  </a:schemeClr>
                </a:solidFill>
                <a:latin typeface="Lucida Console" panose="020B0609040504020204" pitchFamily="49" charset="0"/>
              </a:rPr>
              <a:t>powerbi</a:t>
            </a:r>
            <a:r>
              <a:rPr lang="en-US" sz="1600" b="1" dirty="0">
                <a:solidFill>
                  <a:schemeClr val="accent1">
                    <a:lumMod val="50000"/>
                  </a:schemeClr>
                </a:solidFill>
                <a:latin typeface="Lucida Console" panose="020B0609040504020204" pitchFamily="49" charset="0"/>
              </a:rPr>
              <a:t>-visuals-tools</a:t>
            </a:r>
            <a:endParaRPr lang="en-US" sz="1800" b="1" dirty="0">
              <a:solidFill>
                <a:schemeClr val="accent1">
                  <a:lumMod val="50000"/>
                </a:schemeClr>
              </a:solidFill>
              <a:latin typeface="Lucida Console" panose="020B0609040504020204" pitchFamily="49" charset="0"/>
            </a:endParaRPr>
          </a:p>
        </p:txBody>
      </p:sp>
      <p:pic>
        <p:nvPicPr>
          <p:cNvPr id="3" name="Picture 2"/>
          <p:cNvPicPr>
            <a:picLocks noChangeAspect="1"/>
          </p:cNvPicPr>
          <p:nvPr/>
        </p:nvPicPr>
        <p:blipFill rotWithShape="1">
          <a:blip r:embed="rId2"/>
          <a:srcRect r="31205" b="56250"/>
          <a:stretch/>
        </p:blipFill>
        <p:spPr>
          <a:xfrm>
            <a:off x="1104900" y="3886200"/>
            <a:ext cx="6934200" cy="2306252"/>
          </a:xfrm>
          <a:prstGeom prst="rect">
            <a:avLst/>
          </a:prstGeom>
        </p:spPr>
      </p:pic>
    </p:spTree>
    <p:extLst>
      <p:ext uri="{BB962C8B-B14F-4D97-AF65-F5344CB8AC3E}">
        <p14:creationId xmlns:p14="http://schemas.microsoft.com/office/powerpoint/2010/main" val="1424927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Getting Started with PBIVIZ</a:t>
            </a:r>
          </a:p>
        </p:txBody>
      </p:sp>
      <p:pic>
        <p:nvPicPr>
          <p:cNvPr id="4710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83638"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345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Custom Visual Project</a:t>
            </a:r>
          </a:p>
        </p:txBody>
      </p:sp>
      <p:sp>
        <p:nvSpPr>
          <p:cNvPr id="4" name="Content Placeholder 3"/>
          <p:cNvSpPr>
            <a:spLocks noGrp="1"/>
          </p:cNvSpPr>
          <p:nvPr>
            <p:ph idx="1"/>
          </p:nvPr>
        </p:nvSpPr>
        <p:spPr/>
        <p:txBody>
          <a:bodyPr>
            <a:normAutofit/>
          </a:bodyPr>
          <a:lstStyle/>
          <a:p>
            <a:r>
              <a:rPr lang="en-US" sz="2400" dirty="0"/>
              <a:t>Creating a new project</a:t>
            </a:r>
          </a:p>
          <a:p>
            <a:pPr marL="679450" lvl="2" indent="0">
              <a:buNone/>
            </a:pPr>
            <a:r>
              <a:rPr lang="en-US" sz="1800" b="1" dirty="0" err="1">
                <a:solidFill>
                  <a:schemeClr val="accent1">
                    <a:lumMod val="50000"/>
                  </a:schemeClr>
                </a:solidFill>
                <a:latin typeface="Lucida Console" panose="020B0609040504020204" pitchFamily="49" charset="0"/>
              </a:rPr>
              <a:t>pbiviz</a:t>
            </a:r>
            <a:r>
              <a:rPr lang="en-US" sz="1800" b="1" dirty="0">
                <a:solidFill>
                  <a:schemeClr val="accent1">
                    <a:lumMod val="50000"/>
                  </a:schemeClr>
                </a:solidFill>
                <a:latin typeface="Lucida Console" panose="020B0609040504020204" pitchFamily="49" charset="0"/>
              </a:rPr>
              <a:t> new &lt;</a:t>
            </a:r>
            <a:r>
              <a:rPr lang="en-US" sz="1800" b="1" dirty="0" err="1">
                <a:solidFill>
                  <a:schemeClr val="accent1">
                    <a:lumMod val="50000"/>
                  </a:schemeClr>
                </a:solidFill>
                <a:latin typeface="Lucida Console" panose="020B0609040504020204" pitchFamily="49" charset="0"/>
              </a:rPr>
              <a:t>ProjectName</a:t>
            </a:r>
            <a:r>
              <a:rPr lang="en-US" sz="1800" b="1" dirty="0">
                <a:solidFill>
                  <a:schemeClr val="accent1">
                    <a:lumMod val="50000"/>
                  </a:schemeClr>
                </a:solidFill>
                <a:latin typeface="Lucida Console" panose="020B0609040504020204" pitchFamily="49" charset="0"/>
              </a:rPr>
              <a:t>&gt;</a:t>
            </a:r>
          </a:p>
          <a:p>
            <a:r>
              <a:rPr lang="en-US" sz="2400" dirty="0"/>
              <a:t>Open the Project with Visual Studio Code</a:t>
            </a:r>
          </a:p>
          <a:p>
            <a:pPr marL="679450" lvl="2" indent="0">
              <a:buNone/>
            </a:pPr>
            <a:r>
              <a:rPr lang="en-US" sz="1800" dirty="0">
                <a:solidFill>
                  <a:schemeClr val="accent1">
                    <a:lumMod val="50000"/>
                  </a:schemeClr>
                </a:solidFill>
                <a:latin typeface="Lucida Console" panose="020B0609040504020204" pitchFamily="49" charset="0"/>
              </a:rPr>
              <a:t>code .</a:t>
            </a:r>
          </a:p>
        </p:txBody>
      </p:sp>
      <p:pic>
        <p:nvPicPr>
          <p:cNvPr id="3" name="Picture 2"/>
          <p:cNvPicPr>
            <a:picLocks noChangeAspect="1"/>
          </p:cNvPicPr>
          <p:nvPr/>
        </p:nvPicPr>
        <p:blipFill rotWithShape="1">
          <a:blip r:embed="rId2"/>
          <a:srcRect r="45159" b="50302"/>
          <a:stretch/>
        </p:blipFill>
        <p:spPr>
          <a:xfrm>
            <a:off x="533400" y="3224212"/>
            <a:ext cx="5715000" cy="3000375"/>
          </a:xfrm>
          <a:prstGeom prst="rect">
            <a:avLst/>
          </a:prstGeom>
        </p:spPr>
      </p:pic>
      <p:grpSp>
        <p:nvGrpSpPr>
          <p:cNvPr id="7" name="Group 6"/>
          <p:cNvGrpSpPr/>
          <p:nvPr/>
        </p:nvGrpSpPr>
        <p:grpSpPr>
          <a:xfrm>
            <a:off x="2921726" y="3429000"/>
            <a:ext cx="6069058" cy="3230880"/>
            <a:chOff x="2921726" y="3429000"/>
            <a:chExt cx="6069058" cy="3230880"/>
          </a:xfrm>
        </p:grpSpPr>
        <p:pic>
          <p:nvPicPr>
            <p:cNvPr id="5" name="Picture 4"/>
            <p:cNvPicPr>
              <a:picLocks noChangeAspect="1"/>
            </p:cNvPicPr>
            <p:nvPr/>
          </p:nvPicPr>
          <p:blipFill>
            <a:blip r:embed="rId3"/>
            <a:stretch>
              <a:fillRect/>
            </a:stretch>
          </p:blipFill>
          <p:spPr>
            <a:xfrm>
              <a:off x="3976342" y="3429000"/>
              <a:ext cx="5014442" cy="3230880"/>
            </a:xfrm>
            <a:prstGeom prst="rect">
              <a:avLst/>
            </a:prstGeom>
          </p:spPr>
        </p:pic>
        <p:sp>
          <p:nvSpPr>
            <p:cNvPr id="6" name="Right Arrow 5"/>
            <p:cNvSpPr/>
            <p:nvPr/>
          </p:nvSpPr>
          <p:spPr>
            <a:xfrm>
              <a:off x="2921726" y="4846320"/>
              <a:ext cx="762000" cy="320040"/>
            </a:xfrm>
            <a:prstGeom prst="rightArrow">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782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in the new project</a:t>
            </a:r>
          </a:p>
        </p:txBody>
      </p:sp>
      <p:sp>
        <p:nvSpPr>
          <p:cNvPr id="3" name="Content Placeholder 2"/>
          <p:cNvSpPr>
            <a:spLocks noGrp="1"/>
          </p:cNvSpPr>
          <p:nvPr>
            <p:ph idx="1"/>
          </p:nvPr>
        </p:nvSpPr>
        <p:spPr/>
        <p:txBody>
          <a:bodyPr>
            <a:normAutofit fontScale="92500" lnSpcReduction="10000"/>
          </a:bodyPr>
          <a:lstStyle/>
          <a:p>
            <a:r>
              <a:rPr lang="en-US" dirty="0" err="1"/>
              <a:t>gitignore</a:t>
            </a:r>
            <a:endParaRPr lang="en-US" dirty="0"/>
          </a:p>
          <a:p>
            <a:pPr lvl="1"/>
            <a:r>
              <a:rPr lang="en-US" dirty="0"/>
              <a:t>tells </a:t>
            </a:r>
            <a:r>
              <a:rPr lang="en-US" dirty="0" err="1"/>
              <a:t>git</a:t>
            </a:r>
            <a:r>
              <a:rPr lang="en-US" dirty="0"/>
              <a:t> to ignore files that shouldn't be tracked in the repository</a:t>
            </a:r>
          </a:p>
          <a:p>
            <a:r>
              <a:rPr lang="en-US" dirty="0" err="1"/>
              <a:t>capabilities.json</a:t>
            </a:r>
            <a:endParaRPr lang="en-US" dirty="0"/>
          </a:p>
          <a:p>
            <a:pPr lvl="1"/>
            <a:r>
              <a:rPr lang="en-US" dirty="0"/>
              <a:t>used to define the capabilities of your visual learn more about visual capabilities</a:t>
            </a:r>
          </a:p>
          <a:p>
            <a:r>
              <a:rPr lang="en-US" dirty="0" err="1"/>
              <a:t>package.json</a:t>
            </a:r>
            <a:endParaRPr lang="en-US" dirty="0"/>
          </a:p>
          <a:p>
            <a:pPr lvl="1"/>
            <a:r>
              <a:rPr lang="en-US" dirty="0"/>
              <a:t>Used by </a:t>
            </a:r>
            <a:r>
              <a:rPr lang="en-US" dirty="0" err="1"/>
              <a:t>npm</a:t>
            </a:r>
            <a:r>
              <a:rPr lang="en-US" dirty="0"/>
              <a:t> to manage modules learn more about </a:t>
            </a:r>
            <a:r>
              <a:rPr lang="en-US" dirty="0" err="1"/>
              <a:t>npm</a:t>
            </a:r>
            <a:endParaRPr lang="en-US" dirty="0"/>
          </a:p>
          <a:p>
            <a:r>
              <a:rPr lang="en-US" dirty="0" err="1"/>
              <a:t>pbiviz.json</a:t>
            </a:r>
            <a:endParaRPr lang="en-US" dirty="0"/>
          </a:p>
          <a:p>
            <a:pPr lvl="1"/>
            <a:r>
              <a:rPr lang="en-US" dirty="0"/>
              <a:t>Main configuration file for your visual</a:t>
            </a:r>
          </a:p>
          <a:p>
            <a:r>
              <a:rPr lang="en-US" dirty="0" err="1"/>
              <a:t>tsconfig.json</a:t>
            </a:r>
            <a:endParaRPr lang="en-US" dirty="0"/>
          </a:p>
          <a:p>
            <a:pPr lvl="1"/>
            <a:r>
              <a:rPr lang="en-US" dirty="0"/>
              <a:t>Typescript compiler settings learn more about </a:t>
            </a:r>
            <a:r>
              <a:rPr lang="en-US" dirty="0" err="1"/>
              <a:t>tsconfig</a:t>
            </a:r>
            <a:endParaRPr lang="en-US" dirty="0"/>
          </a:p>
        </p:txBody>
      </p:sp>
    </p:spTree>
    <p:extLst>
      <p:ext uri="{BB962C8B-B14F-4D97-AF65-F5344CB8AC3E}">
        <p14:creationId xmlns:p14="http://schemas.microsoft.com/office/powerpoint/2010/main" val="3834822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pbiviz.json</a:t>
            </a:r>
            <a:r>
              <a:rPr lang="en-US" dirty="0"/>
              <a:t> File</a:t>
            </a:r>
          </a:p>
        </p:txBody>
      </p:sp>
      <p:pic>
        <p:nvPicPr>
          <p:cNvPr id="3" name="Picture 2"/>
          <p:cNvPicPr>
            <a:picLocks noChangeAspect="1"/>
          </p:cNvPicPr>
          <p:nvPr/>
        </p:nvPicPr>
        <p:blipFill>
          <a:blip r:embed="rId2"/>
          <a:stretch>
            <a:fillRect/>
          </a:stretch>
        </p:blipFill>
        <p:spPr>
          <a:xfrm>
            <a:off x="457200" y="1676400"/>
            <a:ext cx="7472363" cy="4237708"/>
          </a:xfrm>
          <a:prstGeom prst="rect">
            <a:avLst/>
          </a:prstGeom>
          <a:ln>
            <a:solidFill>
              <a:schemeClr val="tx1"/>
            </a:solidFill>
          </a:ln>
        </p:spPr>
      </p:pic>
    </p:spTree>
    <p:extLst>
      <p:ext uri="{BB962C8B-B14F-4D97-AF65-F5344CB8AC3E}">
        <p14:creationId xmlns:p14="http://schemas.microsoft.com/office/powerpoint/2010/main" val="4018350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Folders in the new project</a:t>
            </a:r>
          </a:p>
        </p:txBody>
      </p:sp>
      <p:sp>
        <p:nvSpPr>
          <p:cNvPr id="3" name="Content Placeholder 2"/>
          <p:cNvSpPr>
            <a:spLocks noGrp="1"/>
          </p:cNvSpPr>
          <p:nvPr>
            <p:ph idx="1"/>
          </p:nvPr>
        </p:nvSpPr>
        <p:spPr/>
        <p:txBody>
          <a:bodyPr>
            <a:normAutofit/>
          </a:bodyPr>
          <a:lstStyle/>
          <a:p>
            <a:r>
              <a:rPr lang="en-US" dirty="0"/>
              <a:t>assets/</a:t>
            </a:r>
          </a:p>
          <a:p>
            <a:pPr lvl="1"/>
            <a:r>
              <a:rPr lang="en-US" dirty="0"/>
              <a:t>Used to store visual assets (icon, screenshots, </a:t>
            </a:r>
            <a:r>
              <a:rPr lang="en-US" dirty="0" err="1"/>
              <a:t>etc</a:t>
            </a:r>
            <a:r>
              <a:rPr lang="en-US" dirty="0"/>
              <a:t>)</a:t>
            </a:r>
          </a:p>
          <a:p>
            <a:r>
              <a:rPr lang="en-US" dirty="0" err="1"/>
              <a:t>dist</a:t>
            </a:r>
            <a:r>
              <a:rPr lang="en-US" dirty="0"/>
              <a:t>/</a:t>
            </a:r>
          </a:p>
          <a:p>
            <a:pPr lvl="1"/>
            <a:r>
              <a:rPr lang="en-US" dirty="0"/>
              <a:t>when you run </a:t>
            </a:r>
            <a:r>
              <a:rPr lang="en-US" dirty="0" err="1"/>
              <a:t>pbiviz</a:t>
            </a:r>
            <a:r>
              <a:rPr lang="en-US" dirty="0"/>
              <a:t> package the </a:t>
            </a:r>
            <a:r>
              <a:rPr lang="en-US" dirty="0" err="1"/>
              <a:t>pbiviz</a:t>
            </a:r>
            <a:r>
              <a:rPr lang="en-US" dirty="0"/>
              <a:t> file will be generated here</a:t>
            </a:r>
          </a:p>
          <a:p>
            <a:r>
              <a:rPr lang="en-US" dirty="0" err="1"/>
              <a:t>src</a:t>
            </a:r>
            <a:r>
              <a:rPr lang="en-US" dirty="0"/>
              <a:t>/</a:t>
            </a:r>
          </a:p>
          <a:p>
            <a:pPr lvl="1"/>
            <a:r>
              <a:rPr lang="en-US" dirty="0"/>
              <a:t>Typescript code for your visual goes here</a:t>
            </a:r>
          </a:p>
          <a:p>
            <a:r>
              <a:rPr lang="en-US" dirty="0"/>
              <a:t>style/</a:t>
            </a:r>
          </a:p>
          <a:p>
            <a:pPr lvl="1"/>
            <a:r>
              <a:rPr lang="en-US" dirty="0"/>
              <a:t>Less styles for your visual go here</a:t>
            </a:r>
          </a:p>
        </p:txBody>
      </p:sp>
    </p:spTree>
    <p:extLst>
      <p:ext uri="{BB962C8B-B14F-4D97-AF65-F5344CB8AC3E}">
        <p14:creationId xmlns:p14="http://schemas.microsoft.com/office/powerpoint/2010/main" val="2804769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Typings for D3 using </a:t>
            </a:r>
            <a:r>
              <a:rPr lang="en-US" dirty="0" err="1"/>
              <a:t>npm</a:t>
            </a:r>
            <a:endParaRPr lang="en-US" dirty="0"/>
          </a:p>
        </p:txBody>
      </p:sp>
      <p:sp>
        <p:nvSpPr>
          <p:cNvPr id="3" name="Content Placeholder 2"/>
          <p:cNvSpPr>
            <a:spLocks noGrp="1"/>
          </p:cNvSpPr>
          <p:nvPr>
            <p:ph idx="1"/>
          </p:nvPr>
        </p:nvSpPr>
        <p:spPr/>
        <p:txBody>
          <a:bodyPr>
            <a:normAutofit/>
          </a:bodyPr>
          <a:lstStyle/>
          <a:p>
            <a:r>
              <a:rPr lang="en-US" sz="2400" dirty="0"/>
              <a:t>Installing </a:t>
            </a:r>
            <a:r>
              <a:rPr lang="en-US" sz="2400" dirty="0" err="1"/>
              <a:t>typings</a:t>
            </a:r>
            <a:r>
              <a:rPr lang="en-US" sz="2400" dirty="0"/>
              <a:t> support using Node Package Manage</a:t>
            </a:r>
          </a:p>
          <a:p>
            <a:pPr lvl="1"/>
            <a:r>
              <a:rPr lang="en-US" sz="2000" dirty="0"/>
              <a:t>Start by installing global support for </a:t>
            </a:r>
            <a:r>
              <a:rPr lang="en-US" sz="2000" dirty="0" err="1"/>
              <a:t>typings</a:t>
            </a:r>
            <a:endParaRPr lang="en-US" sz="2000" dirty="0"/>
          </a:p>
          <a:p>
            <a:pPr marL="679450" lvl="2" indent="0">
              <a:buNone/>
            </a:pPr>
            <a:r>
              <a:rPr lang="en-US" sz="1800" b="1" dirty="0" err="1">
                <a:solidFill>
                  <a:schemeClr val="accent1">
                    <a:lumMod val="50000"/>
                  </a:schemeClr>
                </a:solidFill>
              </a:rPr>
              <a:t>npm</a:t>
            </a:r>
            <a:r>
              <a:rPr lang="en-US" sz="1800" b="1" dirty="0">
                <a:solidFill>
                  <a:schemeClr val="accent1">
                    <a:lumMod val="50000"/>
                  </a:schemeClr>
                </a:solidFill>
              </a:rPr>
              <a:t> install </a:t>
            </a:r>
            <a:r>
              <a:rPr lang="en-US" sz="1800" b="1" dirty="0" err="1">
                <a:solidFill>
                  <a:schemeClr val="accent1">
                    <a:lumMod val="50000"/>
                  </a:schemeClr>
                </a:solidFill>
              </a:rPr>
              <a:t>typings</a:t>
            </a:r>
            <a:r>
              <a:rPr lang="en-US" sz="1800" b="1" dirty="0">
                <a:solidFill>
                  <a:schemeClr val="accent1">
                    <a:lumMod val="50000"/>
                  </a:schemeClr>
                </a:solidFill>
              </a:rPr>
              <a:t> –g</a:t>
            </a:r>
          </a:p>
          <a:p>
            <a:pPr lvl="1"/>
            <a:r>
              <a:rPr lang="en-US" sz="2000" dirty="0"/>
              <a:t>Install </a:t>
            </a:r>
            <a:r>
              <a:rPr lang="en-US" sz="2000" dirty="0" err="1"/>
              <a:t>typings</a:t>
            </a:r>
            <a:r>
              <a:rPr lang="en-US" sz="2000" dirty="0"/>
              <a:t> for specific JavaScript libraries</a:t>
            </a:r>
          </a:p>
          <a:p>
            <a:pPr marL="679450" lvl="2" indent="0">
              <a:buNone/>
            </a:pPr>
            <a:r>
              <a:rPr lang="en-US" sz="1800" b="1" dirty="0" err="1">
                <a:solidFill>
                  <a:schemeClr val="accent1">
                    <a:lumMod val="50000"/>
                  </a:schemeClr>
                </a:solidFill>
              </a:rPr>
              <a:t>typings</a:t>
            </a:r>
            <a:r>
              <a:rPr lang="en-US" sz="1800" b="1" dirty="0">
                <a:solidFill>
                  <a:schemeClr val="accent1">
                    <a:lumMod val="50000"/>
                  </a:schemeClr>
                </a:solidFill>
              </a:rPr>
              <a:t> install --save --global dt~d3</a:t>
            </a:r>
          </a:p>
        </p:txBody>
      </p:sp>
      <p:pic>
        <p:nvPicPr>
          <p:cNvPr id="4" name="Picture 3"/>
          <p:cNvPicPr>
            <a:picLocks noChangeAspect="1"/>
          </p:cNvPicPr>
          <p:nvPr/>
        </p:nvPicPr>
        <p:blipFill rotWithShape="1">
          <a:blip r:embed="rId2"/>
          <a:srcRect r="38638" b="52224"/>
          <a:stretch/>
        </p:blipFill>
        <p:spPr>
          <a:xfrm>
            <a:off x="1143000" y="3810000"/>
            <a:ext cx="5912746" cy="2667000"/>
          </a:xfrm>
          <a:prstGeom prst="rect">
            <a:avLst/>
          </a:prstGeom>
        </p:spPr>
      </p:pic>
    </p:spTree>
    <p:extLst>
      <p:ext uri="{BB962C8B-B14F-4D97-AF65-F5344CB8AC3E}">
        <p14:creationId xmlns:p14="http://schemas.microsoft.com/office/powerpoint/2010/main" val="249326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tsconfig.json</a:t>
            </a:r>
            <a:r>
              <a:rPr lang="en-US" dirty="0"/>
              <a:t> File </a:t>
            </a:r>
          </a:p>
        </p:txBody>
      </p:sp>
      <p:sp>
        <p:nvSpPr>
          <p:cNvPr id="6" name="Content Placeholder 5"/>
          <p:cNvSpPr>
            <a:spLocks noGrp="1"/>
          </p:cNvSpPr>
          <p:nvPr>
            <p:ph idx="1"/>
          </p:nvPr>
        </p:nvSpPr>
        <p:spPr/>
        <p:txBody>
          <a:bodyPr>
            <a:normAutofit/>
          </a:bodyPr>
          <a:lstStyle/>
          <a:p>
            <a:r>
              <a:rPr lang="en-US" sz="2400" dirty="0"/>
              <a:t>Used to add references to </a:t>
            </a:r>
            <a:r>
              <a:rPr lang="en-US" sz="2400" dirty="0" err="1"/>
              <a:t>typings</a:t>
            </a:r>
            <a:r>
              <a:rPr lang="en-US" sz="2400" dirty="0"/>
              <a:t> files</a:t>
            </a:r>
          </a:p>
          <a:p>
            <a:pPr lvl="1"/>
            <a:r>
              <a:rPr lang="en-US" sz="2000" dirty="0"/>
              <a:t>This is what enables </a:t>
            </a:r>
            <a:r>
              <a:rPr lang="en-US" sz="2000" dirty="0" err="1"/>
              <a:t>Intellisense</a:t>
            </a:r>
            <a:endParaRPr lang="en-US" sz="2000" dirty="0"/>
          </a:p>
        </p:txBody>
      </p:sp>
      <p:pic>
        <p:nvPicPr>
          <p:cNvPr id="5" name="Picture 4"/>
          <p:cNvPicPr>
            <a:picLocks noChangeAspect="1"/>
          </p:cNvPicPr>
          <p:nvPr/>
        </p:nvPicPr>
        <p:blipFill rotWithShape="1">
          <a:blip r:embed="rId2"/>
          <a:srcRect r="32614" b="8136"/>
          <a:stretch/>
        </p:blipFill>
        <p:spPr>
          <a:xfrm>
            <a:off x="990600" y="2364861"/>
            <a:ext cx="4953001" cy="4264539"/>
          </a:xfrm>
          <a:prstGeom prst="rect">
            <a:avLst/>
          </a:prstGeom>
        </p:spPr>
      </p:pic>
      <p:sp>
        <p:nvSpPr>
          <p:cNvPr id="4" name="Left Arrow 3"/>
          <p:cNvSpPr/>
          <p:nvPr/>
        </p:nvSpPr>
        <p:spPr>
          <a:xfrm>
            <a:off x="5301343" y="4297680"/>
            <a:ext cx="2286000" cy="304800"/>
          </a:xfrm>
          <a:prstGeom prst="leftArrow">
            <a:avLst>
              <a:gd name="adj1" fmla="val 100000"/>
              <a:gd name="adj2"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Typings file reference</a:t>
            </a:r>
          </a:p>
        </p:txBody>
      </p:sp>
    </p:spTree>
    <p:extLst>
      <p:ext uri="{BB962C8B-B14F-4D97-AF65-F5344CB8AC3E}">
        <p14:creationId xmlns:p14="http://schemas.microsoft.com/office/powerpoint/2010/main" val="128811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the Hierarchy Slicer Custom Visual</a:t>
            </a:r>
          </a:p>
        </p:txBody>
      </p:sp>
      <p:grpSp>
        <p:nvGrpSpPr>
          <p:cNvPr id="6" name="Group 5"/>
          <p:cNvGrpSpPr/>
          <p:nvPr/>
        </p:nvGrpSpPr>
        <p:grpSpPr>
          <a:xfrm>
            <a:off x="533400" y="2209800"/>
            <a:ext cx="8382000" cy="838200"/>
            <a:chOff x="381000" y="304800"/>
            <a:chExt cx="8382000" cy="838200"/>
          </a:xfrm>
        </p:grpSpPr>
        <p:sp>
          <p:nvSpPr>
            <p:cNvPr id="4" name="Rounded Rectangle 7"/>
            <p:cNvSpPr/>
            <p:nvPr userDrawn="1"/>
          </p:nvSpPr>
          <p:spPr bwMode="invGray">
            <a:xfrm>
              <a:off x="381000" y="304800"/>
              <a:ext cx="8382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userDrawn="1"/>
          </p:nvSpPr>
          <p:spPr bwMode="invGray">
            <a:xfrm>
              <a:off x="381000" y="381000"/>
              <a:ext cx="83820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Visually Gratuitous</a:t>
              </a:r>
              <a:r>
                <a:rPr lang="en-US" sz="4000" b="1"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Demo #1</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426410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Custom Visual?</a:t>
            </a:r>
          </a:p>
        </p:txBody>
      </p:sp>
      <p:sp>
        <p:nvSpPr>
          <p:cNvPr id="3" name="Content Placeholder 2"/>
          <p:cNvSpPr>
            <a:spLocks noGrp="1"/>
          </p:cNvSpPr>
          <p:nvPr>
            <p:ph idx="1"/>
          </p:nvPr>
        </p:nvSpPr>
        <p:spPr/>
        <p:txBody>
          <a:bodyPr/>
          <a:lstStyle/>
          <a:p>
            <a:r>
              <a:rPr lang="en-US" dirty="0"/>
              <a:t>Create a class that implements </a:t>
            </a:r>
            <a:r>
              <a:rPr lang="en-US" dirty="0" err="1"/>
              <a:t>IVisual</a:t>
            </a:r>
            <a:endParaRPr lang="en-US" dirty="0"/>
          </a:p>
          <a:p>
            <a:pPr lvl="1"/>
            <a:r>
              <a:rPr lang="en-US" dirty="0"/>
              <a:t>Class wrapped in module with namespace to APIs</a:t>
            </a:r>
          </a:p>
          <a:p>
            <a:pPr lvl="1"/>
            <a:r>
              <a:rPr lang="en-US" dirty="0"/>
              <a:t>You code can program again PBI APIs types</a:t>
            </a:r>
          </a:p>
          <a:p>
            <a:endParaRPr lang="en-US" dirty="0"/>
          </a:p>
        </p:txBody>
      </p:sp>
      <p:pic>
        <p:nvPicPr>
          <p:cNvPr id="6" name="Picture 5"/>
          <p:cNvPicPr>
            <a:picLocks noChangeAspect="1"/>
          </p:cNvPicPr>
          <p:nvPr/>
        </p:nvPicPr>
        <p:blipFill>
          <a:blip r:embed="rId2"/>
          <a:stretch>
            <a:fillRect/>
          </a:stretch>
        </p:blipFill>
        <p:spPr>
          <a:xfrm>
            <a:off x="1295400" y="3200400"/>
            <a:ext cx="3707674" cy="2724516"/>
          </a:xfrm>
          <a:prstGeom prst="rect">
            <a:avLst/>
          </a:prstGeom>
        </p:spPr>
      </p:pic>
    </p:spTree>
    <p:extLst>
      <p:ext uri="{BB962C8B-B14F-4D97-AF65-F5344CB8AC3E}">
        <p14:creationId xmlns:p14="http://schemas.microsoft.com/office/powerpoint/2010/main" val="3644345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Running a Custom Visual Project</a:t>
            </a: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5365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182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Developing with Visual Studio Code</a:t>
            </a:r>
          </a:p>
        </p:txBody>
      </p:sp>
      <p:pic>
        <p:nvPicPr>
          <p:cNvPr id="4915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1343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013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Developing with Visual Studio 2015</a:t>
            </a:r>
            <a:endParaRPr lang="en-US" dirty="0"/>
          </a:p>
        </p:txBody>
      </p:sp>
      <p:pic>
        <p:nvPicPr>
          <p:cNvPr id="5017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9156" y="1524000"/>
            <a:ext cx="7405687" cy="373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180" name="Title 1"/>
          <p:cNvSpPr txBox="1">
            <a:spLocks/>
          </p:cNvSpPr>
          <p:nvPr/>
        </p:nvSpPr>
        <p:spPr bwMode="auto">
          <a:xfrm>
            <a:off x="457200" y="124936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a:spcBef>
                <a:spcPct val="0"/>
              </a:spcBef>
              <a:buFontTx/>
              <a:buNone/>
            </a:pPr>
            <a:endParaRPr lang="en-US" altLang="en-US" sz="3600" dirty="0"/>
          </a:p>
        </p:txBody>
      </p:sp>
    </p:spTree>
    <p:extLst>
      <p:ext uri="{BB962C8B-B14F-4D97-AF65-F5344CB8AC3E}">
        <p14:creationId xmlns:p14="http://schemas.microsoft.com/office/powerpoint/2010/main" val="3272500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Power BI Visuals Overview</a:t>
            </a:r>
          </a:p>
          <a:p>
            <a:r>
              <a:rPr lang="en-US" dirty="0"/>
              <a:t>Importing Custom Visuals</a:t>
            </a:r>
          </a:p>
          <a:p>
            <a:r>
              <a:rPr lang="en-US" dirty="0"/>
              <a:t>Programming with D3 in Typescript</a:t>
            </a:r>
          </a:p>
          <a:p>
            <a:r>
              <a:rPr lang="en-US" dirty="0"/>
              <a:t>Developing Custom Visuals for Power BI</a:t>
            </a:r>
          </a:p>
        </p:txBody>
      </p:sp>
    </p:spTree>
    <p:extLst>
      <p:ext uri="{BB962C8B-B14F-4D97-AF65-F5344CB8AC3E}">
        <p14:creationId xmlns:p14="http://schemas.microsoft.com/office/powerpoint/2010/main" val="2617078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1600" dirty="0"/>
              <a:t>This live interactive session will give you a jumpstart into the development of custom visuals for Power BI using TypeScript, the D3 library and Visual Studio Code. You will learn how to use the Power BI visual tool (PBIVIZ) to create and debug a custom visual project as well as how to package up a custom visual for distribution. Along the way, you will learn about visual capabilities, data mappings, D3 data binding, custom properties and programming with the Power BI visual API to leverage built-in services such as </a:t>
            </a:r>
            <a:r>
              <a:rPr lang="en-US" sz="1600" dirty="0" err="1"/>
              <a:t>TooltipServiceWrapper</a:t>
            </a:r>
            <a:r>
              <a:rPr lang="en-US" sz="1600" dirty="0"/>
              <a:t> and </a:t>
            </a:r>
            <a:r>
              <a:rPr lang="en-US" sz="1600" dirty="0" err="1"/>
              <a:t>SelectionManager</a:t>
            </a:r>
            <a:r>
              <a:rPr lang="en-US" sz="1600" dirty="0"/>
              <a:t>.</a:t>
            </a:r>
          </a:p>
        </p:txBody>
      </p:sp>
    </p:spTree>
    <p:extLst>
      <p:ext uri="{BB962C8B-B14F-4D97-AF65-F5344CB8AC3E}">
        <p14:creationId xmlns:p14="http://schemas.microsoft.com/office/powerpoint/2010/main" val="424401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Your Own Custom Visuals</a:t>
            </a:r>
          </a:p>
        </p:txBody>
      </p:sp>
      <p:sp>
        <p:nvSpPr>
          <p:cNvPr id="3" name="Content Placeholder 2"/>
          <p:cNvSpPr>
            <a:spLocks noGrp="1"/>
          </p:cNvSpPr>
          <p:nvPr>
            <p:ph idx="1"/>
          </p:nvPr>
        </p:nvSpPr>
        <p:spPr/>
        <p:txBody>
          <a:bodyPr/>
          <a:lstStyle/>
          <a:p>
            <a:pPr>
              <a:lnSpc>
                <a:spcPct val="150000"/>
              </a:lnSpc>
            </a:pPr>
            <a:r>
              <a:rPr lang="en-US" dirty="0"/>
              <a:t>What are the learning curves?</a:t>
            </a:r>
          </a:p>
          <a:p>
            <a:pPr lvl="1">
              <a:lnSpc>
                <a:spcPct val="150000"/>
              </a:lnSpc>
            </a:pPr>
            <a:r>
              <a:rPr lang="en-US" dirty="0"/>
              <a:t>Programming in TypeScript</a:t>
            </a:r>
          </a:p>
          <a:p>
            <a:pPr lvl="1">
              <a:lnSpc>
                <a:spcPct val="150000"/>
              </a:lnSpc>
            </a:pPr>
            <a:r>
              <a:rPr lang="en-US" dirty="0"/>
              <a:t>Learning JavaScript libraries (e.g. D3.js)</a:t>
            </a:r>
          </a:p>
          <a:p>
            <a:pPr lvl="1">
              <a:lnSpc>
                <a:spcPct val="150000"/>
              </a:lnSpc>
            </a:pPr>
            <a:r>
              <a:rPr lang="en-US" dirty="0"/>
              <a:t>Getting up to speed with the PBIVIZ utility</a:t>
            </a:r>
          </a:p>
          <a:p>
            <a:pPr lvl="1">
              <a:lnSpc>
                <a:spcPct val="150000"/>
              </a:lnSpc>
            </a:pPr>
            <a:r>
              <a:rPr lang="en-US" dirty="0"/>
              <a:t>Learning to design and implement custom visuals</a:t>
            </a:r>
          </a:p>
          <a:p>
            <a:pPr lvl="1">
              <a:lnSpc>
                <a:spcPct val="150000"/>
              </a:lnSpc>
            </a:pPr>
            <a:r>
              <a:rPr lang="en-US" dirty="0"/>
              <a:t>Learning to package and distribute custom visuals</a:t>
            </a:r>
          </a:p>
        </p:txBody>
      </p:sp>
    </p:spTree>
    <p:extLst>
      <p:ext uri="{BB962C8B-B14F-4D97-AF65-F5344CB8AC3E}">
        <p14:creationId xmlns:p14="http://schemas.microsoft.com/office/powerpoint/2010/main" val="21600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Ø"/>
            </a:pPr>
            <a:r>
              <a:rPr lang="en-US" dirty="0"/>
              <a:t>Programming in Typescript</a:t>
            </a:r>
          </a:p>
          <a:p>
            <a:r>
              <a:rPr lang="en-US" dirty="0"/>
              <a:t>Programming with the D3 Library</a:t>
            </a:r>
          </a:p>
          <a:p>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140158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262827521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terms/"/>
    <ds:schemaRef ds:uri="http://schemas.microsoft.com/office/infopath/2007/PartnerControls"/>
    <ds:schemaRef ds:uri="http://purl.org/dc/elements/1.1/"/>
    <ds:schemaRef ds:uri="http://schemas.microsoft.com/office/2006/metadata/properties"/>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13968</TotalTime>
  <Words>1674</Words>
  <Application>Microsoft Office PowerPoint</Application>
  <PresentationFormat>On-screen Show (4:3)</PresentationFormat>
  <Paragraphs>307</Paragraphs>
  <Slides>65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MS PGothic</vt:lpstr>
      <vt:lpstr>Arial</vt:lpstr>
      <vt:lpstr>Arial Black</vt:lpstr>
      <vt:lpstr>Calibri</vt:lpstr>
      <vt:lpstr>Century Gothic</vt:lpstr>
      <vt:lpstr>Lucida Console</vt:lpstr>
      <vt:lpstr>Wingdings</vt:lpstr>
      <vt:lpstr>CPT_Wave15</vt:lpstr>
      <vt:lpstr>Developing Custom Visuals for Power BI</vt:lpstr>
      <vt:lpstr>Agenda</vt:lpstr>
      <vt:lpstr>Built-in Visualization Types</vt:lpstr>
      <vt:lpstr>Custom Visual Gallery</vt:lpstr>
      <vt:lpstr>Downloading &amp; Importing a Custom Visual</vt:lpstr>
      <vt:lpstr>Importing the Hierarchy Slicer Custom Visual</vt:lpstr>
      <vt:lpstr>Developing Your Own Custom Visuals</vt:lpstr>
      <vt:lpstr>Agenda</vt:lpstr>
      <vt:lpstr>What is TypeScript?</vt:lpstr>
      <vt:lpstr>Type Annotation</vt:lpstr>
      <vt:lpstr>Casting Between Types in TypeScript</vt:lpstr>
      <vt:lpstr>Arrow Function Syntax</vt:lpstr>
      <vt:lpstr>Classes</vt:lpstr>
      <vt:lpstr>Class Constructors</vt:lpstr>
      <vt:lpstr>Interfaces</vt:lpstr>
      <vt:lpstr>TypeScript Definition Files (d.ts)</vt:lpstr>
      <vt:lpstr>Looking at the </vt:lpstr>
      <vt:lpstr>Agenda</vt:lpstr>
      <vt:lpstr>The D3 Library</vt:lpstr>
      <vt:lpstr>SVG Graphics</vt:lpstr>
      <vt:lpstr>Adding d3 and d3 typings files</vt:lpstr>
      <vt:lpstr>Designing a D3 Custom Visual</vt:lpstr>
      <vt:lpstr>Agenda</vt:lpstr>
      <vt:lpstr>Developing Custom Visuals</vt:lpstr>
      <vt:lpstr>GitHub Repo for Custom Visuals</vt:lpstr>
      <vt:lpstr>Install the Power BI Developer Toolchain</vt:lpstr>
      <vt:lpstr>Installing node.js</vt:lpstr>
      <vt:lpstr>Power BI Visual CLI Tool (PBIVIZ)</vt:lpstr>
      <vt:lpstr>Getting Started with PBIVIZ</vt:lpstr>
      <vt:lpstr>Installing the Developer Certificate</vt:lpstr>
      <vt:lpstr>Creating a New Custom Visual Project</vt:lpstr>
      <vt:lpstr>The pbiviz.json File</vt:lpstr>
      <vt:lpstr>The tsconfig.json File </vt:lpstr>
      <vt:lpstr>Developing a Custom Visual?</vt:lpstr>
      <vt:lpstr>Running a Custom Visual Project</vt:lpstr>
      <vt:lpstr>Agenda</vt:lpstr>
      <vt:lpstr>Visual Capabilities</vt:lpstr>
      <vt:lpstr>Data Roles</vt:lpstr>
      <vt:lpstr>Data View Mappings</vt:lpstr>
      <vt:lpstr>Data Mappings</vt:lpstr>
      <vt:lpstr>Binding Visuals to Categorical Data</vt:lpstr>
      <vt:lpstr>Creating a Converter Function</vt:lpstr>
      <vt:lpstr>Extending Visuals with Custom Properties</vt:lpstr>
      <vt:lpstr>Agenda</vt:lpstr>
      <vt:lpstr>Packaging and Deploying Custom Visuals</vt:lpstr>
      <vt:lpstr>Agenda</vt:lpstr>
      <vt:lpstr>Summary</vt:lpstr>
      <vt:lpstr>Summary</vt:lpstr>
      <vt:lpstr>Install the Power BI Developer Toolchain</vt:lpstr>
      <vt:lpstr>Installing node.js</vt:lpstr>
      <vt:lpstr>Install Visual Studio Code</vt:lpstr>
      <vt:lpstr>Power BI Visual CLI Tool (PBIVIZ)</vt:lpstr>
      <vt:lpstr>Getting Started with PBIVIZ</vt:lpstr>
      <vt:lpstr>Creating a New Custom Visual Project</vt:lpstr>
      <vt:lpstr>Files in the new project</vt:lpstr>
      <vt:lpstr>The pbiviz.json File</vt:lpstr>
      <vt:lpstr>Folders in the new project</vt:lpstr>
      <vt:lpstr>Installing Typings for D3 using npm</vt:lpstr>
      <vt:lpstr>The tsconfig.json File </vt:lpstr>
      <vt:lpstr>Developing a Custom Visual?</vt:lpstr>
      <vt:lpstr>Running a Custom Visual Project</vt:lpstr>
      <vt:lpstr>Developing with Visual Studio Code</vt:lpstr>
      <vt:lpstr>Developing with Visual Studio 2015</vt:lpstr>
      <vt:lpstr>Agenda</vt:lpstr>
      <vt:lpstr>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Interactive Reports in Power BI Desktop</dc:title>
  <dc:creator>Ted Pattison</dc:creator>
  <cp:lastModifiedBy>Student</cp:lastModifiedBy>
  <cp:revision>315</cp:revision>
  <dcterms:created xsi:type="dcterms:W3CDTF">2012-04-13T19:17:02Z</dcterms:created>
  <dcterms:modified xsi:type="dcterms:W3CDTF">2017-03-27T21:27:22Z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