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6"/>
  </p:notesMasterIdLst>
  <p:handoutMasterIdLst>
    <p:handoutMasterId r:id="rId57"/>
  </p:handoutMasterIdLst>
  <p:sldIdLst>
    <p:sldId id="279" r:id="rId6"/>
    <p:sldId id="448" r:id="rId7"/>
    <p:sldId id="278" r:id="rId8"/>
    <p:sldId id="408" r:id="rId9"/>
    <p:sldId id="409" r:id="rId10"/>
    <p:sldId id="410" r:id="rId11"/>
    <p:sldId id="446" r:id="rId12"/>
    <p:sldId id="412" r:id="rId13"/>
    <p:sldId id="406" r:id="rId14"/>
    <p:sldId id="413" r:id="rId15"/>
    <p:sldId id="414" r:id="rId16"/>
    <p:sldId id="444" r:id="rId17"/>
    <p:sldId id="449" r:id="rId18"/>
    <p:sldId id="415" r:id="rId19"/>
    <p:sldId id="416" r:id="rId20"/>
    <p:sldId id="417" r:id="rId21"/>
    <p:sldId id="418" r:id="rId22"/>
    <p:sldId id="419" r:id="rId23"/>
    <p:sldId id="447" r:id="rId24"/>
    <p:sldId id="407" r:id="rId25"/>
    <p:sldId id="420" r:id="rId26"/>
    <p:sldId id="421" r:id="rId27"/>
    <p:sldId id="422" r:id="rId28"/>
    <p:sldId id="423" r:id="rId29"/>
    <p:sldId id="450" r:id="rId30"/>
    <p:sldId id="402" r:id="rId31"/>
    <p:sldId id="424" r:id="rId32"/>
    <p:sldId id="425" r:id="rId33"/>
    <p:sldId id="426" r:id="rId34"/>
    <p:sldId id="427" r:id="rId35"/>
    <p:sldId id="428" r:id="rId36"/>
    <p:sldId id="430" r:id="rId37"/>
    <p:sldId id="431" r:id="rId38"/>
    <p:sldId id="452" r:id="rId39"/>
    <p:sldId id="432" r:id="rId40"/>
    <p:sldId id="433" r:id="rId41"/>
    <p:sldId id="451" r:id="rId42"/>
    <p:sldId id="434" r:id="rId43"/>
    <p:sldId id="453" r:id="rId44"/>
    <p:sldId id="435" r:id="rId45"/>
    <p:sldId id="403" r:id="rId46"/>
    <p:sldId id="437" r:id="rId47"/>
    <p:sldId id="442" r:id="rId48"/>
    <p:sldId id="443" r:id="rId49"/>
    <p:sldId id="454" r:id="rId50"/>
    <p:sldId id="455" r:id="rId51"/>
    <p:sldId id="456" r:id="rId52"/>
    <p:sldId id="404" r:id="rId53"/>
    <p:sldId id="457" r:id="rId54"/>
    <p:sldId id="405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4001E"/>
    <a:srgbClr val="87451D"/>
    <a:srgbClr val="FFFFCC"/>
    <a:srgbClr val="9F002D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0823" autoAdjust="0"/>
  </p:normalViewPr>
  <p:slideViewPr>
    <p:cSldViewPr>
      <p:cViewPr varScale="1">
        <p:scale>
          <a:sx n="66" d="100"/>
          <a:sy n="66" d="100"/>
        </p:scale>
        <p:origin x="11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300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tutorial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74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26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There is</a:t>
            </a:r>
            <a:r>
              <a:rPr lang="en-US" sz="2400" baseline="0" dirty="0"/>
              <a:t> a g</a:t>
            </a:r>
            <a:r>
              <a:rPr lang="en-US" sz="2400" dirty="0"/>
              <a:t>etting started tutorial at </a:t>
            </a:r>
            <a:r>
              <a:rPr lang="en-US" sz="2000" dirty="0">
                <a:hlinkClick r:id="rId3"/>
              </a:rPr>
              <a:t>https://www.typescriptlang.org/docs/tutorial.html</a:t>
            </a:r>
            <a:r>
              <a:rPr lang="en-US" sz="2000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4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99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75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94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8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t="668" b="1"/>
          <a:stretch/>
        </p:blipFill>
        <p:spPr>
          <a:xfrm>
            <a:off x="0" y="0"/>
            <a:ext cx="9144000" cy="617719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86106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8153400" cy="99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Microsoft/PowerBI-visual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visual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905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000" b="1" dirty="0"/>
              <a:t>Developing Custom Visuals for Power BI</a:t>
            </a:r>
            <a:br>
              <a:rPr lang="en-US" sz="3000" b="1" dirty="0"/>
            </a:br>
            <a:r>
              <a:rPr lang="en-US" sz="2000" dirty="0">
                <a:solidFill>
                  <a:srgbClr val="74001E"/>
                </a:solidFill>
                <a:latin typeface="+mn-lt"/>
              </a:rPr>
              <a:t>by Ted Pattison of Critical Path Training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programming language which compiles into plain JavaScript</a:t>
            </a:r>
          </a:p>
          <a:p>
            <a:r>
              <a:rPr lang="en-US" sz="2000" dirty="0"/>
              <a:t>A superset of JavaScript that adds a strongly-typed dimension</a:t>
            </a:r>
          </a:p>
          <a:p>
            <a:r>
              <a:rPr lang="en-US" sz="2000" dirty="0"/>
              <a:t>It can be compiled into ECMAScript3, ECMAScript3 or ECMAScript 6</a:t>
            </a:r>
          </a:p>
          <a:p>
            <a:r>
              <a:rPr lang="en-US" sz="2000" dirty="0"/>
              <a:t>It runs in any browser, in any host and on any OS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0" y="3429000"/>
            <a:ext cx="7527471" cy="2539388"/>
            <a:chOff x="1219200" y="3352800"/>
            <a:chExt cx="6324600" cy="2133600"/>
          </a:xfrm>
        </p:grpSpPr>
        <p:sp>
          <p:nvSpPr>
            <p:cNvPr id="4" name="Rectangle 3"/>
            <p:cNvSpPr/>
            <p:nvPr/>
          </p:nvSpPr>
          <p:spPr>
            <a:xfrm>
              <a:off x="1219200" y="3352800"/>
              <a:ext cx="2057400" cy="213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product.ts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3429000"/>
              <a:ext cx="2590800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product.js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429000" y="3886200"/>
              <a:ext cx="1447800" cy="838200"/>
            </a:xfrm>
            <a:prstGeom prst="rightArrow">
              <a:avLst>
                <a:gd name="adj1" fmla="val 57045"/>
                <a:gd name="adj2" fmla="val 535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+mj-lt"/>
                </a:rPr>
                <a:t>TypeScript</a:t>
              </a:r>
            </a:p>
            <a:p>
              <a:pPr algn="ctr"/>
              <a:r>
                <a:rPr lang="en-US" sz="1100" b="1" dirty="0">
                  <a:latin typeface="+mj-lt"/>
                </a:rPr>
                <a:t>Compiler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1718" y="3505200"/>
              <a:ext cx="1812450" cy="165546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0" y="3581400"/>
              <a:ext cx="2322000" cy="159726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2827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allows you to annotate types</a:t>
            </a:r>
          </a:p>
          <a:p>
            <a:pPr lvl="1"/>
            <a:r>
              <a:rPr lang="en-US" sz="2000" dirty="0"/>
              <a:t>Provides basis for strongly-typed programming</a:t>
            </a:r>
          </a:p>
          <a:p>
            <a:pPr lvl="1"/>
            <a:r>
              <a:rPr lang="en-US" sz="2000" dirty="0"/>
              <a:t>Type annotations used by compiler for type checking</a:t>
            </a:r>
          </a:p>
          <a:p>
            <a:pPr lvl="1"/>
            <a:r>
              <a:rPr lang="en-US" sz="2000" dirty="0"/>
              <a:t>Type annotations are erased at the end of compile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5715000" cy="31369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1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Between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" y="1447800"/>
            <a:ext cx="7984593" cy="2286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65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4" y="1447800"/>
            <a:ext cx="8470232" cy="1828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40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TypeScript supports arrow function syntax</a:t>
            </a:r>
          </a:p>
          <a:p>
            <a:pPr lvl="1"/>
            <a:r>
              <a:rPr lang="en-US" sz="2000" dirty="0"/>
              <a:t>Special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()=&gt;{}</a:t>
            </a:r>
            <a:r>
              <a:rPr lang="en-US" sz="2000" dirty="0"/>
              <a:t> syntax to define anonymous functions</a:t>
            </a:r>
          </a:p>
          <a:p>
            <a:pPr lvl="1"/>
            <a:r>
              <a:rPr lang="en-US" sz="2000" dirty="0"/>
              <a:t>Arrow function syntax can be used to retain this pointer in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6477000" cy="3656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179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supports defining classes</a:t>
            </a:r>
          </a:p>
          <a:p>
            <a:pPr lvl="1"/>
            <a:r>
              <a:rPr lang="en-US" dirty="0"/>
              <a:t>Class defines type for object</a:t>
            </a:r>
          </a:p>
          <a:p>
            <a:pPr lvl="1"/>
            <a:r>
              <a:rPr lang="en-US" dirty="0"/>
              <a:t>Export keyword makes class created across files</a:t>
            </a:r>
          </a:p>
          <a:p>
            <a:pPr lvl="1"/>
            <a:r>
              <a:rPr lang="en-US" dirty="0"/>
              <a:t>Class can be passed as factory function</a:t>
            </a:r>
          </a:p>
          <a:p>
            <a:pPr lvl="1"/>
            <a:r>
              <a:rPr lang="en-US" dirty="0"/>
              <a:t>Default accessibility is public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882" t="17250" b="17250"/>
          <a:stretch/>
        </p:blipFill>
        <p:spPr>
          <a:xfrm>
            <a:off x="1096605" y="3886199"/>
            <a:ext cx="2682240" cy="1676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159" y="3886200"/>
            <a:ext cx="4629497" cy="1676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49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Constructor parameters can be marked as </a:t>
            </a:r>
            <a:r>
              <a:rPr lang="en-US" sz="2000" b="1" dirty="0"/>
              <a:t>public</a:t>
            </a:r>
            <a:r>
              <a:rPr lang="en-US" sz="2000" dirty="0"/>
              <a:t> or </a:t>
            </a:r>
            <a:r>
              <a:rPr lang="en-US" sz="2000" b="1" dirty="0"/>
              <a:t>private</a:t>
            </a:r>
          </a:p>
          <a:p>
            <a:pPr lvl="1"/>
            <a:r>
              <a:rPr lang="en-US" sz="1600" dirty="0"/>
              <a:t>Parameters marked as public or private become fields in class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Client-side code calls constructor using new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0" y="4800600"/>
            <a:ext cx="6361928" cy="1600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80" y="2209800"/>
            <a:ext cx="7218120" cy="20990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39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defines a programming contract</a:t>
            </a:r>
          </a:p>
          <a:p>
            <a:pPr lvl="1"/>
            <a:r>
              <a:rPr lang="en-US" dirty="0"/>
              <a:t>Classes can implement interfaces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34962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Client code can be decoupled from concrete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80" y="2489175"/>
            <a:ext cx="3173400" cy="13192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60" y="2489175"/>
            <a:ext cx="4257000" cy="2198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80" y="5252559"/>
            <a:ext cx="6021721" cy="1218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274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Definition Files (</a:t>
            </a:r>
            <a:r>
              <a:rPr lang="en-US" dirty="0" err="1"/>
              <a:t>d.ts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TypeScript definition files </a:t>
            </a:r>
          </a:p>
          <a:p>
            <a:pPr lvl="1"/>
            <a:r>
              <a:rPr lang="en-US" sz="2000" dirty="0"/>
              <a:t>Typed definitions for 3rd party JavaScript libraries</a:t>
            </a:r>
          </a:p>
          <a:p>
            <a:pPr lvl="1"/>
            <a:r>
              <a:rPr lang="en-US" sz="2000" dirty="0" err="1"/>
              <a:t>DefinitelyTyped</a:t>
            </a:r>
            <a:r>
              <a:rPr lang="en-US" sz="2000" dirty="0"/>
              <a:t> provides great community resource</a:t>
            </a:r>
          </a:p>
          <a:p>
            <a:pPr lvl="1"/>
            <a:r>
              <a:rPr lang="en-US" sz="2000" dirty="0"/>
              <a:t>Typed definition files have a </a:t>
            </a:r>
            <a:r>
              <a:rPr lang="en-US" sz="18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Lucida Console" panose="020B0609040504020204" pitchFamily="49" charset="0"/>
              </a:rPr>
              <a:t>d.ts</a:t>
            </a:r>
            <a:r>
              <a:rPr lang="en-US" sz="2000" dirty="0"/>
              <a:t> extension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27" y="3136389"/>
            <a:ext cx="2307339" cy="18900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58" y="3105025"/>
            <a:ext cx="4937145" cy="18984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8865" b="17411"/>
          <a:stretch/>
        </p:blipFill>
        <p:spPr>
          <a:xfrm>
            <a:off x="1169096" y="5334000"/>
            <a:ext cx="4937145" cy="11849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682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D3TypeScriptDemo Project – Part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#2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8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for This Webinar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https://github.com/</a:t>
            </a:r>
            <a:r>
              <a:rPr lang="en-US" sz="2000" b="1" dirty="0">
                <a:solidFill>
                  <a:srgbClr val="74001E"/>
                </a:solidFill>
              </a:rPr>
              <a:t>CriticalPathTraining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/CustomVisualsForPowerBI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7" y="1752600"/>
            <a:ext cx="8382000" cy="49638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506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the D3 Library</a:t>
            </a:r>
          </a:p>
          <a:p>
            <a:r>
              <a:rPr lang="en-US" dirty="0"/>
              <a:t>Getting Started with the PBIVIZ Utility</a:t>
            </a:r>
          </a:p>
          <a:p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9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D3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D3 library do?</a:t>
            </a:r>
          </a:p>
          <a:p>
            <a:pPr lvl="1"/>
            <a:r>
              <a:rPr lang="en-US" dirty="0"/>
              <a:t>Loading data into the browser’s memory</a:t>
            </a:r>
          </a:p>
          <a:p>
            <a:pPr lvl="1"/>
            <a:r>
              <a:rPr lang="en-US" dirty="0"/>
              <a:t>Binding data to create new set of SVG elements</a:t>
            </a:r>
          </a:p>
          <a:p>
            <a:pPr lvl="1"/>
            <a:r>
              <a:rPr lang="en-US" dirty="0"/>
              <a:t>Adding and removing SVG elements as needed</a:t>
            </a:r>
          </a:p>
          <a:p>
            <a:pPr lvl="1"/>
            <a:r>
              <a:rPr lang="en-US" dirty="0"/>
              <a:t>Transforming SVG elements by setting properties</a:t>
            </a:r>
          </a:p>
          <a:p>
            <a:pPr lvl="1"/>
            <a:r>
              <a:rPr lang="en-US" dirty="0"/>
              <a:t>Transitioning SVG elements in response to user 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1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SVG = Scalable Vector Graphics</a:t>
            </a:r>
          </a:p>
          <a:p>
            <a:pPr lvl="1"/>
            <a:r>
              <a:rPr lang="en-US" dirty="0"/>
              <a:t>Specialized type of HTML element</a:t>
            </a:r>
          </a:p>
          <a:p>
            <a:pPr lvl="1"/>
            <a:r>
              <a:rPr lang="en-US" dirty="0"/>
              <a:t>More reliable and consistent than other HTML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7467600" cy="246513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5105400"/>
            <a:ext cx="1828800" cy="142451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621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D3 and D3 type definition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6276975" cy="27051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495800"/>
            <a:ext cx="3786277" cy="21812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297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D3 Custom Visual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5915025" cy="28575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24200"/>
            <a:ext cx="4262595" cy="250679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3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D3TypeScriptDemo Project – Part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#3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3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the D3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the PBIVIZ Utility</a:t>
            </a:r>
          </a:p>
          <a:p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6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Custom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two ways to develop a custom visual</a:t>
            </a:r>
          </a:p>
          <a:p>
            <a:pPr lvl="1"/>
            <a:r>
              <a:rPr lang="en-US" sz="2000" dirty="0"/>
              <a:t>The original way which is now deprecated</a:t>
            </a:r>
          </a:p>
          <a:p>
            <a:pPr lvl="2"/>
            <a:r>
              <a:rPr lang="en-US" sz="1800" dirty="0"/>
              <a:t>Still supported for backwards compatibility with older visuals</a:t>
            </a:r>
          </a:p>
          <a:p>
            <a:pPr lvl="1"/>
            <a:r>
              <a:rPr lang="en-US" sz="2000" dirty="0"/>
              <a:t>The new and better way introduced in July of 2016</a:t>
            </a:r>
          </a:p>
          <a:p>
            <a:pPr lvl="2"/>
            <a:r>
              <a:rPr lang="en-US" sz="1800" dirty="0"/>
              <a:t>Provides richer and significantly faster developer experience</a:t>
            </a:r>
          </a:p>
          <a:p>
            <a:pPr lvl="2"/>
            <a:r>
              <a:rPr lang="en-US" sz="1800" dirty="0"/>
              <a:t>Tools and documentation maintained in a GITHUB repository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1692" y="3810000"/>
            <a:ext cx="4038600" cy="2743200"/>
            <a:chOff x="351692" y="3810000"/>
            <a:chExt cx="4038600" cy="2743200"/>
          </a:xfrm>
        </p:grpSpPr>
        <p:sp>
          <p:nvSpPr>
            <p:cNvPr id="7" name="Rectangle 6"/>
            <p:cNvSpPr/>
            <p:nvPr/>
          </p:nvSpPr>
          <p:spPr>
            <a:xfrm>
              <a:off x="351692" y="3810000"/>
              <a:ext cx="4038600" cy="2743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Visual created using older style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962400"/>
              <a:ext cx="3806749" cy="2209800"/>
            </a:xfrm>
            <a:prstGeom prst="rect">
              <a:avLst/>
            </a:prstGeom>
          </p:spPr>
        </p:pic>
        <p:sp>
          <p:nvSpPr>
            <p:cNvPr id="9" name="Arrow: Right 8"/>
            <p:cNvSpPr/>
            <p:nvPr/>
          </p:nvSpPr>
          <p:spPr>
            <a:xfrm>
              <a:off x="514004" y="4603866"/>
              <a:ext cx="492369" cy="254976"/>
            </a:xfrm>
            <a:prstGeom prst="rightArrow">
              <a:avLst>
                <a:gd name="adj1" fmla="val 66533"/>
                <a:gd name="adj2" fmla="val 89122"/>
              </a:avLst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10100" y="3804138"/>
            <a:ext cx="4191000" cy="2743200"/>
            <a:chOff x="4610100" y="3804138"/>
            <a:chExt cx="4191000" cy="2743200"/>
          </a:xfrm>
        </p:grpSpPr>
        <p:sp>
          <p:nvSpPr>
            <p:cNvPr id="8" name="Rectangle 7"/>
            <p:cNvSpPr/>
            <p:nvPr/>
          </p:nvSpPr>
          <p:spPr>
            <a:xfrm>
              <a:off x="4610100" y="3804138"/>
              <a:ext cx="4191000" cy="2743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Visual created using newer style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00" y="3961344"/>
              <a:ext cx="3886200" cy="2200187"/>
            </a:xfrm>
            <a:prstGeom prst="rect">
              <a:avLst/>
            </a:prstGeom>
          </p:spPr>
        </p:pic>
        <p:sp>
          <p:nvSpPr>
            <p:cNvPr id="10" name="Arrow: Right 9"/>
            <p:cNvSpPr/>
            <p:nvPr/>
          </p:nvSpPr>
          <p:spPr>
            <a:xfrm>
              <a:off x="4800600" y="4603866"/>
              <a:ext cx="492369" cy="254976"/>
            </a:xfrm>
            <a:prstGeom prst="rightArrow">
              <a:avLst>
                <a:gd name="adj1" fmla="val 66533"/>
                <a:gd name="adj2" fmla="val 89122"/>
              </a:avLst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25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 for Custom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https://github.com/Microsoft/PowerBI-visuals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3" y="2064240"/>
            <a:ext cx="7643813" cy="456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805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Node.JS</a:t>
            </a:r>
          </a:p>
          <a:p>
            <a:pPr lvl="1"/>
            <a:r>
              <a:rPr lang="en-US" sz="2000" dirty="0"/>
              <a:t>Installs Node Package Manage (</a:t>
            </a:r>
            <a:r>
              <a:rPr lang="en-US" sz="2000" dirty="0" err="1"/>
              <a:t>npm</a:t>
            </a:r>
            <a:r>
              <a:rPr lang="en-US" sz="2000" dirty="0"/>
              <a:t>) 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Power BI visuals CLI tool (</a:t>
            </a:r>
            <a:r>
              <a:rPr lang="en-US" sz="2400" dirty="0" err="1"/>
              <a:t>pbiviz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Install using Node Package Manager (</a:t>
            </a:r>
            <a:r>
              <a:rPr lang="en-US" sz="2000" dirty="0" err="1"/>
              <a:t>npm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Local self-signed certificate</a:t>
            </a:r>
          </a:p>
          <a:p>
            <a:pPr lvl="1"/>
            <a:r>
              <a:rPr lang="en-US" sz="2000" dirty="0"/>
              <a:t>Install using Power BI visuals CLI tool (</a:t>
            </a:r>
            <a:r>
              <a:rPr lang="en-US" sz="2000" dirty="0" err="1"/>
              <a:t>pbiviz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Visual Studio Code</a:t>
            </a:r>
          </a:p>
          <a:p>
            <a:pPr lvl="1"/>
            <a:r>
              <a:rPr lang="en-US" sz="2000" dirty="0"/>
              <a:t>Lightweight alternative to Visual Studio for Node.js Development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Visual Studio 2017</a:t>
            </a:r>
          </a:p>
          <a:p>
            <a:pPr lvl="1"/>
            <a:r>
              <a:rPr lang="en-US" sz="2000" dirty="0"/>
              <a:t>Significant improvements for the Node.js development style</a:t>
            </a:r>
          </a:p>
        </p:txBody>
      </p:sp>
    </p:spTree>
    <p:extLst>
      <p:ext uri="{BB962C8B-B14F-4D97-AF65-F5344CB8AC3E}">
        <p14:creationId xmlns:p14="http://schemas.microsoft.com/office/powerpoint/2010/main" val="16254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Custom Visuals in Power BI</a:t>
            </a:r>
          </a:p>
          <a:p>
            <a:r>
              <a:rPr lang="en-US" dirty="0"/>
              <a:t>Programming in TypeScript</a:t>
            </a:r>
          </a:p>
          <a:p>
            <a:r>
              <a:rPr lang="en-US" dirty="0"/>
              <a:t>Programming with the D3 Library</a:t>
            </a:r>
          </a:p>
          <a:p>
            <a:r>
              <a:rPr lang="en-US" dirty="0"/>
              <a:t>Getting Started with the PBIVIZ Utility</a:t>
            </a:r>
          </a:p>
          <a:p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Custom Visual Tool?</a:t>
            </a:r>
          </a:p>
          <a:p>
            <a:pPr lvl="1"/>
            <a:r>
              <a:rPr lang="en-US" sz="2000" dirty="0"/>
              <a:t>Command-line utility for cross-platform dev</a:t>
            </a:r>
          </a:p>
          <a:p>
            <a:pPr lvl="1"/>
            <a:r>
              <a:rPr lang="en-US" sz="2000" dirty="0"/>
              <a:t>Use it with Visual Studio or Visual Studio Code</a:t>
            </a:r>
          </a:p>
          <a:p>
            <a:pPr lvl="1"/>
            <a:r>
              <a:rPr lang="en-US" sz="2000" dirty="0"/>
              <a:t>Requires that you first install node.js</a:t>
            </a:r>
          </a:p>
          <a:p>
            <a:pPr lvl="1"/>
            <a:r>
              <a:rPr lang="en-US" sz="2000" dirty="0"/>
              <a:t>Install by running command from node.js command prompt</a:t>
            </a:r>
          </a:p>
          <a:p>
            <a:pPr marL="679450" lvl="2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install -g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powerbi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-visuals-tools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205" b="56250"/>
          <a:stretch/>
        </p:blipFill>
        <p:spPr>
          <a:xfrm>
            <a:off x="1104900" y="3886200"/>
            <a:ext cx="6934200" cy="23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2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Developer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Debugging visuals inside PowerBI.com requires SSL</a:t>
            </a:r>
          </a:p>
          <a:p>
            <a:pPr lvl="1"/>
            <a:r>
              <a:rPr lang="en-US" sz="2000" dirty="0"/>
              <a:t>PBIVIZ leverages Node.js to provide debugging experience</a:t>
            </a:r>
          </a:p>
          <a:p>
            <a:pPr lvl="1"/>
            <a:r>
              <a:rPr lang="en-US" sz="2000" dirty="0"/>
              <a:t>Node.js acts as web service to serve project files through HTTP</a:t>
            </a:r>
          </a:p>
          <a:p>
            <a:pPr lvl="1"/>
            <a:r>
              <a:rPr lang="en-US" sz="2000" dirty="0"/>
              <a:t>Node.js debugging session uses </a:t>
            </a:r>
            <a:r>
              <a:rPr lang="en-US" sz="2000" dirty="0">
                <a:hlinkClick r:id="rId2"/>
              </a:rPr>
              <a:t>http://localhost</a:t>
            </a:r>
            <a:r>
              <a:rPr lang="en-US" sz="2000" dirty="0"/>
              <a:t> address</a:t>
            </a:r>
          </a:p>
          <a:p>
            <a:pPr lvl="1"/>
            <a:r>
              <a:rPr lang="en-US" sz="2000" dirty="0"/>
              <a:t>Installing certificate enables SSL through </a:t>
            </a:r>
            <a:r>
              <a:rPr lang="en-US" sz="2000" dirty="0">
                <a:hlinkClick r:id="rId3"/>
              </a:rPr>
              <a:t>https://localhost</a:t>
            </a:r>
            <a:endParaRPr lang="en-US" sz="2000" dirty="0"/>
          </a:p>
          <a:p>
            <a:pPr lvl="1"/>
            <a:r>
              <a:rPr lang="en-US" sz="2000" dirty="0"/>
              <a:t>Installing certificate is a one time operation – not once per project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4437619"/>
            <a:ext cx="4302125" cy="750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28" y="3864306"/>
            <a:ext cx="1956800" cy="248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5427591" y="4098136"/>
            <a:ext cx="2043850" cy="191614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7543800" y="4495800"/>
            <a:ext cx="1450193" cy="9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package.json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used in Node.JS development</a:t>
            </a:r>
          </a:p>
          <a:p>
            <a:pPr lvl="1"/>
            <a:r>
              <a:rPr lang="en-US" dirty="0"/>
              <a:t>serves as project manifest</a:t>
            </a:r>
          </a:p>
          <a:p>
            <a:pPr lvl="1"/>
            <a:r>
              <a:rPr lang="en-US" dirty="0"/>
              <a:t>Includes references to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lvl="1"/>
            <a:r>
              <a:rPr lang="en-US" dirty="0"/>
              <a:t>Modified using Node Package Manager (NPM) utility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52800"/>
            <a:ext cx="4495800" cy="2513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00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pbiviz.json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PBIVIZ.JSON serves a manifest for custom visual</a:t>
            </a:r>
          </a:p>
          <a:p>
            <a:pPr lvl="1"/>
            <a:r>
              <a:rPr lang="en-US" dirty="0"/>
              <a:t>This is where you add references to JavaScript libraries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4600"/>
            <a:ext cx="4991100" cy="391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Arrow: Right 5"/>
          <p:cNvSpPr/>
          <p:nvPr/>
        </p:nvSpPr>
        <p:spPr>
          <a:xfrm>
            <a:off x="478971" y="5500914"/>
            <a:ext cx="892629" cy="381000"/>
          </a:xfrm>
          <a:prstGeom prst="rightArrow">
            <a:avLst>
              <a:gd name="adj1" fmla="val 50000"/>
              <a:gd name="adj2" fmla="val 8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9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tsconfig.json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add references to Typed Definition files (</a:t>
            </a:r>
            <a:r>
              <a:rPr lang="en-US" sz="2400" dirty="0" err="1"/>
              <a:t>d.ts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This is what enables compile-time type checking and IntelliSense</a:t>
            </a:r>
          </a:p>
          <a:p>
            <a:pPr lvl="1"/>
            <a:r>
              <a:rPr lang="en-US" sz="2000" b="1" dirty="0"/>
              <a:t>DO NOT</a:t>
            </a:r>
            <a:r>
              <a:rPr lang="en-US" sz="2000" dirty="0"/>
              <a:t> add JavaScript files to files list</a:t>
            </a:r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43200"/>
            <a:ext cx="4549908" cy="32427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Arrow: Right 6"/>
          <p:cNvSpPr/>
          <p:nvPr/>
        </p:nvSpPr>
        <p:spPr>
          <a:xfrm>
            <a:off x="533400" y="5079999"/>
            <a:ext cx="892629" cy="381000"/>
          </a:xfrm>
          <a:prstGeom prst="rightArrow">
            <a:avLst>
              <a:gd name="adj1" fmla="val 50000"/>
              <a:gd name="adj2" fmla="val 8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0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Up and Running with the PBIVIZ Utility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#4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78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Basic 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using PBIVIZ</a:t>
            </a:r>
          </a:p>
          <a:p>
            <a:pPr lvl="1"/>
            <a:r>
              <a:rPr lang="en-US" dirty="0"/>
              <a:t>There will be one custom visual per project</a:t>
            </a:r>
          </a:p>
          <a:p>
            <a:r>
              <a:rPr lang="en-US" dirty="0"/>
              <a:t>Modify files within the project</a:t>
            </a:r>
          </a:p>
          <a:p>
            <a:pPr lvl="1"/>
            <a:r>
              <a:rPr lang="en-US" dirty="0"/>
              <a:t>Use the editor of your choice</a:t>
            </a:r>
          </a:p>
          <a:p>
            <a:r>
              <a:rPr lang="en-US" dirty="0"/>
              <a:t>Extend the class that implements </a:t>
            </a:r>
            <a:r>
              <a:rPr lang="en-US" dirty="0" err="1"/>
              <a:t>IVisual</a:t>
            </a:r>
            <a:endParaRPr lang="en-US" dirty="0"/>
          </a:p>
          <a:p>
            <a:pPr lvl="1"/>
            <a:r>
              <a:rPr lang="en-US" dirty="0"/>
              <a:t>The update method is where rendering takes place</a:t>
            </a:r>
          </a:p>
          <a:p>
            <a:r>
              <a:rPr lang="en-US" dirty="0"/>
              <a:t>Start a debugging session to test the visual out</a:t>
            </a:r>
          </a:p>
          <a:p>
            <a:pPr lvl="1"/>
            <a:r>
              <a:rPr lang="en-US" dirty="0"/>
              <a:t>Done using </a:t>
            </a:r>
            <a:r>
              <a:rPr lang="en-US" sz="1800" b="1" dirty="0" err="1"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latin typeface="Lucida Console" panose="020B0609040504020204" pitchFamily="49" charset="0"/>
              </a:rPr>
              <a:t> start</a:t>
            </a:r>
            <a:endParaRPr lang="en-US" b="1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 Support for the D3.js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#5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8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Visualization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114800" cy="5257801"/>
          </a:xfrm>
        </p:spPr>
        <p:txBody>
          <a:bodyPr>
            <a:noAutofit/>
          </a:bodyPr>
          <a:lstStyle/>
          <a:p>
            <a:pPr marL="182880">
              <a:spcBef>
                <a:spcPts val="200"/>
              </a:spcBef>
            </a:pPr>
            <a:r>
              <a:rPr lang="en-US" sz="2000" dirty="0"/>
              <a:t>Table and Matrix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Bar charts and Column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Pie charts and Doughnut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Line chart and Area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Scatter chart and Combo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Card and Multi-row Card</a:t>
            </a:r>
          </a:p>
          <a:p>
            <a:pPr marL="182880">
              <a:spcBef>
                <a:spcPts val="200"/>
              </a:spcBef>
            </a:pPr>
            <a:r>
              <a:rPr lang="en-US" sz="2000" dirty="0" err="1"/>
              <a:t>Treemap</a:t>
            </a:r>
            <a:endParaRPr lang="en-US" sz="2000" dirty="0"/>
          </a:p>
          <a:p>
            <a:pPr marL="182880">
              <a:spcBef>
                <a:spcPts val="200"/>
              </a:spcBef>
            </a:pPr>
            <a:r>
              <a:rPr lang="en-US" sz="2000" dirty="0"/>
              <a:t>Waterfall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Funnel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Gauge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Map and Filled Map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Slicer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R script visual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Shape map (in preview)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581400" cy="35402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7621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365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581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the D3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the PBIVIZ Utility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6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capabilities define in </a:t>
            </a:r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Used to provide information to host</a:t>
            </a:r>
          </a:p>
          <a:p>
            <a:pPr lvl="1"/>
            <a:r>
              <a:rPr lang="en-US" dirty="0"/>
              <a:t>All capabilities are optional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5654040" cy="25146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8109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Defines the fields that can be added to your visual</a:t>
            </a:r>
          </a:p>
          <a:p>
            <a:pPr lvl="1"/>
            <a:r>
              <a:rPr lang="en-US" sz="2000" dirty="0"/>
              <a:t>Data roles can be defined as Grouping, Measure or both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400390"/>
            <a:ext cx="2396829" cy="2162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38400"/>
            <a:ext cx="3581400" cy="24558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4185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View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View mappings define requirements for data roles</a:t>
            </a:r>
          </a:p>
          <a:p>
            <a:pPr lvl="1"/>
            <a:r>
              <a:rPr lang="en-US" sz="2000" dirty="0"/>
              <a:t>Conditions which determine when set of data fields is valid</a:t>
            </a:r>
          </a:p>
          <a:p>
            <a:r>
              <a:rPr lang="en-US" sz="2400" dirty="0"/>
              <a:t>You can define mappings for several different forms</a:t>
            </a:r>
          </a:p>
          <a:p>
            <a:pPr lvl="1"/>
            <a:r>
              <a:rPr lang="en-US" sz="2000" dirty="0"/>
              <a:t>single</a:t>
            </a:r>
          </a:p>
          <a:p>
            <a:pPr lvl="1"/>
            <a:r>
              <a:rPr lang="en-US" sz="2000" dirty="0"/>
              <a:t>table</a:t>
            </a:r>
          </a:p>
          <a:p>
            <a:pPr lvl="1"/>
            <a:r>
              <a:rPr lang="en-US" sz="2000" dirty="0"/>
              <a:t>matrix</a:t>
            </a:r>
          </a:p>
          <a:p>
            <a:pPr lvl="1"/>
            <a:r>
              <a:rPr lang="en-US" sz="2000" dirty="0"/>
              <a:t>category</a:t>
            </a:r>
          </a:p>
          <a:p>
            <a:pPr lvl="1"/>
            <a:r>
              <a:rPr lang="en-US" sz="2000" dirty="0"/>
              <a:t>tree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5953090" cy="3276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8436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used to create custom properties</a:t>
            </a:r>
          </a:p>
          <a:p>
            <a:pPr lvl="1"/>
            <a:r>
              <a:rPr lang="en-US" dirty="0"/>
              <a:t>Requires TypeScript code in addition to this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54" y="2556706"/>
            <a:ext cx="4495799" cy="40881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7" y="2578477"/>
            <a:ext cx="3988254" cy="24766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0965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Demoing the </a:t>
            </a:r>
            <a:r>
              <a:rPr lang="en-US" dirty="0" err="1"/>
              <a:t>OneBigNumber</a:t>
            </a:r>
            <a:r>
              <a:rPr lang="en-US" dirty="0"/>
              <a:t> Custom Visual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#6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1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Demoing the </a:t>
            </a:r>
            <a:r>
              <a:rPr lang="en-US" dirty="0" err="1"/>
              <a:t>SnazzyTable</a:t>
            </a:r>
            <a:r>
              <a:rPr lang="en-US" dirty="0"/>
              <a:t> Custom Visual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#7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5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the D3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the PBIVIZ Utility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and Implementing Custom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 Custom Visual for Distribution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#8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Visual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Framework for Visuals is Extensible</a:t>
            </a:r>
          </a:p>
          <a:p>
            <a:pPr lvl="1"/>
            <a:r>
              <a:rPr lang="en-US" sz="2000" dirty="0"/>
              <a:t>Developers can extend Power BI with Custom Visuals</a:t>
            </a:r>
          </a:p>
          <a:p>
            <a:pPr lvl="1"/>
            <a:r>
              <a:rPr lang="en-US" sz="2000" dirty="0"/>
              <a:t>Microsoft Hosts gallery of custom visuals</a:t>
            </a:r>
          </a:p>
          <a:p>
            <a:pPr lvl="1"/>
            <a:r>
              <a:rPr lang="en-US" sz="2000" dirty="0"/>
              <a:t>Gallery located at </a:t>
            </a:r>
            <a:r>
              <a:rPr lang="en-US" sz="2000" dirty="0">
                <a:hlinkClick r:id="rId2"/>
              </a:rPr>
              <a:t>https://app.powerbi.com/visuals/</a:t>
            </a:r>
            <a:r>
              <a:rPr lang="en-US" sz="2000" dirty="0"/>
              <a:t>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00400"/>
            <a:ext cx="6124035" cy="320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25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in TypeScript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the D3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the PBIVIZ Utility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and Implementing Custom Visuals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Packaging and Distribution Custom Visuals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Importing a Custom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 must be downloaded from Visuals Gallery</a:t>
            </a:r>
          </a:p>
          <a:p>
            <a:pPr lvl="1"/>
            <a:r>
              <a:rPr lang="en-US" sz="2000" dirty="0"/>
              <a:t>Custom Visual files packaged in PBIVIZ File</a:t>
            </a:r>
          </a:p>
          <a:p>
            <a:pPr lvl="1"/>
            <a:r>
              <a:rPr lang="en-US" sz="2000" dirty="0"/>
              <a:t>Custom Visual can be imported into Power BI Desktop project</a:t>
            </a:r>
          </a:p>
          <a:p>
            <a:pPr lvl="1"/>
            <a:r>
              <a:rPr lang="en-US" sz="2000" dirty="0"/>
              <a:t>Custom Visual can be imported into workspace in Power BI service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3334804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: Single Corner Snipped 4"/>
          <p:cNvSpPr/>
          <p:nvPr/>
        </p:nvSpPr>
        <p:spPr>
          <a:xfrm>
            <a:off x="4457700" y="4227286"/>
            <a:ext cx="838200" cy="685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PBIVIZ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2766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Desktop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4570186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Workspace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4038600"/>
            <a:ext cx="685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42643" y="4724400"/>
            <a:ext cx="70575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Hierarchy Slicer Custom Visual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2209800"/>
            <a:ext cx="8382000" cy="838200"/>
            <a:chOff x="381000" y="304800"/>
            <a:chExt cx="8382000" cy="838200"/>
          </a:xfrm>
        </p:grpSpPr>
        <p:sp>
          <p:nvSpPr>
            <p:cNvPr id="4" name="Rounded Rectangle 7"/>
            <p:cNvSpPr/>
            <p:nvPr userDrawn="1"/>
          </p:nvSpPr>
          <p:spPr bwMode="invGray">
            <a:xfrm>
              <a:off x="381000" y="304800"/>
              <a:ext cx="83820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 userDrawn="1"/>
          </p:nvSpPr>
          <p:spPr bwMode="invGray">
            <a:xfrm>
              <a:off x="381000" y="3810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Visually Gratuitous</a:t>
              </a:r>
              <a:r>
                <a:rPr lang="en-US" sz="4000" b="1" cap="none" spc="0" baseline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Demo #1</a:t>
              </a:r>
              <a:endPara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1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Your Own Custom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are the learning curves?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Programming in TypeScript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Learning JavaScript libraries (e.g. D3.js)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Getting up to speed with the PBIVIZ utility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Learning to design and implement custom visuals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Learning to package and distribute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21600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Custom Visuals in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in TypeScript</a:t>
            </a:r>
          </a:p>
          <a:p>
            <a:r>
              <a:rPr lang="en-US" dirty="0"/>
              <a:t>Programming with the D3 Library</a:t>
            </a:r>
          </a:p>
          <a:p>
            <a:r>
              <a:rPr lang="en-US" dirty="0"/>
              <a:t>Getting Started with the PBIVIZ Utility</a:t>
            </a:r>
          </a:p>
          <a:p>
            <a:r>
              <a:rPr lang="en-US" dirty="0"/>
              <a:t>Designing and Implementing Custom Visuals</a:t>
            </a:r>
          </a:p>
          <a:p>
            <a:r>
              <a:rPr lang="en-US" dirty="0"/>
              <a:t>Packaging and Distribution Custom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80105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14168</TotalTime>
  <Words>1329</Words>
  <Application>Microsoft Office PowerPoint</Application>
  <PresentationFormat>On-screen Show (4:3)</PresentationFormat>
  <Paragraphs>254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Black</vt:lpstr>
      <vt:lpstr>Calibri</vt:lpstr>
      <vt:lpstr>Lucida Console</vt:lpstr>
      <vt:lpstr>Wingdings</vt:lpstr>
      <vt:lpstr>CPT_Wave15</vt:lpstr>
      <vt:lpstr>Developing Custom Visuals for Power BI by Ted Pattison of Critical Path Training</vt:lpstr>
      <vt:lpstr>GitHub Repository for This Webinar</vt:lpstr>
      <vt:lpstr>Agenda</vt:lpstr>
      <vt:lpstr>Built-in Visualization Types</vt:lpstr>
      <vt:lpstr>Custom Visual Gallery</vt:lpstr>
      <vt:lpstr>Downloading &amp; Importing a Custom Visual</vt:lpstr>
      <vt:lpstr>Importing the Hierarchy Slicer Custom Visual</vt:lpstr>
      <vt:lpstr>Developing Your Own Custom Visuals</vt:lpstr>
      <vt:lpstr>Agenda</vt:lpstr>
      <vt:lpstr>What is TypeScript?</vt:lpstr>
      <vt:lpstr>Type Annotation</vt:lpstr>
      <vt:lpstr>Casting Between Types</vt:lpstr>
      <vt:lpstr>Template Strings</vt:lpstr>
      <vt:lpstr>Arrow Function Syntax</vt:lpstr>
      <vt:lpstr>Classes</vt:lpstr>
      <vt:lpstr>Class Constructors</vt:lpstr>
      <vt:lpstr>Interfaces</vt:lpstr>
      <vt:lpstr>TypeScript Definition Files (d.ts)</vt:lpstr>
      <vt:lpstr>The D3TypeScriptDemo Project – Part 1</vt:lpstr>
      <vt:lpstr>Agenda</vt:lpstr>
      <vt:lpstr>The D3 Library</vt:lpstr>
      <vt:lpstr>SVG Graphics</vt:lpstr>
      <vt:lpstr>Adding D3 and D3 type definition files</vt:lpstr>
      <vt:lpstr>Designing a D3 Custom Visual</vt:lpstr>
      <vt:lpstr>The D3TypeScriptDemo Project – Part 2</vt:lpstr>
      <vt:lpstr>Agenda</vt:lpstr>
      <vt:lpstr>Developing Custom Visuals</vt:lpstr>
      <vt:lpstr>GitHub Repo for Custom Visuals</vt:lpstr>
      <vt:lpstr>Install the Power BI Developer Toolchain</vt:lpstr>
      <vt:lpstr>Installing node.js</vt:lpstr>
      <vt:lpstr>Power BI Visual CLI Tool (PBIVIZ)</vt:lpstr>
      <vt:lpstr>Installing the Developer Certificate</vt:lpstr>
      <vt:lpstr>Creating a New Custom Visual Project</vt:lpstr>
      <vt:lpstr>The package.json file</vt:lpstr>
      <vt:lpstr>The pbiviz.json File</vt:lpstr>
      <vt:lpstr>The tsconfig.json File </vt:lpstr>
      <vt:lpstr>Getting Up and Running with the PBIVIZ Utility</vt:lpstr>
      <vt:lpstr>Recap of Basic Development Steps</vt:lpstr>
      <vt:lpstr>Adding in Support for the D3.js Library</vt:lpstr>
      <vt:lpstr>Running a Custom Visual Project</vt:lpstr>
      <vt:lpstr>Agenda</vt:lpstr>
      <vt:lpstr>Visual Capabilities</vt:lpstr>
      <vt:lpstr>Data Roles</vt:lpstr>
      <vt:lpstr>Data View Mappings</vt:lpstr>
      <vt:lpstr>Objects</vt:lpstr>
      <vt:lpstr>Demoing the OneBigNumber Custom Visual</vt:lpstr>
      <vt:lpstr>Demoing the SnazzyTable Custom Visual</vt:lpstr>
      <vt:lpstr>Agenda</vt:lpstr>
      <vt:lpstr>Packaging a Custom Visual for Distribution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Student</cp:lastModifiedBy>
  <cp:revision>329</cp:revision>
  <dcterms:created xsi:type="dcterms:W3CDTF">2012-04-13T19:17:02Z</dcterms:created>
  <dcterms:modified xsi:type="dcterms:W3CDTF">2017-03-28T18:40:46Z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