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4"/>
  </p:notesMasterIdLst>
  <p:handoutMasterIdLst>
    <p:handoutMasterId r:id="rId45"/>
  </p:handoutMasterIdLst>
  <p:sldIdLst>
    <p:sldId id="279" r:id="rId6"/>
    <p:sldId id="278" r:id="rId7"/>
    <p:sldId id="297" r:id="rId8"/>
    <p:sldId id="326" r:id="rId9"/>
    <p:sldId id="320" r:id="rId10"/>
    <p:sldId id="321" r:id="rId11"/>
    <p:sldId id="330" r:id="rId12"/>
    <p:sldId id="325" r:id="rId13"/>
    <p:sldId id="331" r:id="rId14"/>
    <p:sldId id="327" r:id="rId15"/>
    <p:sldId id="324" r:id="rId16"/>
    <p:sldId id="323" r:id="rId17"/>
    <p:sldId id="346" r:id="rId18"/>
    <p:sldId id="312" r:id="rId19"/>
    <p:sldId id="335" r:id="rId20"/>
    <p:sldId id="339" r:id="rId21"/>
    <p:sldId id="334" r:id="rId22"/>
    <p:sldId id="340" r:id="rId23"/>
    <p:sldId id="311" r:id="rId24"/>
    <p:sldId id="347" r:id="rId25"/>
    <p:sldId id="348" r:id="rId26"/>
    <p:sldId id="365" r:id="rId27"/>
    <p:sldId id="355" r:id="rId28"/>
    <p:sldId id="363" r:id="rId29"/>
    <p:sldId id="364" r:id="rId30"/>
    <p:sldId id="350" r:id="rId31"/>
    <p:sldId id="351" r:id="rId32"/>
    <p:sldId id="360" r:id="rId33"/>
    <p:sldId id="357" r:id="rId34"/>
    <p:sldId id="361" r:id="rId35"/>
    <p:sldId id="356" r:id="rId36"/>
    <p:sldId id="358" r:id="rId37"/>
    <p:sldId id="362" r:id="rId38"/>
    <p:sldId id="359" r:id="rId39"/>
    <p:sldId id="352" r:id="rId40"/>
    <p:sldId id="353" r:id="rId41"/>
    <p:sldId id="354" r:id="rId42"/>
    <p:sldId id="349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87451D"/>
    <a:srgbClr val="FFFFCC"/>
    <a:srgbClr val="9F002D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0823" autoAdjust="0"/>
  </p:normalViewPr>
  <p:slideViewPr>
    <p:cSldViewPr>
      <p:cViewPr varScale="1">
        <p:scale>
          <a:sx n="116" d="100"/>
          <a:sy n="116" d="100"/>
        </p:scale>
        <p:origin x="13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18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1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9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0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62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30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pp.powerbi.com/visual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Microsoft/PowerBI-visual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Custom Visuals for Power BI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 Visual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2838" y="1295400"/>
            <a:ext cx="8763000" cy="5181600"/>
          </a:xfrm>
        </p:spPr>
        <p:txBody>
          <a:bodyPr>
            <a:normAutofit/>
          </a:bodyPr>
          <a:lstStyle/>
          <a:p>
            <a:r>
              <a:rPr lang="en-US" sz="2200" dirty="0"/>
              <a:t>Visualizes how measured value is tracking against goal or budget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0" y="1828800"/>
            <a:ext cx="8139290" cy="41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Filled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699" y="1266903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Visualizes distribution across states and countries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1" y="1905000"/>
            <a:ext cx="7953375" cy="4210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807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Shape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Similar to filled map with a few important exceptions</a:t>
            </a:r>
          </a:p>
          <a:p>
            <a:pPr lvl="1"/>
            <a:r>
              <a:rPr lang="en-US" sz="2000" dirty="0"/>
              <a:t>Based on </a:t>
            </a:r>
            <a:r>
              <a:rPr lang="en-US" sz="1600" b="1" dirty="0" err="1">
                <a:solidFill>
                  <a:schemeClr val="accent1"/>
                </a:solidFill>
              </a:rPr>
              <a:t>TopoJSON</a:t>
            </a:r>
            <a:r>
              <a:rPr lang="en-US" sz="2000" dirty="0"/>
              <a:t> map format created by ESRI</a:t>
            </a:r>
          </a:p>
          <a:p>
            <a:pPr lvl="1"/>
            <a:r>
              <a:rPr lang="en-US" sz="2000" dirty="0"/>
              <a:t>Allows for creation of custom maps using JSON</a:t>
            </a:r>
          </a:p>
          <a:p>
            <a:pPr lvl="1"/>
            <a:r>
              <a:rPr lang="en-US" sz="2000" dirty="0"/>
              <a:t>Create maps for geography, seating arrangements, floor plans,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24" y="3124200"/>
            <a:ext cx="7014751" cy="3581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391400" y="6019800"/>
            <a:ext cx="1600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In Preview as of August 2016</a:t>
            </a:r>
          </a:p>
        </p:txBody>
      </p:sp>
    </p:spTree>
    <p:extLst>
      <p:ext uri="{BB962C8B-B14F-4D97-AF65-F5344CB8AC3E}">
        <p14:creationId xmlns:p14="http://schemas.microsoft.com/office/powerpoint/2010/main" val="410915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427639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Visual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Framework for Visuals is Extensible</a:t>
            </a:r>
          </a:p>
          <a:p>
            <a:pPr lvl="1"/>
            <a:r>
              <a:rPr lang="en-US" dirty="0"/>
              <a:t>Developers can extend Power BI with Custom Visuals</a:t>
            </a:r>
          </a:p>
          <a:p>
            <a:pPr lvl="1"/>
            <a:r>
              <a:rPr lang="en-US" dirty="0"/>
              <a:t>Microsoft Hosts gallery of custom visuals</a:t>
            </a:r>
          </a:p>
          <a:p>
            <a:pPr lvl="1"/>
            <a:r>
              <a:rPr lang="en-US" dirty="0"/>
              <a:t>Gallery located at </a:t>
            </a:r>
            <a:r>
              <a:rPr lang="en-US" dirty="0">
                <a:hlinkClick r:id="rId2"/>
              </a:rPr>
              <a:t>https://app.powerbi.com/visuals/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00816"/>
            <a:ext cx="6124035" cy="320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74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1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" y="1447800"/>
            <a:ext cx="8425950" cy="49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Tornado Chart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6" y="1600200"/>
            <a:ext cx="762468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Lines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3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371600"/>
            <a:ext cx="7362825" cy="50342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2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Slicer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4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4" y="1600200"/>
            <a:ext cx="794411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50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Importing a Custom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 must be downloaded from Visuals Gallery</a:t>
            </a:r>
          </a:p>
          <a:p>
            <a:pPr lvl="1"/>
            <a:r>
              <a:rPr lang="en-US" sz="2000" dirty="0"/>
              <a:t>Custom Visual files packaged in PBIVIZ File</a:t>
            </a:r>
          </a:p>
          <a:p>
            <a:pPr lvl="1"/>
            <a:r>
              <a:rPr lang="en-US" sz="2000" dirty="0"/>
              <a:t>Custom Visual can be imported into Power BI Desktop project</a:t>
            </a:r>
          </a:p>
          <a:p>
            <a:pPr lvl="1"/>
            <a:r>
              <a:rPr lang="en-US" sz="2000" dirty="0"/>
              <a:t>Custom Visual can be imported into workspace in Power BI service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400800" cy="336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54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62034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26068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 for Custom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https://github.com/Microsoft/PowerBI-visuals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3" y="2064240"/>
            <a:ext cx="7643813" cy="456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099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Node.JS</a:t>
            </a:r>
          </a:p>
          <a:p>
            <a:pPr lvl="1"/>
            <a:r>
              <a:rPr lang="en-US" sz="2000" dirty="0"/>
              <a:t>Version 5.0 recommended - 4.0+ minimum</a:t>
            </a:r>
          </a:p>
          <a:p>
            <a:pPr lvl="1"/>
            <a:r>
              <a:rPr lang="en-US" sz="2000" dirty="0"/>
              <a:t>Installs Node Package Manage (</a:t>
            </a:r>
            <a:r>
              <a:rPr lang="en-US" sz="2000" dirty="0" err="1"/>
              <a:t>npm</a:t>
            </a:r>
            <a:r>
              <a:rPr lang="en-US" sz="2000" dirty="0"/>
              <a:t>) </a:t>
            </a:r>
          </a:p>
          <a:p>
            <a:r>
              <a:rPr lang="en-US" sz="2400" dirty="0"/>
              <a:t>Install Visual Studio Code</a:t>
            </a:r>
          </a:p>
          <a:p>
            <a:pPr lvl="1"/>
            <a:r>
              <a:rPr lang="en-US" sz="2000" dirty="0"/>
              <a:t>Better environment for Development with Node.js</a:t>
            </a:r>
          </a:p>
          <a:p>
            <a:r>
              <a:rPr lang="en-US" sz="2400" dirty="0"/>
              <a:t>Install Power BI visuals CLI tool (</a:t>
            </a:r>
            <a:r>
              <a:rPr lang="en-US" sz="2400" dirty="0" err="1"/>
              <a:t>pbiviz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Install using Node Package Manager (</a:t>
            </a:r>
            <a:r>
              <a:rPr lang="en-US" sz="2000" dirty="0" err="1"/>
              <a:t>npm</a:t>
            </a:r>
            <a:r>
              <a:rPr lang="en-US" sz="2000" dirty="0"/>
              <a:t>)</a:t>
            </a:r>
          </a:p>
          <a:p>
            <a:r>
              <a:rPr lang="en-US" sz="2400" dirty="0"/>
              <a:t>Install Local self-signed certificate</a:t>
            </a:r>
          </a:p>
          <a:p>
            <a:pPr lvl="1"/>
            <a:r>
              <a:rPr lang="en-US" sz="2000" dirty="0" err="1"/>
              <a:t>pbiviz</a:t>
            </a:r>
            <a:r>
              <a:rPr lang="en-US" sz="2000" dirty="0"/>
              <a:t> --install-cert</a:t>
            </a:r>
          </a:p>
        </p:txBody>
      </p:sp>
    </p:spTree>
    <p:extLst>
      <p:ext uri="{BB962C8B-B14F-4D97-AF65-F5344CB8AC3E}">
        <p14:creationId xmlns:p14="http://schemas.microsoft.com/office/powerpoint/2010/main" val="1976287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2105944"/>
            <a:ext cx="6522771" cy="437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65" y="2896138"/>
            <a:ext cx="3538790" cy="276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00" y="3380456"/>
            <a:ext cx="3538790" cy="276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29" y="3885855"/>
            <a:ext cx="3538790" cy="2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http://code.visualstudio.com/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0557"/>
            <a:ext cx="4021427" cy="3118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86" y="2699492"/>
            <a:ext cx="4021427" cy="3118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04" y="3284149"/>
            <a:ext cx="4021427" cy="3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BI Visual CLI Tool (PBIVIZ)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Power BI Custom Visual Tool?</a:t>
            </a:r>
          </a:p>
          <a:p>
            <a:pPr lvl="1"/>
            <a:r>
              <a:rPr lang="en-US" sz="2000" dirty="0"/>
              <a:t>Command-line utility for cross-platform dev</a:t>
            </a:r>
          </a:p>
          <a:p>
            <a:pPr lvl="1"/>
            <a:r>
              <a:rPr lang="en-US" sz="2000" dirty="0"/>
              <a:t>Use it with Visual Studio or Visual Studio Code</a:t>
            </a:r>
          </a:p>
          <a:p>
            <a:pPr lvl="1"/>
            <a:r>
              <a:rPr lang="en-US" sz="2000" dirty="0"/>
              <a:t>Requires that you first install node.js</a:t>
            </a:r>
          </a:p>
          <a:p>
            <a:pPr lvl="1"/>
            <a:r>
              <a:rPr lang="en-US" sz="2000" dirty="0"/>
              <a:t>Install by running command from node.js command prompt</a:t>
            </a:r>
          </a:p>
          <a:p>
            <a:pPr marL="679450" lvl="2" indent="0"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install -g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powerbi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-visuals-tools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1205" b="56250"/>
          <a:stretch/>
        </p:blipFill>
        <p:spPr>
          <a:xfrm>
            <a:off x="1104900" y="3886200"/>
            <a:ext cx="6934200" cy="23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2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 with PBIVIZ</a:t>
            </a:r>
          </a:p>
        </p:txBody>
      </p:sp>
      <p:pic>
        <p:nvPicPr>
          <p:cNvPr id="4710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8363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345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project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new &lt;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ProjectName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2400" dirty="0"/>
              <a:t>Open the Project with Visual Studio Code</a:t>
            </a:r>
          </a:p>
          <a:p>
            <a:pPr marL="679450" lvl="2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533400" y="3224212"/>
            <a:ext cx="5715000" cy="3000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21726" y="3429000"/>
            <a:ext cx="6069058" cy="3230880"/>
            <a:chOff x="2921726" y="3429000"/>
            <a:chExt cx="6069058" cy="323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2" y="3429000"/>
              <a:ext cx="5014442" cy="323088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2921726" y="4846320"/>
              <a:ext cx="762000" cy="32004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8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tells </a:t>
            </a:r>
            <a:r>
              <a:rPr lang="en-US" dirty="0" err="1"/>
              <a:t>git</a:t>
            </a:r>
            <a:r>
              <a:rPr lang="en-US" dirty="0"/>
              <a:t> to ignore files that shouldn't be tracked in the repository</a:t>
            </a:r>
          </a:p>
          <a:p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dirty="0"/>
              <a:t>used to define the capabilities of your visual learn more about visual capabilities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Used by </a:t>
            </a:r>
            <a:r>
              <a:rPr lang="en-US" dirty="0" err="1"/>
              <a:t>npm</a:t>
            </a:r>
            <a:r>
              <a:rPr lang="en-US" dirty="0"/>
              <a:t> to manage modules learn more about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pbiviz.json</a:t>
            </a:r>
            <a:endParaRPr lang="en-US" dirty="0"/>
          </a:p>
          <a:p>
            <a:pPr lvl="1"/>
            <a:r>
              <a:rPr lang="en-US" dirty="0"/>
              <a:t>Main configuration file for your visual</a:t>
            </a:r>
          </a:p>
          <a:p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/>
              <a:t>Typescript compiler settings learn more about </a:t>
            </a:r>
            <a:r>
              <a:rPr lang="en-US" dirty="0" err="1"/>
              <a:t>tsconfig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2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Visualization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114800" cy="5257801"/>
          </a:xfrm>
        </p:spPr>
        <p:txBody>
          <a:bodyPr>
            <a:noAutofit/>
          </a:bodyPr>
          <a:lstStyle/>
          <a:p>
            <a:pPr marL="182880">
              <a:spcBef>
                <a:spcPts val="200"/>
              </a:spcBef>
            </a:pPr>
            <a:r>
              <a:rPr lang="en-US" sz="2000" dirty="0"/>
              <a:t>Table and Matrix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Bar charts and Column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Pie charts and Doughnut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Line chart and Area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Scatter chart and Combo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Card and Multi-row Card</a:t>
            </a:r>
          </a:p>
          <a:p>
            <a:pPr marL="182880">
              <a:spcBef>
                <a:spcPts val="200"/>
              </a:spcBef>
            </a:pPr>
            <a:r>
              <a:rPr lang="en-US" sz="2000" dirty="0" err="1"/>
              <a:t>Treemap</a:t>
            </a:r>
            <a:endParaRPr lang="en-US" sz="2000" dirty="0"/>
          </a:p>
          <a:p>
            <a:pPr marL="182880">
              <a:spcBef>
                <a:spcPts val="200"/>
              </a:spcBef>
            </a:pPr>
            <a:r>
              <a:rPr lang="en-US" sz="2000" dirty="0"/>
              <a:t>Waterfall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Funnel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Gauge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Map and Filled Map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Slicer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R script visual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Shape map (in preview)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581400" cy="35402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5928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472363" cy="4237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350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assets/</a:t>
            </a:r>
          </a:p>
          <a:p>
            <a:pPr lvl="1"/>
            <a:r>
              <a:rPr lang="en-US" dirty="0"/>
              <a:t>Used to store visual assets (icon, screenshots,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dist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when you run </a:t>
            </a:r>
            <a:r>
              <a:rPr lang="en-US" dirty="0" err="1"/>
              <a:t>pbiviz</a:t>
            </a:r>
            <a:r>
              <a:rPr lang="en-US" dirty="0"/>
              <a:t> package the </a:t>
            </a:r>
            <a:r>
              <a:rPr lang="en-US" dirty="0" err="1"/>
              <a:t>pbiviz</a:t>
            </a:r>
            <a:r>
              <a:rPr lang="en-US" dirty="0"/>
              <a:t> file will be generated here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Typescript code for your visual goes here</a:t>
            </a:r>
          </a:p>
          <a:p>
            <a:r>
              <a:rPr lang="en-US" dirty="0"/>
              <a:t>style/</a:t>
            </a:r>
          </a:p>
          <a:p>
            <a:pPr lvl="1"/>
            <a:r>
              <a:rPr lang="en-US" dirty="0"/>
              <a:t>Less styles for your visual go here</a:t>
            </a:r>
          </a:p>
        </p:txBody>
      </p:sp>
    </p:spTree>
    <p:extLst>
      <p:ext uri="{BB962C8B-B14F-4D97-AF65-F5344CB8AC3E}">
        <p14:creationId xmlns:p14="http://schemas.microsoft.com/office/powerpoint/2010/main" val="2804769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Typings for D3 using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Installing </a:t>
            </a:r>
            <a:r>
              <a:rPr lang="en-US" sz="2400" dirty="0" err="1"/>
              <a:t>typings</a:t>
            </a:r>
            <a:r>
              <a:rPr lang="en-US" sz="2400" dirty="0"/>
              <a:t> support using Node Package Manage</a:t>
            </a:r>
          </a:p>
          <a:p>
            <a:pPr lvl="1"/>
            <a:r>
              <a:rPr lang="en-US" sz="2000" dirty="0"/>
              <a:t>Start by installing global support for </a:t>
            </a:r>
            <a:r>
              <a:rPr lang="en-US" sz="2000" dirty="0" err="1"/>
              <a:t>typings</a:t>
            </a:r>
            <a:endParaRPr lang="en-US" sz="2000" dirty="0"/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npm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typings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–g</a:t>
            </a:r>
          </a:p>
          <a:p>
            <a:pPr lvl="1"/>
            <a:r>
              <a:rPr lang="en-US" sz="2000" dirty="0"/>
              <a:t>Install </a:t>
            </a:r>
            <a:r>
              <a:rPr lang="en-US" sz="2000" dirty="0" err="1"/>
              <a:t>typings</a:t>
            </a:r>
            <a:r>
              <a:rPr lang="en-US" sz="2000" dirty="0"/>
              <a:t> for specific JavaScript libraries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typings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--save --global dt~d3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8638" b="52224"/>
          <a:stretch/>
        </p:blipFill>
        <p:spPr>
          <a:xfrm>
            <a:off x="1143000" y="3810000"/>
            <a:ext cx="591274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62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tsconfig.json</a:t>
            </a:r>
            <a:r>
              <a:rPr lang="en-US" dirty="0"/>
              <a:t> File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add references to </a:t>
            </a:r>
            <a:r>
              <a:rPr lang="en-US" sz="2400" dirty="0" err="1"/>
              <a:t>typings</a:t>
            </a:r>
            <a:r>
              <a:rPr lang="en-US" sz="2400" dirty="0"/>
              <a:t> files</a:t>
            </a:r>
          </a:p>
          <a:p>
            <a:pPr lvl="1"/>
            <a:r>
              <a:rPr lang="en-US" sz="2000" dirty="0"/>
              <a:t>This is what enables </a:t>
            </a:r>
            <a:r>
              <a:rPr lang="en-US" sz="2000" dirty="0" err="1"/>
              <a:t>Intellisense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14" b="8136"/>
          <a:stretch/>
        </p:blipFill>
        <p:spPr>
          <a:xfrm>
            <a:off x="990600" y="2364861"/>
            <a:ext cx="4953001" cy="4264539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5301343" y="4297680"/>
            <a:ext cx="2286000" cy="30480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Typings file reference</a:t>
            </a:r>
          </a:p>
        </p:txBody>
      </p:sp>
    </p:spTree>
    <p:extLst>
      <p:ext uri="{BB962C8B-B14F-4D97-AF65-F5344CB8AC3E}">
        <p14:creationId xmlns:p14="http://schemas.microsoft.com/office/powerpoint/2010/main" val="1288110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Custom Visual?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that implements </a:t>
            </a:r>
            <a:r>
              <a:rPr lang="en-US" dirty="0" err="1"/>
              <a:t>IVisual</a:t>
            </a:r>
            <a:endParaRPr lang="en-US" dirty="0"/>
          </a:p>
          <a:p>
            <a:pPr lvl="1"/>
            <a:r>
              <a:rPr lang="en-US" dirty="0"/>
              <a:t>Class wrapped in module with namespace to APIs</a:t>
            </a:r>
          </a:p>
          <a:p>
            <a:pPr lvl="1"/>
            <a:r>
              <a:rPr lang="en-US" dirty="0"/>
              <a:t>You code can program again PBI APIs types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00400"/>
            <a:ext cx="3707674" cy="27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5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a Custom Visual Project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5365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182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with Visual Studio Code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343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01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with Visual Studio 2015</a:t>
            </a:r>
            <a:endParaRPr lang="en-US" dirty="0"/>
          </a:p>
        </p:txBody>
      </p:sp>
      <p:pic>
        <p:nvPicPr>
          <p:cNvPr id="5017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" y="1524000"/>
            <a:ext cx="7405687" cy="373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0" name="Title 1"/>
          <p:cNvSpPr txBox="1">
            <a:spLocks/>
          </p:cNvSpPr>
          <p:nvPr/>
        </p:nvSpPr>
        <p:spPr bwMode="auto">
          <a:xfrm>
            <a:off x="457200" y="12493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2500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26170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Chart and Bar Chart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62" y="1143000"/>
            <a:ext cx="8623938" cy="5181600"/>
          </a:xfrm>
        </p:spPr>
        <p:txBody>
          <a:bodyPr>
            <a:normAutofit/>
          </a:bodyPr>
          <a:lstStyle/>
          <a:p>
            <a:r>
              <a:rPr lang="en-US" sz="2000" dirty="0"/>
              <a:t>Stacked Column Chart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2000" dirty="0"/>
              <a:t> Clustered Column Chart</a:t>
            </a:r>
            <a:r>
              <a:rPr lang="en-US" sz="1800" dirty="0"/>
              <a:t>ed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Stacked Bar Chart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2000" dirty="0"/>
              <a:t> Clustered Bar Chart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60" y="1523999"/>
            <a:ext cx="3903917" cy="2193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62" y="1532571"/>
            <a:ext cx="3960495" cy="2175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32" y="4175246"/>
            <a:ext cx="3878771" cy="2225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762" y="4197237"/>
            <a:ext cx="3910203" cy="2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Stacked Column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117054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Used to visual distribution over time across categories 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3421" r="972" b="8995"/>
          <a:stretch/>
        </p:blipFill>
        <p:spPr bwMode="auto">
          <a:xfrm>
            <a:off x="762000" y="1676400"/>
            <a:ext cx="7620000" cy="50535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46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5196" y="1219200"/>
            <a:ext cx="8567803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Visualizes a series of data points across X and Y axis</a:t>
            </a:r>
          </a:p>
          <a:p>
            <a:pPr lvl="1"/>
            <a:r>
              <a:rPr lang="en-US" sz="2000" dirty="0"/>
              <a:t>Commonly used for time-based analysis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Add field to Legend to create multiple lines for comparative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70420"/>
            <a:ext cx="7086600" cy="1403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06" y="4057069"/>
            <a:ext cx="7367588" cy="27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2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visualize trends in series-based data</a:t>
            </a:r>
          </a:p>
          <a:p>
            <a:pPr lvl="1"/>
            <a:r>
              <a:rPr lang="en-US" dirty="0"/>
              <a:t>Flattens out the ups and downs</a:t>
            </a:r>
          </a:p>
          <a:p>
            <a:pPr lvl="1"/>
            <a:r>
              <a:rPr lang="en-US" dirty="0"/>
              <a:t>Used to determine if values are trending up or down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71800"/>
            <a:ext cx="7254980" cy="35617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351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Visualizes series-based data with positive and negative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60848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7430" y="1314274"/>
            <a:ext cx="854797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Visualizes set of data points when looking for correlation</a:t>
            </a:r>
          </a:p>
          <a:p>
            <a:pPr lvl="1"/>
            <a:r>
              <a:rPr lang="en-US" sz="2000" dirty="0"/>
              <a:t>Scatter chart used to discover correlation between two variables</a:t>
            </a:r>
          </a:p>
          <a:p>
            <a:pPr lvl="1"/>
            <a:r>
              <a:rPr lang="en-US" sz="2000" dirty="0"/>
              <a:t>Each data point has two values which are mapped to X and Y axis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7662" lvl="1" indent="0">
              <a:buNone/>
            </a:pPr>
            <a:r>
              <a:rPr lang="en-US" sz="1600" i="1" dirty="0"/>
              <a:t>      </a:t>
            </a:r>
            <a:r>
              <a:rPr lang="en-US" sz="1600" i="1" dirty="0">
                <a:solidFill>
                  <a:schemeClr val="accent1"/>
                </a:solidFill>
              </a:rPr>
              <a:t>How does number of items purchase per customer affect average purchase price?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16" y="2590800"/>
            <a:ext cx="662036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7170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11433</TotalTime>
  <Words>773</Words>
  <Application>Microsoft Office PowerPoint</Application>
  <PresentationFormat>On-screen Show (4:3)</PresentationFormat>
  <Paragraphs>172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MS PGothic</vt:lpstr>
      <vt:lpstr>Arial</vt:lpstr>
      <vt:lpstr>Arial Black</vt:lpstr>
      <vt:lpstr>Calibri</vt:lpstr>
      <vt:lpstr>Century Gothic</vt:lpstr>
      <vt:lpstr>Lucida Console</vt:lpstr>
      <vt:lpstr>Wingdings</vt:lpstr>
      <vt:lpstr>CPT_Wave15</vt:lpstr>
      <vt:lpstr>Custom Visuals for Power BI</vt:lpstr>
      <vt:lpstr>Agenda</vt:lpstr>
      <vt:lpstr>Built-in Visualization Types</vt:lpstr>
      <vt:lpstr>Column Chart and Bar Chart Variations</vt:lpstr>
      <vt:lpstr>100% Stacked Column Chart</vt:lpstr>
      <vt:lpstr>Line Charts</vt:lpstr>
      <vt:lpstr>Trend Lines</vt:lpstr>
      <vt:lpstr>Waterfall</vt:lpstr>
      <vt:lpstr>Scatter Chart</vt:lpstr>
      <vt:lpstr>Gauge Visual</vt:lpstr>
      <vt:lpstr>Filled Map</vt:lpstr>
      <vt:lpstr>Inline Shape Map</vt:lpstr>
      <vt:lpstr>Agenda</vt:lpstr>
      <vt:lpstr>Custom Visual Gallery</vt:lpstr>
      <vt:lpstr>Histogram Custom Visual Example 1</vt:lpstr>
      <vt:lpstr>Tornado Chart Custom Visual Example 2</vt:lpstr>
      <vt:lpstr>Spark Lines Custom Visual Example 3</vt:lpstr>
      <vt:lpstr>Hierarchy Slicer Custom Visual Example 4</vt:lpstr>
      <vt:lpstr>Downloading &amp; Importing a Custom Visual</vt:lpstr>
      <vt:lpstr>Agenda</vt:lpstr>
      <vt:lpstr>Agenda</vt:lpstr>
      <vt:lpstr>GitHub Repo for Custom Visuals</vt:lpstr>
      <vt:lpstr>Install the Power BI Developer Toolchain</vt:lpstr>
      <vt:lpstr>Installing node.js</vt:lpstr>
      <vt:lpstr>Install Visual Studio Code</vt:lpstr>
      <vt:lpstr>Power BI Visual CLI Tool (PBIVIZ)</vt:lpstr>
      <vt:lpstr>Getting Started with PBIVIZ</vt:lpstr>
      <vt:lpstr>Creating a New Custom Visual Project</vt:lpstr>
      <vt:lpstr>Files in the new project</vt:lpstr>
      <vt:lpstr>The pbiviz.json File</vt:lpstr>
      <vt:lpstr>Folders in the new project</vt:lpstr>
      <vt:lpstr>Installing Typings for D3 using npm</vt:lpstr>
      <vt:lpstr>The tsconfig.json File </vt:lpstr>
      <vt:lpstr>Developing a Custom Visual?</vt:lpstr>
      <vt:lpstr>Running a Custom Visual Project</vt:lpstr>
      <vt:lpstr>Developing with Visual Studio Code</vt:lpstr>
      <vt:lpstr>Developing with Visual Studio 2015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Interactive Reports in Power BI Desktop</dc:title>
  <dc:creator>Ted Pattison</dc:creator>
  <cp:lastModifiedBy>Ted Pattison</cp:lastModifiedBy>
  <cp:revision>291</cp:revision>
  <dcterms:created xsi:type="dcterms:W3CDTF">2012-04-13T19:17:02Z</dcterms:created>
  <dcterms:modified xsi:type="dcterms:W3CDTF">2016-11-10T17:10:04Z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