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b8c4d75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b8c4d75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cb49e1a4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cb49e1a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20b5607bc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20b5607bc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55c9215b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55c9215b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b8c4d755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b8c4d755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cb49e1a4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cb49e1a4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996ab6ed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996ab6ed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996ab6ed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996ab6ed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996ab6edb_0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996ab6ed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2dfb04da4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2dfb04da4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20b5607b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20b5607b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2dfb04da4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b2dfb04da4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2dfb04da4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b2dfb04da4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b8c4d755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b8c4d755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973283f6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f973283f6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973283f6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f973283f6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996ab6edb_0_1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996ab6ed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f973283f6f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f973283f6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fa754b33f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fa754b33f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973283f6f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973283f6f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a754b33f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fa754b33f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fa754b33f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fa754b33f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f973283f6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f973283f6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996ab6ed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996ab6ed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f973283f6f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f973283f6f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b32611983a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b3261198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2dfb04da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2dfb04da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2dfb04da4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2dfb04da4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cb49e1a4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cb49e1a4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88f3f8f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88f3f8f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2dfb04da4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2dfb04da4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20b5607bc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20b5607bc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Relationship Id="rId4" Type="http://schemas.openxmlformats.org/officeDocument/2006/relationships/image" Target="../media/image28.png"/><Relationship Id="rId5" Type="http://schemas.openxmlformats.org/officeDocument/2006/relationships/image" Target="../media/image32.png"/><Relationship Id="rId6" Type="http://schemas.openxmlformats.org/officeDocument/2006/relationships/image" Target="../media/image31.png"/><Relationship Id="rId7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34.png"/><Relationship Id="rId5" Type="http://schemas.openxmlformats.org/officeDocument/2006/relationships/image" Target="../media/image31.png"/><Relationship Id="rId6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Relationship Id="rId4" Type="http://schemas.openxmlformats.org/officeDocument/2006/relationships/image" Target="../media/image4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Relationship Id="rId4" Type="http://schemas.openxmlformats.org/officeDocument/2006/relationships/image" Target="../media/image44.png"/><Relationship Id="rId5" Type="http://schemas.openxmlformats.org/officeDocument/2006/relationships/image" Target="../media/image40.png"/><Relationship Id="rId6" Type="http://schemas.openxmlformats.org/officeDocument/2006/relationships/image" Target="../media/image45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542300"/>
            <a:ext cx="8222100" cy="20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Segmentation Client pour une entreprise de retail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2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175" name="Google Shape;175;p22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Etudier les datasets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Comprendre ce qu’on a à l’intérieur: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Beaucoup de donnée?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Présente? Manquante?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Eparse?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Constante? Régulière?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Organisée?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Optimisée?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Quels indicateurs?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7" name="Google Shape;177;p22"/>
          <p:cNvSpPr txBox="1"/>
          <p:nvPr/>
        </p:nvSpPr>
        <p:spPr>
          <a:xfrm>
            <a:off x="3197175" y="244225"/>
            <a:ext cx="5946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Analyse exploratoire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775" y="987125"/>
            <a:ext cx="3225650" cy="32256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8350" y="987125"/>
            <a:ext cx="3225650" cy="32256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3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185" name="Google Shape;185;p23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Etudier les datasets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23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Comprendre ce qu’on a à l’intérieur: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Beaucoup de donnée?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Présente? Manquante?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Eparse?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Constante? Régulière?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Organisée?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Optimisée?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Quels indicateurs?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7" name="Google Shape;187;p23"/>
          <p:cNvSpPr txBox="1"/>
          <p:nvPr/>
        </p:nvSpPr>
        <p:spPr>
          <a:xfrm>
            <a:off x="3197175" y="244225"/>
            <a:ext cx="5946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Analyse exploratoire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600" y="982475"/>
            <a:ext cx="3246574" cy="309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5175" y="982475"/>
            <a:ext cx="3198825" cy="309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4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195" name="Google Shape;195;p24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Etudier les datasets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24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Comprendre ce qu’on a à l’intérieur: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Beaucoup de donnée?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Présente? Manquante?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Eparse?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Constante? Régulière?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Organisée?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Optimisée?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Quels indicateurs?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7" name="Google Shape;197;p24"/>
          <p:cNvSpPr txBox="1"/>
          <p:nvPr/>
        </p:nvSpPr>
        <p:spPr>
          <a:xfrm>
            <a:off x="3197175" y="244225"/>
            <a:ext cx="5946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Analyse exploratoire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75" y="1029500"/>
            <a:ext cx="5946825" cy="4113576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5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204" name="Google Shape;204;p25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Etudier les datasets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25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Comprendre ce qu’on a à l’intérieur: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Beaucoup de donnée?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Présente? Manquante?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Eparse?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Constante? Régulière?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Organisée?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Optimisée?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Quels indicateurs?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6" name="Google Shape;206;p25"/>
          <p:cNvSpPr txBox="1"/>
          <p:nvPr/>
        </p:nvSpPr>
        <p:spPr>
          <a:xfrm>
            <a:off x="3197175" y="244225"/>
            <a:ext cx="5946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Analyse exploratoire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75" y="1029500"/>
            <a:ext cx="4852475" cy="4113576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6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213" name="Google Shape;213;p26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Etudier les datasets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26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Comprendre ce qu’on a à l’intérieur: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Beaucoup de donnée?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Présente? Manquante?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Eparse?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Constante? Régulière?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Organisée?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Optimisée?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Quels indicateurs?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5" name="Google Shape;215;p26"/>
          <p:cNvSpPr txBox="1"/>
          <p:nvPr/>
        </p:nvSpPr>
        <p:spPr>
          <a:xfrm>
            <a:off x="3197175" y="244225"/>
            <a:ext cx="5946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Analyse exploratoire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875" y="778775"/>
            <a:ext cx="4305504" cy="441794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7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222" name="Google Shape;222;p27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Etudier les datasets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27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Comprendre ce qu’on a à l’intérieur: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Beaucoup de donnée?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Présente? Manquante?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Eparse?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Constante? Régulière?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Organisée?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Optimisée?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Quels indicateurs?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4" name="Google Shape;224;p27"/>
          <p:cNvSpPr txBox="1"/>
          <p:nvPr/>
        </p:nvSpPr>
        <p:spPr>
          <a:xfrm>
            <a:off x="3197175" y="244225"/>
            <a:ext cx="5946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Analyse exploratoire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775" y="989701"/>
            <a:ext cx="6445227" cy="326812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28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231" name="Google Shape;231;p2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Distribution: Expense_total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" name="Google Shape;232;p28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Comprendre ce qu’on a à l’intérieur: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Beaucoup de donnée?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Présente? Manquante?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Eparse?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Constante? Régulière?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Organisée?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Optimisée?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Quels indicateurs?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3" name="Google Shape;233;p28"/>
          <p:cNvSpPr txBox="1"/>
          <p:nvPr/>
        </p:nvSpPr>
        <p:spPr>
          <a:xfrm>
            <a:off x="3197175" y="244225"/>
            <a:ext cx="5946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Analyse exploratoire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950" y="1956025"/>
            <a:ext cx="3219525" cy="31870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4475" y="1956025"/>
            <a:ext cx="3219526" cy="318706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6" name="Google Shape;236;p28"/>
          <p:cNvSpPr txBox="1"/>
          <p:nvPr/>
        </p:nvSpPr>
        <p:spPr>
          <a:xfrm>
            <a:off x="2704846" y="1396100"/>
            <a:ext cx="32196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Expense_total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5924471" y="1396100"/>
            <a:ext cx="31971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log(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Expense_total)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9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243" name="Google Shape;243;p29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Distribution: Récence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" name="Google Shape;244;p29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Comprendre ce qu’on a à l’intérieur: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Beaucoup de donnée?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Présente? Manquante?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Eparse?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Constante? Régulière?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Organisée?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Optimisée?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Quels indicateurs?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5" name="Google Shape;245;p29"/>
          <p:cNvSpPr txBox="1"/>
          <p:nvPr/>
        </p:nvSpPr>
        <p:spPr>
          <a:xfrm>
            <a:off x="3197175" y="244225"/>
            <a:ext cx="5946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Analyse exploratoire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725" y="1978150"/>
            <a:ext cx="3197175" cy="31649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7" name="Google Shape;24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6900" y="1978155"/>
            <a:ext cx="3197174" cy="31649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8" name="Google Shape;248;p29"/>
          <p:cNvSpPr txBox="1"/>
          <p:nvPr/>
        </p:nvSpPr>
        <p:spPr>
          <a:xfrm>
            <a:off x="2704846" y="1396100"/>
            <a:ext cx="32196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Récence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5924471" y="1396100"/>
            <a:ext cx="31971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log(Récence)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/>
          <p:nvPr/>
        </p:nvSpPr>
        <p:spPr>
          <a:xfrm>
            <a:off x="6847148" y="968430"/>
            <a:ext cx="1521600" cy="267300"/>
          </a:xfrm>
          <a:prstGeom prst="wedgeRoundRectCallout">
            <a:avLst>
              <a:gd fmla="val -21297" name="adj1"/>
              <a:gd fmla="val 49107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7014919" y="1400100"/>
            <a:ext cx="286500" cy="2226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Kmeans full</a:t>
            </a:r>
            <a:endParaRPr/>
          </a:p>
        </p:txBody>
      </p:sp>
      <p:grpSp>
        <p:nvGrpSpPr>
          <p:cNvPr id="257" name="Google Shape;257;p30"/>
          <p:cNvGrpSpPr/>
          <p:nvPr/>
        </p:nvGrpSpPr>
        <p:grpSpPr>
          <a:xfrm>
            <a:off x="4939527" y="1309895"/>
            <a:ext cx="3825543" cy="1223131"/>
            <a:chOff x="1000000" y="2393988"/>
            <a:chExt cx="4144235" cy="1704713"/>
          </a:xfrm>
        </p:grpSpPr>
        <p:sp>
          <p:nvSpPr>
            <p:cNvPr id="258" name="Google Shape;258;p30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59" name="Google Shape;259;p30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30"/>
          <p:cNvSpPr/>
          <p:nvPr/>
        </p:nvSpPr>
        <p:spPr>
          <a:xfrm>
            <a:off x="6847148" y="968426"/>
            <a:ext cx="1179600" cy="2673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30"/>
          <p:cNvGrpSpPr/>
          <p:nvPr/>
        </p:nvGrpSpPr>
        <p:grpSpPr>
          <a:xfrm>
            <a:off x="4939550" y="1124196"/>
            <a:ext cx="3836911" cy="1168861"/>
            <a:chOff x="1000025" y="2059300"/>
            <a:chExt cx="4156550" cy="1629075"/>
          </a:xfrm>
        </p:grpSpPr>
        <p:sp>
          <p:nvSpPr>
            <p:cNvPr id="269" name="Google Shape;269;p30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70" name="Google Shape;270;p30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30"/>
          <p:cNvSpPr txBox="1"/>
          <p:nvPr>
            <p:ph idx="2" type="body"/>
          </p:nvPr>
        </p:nvSpPr>
        <p:spPr>
          <a:xfrm>
            <a:off x="6847148" y="990699"/>
            <a:ext cx="1529400" cy="2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Croissance max.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31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284" name="Google Shape;284;p3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Créer un jeu d’étude propre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5" name="Google Shape;285;p31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Indicateurs clairs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Donnée organisée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Gestion des données manquantes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Gestion des indicateurs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6" name="Google Shape;286;p31"/>
          <p:cNvSpPr txBox="1"/>
          <p:nvPr/>
        </p:nvSpPr>
        <p:spPr>
          <a:xfrm>
            <a:off x="3197175" y="244225"/>
            <a:ext cx="5946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Réduction dimensionnelle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7" name="Google Shape;2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527" y="725125"/>
            <a:ext cx="4608186" cy="44183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598100" y="7173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598100" y="1556124"/>
            <a:ext cx="8222100" cy="3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"/>
              <a:t>Le Besoin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"/>
              <a:t>Cleaning et exploration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"/>
              <a:t>Les modèles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"/>
              <a:t>La robustesse et la maintenance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"/>
              <a:t>S’améliorer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32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293" name="Google Shape;293;p32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Créer un jeu d’étude propre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" name="Google Shape;294;p32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Indicateurs clairs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Donnée organisée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Gestion des données manquantes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Gestion des indicateurs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5" name="Google Shape;295;p32"/>
          <p:cNvSpPr txBox="1"/>
          <p:nvPr/>
        </p:nvSpPr>
        <p:spPr>
          <a:xfrm>
            <a:off x="3197175" y="244225"/>
            <a:ext cx="5946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Observation des axes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6" name="Google Shape;2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555" y="725125"/>
            <a:ext cx="4286145" cy="4417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33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302" name="Google Shape;302;p33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Kmeans full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3" name="Google Shape;303;p33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Combien de clusters?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Quelle est la densité de ces clusters?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Quelle est l’interprétabilité de ces clusters?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A quoi ressemblent-ils en deux dimensions?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4" name="Google Shape;304;p33"/>
          <p:cNvSpPr txBox="1"/>
          <p:nvPr/>
        </p:nvSpPr>
        <p:spPr>
          <a:xfrm>
            <a:off x="3197175" y="244225"/>
            <a:ext cx="5946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Elbow méthode et k optimal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5" name="Google Shape;3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225" y="725125"/>
            <a:ext cx="5946825" cy="44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4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311" name="Google Shape;311;p34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Kmeans full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" name="Google Shape;312;p34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Combien de clusters?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Quelle est la densité de ces clusters?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Quelle est l’interprétabilité de ces clusters?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A quoi ressemblent-ils en deux dimensions?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3" name="Google Shape;313;p34"/>
          <p:cNvSpPr txBox="1"/>
          <p:nvPr/>
        </p:nvSpPr>
        <p:spPr>
          <a:xfrm>
            <a:off x="3197175" y="244225"/>
            <a:ext cx="5946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confirmation par silhouette score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4" name="Google Shape;3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75" y="743703"/>
            <a:ext cx="5946900" cy="396091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5" name="Google Shape;31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3104" y="4704600"/>
            <a:ext cx="3755033" cy="4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35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321" name="Google Shape;321;p35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Kmeans full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2" name="Google Shape;322;p35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Combien de clusters?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Quelle est la densité de ces clusters?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Quelle est l’interprétabilité de ces clusters?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A quoi ressemblent-ils en deux dimensions?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3" name="Google Shape;323;p35"/>
          <p:cNvSpPr txBox="1"/>
          <p:nvPr/>
        </p:nvSpPr>
        <p:spPr>
          <a:xfrm>
            <a:off x="3197175" y="244225"/>
            <a:ext cx="5946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TSNE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4" name="Google Shape;3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00" y="725125"/>
            <a:ext cx="5946900" cy="4417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36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330" name="Google Shape;330;p36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Kmeans full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1" name="Google Shape;331;p36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Combien de clusters?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Quelle est la densité de ces clusters?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Quelle est l’interprétabilité de ces clusters?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A quoi ressemblent-ils en deux dimensions?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2" name="Google Shape;332;p36"/>
          <p:cNvSpPr txBox="1"/>
          <p:nvPr/>
        </p:nvSpPr>
        <p:spPr>
          <a:xfrm>
            <a:off x="3197175" y="244225"/>
            <a:ext cx="5946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Dans les chiffres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3" name="Google Shape;3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75" y="4555675"/>
            <a:ext cx="5946825" cy="58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4" name="Google Shape;33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138" y="937566"/>
            <a:ext cx="5946900" cy="361811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/>
          <p:nvPr/>
        </p:nvSpPr>
        <p:spPr>
          <a:xfrm>
            <a:off x="6847148" y="968430"/>
            <a:ext cx="1521600" cy="267300"/>
          </a:xfrm>
          <a:prstGeom prst="wedgeRoundRectCallout">
            <a:avLst>
              <a:gd fmla="val -21297" name="adj1"/>
              <a:gd fmla="val 49107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7"/>
          <p:cNvSpPr/>
          <p:nvPr/>
        </p:nvSpPr>
        <p:spPr>
          <a:xfrm>
            <a:off x="7014919" y="1400100"/>
            <a:ext cx="286500" cy="2226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7"/>
          <p:cNvSpPr txBox="1"/>
          <p:nvPr>
            <p:ph type="title"/>
          </p:nvPr>
        </p:nvSpPr>
        <p:spPr>
          <a:xfrm>
            <a:off x="0" y="1151100"/>
            <a:ext cx="4572000" cy="15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Kmeans </a:t>
            </a:r>
            <a:r>
              <a:rPr lang="fr" sz="2800"/>
              <a:t>RFM+satisfaction</a:t>
            </a:r>
            <a:endParaRPr sz="2800"/>
          </a:p>
        </p:txBody>
      </p:sp>
      <p:grpSp>
        <p:nvGrpSpPr>
          <p:cNvPr id="342" name="Google Shape;342;p37"/>
          <p:cNvGrpSpPr/>
          <p:nvPr/>
        </p:nvGrpSpPr>
        <p:grpSpPr>
          <a:xfrm>
            <a:off x="4939527" y="1309895"/>
            <a:ext cx="3825543" cy="1223131"/>
            <a:chOff x="1000000" y="2393988"/>
            <a:chExt cx="4144235" cy="1704713"/>
          </a:xfrm>
        </p:grpSpPr>
        <p:sp>
          <p:nvSpPr>
            <p:cNvPr id="343" name="Google Shape;343;p37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344" name="Google Shape;344;p37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" name="Google Shape;352;p37"/>
          <p:cNvSpPr/>
          <p:nvPr/>
        </p:nvSpPr>
        <p:spPr>
          <a:xfrm>
            <a:off x="6847148" y="968426"/>
            <a:ext cx="1179600" cy="2673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37"/>
          <p:cNvGrpSpPr/>
          <p:nvPr/>
        </p:nvGrpSpPr>
        <p:grpSpPr>
          <a:xfrm>
            <a:off x="4939550" y="1124196"/>
            <a:ext cx="3836911" cy="1168861"/>
            <a:chOff x="1000025" y="2059300"/>
            <a:chExt cx="4156550" cy="1629075"/>
          </a:xfrm>
        </p:grpSpPr>
        <p:sp>
          <p:nvSpPr>
            <p:cNvPr id="354" name="Google Shape;354;p37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355" name="Google Shape;355;p37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37"/>
          <p:cNvSpPr txBox="1"/>
          <p:nvPr>
            <p:ph idx="2" type="body"/>
          </p:nvPr>
        </p:nvSpPr>
        <p:spPr>
          <a:xfrm>
            <a:off x="6847148" y="990699"/>
            <a:ext cx="1529400" cy="2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Croissance max.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38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369" name="Google Shape;369;p3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Kmeans RFM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0" name="Google Shape;370;p38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Combien de clusters?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Quelle est la densité de ces clusters?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Quelle est l’interprétabilité de ces clusters?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A quoi ressemblent-ils en deux dimensions?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1" name="Google Shape;371;p38"/>
          <p:cNvSpPr txBox="1"/>
          <p:nvPr/>
        </p:nvSpPr>
        <p:spPr>
          <a:xfrm>
            <a:off x="3197175" y="244225"/>
            <a:ext cx="5925600" cy="40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RFM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2" name="Google Shape;3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6425" y="1469900"/>
            <a:ext cx="2886350" cy="3077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3" name="Google Shape;37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175" y="1464950"/>
            <a:ext cx="3039250" cy="16137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4" name="Google Shape;37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175" y="3078700"/>
            <a:ext cx="3039250" cy="1468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5" name="Google Shape;37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7200" y="4547675"/>
            <a:ext cx="5946801" cy="59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6" name="Google Shape;376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97200" y="995300"/>
            <a:ext cx="5946801" cy="47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9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382" name="Google Shape;382;p39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Kmeans RFM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3" name="Google Shape;383;p39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Combien de clusters?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Quelle est la densité de ces clusters?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Quelle est l’interprétabilité de ces clusters?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A quoi ressemblent-ils en deux dimensions?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84" name="Google Shape;384;p39"/>
          <p:cNvSpPr txBox="1"/>
          <p:nvPr/>
        </p:nvSpPr>
        <p:spPr>
          <a:xfrm>
            <a:off x="3197175" y="244225"/>
            <a:ext cx="5946900" cy="40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RFM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39"/>
          <p:cNvSpPr txBox="1"/>
          <p:nvPr/>
        </p:nvSpPr>
        <p:spPr>
          <a:xfrm>
            <a:off x="3197175" y="650725"/>
            <a:ext cx="59469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TSNE VSIUALISATION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6" name="Google Shape;3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00" y="1050925"/>
            <a:ext cx="5946899" cy="40921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40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392" name="Google Shape;392;p40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Kmeans Full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3" name="Google Shape;393;p40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Combien de clusters?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Quelle est la densité de ces clusters?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Quelle est l’interprétabilité de ces clusters?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A quoi ressemblent-ils en deux dimensions?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4" name="Google Shape;394;p40"/>
          <p:cNvSpPr txBox="1"/>
          <p:nvPr/>
        </p:nvSpPr>
        <p:spPr>
          <a:xfrm>
            <a:off x="3197175" y="244225"/>
            <a:ext cx="5946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Dans les chiffres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5" name="Google Shape;3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575" y="987375"/>
            <a:ext cx="4241425" cy="41556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6" name="Google Shape;39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1575" y="987375"/>
            <a:ext cx="2190996" cy="1489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7" name="Google Shape;39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1575" y="2477100"/>
            <a:ext cx="2191000" cy="1270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8" name="Google Shape;398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1575" y="3747775"/>
            <a:ext cx="2191000" cy="139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9" name="Google Shape;399;p40"/>
          <p:cNvSpPr txBox="1"/>
          <p:nvPr/>
        </p:nvSpPr>
        <p:spPr>
          <a:xfrm>
            <a:off x="2711575" y="987375"/>
            <a:ext cx="3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40"/>
          <p:cNvSpPr txBox="1"/>
          <p:nvPr/>
        </p:nvSpPr>
        <p:spPr>
          <a:xfrm>
            <a:off x="2711575" y="2477100"/>
            <a:ext cx="3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40"/>
          <p:cNvSpPr txBox="1"/>
          <p:nvPr/>
        </p:nvSpPr>
        <p:spPr>
          <a:xfrm>
            <a:off x="2711575" y="3747775"/>
            <a:ext cx="3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41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407" name="Google Shape;407;p4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Kmeans RFM vs full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8" name="Google Shape;408;p41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Combien de clusters?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Quelle est la densité de ces clusters?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Quelle est l’interprétabilité de ces clusters?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A quoi ressemblent-ils en deux dimensions?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9" name="Google Shape;409;p41"/>
          <p:cNvSpPr txBox="1"/>
          <p:nvPr/>
        </p:nvSpPr>
        <p:spPr>
          <a:xfrm>
            <a:off x="3197175" y="244225"/>
            <a:ext cx="5946900" cy="40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Comparaison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41"/>
          <p:cNvSpPr txBox="1"/>
          <p:nvPr/>
        </p:nvSpPr>
        <p:spPr>
          <a:xfrm>
            <a:off x="5946800" y="961750"/>
            <a:ext cx="3197100" cy="4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Complete features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41"/>
          <p:cNvSpPr txBox="1"/>
          <p:nvPr/>
        </p:nvSpPr>
        <p:spPr>
          <a:xfrm>
            <a:off x="2694775" y="961750"/>
            <a:ext cx="3252300" cy="4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RFM-satisfaction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2" name="Google Shape;41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400" y="1368250"/>
            <a:ext cx="3192175" cy="6827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3" name="Google Shape;41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9400" y="2051000"/>
            <a:ext cx="3192175" cy="245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4" name="Google Shape;41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4775" y="1368250"/>
            <a:ext cx="3252300" cy="6827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5" name="Google Shape;41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4775" y="2051000"/>
            <a:ext cx="3252300" cy="245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Le Besoin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7" name="Google Shape;97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8" name="Google Shape;98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Entreprise de retail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 txBox="1"/>
          <p:nvPr>
            <p:ph idx="4294967295" type="body"/>
          </p:nvPr>
        </p:nvSpPr>
        <p:spPr>
          <a:xfrm>
            <a:off x="431925" y="1766275"/>
            <a:ext cx="2628900" cy="29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Customers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Produits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Catalogue varié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3" name="Google Shape;103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5"/>
          <p:cNvSpPr txBox="1"/>
          <p:nvPr>
            <p:ph idx="4294967295" type="body"/>
          </p:nvPr>
        </p:nvSpPr>
        <p:spPr>
          <a:xfrm>
            <a:off x="3320450" y="1304875"/>
            <a:ext cx="2628900" cy="4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</a:rPr>
              <a:t>Volonté de connaissance client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06" name="Google Shape;106;p15"/>
          <p:cNvSpPr txBox="1"/>
          <p:nvPr>
            <p:ph idx="4294967295" type="body"/>
          </p:nvPr>
        </p:nvSpPr>
        <p:spPr>
          <a:xfrm>
            <a:off x="3320450" y="1766275"/>
            <a:ext cx="2628900" cy="29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Volonté de mieux comprendre les comportements de ses clients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Volonté de pouvoir traiter au niveau marketing</a:t>
            </a:r>
            <a:endParaRPr sz="1600"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8" name="Google Shape;108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5"/>
          <p:cNvSpPr txBox="1"/>
          <p:nvPr>
            <p:ph idx="4294967295" type="body"/>
          </p:nvPr>
        </p:nvSpPr>
        <p:spPr>
          <a:xfrm>
            <a:off x="6212550" y="1304875"/>
            <a:ext cx="2632500" cy="4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Problème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1" name="Google Shape;111;p15"/>
          <p:cNvSpPr txBox="1"/>
          <p:nvPr>
            <p:ph idx="4294967295" type="body"/>
          </p:nvPr>
        </p:nvSpPr>
        <p:spPr>
          <a:xfrm>
            <a:off x="6212550" y="1766275"/>
            <a:ext cx="2628900" cy="29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Beaucoup de clients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Beaucoup de données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Besoin sur le long terme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Contrat de maintenance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42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421" name="Google Shape;421;p42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Explorer et Scorer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2" name="Google Shape;422;p42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Combien de clusters?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Quelle est la densité de ces clusters?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Quelle est l’interprétabilité de ces clusters?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A quoi ressemblent-ils en deux dimensions?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3" name="Google Shape;423;p42"/>
          <p:cNvSpPr txBox="1"/>
          <p:nvPr/>
        </p:nvSpPr>
        <p:spPr>
          <a:xfrm>
            <a:off x="3197175" y="244225"/>
            <a:ext cx="5925900" cy="40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Robustesse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4" name="Google Shape;4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225" y="986700"/>
            <a:ext cx="3338774" cy="41568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5" name="Google Shape;42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2050" y="986700"/>
            <a:ext cx="3079175" cy="41567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43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431" name="Google Shape;431;p43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DbScan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2" name="Google Shape;432;p43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Combien de clusters?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Quelle est la densité de ces clusters?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Quelle est l’interprétabilité de ces clusters?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A quoi ressemblent-ils en deux dimensions?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33" name="Google Shape;433;p43"/>
          <p:cNvSpPr txBox="1"/>
          <p:nvPr/>
        </p:nvSpPr>
        <p:spPr>
          <a:xfrm>
            <a:off x="3197175" y="244225"/>
            <a:ext cx="5946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Autre clustering: DbScan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4" name="Google Shape;4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9925" y="1002150"/>
            <a:ext cx="24441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9924" y="1354575"/>
            <a:ext cx="2444149" cy="18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176" y="1002139"/>
            <a:ext cx="3197950" cy="218737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7" name="Google Shape;437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7175" y="3189499"/>
            <a:ext cx="3197950" cy="19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8" name="Google Shape;438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9925" y="3189500"/>
            <a:ext cx="2444149" cy="93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99925" y="4123375"/>
            <a:ext cx="2444150" cy="5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44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445" name="Google Shape;445;p44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Marketing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6" name="Google Shape;446;p44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Combien de clusters?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Quelle est la densité de ces clusters?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Quelle est l’interprétabilité de ces clusters?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A quoi ressemblent-ils en deux dimensions?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47" name="Google Shape;447;p44"/>
          <p:cNvSpPr txBox="1"/>
          <p:nvPr/>
        </p:nvSpPr>
        <p:spPr>
          <a:xfrm>
            <a:off x="3197175" y="244225"/>
            <a:ext cx="5946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Dans les chiffres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8" name="Google Shape;44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575" y="987375"/>
            <a:ext cx="2190996" cy="1489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9" name="Google Shape;44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1575" y="2477100"/>
            <a:ext cx="2191000" cy="1270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0" name="Google Shape;45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1575" y="3747775"/>
            <a:ext cx="2191000" cy="139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1" name="Google Shape;451;p44"/>
          <p:cNvSpPr txBox="1"/>
          <p:nvPr/>
        </p:nvSpPr>
        <p:spPr>
          <a:xfrm>
            <a:off x="2711575" y="987375"/>
            <a:ext cx="3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44"/>
          <p:cNvSpPr txBox="1"/>
          <p:nvPr/>
        </p:nvSpPr>
        <p:spPr>
          <a:xfrm>
            <a:off x="2711575" y="2477100"/>
            <a:ext cx="3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4"/>
          <p:cNvSpPr txBox="1"/>
          <p:nvPr/>
        </p:nvSpPr>
        <p:spPr>
          <a:xfrm>
            <a:off x="2711575" y="3747775"/>
            <a:ext cx="3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44"/>
          <p:cNvSpPr txBox="1"/>
          <p:nvPr/>
        </p:nvSpPr>
        <p:spPr>
          <a:xfrm>
            <a:off x="4902575" y="987375"/>
            <a:ext cx="4241400" cy="10542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Détail: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450"/>
              <a:t>Commande unique satisfaite </a:t>
            </a:r>
            <a:endParaRPr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Marketing: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recommander des produits similaires qui peuvent les intéresser pour les faire revenir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4"/>
          <p:cNvSpPr txBox="1"/>
          <p:nvPr/>
        </p:nvSpPr>
        <p:spPr>
          <a:xfrm>
            <a:off x="4902575" y="2477100"/>
            <a:ext cx="4241400" cy="105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Détail: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450"/>
              <a:t>Commande unique non-satisfaite </a:t>
            </a:r>
            <a:endParaRPr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Marketing: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recommander un nouveau produit plus adapté ou connu pour être satisfaisant.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4"/>
          <p:cNvSpPr txBox="1"/>
          <p:nvPr/>
        </p:nvSpPr>
        <p:spPr>
          <a:xfrm>
            <a:off x="4902575" y="3747775"/>
            <a:ext cx="4241400" cy="10542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Détail:</a:t>
            </a:r>
            <a:r>
              <a:rPr lang="fr" sz="1450"/>
              <a:t>Commande multiples </a:t>
            </a:r>
            <a:endParaRPr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Marketing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: faire des prix en tant que clients fréquents pour encourager leur retour.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45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462" name="Google Shape;462;p45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Outils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3" name="Google Shape;463;p45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Equipe Marketing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Simple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Facilement accessible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64" name="Google Shape;464;p45"/>
          <p:cNvSpPr txBox="1"/>
          <p:nvPr/>
        </p:nvSpPr>
        <p:spPr>
          <a:xfrm>
            <a:off x="3197175" y="244225"/>
            <a:ext cx="3744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Dashboard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5" name="Google Shape;46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775" y="999664"/>
            <a:ext cx="6445226" cy="31441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6"/>
          <p:cNvSpPr/>
          <p:nvPr/>
        </p:nvSpPr>
        <p:spPr>
          <a:xfrm>
            <a:off x="6847148" y="968430"/>
            <a:ext cx="1521600" cy="267300"/>
          </a:xfrm>
          <a:prstGeom prst="wedgeRoundRectCallout">
            <a:avLst>
              <a:gd fmla="val -21297" name="adj1"/>
              <a:gd fmla="val 49107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6"/>
          <p:cNvSpPr/>
          <p:nvPr/>
        </p:nvSpPr>
        <p:spPr>
          <a:xfrm>
            <a:off x="7014919" y="1400100"/>
            <a:ext cx="286500" cy="2226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S’améliorer</a:t>
            </a:r>
            <a:endParaRPr/>
          </a:p>
        </p:txBody>
      </p:sp>
      <p:grpSp>
        <p:nvGrpSpPr>
          <p:cNvPr id="473" name="Google Shape;473;p46"/>
          <p:cNvGrpSpPr/>
          <p:nvPr/>
        </p:nvGrpSpPr>
        <p:grpSpPr>
          <a:xfrm>
            <a:off x="4939527" y="1309895"/>
            <a:ext cx="3825543" cy="1223131"/>
            <a:chOff x="1000000" y="2393988"/>
            <a:chExt cx="4144235" cy="1704713"/>
          </a:xfrm>
        </p:grpSpPr>
        <p:sp>
          <p:nvSpPr>
            <p:cNvPr id="474" name="Google Shape;474;p46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475" name="Google Shape;475;p46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6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6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6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6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6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6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46"/>
          <p:cNvSpPr/>
          <p:nvPr/>
        </p:nvSpPr>
        <p:spPr>
          <a:xfrm>
            <a:off x="6847148" y="968426"/>
            <a:ext cx="1179600" cy="2673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Google Shape;484;p46"/>
          <p:cNvGrpSpPr/>
          <p:nvPr/>
        </p:nvGrpSpPr>
        <p:grpSpPr>
          <a:xfrm>
            <a:off x="4939550" y="1124196"/>
            <a:ext cx="3836911" cy="1168861"/>
            <a:chOff x="1000025" y="2059300"/>
            <a:chExt cx="4156550" cy="1629075"/>
          </a:xfrm>
        </p:grpSpPr>
        <p:sp>
          <p:nvSpPr>
            <p:cNvPr id="485" name="Google Shape;485;p46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486" name="Google Shape;486;p46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6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6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6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6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6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46"/>
          <p:cNvSpPr txBox="1"/>
          <p:nvPr>
            <p:ph idx="2" type="body"/>
          </p:nvPr>
        </p:nvSpPr>
        <p:spPr>
          <a:xfrm>
            <a:off x="6847148" y="990699"/>
            <a:ext cx="1529400" cy="2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Croissance max.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95" name="Google Shape;495;p46"/>
          <p:cNvSpPr txBox="1"/>
          <p:nvPr/>
        </p:nvSpPr>
        <p:spPr>
          <a:xfrm>
            <a:off x="265500" y="3024425"/>
            <a:ext cx="4045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feature engineering: originalité de traitement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Organisation et choix: diviser pour mieux régner (pipeline, scripts,...)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Dashboard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Ressources &amp; méthode de pensée</a:t>
            </a:r>
            <a:endParaRPr sz="2800"/>
          </a:p>
        </p:txBody>
      </p:sp>
      <p:grpSp>
        <p:nvGrpSpPr>
          <p:cNvPr id="117" name="Google Shape;117;p16"/>
          <p:cNvGrpSpPr/>
          <p:nvPr/>
        </p:nvGrpSpPr>
        <p:grpSpPr>
          <a:xfrm>
            <a:off x="6233075" y="945550"/>
            <a:ext cx="2927349" cy="2081400"/>
            <a:chOff x="5985325" y="1189775"/>
            <a:chExt cx="3215100" cy="2081400"/>
          </a:xfrm>
        </p:grpSpPr>
        <p:sp>
          <p:nvSpPr>
            <p:cNvPr id="118" name="Google Shape;118;p16"/>
            <p:cNvSpPr/>
            <p:nvPr/>
          </p:nvSpPr>
          <p:spPr>
            <a:xfrm>
              <a:off x="5985325" y="1189775"/>
              <a:ext cx="32151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Quels indicateurs prioriser?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5985325" y="1858775"/>
              <a:ext cx="2836800" cy="14124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Quels indicateurs répondent à la question?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Quels indicateurs pouvons nous créer?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Approches par clustering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0" name="Google Shape;120;p16"/>
          <p:cNvSpPr/>
          <p:nvPr/>
        </p:nvSpPr>
        <p:spPr>
          <a:xfrm>
            <a:off x="0" y="945775"/>
            <a:ext cx="4723500" cy="669000"/>
          </a:xfrm>
          <a:prstGeom prst="homePlate">
            <a:avLst>
              <a:gd fmla="val 50000" name="adj"/>
            </a:avLst>
          </a:prstGeom>
          <a:solidFill>
            <a:srgbClr val="8020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Plusieurs Datasets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1" name="Google Shape;121;p16"/>
          <p:cNvGrpSpPr/>
          <p:nvPr/>
        </p:nvGrpSpPr>
        <p:grpSpPr>
          <a:xfrm>
            <a:off x="4364700" y="945550"/>
            <a:ext cx="2234292" cy="2081325"/>
            <a:chOff x="2944222" y="1189775"/>
            <a:chExt cx="3953100" cy="2081325"/>
          </a:xfrm>
        </p:grpSpPr>
        <p:sp>
          <p:nvSpPr>
            <p:cNvPr id="122" name="Google Shape;122;p16"/>
            <p:cNvSpPr/>
            <p:nvPr/>
          </p:nvSpPr>
          <p:spPr>
            <a:xfrm>
              <a:off x="2944222" y="1189775"/>
              <a:ext cx="39531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Quel dataset prioriser?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2944222" y="1859000"/>
              <a:ext cx="3305700" cy="1412100"/>
            </a:xfrm>
            <a:prstGeom prst="rect">
              <a:avLst/>
            </a:prstGeom>
            <a:solidFill>
              <a:srgbClr val="DD7E6B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Donnée utile à la question?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Indicateurs pouvant être mis en relation?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4775"/>
            <a:ext cx="4364700" cy="140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7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130" name="Google Shape;130;p17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Etudier les datasets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7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Comprendre ce qu’on a à l’intérieur: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Beaucoup de donnée?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Présente? Manquante?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Eparse?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Constante? Régulière?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Organisée?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Optimisée?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Quels indicateurs?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2" name="Google Shape;132;p17"/>
          <p:cNvSpPr txBox="1"/>
          <p:nvPr/>
        </p:nvSpPr>
        <p:spPr>
          <a:xfrm>
            <a:off x="3197175" y="244225"/>
            <a:ext cx="5946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Avant nettoyage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750" y="1658197"/>
            <a:ext cx="6420250" cy="1827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8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139" name="Google Shape;139;p1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Créer un jeu d’étude propre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8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Comprendre ce qu’on a à l’intérieur: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Beaucoup de donnée?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Présente? Manquante?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Eparse?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Constante? Régulière?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Organisée?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Optimisée?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Quels indicateurs?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1" name="Google Shape;141;p18"/>
          <p:cNvSpPr txBox="1"/>
          <p:nvPr/>
        </p:nvSpPr>
        <p:spPr>
          <a:xfrm>
            <a:off x="3197175" y="244225"/>
            <a:ext cx="5946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Avant nettoyage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75" y="1003726"/>
            <a:ext cx="5946825" cy="3012846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9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148" name="Google Shape;148;p19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Créer un jeu d’étude propre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9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Comprendre ce qu’on a à l’intérieur: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Beaucoup de donnée?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Présente? Manquante?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Eparse?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Constante? Régulière?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Organisée?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Optimisée?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Quels indicateurs?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0" name="Google Shape;150;p19"/>
          <p:cNvSpPr txBox="1"/>
          <p:nvPr/>
        </p:nvSpPr>
        <p:spPr>
          <a:xfrm>
            <a:off x="3197175" y="244225"/>
            <a:ext cx="5946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ettoyage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3197000" y="998125"/>
            <a:ext cx="59469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>
                <a:latin typeface="Roboto"/>
                <a:ea typeface="Roboto"/>
                <a:cs typeface="Roboto"/>
                <a:sym typeface="Roboto"/>
              </a:rPr>
              <a:t>Feature engineering = micro to macro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i="1" lang="fr" sz="1300">
                <a:latin typeface="Roboto"/>
                <a:ea typeface="Roboto"/>
                <a:cs typeface="Roboto"/>
                <a:sym typeface="Roboto"/>
              </a:rPr>
              <a:t>Grouper</a:t>
            </a:r>
            <a:r>
              <a:rPr lang="fr" sz="1300">
                <a:latin typeface="Roboto"/>
                <a:ea typeface="Roboto"/>
                <a:cs typeface="Roboto"/>
                <a:sym typeface="Roboto"/>
              </a:rPr>
              <a:t>: sum(), mean(),...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i="1" lang="fr" sz="1300">
                <a:latin typeface="Roboto"/>
                <a:ea typeface="Roboto"/>
                <a:cs typeface="Roboto"/>
                <a:sym typeface="Roboto"/>
              </a:rPr>
              <a:t>Binary </a:t>
            </a:r>
            <a:r>
              <a:rPr lang="fr" sz="1300">
                <a:latin typeface="Roboto"/>
                <a:ea typeface="Roboto"/>
                <a:cs typeface="Roboto"/>
                <a:sym typeface="Roboto"/>
              </a:rPr>
              <a:t>(cf: nb_order, nb_item 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i="1" lang="fr" sz="1300">
                <a:latin typeface="Roboto"/>
                <a:ea typeface="Roboto"/>
                <a:cs typeface="Roboto"/>
                <a:sym typeface="Roboto"/>
              </a:rPr>
              <a:t>Categories d’items</a:t>
            </a:r>
            <a:endParaRPr b="1" i="1"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i="1" lang="fr" sz="1300">
                <a:latin typeface="Roboto"/>
                <a:ea typeface="Roboto"/>
                <a:cs typeface="Roboto"/>
                <a:sym typeface="Roboto"/>
              </a:rPr>
              <a:t>Temporel</a:t>
            </a:r>
            <a:r>
              <a:rPr lang="fr" sz="1300">
                <a:latin typeface="Roboto"/>
                <a:ea typeface="Roboto"/>
                <a:cs typeface="Roboto"/>
                <a:sym typeface="Roboto"/>
              </a:rPr>
              <a:t>: Récence, temps de livraison, timing favoris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>
                <a:latin typeface="Roboto"/>
                <a:ea typeface="Roboto"/>
                <a:cs typeface="Roboto"/>
                <a:sym typeface="Roboto"/>
              </a:rPr>
              <a:t>Other: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i="1" lang="fr" sz="1300">
                <a:latin typeface="Roboto"/>
                <a:ea typeface="Roboto"/>
                <a:cs typeface="Roboto"/>
                <a:sym typeface="Roboto"/>
              </a:rPr>
              <a:t>Outliers</a:t>
            </a:r>
            <a:r>
              <a:rPr lang="fr" sz="1300">
                <a:latin typeface="Roboto"/>
                <a:ea typeface="Roboto"/>
                <a:cs typeface="Roboto"/>
                <a:sym typeface="Roboto"/>
              </a:rPr>
              <a:t>: MinMaxScaler()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i="1" lang="fr" sz="1300">
                <a:latin typeface="Roboto"/>
                <a:ea typeface="Roboto"/>
                <a:cs typeface="Roboto"/>
                <a:sym typeface="Roboto"/>
              </a:rPr>
              <a:t>log</a:t>
            </a:r>
            <a:endParaRPr b="1" i="1"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i="1" lang="fr" sz="1300">
                <a:latin typeface="Roboto"/>
                <a:ea typeface="Roboto"/>
                <a:cs typeface="Roboto"/>
                <a:sym typeface="Roboto"/>
              </a:rPr>
              <a:t>fill/dropna()</a:t>
            </a:r>
            <a:endParaRPr b="1" i="1"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3197175" y="244225"/>
            <a:ext cx="5946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Après le nettoyage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7" name="Google Shape;157;p20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158" name="Google Shape;158;p20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Créer un jeu d’étude propre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Indicateurs clairs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Donnée organisée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Gestion des données manquantes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Gestion des indicateurs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76" y="989364"/>
            <a:ext cx="5642024" cy="28608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1"/>
          <p:cNvGrpSpPr/>
          <p:nvPr/>
        </p:nvGrpSpPr>
        <p:grpSpPr>
          <a:xfrm>
            <a:off x="0" y="-312"/>
            <a:ext cx="3197176" cy="5143393"/>
            <a:chOff x="0" y="1189989"/>
            <a:chExt cx="3546900" cy="3482796"/>
          </a:xfrm>
        </p:grpSpPr>
        <p:sp>
          <p:nvSpPr>
            <p:cNvPr id="166" name="Google Shape;166;p2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Etudier les datasets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21"/>
            <p:cNvSpPr txBox="1"/>
            <p:nvPr/>
          </p:nvSpPr>
          <p:spPr>
            <a:xfrm>
              <a:off x="0" y="1862685"/>
              <a:ext cx="2996700" cy="28101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Comprendre ce qu’on a à l’intérieur: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Beaucoup de donnée?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Présente? Manquante?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Eparse?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Constante? Régulière?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Organisée?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Optimisée?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Quels indicateurs?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8" name="Google Shape;168;p21"/>
          <p:cNvSpPr txBox="1"/>
          <p:nvPr/>
        </p:nvSpPr>
        <p:spPr>
          <a:xfrm>
            <a:off x="3197175" y="244225"/>
            <a:ext cx="5946900" cy="4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Analyse exploratoire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75" y="998450"/>
            <a:ext cx="5898175" cy="41446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