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9"/>
  </p:notesMasterIdLst>
  <p:handoutMasterIdLst>
    <p:handoutMasterId r:id="rId110"/>
  </p:handoutMasterIdLst>
  <p:sldIdLst>
    <p:sldId id="258" r:id="rId2"/>
    <p:sldId id="259" r:id="rId3"/>
    <p:sldId id="260" r:id="rId4"/>
    <p:sldId id="367" r:id="rId5"/>
    <p:sldId id="262" r:id="rId6"/>
    <p:sldId id="263" r:id="rId7"/>
    <p:sldId id="264" r:id="rId8"/>
    <p:sldId id="265" r:id="rId9"/>
    <p:sldId id="266" r:id="rId10"/>
    <p:sldId id="267" r:id="rId11"/>
    <p:sldId id="279"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368" r:id="rId30"/>
    <p:sldId id="286" r:id="rId31"/>
    <p:sldId id="287" r:id="rId32"/>
    <p:sldId id="288" r:id="rId33"/>
    <p:sldId id="289" r:id="rId34"/>
    <p:sldId id="290" r:id="rId35"/>
    <p:sldId id="291" r:id="rId36"/>
    <p:sldId id="292" r:id="rId37"/>
    <p:sldId id="293" r:id="rId38"/>
    <p:sldId id="294" r:id="rId39"/>
    <p:sldId id="295" r:id="rId40"/>
    <p:sldId id="369"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70" r:id="rId85"/>
    <p:sldId id="339" r:id="rId86"/>
    <p:sldId id="340" r:id="rId87"/>
    <p:sldId id="341" r:id="rId88"/>
    <p:sldId id="342" r:id="rId89"/>
    <p:sldId id="343" r:id="rId90"/>
    <p:sldId id="344" r:id="rId91"/>
    <p:sldId id="345" r:id="rId92"/>
    <p:sldId id="371"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2" r:id="rId10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6" autoAdjust="0"/>
  </p:normalViewPr>
  <p:slideViewPr>
    <p:cSldViewPr>
      <p:cViewPr varScale="1">
        <p:scale>
          <a:sx n="120" d="100"/>
          <a:sy n="120" d="100"/>
        </p:scale>
        <p:origin x="114"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115"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Other</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2018-01-12</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89947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376362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19</a:t>
            </a:fld>
            <a:endParaRPr lang="en-US"/>
          </a:p>
        </p:txBody>
      </p:sp>
    </p:spTree>
    <p:extLst>
      <p:ext uri="{BB962C8B-B14F-4D97-AF65-F5344CB8AC3E}">
        <p14:creationId xmlns:p14="http://schemas.microsoft.com/office/powerpoint/2010/main" val="97656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3491881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242457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431384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54301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31</a:t>
            </a:fld>
            <a:endParaRPr lang="en-US"/>
          </a:p>
        </p:txBody>
      </p:sp>
    </p:spTree>
    <p:extLst>
      <p:ext uri="{BB962C8B-B14F-4D97-AF65-F5344CB8AC3E}">
        <p14:creationId xmlns:p14="http://schemas.microsoft.com/office/powerpoint/2010/main" val="318020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33</a:t>
            </a:fld>
            <a:endParaRPr lang="en-US"/>
          </a:p>
        </p:txBody>
      </p:sp>
    </p:spTree>
    <p:extLst>
      <p:ext uri="{BB962C8B-B14F-4D97-AF65-F5344CB8AC3E}">
        <p14:creationId xmlns:p14="http://schemas.microsoft.com/office/powerpoint/2010/main" val="247240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236097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35</a:t>
            </a:fld>
            <a:endParaRPr lang="nl-NL"/>
          </a:p>
        </p:txBody>
      </p:sp>
    </p:spTree>
    <p:extLst>
      <p:ext uri="{BB962C8B-B14F-4D97-AF65-F5344CB8AC3E}">
        <p14:creationId xmlns:p14="http://schemas.microsoft.com/office/powerpoint/2010/main" val="256404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690794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extLst>
      <p:ext uri="{BB962C8B-B14F-4D97-AF65-F5344CB8AC3E}">
        <p14:creationId xmlns:p14="http://schemas.microsoft.com/office/powerpoint/2010/main" val="315000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41</a:t>
            </a:fld>
            <a:endParaRPr lang="en-CA" dirty="0"/>
          </a:p>
        </p:txBody>
      </p:sp>
    </p:spTree>
    <p:extLst>
      <p:ext uri="{BB962C8B-B14F-4D97-AF65-F5344CB8AC3E}">
        <p14:creationId xmlns:p14="http://schemas.microsoft.com/office/powerpoint/2010/main" val="11210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46</a:t>
            </a:fld>
            <a:endParaRPr lang="en-CA" dirty="0"/>
          </a:p>
        </p:txBody>
      </p:sp>
    </p:spTree>
    <p:extLst>
      <p:ext uri="{BB962C8B-B14F-4D97-AF65-F5344CB8AC3E}">
        <p14:creationId xmlns:p14="http://schemas.microsoft.com/office/powerpoint/2010/main" val="3976456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55</a:t>
            </a:fld>
            <a:endParaRPr lang="en-US"/>
          </a:p>
        </p:txBody>
      </p:sp>
    </p:spTree>
    <p:extLst>
      <p:ext uri="{BB962C8B-B14F-4D97-AF65-F5344CB8AC3E}">
        <p14:creationId xmlns:p14="http://schemas.microsoft.com/office/powerpoint/2010/main" val="62206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61</a:t>
            </a:fld>
            <a:endParaRPr lang="en-US"/>
          </a:p>
        </p:txBody>
      </p:sp>
    </p:spTree>
    <p:extLst>
      <p:ext uri="{BB962C8B-B14F-4D97-AF65-F5344CB8AC3E}">
        <p14:creationId xmlns:p14="http://schemas.microsoft.com/office/powerpoint/2010/main" val="1471236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54166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2695997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69</a:t>
            </a:fld>
            <a:endParaRPr lang="en-US" dirty="0"/>
          </a:p>
        </p:txBody>
      </p:sp>
    </p:spTree>
    <p:extLst>
      <p:ext uri="{BB962C8B-B14F-4D97-AF65-F5344CB8AC3E}">
        <p14:creationId xmlns:p14="http://schemas.microsoft.com/office/powerpoint/2010/main" val="406833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71</a:t>
            </a:fld>
            <a:endParaRPr lang="en-CA" dirty="0"/>
          </a:p>
        </p:txBody>
      </p:sp>
    </p:spTree>
    <p:extLst>
      <p:ext uri="{BB962C8B-B14F-4D97-AF65-F5344CB8AC3E}">
        <p14:creationId xmlns:p14="http://schemas.microsoft.com/office/powerpoint/2010/main" val="37560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379863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2262062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3237075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79</a:t>
            </a:fld>
            <a:endParaRPr lang="en-CA" dirty="0"/>
          </a:p>
        </p:txBody>
      </p:sp>
    </p:spTree>
    <p:extLst>
      <p:ext uri="{BB962C8B-B14F-4D97-AF65-F5344CB8AC3E}">
        <p14:creationId xmlns:p14="http://schemas.microsoft.com/office/powerpoint/2010/main" val="3631503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84</a:t>
            </a:fld>
            <a:endParaRPr lang="en-CA" dirty="0"/>
          </a:p>
        </p:txBody>
      </p:sp>
    </p:spTree>
    <p:extLst>
      <p:ext uri="{BB962C8B-B14F-4D97-AF65-F5344CB8AC3E}">
        <p14:creationId xmlns:p14="http://schemas.microsoft.com/office/powerpoint/2010/main" val="2562988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85</a:t>
            </a:fld>
            <a:endParaRPr lang="en-CA" dirty="0"/>
          </a:p>
        </p:txBody>
      </p:sp>
    </p:spTree>
    <p:extLst>
      <p:ext uri="{BB962C8B-B14F-4D97-AF65-F5344CB8AC3E}">
        <p14:creationId xmlns:p14="http://schemas.microsoft.com/office/powerpoint/2010/main" val="4216177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86</a:t>
            </a:fld>
            <a:endParaRPr lang="en-CA" dirty="0">
              <a:solidFill>
                <a:prstClr val="black"/>
              </a:solidFill>
            </a:endParaRPr>
          </a:p>
        </p:txBody>
      </p:sp>
    </p:spTree>
    <p:extLst>
      <p:ext uri="{BB962C8B-B14F-4D97-AF65-F5344CB8AC3E}">
        <p14:creationId xmlns:p14="http://schemas.microsoft.com/office/powerpoint/2010/main" val="2463944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92</a:t>
            </a:fld>
            <a:endParaRPr lang="en-CA" dirty="0"/>
          </a:p>
        </p:txBody>
      </p:sp>
    </p:spTree>
    <p:extLst>
      <p:ext uri="{BB962C8B-B14F-4D97-AF65-F5344CB8AC3E}">
        <p14:creationId xmlns:p14="http://schemas.microsoft.com/office/powerpoint/2010/main" val="3031881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93</a:t>
            </a:fld>
            <a:endParaRPr lang="en-CA" dirty="0"/>
          </a:p>
        </p:txBody>
      </p:sp>
    </p:spTree>
    <p:extLst>
      <p:ext uri="{BB962C8B-B14F-4D97-AF65-F5344CB8AC3E}">
        <p14:creationId xmlns:p14="http://schemas.microsoft.com/office/powerpoint/2010/main" val="2293328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99</a:t>
            </a:fld>
            <a:endParaRPr lang="en-CA" dirty="0"/>
          </a:p>
        </p:txBody>
      </p:sp>
    </p:spTree>
    <p:extLst>
      <p:ext uri="{BB962C8B-B14F-4D97-AF65-F5344CB8AC3E}">
        <p14:creationId xmlns:p14="http://schemas.microsoft.com/office/powerpoint/2010/main" val="1265127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100</a:t>
            </a:fld>
            <a:endParaRPr lang="en-CA" dirty="0"/>
          </a:p>
        </p:txBody>
      </p:sp>
    </p:spTree>
    <p:extLst>
      <p:ext uri="{BB962C8B-B14F-4D97-AF65-F5344CB8AC3E}">
        <p14:creationId xmlns:p14="http://schemas.microsoft.com/office/powerpoint/2010/main" val="345955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104</a:t>
            </a:fld>
            <a:endParaRPr lang="en-CA" dirty="0"/>
          </a:p>
        </p:txBody>
      </p:sp>
    </p:spTree>
    <p:extLst>
      <p:ext uri="{BB962C8B-B14F-4D97-AF65-F5344CB8AC3E}">
        <p14:creationId xmlns:p14="http://schemas.microsoft.com/office/powerpoint/2010/main" val="245214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289440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28877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304716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Operations are an “extension” to the RESTful framework</a:t>
            </a:r>
          </a:p>
        </p:txBody>
      </p:sp>
      <p:sp>
        <p:nvSpPr>
          <p:cNvPr id="4" name="Slide Number Placeholder 3"/>
          <p:cNvSpPr>
            <a:spLocks noGrp="1"/>
          </p:cNvSpPr>
          <p:nvPr>
            <p:ph type="sldNum" sz="quarter" idx="10"/>
          </p:nvPr>
        </p:nvSpPr>
        <p:spPr/>
        <p:txBody>
          <a:bodyPr/>
          <a:lstStyle/>
          <a:p>
            <a:fld id="{E592D5FE-85CA-40E6-8273-48A5F35DE016}" type="slidenum">
              <a:rPr lang="en-US" smtClean="0"/>
              <a:pPr/>
              <a:t>11</a:t>
            </a:fld>
            <a:endParaRPr lang="en-US"/>
          </a:p>
        </p:txBody>
      </p:sp>
    </p:spTree>
    <p:extLst>
      <p:ext uri="{BB962C8B-B14F-4D97-AF65-F5344CB8AC3E}">
        <p14:creationId xmlns:p14="http://schemas.microsoft.com/office/powerpoint/2010/main" val="562491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94681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2324478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2018-01-12</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2018-01-12</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2018-01-12</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2018-01-12</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2018-01-12</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2018-01-12</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BC4CC-B8B8-4C5B-8245-D59E9C48FD8C}"/>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5" name="Rectangle 16">
            <a:extLst>
              <a:ext uri="{FF2B5EF4-FFF2-40B4-BE49-F238E27FC236}">
                <a16:creationId xmlns:a16="http://schemas.microsoft.com/office/drawing/2014/main" id="{45EEB214-0B45-4190-BD70-FCD1946DD2ED}"/>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2018-01-12</a:t>
            </a:fld>
            <a:endParaRPr lang="en-US" dirty="0"/>
          </a:p>
        </p:txBody>
      </p:sp>
      <p:sp>
        <p:nvSpPr>
          <p:cNvPr id="6" name="Slide Number Placeholder 3">
            <a:extLst>
              <a:ext uri="{FF2B5EF4-FFF2-40B4-BE49-F238E27FC236}">
                <a16:creationId xmlns:a16="http://schemas.microsoft.com/office/drawing/2014/main" id="{8968297F-9291-4F81-BFD1-F0B46D2853AD}"/>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2018-01-12</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2018-01-12</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2017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1"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2018-01-12</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0" r:id="rId7"/>
    <p:sldLayoutId id="2147483681" r:id="rId8"/>
    <p:sldLayoutId id="2147483682" r:id="rId9"/>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40.jpeg"/><Relationship Id="rId4" Type="http://schemas.openxmlformats.org/officeDocument/2006/relationships/image" Target="../media/image2.jpeg"/></Relationships>
</file>

<file path=ppt/slides/_rels/slide10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blob/master/presentations/2018-01%20WGM/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Jan. </a:t>
            </a:r>
            <a:r>
              <a:rPr lang="en-AU" kern="0"/>
              <a:t>30, </a:t>
            </a:r>
            <a:r>
              <a:rPr lang="en-AU" kern="0" dirty="0"/>
              <a:t>2018</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nvPr>
        </p:nvGraphicFramePr>
        <p:xfrm>
          <a:off x="1847527" y="1700810"/>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dirty="0"/>
              <a:t>How much will implementing a FHIR solution cost?</a:t>
            </a:r>
          </a:p>
          <a:p>
            <a:pPr lvl="1"/>
            <a:r>
              <a:rPr lang="en-US" sz="2400" dirty="0"/>
              <a:t>Considerations</a:t>
            </a:r>
          </a:p>
          <a:p>
            <a:pPr lvl="2"/>
            <a:r>
              <a:rPr lang="en-US" sz="2000" dirty="0"/>
              <a:t>Reference implementations help</a:t>
            </a:r>
          </a:p>
          <a:p>
            <a:pPr lvl="2"/>
            <a:r>
              <a:rPr lang="en-US" sz="2000" dirty="0"/>
              <a:t>Learning curve is lower</a:t>
            </a:r>
          </a:p>
          <a:p>
            <a:pPr lvl="3"/>
            <a:r>
              <a:rPr lang="en-US" sz="1800" dirty="0"/>
              <a:t>Still a curve if unfamiliar with XML / JSON / REST</a:t>
            </a:r>
          </a:p>
          <a:p>
            <a:pPr lvl="2"/>
            <a:r>
              <a:rPr lang="en-US" sz="2000" dirty="0"/>
              <a:t>Faster to “drive by” interoperability</a:t>
            </a:r>
          </a:p>
          <a:p>
            <a:pPr lvl="2"/>
            <a:r>
              <a:rPr lang="en-US" sz="2000" dirty="0"/>
              <a:t>Can’t speed consensus</a:t>
            </a:r>
          </a:p>
          <a:p>
            <a:pPr lvl="2"/>
            <a:r>
              <a:rPr lang="en-US" sz="2000" dirty="0"/>
              <a:t>Tools to help with mapping to internal codes and structures, still takes time</a:t>
            </a:r>
          </a:p>
          <a:p>
            <a:pPr lvl="2"/>
            <a:r>
              <a:rPr lang="en-US" sz="2000" dirty="0"/>
              <a:t>Anecdotal is “faster” to “significantly faster” to implement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100</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4233" y="2420889"/>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101</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102</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7929"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73075"/>
            <a:ext cx="9329038" cy="822325"/>
          </a:xfrm>
        </p:spPr>
        <p:txBody>
          <a:bodyPr/>
          <a:lstStyle/>
          <a:p>
            <a:pPr lvl="0"/>
            <a:r>
              <a:rPr lang="en-US" noProof="0" dirty="0"/>
              <a:t>Time-points </a:t>
            </a:r>
            <a:r>
              <a:rPr lang="en-US" noProof="0"/>
              <a:t>for re-evaluation</a:t>
            </a:r>
            <a:endParaRPr lang="en-US" noProof="0" dirty="0"/>
          </a:p>
        </p:txBody>
      </p:sp>
      <p:sp>
        <p:nvSpPr>
          <p:cNvPr id="3" name="Content Placeholder 2"/>
          <p:cNvSpPr>
            <a:spLocks noGrp="1"/>
          </p:cNvSpPr>
          <p:nvPr>
            <p:ph idx="1"/>
          </p:nvPr>
        </p:nvSpPr>
        <p:spPr/>
        <p:txBody>
          <a:bodyPr/>
          <a:lstStyle/>
          <a:p>
            <a:r>
              <a:rPr lang="en-US" dirty="0"/>
              <a:t>Q4 2018: FHIR R4 published </a:t>
            </a:r>
          </a:p>
          <a:p>
            <a:pPr lvl="1" indent="-342900"/>
            <a:r>
              <a:rPr lang="en-US" dirty="0"/>
              <a:t>with some normative content?</a:t>
            </a:r>
          </a:p>
          <a:p>
            <a:r>
              <a:rPr lang="en-US" dirty="0"/>
              <a:t>Additional releases every 18-24 months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103</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104</a:t>
            </a:fld>
            <a:endParaRPr lang="en-CA" dirty="0"/>
          </a:p>
        </p:txBody>
      </p:sp>
      <p:pic>
        <p:nvPicPr>
          <p:cNvPr id="3" name="Picture 2"/>
          <p:cNvPicPr>
            <a:picLocks noChangeAspect="1"/>
          </p:cNvPicPr>
          <p:nvPr/>
        </p:nvPicPr>
        <p:blipFill>
          <a:blip r:embed="rId3"/>
          <a:stretch>
            <a:fillRect/>
          </a:stretch>
        </p:blipFill>
        <p:spPr>
          <a:xfrm>
            <a:off x="2033199" y="1657809"/>
            <a:ext cx="4257341" cy="4867536"/>
          </a:xfrm>
          <a:prstGeom prst="rect">
            <a:avLst/>
          </a:prstGeom>
        </p:spPr>
      </p:pic>
      <p:pic>
        <p:nvPicPr>
          <p:cNvPr id="5" name="Picture 4"/>
          <p:cNvPicPr>
            <a:picLocks noChangeAspect="1"/>
          </p:cNvPicPr>
          <p:nvPr/>
        </p:nvPicPr>
        <p:blipFill>
          <a:blip r:embed="rId4"/>
          <a:stretch>
            <a:fillRect/>
          </a:stretch>
        </p:blipFill>
        <p:spPr>
          <a:xfrm>
            <a:off x="6444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dirty="0"/>
              <a:t>Attend other FHIR tutorials</a:t>
            </a:r>
          </a:p>
          <a:p>
            <a:pPr lvl="1"/>
            <a:r>
              <a:rPr lang="en-US" sz="1900" dirty="0"/>
              <a:t>Developers, Profiles, Deep Dive</a:t>
            </a:r>
          </a:p>
          <a:p>
            <a:r>
              <a:rPr lang="en-US" sz="2400" dirty="0"/>
              <a:t>Read the spec: </a:t>
            </a:r>
            <a:r>
              <a:rPr lang="en-US" sz="2400" dirty="0">
                <a:hlinkClick r:id="rId2"/>
              </a:rPr>
              <a:t>http://hl7.org/fhir</a:t>
            </a:r>
            <a:endParaRPr lang="en-US" sz="2400" dirty="0"/>
          </a:p>
          <a:p>
            <a:r>
              <a:rPr lang="en-US" sz="2400" dirty="0"/>
              <a:t>Join </a:t>
            </a:r>
            <a:r>
              <a:rPr lang="en-US" sz="2400" dirty="0">
                <a:hlinkClick r:id="rId3"/>
              </a:rPr>
              <a:t>http://chat.fhir.org</a:t>
            </a:r>
            <a:endParaRPr lang="en-US" sz="2400" dirty="0"/>
          </a:p>
          <a:p>
            <a:r>
              <a:rPr lang="en-US" sz="2400" dirty="0"/>
              <a:t>Follow #FHIR on Twitter</a:t>
            </a:r>
          </a:p>
          <a:p>
            <a:r>
              <a:rPr lang="en-US" sz="2400" dirty="0"/>
              <a:t>Shape the specification:</a:t>
            </a:r>
          </a:p>
          <a:p>
            <a:pPr lvl="1"/>
            <a:r>
              <a:rPr lang="en-US" sz="2000" dirty="0"/>
              <a:t>Join the FHIR track at this WGM</a:t>
            </a:r>
          </a:p>
          <a:p>
            <a:pPr lvl="1"/>
            <a:r>
              <a:rPr lang="en-US" sz="2000" dirty="0"/>
              <a:t>Feedback – chat, tracker, list server</a:t>
            </a:r>
          </a:p>
          <a:p>
            <a:pPr lvl="1"/>
            <a:r>
              <a:rPr lang="en-US" sz="2000" dirty="0"/>
              <a:t>Try implementing it</a:t>
            </a:r>
          </a:p>
          <a:p>
            <a:pPr lvl="1"/>
            <a:r>
              <a:rPr lang="en-US" sz="2000" dirty="0"/>
              <a:t>Come to a Connectathon!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105</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8400256" y="260649"/>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dirty="0"/>
              <a:t>Attend a Working Group Meeting</a:t>
            </a:r>
          </a:p>
          <a:p>
            <a:pPr lvl="1"/>
            <a:r>
              <a:rPr lang="en-US" sz="1900" dirty="0"/>
              <a:t>Tutorials, </a:t>
            </a:r>
            <a:r>
              <a:rPr lang="en-US" sz="1900" b="1" dirty="0" err="1"/>
              <a:t>Connectathons</a:t>
            </a:r>
            <a:endParaRPr lang="en-US" sz="1900" dirty="0"/>
          </a:p>
          <a:p>
            <a:pPr lvl="1"/>
            <a:r>
              <a:rPr lang="en-US" sz="1900" dirty="0"/>
              <a:t>May 11-18 </a:t>
            </a:r>
            <a:r>
              <a:rPr lang="en-US" sz="1900" i="1" dirty="0"/>
              <a:t>Cologne</a:t>
            </a:r>
          </a:p>
          <a:p>
            <a:pPr lvl="1"/>
            <a:r>
              <a:rPr lang="en-US" sz="1900" dirty="0"/>
              <a:t>Sept 28-Oct 5 Baltimore</a:t>
            </a:r>
          </a:p>
          <a:p>
            <a:pPr lvl="1"/>
            <a:r>
              <a:rPr lang="en-US" sz="1900" dirty="0"/>
              <a:t>Jan 11-18 San Antonio</a:t>
            </a:r>
          </a:p>
          <a:p>
            <a:r>
              <a:rPr lang="en-US" sz="2400" dirty="0"/>
              <a:t>FHIR Developer Days USA</a:t>
            </a:r>
          </a:p>
          <a:p>
            <a:pPr lvl="1"/>
            <a:r>
              <a:rPr lang="en-US" sz="1900" dirty="0"/>
              <a:t>June 19-2 Boston</a:t>
            </a:r>
          </a:p>
          <a:p>
            <a:r>
              <a:rPr lang="en-US" sz="2400" dirty="0"/>
              <a:t>FHIR Institute Webinars</a:t>
            </a:r>
          </a:p>
          <a:p>
            <a:pPr lvl="1"/>
            <a:r>
              <a:rPr lang="en-US" sz="1900" dirty="0"/>
              <a:t>(not yet scheduled)</a:t>
            </a:r>
          </a:p>
          <a:p>
            <a:r>
              <a:rPr lang="en-US" sz="2400" dirty="0"/>
              <a:t>Custom education available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106</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8400256" y="260649"/>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107</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8400256" y="260648"/>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operations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11</a:t>
            </a:fld>
            <a:endParaRPr lang="en-CA" dirty="0"/>
          </a:p>
        </p:txBody>
      </p:sp>
      <p:pic>
        <p:nvPicPr>
          <p:cNvPr id="3" name="Picture 2"/>
          <p:cNvPicPr>
            <a:picLocks noChangeAspect="1"/>
          </p:cNvPicPr>
          <p:nvPr/>
        </p:nvPicPr>
        <p:blipFill>
          <a:blip r:embed="rId3"/>
          <a:stretch>
            <a:fillRect/>
          </a:stretch>
        </p:blipFill>
        <p:spPr>
          <a:xfrm>
            <a:off x="1963966" y="1611383"/>
            <a:ext cx="8308498" cy="4176464"/>
          </a:xfrm>
          <a:prstGeom prst="rect">
            <a:avLst/>
          </a:prstGeom>
        </p:spPr>
      </p:pic>
    </p:spTree>
    <p:extLst>
      <p:ext uri="{BB962C8B-B14F-4D97-AF65-F5344CB8AC3E}">
        <p14:creationId xmlns:p14="http://schemas.microsoft.com/office/powerpoint/2010/main" val="188167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12</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t>
            </a:r>
            <a:br>
              <a:rPr lang="en-US" noProof="0" dirty="0"/>
            </a:br>
            <a:r>
              <a:rPr lang="en-US" noProof="0" dirty="0"/>
              <a:t>audit,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13</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14</a:t>
            </a:fld>
            <a:endParaRPr lang="en-CA" dirty="0"/>
          </a:p>
        </p:txBody>
      </p:sp>
      <p:graphicFrame>
        <p:nvGraphicFramePr>
          <p:cNvPr id="5" name="Diagram 4"/>
          <p:cNvGraphicFramePr/>
          <p:nvPr>
            <p:extLst/>
          </p:nvPr>
        </p:nvGraphicFramePr>
        <p:xfrm>
          <a:off x="8616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15</a:t>
            </a:fld>
            <a:endParaRPr lang="en-US"/>
          </a:p>
        </p:txBody>
      </p:sp>
      <p:sp>
        <p:nvSpPr>
          <p:cNvPr id="13" name="AutoShape 7"/>
          <p:cNvSpPr>
            <a:spLocks/>
          </p:cNvSpPr>
          <p:nvPr/>
        </p:nvSpPr>
        <p:spPr bwMode="auto">
          <a:xfrm>
            <a:off x="2944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700809"/>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2369096"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2946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2970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647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6629401" y="1700809"/>
            <a:ext cx="2337819" cy="4893647"/>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8774734" y="2482930"/>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1" name="Freeform 40"/>
          <p:cNvSpPr/>
          <p:nvPr/>
        </p:nvSpPr>
        <p:spPr bwMode="auto">
          <a:xfrm rot="658787">
            <a:off x="8456657" y="2513347"/>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cxnSp>
        <p:nvCxnSpPr>
          <p:cNvPr id="43" name="Straight Arrow Connector 42"/>
          <p:cNvCxnSpPr/>
          <p:nvPr/>
        </p:nvCxnSpPr>
        <p:spPr bwMode="auto">
          <a:xfrm>
            <a:off x="4007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3352800" y="3886201"/>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7918865"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3548472"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2369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3352800" y="5460096"/>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8355226" y="3416860"/>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29" name="TextBox 28"/>
          <p:cNvSpPr txBox="1"/>
          <p:nvPr/>
        </p:nvSpPr>
        <p:spPr>
          <a:xfrm>
            <a:off x="4727848"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3575720"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3855741"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4459053"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16</a:t>
            </a:fld>
            <a:endParaRPr lang="en-CA" dirty="0"/>
          </a:p>
        </p:txBody>
      </p:sp>
      <p:graphicFrame>
        <p:nvGraphicFramePr>
          <p:cNvPr id="5" name="Diagram 4"/>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17</a:t>
            </a:fld>
            <a:endParaRPr lang="en-CA" dirty="0"/>
          </a:p>
        </p:txBody>
      </p:sp>
      <p:graphicFrame>
        <p:nvGraphicFramePr>
          <p:cNvPr id="6" name="Diagram 5"/>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18</a:t>
            </a:fld>
            <a:endParaRPr lang="en-CA" dirty="0"/>
          </a:p>
        </p:txBody>
      </p:sp>
      <p:graphicFrame>
        <p:nvGraphicFramePr>
          <p:cNvPr id="5" name="Diagram 4"/>
          <p:cNvGraphicFramePr/>
          <p:nvPr>
            <p:extLst/>
          </p:nvPr>
        </p:nvGraphicFramePr>
        <p:xfrm>
          <a:off x="8616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629400" y="1700809"/>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19</a:t>
            </a:fld>
            <a:endParaRPr lang="en-US"/>
          </a:p>
        </p:txBody>
      </p:sp>
      <p:sp>
        <p:nvSpPr>
          <p:cNvPr id="13" name="AutoShape 7"/>
          <p:cNvSpPr>
            <a:spLocks/>
          </p:cNvSpPr>
          <p:nvPr/>
        </p:nvSpPr>
        <p:spPr bwMode="auto">
          <a:xfrm>
            <a:off x="2944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2590800" y="2133601"/>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3733801" y="2133601"/>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3503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8770233" y="2608038"/>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0" name="Freeform 39"/>
          <p:cNvSpPr/>
          <p:nvPr/>
        </p:nvSpPr>
        <p:spPr bwMode="auto">
          <a:xfrm rot="1067259">
            <a:off x="8741205" y="2608514"/>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32" name="TextBox 31"/>
          <p:cNvSpPr txBox="1"/>
          <p:nvPr/>
        </p:nvSpPr>
        <p:spPr>
          <a:xfrm>
            <a:off x="3276600" y="2571688"/>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4572000" y="2824843"/>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4724400" y="369899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3124200" y="3810001"/>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8308468" y="3444423"/>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Who am I?</a:t>
            </a:r>
            <a:endParaRPr lang="en-US" noProof="0" dirty="0"/>
          </a:p>
        </p:txBody>
      </p:sp>
      <p:sp>
        <p:nvSpPr>
          <p:cNvPr id="3" name="Content Placeholder 2"/>
          <p:cNvSpPr>
            <a:spLocks noGrp="1"/>
          </p:cNvSpPr>
          <p:nvPr>
            <p:ph idx="1"/>
          </p:nvPr>
        </p:nvSpPr>
        <p:spPr/>
        <p:txBody>
          <a:bodyPr/>
          <a:lstStyle/>
          <a:p>
            <a:r>
              <a:rPr lang="en-US" noProof="0"/>
              <a:t>Name: Lloyd McKenzie</a:t>
            </a:r>
          </a:p>
          <a:p>
            <a:r>
              <a:rPr lang="en-US" noProof="0"/>
              <a:t>Company: Gevity</a:t>
            </a:r>
          </a:p>
          <a:p>
            <a:r>
              <a:rPr lang="en-US" noProof="0"/>
              <a:t>Background:</a:t>
            </a:r>
          </a:p>
          <a:p>
            <a:pPr lvl="1"/>
            <a:r>
              <a:rPr lang="en-US" noProof="0"/>
              <a:t>One of FHIR’s 3 initial editors</a:t>
            </a:r>
          </a:p>
          <a:p>
            <a:pPr lvl="1"/>
            <a:r>
              <a:rPr lang="en-US" noProof="0"/>
              <a:t>Co-chair FMG, FHIR-I and MnM</a:t>
            </a:r>
          </a:p>
          <a:p>
            <a:pPr lvl="1"/>
            <a:r>
              <a:rPr lang="en-US" noProof="0"/>
              <a:t>HL7 Fellow</a:t>
            </a:r>
          </a:p>
          <a:p>
            <a:pPr lvl="1"/>
            <a:r>
              <a:rPr lang="en-US" noProof="0"/>
              <a:t>Heavily involved in HL7 and healthcare exchange for last 17 years (v2, v3, CDA, etc.)</a:t>
            </a:r>
          </a:p>
          <a:p>
            <a:pPr lvl="1"/>
            <a:r>
              <a:rPr lang="en-US" noProof="0">
                <a:hlinkClick r:id="rId2"/>
              </a:rPr>
              <a:t>lmckenzie@gevityinc.com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8400257"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20</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21</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a:t>
            </a:r>
          </a:p>
        </p:txBody>
      </p:sp>
      <p:sp>
        <p:nvSpPr>
          <p:cNvPr id="3" name="Content Placeholder 2"/>
          <p:cNvSpPr>
            <a:spLocks noGrp="1"/>
          </p:cNvSpPr>
          <p:nvPr>
            <p:ph idx="1"/>
          </p:nvPr>
        </p:nvSpPr>
        <p:spPr/>
        <p:txBody>
          <a:bodyPr/>
          <a:lstStyle/>
          <a:p>
            <a:r>
              <a:rPr lang="en-US" noProof="0" dirty="0"/>
              <a:t>FHIR can be used for interoperability in other ways too</a:t>
            </a:r>
          </a:p>
          <a:p>
            <a:pPr lvl="1"/>
            <a:r>
              <a:rPr lang="en-US" dirty="0"/>
              <a:t>Payload in SOAP messages</a:t>
            </a:r>
          </a:p>
          <a:p>
            <a:pPr lvl="1"/>
            <a:r>
              <a:rPr lang="en-US" noProof="0" dirty="0"/>
              <a:t>Persistence model for shared database interface</a:t>
            </a:r>
          </a:p>
          <a:p>
            <a:pPr lvl="1"/>
            <a:r>
              <a:rPr lang="en-US" noProof="0" dirty="0"/>
              <a:t>Shared object model</a:t>
            </a:r>
          </a:p>
          <a:p>
            <a:pPr lvl="1"/>
            <a:r>
              <a:rPr lang="en-US" dirty="0"/>
              <a:t>…</a:t>
            </a:r>
          </a:p>
          <a:p>
            <a:r>
              <a:rPr lang="en-US" noProof="0" dirty="0"/>
              <a:t>Only requirement is that data </a:t>
            </a:r>
            <a:r>
              <a:rPr lang="en-US" dirty="0"/>
              <a:t>complies with one of the FHIR syntaxes and the FHIR semantics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22</a:t>
            </a:fld>
            <a:endParaRPr lang="en-CA" dirty="0"/>
          </a:p>
        </p:txBody>
      </p:sp>
      <p:graphicFrame>
        <p:nvGraphicFramePr>
          <p:cNvPr id="5" name="Diagram 4"/>
          <p:cNvGraphicFramePr/>
          <p:nvPr>
            <p:extLst>
              <p:ext uri="{D42A27DB-BD31-4B8C-83A1-F6EECF244321}">
                <p14:modId xmlns:p14="http://schemas.microsoft.com/office/powerpoint/2010/main" val="1969453067"/>
              </p:ext>
            </p:extLst>
          </p:nvPr>
        </p:nvGraphicFramePr>
        <p:xfrm>
          <a:off x="9677400" y="489518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other paradigms?</a:t>
            </a:r>
          </a:p>
        </p:txBody>
      </p:sp>
      <p:sp>
        <p:nvSpPr>
          <p:cNvPr id="3" name="Content Placeholder 2"/>
          <p:cNvSpPr>
            <a:spLocks noGrp="1"/>
          </p:cNvSpPr>
          <p:nvPr>
            <p:ph idx="1"/>
          </p:nvPr>
        </p:nvSpPr>
        <p:spPr/>
        <p:txBody>
          <a:bodyPr/>
          <a:lstStyle/>
          <a:p>
            <a:r>
              <a:rPr lang="en-US" noProof="0" dirty="0"/>
              <a:t>Use a custom paradigm when capabilities of other paradigms don’t fit requirement</a:t>
            </a:r>
          </a:p>
          <a:p>
            <a:pPr lvl="1"/>
            <a:r>
              <a:rPr lang="en-US" noProof="0" dirty="0"/>
              <a:t>Need for a different form of interface technology</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1766450418"/>
              </p:ext>
            </p:extLst>
          </p:nvPr>
        </p:nvGraphicFramePr>
        <p:xfrm>
          <a:off x="8544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‘other’?</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24</a:t>
            </a:fld>
            <a:endParaRPr lang="en-CA" dirty="0"/>
          </a:p>
        </p:txBody>
      </p:sp>
      <p:graphicFrame>
        <p:nvGraphicFramePr>
          <p:cNvPr id="5" name="Diagram 4"/>
          <p:cNvGraphicFramePr/>
          <p:nvPr>
            <p:extLst/>
          </p:nvPr>
        </p:nvGraphicFramePr>
        <p:xfrm>
          <a:off x="8544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325680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b="1"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22687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idx="1"/>
          </p:nvPr>
        </p:nvSpPr>
        <p:spPr/>
        <p:txBody>
          <a:bodyPr/>
          <a:lstStyle/>
          <a:p>
            <a:r>
              <a:rPr lang="en-US" dirty="0"/>
              <a:t>Can be downloaded here:</a:t>
            </a:r>
          </a:p>
          <a:p>
            <a:pPr lvl="1"/>
            <a:r>
              <a:rPr lang="en-CA" dirty="0">
                <a:hlinkClick r:id="rId2"/>
              </a:rPr>
              <a:t>https://github.com/FHIR/documents/blob/master/presentations/</a:t>
            </a:r>
            <a:r>
              <a:rPr lang="en-US" dirty="0">
                <a:hlinkClick r:id="rId2"/>
              </a:rPr>
              <a:t>2018-01%20WGM</a:t>
            </a:r>
            <a:r>
              <a:rPr lang="en-CA" dirty="0">
                <a:hlinkClick r:id="rId2"/>
              </a:rPr>
              <a:t>/FHIR%20for%20Architects.pptx</a:t>
            </a:r>
            <a:endParaRPr lang="en-CA" dirty="0"/>
          </a:p>
          <a:p>
            <a:pPr lvl="0"/>
            <a:r>
              <a:rPr lang="en-US" dirty="0"/>
              <a:t>Is licensed for use under the Creative Commons, specifically:</a:t>
            </a:r>
          </a:p>
          <a:p>
            <a:pPr lvl="1"/>
            <a:r>
              <a:rPr lang="en-CA" dirty="0">
                <a:hlinkClick r:id="rId3"/>
              </a:rPr>
              <a:t>Creative Commons Attribution 3.0 </a:t>
            </a:r>
            <a:r>
              <a:rPr lang="en-CA" dirty="0" err="1">
                <a:hlinkClick r:id="rId3"/>
              </a:rPr>
              <a:t>Unported</a:t>
            </a:r>
            <a:r>
              <a:rPr lang="en-CA" dirty="0">
                <a:hlinkClick r:id="rId3"/>
              </a:rPr>
              <a:t> License</a:t>
            </a:r>
            <a:endParaRPr lang="en-CA" dirty="0"/>
          </a:p>
          <a:p>
            <a:pPr lvl="1"/>
            <a:r>
              <a:rPr lang="en-US" dirty="0"/>
              <a:t>(Do with it as you wish, so long as you give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0200" y="4343400"/>
            <a:ext cx="1514168"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31</a:t>
            </a:fld>
            <a:endParaRPr lang="en-US"/>
          </a:p>
        </p:txBody>
      </p:sp>
      <p:cxnSp>
        <p:nvCxnSpPr>
          <p:cNvPr id="18" name="Straight Connector 17"/>
          <p:cNvCxnSpPr>
            <a:stCxn id="19" idx="0"/>
            <a:endCxn id="20" idx="2"/>
          </p:cNvCxnSpPr>
          <p:nvPr/>
        </p:nvCxnSpPr>
        <p:spPr bwMode="auto">
          <a:xfrm flipH="1" flipV="1">
            <a:off x="3295294" y="4278843"/>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2831160" y="4861536"/>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20" name="Rectangle 19"/>
          <p:cNvSpPr/>
          <p:nvPr/>
        </p:nvSpPr>
        <p:spPr bwMode="auto">
          <a:xfrm>
            <a:off x="2575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2483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3370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29" name="Rectangle 28"/>
          <p:cNvSpPr/>
          <p:nvPr/>
        </p:nvSpPr>
        <p:spPr bwMode="auto">
          <a:xfrm>
            <a:off x="5359996" y="3151589"/>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PHR</a:t>
            </a:r>
          </a:p>
        </p:txBody>
      </p:sp>
      <p:cxnSp>
        <p:nvCxnSpPr>
          <p:cNvPr id="30" name="Straight Connector 29"/>
          <p:cNvCxnSpPr/>
          <p:nvPr/>
        </p:nvCxnSpPr>
        <p:spPr bwMode="auto">
          <a:xfrm flipV="1">
            <a:off x="5576020" y="2503518"/>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4943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2" name="Oval 31"/>
          <p:cNvSpPr/>
          <p:nvPr/>
        </p:nvSpPr>
        <p:spPr bwMode="auto">
          <a:xfrm>
            <a:off x="5978872" y="249950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33" name="Rectangle 32"/>
          <p:cNvSpPr/>
          <p:nvPr/>
        </p:nvSpPr>
        <p:spPr bwMode="auto">
          <a:xfrm>
            <a:off x="5512396" y="200689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err="1">
                <a:solidFill>
                  <a:schemeClr val="tx1"/>
                </a:solidFill>
                <a:latin typeface="Arial" charset="0"/>
                <a:cs typeface="Arial" charset="0"/>
              </a:rPr>
              <a:t>App</a:t>
            </a:r>
            <a:endParaRPr lang="nl-NL" sz="2400" b="1" dirty="0">
              <a:solidFill>
                <a:schemeClr val="tx1"/>
              </a:solidFill>
              <a:latin typeface="Arial" charset="0"/>
              <a:cs typeface="Arial" charset="0"/>
            </a:endParaRPr>
          </a:p>
        </p:txBody>
      </p:sp>
      <p:sp>
        <p:nvSpPr>
          <p:cNvPr id="35" name="Rectangle 34"/>
          <p:cNvSpPr/>
          <p:nvPr/>
        </p:nvSpPr>
        <p:spPr bwMode="auto">
          <a:xfrm>
            <a:off x="7852131" y="2811461"/>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7" name="Rectangle 36"/>
          <p:cNvSpPr/>
          <p:nvPr/>
        </p:nvSpPr>
        <p:spPr bwMode="auto">
          <a:xfrm>
            <a:off x="8225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algn="ctr" eaLnBrk="1" hangingPunct="1"/>
            <a:r>
              <a:rPr lang="nl-NL" sz="1600" dirty="0">
                <a:solidFill>
                  <a:schemeClr val="tx1"/>
                </a:solidFill>
                <a:latin typeface="Arial" charset="0"/>
                <a:cs typeface="Arial" charset="0"/>
              </a:rPr>
              <a:t>Interface</a:t>
            </a:r>
            <a:endParaRPr lang="nl-NL" sz="1600" b="1" dirty="0">
              <a:solidFill>
                <a:schemeClr val="tx1"/>
              </a:solidFill>
              <a:latin typeface="Arial" charset="0"/>
              <a:cs typeface="Arial" charset="0"/>
            </a:endParaRPr>
          </a:p>
        </p:txBody>
      </p:sp>
      <p:sp>
        <p:nvSpPr>
          <p:cNvPr id="38" name="Rectangle 37"/>
          <p:cNvSpPr/>
          <p:nvPr/>
        </p:nvSpPr>
        <p:spPr bwMode="auto">
          <a:xfrm>
            <a:off x="8229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DB</a:t>
            </a:r>
          </a:p>
        </p:txBody>
      </p:sp>
      <p:cxnSp>
        <p:nvCxnSpPr>
          <p:cNvPr id="39" name="Straight Connector 38"/>
          <p:cNvCxnSpPr>
            <a:stCxn id="37" idx="0"/>
            <a:endCxn id="40" idx="4"/>
          </p:cNvCxnSpPr>
          <p:nvPr/>
        </p:nvCxnSpPr>
        <p:spPr bwMode="auto">
          <a:xfrm flipV="1">
            <a:off x="8945571" y="3728927"/>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8477519" y="3037284"/>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3143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Vendor Neutral Repository</a:t>
            </a:r>
          </a:p>
        </p:txBody>
      </p:sp>
      <p:cxnSp>
        <p:nvCxnSpPr>
          <p:cNvPr id="15" name="Straight Connector 14"/>
          <p:cNvCxnSpPr/>
          <p:nvPr/>
        </p:nvCxnSpPr>
        <p:spPr bwMode="auto">
          <a:xfrm flipV="1">
            <a:off x="5879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2783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en-US" sz="2400" b="1">
              <a:solidFill>
                <a:srgbClr val="FFFFFF"/>
              </a:solidFill>
              <a:latin typeface="Arial" charset="0"/>
              <a:cs typeface="Arial" charset="0"/>
            </a:endParaRPr>
          </a:p>
        </p:txBody>
      </p:sp>
      <p:sp>
        <p:nvSpPr>
          <p:cNvPr id="17" name="Oval 16"/>
          <p:cNvSpPr/>
          <p:nvPr/>
        </p:nvSpPr>
        <p:spPr bwMode="auto">
          <a:xfrm>
            <a:off x="579120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18" name="Rectangle 17"/>
          <p:cNvSpPr/>
          <p:nvPr/>
        </p:nvSpPr>
        <p:spPr bwMode="auto">
          <a:xfrm>
            <a:off x="2521322" y="1967856"/>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HIS</a:t>
            </a:r>
          </a:p>
        </p:txBody>
      </p:sp>
      <p:sp>
        <p:nvSpPr>
          <p:cNvPr id="19" name="Rectangle 18"/>
          <p:cNvSpPr/>
          <p:nvPr/>
        </p:nvSpPr>
        <p:spPr bwMode="auto">
          <a:xfrm>
            <a:off x="3847084"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LIMS</a:t>
            </a:r>
          </a:p>
        </p:txBody>
      </p:sp>
      <p:sp>
        <p:nvSpPr>
          <p:cNvPr id="20" name="Rectangle 19"/>
          <p:cNvSpPr/>
          <p:nvPr/>
        </p:nvSpPr>
        <p:spPr bwMode="auto">
          <a:xfrm>
            <a:off x="5143228"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PACS</a:t>
            </a:r>
          </a:p>
        </p:txBody>
      </p:sp>
      <p:sp>
        <p:nvSpPr>
          <p:cNvPr id="21" name="Rectangle 20"/>
          <p:cNvSpPr/>
          <p:nvPr/>
        </p:nvSpPr>
        <p:spPr bwMode="auto">
          <a:xfrm>
            <a:off x="6511380"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SystemX</a:t>
            </a:r>
          </a:p>
        </p:txBody>
      </p:sp>
      <p:sp>
        <p:nvSpPr>
          <p:cNvPr id="22" name="Rectangle 21"/>
          <p:cNvSpPr/>
          <p:nvPr/>
        </p:nvSpPr>
        <p:spPr bwMode="auto">
          <a:xfrm>
            <a:off x="8383588"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Gateway</a:t>
            </a:r>
          </a:p>
        </p:txBody>
      </p:sp>
      <p:sp>
        <p:nvSpPr>
          <p:cNvPr id="23" name="Can 22"/>
          <p:cNvSpPr/>
          <p:nvPr/>
        </p:nvSpPr>
        <p:spPr bwMode="auto">
          <a:xfrm>
            <a:off x="2351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4" name="Can 23"/>
          <p:cNvSpPr/>
          <p:nvPr/>
        </p:nvSpPr>
        <p:spPr bwMode="auto">
          <a:xfrm>
            <a:off x="3677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5" name="Can 24"/>
          <p:cNvSpPr/>
          <p:nvPr/>
        </p:nvSpPr>
        <p:spPr bwMode="auto">
          <a:xfrm>
            <a:off x="5015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6" name="Can 25"/>
          <p:cNvSpPr/>
          <p:nvPr/>
        </p:nvSpPr>
        <p:spPr bwMode="auto">
          <a:xfrm>
            <a:off x="7565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cxnSp>
        <p:nvCxnSpPr>
          <p:cNvPr id="28" name="Straight Connector 27"/>
          <p:cNvCxnSpPr/>
          <p:nvPr/>
        </p:nvCxnSpPr>
        <p:spPr bwMode="auto">
          <a:xfrm flipV="1">
            <a:off x="7311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8760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717612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1" name="Oval 30"/>
          <p:cNvSpPr/>
          <p:nvPr/>
        </p:nvSpPr>
        <p:spPr bwMode="auto">
          <a:xfrm>
            <a:off x="8688288"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cxnSp>
        <p:nvCxnSpPr>
          <p:cNvPr id="32" name="Straight Connector 31"/>
          <p:cNvCxnSpPr/>
          <p:nvPr/>
        </p:nvCxnSpPr>
        <p:spPr bwMode="auto">
          <a:xfrm flipV="1">
            <a:off x="4583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3287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4511824"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5" name="Oval 34"/>
          <p:cNvSpPr/>
          <p:nvPr/>
        </p:nvSpPr>
        <p:spPr bwMode="auto">
          <a:xfrm>
            <a:off x="3143672"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2615136" y="4504379"/>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33</a:t>
            </a:fld>
            <a:endParaRPr lang="en-US"/>
          </a:p>
        </p:txBody>
      </p:sp>
      <p:grpSp>
        <p:nvGrpSpPr>
          <p:cNvPr id="21" name="Group 20"/>
          <p:cNvGrpSpPr/>
          <p:nvPr/>
        </p:nvGrpSpPr>
        <p:grpSpPr>
          <a:xfrm>
            <a:off x="2339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2951916" y="2778979"/>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35" name="Rectangle 34"/>
          <p:cNvSpPr/>
          <p:nvPr/>
        </p:nvSpPr>
        <p:spPr bwMode="auto">
          <a:xfrm>
            <a:off x="7536161" y="3284985"/>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cxnSp>
        <p:nvCxnSpPr>
          <p:cNvPr id="39" name="Straight Connector 38"/>
          <p:cNvCxnSpPr/>
          <p:nvPr/>
        </p:nvCxnSpPr>
        <p:spPr bwMode="auto">
          <a:xfrm flipV="1">
            <a:off x="8991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3467708" y="2027979"/>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42" name="Straight Connector 41"/>
          <p:cNvCxnSpPr/>
          <p:nvPr/>
        </p:nvCxnSpPr>
        <p:spPr bwMode="auto">
          <a:xfrm flipH="1" flipV="1">
            <a:off x="6195625"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5811813" y="4854689"/>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X12</a:t>
            </a:r>
          </a:p>
        </p:txBody>
      </p:sp>
      <p:sp>
        <p:nvSpPr>
          <p:cNvPr id="44" name="Rectangle 43"/>
          <p:cNvSpPr/>
          <p:nvPr/>
        </p:nvSpPr>
        <p:spPr bwMode="auto">
          <a:xfrm>
            <a:off x="5303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Broker</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grpSp>
        <p:nvGrpSpPr>
          <p:cNvPr id="45" name="Group 44"/>
          <p:cNvGrpSpPr/>
          <p:nvPr/>
        </p:nvGrpSpPr>
        <p:grpSpPr>
          <a:xfrm>
            <a:off x="5303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48" name="Rectangle 47"/>
          <p:cNvSpPr/>
          <p:nvPr/>
        </p:nvSpPr>
        <p:spPr bwMode="auto">
          <a:xfrm>
            <a:off x="5087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49" name="Group 48"/>
          <p:cNvGrpSpPr/>
          <p:nvPr/>
        </p:nvGrpSpPr>
        <p:grpSpPr>
          <a:xfrm>
            <a:off x="6099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72" name="Oval 71"/>
          <p:cNvSpPr/>
          <p:nvPr/>
        </p:nvSpPr>
        <p:spPr bwMode="auto">
          <a:xfrm>
            <a:off x="5699956" y="4019708"/>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eaLnBrk="1" hangingPunct="1"/>
            <a:r>
              <a:rPr lang="nl-NL" sz="1400" b="1" dirty="0">
                <a:solidFill>
                  <a:srgbClr val="FFFFFF"/>
                </a:solidFill>
                <a:latin typeface="Arial" charset="0"/>
                <a:cs typeface="Arial" charset="0"/>
              </a:rPr>
              <a:t>FHIR</a:t>
            </a:r>
          </a:p>
        </p:txBody>
      </p:sp>
      <p:sp>
        <p:nvSpPr>
          <p:cNvPr id="73" name="TextBox 72"/>
          <p:cNvSpPr txBox="1"/>
          <p:nvPr/>
        </p:nvSpPr>
        <p:spPr>
          <a:xfrm>
            <a:off x="2649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8347388" y="4594142"/>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76" name="Rectangle 75"/>
          <p:cNvSpPr/>
          <p:nvPr/>
        </p:nvSpPr>
        <p:spPr bwMode="auto">
          <a:xfrm>
            <a:off x="7670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Decision Support</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sp>
        <p:nvSpPr>
          <p:cNvPr id="77" name="Oval 76"/>
          <p:cNvSpPr/>
          <p:nvPr/>
        </p:nvSpPr>
        <p:spPr bwMode="auto">
          <a:xfrm>
            <a:off x="7882832" y="4125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78" name="Oval 77"/>
          <p:cNvSpPr/>
          <p:nvPr/>
        </p:nvSpPr>
        <p:spPr bwMode="auto">
          <a:xfrm>
            <a:off x="2818852" y="4889252"/>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grpSp>
        <p:nvGrpSpPr>
          <p:cNvPr id="80" name="Group 79"/>
          <p:cNvGrpSpPr/>
          <p:nvPr/>
        </p:nvGrpSpPr>
        <p:grpSpPr>
          <a:xfrm>
            <a:off x="8620186" y="2429467"/>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83" name="Straight Connector 82"/>
          <p:cNvCxnSpPr>
            <a:stCxn id="76" idx="0"/>
            <a:endCxn id="82" idx="3"/>
          </p:cNvCxnSpPr>
          <p:nvPr/>
        </p:nvCxnSpPr>
        <p:spPr bwMode="auto">
          <a:xfrm flipV="1">
            <a:off x="8350885" y="3010687"/>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11"/>
          </p:nvPr>
        </p:nvSpPr>
        <p:spPr/>
        <p:txBody>
          <a:bodyPr/>
          <a:lstStyle/>
          <a:p>
            <a:fld id="{5CC3E5C4-3E2B-40F1-9F2B-C46CEB0C88DF}" type="slidenum">
              <a:rPr lang="en-US" smtClean="0"/>
              <a:pPr/>
              <a:t>34</a:t>
            </a:fld>
            <a:endParaRPr lang="en-US"/>
          </a:p>
        </p:txBody>
      </p:sp>
      <p:sp>
        <p:nvSpPr>
          <p:cNvPr id="5" name="Rounded Rectangle 4"/>
          <p:cNvSpPr/>
          <p:nvPr/>
        </p:nvSpPr>
        <p:spPr bwMode="auto">
          <a:xfrm>
            <a:off x="2209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6" name="Rectangle 5"/>
          <p:cNvSpPr/>
          <p:nvPr/>
        </p:nvSpPr>
        <p:spPr bwMode="auto">
          <a:xfrm>
            <a:off x="4495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HTTP</a:t>
            </a:r>
            <a:r>
              <a:rPr lang="en-US" b="1">
                <a:solidFill>
                  <a:schemeClr val="bg1"/>
                </a:solidFill>
                <a:latin typeface="Arial" charset="0"/>
              </a:rPr>
              <a:t> / REST interface</a:t>
            </a:r>
          </a:p>
        </p:txBody>
      </p:sp>
      <p:sp>
        <p:nvSpPr>
          <p:cNvPr id="7" name="Cloud 6"/>
          <p:cNvSpPr/>
          <p:nvPr/>
        </p:nvSpPr>
        <p:spPr bwMode="auto">
          <a:xfrm>
            <a:off x="7010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Encoding/decoding, param validation, syntax validation</a:t>
            </a:r>
          </a:p>
        </p:txBody>
      </p:sp>
      <p:sp>
        <p:nvSpPr>
          <p:cNvPr id="8" name="Rectangle 7"/>
          <p:cNvSpPr/>
          <p:nvPr/>
        </p:nvSpPr>
        <p:spPr bwMode="auto">
          <a:xfrm>
            <a:off x="4800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Fhir Service</a:t>
            </a:r>
            <a:endParaRPr lang="en-US" b="1">
              <a:solidFill>
                <a:schemeClr val="bg1"/>
              </a:solidFill>
              <a:latin typeface="Arial" charset="0"/>
            </a:endParaRPr>
          </a:p>
        </p:txBody>
      </p:sp>
      <p:sp>
        <p:nvSpPr>
          <p:cNvPr id="9" name="Up-Down Arrow 8"/>
          <p:cNvSpPr/>
          <p:nvPr/>
        </p:nvSpPr>
        <p:spPr bwMode="auto">
          <a:xfrm>
            <a:off x="5715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10" name="Rectangle 9"/>
          <p:cNvSpPr/>
          <p:nvPr/>
        </p:nvSpPr>
        <p:spPr bwMode="auto">
          <a:xfrm>
            <a:off x="2590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Indexer / Search</a:t>
            </a:r>
            <a:endParaRPr lang="en-US" b="1">
              <a:solidFill>
                <a:schemeClr val="bg1"/>
              </a:solidFill>
              <a:latin typeface="Arial" charset="0"/>
            </a:endParaRPr>
          </a:p>
        </p:txBody>
      </p:sp>
      <p:sp>
        <p:nvSpPr>
          <p:cNvPr id="11" name="Rectangle 10"/>
          <p:cNvSpPr/>
          <p:nvPr/>
        </p:nvSpPr>
        <p:spPr bwMode="auto">
          <a:xfrm>
            <a:off x="6858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Storage</a:t>
            </a:r>
            <a:endParaRPr lang="en-US" b="1">
              <a:solidFill>
                <a:schemeClr val="bg1"/>
              </a:solidFill>
              <a:latin typeface="Arial" charset="0"/>
            </a:endParaRPr>
          </a:p>
        </p:txBody>
      </p:sp>
      <p:sp>
        <p:nvSpPr>
          <p:cNvPr id="12" name="Left-Up Arrow 11"/>
          <p:cNvSpPr/>
          <p:nvPr/>
        </p:nvSpPr>
        <p:spPr bwMode="auto">
          <a:xfrm rot="10800000">
            <a:off x="3657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6896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2362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Implement service operations as described in spec</a:t>
            </a: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4114800" y="17526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06" name="Rectangle 105"/>
          <p:cNvSpPr/>
          <p:nvPr/>
        </p:nvSpPr>
        <p:spPr bwMode="auto">
          <a:xfrm>
            <a:off x="8305800" y="18288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1869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1856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1895128" y="1828801"/>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4114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11"/>
          </p:nvPr>
        </p:nvSpPr>
        <p:spPr/>
        <p:txBody>
          <a:bodyPr/>
          <a:lstStyle/>
          <a:p>
            <a:fld id="{5CC3E5C4-3E2B-40F1-9F2B-C46CEB0C88DF}" type="slidenum">
              <a:rPr lang="en-US" smtClean="0"/>
              <a:pPr/>
              <a:t>35</a:t>
            </a:fld>
            <a:endParaRPr lang="en-US"/>
          </a:p>
        </p:txBody>
      </p:sp>
      <p:grpSp>
        <p:nvGrpSpPr>
          <p:cNvPr id="34" name="Group 33"/>
          <p:cNvGrpSpPr/>
          <p:nvPr/>
        </p:nvGrpSpPr>
        <p:grpSpPr>
          <a:xfrm>
            <a:off x="6324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8382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562">
            <a:extLst>
              <a:ext uri="{FF2B5EF4-FFF2-40B4-BE49-F238E27FC236}">
                <a16:creationId xmlns:a16="http://schemas.microsoft.com/office/drawing/2014/main" id="{9EA31835-0A5D-482B-9555-F910C71D8EAA}"/>
              </a:ext>
            </a:extLst>
          </p:cNvPr>
          <p:cNvSpPr/>
          <p:nvPr/>
        </p:nvSpPr>
        <p:spPr>
          <a:xfrm>
            <a:off x="4119844" y="5850122"/>
            <a:ext cx="18354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2" name="Title 1">
            <a:extLst>
              <a:ext uri="{FF2B5EF4-FFF2-40B4-BE49-F238E27FC236}">
                <a16:creationId xmlns:a16="http://schemas.microsoft.com/office/drawing/2014/main" id="{A17A3D2D-5544-465F-BBCA-8D80EBF886A5}"/>
              </a:ext>
            </a:extLst>
          </p:cNvPr>
          <p:cNvSpPr>
            <a:spLocks noGrp="1"/>
          </p:cNvSpPr>
          <p:nvPr>
            <p:ph type="title"/>
          </p:nvPr>
        </p:nvSpPr>
        <p:spPr/>
        <p:txBody>
          <a:bodyPr/>
          <a:lstStyle/>
          <a:p>
            <a:r>
              <a:rPr lang="en-CA" dirty="0"/>
              <a:t>SMART on FHIR</a:t>
            </a:r>
          </a:p>
        </p:txBody>
      </p:sp>
      <p:sp>
        <p:nvSpPr>
          <p:cNvPr id="3" name="Slide Number Placeholder 2">
            <a:extLst>
              <a:ext uri="{FF2B5EF4-FFF2-40B4-BE49-F238E27FC236}">
                <a16:creationId xmlns:a16="http://schemas.microsoft.com/office/drawing/2014/main" id="{02D0CBEF-D6FA-4E2B-B8ED-B125A2E3490F}"/>
              </a:ext>
            </a:extLst>
          </p:cNvPr>
          <p:cNvSpPr>
            <a:spLocks noGrp="1"/>
          </p:cNvSpPr>
          <p:nvPr>
            <p:ph type="sldNum" sz="quarter" idx="11"/>
          </p:nvPr>
        </p:nvSpPr>
        <p:spPr/>
        <p:txBody>
          <a:bodyPr/>
          <a:lstStyle/>
          <a:p>
            <a:fld id="{5CC3E5C4-3E2B-40F1-9F2B-C46CEB0C88DF}" type="slidenum">
              <a:rPr lang="en-CA" smtClean="0"/>
              <a:pPr/>
              <a:t>36</a:t>
            </a:fld>
            <a:endParaRPr lang="en-CA" dirty="0"/>
          </a:p>
        </p:txBody>
      </p:sp>
      <p:sp>
        <p:nvSpPr>
          <p:cNvPr id="4" name="Shape 511">
            <a:extLst>
              <a:ext uri="{FF2B5EF4-FFF2-40B4-BE49-F238E27FC236}">
                <a16:creationId xmlns:a16="http://schemas.microsoft.com/office/drawing/2014/main" id="{480C85B3-AA36-414F-9EB4-88BB162BCC00}"/>
              </a:ext>
            </a:extLst>
          </p:cNvPr>
          <p:cNvSpPr/>
          <p:nvPr/>
        </p:nvSpPr>
        <p:spPr>
          <a:xfrm>
            <a:off x="2398668" y="4284912"/>
            <a:ext cx="3409199" cy="512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buSzPct val="25000"/>
            </a:pPr>
            <a:r>
              <a:rPr lang="en" sz="1600">
                <a:solidFill>
                  <a:srgbClr val="3F3F3F"/>
                </a:solidFill>
                <a:latin typeface="Calibri"/>
                <a:ea typeface="Calibri"/>
                <a:cs typeface="Calibri"/>
                <a:sym typeface="Calibri"/>
              </a:rPr>
              <a:t>MU-oriented</a:t>
            </a:r>
            <a:br>
              <a:rPr lang="en" sz="1600">
                <a:solidFill>
                  <a:srgbClr val="3F3F3F"/>
                </a:solidFill>
                <a:latin typeface="Calibri"/>
                <a:ea typeface="Calibri"/>
                <a:cs typeface="Calibri"/>
                <a:sym typeface="Calibri"/>
              </a:rPr>
            </a:br>
            <a:r>
              <a:rPr lang="en" sz="1600">
                <a:solidFill>
                  <a:srgbClr val="3F3F3F"/>
                </a:solidFill>
                <a:latin typeface="Calibri"/>
                <a:ea typeface="Calibri"/>
                <a:cs typeface="Calibri"/>
                <a:sym typeface="Calibri"/>
              </a:rPr>
              <a:t>FHIR Data Profiles</a:t>
            </a:r>
          </a:p>
        </p:txBody>
      </p:sp>
      <p:sp>
        <p:nvSpPr>
          <p:cNvPr id="5" name="Shape 512">
            <a:extLst>
              <a:ext uri="{FF2B5EF4-FFF2-40B4-BE49-F238E27FC236}">
                <a16:creationId xmlns:a16="http://schemas.microsoft.com/office/drawing/2014/main" id="{1B1BD943-5478-43F8-8CE5-E50DAC32D8E9}"/>
              </a:ext>
            </a:extLst>
          </p:cNvPr>
          <p:cNvSpPr/>
          <p:nvPr/>
        </p:nvSpPr>
        <p:spPr>
          <a:xfrm>
            <a:off x="2398668" y="3535506"/>
            <a:ext cx="3409199" cy="668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pPr>
            <a:endParaRPr>
              <a:solidFill>
                <a:srgbClr val="000000"/>
              </a:solidFill>
              <a:latin typeface="Souce Sans Pro"/>
              <a:ea typeface="Souce Sans Pro"/>
              <a:cs typeface="Souce Sans Pro"/>
              <a:sym typeface="Souce Sans Pro"/>
            </a:endParaRPr>
          </a:p>
        </p:txBody>
      </p:sp>
      <p:sp>
        <p:nvSpPr>
          <p:cNvPr id="6" name="Shape 513">
            <a:extLst>
              <a:ext uri="{FF2B5EF4-FFF2-40B4-BE49-F238E27FC236}">
                <a16:creationId xmlns:a16="http://schemas.microsoft.com/office/drawing/2014/main" id="{B6F1E154-7853-4056-BA22-426A830D5983}"/>
              </a:ext>
            </a:extLst>
          </p:cNvPr>
          <p:cNvSpPr/>
          <p:nvPr/>
        </p:nvSpPr>
        <p:spPr>
          <a:xfrm>
            <a:off x="2877556" y="1716082"/>
            <a:ext cx="3178499" cy="1163699"/>
          </a:xfrm>
          <a:prstGeom prst="roundRect">
            <a:avLst>
              <a:gd name="adj" fmla="val 16667"/>
            </a:avLst>
          </a:prstGeom>
          <a:gradFill>
            <a:gsLst>
              <a:gs pos="0">
                <a:srgbClr val="FFE2CA"/>
              </a:gs>
              <a:gs pos="35000">
                <a:srgbClr val="FFEADA"/>
              </a:gs>
              <a:gs pos="100000">
                <a:srgbClr val="FEF8F1"/>
              </a:gs>
            </a:gsLst>
            <a:lin ang="16200038" scaled="0"/>
          </a:gradFill>
          <a:ln>
            <a:noFill/>
          </a:ln>
        </p:spPr>
        <p:txBody>
          <a:bodyPr lIns="91425" tIns="45700" rIns="91425" bIns="45700" anchor="ctr" anchorCtr="0">
            <a:noAutofit/>
          </a:bodyPr>
          <a:lstStyle/>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600">
              <a:solidFill>
                <a:srgbClr val="3F3F3F"/>
              </a:solidFill>
              <a:latin typeface="Calibri"/>
              <a:ea typeface="Calibri"/>
              <a:cs typeface="Calibri"/>
              <a:sym typeface="Calibri"/>
            </a:endParaRPr>
          </a:p>
        </p:txBody>
      </p:sp>
      <p:grpSp>
        <p:nvGrpSpPr>
          <p:cNvPr id="7" name="Shape 514">
            <a:extLst>
              <a:ext uri="{FF2B5EF4-FFF2-40B4-BE49-F238E27FC236}">
                <a16:creationId xmlns:a16="http://schemas.microsoft.com/office/drawing/2014/main" id="{853D8089-4DEA-4FA0-821D-45C7D1B83485}"/>
              </a:ext>
            </a:extLst>
          </p:cNvPr>
          <p:cNvGrpSpPr/>
          <p:nvPr/>
        </p:nvGrpSpPr>
        <p:grpSpPr>
          <a:xfrm>
            <a:off x="2445869" y="5279597"/>
            <a:ext cx="1559700" cy="517199"/>
            <a:chOff x="976100" y="4309350"/>
            <a:chExt cx="1559700" cy="517199"/>
          </a:xfrm>
        </p:grpSpPr>
        <p:sp>
          <p:nvSpPr>
            <p:cNvPr id="8" name="Shape 515">
              <a:extLst>
                <a:ext uri="{FF2B5EF4-FFF2-40B4-BE49-F238E27FC236}">
                  <a16:creationId xmlns:a16="http://schemas.microsoft.com/office/drawing/2014/main" id="{5ADD098B-B87D-403E-B252-C4BFF8E54549}"/>
                </a:ext>
              </a:extLst>
            </p:cNvPr>
            <p:cNvSpPr/>
            <p:nvPr/>
          </p:nvSpPr>
          <p:spPr>
            <a:xfrm>
              <a:off x="976100" y="4309350"/>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9" name="Shape 516">
              <a:extLst>
                <a:ext uri="{FF2B5EF4-FFF2-40B4-BE49-F238E27FC236}">
                  <a16:creationId xmlns:a16="http://schemas.microsoft.com/office/drawing/2014/main" id="{6C0C1AC9-DD6D-4750-8DCE-3729AFC52252}"/>
                </a:ext>
              </a:extLst>
            </p:cNvPr>
            <p:cNvPicPr preferRelativeResize="0"/>
            <p:nvPr/>
          </p:nvPicPr>
          <p:blipFill rotWithShape="1">
            <a:blip r:embed="rId2">
              <a:alphaModFix/>
            </a:blip>
            <a:srcRect/>
            <a:stretch/>
          </p:blipFill>
          <p:spPr>
            <a:xfrm>
              <a:off x="1197347" y="4404441"/>
              <a:ext cx="1204800" cy="316799"/>
            </a:xfrm>
            <a:prstGeom prst="rect">
              <a:avLst/>
            </a:prstGeom>
            <a:noFill/>
            <a:ln>
              <a:noFill/>
            </a:ln>
          </p:spPr>
        </p:pic>
      </p:grpSp>
      <p:grpSp>
        <p:nvGrpSpPr>
          <p:cNvPr id="10" name="Shape 517">
            <a:extLst>
              <a:ext uri="{FF2B5EF4-FFF2-40B4-BE49-F238E27FC236}">
                <a16:creationId xmlns:a16="http://schemas.microsoft.com/office/drawing/2014/main" id="{D50E8561-26D6-4E19-8843-DA60CA5D4B83}"/>
              </a:ext>
            </a:extLst>
          </p:cNvPr>
          <p:cNvGrpSpPr/>
          <p:nvPr/>
        </p:nvGrpSpPr>
        <p:grpSpPr>
          <a:xfrm>
            <a:off x="4119844" y="5262721"/>
            <a:ext cx="1835400" cy="528300"/>
            <a:chOff x="3031075" y="4292475"/>
            <a:chExt cx="1835400" cy="528300"/>
          </a:xfrm>
        </p:grpSpPr>
        <p:sp>
          <p:nvSpPr>
            <p:cNvPr id="11" name="Shape 518">
              <a:extLst>
                <a:ext uri="{FF2B5EF4-FFF2-40B4-BE49-F238E27FC236}">
                  <a16:creationId xmlns:a16="http://schemas.microsoft.com/office/drawing/2014/main" id="{5293E102-3D34-4651-B830-B21CF15AB7AD}"/>
                </a:ext>
              </a:extLst>
            </p:cNvPr>
            <p:cNvSpPr/>
            <p:nvPr/>
          </p:nvSpPr>
          <p:spPr>
            <a:xfrm>
              <a:off x="3031075" y="4292475"/>
              <a:ext cx="18354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2" name="Shape 519">
              <a:extLst>
                <a:ext uri="{FF2B5EF4-FFF2-40B4-BE49-F238E27FC236}">
                  <a16:creationId xmlns:a16="http://schemas.microsoft.com/office/drawing/2014/main" id="{305510FB-FE1C-49C0-99A3-129AD148E0BC}"/>
                </a:ext>
              </a:extLst>
            </p:cNvPr>
            <p:cNvPicPr preferRelativeResize="0"/>
            <p:nvPr/>
          </p:nvPicPr>
          <p:blipFill rotWithShape="1">
            <a:blip r:embed="rId3">
              <a:alphaModFix/>
            </a:blip>
            <a:srcRect/>
            <a:stretch/>
          </p:blipFill>
          <p:spPr>
            <a:xfrm>
              <a:off x="3120619" y="4393737"/>
              <a:ext cx="1668600" cy="350400"/>
            </a:xfrm>
            <a:prstGeom prst="rect">
              <a:avLst/>
            </a:prstGeom>
            <a:noFill/>
            <a:ln>
              <a:noFill/>
            </a:ln>
          </p:spPr>
        </p:pic>
      </p:grpSp>
      <p:cxnSp>
        <p:nvCxnSpPr>
          <p:cNvPr id="13" name="Shape 520">
            <a:extLst>
              <a:ext uri="{FF2B5EF4-FFF2-40B4-BE49-F238E27FC236}">
                <a16:creationId xmlns:a16="http://schemas.microsoft.com/office/drawing/2014/main" id="{E3C5139E-B688-4936-9223-5D1BD1DDD3C2}"/>
              </a:ext>
            </a:extLst>
          </p:cNvPr>
          <p:cNvCxnSpPr/>
          <p:nvPr/>
        </p:nvCxnSpPr>
        <p:spPr>
          <a:xfrm>
            <a:off x="4145188" y="3164828"/>
            <a:ext cx="2210699" cy="4199"/>
          </a:xfrm>
          <a:prstGeom prst="straightConnector1">
            <a:avLst/>
          </a:prstGeom>
          <a:noFill/>
          <a:ln w="9525" cap="flat" cmpd="sng">
            <a:solidFill>
              <a:srgbClr val="B7CCE4"/>
            </a:solidFill>
            <a:prstDash val="solid"/>
            <a:round/>
            <a:headEnd type="none" w="med" len="med"/>
            <a:tailEnd type="stealth" w="lg" len="lg"/>
          </a:ln>
        </p:spPr>
      </p:cxnSp>
      <p:sp>
        <p:nvSpPr>
          <p:cNvPr id="14" name="Shape 521">
            <a:extLst>
              <a:ext uri="{FF2B5EF4-FFF2-40B4-BE49-F238E27FC236}">
                <a16:creationId xmlns:a16="http://schemas.microsoft.com/office/drawing/2014/main" id="{219B68AE-1135-47C0-9DC3-381F0C266C93}"/>
              </a:ext>
            </a:extLst>
          </p:cNvPr>
          <p:cNvSpPr txBox="1"/>
          <p:nvPr/>
        </p:nvSpPr>
        <p:spPr>
          <a:xfrm>
            <a:off x="4197741" y="3859527"/>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REST API</a:t>
            </a:r>
          </a:p>
        </p:txBody>
      </p:sp>
      <p:cxnSp>
        <p:nvCxnSpPr>
          <p:cNvPr id="15" name="Shape 522">
            <a:extLst>
              <a:ext uri="{FF2B5EF4-FFF2-40B4-BE49-F238E27FC236}">
                <a16:creationId xmlns:a16="http://schemas.microsoft.com/office/drawing/2014/main" id="{48FFC54C-9C7E-4EB9-977E-16F6742AA776}"/>
              </a:ext>
            </a:extLst>
          </p:cNvPr>
          <p:cNvCxnSpPr/>
          <p:nvPr/>
        </p:nvCxnSpPr>
        <p:spPr>
          <a:xfrm>
            <a:off x="4145187" y="3155235"/>
            <a:ext cx="0" cy="383400"/>
          </a:xfrm>
          <a:prstGeom prst="straightConnector1">
            <a:avLst/>
          </a:prstGeom>
          <a:noFill/>
          <a:ln w="9525" cap="flat" cmpd="sng">
            <a:solidFill>
              <a:srgbClr val="B7CCE4"/>
            </a:solidFill>
            <a:prstDash val="solid"/>
            <a:round/>
            <a:headEnd type="none" w="med" len="med"/>
            <a:tailEnd type="stealth" w="lg" len="lg"/>
          </a:ln>
        </p:spPr>
      </p:cxnSp>
      <p:grpSp>
        <p:nvGrpSpPr>
          <p:cNvPr id="17" name="Shape 524">
            <a:extLst>
              <a:ext uri="{FF2B5EF4-FFF2-40B4-BE49-F238E27FC236}">
                <a16:creationId xmlns:a16="http://schemas.microsoft.com/office/drawing/2014/main" id="{5766E9E4-E400-4237-93B0-B9018E36452E}"/>
              </a:ext>
            </a:extLst>
          </p:cNvPr>
          <p:cNvGrpSpPr/>
          <p:nvPr/>
        </p:nvGrpSpPr>
        <p:grpSpPr>
          <a:xfrm>
            <a:off x="6069720" y="5250921"/>
            <a:ext cx="1164599" cy="528300"/>
            <a:chOff x="5361950" y="4280675"/>
            <a:chExt cx="1164599" cy="528300"/>
          </a:xfrm>
        </p:grpSpPr>
        <p:sp>
          <p:nvSpPr>
            <p:cNvPr id="18" name="Shape 525">
              <a:extLst>
                <a:ext uri="{FF2B5EF4-FFF2-40B4-BE49-F238E27FC236}">
                  <a16:creationId xmlns:a16="http://schemas.microsoft.com/office/drawing/2014/main" id="{A907C192-4642-4C22-9313-3EA6D4E12D15}"/>
                </a:ext>
              </a:extLst>
            </p:cNvPr>
            <p:cNvSpPr/>
            <p:nvPr/>
          </p:nvSpPr>
          <p:spPr>
            <a:xfrm>
              <a:off x="5361950" y="4280675"/>
              <a:ext cx="11019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9" name="Shape 526">
              <a:extLst>
                <a:ext uri="{FF2B5EF4-FFF2-40B4-BE49-F238E27FC236}">
                  <a16:creationId xmlns:a16="http://schemas.microsoft.com/office/drawing/2014/main" id="{93AB4020-6427-4233-8500-DD41FBAFDA5F}"/>
                </a:ext>
              </a:extLst>
            </p:cNvPr>
            <p:cNvPicPr preferRelativeResize="0"/>
            <p:nvPr/>
          </p:nvPicPr>
          <p:blipFill rotWithShape="1">
            <a:blip r:embed="rId4">
              <a:alphaModFix/>
            </a:blip>
            <a:srcRect/>
            <a:stretch/>
          </p:blipFill>
          <p:spPr>
            <a:xfrm>
              <a:off x="5581550" y="4474150"/>
              <a:ext cx="944999" cy="189599"/>
            </a:xfrm>
            <a:prstGeom prst="rect">
              <a:avLst/>
            </a:prstGeom>
            <a:noFill/>
            <a:ln>
              <a:noFill/>
            </a:ln>
          </p:spPr>
        </p:pic>
      </p:grpSp>
      <p:pic>
        <p:nvPicPr>
          <p:cNvPr id="20" name="Shape 527">
            <a:extLst>
              <a:ext uri="{FF2B5EF4-FFF2-40B4-BE49-F238E27FC236}">
                <a16:creationId xmlns:a16="http://schemas.microsoft.com/office/drawing/2014/main" id="{24527F69-0780-4FAB-9F01-AD2BCC74C838}"/>
              </a:ext>
            </a:extLst>
          </p:cNvPr>
          <p:cNvPicPr preferRelativeResize="0"/>
          <p:nvPr/>
        </p:nvPicPr>
        <p:blipFill rotWithShape="1">
          <a:blip r:embed="rId5">
            <a:alphaModFix/>
          </a:blip>
          <a:srcRect/>
          <a:stretch/>
        </p:blipFill>
        <p:spPr>
          <a:xfrm>
            <a:off x="2869349" y="3569785"/>
            <a:ext cx="1330500" cy="617399"/>
          </a:xfrm>
          <a:prstGeom prst="rect">
            <a:avLst/>
          </a:prstGeom>
          <a:noFill/>
          <a:ln>
            <a:noFill/>
          </a:ln>
        </p:spPr>
      </p:pic>
      <p:grpSp>
        <p:nvGrpSpPr>
          <p:cNvPr id="21" name="Shape 528">
            <a:extLst>
              <a:ext uri="{FF2B5EF4-FFF2-40B4-BE49-F238E27FC236}">
                <a16:creationId xmlns:a16="http://schemas.microsoft.com/office/drawing/2014/main" id="{25EF6600-D9C3-4ACF-93D0-C36BDFF23C53}"/>
              </a:ext>
            </a:extLst>
          </p:cNvPr>
          <p:cNvGrpSpPr/>
          <p:nvPr/>
        </p:nvGrpSpPr>
        <p:grpSpPr>
          <a:xfrm>
            <a:off x="4220062" y="3212364"/>
            <a:ext cx="1265607" cy="261506"/>
            <a:chOff x="2639456" y="2283683"/>
            <a:chExt cx="1265607" cy="261506"/>
          </a:xfrm>
        </p:grpSpPr>
        <p:pic>
          <p:nvPicPr>
            <p:cNvPr id="22" name="Shape 529">
              <a:extLst>
                <a:ext uri="{FF2B5EF4-FFF2-40B4-BE49-F238E27FC236}">
                  <a16:creationId xmlns:a16="http://schemas.microsoft.com/office/drawing/2014/main" id="{809D7903-9887-4D7C-B389-07A16CA085C8}"/>
                </a:ext>
              </a:extLst>
            </p:cNvPr>
            <p:cNvPicPr preferRelativeResize="0"/>
            <p:nvPr/>
          </p:nvPicPr>
          <p:blipFill rotWithShape="1">
            <a:blip r:embed="rId6">
              <a:alphaModFix/>
            </a:blip>
            <a:srcRect/>
            <a:stretch/>
          </p:blipFill>
          <p:spPr>
            <a:xfrm>
              <a:off x="2639456" y="2286590"/>
              <a:ext cx="246299" cy="258599"/>
            </a:xfrm>
            <a:prstGeom prst="rect">
              <a:avLst/>
            </a:prstGeom>
            <a:noFill/>
            <a:ln>
              <a:noFill/>
            </a:ln>
          </p:spPr>
        </p:pic>
        <p:sp>
          <p:nvSpPr>
            <p:cNvPr id="23" name="Shape 530">
              <a:extLst>
                <a:ext uri="{FF2B5EF4-FFF2-40B4-BE49-F238E27FC236}">
                  <a16:creationId xmlns:a16="http://schemas.microsoft.com/office/drawing/2014/main" id="{80814CA7-5A96-4F02-8228-10EE2A591622}"/>
                </a:ext>
              </a:extLst>
            </p:cNvPr>
            <p:cNvSpPr txBox="1"/>
            <p:nvPr/>
          </p:nvSpPr>
          <p:spPr>
            <a:xfrm>
              <a:off x="2788763" y="2283683"/>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0C7AC9"/>
                  </a:solidFill>
                  <a:latin typeface="Calibri"/>
                  <a:ea typeface="Calibri"/>
                  <a:cs typeface="Calibri"/>
                  <a:sym typeface="Calibri"/>
                </a:rPr>
                <a:t>OAuth2</a:t>
              </a:r>
            </a:p>
          </p:txBody>
        </p:sp>
      </p:grpSp>
      <p:sp>
        <p:nvSpPr>
          <p:cNvPr id="24" name="Shape 531">
            <a:extLst>
              <a:ext uri="{FF2B5EF4-FFF2-40B4-BE49-F238E27FC236}">
                <a16:creationId xmlns:a16="http://schemas.microsoft.com/office/drawing/2014/main" id="{3A225950-6E09-4DAF-B79A-582B2C140AC1}"/>
              </a:ext>
            </a:extLst>
          </p:cNvPr>
          <p:cNvSpPr txBox="1"/>
          <p:nvPr/>
        </p:nvSpPr>
        <p:spPr>
          <a:xfrm>
            <a:off x="3126104" y="4949832"/>
            <a:ext cx="2681400" cy="230699"/>
          </a:xfrm>
          <a:prstGeom prst="rect">
            <a:avLst/>
          </a:prstGeom>
          <a:solidFill>
            <a:schemeClr val="lt1"/>
          </a:solidFill>
          <a:ln>
            <a:noFill/>
          </a:ln>
        </p:spPr>
        <p:txBody>
          <a:bodyPr lIns="91425" tIns="45700" rIns="91425" bIns="45700" anchor="t" anchorCtr="0">
            <a:noAutofit/>
          </a:bodyPr>
          <a:lstStyle/>
          <a:p>
            <a:pPr>
              <a:spcBef>
                <a:spcPts val="0"/>
              </a:spcBef>
            </a:pPr>
            <a:r>
              <a:rPr lang="en">
                <a:latin typeface="Calibri"/>
                <a:ea typeface="Calibri"/>
                <a:cs typeface="Calibri"/>
                <a:sym typeface="Calibri"/>
              </a:rPr>
              <a:t>Underlying</a:t>
            </a:r>
            <a:r>
              <a:rPr lang="en" sz="1400">
                <a:solidFill>
                  <a:srgbClr val="000000"/>
                </a:solidFill>
                <a:latin typeface="Calibri"/>
                <a:ea typeface="Calibri"/>
                <a:cs typeface="Calibri"/>
                <a:sym typeface="Calibri"/>
              </a:rPr>
              <a:t> Health IT Systems</a:t>
            </a:r>
          </a:p>
        </p:txBody>
      </p:sp>
      <p:cxnSp>
        <p:nvCxnSpPr>
          <p:cNvPr id="25" name="Shape 532">
            <a:extLst>
              <a:ext uri="{FF2B5EF4-FFF2-40B4-BE49-F238E27FC236}">
                <a16:creationId xmlns:a16="http://schemas.microsoft.com/office/drawing/2014/main" id="{4F3DF64B-DAC2-4D00-8F51-6635B7E5F852}"/>
              </a:ext>
            </a:extLst>
          </p:cNvPr>
          <p:cNvCxnSpPr/>
          <p:nvPr/>
        </p:nvCxnSpPr>
        <p:spPr>
          <a:xfrm rot="10800000">
            <a:off x="1789067"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6" name="Shape 533">
            <a:extLst>
              <a:ext uri="{FF2B5EF4-FFF2-40B4-BE49-F238E27FC236}">
                <a16:creationId xmlns:a16="http://schemas.microsoft.com/office/drawing/2014/main" id="{676B39C0-80B5-4A02-B6C8-967921198BDE}"/>
              </a:ext>
            </a:extLst>
          </p:cNvPr>
          <p:cNvCxnSpPr/>
          <p:nvPr/>
        </p:nvCxnSpPr>
        <p:spPr>
          <a:xfrm rot="10800000">
            <a:off x="10458876"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7" name="Shape 534">
            <a:extLst>
              <a:ext uri="{FF2B5EF4-FFF2-40B4-BE49-F238E27FC236}">
                <a16:creationId xmlns:a16="http://schemas.microsoft.com/office/drawing/2014/main" id="{19FBDFAC-9617-4AD3-B45E-4D805E0148C6}"/>
              </a:ext>
            </a:extLst>
          </p:cNvPr>
          <p:cNvCxnSpPr/>
          <p:nvPr/>
        </p:nvCxnSpPr>
        <p:spPr>
          <a:xfrm>
            <a:off x="1799656" y="5080856"/>
            <a:ext cx="1366199" cy="0"/>
          </a:xfrm>
          <a:prstGeom prst="straightConnector1">
            <a:avLst/>
          </a:prstGeom>
          <a:noFill/>
          <a:ln w="9525" cap="flat" cmpd="sng">
            <a:solidFill>
              <a:srgbClr val="B7CCE4"/>
            </a:solidFill>
            <a:prstDash val="solid"/>
            <a:round/>
            <a:headEnd type="none" w="med" len="med"/>
            <a:tailEnd type="none" w="med" len="med"/>
          </a:ln>
        </p:spPr>
      </p:cxnSp>
      <p:cxnSp>
        <p:nvCxnSpPr>
          <p:cNvPr id="28" name="Shape 535">
            <a:extLst>
              <a:ext uri="{FF2B5EF4-FFF2-40B4-BE49-F238E27FC236}">
                <a16:creationId xmlns:a16="http://schemas.microsoft.com/office/drawing/2014/main" id="{4F321010-FE3C-4CD9-9A5E-7621C617094B}"/>
              </a:ext>
            </a:extLst>
          </p:cNvPr>
          <p:cNvCxnSpPr/>
          <p:nvPr/>
        </p:nvCxnSpPr>
        <p:spPr>
          <a:xfrm>
            <a:off x="5385891" y="5078331"/>
            <a:ext cx="5061899" cy="0"/>
          </a:xfrm>
          <a:prstGeom prst="straightConnector1">
            <a:avLst/>
          </a:prstGeom>
          <a:noFill/>
          <a:ln w="9525" cap="flat" cmpd="sng">
            <a:solidFill>
              <a:srgbClr val="B7CCE4"/>
            </a:solidFill>
            <a:prstDash val="solid"/>
            <a:round/>
            <a:headEnd type="none" w="med" len="med"/>
            <a:tailEnd type="none" w="med" len="med"/>
          </a:ln>
        </p:spPr>
      </p:cxnSp>
      <p:cxnSp>
        <p:nvCxnSpPr>
          <p:cNvPr id="29" name="Shape 536">
            <a:extLst>
              <a:ext uri="{FF2B5EF4-FFF2-40B4-BE49-F238E27FC236}">
                <a16:creationId xmlns:a16="http://schemas.microsoft.com/office/drawing/2014/main" id="{A5E65BC2-A2C3-4BFA-A1FD-9009AE5A4291}"/>
              </a:ext>
            </a:extLst>
          </p:cNvPr>
          <p:cNvCxnSpPr>
            <a:stCxn id="24" idx="0"/>
          </p:cNvCxnSpPr>
          <p:nvPr/>
        </p:nvCxnSpPr>
        <p:spPr>
          <a:xfrm rot="10800000">
            <a:off x="4466804" y="4803131"/>
            <a:ext cx="0" cy="146700"/>
          </a:xfrm>
          <a:prstGeom prst="straightConnector1">
            <a:avLst/>
          </a:prstGeom>
          <a:noFill/>
          <a:ln w="9525" cap="flat" cmpd="sng">
            <a:solidFill>
              <a:srgbClr val="B7CCE4"/>
            </a:solidFill>
            <a:prstDash val="solid"/>
            <a:round/>
            <a:headEnd type="none" w="med" len="med"/>
            <a:tailEnd type="stealth" w="lg" len="lg"/>
          </a:ln>
        </p:spPr>
      </p:cxnSp>
      <p:sp>
        <p:nvSpPr>
          <p:cNvPr id="30" name="Shape 537">
            <a:extLst>
              <a:ext uri="{FF2B5EF4-FFF2-40B4-BE49-F238E27FC236}">
                <a16:creationId xmlns:a16="http://schemas.microsoft.com/office/drawing/2014/main" id="{605CAC5F-3F70-411A-A5E4-8DD1E7A6D31E}"/>
              </a:ext>
            </a:extLst>
          </p:cNvPr>
          <p:cNvSpPr/>
          <p:nvPr/>
        </p:nvSpPr>
        <p:spPr>
          <a:xfrm>
            <a:off x="6356131" y="1716081"/>
            <a:ext cx="3550431" cy="3235846"/>
          </a:xfrm>
          <a:custGeom>
            <a:avLst/>
            <a:gdLst/>
            <a:ahLst/>
            <a:cxnLst/>
            <a:rect l="0" t="0" r="0" b="0"/>
            <a:pathLst>
              <a:path w="4508484" h="4188798" extrusionOk="0">
                <a:moveTo>
                  <a:pt x="421599" y="3"/>
                </a:moveTo>
                <a:lnTo>
                  <a:pt x="4117613" y="3"/>
                </a:lnTo>
                <a:cubicBezTo>
                  <a:pt x="4503188" y="3"/>
                  <a:pt x="4508484" y="5327"/>
                  <a:pt x="4508484" y="390902"/>
                </a:cubicBezTo>
                <a:lnTo>
                  <a:pt x="4508484" y="4188798"/>
                </a:lnTo>
                <a:lnTo>
                  <a:pt x="4508484" y="4188798"/>
                </a:lnTo>
                <a:lnTo>
                  <a:pt x="20485" y="4188798"/>
                </a:lnTo>
                <a:lnTo>
                  <a:pt x="20485" y="4188798"/>
                </a:lnTo>
                <a:lnTo>
                  <a:pt x="0" y="380660"/>
                </a:lnTo>
                <a:cubicBezTo>
                  <a:pt x="0" y="-4915"/>
                  <a:pt x="36024" y="3"/>
                  <a:pt x="421599" y="3"/>
                </a:cubicBezTo>
                <a:close/>
              </a:path>
            </a:pathLst>
          </a:custGeom>
          <a:solidFill>
            <a:srgbClr val="0C7AC9">
              <a:alpha val="13730"/>
            </a:srgbClr>
          </a:solidFill>
          <a:ln>
            <a:noFill/>
          </a:ln>
        </p:spPr>
        <p:txBody>
          <a:bodyPr lIns="91425" tIns="45700" rIns="91425" bIns="45700" anchor="t" anchorCtr="0">
            <a:noAutofit/>
          </a:bodyPr>
          <a:lstStyle/>
          <a:p>
            <a:pPr>
              <a:spcBef>
                <a:spcPts val="0"/>
              </a:spcBef>
              <a:buSzPct val="25000"/>
            </a:pPr>
            <a:r>
              <a:rPr lang="en">
                <a:solidFill>
                  <a:srgbClr val="0C7AC9"/>
                </a:solidFill>
                <a:latin typeface="Calibri"/>
                <a:ea typeface="Calibri"/>
                <a:cs typeface="Calibri"/>
                <a:sym typeface="Calibri"/>
              </a:rPr>
              <a:t>        </a:t>
            </a:r>
          </a:p>
        </p:txBody>
      </p:sp>
      <p:pic>
        <p:nvPicPr>
          <p:cNvPr id="31" name="Shape 538">
            <a:extLst>
              <a:ext uri="{FF2B5EF4-FFF2-40B4-BE49-F238E27FC236}">
                <a16:creationId xmlns:a16="http://schemas.microsoft.com/office/drawing/2014/main" id="{C11797CD-40B8-4B0C-A2A6-12E573B81DCC}"/>
              </a:ext>
            </a:extLst>
          </p:cNvPr>
          <p:cNvPicPr preferRelativeResize="0"/>
          <p:nvPr/>
        </p:nvPicPr>
        <p:blipFill rotWithShape="1">
          <a:blip r:embed="rId7">
            <a:alphaModFix/>
          </a:blip>
          <a:srcRect/>
          <a:stretch/>
        </p:blipFill>
        <p:spPr>
          <a:xfrm>
            <a:off x="7777900" y="2494039"/>
            <a:ext cx="816300" cy="528300"/>
          </a:xfrm>
          <a:prstGeom prst="rect">
            <a:avLst/>
          </a:prstGeom>
          <a:noFill/>
          <a:ln>
            <a:noFill/>
          </a:ln>
        </p:spPr>
      </p:pic>
      <p:pic>
        <p:nvPicPr>
          <p:cNvPr id="32" name="Shape 539">
            <a:extLst>
              <a:ext uri="{FF2B5EF4-FFF2-40B4-BE49-F238E27FC236}">
                <a16:creationId xmlns:a16="http://schemas.microsoft.com/office/drawing/2014/main" id="{37DFB575-AA62-42D0-9AFA-4EB7B90830A3}"/>
              </a:ext>
            </a:extLst>
          </p:cNvPr>
          <p:cNvPicPr preferRelativeResize="0"/>
          <p:nvPr/>
        </p:nvPicPr>
        <p:blipFill rotWithShape="1">
          <a:blip r:embed="rId8">
            <a:alphaModFix/>
          </a:blip>
          <a:srcRect/>
          <a:stretch/>
        </p:blipFill>
        <p:spPr>
          <a:xfrm>
            <a:off x="6467508" y="3590017"/>
            <a:ext cx="2334300" cy="1163699"/>
          </a:xfrm>
          <a:prstGeom prst="rect">
            <a:avLst/>
          </a:prstGeom>
          <a:noFill/>
          <a:ln>
            <a:noFill/>
          </a:ln>
        </p:spPr>
      </p:pic>
      <p:cxnSp>
        <p:nvCxnSpPr>
          <p:cNvPr id="33" name="Shape 540">
            <a:extLst>
              <a:ext uri="{FF2B5EF4-FFF2-40B4-BE49-F238E27FC236}">
                <a16:creationId xmlns:a16="http://schemas.microsoft.com/office/drawing/2014/main" id="{22D7AEFF-4FA5-4144-912A-FE28BF99A93E}"/>
              </a:ext>
            </a:extLst>
          </p:cNvPr>
          <p:cNvCxnSpPr/>
          <p:nvPr/>
        </p:nvCxnSpPr>
        <p:spPr>
          <a:xfrm rot="10800000">
            <a:off x="4909783" y="2921527"/>
            <a:ext cx="0" cy="243300"/>
          </a:xfrm>
          <a:prstGeom prst="straightConnector1">
            <a:avLst/>
          </a:prstGeom>
          <a:noFill/>
          <a:ln w="9525" cap="flat" cmpd="sng">
            <a:solidFill>
              <a:srgbClr val="B7CCE4"/>
            </a:solidFill>
            <a:prstDash val="solid"/>
            <a:round/>
            <a:headEnd type="none" w="med" len="med"/>
            <a:tailEnd type="stealth" w="lg" len="lg"/>
          </a:ln>
        </p:spPr>
      </p:cxnSp>
      <p:pic>
        <p:nvPicPr>
          <p:cNvPr id="34" name="Shape 541">
            <a:extLst>
              <a:ext uri="{FF2B5EF4-FFF2-40B4-BE49-F238E27FC236}">
                <a16:creationId xmlns:a16="http://schemas.microsoft.com/office/drawing/2014/main" id="{4270B10B-C7EA-4C98-AA1A-302B34C4919B}"/>
              </a:ext>
            </a:extLst>
          </p:cNvPr>
          <p:cNvPicPr preferRelativeResize="0"/>
          <p:nvPr/>
        </p:nvPicPr>
        <p:blipFill rotWithShape="1">
          <a:blip r:embed="rId9">
            <a:alphaModFix/>
          </a:blip>
          <a:srcRect/>
          <a:stretch/>
        </p:blipFill>
        <p:spPr>
          <a:xfrm>
            <a:off x="8845377" y="2494040"/>
            <a:ext cx="948000" cy="199199"/>
          </a:xfrm>
          <a:prstGeom prst="rect">
            <a:avLst/>
          </a:prstGeom>
          <a:noFill/>
          <a:ln>
            <a:noFill/>
          </a:ln>
        </p:spPr>
      </p:pic>
      <p:pic>
        <p:nvPicPr>
          <p:cNvPr id="35" name="Shape 542">
            <a:extLst>
              <a:ext uri="{FF2B5EF4-FFF2-40B4-BE49-F238E27FC236}">
                <a16:creationId xmlns:a16="http://schemas.microsoft.com/office/drawing/2014/main" id="{17BD7FDA-A489-44B8-B220-48D9CD3C0FCA}"/>
              </a:ext>
            </a:extLst>
          </p:cNvPr>
          <p:cNvPicPr preferRelativeResize="0"/>
          <p:nvPr/>
        </p:nvPicPr>
        <p:blipFill rotWithShape="1">
          <a:blip r:embed="rId10">
            <a:alphaModFix/>
          </a:blip>
          <a:srcRect/>
          <a:stretch/>
        </p:blipFill>
        <p:spPr>
          <a:xfrm>
            <a:off x="9042420" y="2239734"/>
            <a:ext cx="687900" cy="140999"/>
          </a:xfrm>
          <a:prstGeom prst="rect">
            <a:avLst/>
          </a:prstGeom>
          <a:noFill/>
          <a:ln>
            <a:noFill/>
          </a:ln>
        </p:spPr>
      </p:pic>
      <p:pic>
        <p:nvPicPr>
          <p:cNvPr id="36" name="Shape 543">
            <a:extLst>
              <a:ext uri="{FF2B5EF4-FFF2-40B4-BE49-F238E27FC236}">
                <a16:creationId xmlns:a16="http://schemas.microsoft.com/office/drawing/2014/main" id="{7D1CE41F-2D6F-40DB-93AF-276342C6E596}"/>
              </a:ext>
            </a:extLst>
          </p:cNvPr>
          <p:cNvPicPr preferRelativeResize="0"/>
          <p:nvPr/>
        </p:nvPicPr>
        <p:blipFill rotWithShape="1">
          <a:blip r:embed="rId11">
            <a:alphaModFix/>
          </a:blip>
          <a:srcRect/>
          <a:stretch/>
        </p:blipFill>
        <p:spPr>
          <a:xfrm>
            <a:off x="8281293" y="1728153"/>
            <a:ext cx="1496699" cy="329100"/>
          </a:xfrm>
          <a:prstGeom prst="rect">
            <a:avLst/>
          </a:prstGeom>
          <a:noFill/>
          <a:ln>
            <a:noFill/>
          </a:ln>
        </p:spPr>
      </p:pic>
      <p:grpSp>
        <p:nvGrpSpPr>
          <p:cNvPr id="37" name="Shape 544">
            <a:extLst>
              <a:ext uri="{FF2B5EF4-FFF2-40B4-BE49-F238E27FC236}">
                <a16:creationId xmlns:a16="http://schemas.microsoft.com/office/drawing/2014/main" id="{96E0135B-F5A6-4391-891B-4F5A271CECD0}"/>
              </a:ext>
            </a:extLst>
          </p:cNvPr>
          <p:cNvGrpSpPr/>
          <p:nvPr/>
        </p:nvGrpSpPr>
        <p:grpSpPr>
          <a:xfrm>
            <a:off x="6428022" y="1736476"/>
            <a:ext cx="1602299" cy="1033782"/>
            <a:chOff x="4847416" y="775370"/>
            <a:chExt cx="1602299" cy="1033782"/>
          </a:xfrm>
        </p:grpSpPr>
        <p:sp>
          <p:nvSpPr>
            <p:cNvPr id="38" name="Shape 545">
              <a:extLst>
                <a:ext uri="{FF2B5EF4-FFF2-40B4-BE49-F238E27FC236}">
                  <a16:creationId xmlns:a16="http://schemas.microsoft.com/office/drawing/2014/main" id="{6CF87F53-E661-46E6-9691-75FB24D142F1}"/>
                </a:ext>
              </a:extLst>
            </p:cNvPr>
            <p:cNvSpPr txBox="1"/>
            <p:nvPr/>
          </p:nvSpPr>
          <p:spPr>
            <a:xfrm>
              <a:off x="5062859" y="1555052"/>
              <a:ext cx="1053600" cy="254100"/>
            </a:xfrm>
            <a:prstGeom prst="rect">
              <a:avLst/>
            </a:prstGeom>
            <a:noFill/>
            <a:ln>
              <a:noFill/>
            </a:ln>
          </p:spPr>
          <p:txBody>
            <a:bodyPr lIns="91425" tIns="45700" rIns="91425" bIns="45700" anchor="t" anchorCtr="0">
              <a:noAutofit/>
            </a:bodyPr>
            <a:lstStyle/>
            <a:p>
              <a:pPr algn="ctr">
                <a:spcBef>
                  <a:spcPts val="0"/>
                </a:spcBef>
                <a:buSzPct val="25000"/>
              </a:pPr>
              <a:r>
                <a:rPr lang="en" sz="1600">
                  <a:solidFill>
                    <a:srgbClr val="3F3F3F"/>
                  </a:solidFill>
                  <a:latin typeface="Calibri"/>
                  <a:ea typeface="Calibri"/>
                  <a:cs typeface="Calibri"/>
                  <a:sym typeface="Calibri"/>
                </a:rPr>
                <a:t>Web Apps</a:t>
              </a:r>
            </a:p>
          </p:txBody>
        </p:sp>
        <p:pic>
          <p:nvPicPr>
            <p:cNvPr id="39" name="Shape 546">
              <a:extLst>
                <a:ext uri="{FF2B5EF4-FFF2-40B4-BE49-F238E27FC236}">
                  <a16:creationId xmlns:a16="http://schemas.microsoft.com/office/drawing/2014/main" id="{FED5D35F-5D89-4FA1-BD79-6DB5D6C823E3}"/>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grpSp>
      <p:pic>
        <p:nvPicPr>
          <p:cNvPr id="40" name="Shape 547">
            <a:extLst>
              <a:ext uri="{FF2B5EF4-FFF2-40B4-BE49-F238E27FC236}">
                <a16:creationId xmlns:a16="http://schemas.microsoft.com/office/drawing/2014/main" id="{DF29A41A-7600-4E99-9EAA-CE7D10D08558}"/>
              </a:ext>
            </a:extLst>
          </p:cNvPr>
          <p:cNvPicPr preferRelativeResize="0"/>
          <p:nvPr/>
        </p:nvPicPr>
        <p:blipFill rotWithShape="1">
          <a:blip r:embed="rId13">
            <a:alphaModFix/>
          </a:blip>
          <a:srcRect/>
          <a:stretch/>
        </p:blipFill>
        <p:spPr>
          <a:xfrm>
            <a:off x="8757299" y="2681848"/>
            <a:ext cx="1104000" cy="440699"/>
          </a:xfrm>
          <a:prstGeom prst="rect">
            <a:avLst/>
          </a:prstGeom>
          <a:noFill/>
          <a:ln>
            <a:noFill/>
          </a:ln>
        </p:spPr>
      </p:pic>
      <p:pic>
        <p:nvPicPr>
          <p:cNvPr id="41" name="Shape 548">
            <a:extLst>
              <a:ext uri="{FF2B5EF4-FFF2-40B4-BE49-F238E27FC236}">
                <a16:creationId xmlns:a16="http://schemas.microsoft.com/office/drawing/2014/main" id="{71B784F3-B1E1-4D67-BD73-BDAC339BC5D8}"/>
              </a:ext>
            </a:extLst>
          </p:cNvPr>
          <p:cNvPicPr preferRelativeResize="0"/>
          <p:nvPr/>
        </p:nvPicPr>
        <p:blipFill rotWithShape="1">
          <a:blip r:embed="rId3">
            <a:alphaModFix/>
          </a:blip>
          <a:srcRect/>
          <a:stretch/>
        </p:blipFill>
        <p:spPr>
          <a:xfrm>
            <a:off x="8727233" y="2009813"/>
            <a:ext cx="972899" cy="204599"/>
          </a:xfrm>
          <a:prstGeom prst="rect">
            <a:avLst/>
          </a:prstGeom>
          <a:noFill/>
          <a:ln>
            <a:noFill/>
          </a:ln>
        </p:spPr>
      </p:pic>
      <p:pic>
        <p:nvPicPr>
          <p:cNvPr id="42" name="Shape 549">
            <a:extLst>
              <a:ext uri="{FF2B5EF4-FFF2-40B4-BE49-F238E27FC236}">
                <a16:creationId xmlns:a16="http://schemas.microsoft.com/office/drawing/2014/main" id="{2CF3CA02-84D4-422A-8DAE-7A8C3A1B6408}"/>
              </a:ext>
            </a:extLst>
          </p:cNvPr>
          <p:cNvPicPr preferRelativeResize="0"/>
          <p:nvPr/>
        </p:nvPicPr>
        <p:blipFill rotWithShape="1">
          <a:blip r:embed="rId14">
            <a:alphaModFix/>
          </a:blip>
          <a:srcRect/>
          <a:stretch/>
        </p:blipFill>
        <p:spPr>
          <a:xfrm>
            <a:off x="6942562" y="3140969"/>
            <a:ext cx="1936500" cy="1540499"/>
          </a:xfrm>
          <a:prstGeom prst="rect">
            <a:avLst/>
          </a:prstGeom>
          <a:noFill/>
          <a:ln>
            <a:noFill/>
          </a:ln>
        </p:spPr>
      </p:pic>
      <p:pic>
        <p:nvPicPr>
          <p:cNvPr id="47" name="Shape 554">
            <a:extLst>
              <a:ext uri="{FF2B5EF4-FFF2-40B4-BE49-F238E27FC236}">
                <a16:creationId xmlns:a16="http://schemas.microsoft.com/office/drawing/2014/main" id="{339E14FE-500F-4299-9E67-146CB5A3E723}"/>
              </a:ext>
            </a:extLst>
          </p:cNvPr>
          <p:cNvPicPr preferRelativeResize="0"/>
          <p:nvPr/>
        </p:nvPicPr>
        <p:blipFill rotWithShape="1">
          <a:blip r:embed="rId15">
            <a:alphaModFix/>
          </a:blip>
          <a:srcRect/>
          <a:stretch/>
        </p:blipFill>
        <p:spPr>
          <a:xfrm>
            <a:off x="7378977" y="3063678"/>
            <a:ext cx="2414399" cy="1241400"/>
          </a:xfrm>
          <a:prstGeom prst="rect">
            <a:avLst/>
          </a:prstGeom>
          <a:noFill/>
          <a:ln>
            <a:noFill/>
          </a:ln>
        </p:spPr>
      </p:pic>
      <p:grpSp>
        <p:nvGrpSpPr>
          <p:cNvPr id="48" name="Shape 555">
            <a:extLst>
              <a:ext uri="{FF2B5EF4-FFF2-40B4-BE49-F238E27FC236}">
                <a16:creationId xmlns:a16="http://schemas.microsoft.com/office/drawing/2014/main" id="{C3327A47-EBAD-4819-A1B5-2078721F6787}"/>
              </a:ext>
            </a:extLst>
          </p:cNvPr>
          <p:cNvGrpSpPr/>
          <p:nvPr/>
        </p:nvGrpSpPr>
        <p:grpSpPr>
          <a:xfrm>
            <a:off x="3028421" y="1764577"/>
            <a:ext cx="1672808" cy="977567"/>
            <a:chOff x="4847416" y="775370"/>
            <a:chExt cx="1672808" cy="977567"/>
          </a:xfrm>
        </p:grpSpPr>
        <p:pic>
          <p:nvPicPr>
            <p:cNvPr id="49" name="Shape 556">
              <a:extLst>
                <a:ext uri="{FF2B5EF4-FFF2-40B4-BE49-F238E27FC236}">
                  <a16:creationId xmlns:a16="http://schemas.microsoft.com/office/drawing/2014/main" id="{947F50C3-3E1F-4C0B-B82C-1A2E7C3BDA9F}"/>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sp>
          <p:nvSpPr>
            <p:cNvPr id="50" name="Shape 557">
              <a:extLst>
                <a:ext uri="{FF2B5EF4-FFF2-40B4-BE49-F238E27FC236}">
                  <a16:creationId xmlns:a16="http://schemas.microsoft.com/office/drawing/2014/main" id="{C3B29D6E-7EEB-4E7D-A54D-AB38BA8236C5}"/>
                </a:ext>
              </a:extLst>
            </p:cNvPr>
            <p:cNvSpPr txBox="1"/>
            <p:nvPr/>
          </p:nvSpPr>
          <p:spPr>
            <a:xfrm>
              <a:off x="4847425" y="1498837"/>
              <a:ext cx="1672800"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  Mobile Apps</a:t>
              </a:r>
            </a:p>
          </p:txBody>
        </p:sp>
      </p:grpSp>
      <p:grpSp>
        <p:nvGrpSpPr>
          <p:cNvPr id="52" name="Shape 559">
            <a:extLst>
              <a:ext uri="{FF2B5EF4-FFF2-40B4-BE49-F238E27FC236}">
                <a16:creationId xmlns:a16="http://schemas.microsoft.com/office/drawing/2014/main" id="{AE0C5C59-5D37-4940-A4D7-75505FDD6913}"/>
              </a:ext>
            </a:extLst>
          </p:cNvPr>
          <p:cNvGrpSpPr/>
          <p:nvPr/>
        </p:nvGrpSpPr>
        <p:grpSpPr>
          <a:xfrm>
            <a:off x="7286094" y="5259679"/>
            <a:ext cx="1097766" cy="517199"/>
            <a:chOff x="6959275" y="4292475"/>
            <a:chExt cx="997500" cy="517199"/>
          </a:xfrm>
        </p:grpSpPr>
        <p:sp>
          <p:nvSpPr>
            <p:cNvPr id="53" name="Shape 560">
              <a:extLst>
                <a:ext uri="{FF2B5EF4-FFF2-40B4-BE49-F238E27FC236}">
                  <a16:creationId xmlns:a16="http://schemas.microsoft.com/office/drawing/2014/main" id="{CEAB18A0-E428-406D-BC46-B3626C1CBDB3}"/>
                </a:ext>
              </a:extLst>
            </p:cNvPr>
            <p:cNvSpPr/>
            <p:nvPr/>
          </p:nvSpPr>
          <p:spPr>
            <a:xfrm>
              <a:off x="6959275" y="4292475"/>
              <a:ext cx="9975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54" name="Shape 561">
              <a:extLst>
                <a:ext uri="{FF2B5EF4-FFF2-40B4-BE49-F238E27FC236}">
                  <a16:creationId xmlns:a16="http://schemas.microsoft.com/office/drawing/2014/main" id="{F53DDBB3-D837-4BA5-9A45-6F7C4042DF27}"/>
                </a:ext>
              </a:extLst>
            </p:cNvPr>
            <p:cNvPicPr preferRelativeResize="0"/>
            <p:nvPr/>
          </p:nvPicPr>
          <p:blipFill rotWithShape="1">
            <a:blip r:embed="rId16">
              <a:alphaModFix/>
            </a:blip>
            <a:srcRect/>
            <a:stretch/>
          </p:blipFill>
          <p:spPr>
            <a:xfrm>
              <a:off x="7241649" y="4357728"/>
              <a:ext cx="317999" cy="356399"/>
            </a:xfrm>
            <a:prstGeom prst="rect">
              <a:avLst/>
            </a:prstGeom>
            <a:noFill/>
            <a:ln>
              <a:noFill/>
            </a:ln>
          </p:spPr>
        </p:pic>
      </p:grpSp>
      <p:sp>
        <p:nvSpPr>
          <p:cNvPr id="55" name="Shape 562">
            <a:extLst>
              <a:ext uri="{FF2B5EF4-FFF2-40B4-BE49-F238E27FC236}">
                <a16:creationId xmlns:a16="http://schemas.microsoft.com/office/drawing/2014/main" id="{2A58392B-D224-4688-BA6A-CD5102B25579}"/>
              </a:ext>
            </a:extLst>
          </p:cNvPr>
          <p:cNvSpPr/>
          <p:nvPr/>
        </p:nvSpPr>
        <p:spPr>
          <a:xfrm>
            <a:off x="6063883" y="5863034"/>
            <a:ext cx="2319977"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56" name="Shape 563">
            <a:extLst>
              <a:ext uri="{FF2B5EF4-FFF2-40B4-BE49-F238E27FC236}">
                <a16:creationId xmlns:a16="http://schemas.microsoft.com/office/drawing/2014/main" id="{C7AE342D-2B96-41C0-8242-E5290F86ED84}"/>
              </a:ext>
            </a:extLst>
          </p:cNvPr>
          <p:cNvSpPr txBox="1"/>
          <p:nvPr/>
        </p:nvSpPr>
        <p:spPr>
          <a:xfrm>
            <a:off x="6014516" y="5871621"/>
            <a:ext cx="2414399" cy="254100"/>
          </a:xfrm>
          <a:prstGeom prst="rect">
            <a:avLst/>
          </a:prstGeom>
          <a:noFill/>
          <a:ln>
            <a:noFill/>
          </a:ln>
        </p:spPr>
        <p:txBody>
          <a:bodyPr lIns="91425" tIns="45700" rIns="91425" bIns="45700" anchor="t" anchorCtr="0">
            <a:noAutofit/>
          </a:bodyPr>
          <a:lstStyle/>
          <a:p>
            <a:pPr>
              <a:spcBef>
                <a:spcPts val="0"/>
              </a:spcBef>
              <a:buSzPct val="25000"/>
            </a:pPr>
            <a:r>
              <a:rPr lang="en" sz="2400" b="1" i="1" dirty="0">
                <a:solidFill>
                  <a:srgbClr val="3F3F3F"/>
                </a:solidFill>
                <a:latin typeface="Calibri"/>
                <a:ea typeface="Calibri"/>
                <a:cs typeface="Calibri"/>
                <a:sym typeface="Calibri"/>
              </a:rPr>
              <a:t>Your </a:t>
            </a:r>
            <a:r>
              <a:rPr lang="en" sz="2400" i="1" dirty="0">
                <a:solidFill>
                  <a:srgbClr val="3F3F3F"/>
                </a:solidFill>
                <a:latin typeface="Calibri"/>
                <a:ea typeface="Calibri"/>
                <a:cs typeface="Calibri"/>
                <a:sym typeface="Calibri"/>
              </a:rPr>
              <a:t>sy</a:t>
            </a:r>
            <a:r>
              <a:rPr lang="en-CA" sz="2400" i="1" dirty="0">
                <a:solidFill>
                  <a:srgbClr val="3F3F3F"/>
                </a:solidFill>
                <a:latin typeface="Calibri"/>
                <a:ea typeface="Calibri"/>
                <a:cs typeface="Calibri"/>
                <a:sym typeface="Calibri"/>
              </a:rPr>
              <a:t>s</a:t>
            </a:r>
            <a:r>
              <a:rPr lang="en" sz="2400" i="1" dirty="0">
                <a:solidFill>
                  <a:srgbClr val="3F3F3F"/>
                </a:solidFill>
                <a:latin typeface="Calibri"/>
                <a:ea typeface="Calibri"/>
                <a:cs typeface="Calibri"/>
                <a:sym typeface="Calibri"/>
              </a:rPr>
              <a:t>tem here.</a:t>
            </a:r>
          </a:p>
        </p:txBody>
      </p:sp>
      <p:grpSp>
        <p:nvGrpSpPr>
          <p:cNvPr id="57" name="Shape 564">
            <a:extLst>
              <a:ext uri="{FF2B5EF4-FFF2-40B4-BE49-F238E27FC236}">
                <a16:creationId xmlns:a16="http://schemas.microsoft.com/office/drawing/2014/main" id="{14120713-BF36-48DE-9DF7-199404023722}"/>
              </a:ext>
            </a:extLst>
          </p:cNvPr>
          <p:cNvGrpSpPr/>
          <p:nvPr/>
        </p:nvGrpSpPr>
        <p:grpSpPr>
          <a:xfrm>
            <a:off x="5000052" y="1792622"/>
            <a:ext cx="1031399" cy="1018799"/>
            <a:chOff x="3419446" y="863940"/>
            <a:chExt cx="1031399" cy="1018799"/>
          </a:xfrm>
        </p:grpSpPr>
        <p:pic>
          <p:nvPicPr>
            <p:cNvPr id="58" name="Shape 565">
              <a:extLst>
                <a:ext uri="{FF2B5EF4-FFF2-40B4-BE49-F238E27FC236}">
                  <a16:creationId xmlns:a16="http://schemas.microsoft.com/office/drawing/2014/main" id="{F408D90F-396D-4C0C-8EA4-BFBDD66F7B17}"/>
                </a:ext>
              </a:extLst>
            </p:cNvPr>
            <p:cNvPicPr preferRelativeResize="0"/>
            <p:nvPr/>
          </p:nvPicPr>
          <p:blipFill rotWithShape="1">
            <a:blip r:embed="rId15">
              <a:alphaModFix/>
            </a:blip>
            <a:srcRect l="-252" t="45344" r="75702" b="6287"/>
            <a:stretch/>
          </p:blipFill>
          <p:spPr>
            <a:xfrm rot="1769092">
              <a:off x="3698932" y="1078508"/>
              <a:ext cx="434584" cy="573083"/>
            </a:xfrm>
            <a:prstGeom prst="rect">
              <a:avLst/>
            </a:prstGeom>
            <a:noFill/>
            <a:ln>
              <a:noFill/>
            </a:ln>
          </p:spPr>
        </p:pic>
        <p:pic>
          <p:nvPicPr>
            <p:cNvPr id="59" name="Shape 566">
              <a:extLst>
                <a:ext uri="{FF2B5EF4-FFF2-40B4-BE49-F238E27FC236}">
                  <a16:creationId xmlns:a16="http://schemas.microsoft.com/office/drawing/2014/main" id="{DF33CE67-7185-4300-A634-1938947E18B3}"/>
                </a:ext>
              </a:extLst>
            </p:cNvPr>
            <p:cNvPicPr preferRelativeResize="0"/>
            <p:nvPr/>
          </p:nvPicPr>
          <p:blipFill rotWithShape="1">
            <a:blip r:embed="rId17">
              <a:alphaModFix/>
            </a:blip>
            <a:srcRect/>
            <a:stretch/>
          </p:blipFill>
          <p:spPr>
            <a:xfrm rot="1461535">
              <a:off x="3642385" y="911767"/>
              <a:ext cx="585523" cy="923146"/>
            </a:xfrm>
            <a:prstGeom prst="rect">
              <a:avLst/>
            </a:prstGeom>
            <a:noFill/>
            <a:ln>
              <a:noFill/>
            </a:ln>
          </p:spPr>
        </p:pic>
      </p:grpSp>
      <p:sp>
        <p:nvSpPr>
          <p:cNvPr id="60" name="Shape 562">
            <a:extLst>
              <a:ext uri="{FF2B5EF4-FFF2-40B4-BE49-F238E27FC236}">
                <a16:creationId xmlns:a16="http://schemas.microsoft.com/office/drawing/2014/main" id="{C843DFFD-0DD0-41D6-B063-D83F5B08883E}"/>
              </a:ext>
            </a:extLst>
          </p:cNvPr>
          <p:cNvSpPr/>
          <p:nvPr/>
        </p:nvSpPr>
        <p:spPr>
          <a:xfrm>
            <a:off x="2445870" y="5886113"/>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2056" name="Picture 8" descr="Image result for epic healthcare logo">
            <a:extLst>
              <a:ext uri="{FF2B5EF4-FFF2-40B4-BE49-F238E27FC236}">
                <a16:creationId xmlns:a16="http://schemas.microsoft.com/office/drawing/2014/main" id="{D9AA5990-C414-41D3-AD81-7C846AD6D18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14434" y="5977161"/>
            <a:ext cx="1396772" cy="332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llscripts logo">
            <a:extLst>
              <a:ext uri="{FF2B5EF4-FFF2-40B4-BE49-F238E27FC236}">
                <a16:creationId xmlns:a16="http://schemas.microsoft.com/office/drawing/2014/main" id="{D4F09F20-E2F4-4761-AEBC-9AE5F844C83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88138" y="5990845"/>
            <a:ext cx="1226506" cy="26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419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ACE-ACFF-4B61-A86D-4B6B9A1B534F}"/>
              </a:ext>
            </a:extLst>
          </p:cNvPr>
          <p:cNvSpPr>
            <a:spLocks noGrp="1"/>
          </p:cNvSpPr>
          <p:nvPr>
            <p:ph type="title"/>
          </p:nvPr>
        </p:nvSpPr>
        <p:spPr/>
        <p:txBody>
          <a:bodyPr/>
          <a:lstStyle/>
          <a:p>
            <a:r>
              <a:rPr lang="en-CA" dirty="0"/>
              <a:t>CDS Hooks</a:t>
            </a:r>
          </a:p>
        </p:txBody>
      </p:sp>
      <p:sp>
        <p:nvSpPr>
          <p:cNvPr id="3" name="Slide Number Placeholder 2">
            <a:extLst>
              <a:ext uri="{FF2B5EF4-FFF2-40B4-BE49-F238E27FC236}">
                <a16:creationId xmlns:a16="http://schemas.microsoft.com/office/drawing/2014/main" id="{C4DEA6CB-4977-403B-9EDD-E4537915F45F}"/>
              </a:ext>
            </a:extLst>
          </p:cNvPr>
          <p:cNvSpPr>
            <a:spLocks noGrp="1"/>
          </p:cNvSpPr>
          <p:nvPr>
            <p:ph type="sldNum" sz="quarter" idx="11"/>
          </p:nvPr>
        </p:nvSpPr>
        <p:spPr/>
        <p:txBody>
          <a:bodyPr/>
          <a:lstStyle/>
          <a:p>
            <a:fld id="{5CC3E5C4-3E2B-40F1-9F2B-C46CEB0C88DF}" type="slidenum">
              <a:rPr lang="en-CA" smtClean="0"/>
              <a:pPr/>
              <a:t>37</a:t>
            </a:fld>
            <a:endParaRPr lang="en-CA" dirty="0"/>
          </a:p>
        </p:txBody>
      </p:sp>
      <p:pic>
        <p:nvPicPr>
          <p:cNvPr id="1026" name="Picture 2" descr="patient-view hook launch sequence">
            <a:extLst>
              <a:ext uri="{FF2B5EF4-FFF2-40B4-BE49-F238E27FC236}">
                <a16:creationId xmlns:a16="http://schemas.microsoft.com/office/drawing/2014/main" id="{FE92015C-E6C5-4CF5-8018-9CAA10DD1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780308"/>
            <a:ext cx="8584562"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98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lvl="1">
              <a:defRPr/>
            </a:pPr>
            <a:r>
              <a:rPr lang="en-US" dirty="0"/>
              <a:t>With history tracking or without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38</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2305"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1580528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b="1"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3124427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dirty="0"/>
              <a:t>Narrative</a:t>
            </a:r>
          </a:p>
          <a:p>
            <a:r>
              <a:rPr lang="en-US" dirty="0"/>
              <a:t>Extensions</a:t>
            </a:r>
          </a:p>
          <a:p>
            <a:r>
              <a:rPr lang="en-US" dirty="0"/>
              <a:t>Modifier Extensions</a:t>
            </a:r>
          </a:p>
          <a:p>
            <a:r>
              <a:rPr lang="en-US" dirty="0"/>
              <a:t>Versions</a:t>
            </a:r>
          </a:p>
          <a:p>
            <a:r>
              <a:rPr lang="en-US"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43</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1779589"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dirty="0"/>
              <a:t>If generated, which elements should be included?  How should they be rendered?</a:t>
            </a:r>
          </a:p>
          <a:p>
            <a:pPr lvl="1"/>
            <a:r>
              <a:rPr lang="en-US" sz="2400" i="1" dirty="0"/>
              <a:t>all content needed for a human to understand the essential clinical and business information otherwise encoded within the resource</a:t>
            </a:r>
          </a:p>
          <a:p>
            <a:pPr lvl="1"/>
            <a:r>
              <a:rPr lang="en-US" sz="2400" dirty="0"/>
              <a:t>Will generally include </a:t>
            </a:r>
            <a:r>
              <a:rPr lang="en-US" sz="2400" dirty="0" err="1"/>
              <a:t>modifierExtensions</a:t>
            </a:r>
            <a:endParaRPr lang="en-US" sz="2400" dirty="0"/>
          </a:p>
          <a:p>
            <a:pPr lvl="1"/>
            <a:r>
              <a:rPr lang="en-US" sz="2400" dirty="0"/>
              <a:t>May include other extensions</a:t>
            </a:r>
          </a:p>
          <a:p>
            <a:pPr lvl="1"/>
            <a:r>
              <a:rPr lang="en-US" sz="2400" dirty="0"/>
              <a:t>Best to seek clinician and other review of content, order of presentation &amp; rendering</a:t>
            </a:r>
          </a:p>
          <a:p>
            <a:pPr lvl="1"/>
            <a:r>
              <a:rPr lang="en-US" sz="240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47</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919537"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dirty="0"/>
              <a:t>Throwing away extensions = loss of potentially useful information to downstream systems</a:t>
            </a:r>
          </a:p>
          <a:p>
            <a:pPr lvl="2"/>
            <a:r>
              <a:rPr lang="en-US" noProof="0" dirty="0"/>
              <a:t>Therefore: Keep extensions if you can</a:t>
            </a:r>
          </a:p>
          <a:p>
            <a:pPr lvl="1"/>
            <a:r>
              <a:rPr lang="en-US" sz="2400" dirty="0"/>
              <a:t>Can capture them in a blob or a generic “slot” structure</a:t>
            </a:r>
          </a:p>
          <a:p>
            <a:pPr lvl="1"/>
            <a:r>
              <a:rPr lang="en-US" sz="2400" dirty="0"/>
              <a:t>Could, with location tagging, capture all “unknown” extensions for a resource in a single blob</a:t>
            </a:r>
          </a:p>
          <a:p>
            <a:pPr lvl="1"/>
            <a:r>
              <a:rPr lang="en-US" sz="2400" dirty="0"/>
              <a:t>Some legacy systems won’t be able to</a:t>
            </a:r>
          </a:p>
          <a:p>
            <a:pPr lvl="1"/>
            <a:r>
              <a:rPr lang="en-US" sz="2400" dirty="0"/>
              <a:t>When data is updated, some extensions must be dropped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 – will get through as much as we can .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304610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Should you display unrecognized extensions?</a:t>
            </a:r>
          </a:p>
          <a:p>
            <a:pPr lvl="1"/>
            <a:r>
              <a:rPr lang="en-US" sz="2400" dirty="0"/>
              <a:t>Extensions are identified by URL and have a known data type.  Can resolve the URL, look up the name and display</a:t>
            </a:r>
          </a:p>
          <a:p>
            <a:pPr lvl="1"/>
            <a:r>
              <a:rPr lang="en-US" sz="2400" dirty="0"/>
              <a:t>Cost/benefit question – some extensions will have little value, others may have a lot</a:t>
            </a:r>
          </a:p>
          <a:p>
            <a:pPr lvl="2"/>
            <a:r>
              <a:rPr lang="en-US" sz="2000" dirty="0"/>
              <a:t>Might want to let users configure what gets displayed</a:t>
            </a:r>
          </a:p>
          <a:p>
            <a:pPr lvl="1"/>
            <a:r>
              <a:rPr lang="en-US" sz="2400" dirty="0"/>
              <a:t>If you do query, look at caching extension definitions to minimize performance issues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What should you expose as an extension?</a:t>
            </a:r>
          </a:p>
          <a:p>
            <a:pPr lvl="1"/>
            <a:r>
              <a:rPr lang="en-US" sz="2400" dirty="0"/>
              <a:t>If data can be exposed using core structures, it should be</a:t>
            </a:r>
          </a:p>
          <a:p>
            <a:pPr lvl="2"/>
            <a:r>
              <a:rPr lang="en-US" sz="2000" dirty="0"/>
              <a:t>Can still send the same data in an extension</a:t>
            </a:r>
          </a:p>
          <a:p>
            <a:pPr lvl="2"/>
            <a:r>
              <a:rPr lang="en-US" sz="2000" dirty="0"/>
              <a:t>e.g. with more/less granularity, alternate coding, different data type</a:t>
            </a:r>
          </a:p>
          <a:p>
            <a:pPr lvl="1"/>
            <a:r>
              <a:rPr lang="en-US" sz="2400" dirty="0"/>
              <a:t>Look for existing extensions before defining your own</a:t>
            </a:r>
          </a:p>
          <a:p>
            <a:pPr lvl="1"/>
            <a:r>
              <a:rPr lang="en-US" sz="2400" dirty="0"/>
              <a:t>Extensions, if used, should be generic to encourage re-use (and thus broad recognition)</a:t>
            </a:r>
          </a:p>
          <a:p>
            <a:pPr lvl="1"/>
            <a:r>
              <a:rPr lang="en-US" sz="2400" dirty="0"/>
              <a:t>Extension should be on the element described by the extension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55</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3" name="Rectangle 12"/>
          <p:cNvSpPr/>
          <p:nvPr/>
        </p:nvSpPr>
        <p:spPr bwMode="auto">
          <a:xfrm>
            <a:off x="3051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v15 </a:t>
            </a:r>
            <a:r>
              <a:rPr lang="en-US" sz="1100" b="1" dirty="0">
                <a:solidFill>
                  <a:schemeClr val="bg1"/>
                </a:solidFill>
              </a:rPr>
              <a:t>– 2012-12-09</a:t>
            </a:r>
          </a:p>
        </p:txBody>
      </p:sp>
      <p:sp>
        <p:nvSpPr>
          <p:cNvPr id="14" name="Rectangle 13"/>
          <p:cNvSpPr/>
          <p:nvPr/>
        </p:nvSpPr>
        <p:spPr>
          <a:xfrm>
            <a:off x="4574507"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2622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6251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4879308"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5336508"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6327108"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58</a:t>
            </a:fld>
            <a:endParaRPr lang="en-CA" dirty="0"/>
          </a:p>
        </p:txBody>
      </p:sp>
      <p:sp>
        <p:nvSpPr>
          <p:cNvPr id="5" name="Rectangle 10"/>
          <p:cNvSpPr/>
          <p:nvPr/>
        </p:nvSpPr>
        <p:spPr bwMode="auto">
          <a:xfrm>
            <a:off x="3276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dirty="0">
              <a:solidFill>
                <a:schemeClr val="tx1"/>
              </a:solidFill>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p:txBody>
      </p:sp>
      <p:sp>
        <p:nvSpPr>
          <p:cNvPr id="6" name="Flowchart: Card 5"/>
          <p:cNvSpPr/>
          <p:nvPr/>
        </p:nvSpPr>
        <p:spPr bwMode="auto">
          <a:xfrm>
            <a:off x="3638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4076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lang="nl-NL" dirty="0"/>
          </a:p>
        </p:txBody>
      </p:sp>
    </p:spTree>
    <p:extLst>
      <p:ext uri="{BB962C8B-B14F-4D97-AF65-F5344CB8AC3E}">
        <p14:creationId xmlns:p14="http://schemas.microsoft.com/office/powerpoint/2010/main" val="3456020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3415410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220200" cy="1143000"/>
          </a:xfrm>
        </p:spPr>
        <p:txBody>
          <a:bodyPr/>
          <a:lstStyle/>
          <a:p>
            <a:r>
              <a:rPr lang="en-US" dirty="0"/>
              <a:t>Syntaxes</a:t>
            </a:r>
          </a:p>
        </p:txBody>
      </p:sp>
      <p:sp>
        <p:nvSpPr>
          <p:cNvPr id="6" name="Text Placeholder 5"/>
          <p:cNvSpPr>
            <a:spLocks noGrp="1"/>
          </p:cNvSpPr>
          <p:nvPr>
            <p:ph type="body" idx="1"/>
          </p:nvPr>
        </p:nvSpPr>
        <p:spPr/>
        <p:txBody>
          <a:bodyPr/>
          <a:lstStyle/>
          <a:p>
            <a:r>
              <a:rPr lang="en-US"/>
              <a:t>XML</a:t>
            </a:r>
            <a:endParaRPr lang="en-US" dirty="0"/>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1"/>
          </p:nvPr>
        </p:nvSpPr>
        <p:spPr>
          <a:xfrm>
            <a:off x="10134600" y="6534150"/>
            <a:ext cx="533400" cy="476250"/>
          </a:xfrm>
          <a:prstGeom prst="rect">
            <a:avLst/>
          </a:prstGeom>
        </p:spPr>
        <p:txBody>
          <a:bodyPr/>
          <a:lstStyle/>
          <a:p>
            <a:fld id="{2CD36790-EF9F-4521-A783-189BE19EEE4B}" type="slidenum">
              <a:rPr lang="en-US" smtClean="0"/>
              <a:pPr/>
              <a:t>61</a:t>
            </a:fld>
            <a:endParaRPr lang="en-US"/>
          </a:p>
        </p:txBody>
      </p:sp>
    </p:spTree>
    <p:extLst>
      <p:ext uri="{BB962C8B-B14F-4D97-AF65-F5344CB8AC3E}">
        <p14:creationId xmlns:p14="http://schemas.microsoft.com/office/powerpoint/2010/main" val="531550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dirty="0"/>
              <a:t>Multiple representations</a:t>
            </a:r>
          </a:p>
          <a:p>
            <a:pPr lvl="1"/>
            <a:r>
              <a:rPr lang="en-US" sz="230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dirty="0"/>
              <a:t>What syntax should be used when?</a:t>
            </a:r>
          </a:p>
          <a:p>
            <a:pPr lvl="1"/>
            <a:r>
              <a:rPr lang="en-US" sz="2400" dirty="0"/>
              <a:t>XML used to be required for servers</a:t>
            </a:r>
          </a:p>
          <a:p>
            <a:pPr lvl="2"/>
            <a:r>
              <a:rPr lang="en-US" sz="2000" dirty="0"/>
              <a:t>Now implementer’s choice</a:t>
            </a:r>
          </a:p>
          <a:p>
            <a:pPr lvl="1"/>
            <a:r>
              <a:rPr lang="en-US" sz="2400" dirty="0"/>
              <a:t>XML provides broader tools</a:t>
            </a:r>
          </a:p>
          <a:p>
            <a:pPr lvl="2"/>
            <a:r>
              <a:rPr lang="en-US" sz="2200" dirty="0"/>
              <a:t>XSLT, schema, </a:t>
            </a:r>
            <a:r>
              <a:rPr lang="en-US" sz="2200" dirty="0" err="1"/>
              <a:t>XPath</a:t>
            </a:r>
            <a:endParaRPr lang="en-US" sz="2200" dirty="0"/>
          </a:p>
          <a:p>
            <a:pPr lvl="1"/>
            <a:r>
              <a:rPr lang="en-US" sz="2400" dirty="0"/>
              <a:t>JSON uses less bandwidth, more natural for mobile</a:t>
            </a:r>
          </a:p>
          <a:p>
            <a:pPr lvl="1"/>
            <a:r>
              <a:rPr lang="en-US" sz="240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dirty="0"/>
              <a:t>Three ways to digitally sign content</a:t>
            </a:r>
          </a:p>
          <a:p>
            <a:pPr lvl="1"/>
            <a:r>
              <a:rPr lang="en-US" sz="2400" dirty="0"/>
              <a:t>Sign bundle (Message or Document)</a:t>
            </a:r>
          </a:p>
          <a:p>
            <a:pPr lvl="1"/>
            <a:r>
              <a:rPr lang="en-US" sz="2400" dirty="0"/>
              <a:t>Sign resource version using Provenance resource</a:t>
            </a:r>
          </a:p>
          <a:p>
            <a:pPr lvl="2"/>
            <a:r>
              <a:rPr lang="en-US" sz="2000" dirty="0"/>
              <a:t>Limited to data integrity</a:t>
            </a:r>
          </a:p>
          <a:p>
            <a:pPr lvl="1"/>
            <a:r>
              <a:rPr lang="en-US" sz="2400" dirty="0"/>
              <a:t>Extension (for more complete signature)</a:t>
            </a:r>
          </a:p>
          <a:p>
            <a:r>
              <a:rPr lang="en-US" sz="2800" dirty="0"/>
              <a:t>No requirement to sign content</a:t>
            </a:r>
          </a:p>
          <a:p>
            <a:pPr lvl="1"/>
            <a:r>
              <a:rPr lang="en-US" sz="2400" dirty="0"/>
              <a:t>Signatures are just one mechanism of ensuring data integrity and/or non-repudiation</a:t>
            </a:r>
          </a:p>
          <a:p>
            <a:pPr lvl="0"/>
            <a:r>
              <a:rPr lang="en-US" sz="2800" dirty="0"/>
              <a:t>Signatures only hold when converting between different syntaxes when data is canonicalized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 ConceptMap,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69</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2855642"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72</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dirty="0"/>
              <a:t>Resource is electronic representation of real-world object</a:t>
            </a:r>
          </a:p>
          <a:p>
            <a:pPr lvl="0"/>
            <a:r>
              <a:rPr lang="en-US" sz="2800" dirty="0"/>
              <a:t>Can have multiple resource instances for same real-world object</a:t>
            </a:r>
          </a:p>
          <a:p>
            <a:pPr lvl="1"/>
            <a:r>
              <a:rPr lang="en-US" sz="2400" dirty="0"/>
              <a:t>Different servers or sometimes even same server</a:t>
            </a:r>
          </a:p>
          <a:p>
            <a:pPr lvl="1"/>
            <a:r>
              <a:rPr lang="en-US" sz="2400" dirty="0"/>
              <a:t>Ids for same resource on different servers can be completely different</a:t>
            </a:r>
          </a:p>
          <a:p>
            <a:pPr lvl="1"/>
            <a:r>
              <a:rPr lang="en-US" sz="2400" dirty="0"/>
              <a:t>Data on different servers can also vary</a:t>
            </a:r>
          </a:p>
          <a:p>
            <a:pPr lvl="0"/>
            <a:r>
              <a:rPr lang="en-US" sz="2800" dirty="0"/>
              <a:t>One resource multiple sites (with different ids)</a:t>
            </a:r>
          </a:p>
          <a:p>
            <a:pPr lvl="0"/>
            <a:r>
              <a:rPr lang="en-US" sz="280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596710158"/>
              </p:ext>
            </p:extLst>
          </p:nvPr>
        </p:nvGraphicFramePr>
        <p:xfrm>
          <a:off x="1343472"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6816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b="1"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737901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dirty="0"/>
              <a:t>Profiles are still quite useful</a:t>
            </a:r>
          </a:p>
          <a:p>
            <a:pPr lvl="1"/>
            <a:r>
              <a:rPr lang="en-US" sz="2800" dirty="0"/>
              <a:t>Define document and message boundaries</a:t>
            </a:r>
          </a:p>
          <a:p>
            <a:pPr lvl="1"/>
            <a:r>
              <a:rPr lang="en-US" sz="2800" dirty="0"/>
              <a:t>Define extensions</a:t>
            </a:r>
          </a:p>
          <a:p>
            <a:pPr lvl="1"/>
            <a:r>
              <a:rPr lang="en-US" sz="2800" dirty="0"/>
              <a:t>Set interoperability expectations in a particular context</a:t>
            </a:r>
          </a:p>
          <a:p>
            <a:pPr lvl="2"/>
            <a:r>
              <a:rPr lang="en-US" dirty="0"/>
              <a:t>National standards, types of care, business patterns</a:t>
            </a:r>
          </a:p>
          <a:p>
            <a:pPr lvl="1"/>
            <a:r>
              <a:rPr lang="en-US" sz="2800" dirty="0"/>
              <a:t>Clinical practice guidelines / detailed clinical models</a:t>
            </a:r>
          </a:p>
          <a:p>
            <a:pPr lvl="1"/>
            <a:r>
              <a:rPr lang="en-US" sz="2800" dirty="0"/>
              <a:t>Document system capabilities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11"/>
          </p:nvPr>
        </p:nvSpPr>
        <p:spPr/>
        <p:txBody>
          <a:bodyPr/>
          <a:lstStyle/>
          <a:p>
            <a:fld id="{5CC3E5C4-3E2B-40F1-9F2B-C46CEB0C88DF}" type="slidenum">
              <a:rPr lang="en-CA" smtClean="0">
                <a:solidFill>
                  <a:srgbClr val="000000">
                    <a:tint val="75000"/>
                  </a:srgbClr>
                </a:solidFill>
              </a:rPr>
              <a:pPr/>
              <a:t>88</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2135561"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a:t>
            </a:fld>
            <a:endParaRPr lang="en-CA" dirty="0"/>
          </a:p>
        </p:txBody>
      </p:sp>
      <p:graphicFrame>
        <p:nvGraphicFramePr>
          <p:cNvPr id="5" name="Diagram 4"/>
          <p:cNvGraphicFramePr/>
          <p:nvPr>
            <p:extLst/>
          </p:nvPr>
        </p:nvGraphicFramePr>
        <p:xfrm>
          <a:off x="8616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r>
              <a:rPr lang="en-US" dirty="0"/>
              <a:t>Instances can identify what profiles they support using tags</a:t>
            </a:r>
          </a:p>
          <a:p>
            <a:pPr lvl="1" indent="-342900"/>
            <a:r>
              <a:rPr lang="en-US" dirty="0"/>
              <a:t>Considerations:</a:t>
            </a:r>
          </a:p>
          <a:p>
            <a:pPr lvl="2" indent="-342900"/>
            <a:r>
              <a:rPr lang="en-US" dirty="0"/>
              <a:t>Is declaration version-specific?</a:t>
            </a:r>
          </a:p>
          <a:p>
            <a:pPr lvl="2" indent="-342900"/>
            <a:r>
              <a:rPr lang="en-US" dirty="0"/>
              <a:t>Do you trust the declaration to be accurate?</a:t>
            </a:r>
          </a:p>
          <a:p>
            <a:pPr lvl="2" indent="-342900"/>
            <a:r>
              <a:rPr lang="en-US" dirty="0"/>
              <a:t>Will all clients declare the profiles of interest on submissions?</a:t>
            </a:r>
          </a:p>
          <a:p>
            <a:pPr lvl="2" indent="-342900"/>
            <a:r>
              <a:rPr lang="en-US" dirty="0"/>
              <a:t>What about  profiles of interest defined after data is received?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b="1"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3658636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dirty="0"/>
              <a:t>FHIR is a “standard for trial use”</a:t>
            </a:r>
          </a:p>
          <a:p>
            <a:pPr lvl="1"/>
            <a:r>
              <a:rPr lang="en-US" sz="2400" dirty="0"/>
              <a:t>Anything can change – no compatibility promised</a:t>
            </a:r>
          </a:p>
          <a:p>
            <a:pPr lvl="1"/>
            <a:r>
              <a:rPr lang="en-US" sz="2400" dirty="0"/>
              <a:t>Changes driven by implementation feedback</a:t>
            </a:r>
          </a:p>
          <a:p>
            <a:pPr lvl="2"/>
            <a:r>
              <a:rPr lang="en-US" sz="2000" dirty="0"/>
              <a:t>Most changes expected in resources</a:t>
            </a:r>
          </a:p>
          <a:p>
            <a:pPr lvl="2"/>
            <a:r>
              <a:rPr lang="en-US" sz="2000" dirty="0"/>
              <a:t>Already significant implementation experience through reference implementations, connectathons</a:t>
            </a:r>
          </a:p>
          <a:p>
            <a:pPr lvl="1"/>
            <a:r>
              <a:rPr lang="en-US" sz="2400" dirty="0"/>
              <a:t>Some needed resources aren’t yet defined</a:t>
            </a:r>
          </a:p>
          <a:p>
            <a:pPr lvl="2"/>
            <a:r>
              <a:rPr lang="en-US" sz="2000" dirty="0"/>
              <a:t>Outbreak, Public Health Case, etc.</a:t>
            </a:r>
          </a:p>
          <a:p>
            <a:pPr lvl="1"/>
            <a:r>
              <a:rPr lang="en-US" sz="2400" dirty="0"/>
              <a:t>Some content will (hopefully) become normative in FHIR R4 (2018), but most won’t</a:t>
            </a:r>
          </a:p>
          <a:p>
            <a:pPr lvl="2"/>
            <a:r>
              <a:rPr lang="en-US" sz="2000" dirty="0"/>
              <a:t>What goes normative when will depend on </a:t>
            </a:r>
            <a:br>
              <a:rPr lang="en-US" sz="2000" dirty="0"/>
            </a:br>
            <a:r>
              <a:rPr lang="en-US" sz="200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9112" y="3933057"/>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95</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1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96</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2184" y="2348881"/>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97</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904" y="4725145"/>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a:defRPr/>
            </a:pPr>
            <a:r>
              <a:rPr lang="en-US" dirty="0"/>
              <a:t>Deep dive</a:t>
            </a:r>
          </a:p>
          <a:p>
            <a:pPr lvl="1" indent="-342900">
              <a:buSzPct val="75000"/>
              <a:buFont typeface="Wingdings" pitchFamily="2" charset="2"/>
              <a:buChar char="n"/>
              <a:defRPr/>
            </a:pPr>
            <a:r>
              <a:rPr lang="en-US" dirty="0">
                <a:ea typeface="+mn-ea"/>
                <a:cs typeface="+mn-cs"/>
              </a:rPr>
              <a:t>For the brave</a:t>
            </a:r>
          </a:p>
          <a:p>
            <a:pPr lvl="1" indent="-342900">
              <a:buSzPct val="75000"/>
              <a:buFont typeface="Wingdings" pitchFamily="2" charset="2"/>
              <a:buChar char="n"/>
              <a:defRPr/>
            </a:pPr>
            <a:r>
              <a:rPr lang="en-US" dirty="0">
                <a:ea typeface="+mn-ea"/>
                <a:cs typeface="+mn-cs"/>
              </a:rPr>
              <a:t>May be premature during STU period, given that specification is likely to change</a:t>
            </a:r>
          </a:p>
          <a:p>
            <a:pPr lvl="1" indent="-342900">
              <a:buSzPct val="75000"/>
              <a:buFont typeface="Wingdings" pitchFamily="2" charset="2"/>
              <a:buChar char="n"/>
              <a:defRPr/>
            </a:pPr>
            <a:r>
              <a:rPr lang="en-US" dirty="0">
                <a:ea typeface="+mn-ea"/>
                <a:cs typeface="+mn-cs"/>
              </a:rPr>
              <a:t>Ability to adapt to change is essential</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98</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7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1708392937"/>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3620</TotalTime>
  <Words>5770</Words>
  <Application>Microsoft Office PowerPoint</Application>
  <PresentationFormat>Widescreen</PresentationFormat>
  <Paragraphs>1006</Paragraphs>
  <Slides>107</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ＭＳ Ｐゴシック</vt:lpstr>
      <vt:lpstr>Arial</vt:lpstr>
      <vt:lpstr>Calibri</vt:lpstr>
      <vt:lpstr>Courier New</vt:lpstr>
      <vt:lpstr>Franklin Gothic Book</vt:lpstr>
      <vt:lpstr>Souce Sans Pro</vt:lpstr>
      <vt:lpstr>Times New Roman</vt:lpstr>
      <vt:lpstr>Verdana</vt:lpstr>
      <vt:lpstr>Wingdings</vt:lpstr>
      <vt:lpstr>Refined</vt:lpstr>
      <vt:lpstr>FHIR for Architects</vt:lpstr>
      <vt:lpstr>Who am I?</vt:lpstr>
      <vt:lpstr>This presentation</vt:lpstr>
      <vt:lpstr>Learning Objectives</vt:lpstr>
      <vt:lpstr>Level Setting</vt:lpstr>
      <vt:lpstr>Agenda</vt:lpstr>
      <vt:lpstr>What Paradigm</vt:lpstr>
      <vt:lpstr>Paradigms</vt:lpstr>
      <vt:lpstr>REST</vt:lpstr>
      <vt:lpstr>FHIR Resource URLs</vt:lpstr>
      <vt:lpstr>Example operations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Other</vt:lpstr>
      <vt:lpstr>When to use other paradigms?</vt:lpstr>
      <vt:lpstr>When not to use ‘other’?</vt:lpstr>
      <vt:lpstr>Paradigm guidance</vt:lpstr>
      <vt:lpstr>Combining paradigms</vt:lpstr>
      <vt:lpstr>Caveats with combining paradigms</vt:lpstr>
      <vt:lpstr>Apply it</vt:lpstr>
      <vt:lpstr>Learning Objectives</vt:lpstr>
      <vt:lpstr>FHIR Architecture Approaches</vt:lpstr>
      <vt:lpstr>Some possible uses</vt:lpstr>
      <vt:lpstr>Repository model</vt:lpstr>
      <vt:lpstr>Beyond exchange</vt:lpstr>
      <vt:lpstr>Overview of a server</vt:lpstr>
      <vt:lpstr>From wire to store</vt:lpstr>
      <vt:lpstr>SMART on FHIR</vt:lpstr>
      <vt:lpstr>CDS Hooks</vt:lpstr>
      <vt:lpstr>Architectures</vt:lpstr>
      <vt:lpstr>Bottom Line</vt:lpstr>
      <vt:lpstr>Learning Objectives</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Learning Objectives</vt:lpstr>
      <vt:lpstr>Profiled FHIR</vt:lpstr>
      <vt:lpstr>Profile-less FHIR</vt:lpstr>
      <vt:lpstr>Profile Uses</vt:lpstr>
      <vt:lpstr>Profiled Observation (Blood Pressure)</vt:lpstr>
      <vt:lpstr>Profiles to guide behavior</vt:lpstr>
      <vt:lpstr>Simultaneous profiles</vt:lpstr>
      <vt:lpstr>Declaring profiles</vt:lpstr>
      <vt:lpstr>Learning Objectives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41</cp:revision>
  <dcterms:created xsi:type="dcterms:W3CDTF">2008-01-21T06:12:12Z</dcterms:created>
  <dcterms:modified xsi:type="dcterms:W3CDTF">2018-01-12T15:06:07Z</dcterms:modified>
</cp:coreProperties>
</file>