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6"/>
  </p:notesMasterIdLst>
  <p:handoutMasterIdLst>
    <p:handoutMasterId r:id="rId57"/>
  </p:handoutMasterIdLst>
  <p:sldIdLst>
    <p:sldId id="258" r:id="rId2"/>
    <p:sldId id="262" r:id="rId3"/>
    <p:sldId id="260" r:id="rId4"/>
    <p:sldId id="261" r:id="rId5"/>
    <p:sldId id="363" r:id="rId6"/>
    <p:sldId id="390" r:id="rId7"/>
    <p:sldId id="364" r:id="rId8"/>
    <p:sldId id="388" r:id="rId9"/>
    <p:sldId id="389" r:id="rId10"/>
    <p:sldId id="366" r:id="rId11"/>
    <p:sldId id="370" r:id="rId12"/>
    <p:sldId id="371" r:id="rId13"/>
    <p:sldId id="372" r:id="rId14"/>
    <p:sldId id="373" r:id="rId15"/>
    <p:sldId id="374" r:id="rId16"/>
    <p:sldId id="375" r:id="rId17"/>
    <p:sldId id="377" r:id="rId18"/>
    <p:sldId id="279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288" r:id="rId28"/>
    <p:sldId id="386" r:id="rId29"/>
    <p:sldId id="387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57" r:id="rId38"/>
    <p:sldId id="365" r:id="rId39"/>
    <p:sldId id="263" r:id="rId40"/>
    <p:sldId id="264" r:id="rId41"/>
    <p:sldId id="268" r:id="rId42"/>
    <p:sldId id="269" r:id="rId43"/>
    <p:sldId id="270" r:id="rId44"/>
    <p:sldId id="271" r:id="rId45"/>
    <p:sldId id="272" r:id="rId46"/>
    <p:sldId id="282" r:id="rId47"/>
    <p:sldId id="281" r:id="rId48"/>
    <p:sldId id="274" r:id="rId49"/>
    <p:sldId id="276" r:id="rId50"/>
    <p:sldId id="277" r:id="rId51"/>
    <p:sldId id="286" r:id="rId52"/>
    <p:sldId id="287" r:id="rId53"/>
    <p:sldId id="278" r:id="rId54"/>
    <p:sldId id="362" r:id="rId5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110" d="100"/>
          <a:sy n="110" d="100"/>
        </p:scale>
        <p:origin x="5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2018-04-17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27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8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5572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391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82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698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71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746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27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37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&lt; 3 hours so focus is more on “identifying considerations” than deeply exploring</a:t>
            </a:r>
            <a:r>
              <a:rPr lang="en-US" baseline="0" dirty="0"/>
              <a:t> options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2381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549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8618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279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960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494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7675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136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80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669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Shape 10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Shape 10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03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2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24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43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06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9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46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70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18837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22" y="175102"/>
            <a:ext cx="2704982" cy="2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31369" y="252899"/>
            <a:ext cx="11425200" cy="626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239348" y="6301296"/>
            <a:ext cx="9600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800">
              <a:solidFill>
                <a:schemeClr val="dk1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31369" y="245256"/>
            <a:ext cx="87369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914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1371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18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2018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2018-04-17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4" r:id="rId10"/>
    <p:sldLayoutId id="2147483686" r:id="rId11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8-04%20FHIR%20North/Intro%20for%20Developers.pptx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fhir.io/doc_rest_client_annotation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apifhir.io/doc_rest_client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earch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apifhir.io/doc_rest_client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hapifhir.io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roups.google.com/d/forum/hapi-fhir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ewoutkramer/fhir-net-api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fhirintro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FHIRNorth2018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Intro for Developers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Lloyd McKenzie</a:t>
            </a:r>
          </a:p>
          <a:p>
            <a:r>
              <a:rPr lang="en-AU" kern="0" dirty="0"/>
              <a:t>2018-04-17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68E848-DEF1-4DDD-9DC8-F686CDEB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Java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2DFAE-EDCF-49B8-88B2-7AC15C792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F1F0A-C8E6-41B7-8D25-209554B53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7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31369" y="245256"/>
            <a:ext cx="8736900" cy="1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Verdana"/>
                <a:ea typeface="Verdana"/>
                <a:cs typeface="Verdana"/>
                <a:sym typeface="Verdana"/>
              </a:rPr>
              <a:t>Components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31369" y="0"/>
            <a:ext cx="8736900" cy="18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HAPI </a:t>
            </a:r>
            <a:r>
              <a:rPr lang="en-US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FHIR Modules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l="5502" r="1083"/>
          <a:stretch/>
        </p:blipFill>
        <p:spPr>
          <a:xfrm>
            <a:off x="419488" y="2044575"/>
            <a:ext cx="11353024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2516950" y="1535150"/>
            <a:ext cx="32487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Core Modules</a:t>
            </a:r>
            <a:endParaRPr sz="2400"/>
          </a:p>
        </p:txBody>
      </p:sp>
      <p:sp>
        <p:nvSpPr>
          <p:cNvPr id="220" name="Shape 220"/>
          <p:cNvSpPr txBox="1"/>
          <p:nvPr/>
        </p:nvSpPr>
        <p:spPr>
          <a:xfrm>
            <a:off x="8625650" y="1535150"/>
            <a:ext cx="32487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Utilities</a:t>
            </a:r>
            <a:endParaRPr sz="2400"/>
          </a:p>
        </p:txBody>
      </p:sp>
      <p:sp>
        <p:nvSpPr>
          <p:cNvPr id="221" name="Shape 221"/>
          <p:cNvSpPr/>
          <p:nvPr/>
        </p:nvSpPr>
        <p:spPr>
          <a:xfrm>
            <a:off x="266700" y="2222500"/>
            <a:ext cx="7289700" cy="10032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266700" y="3225700"/>
            <a:ext cx="7289700" cy="9018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66700" y="4127500"/>
            <a:ext cx="3416400" cy="9018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6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965259" y="2655751"/>
            <a:ext cx="103632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Model / Structure Classes</a:t>
            </a: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65259" y="1155563"/>
            <a:ext cx="10363200" cy="15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Part 1: Model, Parser, and Client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l="5502" r="1083"/>
          <a:stretch/>
        </p:blipFill>
        <p:spPr>
          <a:xfrm>
            <a:off x="4265100" y="3568575"/>
            <a:ext cx="7500176" cy="276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hape 240"/>
          <p:cNvCxnSpPr/>
          <p:nvPr/>
        </p:nvCxnSpPr>
        <p:spPr>
          <a:xfrm>
            <a:off x="3579300" y="4017750"/>
            <a:ext cx="6858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5888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HAPI Versioning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381000" y="1748375"/>
            <a:ext cx="112014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●"/>
            </a:pPr>
            <a:r>
              <a:rPr lang="en-US" sz="2400"/>
              <a:t>H</a:t>
            </a:r>
            <a:r>
              <a:rPr lang="en-US" sz="2400">
                <a:solidFill>
                  <a:schemeClr val="dk1"/>
                </a:solidFill>
              </a:rPr>
              <a:t>API version number != FHIR version number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●"/>
            </a:pPr>
            <a:r>
              <a:rPr lang="en-US" sz="2400"/>
              <a:t>HAPI FHIR version number != HAPI HL7v2 version number</a:t>
            </a:r>
            <a:endParaRPr sz="2400"/>
          </a:p>
        </p:txBody>
      </p:sp>
      <p:graphicFrame>
        <p:nvGraphicFramePr>
          <p:cNvPr id="249" name="Shape 249"/>
          <p:cNvGraphicFramePr/>
          <p:nvPr/>
        </p:nvGraphicFramePr>
        <p:xfrm>
          <a:off x="568313" y="2810475"/>
          <a:ext cx="11055375" cy="2844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1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9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FHIR DSTU1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FHIR DSTU2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FHIR R3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FHIR R4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HAPI FHIR 1.0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Draft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HAPI FHIR 2.0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Draft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HAPI FHIR 2.5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HAPI FHIR 3.0.0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Draft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0" name="Shape 250"/>
          <p:cNvSpPr txBox="1"/>
          <p:nvPr/>
        </p:nvSpPr>
        <p:spPr>
          <a:xfrm>
            <a:off x="546150" y="5663075"/>
            <a:ext cx="112014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* Not all versions are shown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454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Structures JARs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381000" y="1748375"/>
            <a:ext cx="112014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6237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HAPI supports multiple versions of FHIR via different “structures JARs”</a:t>
            </a:r>
            <a:endParaRPr sz="3100"/>
          </a:p>
        </p:txBody>
      </p:sp>
      <p:sp>
        <p:nvSpPr>
          <p:cNvPr id="259" name="Shape 259"/>
          <p:cNvSpPr txBox="1"/>
          <p:nvPr/>
        </p:nvSpPr>
        <p:spPr>
          <a:xfrm>
            <a:off x="3886325" y="3171200"/>
            <a:ext cx="49923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hapi-fhir-structures-dstu-2.5.jar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3886325" y="3979550"/>
            <a:ext cx="49923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hapi-fhir-structures-dstu2-3.2.0.jar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886325" y="4827950"/>
            <a:ext cx="49923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hapi-fhir-structures-dstu3-3.2.0.jar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5929875" y="2653650"/>
            <a:ext cx="1447800" cy="324900"/>
          </a:xfrm>
          <a:prstGeom prst="wedgeRoundRectCallout">
            <a:avLst>
              <a:gd name="adj1" fmla="val 49351"/>
              <a:gd name="adj2" fmla="val 124238"/>
              <a:gd name="adj3" fmla="val 0"/>
            </a:avLst>
          </a:prstGeom>
          <a:solidFill>
            <a:srgbClr val="535353"/>
          </a:solidFill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FHIR Version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99100" y="2653650"/>
            <a:ext cx="1447800" cy="324900"/>
          </a:xfrm>
          <a:prstGeom prst="wedgeRoundRectCallout">
            <a:avLst>
              <a:gd name="adj1" fmla="val -31042"/>
              <a:gd name="adj2" fmla="val 112812"/>
              <a:gd name="adj3" fmla="val 0"/>
            </a:avLst>
          </a:prstGeom>
          <a:solidFill>
            <a:srgbClr val="535353"/>
          </a:solidFill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HAPI Version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4908150" y="3553678"/>
            <a:ext cx="4508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ca.uhn.fhir.model.dstu.resources.Patient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4924741" y="4369489"/>
            <a:ext cx="4508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ca.uhn.fhir.model.dstu2.resources.Patient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910084" y="5199463"/>
            <a:ext cx="4508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org.hl7.fhir.dstu3.model.Patient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Shape 267"/>
          <p:cNvSpPr/>
          <p:nvPr/>
        </p:nvSpPr>
        <p:spPr>
          <a:xfrm rot="10800000" flipH="1">
            <a:off x="4850925" y="3560825"/>
            <a:ext cx="306300" cy="324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6D9EEB"/>
          </a:solidFill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 rot="10800000" flipH="1">
            <a:off x="4752750" y="4384050"/>
            <a:ext cx="306300" cy="324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6D9EEB"/>
          </a:solidFill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 rot="10800000" flipH="1">
            <a:off x="5777485" y="5206785"/>
            <a:ext cx="306300" cy="324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6D9EEB"/>
          </a:solidFill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9749400" y="3145100"/>
            <a:ext cx="1833000" cy="538800"/>
          </a:xfrm>
          <a:prstGeom prst="wedgeRoundRectCallout">
            <a:avLst>
              <a:gd name="adj1" fmla="val -71506"/>
              <a:gd name="adj2" fmla="val 341110"/>
              <a:gd name="adj3" fmla="val 0"/>
            </a:avLst>
          </a:prstGeom>
          <a:solidFill>
            <a:srgbClr val="535353"/>
          </a:solidFill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Patient Resource Models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9749400" y="3145100"/>
            <a:ext cx="1833000" cy="538800"/>
          </a:xfrm>
          <a:prstGeom prst="wedgeRoundRectCallout">
            <a:avLst>
              <a:gd name="adj1" fmla="val -69480"/>
              <a:gd name="adj2" fmla="val 192984"/>
              <a:gd name="adj3" fmla="val 0"/>
            </a:avLst>
          </a:prstGeom>
          <a:solidFill>
            <a:srgbClr val="535353"/>
          </a:solidFill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Patient Resource Models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9749400" y="3145100"/>
            <a:ext cx="1833000" cy="538800"/>
          </a:xfrm>
          <a:prstGeom prst="wedgeRoundRectCallout">
            <a:avLst>
              <a:gd name="adj1" fmla="val -69988"/>
              <a:gd name="adj2" fmla="val 50028"/>
              <a:gd name="adj3" fmla="val 0"/>
            </a:avLst>
          </a:prstGeom>
          <a:solidFill>
            <a:srgbClr val="535353"/>
          </a:solidFill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Patient Resource Models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9749400" y="3159600"/>
            <a:ext cx="1833000" cy="538800"/>
          </a:xfrm>
          <a:prstGeom prst="wedgeRoundRectCallout">
            <a:avLst>
              <a:gd name="adj1" fmla="val -60164"/>
              <a:gd name="adj2" fmla="val 447847"/>
              <a:gd name="adj3" fmla="val 0"/>
            </a:avLst>
          </a:prstGeom>
          <a:solidFill>
            <a:srgbClr val="535353"/>
          </a:solidFill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Patient Resource Models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3886325" y="5555738"/>
            <a:ext cx="49923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hapi-fhir-structures-r4-3.2.0.jar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910084" y="5927250"/>
            <a:ext cx="45087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org.hl7.fhir.r4.model.Patient</a:t>
            </a:r>
            <a:endParaRPr sz="18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Shape 276"/>
          <p:cNvSpPr/>
          <p:nvPr/>
        </p:nvSpPr>
        <p:spPr>
          <a:xfrm rot="10800000" flipH="1">
            <a:off x="5777485" y="5934573"/>
            <a:ext cx="306300" cy="324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6D9EEB"/>
          </a:solidFill>
          <a:ln w="9525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74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711300" y="2698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Classes: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</a:rPr>
              <a:t>Resources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381000" y="1828800"/>
            <a:ext cx="6388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HAPI Defines several sets of classes which form the data model</a:t>
            </a:r>
            <a:endParaRPr sz="3100"/>
          </a:p>
          <a:p>
            <a:pPr marL="342900" lvl="0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Resource definition classes implement </a:t>
            </a:r>
            <a:r>
              <a:rPr lang="en-US" sz="31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IBaseResource</a:t>
            </a:r>
            <a:endParaRPr sz="3100">
              <a:solidFill>
                <a:srgbClr val="33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Examples: Patient, CarePlan, Encounter, Practitioner, Medication</a:t>
            </a:r>
            <a:endParaRPr sz="3100"/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l="4296" t="6309" r="6569" b="5817"/>
          <a:stretch/>
        </p:blipFill>
        <p:spPr>
          <a:xfrm>
            <a:off x="6896100" y="1689100"/>
            <a:ext cx="4851400" cy="478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24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711300" y="269875"/>
            <a:ext cx="108711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Classes: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</a:rPr>
              <a:t>Datatypes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381000" y="1828800"/>
            <a:ext cx="59943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36042" lvl="0" indent="-336042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79"/>
              <a:buFont typeface="Noto Sans Symbols"/>
              <a:buChar char="●"/>
            </a:pPr>
            <a:r>
              <a:rPr lang="en-US" sz="3038"/>
              <a:t>HAPI also defines a class for each data type</a:t>
            </a:r>
            <a:endParaRPr sz="3038"/>
          </a:p>
          <a:p>
            <a:pPr marL="336042" lvl="0" indent="-336042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279"/>
              <a:buFont typeface="Noto Sans Symbols"/>
              <a:buChar char="●"/>
            </a:pPr>
            <a:r>
              <a:rPr lang="en-US" sz="3038"/>
              <a:t>Primitive classes are named </a:t>
            </a:r>
            <a:r>
              <a:rPr lang="en-US" sz="3038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[name]Type</a:t>
            </a:r>
            <a:endParaRPr sz="3038"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36042" lvl="0" indent="-336042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279"/>
              <a:buFont typeface="Noto Sans Symbols"/>
              <a:buChar char="●"/>
            </a:pPr>
            <a:r>
              <a:rPr lang="en-US" sz="3038"/>
              <a:t>Primitive types include: </a:t>
            </a:r>
            <a:r>
              <a:rPr lang="en-US" sz="3038">
                <a:solidFill>
                  <a:srgbClr val="4A86E8"/>
                </a:solidFill>
              </a:rPr>
              <a:t>StringType</a:t>
            </a:r>
            <a:r>
              <a:rPr lang="en-US" sz="3038"/>
              <a:t>, </a:t>
            </a:r>
            <a:r>
              <a:rPr lang="en-US" sz="3038">
                <a:solidFill>
                  <a:srgbClr val="3D85C6"/>
                </a:solidFill>
              </a:rPr>
              <a:t>BooleanType</a:t>
            </a:r>
            <a:endParaRPr sz="3038">
              <a:solidFill>
                <a:srgbClr val="3D85C6"/>
              </a:solidFill>
            </a:endParaRPr>
          </a:p>
          <a:p>
            <a:pPr marL="336042" lvl="0" indent="-336042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279"/>
              <a:buFont typeface="Noto Sans Symbols"/>
              <a:buChar char="●"/>
            </a:pPr>
            <a:r>
              <a:rPr lang="en-US" sz="3038"/>
              <a:t>Composite types include: </a:t>
            </a:r>
            <a:r>
              <a:rPr lang="en-US" sz="3038">
                <a:solidFill>
                  <a:srgbClr val="3D85C6"/>
                </a:solidFill>
              </a:rPr>
              <a:t>Address</a:t>
            </a:r>
            <a:r>
              <a:rPr lang="en-US" sz="3038"/>
              <a:t>, </a:t>
            </a:r>
            <a:r>
              <a:rPr lang="en-US" sz="3038">
                <a:solidFill>
                  <a:srgbClr val="3D85C6"/>
                </a:solidFill>
              </a:rPr>
              <a:t>Ratio</a:t>
            </a:r>
            <a:r>
              <a:rPr lang="en-US" sz="3038"/>
              <a:t>, </a:t>
            </a:r>
            <a:r>
              <a:rPr lang="en-US" sz="3038">
                <a:solidFill>
                  <a:srgbClr val="3D85C6"/>
                </a:solidFill>
              </a:rPr>
              <a:t>HumanName</a:t>
            </a:r>
            <a:endParaRPr sz="3100">
              <a:solidFill>
                <a:srgbClr val="3D85C6"/>
              </a:solidFill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l="6475" t="6059" r="6257" b="6252"/>
          <a:stretch/>
        </p:blipFill>
        <p:spPr>
          <a:xfrm>
            <a:off x="6264600" y="269875"/>
            <a:ext cx="5546499" cy="614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99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Resource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11175900" cy="4419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D0D0"/>
                </a:solidFill>
                <a:highlight>
                  <a:srgbClr val="101020"/>
                </a:highlight>
              </a:rPr>
              <a:t>public class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Example01_CreateAPatient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r>
              <a:rPr lang="en-US" sz="1500">
                <a:solidFill>
                  <a:srgbClr val="00D0D0"/>
                </a:solidFill>
                <a:highlight>
                  <a:srgbClr val="101020"/>
                </a:highlight>
              </a:rPr>
              <a:t>public static void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main(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String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[] </a:t>
            </a:r>
            <a:r>
              <a:rPr lang="en-US" sz="1500">
                <a:solidFill>
                  <a:srgbClr val="BFA4A4"/>
                </a:solidFill>
                <a:highlight>
                  <a:srgbClr val="101020"/>
                </a:highlight>
              </a:rPr>
              <a:t>theArgs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 {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Create a resource instance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pat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5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Patient();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Add a "name" element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HumanName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name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.addName();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name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.setFamily(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"Simpson"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"Homer"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"J"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Add an "identifier" element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Identifier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identifier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.addIdentifier();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identifier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.setSystem(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"http://acme.org/MRNs"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).setValue(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"7000135"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Model is designed to be chained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.addIdentifier().setSystem(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"http://acme.org/MRNs"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).setValue(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"12345"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}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EEEEE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366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your IDE Autocomplete</a:t>
            </a: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11175900" cy="4419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D0D0"/>
                </a:solidFill>
                <a:highlight>
                  <a:srgbClr val="101020"/>
                </a:highlight>
              </a:rPr>
              <a:t>public class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Example01_CreateAPatient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r>
              <a:rPr lang="en-US" sz="1500">
                <a:solidFill>
                  <a:srgbClr val="00D0D0"/>
                </a:solidFill>
                <a:highlight>
                  <a:srgbClr val="101020"/>
                </a:highlight>
              </a:rPr>
              <a:t>public static void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main(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String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[] </a:t>
            </a:r>
            <a:r>
              <a:rPr lang="en-US" sz="1500">
                <a:solidFill>
                  <a:srgbClr val="BFA4A4"/>
                </a:solidFill>
                <a:highlight>
                  <a:srgbClr val="101020"/>
                </a:highlight>
              </a:rPr>
              <a:t>theArgs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 {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Create a resource instance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pat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5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Patient();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Add a "name" element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HumanName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name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.addName();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name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.setFamily(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"Simpson"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"Homer"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"J"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Add an "identifier" element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Identifier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identifier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.addIdentifier();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identifier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.setSystem(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"http://acme.org/MRNs"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).setValue(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"7000135"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Model is designed to be chained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 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.addIdentifier().setSystem(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"http://acme.org/MRNs"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).setValue(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"12345"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}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EEEEEE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9" name="Shape 319" descr="Screen Shot 2017-08-30 at 15.51.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125" y="3771900"/>
            <a:ext cx="474345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75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Enumerated Types</a:t>
            </a:r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11175900" cy="4419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D0D0"/>
                </a:solidFill>
                <a:highlight>
                  <a:srgbClr val="101020"/>
                </a:highlight>
              </a:rPr>
              <a:t>public class </a:t>
            </a:r>
            <a:r>
              <a:rPr lang="en-US" sz="1600">
                <a:solidFill>
                  <a:srgbClr val="FF8080"/>
                </a:solidFill>
                <a:highlight>
                  <a:srgbClr val="101020"/>
                </a:highlight>
              </a:rPr>
              <a:t>Example02_EnumeratedTypes 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r>
              <a:rPr lang="en-US" sz="1600">
                <a:solidFill>
                  <a:srgbClr val="00D0D0"/>
                </a:solidFill>
                <a:highlight>
                  <a:srgbClr val="101020"/>
                </a:highlight>
              </a:rPr>
              <a:t>public static void 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main(</a:t>
            </a:r>
            <a:r>
              <a:rPr lang="en-US" sz="1600">
                <a:solidFill>
                  <a:srgbClr val="FF8080"/>
                </a:solidFill>
                <a:highlight>
                  <a:srgbClr val="101020"/>
                </a:highlight>
              </a:rPr>
              <a:t>String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[] </a:t>
            </a:r>
            <a:r>
              <a:rPr lang="en-US" sz="1600">
                <a:solidFill>
                  <a:srgbClr val="BFA4A4"/>
                </a:solidFill>
                <a:highlight>
                  <a:srgbClr val="101020"/>
                </a:highlight>
              </a:rPr>
              <a:t>theArgs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) {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6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600">
                <a:solidFill>
                  <a:srgbClr val="79ABFF"/>
                </a:solidFill>
                <a:highlight>
                  <a:srgbClr val="101020"/>
                </a:highlight>
              </a:rPr>
              <a:t>pat 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6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Patient();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6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.addName().setFamily(</a:t>
            </a:r>
            <a:r>
              <a:rPr lang="en-US" sz="1600">
                <a:solidFill>
                  <a:srgbClr val="DC78DC"/>
                </a:solidFill>
                <a:highlight>
                  <a:srgbClr val="101020"/>
                </a:highlight>
              </a:rPr>
              <a:t>"Simpson"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600">
                <a:solidFill>
                  <a:srgbClr val="DC78DC"/>
                </a:solidFill>
                <a:highlight>
                  <a:srgbClr val="101020"/>
                </a:highlight>
              </a:rPr>
              <a:t>"Homer"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600">
                <a:solidFill>
                  <a:srgbClr val="DC78DC"/>
                </a:solidFill>
                <a:highlight>
                  <a:srgbClr val="101020"/>
                </a:highlight>
              </a:rPr>
              <a:t>"J"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6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.addIdentifier().setSystem(</a:t>
            </a:r>
            <a:r>
              <a:rPr lang="en-US" sz="1600">
                <a:solidFill>
                  <a:srgbClr val="DC78DC"/>
                </a:solidFill>
                <a:highlight>
                  <a:srgbClr val="101020"/>
                </a:highlight>
              </a:rPr>
              <a:t>"http://acme.org/MRNs"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).setValue(</a:t>
            </a:r>
            <a:r>
              <a:rPr lang="en-US" sz="1600">
                <a:solidFill>
                  <a:srgbClr val="DC78DC"/>
                </a:solidFill>
                <a:highlight>
                  <a:srgbClr val="101020"/>
                </a:highlight>
              </a:rPr>
              <a:t>"7000135"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600">
                <a:solidFill>
                  <a:srgbClr val="00E000"/>
                </a:solidFill>
                <a:highlight>
                  <a:srgbClr val="101020"/>
                </a:highlight>
              </a:rPr>
              <a:t>// Enumerated types are provided for many coded elements</a:t>
            </a:r>
            <a:endParaRPr sz="16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E000"/>
                </a:solidFill>
                <a:highlight>
                  <a:srgbClr val="101020"/>
                </a:highlight>
              </a:rPr>
              <a:t>     </a:t>
            </a:r>
            <a:r>
              <a:rPr lang="en-US" sz="1600">
                <a:solidFill>
                  <a:srgbClr val="FF8080"/>
                </a:solidFill>
                <a:highlight>
                  <a:srgbClr val="101020"/>
                </a:highlight>
              </a:rPr>
              <a:t>ContactPoint </a:t>
            </a:r>
            <a:r>
              <a:rPr lang="en-US" sz="1600">
                <a:solidFill>
                  <a:srgbClr val="79ABFF"/>
                </a:solidFill>
                <a:highlight>
                  <a:srgbClr val="101020"/>
                </a:highlight>
              </a:rPr>
              <a:t>contact 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6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.addTelecom();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600">
                <a:solidFill>
                  <a:srgbClr val="79ABFF"/>
                </a:solidFill>
                <a:highlight>
                  <a:srgbClr val="101020"/>
                </a:highlight>
              </a:rPr>
              <a:t>contact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.setUse(</a:t>
            </a:r>
            <a:r>
              <a:rPr lang="en-US" sz="1600">
                <a:solidFill>
                  <a:srgbClr val="FF8080"/>
                </a:solidFill>
                <a:highlight>
                  <a:srgbClr val="101020"/>
                </a:highlight>
              </a:rPr>
              <a:t>ContactPoint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600">
                <a:solidFill>
                  <a:srgbClr val="D197D9"/>
                </a:solidFill>
                <a:highlight>
                  <a:srgbClr val="101020"/>
                </a:highlight>
              </a:rPr>
              <a:t>ContactPointUse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600" b="1" i="1">
                <a:solidFill>
                  <a:srgbClr val="970FAC"/>
                </a:solidFill>
                <a:highlight>
                  <a:srgbClr val="101020"/>
                </a:highlight>
              </a:rPr>
              <a:t>HOME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600">
                <a:solidFill>
                  <a:srgbClr val="79ABFF"/>
                </a:solidFill>
                <a:highlight>
                  <a:srgbClr val="101020"/>
                </a:highlight>
              </a:rPr>
              <a:t>contact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.setSystem(</a:t>
            </a:r>
            <a:r>
              <a:rPr lang="en-US" sz="1600">
                <a:solidFill>
                  <a:srgbClr val="FF8080"/>
                </a:solidFill>
                <a:highlight>
                  <a:srgbClr val="101020"/>
                </a:highlight>
              </a:rPr>
              <a:t>ContactPoint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600">
                <a:solidFill>
                  <a:srgbClr val="D197D9"/>
                </a:solidFill>
                <a:highlight>
                  <a:srgbClr val="101020"/>
                </a:highlight>
              </a:rPr>
              <a:t>ContactPointSystem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600" b="1" i="1">
                <a:solidFill>
                  <a:srgbClr val="970FAC"/>
                </a:solidFill>
                <a:highlight>
                  <a:srgbClr val="101020"/>
                </a:highlight>
              </a:rPr>
              <a:t>PHONE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600">
                <a:solidFill>
                  <a:srgbClr val="79ABFF"/>
                </a:solidFill>
                <a:highlight>
                  <a:srgbClr val="101020"/>
                </a:highlight>
              </a:rPr>
              <a:t>contact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.setValue(</a:t>
            </a:r>
            <a:r>
              <a:rPr lang="en-US" sz="1600">
                <a:solidFill>
                  <a:srgbClr val="DC78DC"/>
                </a:solidFill>
                <a:highlight>
                  <a:srgbClr val="101020"/>
                </a:highlight>
              </a:rPr>
              <a:t>"1 (416) 340-4800"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6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.setGender(</a:t>
            </a:r>
            <a:r>
              <a:rPr lang="en-US" sz="1600">
                <a:solidFill>
                  <a:srgbClr val="FF8080"/>
                </a:solidFill>
                <a:highlight>
                  <a:srgbClr val="101020"/>
                </a:highlight>
              </a:rPr>
              <a:t>Enumerations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600">
                <a:solidFill>
                  <a:srgbClr val="D197D9"/>
                </a:solidFill>
                <a:highlight>
                  <a:srgbClr val="101020"/>
                </a:highlight>
              </a:rPr>
              <a:t>AdministrativeGender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600" b="1" i="1">
                <a:solidFill>
                  <a:srgbClr val="970FAC"/>
                </a:solidFill>
                <a:highlight>
                  <a:srgbClr val="101020"/>
                </a:highlight>
              </a:rPr>
              <a:t>MALE</a:t>
            </a: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  }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6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CCCCCC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69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Name: Lloyd McKenzie</a:t>
            </a:r>
          </a:p>
          <a:p>
            <a:r>
              <a:rPr lang="en-US" noProof="0"/>
              <a:t>Company: Gevity</a:t>
            </a:r>
          </a:p>
          <a:p>
            <a:r>
              <a:rPr lang="en-US" noProof="0"/>
              <a:t>Background:</a:t>
            </a:r>
          </a:p>
          <a:p>
            <a:pPr lvl="1"/>
            <a:r>
              <a:rPr lang="en-US" noProof="0"/>
              <a:t>One of FHIR’s 3 initial editors</a:t>
            </a:r>
          </a:p>
          <a:p>
            <a:pPr lvl="1"/>
            <a:r>
              <a:rPr lang="en-US" noProof="0"/>
              <a:t>Co-chair FMG, FHIR-I and MnM</a:t>
            </a:r>
          </a:p>
          <a:p>
            <a:pPr lvl="1"/>
            <a:r>
              <a:rPr lang="en-US" noProof="0"/>
              <a:t>HL7 Fellow</a:t>
            </a:r>
          </a:p>
          <a:p>
            <a:pPr lvl="1"/>
            <a:r>
              <a:rPr lang="en-US" noProof="0"/>
              <a:t>Heavily involved in HL7 and healthcare exchange for last 17 years (v2, v3, CDA, etc.)</a:t>
            </a:r>
          </a:p>
          <a:p>
            <a:pPr lvl="1"/>
            <a:r>
              <a:rPr lang="en-US" noProof="0">
                <a:hlinkClick r:id="rId2"/>
              </a:rPr>
              <a:t>lmckenzie@gevityinc.com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8400257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282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Primitive Types</a:t>
            </a: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11175900" cy="4419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8080"/>
                </a:solidFill>
                <a:highlight>
                  <a:srgbClr val="101020"/>
                </a:highlight>
              </a:rPr>
              <a:t>DateTimeType </a:t>
            </a: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effective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8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DateTimeType();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effective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.setValue(</a:t>
            </a:r>
            <a:r>
              <a:rPr lang="en-US" sz="18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Date());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effective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.setValue(</a:t>
            </a:r>
            <a:r>
              <a:rPr lang="en-US" sz="18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Date(), </a:t>
            </a:r>
            <a:r>
              <a:rPr lang="en-US" sz="1800">
                <a:solidFill>
                  <a:srgbClr val="D197D9"/>
                </a:solidFill>
                <a:highlight>
                  <a:srgbClr val="101020"/>
                </a:highlight>
              </a:rPr>
              <a:t>TemporalPrecisionEnum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800" b="1" i="1">
                <a:solidFill>
                  <a:srgbClr val="970FAC"/>
                </a:solidFill>
                <a:highlight>
                  <a:srgbClr val="101020"/>
                </a:highlight>
              </a:rPr>
              <a:t>MINUTE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effective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.setValueAsString(</a:t>
            </a:r>
            <a:r>
              <a:rPr lang="en-US" sz="1800">
                <a:solidFill>
                  <a:srgbClr val="DC78DC"/>
                </a:solidFill>
                <a:highlight>
                  <a:srgbClr val="101020"/>
                </a:highlight>
              </a:rPr>
              <a:t>"2017-09-11T14:35:00-07:00"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8080"/>
                </a:solidFill>
                <a:highlight>
                  <a:srgbClr val="101020"/>
                </a:highlight>
              </a:rPr>
              <a:t>BooleanType </a:t>
            </a: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active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8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BooleanType();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active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.setValue(</a:t>
            </a:r>
            <a:r>
              <a:rPr lang="en-US" sz="1800">
                <a:solidFill>
                  <a:srgbClr val="00D0D0"/>
                </a:solidFill>
                <a:highlight>
                  <a:srgbClr val="101020"/>
                </a:highlight>
              </a:rPr>
              <a:t>true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active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.setValueAsString(</a:t>
            </a:r>
            <a:r>
              <a:rPr lang="en-US" sz="1800">
                <a:solidFill>
                  <a:srgbClr val="DC78DC"/>
                </a:solidFill>
                <a:highlight>
                  <a:srgbClr val="101020"/>
                </a:highlight>
              </a:rPr>
              <a:t>"true"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8080"/>
                </a:solidFill>
                <a:highlight>
                  <a:srgbClr val="101020"/>
                </a:highlight>
              </a:rPr>
              <a:t>DecimalType </a:t>
            </a: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value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8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DecimalType();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value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.setValue(</a:t>
            </a:r>
            <a:r>
              <a:rPr lang="en-US" sz="1800">
                <a:solidFill>
                  <a:srgbClr val="FFFF00"/>
                </a:solidFill>
                <a:highlight>
                  <a:srgbClr val="101020"/>
                </a:highlight>
              </a:rPr>
              <a:t>1.2d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value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.setValueAsString(</a:t>
            </a:r>
            <a:r>
              <a:rPr lang="en-US" sz="1800">
                <a:solidFill>
                  <a:srgbClr val="DC78DC"/>
                </a:solidFill>
                <a:highlight>
                  <a:srgbClr val="101020"/>
                </a:highlight>
              </a:rPr>
              <a:t>"1.20000"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>
              <a:spcBef>
                <a:spcPts val="620"/>
              </a:spcBef>
              <a:spcAft>
                <a:spcPts val="0"/>
              </a:spcAft>
              <a:buNone/>
            </a:pPr>
            <a:endParaRPr sz="1400">
              <a:solidFill>
                <a:srgbClr val="FF8080"/>
              </a:solidFill>
              <a:highlight>
                <a:srgbClr val="101020"/>
              </a:highlight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6375400" y="4279900"/>
            <a:ext cx="1955700" cy="822300"/>
          </a:xfrm>
          <a:prstGeom prst="wedgeRoundRectCallout">
            <a:avLst>
              <a:gd name="adj1" fmla="val -160395"/>
              <a:gd name="adj2" fmla="val 48845"/>
              <a:gd name="adj3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Representation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664200" y="3086100"/>
            <a:ext cx="1955700" cy="822300"/>
          </a:xfrm>
          <a:prstGeom prst="wedgeRoundRectCallout">
            <a:avLst>
              <a:gd name="adj1" fmla="val -192215"/>
              <a:gd name="adj2" fmla="val 31856"/>
              <a:gd name="adj3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Primitive Representation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591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Primitive Types (2)</a:t>
            </a: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11175900" cy="4419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8080"/>
                </a:solidFill>
                <a:highlight>
                  <a:srgbClr val="101020"/>
                </a:highlight>
              </a:rPr>
              <a:t>Observation </a:t>
            </a: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obs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8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Observation();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E000"/>
                </a:solidFill>
                <a:highlight>
                  <a:srgbClr val="101020"/>
                </a:highlight>
              </a:rPr>
              <a:t>// These are equivalent</a:t>
            </a:r>
            <a:endParaRPr sz="18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obs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.setComment(</a:t>
            </a:r>
            <a:r>
              <a:rPr lang="en-US" sz="1800">
                <a:solidFill>
                  <a:srgbClr val="DC78DC"/>
                </a:solidFill>
                <a:highlight>
                  <a:srgbClr val="101020"/>
                </a:highlight>
              </a:rPr>
              <a:t>"This is a comment"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obs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.setCommentElement(</a:t>
            </a:r>
            <a:r>
              <a:rPr lang="en-US" sz="18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StringType(</a:t>
            </a:r>
            <a:r>
              <a:rPr lang="en-US" sz="1800">
                <a:solidFill>
                  <a:srgbClr val="DC78DC"/>
                </a:solidFill>
                <a:highlight>
                  <a:srgbClr val="101020"/>
                </a:highlight>
              </a:rPr>
              <a:t>"This is a comment"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));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E000"/>
                </a:solidFill>
                <a:highlight>
                  <a:srgbClr val="101020"/>
                </a:highlight>
              </a:rPr>
              <a:t>// Get the primitive or get the FHIR type</a:t>
            </a:r>
            <a:endParaRPr sz="18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8080"/>
                </a:solidFill>
                <a:highlight>
                  <a:srgbClr val="101020"/>
                </a:highlight>
              </a:rPr>
              <a:t>String </a:t>
            </a: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comment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obs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.getComment();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8080"/>
                </a:solidFill>
                <a:highlight>
                  <a:srgbClr val="101020"/>
                </a:highlight>
              </a:rPr>
              <a:t>StringType </a:t>
            </a: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commentElement 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800">
                <a:solidFill>
                  <a:srgbClr val="79ABFF"/>
                </a:solidFill>
                <a:highlight>
                  <a:srgbClr val="101020"/>
                </a:highlight>
              </a:rPr>
              <a:t>obs</a:t>
            </a:r>
            <a:r>
              <a:rPr lang="en-US" sz="1800">
                <a:solidFill>
                  <a:srgbClr val="D0D0D0"/>
                </a:solidFill>
                <a:highlight>
                  <a:srgbClr val="101020"/>
                </a:highlight>
              </a:rPr>
              <a:t>.getCommentElement();</a:t>
            </a:r>
            <a:endParaRPr sz="18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808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endParaRPr sz="1800">
              <a:solidFill>
                <a:srgbClr val="FF8080"/>
              </a:solidFill>
              <a:highlight>
                <a:srgbClr val="101020"/>
              </a:highlight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99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965259" y="2655751"/>
            <a:ext cx="103632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Parser / Serializer</a:t>
            </a: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65259" y="1155563"/>
            <a:ext cx="10363200" cy="15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Part 1: Model, Parser, and Client</a:t>
            </a: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l="5502" r="1083"/>
          <a:stretch/>
        </p:blipFill>
        <p:spPr>
          <a:xfrm>
            <a:off x="4265100" y="3568575"/>
            <a:ext cx="7500176" cy="276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3579300" y="4640050"/>
            <a:ext cx="6858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2249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Context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711200" y="1828800"/>
            <a:ext cx="10871100" cy="4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The starting point for much of the HAPI-FHIR API is the </a:t>
            </a:r>
            <a:r>
              <a:rPr lang="en-US" sz="3100" b="1">
                <a:solidFill>
                  <a:srgbClr val="007FD8"/>
                </a:solidFill>
                <a:latin typeface="Courier New"/>
                <a:ea typeface="Courier New"/>
                <a:cs typeface="Courier New"/>
                <a:sym typeface="Courier New"/>
              </a:rPr>
              <a:t>FhirContext</a:t>
            </a:r>
            <a:r>
              <a:rPr lang="en-US" sz="3100"/>
              <a:t> class</a:t>
            </a:r>
            <a:endParaRPr sz="3100"/>
          </a:p>
          <a:p>
            <a:pPr marL="342900" lvl="0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FhirContext acts as a factory for the rest of the API, including the two parsers:</a:t>
            </a:r>
            <a:endParaRPr sz="3100"/>
          </a:p>
          <a:p>
            <a:pPr marL="800100" lvl="1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250"/>
              <a:buFont typeface="Noto Sans Symbols"/>
              <a:buChar char="●"/>
            </a:pPr>
            <a:r>
              <a:rPr lang="en-US" sz="3000"/>
              <a:t>XmlParser</a:t>
            </a:r>
            <a:endParaRPr sz="3000"/>
          </a:p>
          <a:p>
            <a:pPr marL="789038" lvl="1" indent="-331838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250"/>
              <a:buFont typeface="Noto Sans Symbols"/>
              <a:buChar char="●"/>
            </a:pPr>
            <a:r>
              <a:rPr lang="en-US" sz="3000"/>
              <a:t>JsonParser</a:t>
            </a:r>
            <a:endParaRPr sz="3000"/>
          </a:p>
          <a:p>
            <a:pPr marL="331838" lvl="0" indent="-331838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250"/>
              <a:buFont typeface="Noto Sans Symbols"/>
              <a:buChar char="●"/>
            </a:pPr>
            <a:r>
              <a:rPr lang="en-US" sz="3000"/>
              <a:t>FhirContext is designed to be created once and reused (important for performance!)</a:t>
            </a:r>
            <a:endParaRPr sz="3100"/>
          </a:p>
        </p:txBody>
      </p:sp>
    </p:spTree>
    <p:extLst>
      <p:ext uri="{BB962C8B-B14F-4D97-AF65-F5344CB8AC3E}">
        <p14:creationId xmlns:p14="http://schemas.microsoft.com/office/powerpoint/2010/main" val="135037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Encoding A Resource</a:t>
            </a:r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508000" y="1714500"/>
            <a:ext cx="11175900" cy="47499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public class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Example04_EncodeResource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</a:t>
            </a: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public static void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main(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String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[] </a:t>
            </a:r>
            <a:r>
              <a:rPr lang="en-US" sz="1400">
                <a:solidFill>
                  <a:srgbClr val="BFA4A4"/>
                </a:solidFill>
                <a:highlight>
                  <a:srgbClr val="101020"/>
                </a:highlight>
              </a:rPr>
              <a:t>theArgs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 {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// Create a Patient</a:t>
            </a:r>
            <a:endParaRPr sz="14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Patient();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.addName().addFamily(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"Simpson"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"Homer"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"J"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.addIdentifier().setSystem(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"http://acme.org/MRNs"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).setValue(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"7000135"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.addTelecom().setUse(</a:t>
            </a:r>
            <a:r>
              <a:rPr lang="en-US" sz="1400">
                <a:solidFill>
                  <a:srgbClr val="D197D9"/>
                </a:solidFill>
                <a:highlight>
                  <a:srgbClr val="101020"/>
                </a:highlight>
              </a:rPr>
              <a:t>ContactPointUse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 b="1" i="1">
                <a:solidFill>
                  <a:srgbClr val="970FAC"/>
                </a:solidFill>
                <a:highlight>
                  <a:srgbClr val="101020"/>
                </a:highlight>
              </a:rPr>
              <a:t>HOME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).setSystem(</a:t>
            </a:r>
            <a:r>
              <a:rPr lang="en-US" sz="1400">
                <a:solidFill>
                  <a:srgbClr val="D197D9"/>
                </a:solidFill>
                <a:highlight>
                  <a:srgbClr val="101020"/>
                </a:highlight>
              </a:rPr>
              <a:t>ContactPointSystem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 b="1" i="1">
                <a:solidFill>
                  <a:srgbClr val="970FAC"/>
                </a:solidFill>
                <a:highlight>
                  <a:srgbClr val="101020"/>
                </a:highlight>
              </a:rPr>
              <a:t>PHONE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).setValue(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"1 (416) 340-4800"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.setGender(</a:t>
            </a:r>
            <a:r>
              <a:rPr lang="en-US" sz="1400">
                <a:solidFill>
                  <a:srgbClr val="D197D9"/>
                </a:solidFill>
                <a:highlight>
                  <a:srgbClr val="101020"/>
                </a:highlight>
              </a:rPr>
              <a:t>AdministrativeGender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 b="1" i="1">
                <a:solidFill>
                  <a:srgbClr val="970FAC"/>
                </a:solidFill>
                <a:highlight>
                  <a:srgbClr val="101020"/>
                </a:highlight>
              </a:rPr>
              <a:t>MALE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// Create a context</a:t>
            </a:r>
            <a:endParaRPr sz="14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FhirContext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ctx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FhirContext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>
                <a:solidFill>
                  <a:srgbClr val="D9E577"/>
                </a:solidFill>
                <a:highlight>
                  <a:srgbClr val="101020"/>
                </a:highlight>
              </a:rPr>
              <a:t>forDstu3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// Create a JSON parser</a:t>
            </a:r>
            <a:endParaRPr sz="14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D197D9"/>
                </a:solidFill>
                <a:highlight>
                  <a:srgbClr val="101020"/>
                </a:highlight>
              </a:rPr>
              <a:t>IParser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parser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ctx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.newJsonParser();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parser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.setPrettyPrint(</a:t>
            </a: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true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String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encode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parser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.encodeResourceToString(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System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 b="1" i="1">
                <a:solidFill>
                  <a:srgbClr val="970FAC"/>
                </a:solidFill>
                <a:highlight>
                  <a:srgbClr val="101020"/>
                </a:highlight>
              </a:rPr>
              <a:t>out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.println(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encode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}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046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Encoding A Resource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508000" y="1714500"/>
            <a:ext cx="11175900" cy="47499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public class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Example04_EncodeResource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</a:t>
            </a: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public static void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main(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String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[] </a:t>
            </a:r>
            <a:r>
              <a:rPr lang="en-US" sz="1400">
                <a:solidFill>
                  <a:srgbClr val="BFA4A4"/>
                </a:solidFill>
                <a:highlight>
                  <a:srgbClr val="101020"/>
                </a:highlight>
              </a:rPr>
              <a:t>theArgs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 {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// Create a Patient</a:t>
            </a:r>
            <a:endParaRPr sz="14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Patient();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.addName().addFamily(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"Simpson"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"Homer"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"J"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.addIdentifier().setSystem(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"http://acme.org/MRNs"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).setValue(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"7000135"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.addTelecom().setUse(</a:t>
            </a:r>
            <a:r>
              <a:rPr lang="en-US" sz="1400">
                <a:solidFill>
                  <a:srgbClr val="D197D9"/>
                </a:solidFill>
                <a:highlight>
                  <a:srgbClr val="101020"/>
                </a:highlight>
              </a:rPr>
              <a:t>ContactPointUse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 b="1" i="1">
                <a:solidFill>
                  <a:srgbClr val="970FAC"/>
                </a:solidFill>
                <a:highlight>
                  <a:srgbClr val="101020"/>
                </a:highlight>
              </a:rPr>
              <a:t>HOME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).setSystem(</a:t>
            </a:r>
            <a:r>
              <a:rPr lang="en-US" sz="1400">
                <a:solidFill>
                  <a:srgbClr val="D197D9"/>
                </a:solidFill>
                <a:highlight>
                  <a:srgbClr val="101020"/>
                </a:highlight>
              </a:rPr>
              <a:t>ContactPointSystem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 b="1" i="1">
                <a:solidFill>
                  <a:srgbClr val="970FAC"/>
                </a:solidFill>
                <a:highlight>
                  <a:srgbClr val="101020"/>
                </a:highlight>
              </a:rPr>
              <a:t>PHONE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).setValue(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"1 (416) 340-4800"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.setGender(</a:t>
            </a:r>
            <a:r>
              <a:rPr lang="en-US" sz="1400">
                <a:solidFill>
                  <a:srgbClr val="D197D9"/>
                </a:solidFill>
                <a:highlight>
                  <a:srgbClr val="101020"/>
                </a:highlight>
              </a:rPr>
              <a:t>AdministrativeGender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 b="1" i="1">
                <a:solidFill>
                  <a:srgbClr val="970FAC"/>
                </a:solidFill>
                <a:highlight>
                  <a:srgbClr val="101020"/>
                </a:highlight>
              </a:rPr>
              <a:t>MALE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// Create a context</a:t>
            </a:r>
            <a:endParaRPr sz="14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FhirContext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ctx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FhirContext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>
                <a:solidFill>
                  <a:srgbClr val="D9E577"/>
                </a:solidFill>
                <a:highlight>
                  <a:srgbClr val="101020"/>
                </a:highlight>
              </a:rPr>
              <a:t>forDstu3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// Create a JSON parser</a:t>
            </a:r>
            <a:endParaRPr sz="14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D197D9"/>
                </a:solidFill>
                <a:highlight>
                  <a:srgbClr val="101020"/>
                </a:highlight>
              </a:rPr>
              <a:t>IParser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parser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ctx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.newJsonParser();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parser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.setPrettyPrint(</a:t>
            </a: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true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String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encode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parser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.encodeResourceToString(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System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 b="1" i="1">
                <a:solidFill>
                  <a:srgbClr val="970FAC"/>
                </a:solidFill>
                <a:highlight>
                  <a:srgbClr val="101020"/>
                </a:highlight>
              </a:rPr>
              <a:t>out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.println(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encode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}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1562100" y="558800"/>
            <a:ext cx="7188300" cy="4140300"/>
          </a:xfrm>
          <a:prstGeom prst="wedgeRectCallout">
            <a:avLst>
              <a:gd name="adj1" fmla="val -34099"/>
              <a:gd name="adj2" fmla="val 7177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{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"resourceType": "Patient",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"identifier": [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	{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	"system": "http://acme.org/MRNs",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	"value": "7000135"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	}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],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"name": [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	{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	"family": "Simpson",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	"given": [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  	"Homer",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  	"J"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	]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	}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],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"telecom": [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	{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	"system": "phone",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	"value": "1 (416) 340-4800",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	"use": "home"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	}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],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  "gender": "male"</a:t>
            </a:r>
            <a:endParaRPr sz="10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}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69522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Parsing A Resource</a:t>
            </a: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508000" y="1714500"/>
            <a:ext cx="11175900" cy="47499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public class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Example05_ParseResource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</a:t>
            </a: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public static void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main(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String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[] </a:t>
            </a:r>
            <a:r>
              <a:rPr lang="en-US" sz="1400">
                <a:solidFill>
                  <a:srgbClr val="BFA4A4"/>
                </a:solidFill>
                <a:highlight>
                  <a:srgbClr val="101020"/>
                </a:highlight>
              </a:rPr>
              <a:t>theArgs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 {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String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resourceBody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   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"{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resourceType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: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Patient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,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identifier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:[{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system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: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http://acme.org/MRNs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,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value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: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7000135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}],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name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:[{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family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:[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Simpson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],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given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:[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Homer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,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J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\"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]}]}"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// Create a context</a:t>
            </a:r>
            <a:endParaRPr sz="14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FhirContext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ctx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FhirContext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>
                <a:solidFill>
                  <a:srgbClr val="D9E577"/>
                </a:solidFill>
                <a:highlight>
                  <a:srgbClr val="101020"/>
                </a:highlight>
              </a:rPr>
              <a:t>forDstu3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// Create a JSON parser</a:t>
            </a:r>
            <a:endParaRPr sz="14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D197D9"/>
                </a:solidFill>
                <a:highlight>
                  <a:srgbClr val="101020"/>
                </a:highlight>
              </a:rPr>
              <a:t>IParser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parser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ctx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.newJsonParser();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parser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.parseResource(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Patient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>
                <a:solidFill>
                  <a:srgbClr val="00D0D0"/>
                </a:solidFill>
                <a:highlight>
                  <a:srgbClr val="101020"/>
                </a:highlight>
              </a:rPr>
              <a:t>class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,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resourceBody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D197D9"/>
                </a:solidFill>
                <a:highlight>
                  <a:srgbClr val="101020"/>
                </a:highlight>
              </a:rPr>
              <a:t>List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&lt;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Identifier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&gt;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identifiers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.getIdentifier();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String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idSystemString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identifiers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.get(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0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).getSystem();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String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idValueString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identifiers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.get(</a:t>
            </a:r>
            <a:r>
              <a:rPr lang="en-US" sz="1400">
                <a:solidFill>
                  <a:srgbClr val="FFFF00"/>
                </a:solidFill>
                <a:highlight>
                  <a:srgbClr val="101020"/>
                </a:highlight>
              </a:rPr>
              <a:t>0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).getValue();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400">
                <a:solidFill>
                  <a:srgbClr val="FF8080"/>
                </a:solidFill>
                <a:highlight>
                  <a:srgbClr val="101020"/>
                </a:highlight>
              </a:rPr>
              <a:t>System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400" b="1" i="1">
                <a:solidFill>
                  <a:srgbClr val="970FAC"/>
                </a:solidFill>
                <a:highlight>
                  <a:srgbClr val="101020"/>
                </a:highlight>
              </a:rPr>
              <a:t>out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.println(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idSystemString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+ </a:t>
            </a:r>
            <a:r>
              <a:rPr lang="en-US" sz="1400">
                <a:solidFill>
                  <a:srgbClr val="DC78DC"/>
                </a:solidFill>
                <a:highlight>
                  <a:srgbClr val="101020"/>
                </a:highlight>
              </a:rPr>
              <a:t>" " 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+ </a:t>
            </a:r>
            <a:r>
              <a:rPr lang="en-US" sz="1400">
                <a:solidFill>
                  <a:srgbClr val="79ABFF"/>
                </a:solidFill>
                <a:highlight>
                  <a:srgbClr val="101020"/>
                </a:highlight>
              </a:rPr>
              <a:t>idValueString</a:t>
            </a: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 }</a:t>
            </a:r>
            <a:endParaRPr sz="14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400">
              <a:solidFill>
                <a:srgbClr val="00D0D0"/>
              </a:solidFill>
              <a:highlight>
                <a:srgbClr val="101020"/>
              </a:highlight>
            </a:endParaRPr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705600" y="5295900"/>
            <a:ext cx="3505200" cy="673200"/>
          </a:xfrm>
          <a:prstGeom prst="wedgeRectCallout">
            <a:avLst>
              <a:gd name="adj1" fmla="val -82609"/>
              <a:gd name="adj2" fmla="val 1225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00" b="1">
                <a:latin typeface="Verdana"/>
                <a:ea typeface="Verdana"/>
                <a:cs typeface="Verdana"/>
                <a:sym typeface="Verdana"/>
              </a:rPr>
              <a:t>http://acme.org/MRNs - 7000135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74335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965259" y="2655751"/>
            <a:ext cx="103632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Framework</a:t>
            </a:r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65259" y="1155563"/>
            <a:ext cx="10363200" cy="15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Part 1: Model, Parser, and Client</a:t>
            </a:r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l="5502" r="1083"/>
          <a:stretch/>
        </p:blipFill>
        <p:spPr>
          <a:xfrm>
            <a:off x="4265100" y="3568575"/>
            <a:ext cx="7500176" cy="276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Shape 399"/>
          <p:cNvCxnSpPr/>
          <p:nvPr/>
        </p:nvCxnSpPr>
        <p:spPr>
          <a:xfrm>
            <a:off x="3579300" y="5262350"/>
            <a:ext cx="6858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710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 on REST</a:t>
            </a: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711200" y="1828800"/>
            <a:ext cx="108711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FHIR defines basic CRUD operations that can be performed on a FHIR compliant server </a:t>
            </a:r>
            <a:r>
              <a:rPr lang="en-US" sz="2200" i="1"/>
              <a:t>(*not a complete list)</a:t>
            </a:r>
            <a:endParaRPr sz="3100"/>
          </a:p>
        </p:txBody>
      </p:sp>
      <p:graphicFrame>
        <p:nvGraphicFramePr>
          <p:cNvPr id="408" name="Shape 408"/>
          <p:cNvGraphicFramePr/>
          <p:nvPr/>
        </p:nvGraphicFramePr>
        <p:xfrm>
          <a:off x="2841129" y="3135872"/>
          <a:ext cx="6509750" cy="30580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FFFFFF"/>
                          </a:solidFill>
                        </a:rPr>
                        <a:t>Name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FFFFFF"/>
                          </a:solidFill>
                        </a:rPr>
                        <a:t>HTTP URL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type create</a:t>
                      </a:r>
                      <a:br>
                        <a:rPr lang="en-US" sz="1800" b="1" i="1" u="none" strike="noStrike" cap="none"/>
                      </a:b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POST http://base/</a:t>
                      </a:r>
                      <a:r>
                        <a:rPr lang="en-US" sz="1800" b="1" i="1" u="none" strike="noStrike" cap="none">
                          <a:solidFill>
                            <a:srgbClr val="CC3300"/>
                          </a:solidFill>
                        </a:rPr>
                        <a:t>[type]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instance read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GET http://base/</a:t>
                      </a:r>
                      <a:r>
                        <a:rPr lang="en-US" sz="1800" b="1" i="1" u="none" strike="noStrike" cap="none">
                          <a:solidFill>
                            <a:srgbClr val="CC3300"/>
                          </a:solidFill>
                        </a:rPr>
                        <a:t>[type]</a:t>
                      </a:r>
                      <a:r>
                        <a:rPr lang="en-US" sz="1800" b="1" i="1" u="none" strike="noStrike" cap="none"/>
                        <a:t>/</a:t>
                      </a:r>
                      <a:r>
                        <a:rPr lang="en-US" sz="1800" b="1" i="1" u="none" strike="noStrike" cap="none">
                          <a:solidFill>
                            <a:srgbClr val="CC3300"/>
                          </a:solidFill>
                        </a:rPr>
                        <a:t>[id]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instance update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PUT http://base/</a:t>
                      </a:r>
                      <a:r>
                        <a:rPr lang="en-US" sz="1800" b="1" i="1" u="none" strike="noStrike" cap="none">
                          <a:solidFill>
                            <a:srgbClr val="CC3300"/>
                          </a:solidFill>
                        </a:rPr>
                        <a:t>[type]</a:t>
                      </a:r>
                      <a:r>
                        <a:rPr lang="en-US" sz="1800" b="1" i="1" u="none" strike="noStrike" cap="none"/>
                        <a:t>/</a:t>
                      </a:r>
                      <a:r>
                        <a:rPr lang="en-US" sz="1800" b="1" i="1" u="none" strike="noStrike" cap="none">
                          <a:solidFill>
                            <a:srgbClr val="CC3300"/>
                          </a:solidFill>
                        </a:rPr>
                        <a:t>[id]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instance delete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DELETE http://base/</a:t>
                      </a:r>
                      <a:r>
                        <a:rPr lang="en-US" sz="1800" b="1" i="1" u="none" strike="noStrike" cap="none">
                          <a:solidFill>
                            <a:srgbClr val="CC3300"/>
                          </a:solidFill>
                        </a:rPr>
                        <a:t>[type]</a:t>
                      </a:r>
                      <a:r>
                        <a:rPr lang="en-US" sz="1800" b="1" i="1" u="none" strike="noStrike" cap="none"/>
                        <a:t>/</a:t>
                      </a:r>
                      <a:r>
                        <a:rPr lang="en-US" sz="1800" b="1" i="1" u="none" strike="noStrike" cap="none">
                          <a:solidFill>
                            <a:srgbClr val="CC3300"/>
                          </a:solidFill>
                        </a:rPr>
                        <a:t>[id]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type search</a:t>
                      </a:r>
                      <a:endParaRPr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GET http://base/</a:t>
                      </a:r>
                      <a:r>
                        <a:rPr lang="en-US" sz="1800" b="1" i="1" u="none" strike="noStrike" cap="none">
                          <a:solidFill>
                            <a:srgbClr val="CC3300"/>
                          </a:solidFill>
                        </a:rPr>
                        <a:t>[type]</a:t>
                      </a:r>
                      <a:r>
                        <a:rPr lang="en-US" sz="1800" b="1" i="1" u="none" strike="noStrike" cap="none"/>
                        <a:t>?</a:t>
                      </a:r>
                      <a:r>
                        <a:rPr lang="en-US" sz="1800" b="1" i="1" u="none" strike="noStrike" cap="none">
                          <a:solidFill>
                            <a:srgbClr val="CC3300"/>
                          </a:solidFill>
                        </a:rPr>
                        <a:t>[params]</a:t>
                      </a:r>
                      <a:endParaRPr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27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711300" y="5746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Clients:</a:t>
            </a:r>
            <a:endParaRPr sz="3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Two Distinct Flavours in HAPI FHIR</a:t>
            </a:r>
            <a:endParaRPr sz="3200"/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508050" y="1701800"/>
            <a:ext cx="111759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5262">
              <a:spcBef>
                <a:spcPts val="620"/>
              </a:spcBef>
              <a:spcAft>
                <a:spcPts val="0"/>
              </a:spcAft>
              <a:buNone/>
            </a:pPr>
            <a:r>
              <a:rPr lang="en-US"/>
              <a:t>Annotation                                  Generic/Fluent</a:t>
            </a:r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711300" y="2413000"/>
            <a:ext cx="4914900" cy="21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D0D0"/>
                </a:solidFill>
                <a:highlight>
                  <a:srgbClr val="101020"/>
                </a:highlight>
              </a:rPr>
              <a:t>public interface </a:t>
            </a:r>
            <a:r>
              <a:rPr lang="en-US" sz="1300">
                <a:solidFill>
                  <a:srgbClr val="D197D9"/>
                </a:solidFill>
                <a:highlight>
                  <a:srgbClr val="101020"/>
                </a:highlight>
              </a:rPr>
              <a:t>SampleClient </a:t>
            </a:r>
            <a:r>
              <a:rPr lang="en-US" sz="1300">
                <a:solidFill>
                  <a:srgbClr val="00D0D0"/>
                </a:solidFill>
                <a:highlight>
                  <a:srgbClr val="101020"/>
                </a:highlight>
              </a:rPr>
              <a:t>extends </a:t>
            </a:r>
            <a:r>
              <a:rPr lang="en-US" sz="1300">
                <a:solidFill>
                  <a:srgbClr val="D197D9"/>
                </a:solidFill>
                <a:highlight>
                  <a:srgbClr val="101020"/>
                </a:highlight>
              </a:rPr>
              <a:t>IRestfulClient 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@Create</a:t>
            </a:r>
            <a:endParaRPr sz="1300">
              <a:solidFill>
                <a:srgbClr val="D9E577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  </a:t>
            </a:r>
            <a:r>
              <a:rPr lang="en-US" sz="1300">
                <a:solidFill>
                  <a:srgbClr val="FF8080"/>
                </a:solidFill>
                <a:highlight>
                  <a:srgbClr val="101020"/>
                </a:highlight>
              </a:rPr>
              <a:t>MethodOutcome 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create(</a:t>
            </a: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@ResourceParam </a:t>
            </a:r>
            <a:r>
              <a:rPr lang="en-US" sz="13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300">
                <a:solidFill>
                  <a:srgbClr val="BFA4A4"/>
                </a:solidFill>
                <a:highlight>
                  <a:srgbClr val="101020"/>
                </a:highlight>
              </a:rPr>
              <a:t>thePatient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@Read</a:t>
            </a:r>
            <a:endParaRPr sz="1300">
              <a:solidFill>
                <a:srgbClr val="D9E577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  </a:t>
            </a:r>
            <a:r>
              <a:rPr lang="en-US" sz="13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read(</a:t>
            </a: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@IdParam </a:t>
            </a:r>
            <a:r>
              <a:rPr lang="en-US" sz="1300">
                <a:solidFill>
                  <a:srgbClr val="FF8080"/>
                </a:solidFill>
                <a:highlight>
                  <a:srgbClr val="101020"/>
                </a:highlight>
              </a:rPr>
              <a:t>IdType </a:t>
            </a:r>
            <a:r>
              <a:rPr lang="en-US" sz="1300">
                <a:solidFill>
                  <a:srgbClr val="BFA4A4"/>
                </a:solidFill>
                <a:highlight>
                  <a:srgbClr val="101020"/>
                </a:highlight>
              </a:rPr>
              <a:t>theId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6235800" y="2413000"/>
            <a:ext cx="5346600" cy="21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8080"/>
                </a:solidFill>
                <a:highlight>
                  <a:srgbClr val="101020"/>
                </a:highlight>
              </a:rPr>
              <a:t>MethodOutcome </a:t>
            </a:r>
            <a:r>
              <a:rPr lang="en-US" sz="1300">
                <a:solidFill>
                  <a:srgbClr val="79ABFF"/>
                </a:solidFill>
                <a:highlight>
                  <a:srgbClr val="101020"/>
                </a:highlight>
              </a:rPr>
              <a:t>outcome 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300">
                <a:solidFill>
                  <a:srgbClr val="79ABFF"/>
                </a:solidFill>
                <a:highlight>
                  <a:srgbClr val="101020"/>
                </a:highlight>
              </a:rPr>
              <a:t>client</a:t>
            </a:r>
            <a:endParaRPr sz="1300">
              <a:solidFill>
                <a:srgbClr val="79ABFF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9ABFF"/>
                </a:solidFill>
                <a:highlight>
                  <a:srgbClr val="101020"/>
                </a:highlight>
              </a:rPr>
              <a:t>      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.create()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      .resource(</a:t>
            </a:r>
            <a:r>
              <a:rPr lang="en-US" sz="13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)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      .execute();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749300" y="4851400"/>
            <a:ext cx="4876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create an annotated interface for your specific needs</a:t>
            </a:r>
            <a:endParaRPr sz="2000"/>
          </a:p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Similar to JAX-RS or Spring REST (but does not use these frameworks)</a:t>
            </a:r>
            <a:endParaRPr sz="2000"/>
          </a:p>
        </p:txBody>
      </p:sp>
      <p:sp>
        <p:nvSpPr>
          <p:cNvPr id="420" name="Shape 420"/>
          <p:cNvSpPr txBox="1"/>
          <p:nvPr/>
        </p:nvSpPr>
        <p:spPr>
          <a:xfrm>
            <a:off x="6235800" y="4851400"/>
            <a:ext cx="4876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 chained method calls to do anything you need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is generally easier and more popular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44368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https://github.com/FHIR/documents/blob/master/</a:t>
            </a:r>
            <a:r>
              <a:rPr lang="en-CA">
                <a:hlinkClick r:id="rId2"/>
              </a:rPr>
              <a:t>presentations/2018-04%20FHIR</a:t>
            </a:r>
            <a:r>
              <a:rPr lang="en-CA" dirty="0">
                <a:hlinkClick r:id="rId2"/>
              </a:rPr>
              <a:t>%20North/Intro%20for%20Developers.pptx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</a:p>
          <a:p>
            <a:r>
              <a:rPr lang="en-US" dirty="0"/>
              <a:t>Credit for many of these slides: </a:t>
            </a:r>
          </a:p>
          <a:p>
            <a:pPr lvl="1"/>
            <a:r>
              <a:rPr lang="en-US" dirty="0"/>
              <a:t>James Agnew			</a:t>
            </a:r>
            <a:r>
              <a:rPr lang="en-US" dirty="0" err="1"/>
              <a:t>Mirjam</a:t>
            </a:r>
            <a:r>
              <a:rPr lang="en-US" dirty="0"/>
              <a:t> </a:t>
            </a:r>
            <a:r>
              <a:rPr lang="en-US" dirty="0" err="1"/>
              <a:t>Baltus</a:t>
            </a:r>
            <a:r>
              <a:rPr lang="en-US" dirty="0"/>
              <a:t> 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43400"/>
            <a:ext cx="151416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hape 202" descr="Screen Shot 2017-09-01 at 11.20.47.png">
            <a:extLst>
              <a:ext uri="{FF2B5EF4-FFF2-40B4-BE49-F238E27FC236}">
                <a16:creationId xmlns:a16="http://schemas.microsoft.com/office/drawing/2014/main" id="{9F80F554-EC96-4D5C-9FB3-5E458A16E0A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42"/>
          <a:stretch/>
        </p:blipFill>
        <p:spPr>
          <a:xfrm>
            <a:off x="3581400" y="5791200"/>
            <a:ext cx="2240150" cy="4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4C7C5-4A3B-4678-969C-1826EDB6A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537" y="5772376"/>
            <a:ext cx="1109663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32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711300" y="5746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Clients:</a:t>
            </a:r>
            <a:endParaRPr sz="3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Two Distinct Flavours in HAPI FHIR</a:t>
            </a:r>
            <a:endParaRPr sz="3200"/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508050" y="1701800"/>
            <a:ext cx="111759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5262" rtl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/>
              <a:t>Annotation                                  Generic/Fluent</a:t>
            </a:r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29" name="Shape 429"/>
          <p:cNvSpPr txBox="1"/>
          <p:nvPr/>
        </p:nvSpPr>
        <p:spPr>
          <a:xfrm>
            <a:off x="711300" y="2413000"/>
            <a:ext cx="4914900" cy="21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D0D0"/>
                </a:solidFill>
                <a:highlight>
                  <a:srgbClr val="101020"/>
                </a:highlight>
              </a:rPr>
              <a:t>public interface </a:t>
            </a:r>
            <a:r>
              <a:rPr lang="en-US" sz="1300">
                <a:solidFill>
                  <a:srgbClr val="D197D9"/>
                </a:solidFill>
                <a:highlight>
                  <a:srgbClr val="101020"/>
                </a:highlight>
              </a:rPr>
              <a:t>SampleClient </a:t>
            </a:r>
            <a:r>
              <a:rPr lang="en-US" sz="1300">
                <a:solidFill>
                  <a:srgbClr val="00D0D0"/>
                </a:solidFill>
                <a:highlight>
                  <a:srgbClr val="101020"/>
                </a:highlight>
              </a:rPr>
              <a:t>extends </a:t>
            </a:r>
            <a:r>
              <a:rPr lang="en-US" sz="1300">
                <a:solidFill>
                  <a:srgbClr val="D197D9"/>
                </a:solidFill>
                <a:highlight>
                  <a:srgbClr val="101020"/>
                </a:highlight>
              </a:rPr>
              <a:t>IRestfulClient 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@Create</a:t>
            </a:r>
            <a:endParaRPr sz="1300">
              <a:solidFill>
                <a:srgbClr val="D9E577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  </a:t>
            </a:r>
            <a:r>
              <a:rPr lang="en-US" sz="1300">
                <a:solidFill>
                  <a:srgbClr val="FF8080"/>
                </a:solidFill>
                <a:highlight>
                  <a:srgbClr val="101020"/>
                </a:highlight>
              </a:rPr>
              <a:t>MethodOutcome 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create(</a:t>
            </a: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@ResourceParam </a:t>
            </a:r>
            <a:r>
              <a:rPr lang="en-US" sz="13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300">
                <a:solidFill>
                  <a:srgbClr val="BFA4A4"/>
                </a:solidFill>
                <a:highlight>
                  <a:srgbClr val="101020"/>
                </a:highlight>
              </a:rPr>
              <a:t>thePatient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@Read</a:t>
            </a:r>
            <a:endParaRPr sz="1300">
              <a:solidFill>
                <a:srgbClr val="D9E577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  </a:t>
            </a:r>
            <a:r>
              <a:rPr lang="en-US" sz="13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read(</a:t>
            </a:r>
            <a:r>
              <a:rPr lang="en-US" sz="1300">
                <a:solidFill>
                  <a:srgbClr val="D9E577"/>
                </a:solidFill>
                <a:highlight>
                  <a:srgbClr val="101020"/>
                </a:highlight>
              </a:rPr>
              <a:t>@IdParam </a:t>
            </a:r>
            <a:r>
              <a:rPr lang="en-US" sz="1300">
                <a:solidFill>
                  <a:srgbClr val="FF8080"/>
                </a:solidFill>
                <a:highlight>
                  <a:srgbClr val="101020"/>
                </a:highlight>
              </a:rPr>
              <a:t>IdType </a:t>
            </a:r>
            <a:r>
              <a:rPr lang="en-US" sz="1300">
                <a:solidFill>
                  <a:srgbClr val="BFA4A4"/>
                </a:solidFill>
                <a:highlight>
                  <a:srgbClr val="101020"/>
                </a:highlight>
              </a:rPr>
              <a:t>theId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6235800" y="2413000"/>
            <a:ext cx="5346600" cy="21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8080"/>
                </a:solidFill>
                <a:highlight>
                  <a:srgbClr val="101020"/>
                </a:highlight>
              </a:rPr>
              <a:t>MethodOutcome </a:t>
            </a:r>
            <a:r>
              <a:rPr lang="en-US" sz="1300">
                <a:solidFill>
                  <a:srgbClr val="79ABFF"/>
                </a:solidFill>
                <a:highlight>
                  <a:srgbClr val="101020"/>
                </a:highlight>
              </a:rPr>
              <a:t>outcome 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300">
                <a:solidFill>
                  <a:srgbClr val="79ABFF"/>
                </a:solidFill>
                <a:highlight>
                  <a:srgbClr val="101020"/>
                </a:highlight>
              </a:rPr>
              <a:t>client</a:t>
            </a:r>
            <a:endParaRPr sz="1300">
              <a:solidFill>
                <a:srgbClr val="79ABFF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9ABFF"/>
                </a:solidFill>
                <a:highlight>
                  <a:srgbClr val="101020"/>
                </a:highlight>
              </a:rPr>
              <a:t>      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.create()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      .resource(</a:t>
            </a:r>
            <a:r>
              <a:rPr lang="en-US" sz="13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)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0D0D0"/>
                </a:solidFill>
                <a:highlight>
                  <a:srgbClr val="101020"/>
                </a:highlight>
              </a:rPr>
              <a:t>      .execute();</a:t>
            </a:r>
            <a:endParaRPr sz="1300">
              <a:solidFill>
                <a:srgbClr val="D0D0D0"/>
              </a:solidFill>
              <a:highlight>
                <a:srgbClr val="101020"/>
              </a:highlight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749300" y="4851400"/>
            <a:ext cx="4876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Docs: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http://hapifhir.io/ doc_rest_client_annotation.html</a:t>
            </a:r>
            <a:r>
              <a:rPr lang="en-US" sz="2000"/>
              <a:t> </a:t>
            </a:r>
            <a:endParaRPr sz="2000"/>
          </a:p>
        </p:txBody>
      </p:sp>
      <p:sp>
        <p:nvSpPr>
          <p:cNvPr id="432" name="Shape 432"/>
          <p:cNvSpPr txBox="1"/>
          <p:nvPr/>
        </p:nvSpPr>
        <p:spPr>
          <a:xfrm>
            <a:off x="6235800" y="4851400"/>
            <a:ext cx="4876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Docs: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http://hapifhir.io/doc_rest_client.html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824120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Patient</a:t>
            </a: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508050" y="1676400"/>
            <a:ext cx="11175900" cy="4762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D0D0"/>
                </a:solidFill>
                <a:highlight>
                  <a:srgbClr val="101020"/>
                </a:highlight>
              </a:rPr>
              <a:t>public class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Example06_ClientCreate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</a:t>
            </a:r>
            <a:r>
              <a:rPr lang="en-US" sz="1200">
                <a:solidFill>
                  <a:srgbClr val="00D0D0"/>
                </a:solidFill>
                <a:highlight>
                  <a:srgbClr val="101020"/>
                </a:highlight>
              </a:rPr>
              <a:t>public static void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main(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String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[] </a:t>
            </a:r>
            <a:r>
              <a:rPr lang="en-US" sz="1200">
                <a:solidFill>
                  <a:srgbClr val="BFA4A4"/>
                </a:solidFill>
                <a:highlight>
                  <a:srgbClr val="101020"/>
                </a:highlight>
              </a:rPr>
              <a:t>theArgs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 {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pat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200">
                <a:solidFill>
                  <a:srgbClr val="00D0D0"/>
                </a:solidFill>
                <a:highlight>
                  <a:srgbClr val="101020"/>
                </a:highlight>
              </a:rPr>
              <a:t>new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Patient();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.addName().setFamily(</a:t>
            </a:r>
            <a:r>
              <a:rPr lang="en-US" sz="1200">
                <a:solidFill>
                  <a:srgbClr val="DC78DC"/>
                </a:solidFill>
                <a:highlight>
                  <a:srgbClr val="101020"/>
                </a:highlight>
              </a:rPr>
              <a:t>"Simpson"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200">
                <a:solidFill>
                  <a:srgbClr val="DC78DC"/>
                </a:solidFill>
                <a:highlight>
                  <a:srgbClr val="101020"/>
                </a:highlight>
              </a:rPr>
              <a:t>"Homer"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).addGiven(</a:t>
            </a:r>
            <a:r>
              <a:rPr lang="en-US" sz="1200">
                <a:solidFill>
                  <a:srgbClr val="DC78DC"/>
                </a:solidFill>
                <a:highlight>
                  <a:srgbClr val="101020"/>
                </a:highlight>
              </a:rPr>
              <a:t>"J"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.addIdentifier().setSystem(</a:t>
            </a:r>
            <a:r>
              <a:rPr lang="en-US" sz="1200">
                <a:solidFill>
                  <a:srgbClr val="DC78DC"/>
                </a:solidFill>
                <a:highlight>
                  <a:srgbClr val="101020"/>
                </a:highlight>
              </a:rPr>
              <a:t>"http://acme.org/MRNs"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).setValue(</a:t>
            </a:r>
            <a:r>
              <a:rPr lang="en-US" sz="1200">
                <a:solidFill>
                  <a:srgbClr val="DC78DC"/>
                </a:solidFill>
                <a:highlight>
                  <a:srgbClr val="101020"/>
                </a:highlight>
              </a:rPr>
              <a:t>"7000135"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.setGender(</a:t>
            </a:r>
            <a:r>
              <a:rPr lang="en-US" sz="1200">
                <a:solidFill>
                  <a:srgbClr val="D197D9"/>
                </a:solidFill>
                <a:highlight>
                  <a:srgbClr val="101020"/>
                </a:highlight>
              </a:rPr>
              <a:t>AdministrativeGender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200" b="1" i="1">
                <a:solidFill>
                  <a:srgbClr val="970FAC"/>
                </a:solidFill>
                <a:highlight>
                  <a:srgbClr val="101020"/>
                </a:highlight>
              </a:rPr>
              <a:t>MALE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// Create a context</a:t>
            </a:r>
            <a:endParaRPr sz="12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FhirContext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ctx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FhirContext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200">
                <a:solidFill>
                  <a:srgbClr val="D9E577"/>
                </a:solidFill>
                <a:highlight>
                  <a:srgbClr val="101020"/>
                </a:highlight>
              </a:rPr>
              <a:t>forDstu3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();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// Create a client</a:t>
            </a:r>
            <a:endParaRPr sz="12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String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serverBaseUrl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200">
                <a:solidFill>
                  <a:srgbClr val="DC78DC"/>
                </a:solidFill>
                <a:highlight>
                  <a:srgbClr val="101020"/>
                </a:highlight>
              </a:rPr>
              <a:t>"http://fhirtest.uhn.ca/baseDstu3"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D197D9"/>
                </a:solidFill>
                <a:highlight>
                  <a:srgbClr val="101020"/>
                </a:highlight>
              </a:rPr>
              <a:t>IGenericClient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client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ctx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.newRestfulGenericClient(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serverBaseUrl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// Use the client to store a new resource instance</a:t>
            </a:r>
            <a:endParaRPr sz="12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MethodOutcome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outcome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client</a:t>
            </a:r>
            <a:endParaRPr sz="1200">
              <a:solidFill>
                <a:srgbClr val="79ABFF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       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.create()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     .resource(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pat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     .execute();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// Print the ID of the newly created resource</a:t>
            </a:r>
            <a:endParaRPr sz="12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System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200" b="1" i="1">
                <a:solidFill>
                  <a:srgbClr val="970FAC"/>
                </a:solidFill>
                <a:highlight>
                  <a:srgbClr val="101020"/>
                </a:highlight>
              </a:rPr>
              <a:t>out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.println(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outcome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.getId());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}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6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694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a Patient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508050" y="1511300"/>
            <a:ext cx="11175900" cy="53466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D0D0"/>
                </a:solidFill>
                <a:highlight>
                  <a:srgbClr val="101020"/>
                </a:highlight>
              </a:rPr>
              <a:t>public class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Example07_ClientReadAndUpdate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</a:t>
            </a:r>
            <a:r>
              <a:rPr lang="en-US" sz="1200">
                <a:solidFill>
                  <a:srgbClr val="00D0D0"/>
                </a:solidFill>
                <a:highlight>
                  <a:srgbClr val="101020"/>
                </a:highlight>
              </a:rPr>
              <a:t>public static void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main(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String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[] </a:t>
            </a:r>
            <a:r>
              <a:rPr lang="en-US" sz="1200">
                <a:solidFill>
                  <a:srgbClr val="BFA4A4"/>
                </a:solidFill>
                <a:highlight>
                  <a:srgbClr val="101020"/>
                </a:highlight>
              </a:rPr>
              <a:t>theArgs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 {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// Create a client</a:t>
            </a:r>
            <a:endParaRPr sz="12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String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serverBaseUrl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200">
                <a:solidFill>
                  <a:srgbClr val="DC78DC"/>
                </a:solidFill>
                <a:highlight>
                  <a:srgbClr val="101020"/>
                </a:highlight>
              </a:rPr>
              <a:t>"http://fhirtest.uhn.ca/baseDstu3"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FhirContext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ctx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FhirContext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200">
                <a:solidFill>
                  <a:srgbClr val="D9E577"/>
                </a:solidFill>
                <a:highlight>
                  <a:srgbClr val="101020"/>
                </a:highlight>
              </a:rPr>
              <a:t>forDstu3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();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D197D9"/>
                </a:solidFill>
                <a:highlight>
                  <a:srgbClr val="101020"/>
                </a:highlight>
              </a:rPr>
              <a:t>IGenericClient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client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ctx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.newRestfulGenericClient(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serverBaseUrl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// Use the client to read back the new instance using the ID we retrieved from the read</a:t>
            </a:r>
            <a:endParaRPr sz="12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  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Patient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patient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client</a:t>
            </a:r>
            <a:endParaRPr sz="1200">
              <a:solidFill>
                <a:srgbClr val="79ABFF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       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.read()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     .resource(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Patient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200">
                <a:solidFill>
                  <a:srgbClr val="00D0D0"/>
                </a:solidFill>
                <a:highlight>
                  <a:srgbClr val="101020"/>
                </a:highlight>
              </a:rPr>
              <a:t>class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     .withId(</a:t>
            </a:r>
            <a:r>
              <a:rPr lang="en-US" sz="1200">
                <a:solidFill>
                  <a:srgbClr val="DC78DC"/>
                </a:solidFill>
                <a:highlight>
                  <a:srgbClr val="101020"/>
                </a:highlight>
              </a:rPr>
              <a:t>"example"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     .execute();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  </a:t>
            </a: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// Print the ID of the newly created resource</a:t>
            </a:r>
            <a:endParaRPr sz="12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System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200" b="1" i="1">
                <a:solidFill>
                  <a:srgbClr val="970FAC"/>
                </a:solidFill>
                <a:highlight>
                  <a:srgbClr val="101020"/>
                </a:highlight>
              </a:rPr>
              <a:t>out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.println(</a:t>
            </a:r>
            <a:r>
              <a:rPr lang="en-US" sz="1200">
                <a:solidFill>
                  <a:srgbClr val="DC78DC"/>
                </a:solidFill>
                <a:highlight>
                  <a:srgbClr val="101020"/>
                </a:highlight>
              </a:rPr>
              <a:t>"Found ID:    "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+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patient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.getId());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// Change the gender</a:t>
            </a:r>
            <a:endParaRPr sz="12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patient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.setGender(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patient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.getGender() == </a:t>
            </a:r>
            <a:r>
              <a:rPr lang="en-US" sz="1200">
                <a:solidFill>
                  <a:srgbClr val="D197D9"/>
                </a:solidFill>
                <a:highlight>
                  <a:srgbClr val="101020"/>
                </a:highlight>
              </a:rPr>
              <a:t>AdministrativeGender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200" b="1" i="1">
                <a:solidFill>
                  <a:srgbClr val="970FAC"/>
                </a:solidFill>
                <a:highlight>
                  <a:srgbClr val="101020"/>
                </a:highlight>
              </a:rPr>
              <a:t>MALE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? </a:t>
            </a:r>
            <a:r>
              <a:rPr lang="en-US" sz="1200">
                <a:solidFill>
                  <a:srgbClr val="D197D9"/>
                </a:solidFill>
                <a:highlight>
                  <a:srgbClr val="101020"/>
                </a:highlight>
              </a:rPr>
              <a:t>AdministrativeGender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200" b="1" i="1">
                <a:solidFill>
                  <a:srgbClr val="970FAC"/>
                </a:solidFill>
                <a:highlight>
                  <a:srgbClr val="101020"/>
                </a:highlight>
              </a:rPr>
              <a:t>FEMALE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: </a:t>
            </a:r>
            <a:r>
              <a:rPr lang="en-US" sz="1200">
                <a:solidFill>
                  <a:srgbClr val="D197D9"/>
                </a:solidFill>
                <a:highlight>
                  <a:srgbClr val="101020"/>
                </a:highlight>
              </a:rPr>
              <a:t>AdministrativeGender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200" b="1" i="1">
                <a:solidFill>
                  <a:srgbClr val="970FAC"/>
                </a:solidFill>
                <a:highlight>
                  <a:srgbClr val="101020"/>
                </a:highlight>
              </a:rPr>
              <a:t>MALE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// Update the patient</a:t>
            </a:r>
            <a:endParaRPr sz="12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MethodOutcome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outcome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client</a:t>
            </a:r>
            <a:endParaRPr sz="1200">
              <a:solidFill>
                <a:srgbClr val="79ABFF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       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.update()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     .resource(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patient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)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     .execute();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200">
                <a:solidFill>
                  <a:srgbClr val="FF8080"/>
                </a:solidFill>
                <a:highlight>
                  <a:srgbClr val="101020"/>
                </a:highlight>
              </a:rPr>
              <a:t>System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200" b="1" i="1">
                <a:solidFill>
                  <a:srgbClr val="970FAC"/>
                </a:solidFill>
                <a:highlight>
                  <a:srgbClr val="101020"/>
                </a:highlight>
              </a:rPr>
              <a:t>out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.println(</a:t>
            </a:r>
            <a:r>
              <a:rPr lang="en-US" sz="1200">
                <a:solidFill>
                  <a:srgbClr val="DC78DC"/>
                </a:solidFill>
                <a:highlight>
                  <a:srgbClr val="101020"/>
                </a:highlight>
              </a:rPr>
              <a:t>"Now have ID: " 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+ </a:t>
            </a:r>
            <a:r>
              <a:rPr lang="en-US" sz="1200">
                <a:solidFill>
                  <a:srgbClr val="79ABFF"/>
                </a:solidFill>
                <a:highlight>
                  <a:srgbClr val="101020"/>
                </a:highlight>
              </a:rPr>
              <a:t>outcome</a:t>
            </a: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.getId());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 }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2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62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799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</a:t>
            </a:r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711300" y="1828800"/>
            <a:ext cx="10871100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FHIR defines a powerful search mechanism</a:t>
            </a:r>
            <a:endParaRPr sz="3100"/>
          </a:p>
          <a:p>
            <a:pPr marL="342900" lvl="0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Searches are specially crafted URLs to express queries such as:</a:t>
            </a:r>
            <a:endParaRPr sz="3100"/>
          </a:p>
          <a:p>
            <a:pPr marL="800100" lvl="1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Find a Patient with the given Identifier</a:t>
            </a:r>
            <a:endParaRPr sz="3100"/>
          </a:p>
          <a:p>
            <a:pPr marL="800100" lvl="1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Find all Patients with given gender and DOB</a:t>
            </a:r>
            <a:endParaRPr sz="3100"/>
          </a:p>
          <a:p>
            <a:pPr marL="800100" lvl="1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Find all lab reports for a given patient identifier with an “abnormal” interpretation</a:t>
            </a:r>
            <a:endParaRPr sz="3100"/>
          </a:p>
        </p:txBody>
      </p:sp>
    </p:spTree>
    <p:extLst>
      <p:ext uri="{BB962C8B-B14F-4D97-AF65-F5344CB8AC3E}">
        <p14:creationId xmlns:p14="http://schemas.microsoft.com/office/powerpoint/2010/main" val="3895326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(2)</a:t>
            </a:r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711200" y="1727200"/>
            <a:ext cx="10871100" cy="4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Searching is powerful! Learn about it at</a:t>
            </a:r>
            <a:endParaRPr sz="3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00FF"/>
                </a:solidFill>
                <a:hlinkClick r:id="rId3"/>
              </a:rPr>
              <a:t>http://hl7.org/fhir/search.html</a:t>
            </a:r>
            <a:r>
              <a:rPr lang="en-US" sz="3100"/>
              <a:t> </a:t>
            </a:r>
            <a:endParaRPr sz="3100"/>
          </a:p>
          <a:p>
            <a:pPr marL="342900" lvl="0" indent="-195262" rtl="0">
              <a:spcBef>
                <a:spcPts val="700"/>
              </a:spcBef>
              <a:spcAft>
                <a:spcPts val="0"/>
              </a:spcAft>
              <a:buNone/>
            </a:pPr>
            <a:endParaRPr sz="3100"/>
          </a:p>
          <a:p>
            <a:pPr marL="342900" lvl="0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For now, let’s imagine a search for a Patient named “Test” whose birthdate is before 2014</a:t>
            </a:r>
            <a:endParaRPr sz="3100"/>
          </a:p>
        </p:txBody>
      </p:sp>
      <p:pic>
        <p:nvPicPr>
          <p:cNvPr id="465" name="Shape 4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50" y="4420450"/>
            <a:ext cx="11188700" cy="596050"/>
          </a:xfrm>
          <a:prstGeom prst="rect">
            <a:avLst/>
          </a:prstGeom>
          <a:noFill/>
          <a:ln w="19050" cap="flat" cmpd="sng">
            <a:solidFill>
              <a:srgbClr val="A7A7A7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90003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</a:t>
            </a:r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508050" y="1714500"/>
            <a:ext cx="11175900" cy="4724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D0D0"/>
                </a:solidFill>
                <a:highlight>
                  <a:srgbClr val="101020"/>
                </a:highlight>
              </a:rPr>
              <a:t>public class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Example08_ClientSearch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{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</a:t>
            </a:r>
            <a:r>
              <a:rPr lang="en-US" sz="1500">
                <a:solidFill>
                  <a:srgbClr val="00D0D0"/>
                </a:solidFill>
                <a:highlight>
                  <a:srgbClr val="101020"/>
                </a:highlight>
              </a:rPr>
              <a:t>public static void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main(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String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[] </a:t>
            </a:r>
            <a:r>
              <a:rPr lang="en-US" sz="1500">
                <a:solidFill>
                  <a:srgbClr val="BFA4A4"/>
                </a:solidFill>
                <a:highlight>
                  <a:srgbClr val="101020"/>
                </a:highlight>
              </a:rPr>
              <a:t>theArgs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 {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FhirContext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ctx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FhirContext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500">
                <a:solidFill>
                  <a:srgbClr val="D9E577"/>
                </a:solidFill>
                <a:highlight>
                  <a:srgbClr val="101020"/>
                </a:highlight>
              </a:rPr>
              <a:t>forDstu3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();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500">
                <a:solidFill>
                  <a:srgbClr val="D197D9"/>
                </a:solidFill>
                <a:highlight>
                  <a:srgbClr val="101020"/>
                </a:highlight>
              </a:rPr>
              <a:t>IGenericClient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client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ctx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.newRestfulGenericClient(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"http://fhirtest.uhn.ca/baseDstu3"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Build a search and execute it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Bundle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response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=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client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.search()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  .forResource(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Patient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500">
                <a:solidFill>
                  <a:srgbClr val="00D0D0"/>
                </a:solidFill>
                <a:highlight>
                  <a:srgbClr val="101020"/>
                </a:highlight>
              </a:rPr>
              <a:t>class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  .where(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Patient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500" b="1" i="1">
                <a:solidFill>
                  <a:srgbClr val="970FAC"/>
                </a:solidFill>
                <a:highlight>
                  <a:srgbClr val="101020"/>
                </a:highlight>
              </a:rPr>
              <a:t>NAME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.matches().value(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"Test"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))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  .and(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Patient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500" b="1" i="1">
                <a:solidFill>
                  <a:srgbClr val="970FAC"/>
                </a:solidFill>
                <a:highlight>
                  <a:srgbClr val="101020"/>
                </a:highlight>
              </a:rPr>
              <a:t>BIRTHDATE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.before().day(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"2014-01-01"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))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  .count(</a:t>
            </a:r>
            <a:r>
              <a:rPr lang="en-US" sz="1500">
                <a:solidFill>
                  <a:srgbClr val="FFFF00"/>
                </a:solidFill>
                <a:highlight>
                  <a:srgbClr val="101020"/>
                </a:highlight>
              </a:rPr>
              <a:t>100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  .returnBundle(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Bundle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500">
                <a:solidFill>
                  <a:srgbClr val="00D0D0"/>
                </a:solidFill>
                <a:highlight>
                  <a:srgbClr val="101020"/>
                </a:highlight>
              </a:rPr>
              <a:t>class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    .execute();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How many resources did we find?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System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500" b="1" i="1">
                <a:solidFill>
                  <a:srgbClr val="970FAC"/>
                </a:solidFill>
                <a:highlight>
                  <a:srgbClr val="101020"/>
                </a:highlight>
              </a:rPr>
              <a:t>out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.println(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"Responses: "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+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response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.getTotal());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  </a:t>
            </a: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// Print the ID of the first one</a:t>
            </a:r>
            <a:endParaRPr sz="1500">
              <a:solidFill>
                <a:srgbClr val="00E00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E000"/>
                </a:solidFill>
                <a:highlight>
                  <a:srgbClr val="101020"/>
                </a:highlight>
              </a:rPr>
              <a:t>   </a:t>
            </a:r>
            <a:r>
              <a:rPr lang="en-US" sz="1500">
                <a:solidFill>
                  <a:srgbClr val="FF8080"/>
                </a:solidFill>
                <a:highlight>
                  <a:srgbClr val="101020"/>
                </a:highlight>
              </a:rPr>
              <a:t>System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</a:t>
            </a:r>
            <a:r>
              <a:rPr lang="en-US" sz="1500" b="1" i="1">
                <a:solidFill>
                  <a:srgbClr val="970FAC"/>
                </a:solidFill>
                <a:highlight>
                  <a:srgbClr val="101020"/>
                </a:highlight>
              </a:rPr>
              <a:t>out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.println(</a:t>
            </a:r>
            <a:r>
              <a:rPr lang="en-US" sz="1500">
                <a:solidFill>
                  <a:srgbClr val="DC78DC"/>
                </a:solidFill>
                <a:highlight>
                  <a:srgbClr val="101020"/>
                </a:highlight>
              </a:rPr>
              <a:t>"First response ID: " 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+ </a:t>
            </a:r>
            <a:r>
              <a:rPr lang="en-US" sz="1500">
                <a:solidFill>
                  <a:srgbClr val="79ABFF"/>
                </a:solidFill>
                <a:highlight>
                  <a:srgbClr val="101020"/>
                </a:highlight>
              </a:rPr>
              <a:t>response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.getEntry().get(</a:t>
            </a:r>
            <a:r>
              <a:rPr lang="en-US" sz="1500">
                <a:solidFill>
                  <a:srgbClr val="FFFF00"/>
                </a:solidFill>
                <a:highlight>
                  <a:srgbClr val="101020"/>
                </a:highlight>
              </a:rPr>
              <a:t>0</a:t>
            </a: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).getResource().getId());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 }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D0D0D0"/>
                </a:solidFill>
                <a:highlight>
                  <a:srgbClr val="101020"/>
                </a:highlight>
              </a:rPr>
              <a:t>}</a:t>
            </a:r>
            <a:endParaRPr sz="1500">
              <a:solidFill>
                <a:srgbClr val="D0D0D0"/>
              </a:solidFill>
              <a:highlight>
                <a:srgbClr val="101020"/>
              </a:highlight>
            </a:endParaRPr>
          </a:p>
          <a:p>
            <a:pPr marL="342900" lvl="0" indent="-195262" rtl="0">
              <a:spcBef>
                <a:spcPts val="620"/>
              </a:spcBef>
              <a:spcAft>
                <a:spcPts val="0"/>
              </a:spcAft>
              <a:buNone/>
            </a:pPr>
            <a:endParaRPr sz="1200">
              <a:solidFill>
                <a:srgbClr val="00D0D0"/>
              </a:solidFill>
              <a:highlight>
                <a:srgbClr val="101020"/>
              </a:highlight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58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</a:t>
            </a:r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11175900" cy="4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6237" rtl="0">
              <a:spcBef>
                <a:spcPts val="620"/>
              </a:spcBef>
              <a:spcAft>
                <a:spcPts val="0"/>
              </a:spcAft>
              <a:buSzPts val="2325"/>
              <a:buChar char="●"/>
            </a:pPr>
            <a:r>
              <a:rPr lang="en-US"/>
              <a:t>Lots of other FHIR operations are supported in the client:</a:t>
            </a:r>
            <a:endParaRPr/>
          </a:p>
          <a:p>
            <a:pPr marL="914400" lvl="1" indent="-335915" rtl="0">
              <a:spcBef>
                <a:spcPts val="0"/>
              </a:spcBef>
              <a:spcAft>
                <a:spcPts val="0"/>
              </a:spcAft>
              <a:buSzPts val="1690"/>
              <a:buChar char="○"/>
            </a:pPr>
            <a:r>
              <a:rPr lang="en-US"/>
              <a:t>History, CapabilityStatement, Transactions, Delete, etc.</a:t>
            </a:r>
            <a:endParaRPr/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endParaRPr/>
          </a:p>
          <a:p>
            <a:pPr marL="457200" lvl="0" indent="-376237" rtl="0">
              <a:spcBef>
                <a:spcPts val="620"/>
              </a:spcBef>
              <a:spcAft>
                <a:spcPts val="0"/>
              </a:spcAft>
              <a:buSzPts val="2325"/>
              <a:buChar char="●"/>
            </a:pPr>
            <a:r>
              <a:rPr lang="en-US"/>
              <a:t>There is also lots of support for advanced features:</a:t>
            </a:r>
            <a:endParaRPr/>
          </a:p>
          <a:p>
            <a:pPr marL="914400" lvl="1" indent="-335915" rtl="0">
              <a:spcBef>
                <a:spcPts val="0"/>
              </a:spcBef>
              <a:spcAft>
                <a:spcPts val="0"/>
              </a:spcAft>
              <a:buSzPts val="1690"/>
              <a:buChar char="○"/>
            </a:pPr>
            <a:r>
              <a:rPr lang="en-US"/>
              <a:t>Version aware updates, Get-if-newer, etc.</a:t>
            </a:r>
            <a:endParaRPr/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/>
              <a:t>Reminder about docs:</a:t>
            </a:r>
            <a:endParaRPr/>
          </a:p>
          <a:p>
            <a:pPr marL="0" lvl="0" indent="0">
              <a:spcBef>
                <a:spcPts val="62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http://hapifhir.io/doc_rest_client.html</a:t>
            </a:r>
            <a:r>
              <a:rPr lang="en-US"/>
              <a:t> </a:t>
            </a:r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197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1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</a:t>
            </a:r>
            <a:r>
              <a:rPr lang="en-US">
                <a:solidFill>
                  <a:srgbClr val="FF0000"/>
                </a:solidFill>
              </a:rPr>
              <a:t>Help!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2" name="Shape 1022"/>
          <p:cNvSpPr txBox="1">
            <a:spLocks noGrp="1"/>
          </p:cNvSpPr>
          <p:nvPr>
            <p:ph type="sldNum" idx="12"/>
          </p:nvPr>
        </p:nvSpPr>
        <p:spPr>
          <a:xfrm>
            <a:off x="5791200" y="6534150"/>
            <a:ext cx="711300" cy="4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1023" name="Shape 1023"/>
          <p:cNvSpPr txBox="1"/>
          <p:nvPr/>
        </p:nvSpPr>
        <p:spPr>
          <a:xfrm>
            <a:off x="381000" y="1828800"/>
            <a:ext cx="11201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See our website for documentation:</a:t>
            </a:r>
            <a:br>
              <a:rPr lang="en-US" sz="3100"/>
            </a:br>
            <a:r>
              <a:rPr lang="en-US" sz="3100" u="sng">
                <a:solidFill>
                  <a:srgbClr val="0000FF"/>
                </a:solidFill>
                <a:hlinkClick r:id="rId3"/>
              </a:rPr>
              <a:t>http://hapifhir.io</a:t>
            </a:r>
            <a:r>
              <a:rPr lang="en-US" sz="3100"/>
              <a:t> </a:t>
            </a:r>
            <a:endParaRPr sz="31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3100"/>
          </a:p>
          <a:p>
            <a:pPr marL="342900" lvl="0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We also have a Google Group / Mailing List</a:t>
            </a:r>
            <a:br>
              <a:rPr lang="en-US" sz="3100"/>
            </a:br>
            <a:r>
              <a:rPr lang="en-US" sz="3100" u="sng">
                <a:solidFill>
                  <a:srgbClr val="0000FF"/>
                </a:solidFill>
                <a:hlinkClick r:id="rId4"/>
              </a:rPr>
              <a:t>https://groups.google.com/d/forum/hapi-fhir</a:t>
            </a:r>
            <a:endParaRPr sz="3100"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3100"/>
          </a:p>
          <a:p>
            <a:pPr marL="342900" lvl="0" indent="-342900" rtl="0">
              <a:spcBef>
                <a:spcPts val="700"/>
              </a:spcBef>
              <a:spcAft>
                <a:spcPts val="0"/>
              </a:spcAft>
              <a:buClr>
                <a:srgbClr val="CC3300"/>
              </a:buClr>
              <a:buSzPts val="2325"/>
              <a:buFont typeface="Noto Sans Symbols"/>
              <a:buChar char="●"/>
            </a:pPr>
            <a:r>
              <a:rPr lang="en-US" sz="3100"/>
              <a:t>Zulip is great but less monitored by the HAPI FHIR team </a:t>
            </a:r>
            <a:endParaRPr sz="3100"/>
          </a:p>
        </p:txBody>
      </p:sp>
    </p:spTree>
    <p:extLst>
      <p:ext uri="{BB962C8B-B14F-4D97-AF65-F5344CB8AC3E}">
        <p14:creationId xmlns:p14="http://schemas.microsoft.com/office/powerpoint/2010/main" val="2970919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91411D-445C-4CFE-8F42-B55DFFB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.NET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AC063C-BE53-4544-8D52-9CADDA8DA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2CC5C-067A-4591-A89E-C4574D115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1B34-7C42-41B0-9CC5-E0AE8D98D8C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2403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First step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Hl7.Fhir package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solution</a:t>
            </a:r>
          </a:p>
          <a:p>
            <a:pPr lvl="1"/>
            <a:r>
              <a:rPr lang="nl-NL" dirty="0" err="1"/>
              <a:t>NuGet</a:t>
            </a:r>
            <a:r>
              <a:rPr lang="nl-NL" dirty="0"/>
              <a:t> Package manager, Hl7.Fhir.STU3 package</a:t>
            </a:r>
          </a:p>
          <a:p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26" y="2946131"/>
            <a:ext cx="9420225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75013" y="4956629"/>
            <a:ext cx="1279008" cy="6722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Learning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Know how to navigate the FHIR specification</a:t>
            </a:r>
          </a:p>
          <a:p>
            <a:r>
              <a:rPr lang="en-US" noProof="0" dirty="0"/>
              <a:t>Understand key FHIR features relevant to all implementations</a:t>
            </a:r>
          </a:p>
          <a:p>
            <a:r>
              <a:rPr lang="en-US" dirty="0"/>
              <a:t>Know how to find and perform basic functions using the Java (HAPI) reference implementation</a:t>
            </a:r>
          </a:p>
          <a:p>
            <a:r>
              <a:rPr lang="en-US" dirty="0"/>
              <a:t>Know how to find and perform basic functions using the .NET (C#) reference implementation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Hl7.Fhir.STU3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contents</a:t>
            </a:r>
          </a:p>
          <a:p>
            <a:pPr lvl="1"/>
            <a:r>
              <a:rPr lang="en-US" dirty="0"/>
              <a:t>Model – classes generated from the spec</a:t>
            </a:r>
          </a:p>
          <a:p>
            <a:pPr lvl="1"/>
            <a:r>
              <a:rPr lang="en-US" dirty="0"/>
              <a:t>REST functionality – </a:t>
            </a:r>
            <a:r>
              <a:rPr lang="en-US" dirty="0" err="1"/>
              <a:t>FhirClient</a:t>
            </a:r>
            <a:endParaRPr lang="en-US" dirty="0"/>
          </a:p>
          <a:p>
            <a:pPr lvl="1"/>
            <a:r>
              <a:rPr lang="en-US" dirty="0"/>
              <a:t>Parsers and </a:t>
            </a:r>
            <a:r>
              <a:rPr lang="en-US" dirty="0" err="1"/>
              <a:t>Serializers</a:t>
            </a:r>
            <a:endParaRPr lang="en-US" dirty="0"/>
          </a:p>
          <a:p>
            <a:pPr lvl="1"/>
            <a:r>
              <a:rPr lang="en-US" dirty="0"/>
              <a:t>Helper functions</a:t>
            </a:r>
          </a:p>
          <a:p>
            <a:r>
              <a:rPr lang="en-US" dirty="0"/>
              <a:t>Source on GitHub: </a:t>
            </a:r>
            <a:r>
              <a:rPr lang="en-US" dirty="0">
                <a:hlinkClick r:id="rId2"/>
              </a:rPr>
              <a:t>http://github.com/ewoutkramer/fhir-net-api</a:t>
            </a:r>
            <a:endParaRPr lang="en-US" sz="32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67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Resource in C# - classes and </a:t>
            </a:r>
            <a:r>
              <a:rPr lang="en-US" dirty="0" err="1"/>
              <a:t>enums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public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kern="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kern="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Hl7.Fhir.Model.DomainResource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NL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nl-NL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nl-NL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///</a:t>
            </a:r>
            <a:r>
              <a:rPr 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Codes providing the status of an observation.</a:t>
            </a: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nl-NL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///</a:t>
            </a:r>
            <a:r>
              <a:rPr lang="nl-NL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(url: http://hl7.org/fhir/ValueSet/observation-status)</a:t>
            </a:r>
            <a:endParaRPr lang="nl-NL" sz="1600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nl-NL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NL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nl-NL" sz="1600" kern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600" kern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r>
              <a:rPr lang="nl-NL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nl-NL" sz="16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nl-NL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6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nl-NL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600" kern="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ObservationStatus</a:t>
            </a:r>
            <a:r>
              <a:rPr lang="nl-NL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nl-NL" sz="1600" kern="0" noProof="1">
                <a:solidFill>
                  <a:srgbClr val="000000"/>
                </a:solidFill>
                <a:latin typeface="Consolas" panose="020B0609020204030204" pitchFamily="49" charset="0"/>
              </a:rPr>
              <a:t>Registered</a:t>
            </a:r>
            <a:r>
              <a:rPr lang="nl-NL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NL" sz="1600" kern="0" dirty="0">
                <a:solidFill>
                  <a:srgbClr val="000000"/>
                </a:solidFill>
                <a:latin typeface="Consolas" panose="020B0609020204030204" pitchFamily="49" charset="0"/>
              </a:rPr>
              <a:t>Preliminary, </a:t>
            </a:r>
            <a:r>
              <a:rPr lang="nl-NL" sz="16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nl-NL" sz="1600" kern="0" dirty="0">
                <a:solidFill>
                  <a:srgbClr val="000000"/>
                </a:solidFill>
                <a:latin typeface="Consolas" panose="020B0609020204030204" pitchFamily="49" charset="0"/>
              </a:rPr>
              <a:t>, …</a:t>
            </a:r>
            <a:r>
              <a:rPr lang="nl-NL" sz="16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kern="0" noProof="1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obs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Observation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obs.Status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ObservationStatus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.Preliminary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NL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07972"/>
            <a:ext cx="1061085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ounded Rectangle 10"/>
          <p:cNvSpPr/>
          <p:nvPr/>
        </p:nvSpPr>
        <p:spPr bwMode="auto">
          <a:xfrm>
            <a:off x="1676400" y="4343400"/>
            <a:ext cx="538264" cy="263450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985651" y="5450775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5-Point Star 12"/>
          <p:cNvSpPr/>
          <p:nvPr/>
        </p:nvSpPr>
        <p:spPr>
          <a:xfrm>
            <a:off x="985651" y="5836577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ounded Rectangle 5"/>
          <p:cNvSpPr/>
          <p:nvPr/>
        </p:nvSpPr>
        <p:spPr bwMode="auto">
          <a:xfrm>
            <a:off x="1539030" y="1898130"/>
            <a:ext cx="1006165" cy="277485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Resource in C# - datatypes and lists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public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kern="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CodeableConcept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Code {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       </a:t>
            </a:r>
            <a:endParaRPr lang="en-US" sz="18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obs.Code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CodeableConcept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"http://example.org"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"EX123"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			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"Example code 123"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nl-NL" sz="1600" kern="0" noProof="1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nl-NL" sz="1600" kern="0" noProof="1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public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kern="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kern="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Identifier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Identifier {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  <a:endParaRPr lang="nl-NL" dirty="0"/>
          </a:p>
          <a:p>
            <a:pPr marL="0" indent="0">
              <a:buNone/>
            </a:pPr>
            <a:endParaRPr lang="nl-NL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obs.Identifier.Add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Identifier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"http://example.org"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"123456"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nl-N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58581"/>
            <a:ext cx="9610725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344335"/>
            <a:ext cx="976312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ounded Rectangle 10"/>
          <p:cNvSpPr/>
          <p:nvPr/>
        </p:nvSpPr>
        <p:spPr bwMode="auto">
          <a:xfrm>
            <a:off x="4251368" y="4361935"/>
            <a:ext cx="538264" cy="263450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415635" y="3408219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5-Point Star 9"/>
          <p:cNvSpPr/>
          <p:nvPr/>
        </p:nvSpPr>
        <p:spPr>
          <a:xfrm>
            <a:off x="415635" y="5816931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ounded Rectangle 11"/>
          <p:cNvSpPr/>
          <p:nvPr/>
        </p:nvSpPr>
        <p:spPr bwMode="auto">
          <a:xfrm>
            <a:off x="1600200" y="4876800"/>
            <a:ext cx="538264" cy="263450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0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Resource in C# - choice properties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public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kern="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CodeableConcept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Code {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       </a:t>
            </a:r>
            <a:endParaRPr lang="en-US" sz="18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kern="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Element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 {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b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Quantity</a:t>
            </a:r>
            <a:r>
              <a:rPr lang="nl-NL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 Value = 25,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 Unit 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"sec"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 System 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"http://unitsofmeasure.org"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 Code 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"s" 	     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nl-NL" sz="2000" dirty="0"/>
            </a:br>
            <a:br>
              <a:rPr lang="nl-NL" sz="2000" dirty="0"/>
            </a:br>
            <a:r>
              <a:rPr lang="nl-NL" sz="2000" dirty="0"/>
              <a:t>	 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obs.Value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qty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1401286" y="4355582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5-Point Star 9"/>
          <p:cNvSpPr/>
          <p:nvPr/>
        </p:nvSpPr>
        <p:spPr>
          <a:xfrm>
            <a:off x="1405737" y="6182373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ounded Rectangle 11"/>
          <p:cNvSpPr/>
          <p:nvPr/>
        </p:nvSpPr>
        <p:spPr bwMode="auto">
          <a:xfrm>
            <a:off x="1567045" y="3540884"/>
            <a:ext cx="981653" cy="263450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717"/>
          <a:stretch/>
        </p:blipFill>
        <p:spPr>
          <a:xfrm>
            <a:off x="838198" y="1678882"/>
            <a:ext cx="8067675" cy="1729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ounded Rectangle 10"/>
          <p:cNvSpPr/>
          <p:nvPr/>
        </p:nvSpPr>
        <p:spPr bwMode="auto">
          <a:xfrm>
            <a:off x="1769422" y="1678881"/>
            <a:ext cx="296883" cy="251603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1401286" y="466575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5-Point Star 13"/>
          <p:cNvSpPr/>
          <p:nvPr/>
        </p:nvSpPr>
        <p:spPr>
          <a:xfrm>
            <a:off x="1405737" y="4975918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5-Point Star 14"/>
          <p:cNvSpPr/>
          <p:nvPr/>
        </p:nvSpPr>
        <p:spPr>
          <a:xfrm>
            <a:off x="1398811" y="5286086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5-Point Star 15"/>
          <p:cNvSpPr/>
          <p:nvPr/>
        </p:nvSpPr>
        <p:spPr>
          <a:xfrm>
            <a:off x="1405737" y="5596252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8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Resource in C# - components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1800" kern="0" noProof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1800" kern="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partial class </a:t>
            </a:r>
            <a:r>
              <a:rPr lang="en-US" sz="1800" kern="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ReferenceRangeComponent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800" kern="0" noProof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BackboneElement  </a:t>
            </a:r>
            <a:r>
              <a:rPr lang="en-US" sz="1800" kern="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… }</a:t>
            </a:r>
            <a:endParaRPr lang="nl-NL" sz="1800" kern="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br>
              <a:rPr lang="en-US" sz="12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refRange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Observation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ReferenceRangeComponent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fill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b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obs.ReferenceRange.Add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refRange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sz="2000" dirty="0"/>
          </a:p>
        </p:txBody>
      </p:sp>
      <p:sp>
        <p:nvSpPr>
          <p:cNvPr id="10" name="5-Point Star 9"/>
          <p:cNvSpPr/>
          <p:nvPr/>
        </p:nvSpPr>
        <p:spPr>
          <a:xfrm>
            <a:off x="1219200" y="5103398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6" y="1659599"/>
            <a:ext cx="1166812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5-Point Star 17"/>
          <p:cNvSpPr/>
          <p:nvPr/>
        </p:nvSpPr>
        <p:spPr>
          <a:xfrm>
            <a:off x="1224387" y="5631142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70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Resource in C# - (non) primitives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nl-NL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Whether this patient's record is</a:t>
            </a:r>
            <a:b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in active use</a:t>
            </a:r>
            <a:b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nl-NL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? Active { … }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Hl7.Fhir.Model.FhirBoolean </a:t>
            </a:r>
            <a:r>
              <a:rPr lang="nl-N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ActiveElement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{ … }</a:t>
            </a:r>
            <a:endParaRPr lang="nl-NL" sz="1800" kern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pat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Patient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pat.Active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pat.ActiveElement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FhirBoolean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l-NL" sz="2000" dirty="0"/>
          </a:p>
        </p:txBody>
      </p:sp>
      <p:sp>
        <p:nvSpPr>
          <p:cNvPr id="10" name="5-Point Star 9"/>
          <p:cNvSpPr/>
          <p:nvPr/>
        </p:nvSpPr>
        <p:spPr>
          <a:xfrm>
            <a:off x="1219200" y="441960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5-Point Star 16"/>
          <p:cNvSpPr/>
          <p:nvPr/>
        </p:nvSpPr>
        <p:spPr>
          <a:xfrm>
            <a:off x="1224387" y="511096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5-Point Star 17"/>
          <p:cNvSpPr/>
          <p:nvPr/>
        </p:nvSpPr>
        <p:spPr>
          <a:xfrm>
            <a:off x="1224387" y="550126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930485"/>
            <a:ext cx="5438775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>
            <a:off x="9711047" y="3494744"/>
            <a:ext cx="855023" cy="0"/>
          </a:xfrm>
          <a:prstGeom prst="line">
            <a:avLst/>
          </a:prstGeom>
          <a:ln w="31750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2531" y="5318689"/>
            <a:ext cx="101111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NL" sz="3000" b="0" dirty="0"/>
          </a:p>
        </p:txBody>
      </p:sp>
    </p:spTree>
    <p:extLst>
      <p:ext uri="{BB962C8B-B14F-4D97-AF65-F5344CB8AC3E}">
        <p14:creationId xmlns:p14="http://schemas.microsoft.com/office/powerpoint/2010/main" val="11575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use the non-primitive version?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HumanName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name.Given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"Mirjam"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name.GivenElement.Add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FhirString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"Mirjam"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name.Family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"Baltus-Bakker"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extensions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 on </a:t>
            </a:r>
            <a:r>
              <a:rPr lang="nl-NL" dirty="0" err="1"/>
              <a:t>primitives</a:t>
            </a:r>
            <a:r>
              <a:rPr lang="nl-NL" dirty="0"/>
              <a:t>!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1187905" y="1929438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5-Point Star 12"/>
          <p:cNvSpPr/>
          <p:nvPr/>
        </p:nvSpPr>
        <p:spPr>
          <a:xfrm>
            <a:off x="1187905" y="2710774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88" y="3308607"/>
            <a:ext cx="4124325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5-Point Star 9"/>
          <p:cNvSpPr/>
          <p:nvPr/>
        </p:nvSpPr>
        <p:spPr>
          <a:xfrm>
            <a:off x="1187905" y="2977906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5-Point Star 10"/>
          <p:cNvSpPr/>
          <p:nvPr/>
        </p:nvSpPr>
        <p:spPr>
          <a:xfrm>
            <a:off x="1187905" y="3395643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91684"/>
            <a:ext cx="5524500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1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use the non-primitive version?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HumanName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name.Given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"Mirjam"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name.GivenElement.Add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FhirString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"Mirjam"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name.Family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"Baltus-Bakker"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extensions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 on </a:t>
            </a:r>
            <a:r>
              <a:rPr lang="nl-NL" dirty="0" err="1"/>
              <a:t>primitives</a:t>
            </a:r>
            <a:r>
              <a:rPr lang="nl-NL" dirty="0"/>
              <a:t>!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name.FamilyElement.AddExtension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  "http://hl7.org/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fhir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StructureDefinition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humanname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-partner-name"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FhirString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"Baltus"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8" name="5-Point Star 17"/>
          <p:cNvSpPr/>
          <p:nvPr/>
        </p:nvSpPr>
        <p:spPr>
          <a:xfrm>
            <a:off x="1155792" y="5099856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5-Point Star 8"/>
          <p:cNvSpPr/>
          <p:nvPr/>
        </p:nvSpPr>
        <p:spPr>
          <a:xfrm>
            <a:off x="1167667" y="2095494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5-Point Star 12"/>
          <p:cNvSpPr/>
          <p:nvPr/>
        </p:nvSpPr>
        <p:spPr>
          <a:xfrm>
            <a:off x="1167667" y="287683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5" y="3343982"/>
            <a:ext cx="4124325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5-Point Star 9"/>
          <p:cNvSpPr/>
          <p:nvPr/>
        </p:nvSpPr>
        <p:spPr>
          <a:xfrm>
            <a:off x="1167667" y="3143962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5-Point Star 10"/>
          <p:cNvSpPr/>
          <p:nvPr/>
        </p:nvSpPr>
        <p:spPr>
          <a:xfrm>
            <a:off x="1167667" y="3561699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77" y="2127059"/>
            <a:ext cx="5524500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2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FHIR Client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prstClr val="black">
                    <a:lumMod val="65000"/>
                    <a:lumOff val="35000"/>
                  </a:prstClr>
                </a:solidFill>
              </a:rPr>
              <a:t>For a list of test servers, </a:t>
            </a:r>
            <a:r>
              <a:rPr lang="nl-NL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see</a:t>
            </a:r>
            <a:r>
              <a:rPr lang="nl-NL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nl-NL" dirty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Publicly </a:t>
            </a:r>
            <a:r>
              <a:rPr lang="nl-NL" dirty="0" err="1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Available</a:t>
            </a:r>
            <a:r>
              <a:rPr lang="nl-NL" dirty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 FHIR Servers</a:t>
            </a:r>
            <a:endParaRPr lang="nl-NL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indent="0">
              <a:buNone/>
            </a:pPr>
            <a:endParaRPr lang="nl-NL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FhirClient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"http://vonk.furore.com"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options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client.PreferredFormat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ResourceFormat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.Xml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client.PreferredReturn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Prefer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.ReturnRepresentation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nl-NL" sz="2000" dirty="0"/>
          </a:p>
        </p:txBody>
      </p:sp>
      <p:sp>
        <p:nvSpPr>
          <p:cNvPr id="10" name="5-Point Star 9"/>
          <p:cNvSpPr/>
          <p:nvPr/>
        </p:nvSpPr>
        <p:spPr>
          <a:xfrm>
            <a:off x="1150605" y="274320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5-Point Star 17"/>
          <p:cNvSpPr/>
          <p:nvPr/>
        </p:nvSpPr>
        <p:spPr>
          <a:xfrm>
            <a:off x="1155792" y="381534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5-Point Star 10"/>
          <p:cNvSpPr/>
          <p:nvPr/>
        </p:nvSpPr>
        <p:spPr>
          <a:xfrm>
            <a:off x="1150604" y="4072096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294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C(RUD)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obs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Observation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obs.Status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ObservationStatus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.Preliminary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obs.Code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CodeableConcept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"http://example.org"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"EX123"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			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"Example code 123"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fill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in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mandatory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fields, plus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other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fields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you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have data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None/>
            </a:pPr>
            <a:endParaRPr lang="en-US" sz="2000" kern="0" noProof="1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send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observation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server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created</a:t>
            </a:r>
            <a:endParaRPr lang="nl-NL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client.Create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Observation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&gt;(obs);</a:t>
            </a:r>
          </a:p>
          <a:p>
            <a:pPr marL="0" indent="0">
              <a:buNone/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note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that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could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generate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an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error,</a:t>
            </a:r>
            <a:b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so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setup error handling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catch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nl-NL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18" name="5-Point Star 17"/>
          <p:cNvSpPr/>
          <p:nvPr/>
        </p:nvSpPr>
        <p:spPr>
          <a:xfrm>
            <a:off x="1155792" y="426720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5-Point Star 8"/>
          <p:cNvSpPr/>
          <p:nvPr/>
        </p:nvSpPr>
        <p:spPr>
          <a:xfrm>
            <a:off x="1155792" y="1963557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5-Point Star 11"/>
          <p:cNvSpPr/>
          <p:nvPr/>
        </p:nvSpPr>
        <p:spPr>
          <a:xfrm>
            <a:off x="1155792" y="2277035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5-Point Star 12"/>
          <p:cNvSpPr/>
          <p:nvPr/>
        </p:nvSpPr>
        <p:spPr>
          <a:xfrm>
            <a:off x="1155792" y="2590513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51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FC7A-15B0-4874-AF89-636C673E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024C-21D1-4CFD-9BB2-E229A386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already know what FHIR is or have attended an “Introduction to FHIR” tutorial of some sort</a:t>
            </a:r>
          </a:p>
          <a:p>
            <a:pPr lvl="1"/>
            <a:r>
              <a:rPr lang="en-CA" dirty="0"/>
              <a:t>If not, check out </a:t>
            </a:r>
            <a:r>
              <a:rPr lang="en-CA" dirty="0">
                <a:hlinkClick r:id="rId2"/>
              </a:rPr>
              <a:t>http://bit.ly/fhirintro</a:t>
            </a:r>
            <a:endParaRPr lang="en-CA" dirty="0"/>
          </a:p>
          <a:p>
            <a:r>
              <a:rPr lang="en-CA" dirty="0"/>
              <a:t>You’re familiar with either Java or .NET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F485A-898D-496F-9060-71954439A5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24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(C)RUD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read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a resource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server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pat =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client.Read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Patient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Patient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/1"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update a resource on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server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pat.Name.Add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HumanName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.ForFamily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"Kramer"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WithGiven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"Ewout"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client.Update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Patient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&gt;(pat);</a:t>
            </a:r>
          </a:p>
          <a:p>
            <a:pPr marL="0" indent="0">
              <a:buNone/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delete a resource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server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client.Delete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(pat);	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client.Delete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Patient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/12345"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5-Point Star 17"/>
          <p:cNvSpPr/>
          <p:nvPr/>
        </p:nvSpPr>
        <p:spPr>
          <a:xfrm>
            <a:off x="1155792" y="487680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5-Point Star 8"/>
          <p:cNvSpPr/>
          <p:nvPr/>
        </p:nvSpPr>
        <p:spPr>
          <a:xfrm>
            <a:off x="1155792" y="228600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5-Point Star 11"/>
          <p:cNvSpPr/>
          <p:nvPr/>
        </p:nvSpPr>
        <p:spPr>
          <a:xfrm>
            <a:off x="1155791" y="3429000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5-Point Star 12"/>
          <p:cNvSpPr/>
          <p:nvPr/>
        </p:nvSpPr>
        <p:spPr>
          <a:xfrm>
            <a:off x="1155792" y="3806297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5-Point Star 7"/>
          <p:cNvSpPr/>
          <p:nvPr/>
        </p:nvSpPr>
        <p:spPr>
          <a:xfrm>
            <a:off x="1155790" y="5238996"/>
            <a:ext cx="190005" cy="1900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95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12" grpId="0" animBg="1"/>
      <p:bldP spid="13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queries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SearchParams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"name=Ewout"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Patient:organization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LimitTo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SummaryOnly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birthdate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SortOrder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.Descending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q.Add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"gender"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"male"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2B91AF"/>
                </a:solidFill>
                <a:latin typeface="Consolas" panose="020B0609020204030204" pitchFamily="49" charset="0"/>
              </a:rPr>
              <a:t>Bundle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client.Search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Patient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&gt;(q);</a:t>
            </a:r>
          </a:p>
        </p:txBody>
      </p:sp>
    </p:spTree>
    <p:extLst>
      <p:ext uri="{BB962C8B-B14F-4D97-AF65-F5344CB8AC3E}">
        <p14:creationId xmlns:p14="http://schemas.microsoft.com/office/powerpoint/2010/main" val="10033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through a Bundle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result.Entry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{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Patient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p = (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Patient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e.Resource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 with the resource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client.Continue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PageDirection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81384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Identity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pat.ResourceIdentity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HasBaseUri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pat.ResourceIdentity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HasVersion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pat.ResourceIdentity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BaseUri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pat.ResourceIdentity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ResourceType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ResourceIdentity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"Patient/3"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.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WithBase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"http://example.org/</a:t>
            </a:r>
            <a:r>
              <a:rPr lang="nl-NL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fhir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id2 = 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ResourceIdentity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UrnType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.OID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"1.2.3.4.5.6"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73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>
                <a:hlinkClick r:id="rId2"/>
              </a:rPr>
              <a:t>http://hl7.org/fhir</a:t>
            </a:r>
            <a:r>
              <a:rPr lang="en-AU" sz="2800" dirty="0"/>
              <a:t>	    	   			</a:t>
            </a:r>
            <a:r>
              <a:rPr lang="en-AU" sz="2800" dirty="0">
                <a:hlinkClick r:id="rId3"/>
              </a:rPr>
              <a:t>lmckenzie@gevityinc.com</a:t>
            </a:r>
            <a:r>
              <a:rPr lang="en-AU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8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94F9-5AC1-492C-A99B-963F690B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a Code Camp??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C4A3-05CE-4505-BC1F-90E4CE71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Chance to get up to speed/build skills</a:t>
            </a:r>
          </a:p>
          <a:p>
            <a:r>
              <a:rPr lang="en-CA" dirty="0"/>
              <a:t>Learn by doing</a:t>
            </a:r>
          </a:p>
          <a:p>
            <a:r>
              <a:rPr lang="en-CA" dirty="0"/>
              <a:t>Lots of support available if you get stuck</a:t>
            </a:r>
          </a:p>
          <a:p>
            <a:r>
              <a:rPr lang="en-CA" dirty="0"/>
              <a:t>Guided exercises to work through</a:t>
            </a:r>
          </a:p>
          <a:p>
            <a:pPr lvl="1"/>
            <a:r>
              <a:rPr lang="en-CA" dirty="0">
                <a:hlinkClick r:id="rId2"/>
              </a:rPr>
              <a:t>http://bit.ly/FHIRNorth2018</a:t>
            </a:r>
            <a:endParaRPr lang="en-CA" dirty="0"/>
          </a:p>
          <a:p>
            <a:r>
              <a:rPr lang="en-CA" dirty="0"/>
              <a:t>Chance to integrate with Canadian-based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28752-5113-4DAB-A659-696761D7B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5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1F6BF-16BC-4ADC-A85C-DA9F5CC8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the FHIR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286B5-FA47-423A-AC72-52BED19C1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(for developers)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08292-CCCD-42FC-B1DD-4B8709373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5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7321DB-5292-4617-B989-629EF686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FHIR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3D25C-1C63-4B51-B56C-2D6D9B040F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0DF8C-2F8E-41AF-A141-1600A3F1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305050"/>
            <a:ext cx="7524750" cy="3257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83E9F-BA19-4202-9281-C4F5433784D0}"/>
              </a:ext>
            </a:extLst>
          </p:cNvPr>
          <p:cNvSpPr txBox="1"/>
          <p:nvPr/>
        </p:nvSpPr>
        <p:spPr>
          <a:xfrm>
            <a:off x="762000" y="1781830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http://hl7.org/fhir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33A5D2-204C-46A9-8AE5-82DEC369E06F}"/>
              </a:ext>
            </a:extLst>
          </p:cNvPr>
          <p:cNvGrpSpPr/>
          <p:nvPr/>
        </p:nvGrpSpPr>
        <p:grpSpPr>
          <a:xfrm>
            <a:off x="990601" y="4110037"/>
            <a:ext cx="5562599" cy="1276349"/>
            <a:chOff x="990601" y="4110037"/>
            <a:chExt cx="5562599" cy="127634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96D15C-332C-40F1-BEC9-D0381FCB737A}"/>
                </a:ext>
              </a:extLst>
            </p:cNvPr>
            <p:cNvSpPr/>
            <p:nvPr/>
          </p:nvSpPr>
          <p:spPr bwMode="auto">
            <a:xfrm>
              <a:off x="990601" y="4952999"/>
              <a:ext cx="1143000" cy="257175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8208A2-0A04-448B-A3DE-76ACB3F3FF13}"/>
                </a:ext>
              </a:extLst>
            </p:cNvPr>
            <p:cNvSpPr/>
            <p:nvPr/>
          </p:nvSpPr>
          <p:spPr bwMode="auto">
            <a:xfrm>
              <a:off x="5226776" y="4935311"/>
              <a:ext cx="1326424" cy="257175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80E5E4-89A9-49E3-AB7F-C1FDBA986FBC}"/>
                </a:ext>
              </a:extLst>
            </p:cNvPr>
            <p:cNvSpPr/>
            <p:nvPr/>
          </p:nvSpPr>
          <p:spPr bwMode="auto">
            <a:xfrm>
              <a:off x="2896326" y="4110037"/>
              <a:ext cx="1904274" cy="257175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A92820E-9C6C-4830-B5EC-A6B309B12386}"/>
                </a:ext>
              </a:extLst>
            </p:cNvPr>
            <p:cNvSpPr/>
            <p:nvPr/>
          </p:nvSpPr>
          <p:spPr bwMode="auto">
            <a:xfrm>
              <a:off x="1765100" y="5129211"/>
              <a:ext cx="597099" cy="257175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193EB5D-68CC-4B0E-847D-B643B60008A4}"/>
                </a:ext>
              </a:extLst>
            </p:cNvPr>
            <p:cNvSpPr/>
            <p:nvPr/>
          </p:nvSpPr>
          <p:spPr bwMode="auto">
            <a:xfrm>
              <a:off x="5292889" y="5129210"/>
              <a:ext cx="1068177" cy="257175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B96458-AAFC-4D07-9E63-810E382CBC3E}"/>
              </a:ext>
            </a:extLst>
          </p:cNvPr>
          <p:cNvGrpSpPr/>
          <p:nvPr/>
        </p:nvGrpSpPr>
        <p:grpSpPr>
          <a:xfrm>
            <a:off x="460375" y="3933825"/>
            <a:ext cx="4568825" cy="1476375"/>
            <a:chOff x="460375" y="3933825"/>
            <a:chExt cx="4568825" cy="147637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E8E3FD-C18D-44DD-92AC-24135E69FA6C}"/>
                </a:ext>
              </a:extLst>
            </p:cNvPr>
            <p:cNvSpPr/>
            <p:nvPr/>
          </p:nvSpPr>
          <p:spPr bwMode="auto">
            <a:xfrm>
              <a:off x="4114800" y="3933825"/>
              <a:ext cx="914400" cy="257175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EB3DE6-C9D3-4338-A417-E99C00514BAF}"/>
                </a:ext>
              </a:extLst>
            </p:cNvPr>
            <p:cNvSpPr/>
            <p:nvPr/>
          </p:nvSpPr>
          <p:spPr bwMode="auto">
            <a:xfrm>
              <a:off x="2362199" y="4953000"/>
              <a:ext cx="1458651" cy="257175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9E900D-5106-43CA-94ED-3B35B292B6F1}"/>
                </a:ext>
              </a:extLst>
            </p:cNvPr>
            <p:cNvSpPr/>
            <p:nvPr/>
          </p:nvSpPr>
          <p:spPr bwMode="auto">
            <a:xfrm>
              <a:off x="460375" y="5153025"/>
              <a:ext cx="1216025" cy="257175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EA13615-D500-4C06-BEE1-D132E853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5267" y="1665514"/>
            <a:ext cx="6135733" cy="481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BA8BFFE-3F79-44B0-A37E-C93C91AB3935}"/>
              </a:ext>
            </a:extLst>
          </p:cNvPr>
          <p:cNvSpPr/>
          <p:nvPr/>
        </p:nvSpPr>
        <p:spPr bwMode="auto">
          <a:xfrm>
            <a:off x="7248834" y="2619784"/>
            <a:ext cx="675423" cy="257175"/>
          </a:xfrm>
          <a:prstGeom prst="round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AF01EF-6CA0-4FEE-92F0-F10389ACB519}"/>
              </a:ext>
            </a:extLst>
          </p:cNvPr>
          <p:cNvGrpSpPr/>
          <p:nvPr/>
        </p:nvGrpSpPr>
        <p:grpSpPr>
          <a:xfrm>
            <a:off x="5826977" y="1980385"/>
            <a:ext cx="5831623" cy="2219459"/>
            <a:chOff x="5826977" y="1980385"/>
            <a:chExt cx="5831623" cy="221945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9D29366-75F5-4F4C-8C36-645C54D783FE}"/>
                </a:ext>
              </a:extLst>
            </p:cNvPr>
            <p:cNvSpPr/>
            <p:nvPr/>
          </p:nvSpPr>
          <p:spPr bwMode="auto">
            <a:xfrm>
              <a:off x="7590372" y="1980385"/>
              <a:ext cx="2772828" cy="257175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B63CD1E-2998-4264-A42E-A10F3544D4B6}"/>
                </a:ext>
              </a:extLst>
            </p:cNvPr>
            <p:cNvSpPr/>
            <p:nvPr/>
          </p:nvSpPr>
          <p:spPr bwMode="auto">
            <a:xfrm>
              <a:off x="5826977" y="2877096"/>
              <a:ext cx="675423" cy="257175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506C1FF-53CD-4B82-AD84-42FCFFEBC473}"/>
                </a:ext>
              </a:extLst>
            </p:cNvPr>
            <p:cNvSpPr/>
            <p:nvPr/>
          </p:nvSpPr>
          <p:spPr bwMode="auto">
            <a:xfrm>
              <a:off x="10635833" y="2883220"/>
              <a:ext cx="1022767" cy="257175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C63275-E0F2-496D-A7D3-3854B21ADFE4}"/>
                </a:ext>
              </a:extLst>
            </p:cNvPr>
            <p:cNvSpPr/>
            <p:nvPr/>
          </p:nvSpPr>
          <p:spPr bwMode="auto">
            <a:xfrm>
              <a:off x="7543800" y="3942669"/>
              <a:ext cx="380457" cy="257175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04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5EF3-2120-46D5-BBE2-35358F4D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Navigating a resource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CFB1F-CE23-46C7-A3BE-73611E925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AD4F8-2E7C-4311-8BEE-F144AF1F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7667625" cy="24193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598C9-B0F0-4FCC-95F1-DE7A06A267BD}"/>
              </a:ext>
            </a:extLst>
          </p:cNvPr>
          <p:cNvGrpSpPr/>
          <p:nvPr/>
        </p:nvGrpSpPr>
        <p:grpSpPr>
          <a:xfrm>
            <a:off x="762000" y="1828800"/>
            <a:ext cx="5638800" cy="1133475"/>
            <a:chOff x="762000" y="1828800"/>
            <a:chExt cx="5638800" cy="113347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C96F4AD-E175-405D-82D2-947D24534435}"/>
                </a:ext>
              </a:extLst>
            </p:cNvPr>
            <p:cNvSpPr/>
            <p:nvPr/>
          </p:nvSpPr>
          <p:spPr bwMode="auto">
            <a:xfrm>
              <a:off x="762000" y="1828800"/>
              <a:ext cx="2895600" cy="257175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17EED6-6C18-4DA2-AA15-5674407FF871}"/>
                </a:ext>
              </a:extLst>
            </p:cNvPr>
            <p:cNvSpPr/>
            <p:nvPr/>
          </p:nvSpPr>
          <p:spPr bwMode="auto">
            <a:xfrm>
              <a:off x="3962400" y="2705100"/>
              <a:ext cx="2438400" cy="257175"/>
            </a:xfrm>
            <a:prstGeom prst="roundRect">
              <a:avLst/>
            </a:prstGeom>
            <a:solidFill>
              <a:srgbClr val="92D050">
                <a:alpha val="50196"/>
              </a:srgb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086C2C-A158-4E46-96D9-2D0DBB80DB68}"/>
              </a:ext>
            </a:extLst>
          </p:cNvPr>
          <p:cNvSpPr/>
          <p:nvPr/>
        </p:nvSpPr>
        <p:spPr bwMode="auto">
          <a:xfrm>
            <a:off x="3886926" y="1828799"/>
            <a:ext cx="2209074" cy="257175"/>
          </a:xfrm>
          <a:prstGeom prst="round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0705A-35E7-4A4A-9776-35B6EE4B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859" y="1676400"/>
            <a:ext cx="4495800" cy="295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CBBB5-9135-4819-94A6-E5584B3B3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4344766"/>
            <a:ext cx="7067550" cy="35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74F6F3-C153-457D-8842-2A8355B995C5}"/>
              </a:ext>
            </a:extLst>
          </p:cNvPr>
          <p:cNvSpPr/>
          <p:nvPr/>
        </p:nvSpPr>
        <p:spPr bwMode="auto">
          <a:xfrm>
            <a:off x="3505200" y="4391025"/>
            <a:ext cx="2895600" cy="257175"/>
          </a:xfrm>
          <a:prstGeom prst="round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A32BF-87A1-48F6-8555-75A2482B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225" y="3429801"/>
            <a:ext cx="4581525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31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3031</Words>
  <Application>Microsoft Office PowerPoint</Application>
  <PresentationFormat>Widescreen</PresentationFormat>
  <Paragraphs>636</Paragraphs>
  <Slides>54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Helvetica Neue</vt:lpstr>
      <vt:lpstr>Merriweather</vt:lpstr>
      <vt:lpstr>Noto Sans Symbols</vt:lpstr>
      <vt:lpstr>Times New Roman</vt:lpstr>
      <vt:lpstr>Verdana</vt:lpstr>
      <vt:lpstr>Wingdings</vt:lpstr>
      <vt:lpstr>Refined</vt:lpstr>
      <vt:lpstr>FHIR Intro for Developers</vt:lpstr>
      <vt:lpstr>Who am I?</vt:lpstr>
      <vt:lpstr>This presentation</vt:lpstr>
      <vt:lpstr>Learning Objectives</vt:lpstr>
      <vt:lpstr>Assumptions</vt:lpstr>
      <vt:lpstr>What’s a Code Camp??</vt:lpstr>
      <vt:lpstr>Navigating the FHIR spec</vt:lpstr>
      <vt:lpstr>Navigating FHIR</vt:lpstr>
      <vt:lpstr>Navigating a resource</vt:lpstr>
      <vt:lpstr>FHIR Java</vt:lpstr>
      <vt:lpstr>Components</vt:lpstr>
      <vt:lpstr>Data Model / Structure Classes</vt:lpstr>
      <vt:lpstr>HAPI Versioning</vt:lpstr>
      <vt:lpstr>Structures JARs</vt:lpstr>
      <vt:lpstr>Structure Classes: Resources</vt:lpstr>
      <vt:lpstr>Structure Classes: Datatypes</vt:lpstr>
      <vt:lpstr>Creating A Resource</vt:lpstr>
      <vt:lpstr>Use your IDE Autocomplete</vt:lpstr>
      <vt:lpstr>Enumerated Types</vt:lpstr>
      <vt:lpstr>Primitive Types</vt:lpstr>
      <vt:lpstr>Primitive Types (2)</vt:lpstr>
      <vt:lpstr>Parser / Serializer</vt:lpstr>
      <vt:lpstr>The Context</vt:lpstr>
      <vt:lpstr>Encoding A Resource</vt:lpstr>
      <vt:lpstr>Encoding A Resource</vt:lpstr>
      <vt:lpstr>Parsing A Resource</vt:lpstr>
      <vt:lpstr>Client Framework</vt:lpstr>
      <vt:lpstr>Recap on REST</vt:lpstr>
      <vt:lpstr>Clients: Two Distinct Flavours in HAPI FHIR</vt:lpstr>
      <vt:lpstr>Clients: Two Distinct Flavours in HAPI FHIR</vt:lpstr>
      <vt:lpstr>Create a Patient</vt:lpstr>
      <vt:lpstr>Update a Patient</vt:lpstr>
      <vt:lpstr>Searching</vt:lpstr>
      <vt:lpstr>Searching (2)</vt:lpstr>
      <vt:lpstr>Searching</vt:lpstr>
      <vt:lpstr>Other Operations</vt:lpstr>
      <vt:lpstr>Get Help!</vt:lpstr>
      <vt:lpstr>FHIR .NET</vt:lpstr>
      <vt:lpstr>First step</vt:lpstr>
      <vt:lpstr>Hl7.Fhir.STU3</vt:lpstr>
      <vt:lpstr>A FHIR Resource in C# - classes and enums</vt:lpstr>
      <vt:lpstr>A FHIR Resource in C# - datatypes and lists</vt:lpstr>
      <vt:lpstr>A FHIR Resource in C# - choice properties</vt:lpstr>
      <vt:lpstr>A FHIR Resource in C# - components</vt:lpstr>
      <vt:lpstr>A FHIR Resource in C# - (non) primitives</vt:lpstr>
      <vt:lpstr>Why would you use the non-primitive version?</vt:lpstr>
      <vt:lpstr>Why would you use the non-primitive version?</vt:lpstr>
      <vt:lpstr>Using the FHIR Client</vt:lpstr>
      <vt:lpstr>C(RUD)</vt:lpstr>
      <vt:lpstr>(C)RUD</vt:lpstr>
      <vt:lpstr>Making queries</vt:lpstr>
      <vt:lpstr>Paging through a Bundle</vt:lpstr>
      <vt:lpstr>Resource Identity</vt:lpstr>
      <vt:lpstr>Questions?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52</cp:revision>
  <dcterms:created xsi:type="dcterms:W3CDTF">2008-01-21T06:12:12Z</dcterms:created>
  <dcterms:modified xsi:type="dcterms:W3CDTF">2018-04-18T04:33:43Z</dcterms:modified>
</cp:coreProperties>
</file>