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8" r:id="rId2"/>
    <p:sldId id="262" r:id="rId3"/>
    <p:sldId id="657" r:id="rId4"/>
    <p:sldId id="616" r:id="rId5"/>
    <p:sldId id="617" r:id="rId6"/>
    <p:sldId id="618" r:id="rId7"/>
    <p:sldId id="619" r:id="rId8"/>
    <p:sldId id="620" r:id="rId9"/>
    <p:sldId id="621" r:id="rId10"/>
    <p:sldId id="646" r:id="rId11"/>
    <p:sldId id="651" r:id="rId12"/>
    <p:sldId id="649" r:id="rId13"/>
    <p:sldId id="650" r:id="rId14"/>
    <p:sldId id="625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47" r:id="rId24"/>
    <p:sldId id="648" r:id="rId25"/>
    <p:sldId id="635" r:id="rId26"/>
    <p:sldId id="637" r:id="rId27"/>
    <p:sldId id="638" r:id="rId28"/>
    <p:sldId id="639" r:id="rId29"/>
    <p:sldId id="640" r:id="rId30"/>
    <p:sldId id="652" r:id="rId31"/>
    <p:sldId id="653" r:id="rId32"/>
    <p:sldId id="654" r:id="rId33"/>
    <p:sldId id="655" r:id="rId34"/>
    <p:sldId id="641" r:id="rId35"/>
    <p:sldId id="642" r:id="rId36"/>
    <p:sldId id="643" r:id="rId37"/>
    <p:sldId id="644" r:id="rId38"/>
    <p:sldId id="645" r:id="rId39"/>
    <p:sldId id="520" r:id="rId40"/>
    <p:sldId id="656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55F501-8D09-45CC-8382-527BEAFC2860}">
          <p14:sldIdLst>
            <p14:sldId id="258"/>
            <p14:sldId id="262"/>
            <p14:sldId id="657"/>
          </p14:sldIdLst>
        </p14:section>
        <p14:section name="Intro" id="{FFDA39E3-7610-4A88-8945-67B97B727FCD}">
          <p14:sldIdLst/>
        </p14:section>
        <p14:section name="Introduction" id="{8604AF74-8DFF-4341-A096-073CC9367871}">
          <p14:sldIdLst>
            <p14:sldId id="616"/>
            <p14:sldId id="617"/>
            <p14:sldId id="618"/>
            <p14:sldId id="619"/>
            <p14:sldId id="620"/>
            <p14:sldId id="621"/>
            <p14:sldId id="646"/>
            <p14:sldId id="651"/>
            <p14:sldId id="649"/>
            <p14:sldId id="650"/>
            <p14:sldId id="625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47"/>
            <p14:sldId id="648"/>
            <p14:sldId id="635"/>
            <p14:sldId id="637"/>
            <p14:sldId id="638"/>
            <p14:sldId id="639"/>
            <p14:sldId id="640"/>
            <p14:sldId id="652"/>
            <p14:sldId id="653"/>
            <p14:sldId id="654"/>
            <p14:sldId id="655"/>
            <p14:sldId id="641"/>
            <p14:sldId id="642"/>
            <p14:sldId id="643"/>
            <p14:sldId id="644"/>
            <p14:sldId id="645"/>
          </p14:sldIdLst>
        </p14:section>
        <p14:section name="Profile metadata" id="{0C515F32-F9B6-4D17-825A-BF19EE974BF6}">
          <p14:sldIdLst/>
        </p14:section>
        <p14:section name="Structures" id="{5261F6C9-D37D-4FBF-88B7-779CA3AF2C9A}">
          <p14:sldIdLst/>
        </p14:section>
        <p14:section name="Bindings" id="{7BA7874D-AF93-4632-A3AC-CF5A2813EE3F}">
          <p14:sldIdLst/>
        </p14:section>
        <p14:section name="Formal constraints" id="{6B1C0ADD-FBA8-40B9-AB6E-0476A868832F}">
          <p14:sldIdLst/>
        </p14:section>
        <p14:section name="Extensions" id="{96CC8245-69E9-4471-BB03-8580C1ACACE1}">
          <p14:sldIdLst>
            <p14:sldId id="520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EFE84CAC-DCA7-40E1-B5B5-3C1FB8155738}">
      <dgm:prSet phldrT="[Text]"/>
      <dgm:spPr/>
      <dgm:t>
        <a:bodyPr/>
        <a:lstStyle/>
        <a:p>
          <a:r>
            <a:rPr lang="en-US" noProof="0" dirty="0"/>
            <a:t>Data Element</a:t>
          </a:r>
        </a:p>
      </dgm:t>
    </dgm:pt>
    <dgm:pt modelId="{1B2FC469-D13F-4008-A467-67C87929C387}" type="parTrans" cxnId="{DB54D077-B37A-4375-9DCC-8FFC883520B3}">
      <dgm:prSet/>
      <dgm:spPr/>
      <dgm:t>
        <a:bodyPr/>
        <a:lstStyle/>
        <a:p>
          <a:endParaRPr lang="nl-NL"/>
        </a:p>
      </dgm:t>
    </dgm:pt>
    <dgm:pt modelId="{7A157C86-969B-4EF7-A4DF-87F5FE4F24DE}" type="sibTrans" cxnId="{DB54D077-B37A-4375-9DCC-8FFC883520B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Conformance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 custLinFactNeighborX="3741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2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2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2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2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2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3F9FDA5D-FA66-4A85-A5D8-46732878E560}" type="pres">
      <dgm:prSet presAssocID="{EFE84CAC-DCA7-40E1-B5B5-3C1FB8155738}" presName="childNode" presStyleLbl="node1" presStyleIdx="5" presStyleCnt="12">
        <dgm:presLayoutVars>
          <dgm:bulletEnabled val="1"/>
        </dgm:presLayoutVars>
      </dgm:prSet>
      <dgm:spPr/>
    </dgm:pt>
    <dgm:pt modelId="{04DE0164-A7B5-445F-8296-1548AB56BB6A}" type="pres">
      <dgm:prSet presAssocID="{EFE84CAC-DCA7-40E1-B5B5-3C1FB8155738}" presName="aSpace2" presStyleCnt="0"/>
      <dgm:spPr/>
    </dgm:pt>
    <dgm:pt modelId="{BF6B029C-25FC-4826-AD0A-D9F5CD639CE5}" type="pres">
      <dgm:prSet presAssocID="{23B66F49-E0AD-4066-817B-0FF10B6ED760}" presName="childNode" presStyleLbl="node1" presStyleIdx="6" presStyleCnt="12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7" presStyleCnt="12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8" presStyleCnt="12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9" presStyleCnt="12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10" presStyleCnt="12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5C5C460D-129E-4264-9434-954C2C28515C}" type="presOf" srcId="{EFE84CAC-DCA7-40E1-B5B5-3C1FB8155738}" destId="{3F9FDA5D-FA66-4A85-A5D8-46732878E560}" srcOrd="0" destOrd="0" presId="urn:microsoft.com/office/officeart/2005/8/layout/lProcess2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DB54D077-B37A-4375-9DCC-8FFC883520B3}" srcId="{F2183F16-1B20-4B40-B639-C959A60B8FED}" destId="{EFE84CAC-DCA7-40E1-B5B5-3C1FB8155738}" srcOrd="1" destOrd="0" parTransId="{1B2FC469-D13F-4008-A467-67C87929C387}" sibTransId="{7A157C86-969B-4EF7-A4DF-87F5FE4F24DE}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9E6F4AA0-262D-4BAC-BE41-CC657D9DA592}" srcId="{F2183F16-1B20-4B40-B639-C959A60B8FED}" destId="{23B66F49-E0AD-4066-817B-0FF10B6ED760}" srcOrd="2" destOrd="0" parTransId="{220E5BF0-CCFB-4D8D-B8AA-880DEEB1A2F7}" sibTransId="{44A5BFE8-149C-41C1-9B9E-165733978B8D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FDD0ABA5-CEA9-43C9-8334-3ED8683F82C9}" type="presParOf" srcId="{2807A32B-6DB6-4ED4-B823-D76E56C64E17}" destId="{3F9FDA5D-FA66-4A85-A5D8-46732878E560}" srcOrd="2" destOrd="0" presId="urn:microsoft.com/office/officeart/2005/8/layout/lProcess2"/>
    <dgm:cxn modelId="{E82515D4-7A84-47B3-8258-4E4C24980BCD}" type="presParOf" srcId="{2807A32B-6DB6-4ED4-B823-D76E56C64E17}" destId="{04DE0164-A7B5-445F-8296-1548AB56BB6A}" srcOrd="3" destOrd="0" presId="urn:microsoft.com/office/officeart/2005/8/layout/lProcess2"/>
    <dgm:cxn modelId="{5A9B34FF-B5E4-4995-BA67-DD0760B816E4}" type="presParOf" srcId="{2807A32B-6DB6-4ED4-B823-D76E56C64E17}" destId="{BF6B029C-25FC-4826-AD0A-D9F5CD639CE5}" srcOrd="4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76202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Terminology</a:t>
          </a:r>
        </a:p>
      </dsp:txBody>
      <dsp:txXfrm>
        <a:off x="76202" y="0"/>
        <a:ext cx="1982948" cy="1343977"/>
      </dsp:txXfrm>
    </dsp:sp>
    <dsp:sp modelId="{05BA5CAC-0227-41D8-9542-1045BA19F456}">
      <dsp:nvSpPr>
        <dsp:cNvPr id="0" name=""/>
        <dsp:cNvSpPr/>
      </dsp:nvSpPr>
      <dsp:spPr>
        <a:xfrm>
          <a:off x="200315" y="1344086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Code System</a:t>
          </a:r>
        </a:p>
      </dsp:txBody>
      <dsp:txXfrm>
        <a:off x="219430" y="1363201"/>
        <a:ext cx="1548128" cy="614399"/>
      </dsp:txXfrm>
    </dsp:sp>
    <dsp:sp modelId="{C14DFFE3-7ABC-4943-B65C-07DBE9CE6A9B}">
      <dsp:nvSpPr>
        <dsp:cNvPr id="0" name=""/>
        <dsp:cNvSpPr/>
      </dsp:nvSpPr>
      <dsp:spPr>
        <a:xfrm>
          <a:off x="200315" y="2097121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Value Set</a:t>
          </a:r>
        </a:p>
      </dsp:txBody>
      <dsp:txXfrm>
        <a:off x="219430" y="2116236"/>
        <a:ext cx="1548128" cy="614399"/>
      </dsp:txXfrm>
    </dsp:sp>
    <dsp:sp modelId="{0C6CA95C-1CAB-4D1E-AE39-4E1EBC933C4B}">
      <dsp:nvSpPr>
        <dsp:cNvPr id="0" name=""/>
        <dsp:cNvSpPr/>
      </dsp:nvSpPr>
      <dsp:spPr>
        <a:xfrm>
          <a:off x="200315" y="2850155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Naming System</a:t>
          </a:r>
        </a:p>
      </dsp:txBody>
      <dsp:txXfrm>
        <a:off x="219430" y="2869270"/>
        <a:ext cx="1548128" cy="614399"/>
      </dsp:txXfrm>
    </dsp:sp>
    <dsp:sp modelId="{A642917B-EE0E-4803-9DFD-3E963A90FB94}">
      <dsp:nvSpPr>
        <dsp:cNvPr id="0" name=""/>
        <dsp:cNvSpPr/>
      </dsp:nvSpPr>
      <dsp:spPr>
        <a:xfrm>
          <a:off x="200315" y="3603189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Concept Map</a:t>
          </a:r>
        </a:p>
      </dsp:txBody>
      <dsp:txXfrm>
        <a:off x="219430" y="3622304"/>
        <a:ext cx="1548128" cy="614399"/>
      </dsp:txXfrm>
    </dsp:sp>
    <dsp:sp modelId="{F886AB01-9912-4B39-9088-B099BADA9E31}">
      <dsp:nvSpPr>
        <dsp:cNvPr id="0" name=""/>
        <dsp:cNvSpPr/>
      </dsp:nvSpPr>
      <dsp:spPr>
        <a:xfrm>
          <a:off x="213369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Content</a:t>
          </a:r>
        </a:p>
      </dsp:txBody>
      <dsp:txXfrm>
        <a:off x="2133690" y="0"/>
        <a:ext cx="1982948" cy="1343977"/>
      </dsp:txXfrm>
    </dsp:sp>
    <dsp:sp modelId="{0913CE8D-7F8B-4212-B373-6C67AC50EA41}">
      <dsp:nvSpPr>
        <dsp:cNvPr id="0" name=""/>
        <dsp:cNvSpPr/>
      </dsp:nvSpPr>
      <dsp:spPr>
        <a:xfrm>
          <a:off x="233198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Definition</a:t>
          </a:r>
        </a:p>
      </dsp:txBody>
      <dsp:txXfrm>
        <a:off x="2357763" y="1370138"/>
        <a:ext cx="1534802" cy="828569"/>
      </dsp:txXfrm>
    </dsp:sp>
    <dsp:sp modelId="{3F9FDA5D-FA66-4A85-A5D8-46732878E560}">
      <dsp:nvSpPr>
        <dsp:cNvPr id="0" name=""/>
        <dsp:cNvSpPr/>
      </dsp:nvSpPr>
      <dsp:spPr>
        <a:xfrm>
          <a:off x="233198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Data Element</a:t>
          </a:r>
        </a:p>
      </dsp:txBody>
      <dsp:txXfrm>
        <a:off x="2357763" y="2385668"/>
        <a:ext cx="1534802" cy="828569"/>
      </dsp:txXfrm>
    </dsp:sp>
    <dsp:sp modelId="{BF6B029C-25FC-4826-AD0A-D9F5CD639CE5}">
      <dsp:nvSpPr>
        <dsp:cNvPr id="0" name=""/>
        <dsp:cNvSpPr/>
      </dsp:nvSpPr>
      <dsp:spPr>
        <a:xfrm>
          <a:off x="233198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Map</a:t>
          </a:r>
        </a:p>
      </dsp:txBody>
      <dsp:txXfrm>
        <a:off x="2357763" y="3401198"/>
        <a:ext cx="1534802" cy="828569"/>
      </dsp:txXfrm>
    </dsp:sp>
    <dsp:sp modelId="{B3C321AF-C1CF-4945-A7B2-4CA79EAE1BC8}">
      <dsp:nvSpPr>
        <dsp:cNvPr id="0" name=""/>
        <dsp:cNvSpPr/>
      </dsp:nvSpPr>
      <dsp:spPr>
        <a:xfrm>
          <a:off x="426536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Behavior</a:t>
          </a:r>
        </a:p>
      </dsp:txBody>
      <dsp:txXfrm>
        <a:off x="4265360" y="0"/>
        <a:ext cx="1982948" cy="1343977"/>
      </dsp:txXfrm>
    </dsp:sp>
    <dsp:sp modelId="{F3B29106-5771-4BC3-A71C-7486CC1ADEA8}">
      <dsp:nvSpPr>
        <dsp:cNvPr id="0" name=""/>
        <dsp:cNvSpPr/>
      </dsp:nvSpPr>
      <dsp:spPr>
        <a:xfrm>
          <a:off x="446365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Conformance</a:t>
          </a:r>
        </a:p>
      </dsp:txBody>
      <dsp:txXfrm>
        <a:off x="4489433" y="1370138"/>
        <a:ext cx="1534802" cy="828569"/>
      </dsp:txXfrm>
    </dsp:sp>
    <dsp:sp modelId="{318AA8FE-0EE0-48A5-A78F-4041E2D7E49A}">
      <dsp:nvSpPr>
        <dsp:cNvPr id="0" name=""/>
        <dsp:cNvSpPr/>
      </dsp:nvSpPr>
      <dsp:spPr>
        <a:xfrm>
          <a:off x="446365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Operation Definition</a:t>
          </a:r>
        </a:p>
      </dsp:txBody>
      <dsp:txXfrm>
        <a:off x="4489433" y="2385668"/>
        <a:ext cx="1534802" cy="828569"/>
      </dsp:txXfrm>
    </dsp:sp>
    <dsp:sp modelId="{C6324F2B-8605-4F7D-8527-6FF3E2C80E1B}">
      <dsp:nvSpPr>
        <dsp:cNvPr id="0" name=""/>
        <dsp:cNvSpPr/>
      </dsp:nvSpPr>
      <dsp:spPr>
        <a:xfrm>
          <a:off x="446365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Search Parameter</a:t>
          </a:r>
        </a:p>
      </dsp:txBody>
      <dsp:txXfrm>
        <a:off x="4489433" y="3401198"/>
        <a:ext cx="1534802" cy="828569"/>
      </dsp:txXfrm>
    </dsp:sp>
    <dsp:sp modelId="{D3709726-E50A-444C-9EB8-1FAEFF8127D1}">
      <dsp:nvSpPr>
        <dsp:cNvPr id="0" name=""/>
        <dsp:cNvSpPr/>
      </dsp:nvSpPr>
      <dsp:spPr>
        <a:xfrm>
          <a:off x="639703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Misc.</a:t>
          </a:r>
        </a:p>
      </dsp:txBody>
      <dsp:txXfrm>
        <a:off x="6397030" y="0"/>
        <a:ext cx="1982948" cy="1343977"/>
      </dsp:txXfrm>
    </dsp:sp>
    <dsp:sp modelId="{592FCE1E-4E10-4239-8FB5-DCF25534F5D0}">
      <dsp:nvSpPr>
        <dsp:cNvPr id="0" name=""/>
        <dsp:cNvSpPr/>
      </dsp:nvSpPr>
      <dsp:spPr>
        <a:xfrm>
          <a:off x="6595325" y="1345289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Implementation Guide</a:t>
          </a:r>
        </a:p>
      </dsp:txBody>
      <dsp:txXfrm>
        <a:off x="6634887" y="1384851"/>
        <a:ext cx="1507234" cy="1271634"/>
      </dsp:txXfrm>
    </dsp:sp>
    <dsp:sp modelId="{14C3D83C-98B3-44C6-AF24-B4E91FC474BE}">
      <dsp:nvSpPr>
        <dsp:cNvPr id="0" name=""/>
        <dsp:cNvSpPr/>
      </dsp:nvSpPr>
      <dsp:spPr>
        <a:xfrm>
          <a:off x="6595325" y="2903857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Test Script</a:t>
          </a:r>
        </a:p>
      </dsp:txBody>
      <dsp:txXfrm>
        <a:off x="6634887" y="2943419"/>
        <a:ext cx="1507234" cy="1271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Conformance registry could be used for discovery of participants in a regional exchange, means of advertising</a:t>
            </a:r>
            <a:r>
              <a:rPr lang="en-US" baseline="0" dirty="0"/>
              <a:t> system capability, etc.</a:t>
            </a:r>
          </a:p>
          <a:p>
            <a:endParaRPr lang="en-US" baseline="0" dirty="0"/>
          </a:p>
          <a:p>
            <a:r>
              <a:rPr lang="en-US" baseline="0" dirty="0"/>
              <a:t>No tools yet for authoring – volunteers?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23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80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cautious about relying on declared profiles – not all systems will declare, not all declarations will be right.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Tx/>
              <a:buChar char="-"/>
              <a:defRPr/>
            </a:pPr>
            <a:r>
              <a:rPr lang="nl-NL" dirty="0"/>
              <a:t>“Drive-</a:t>
            </a:r>
            <a:r>
              <a:rPr lang="nl-NL" dirty="0" err="1"/>
              <a:t>by</a:t>
            </a:r>
            <a:r>
              <a:rPr lang="nl-NL" dirty="0"/>
              <a:t>” or “bottom-up” </a:t>
            </a:r>
            <a:r>
              <a:rPr lang="nl-NL" dirty="0" err="1"/>
              <a:t>operability</a:t>
            </a:r>
            <a:r>
              <a:rPr lang="nl-NL" dirty="0"/>
              <a:t>: </a:t>
            </a:r>
            <a:r>
              <a:rPr lang="nl-NL" baseline="0" dirty="0"/>
              <a:t>“</a:t>
            </a:r>
            <a:r>
              <a:rPr lang="nl-NL" baseline="0" dirty="0" err="1"/>
              <a:t>Communicate</a:t>
            </a:r>
            <a:r>
              <a:rPr lang="nl-NL" baseline="0" dirty="0"/>
              <a:t> first, </a:t>
            </a:r>
            <a:r>
              <a:rPr lang="nl-NL" baseline="0" dirty="0" err="1"/>
              <a:t>standardize</a:t>
            </a:r>
            <a:r>
              <a:rPr lang="nl-NL" baseline="0" dirty="0"/>
              <a:t> later”</a:t>
            </a:r>
            <a:endParaRPr lang="nl-NL" dirty="0"/>
          </a:p>
          <a:p>
            <a:pPr marL="171428" indent="-171428">
              <a:buFontTx/>
              <a:buChar char="-"/>
            </a:pPr>
            <a:r>
              <a:rPr lang="nl-NL" dirty="0"/>
              <a:t>First, business partners. </a:t>
            </a:r>
            <a:r>
              <a:rPr lang="nl-NL" dirty="0" err="1"/>
              <a:t>Then</a:t>
            </a:r>
            <a:r>
              <a:rPr lang="nl-NL" dirty="0"/>
              <a:t>, </a:t>
            </a:r>
            <a:r>
              <a:rPr lang="nl-NL" dirty="0" err="1"/>
              <a:t>collaborations</a:t>
            </a:r>
            <a:r>
              <a:rPr lang="nl-NL" dirty="0"/>
              <a:t>, </a:t>
            </a:r>
            <a:r>
              <a:rPr lang="nl-NL" dirty="0" err="1"/>
              <a:t>communities</a:t>
            </a:r>
            <a:r>
              <a:rPr lang="nl-NL" dirty="0"/>
              <a:t>. </a:t>
            </a:r>
            <a:r>
              <a:rPr lang="nl-NL" dirty="0" err="1"/>
              <a:t>Maybe</a:t>
            </a:r>
            <a:r>
              <a:rPr lang="nl-NL" dirty="0"/>
              <a:t>, </a:t>
            </a:r>
            <a:r>
              <a:rPr lang="nl-NL" dirty="0" err="1"/>
              <a:t>finally</a:t>
            </a:r>
            <a:r>
              <a:rPr lang="nl-NL" dirty="0"/>
              <a:t>,</a:t>
            </a:r>
            <a:r>
              <a:rPr lang="nl-NL" baseline="0" dirty="0"/>
              <a:t> </a:t>
            </a:r>
            <a:r>
              <a:rPr lang="nl-NL" baseline="0" dirty="0" err="1"/>
              <a:t>nation-wide</a:t>
            </a:r>
            <a:endParaRPr lang="nl-NL" baseline="0" dirty="0"/>
          </a:p>
          <a:p>
            <a:pPr marL="171428" indent="-171428">
              <a:buFontTx/>
              <a:buChar char="-"/>
            </a:pPr>
            <a:r>
              <a:rPr lang="nl-NL" baseline="0" dirty="0"/>
              <a:t>It’s a </a:t>
            </a:r>
            <a:r>
              <a:rPr lang="nl-NL" baseline="0" dirty="0" err="1"/>
              <a:t>natural</a:t>
            </a:r>
            <a:r>
              <a:rPr lang="nl-NL" baseline="0" dirty="0"/>
              <a:t> </a:t>
            </a:r>
            <a:r>
              <a:rPr lang="nl-NL" baseline="0" dirty="0" err="1"/>
              <a:t>process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people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want </a:t>
            </a:r>
            <a:r>
              <a:rPr lang="nl-NL" baseline="0" dirty="0" err="1"/>
              <a:t>to</a:t>
            </a:r>
            <a:r>
              <a:rPr lang="nl-NL" baseline="0" dirty="0"/>
              <a:t> make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work</a:t>
            </a:r>
            <a:r>
              <a:rPr lang="nl-NL" baseline="0" dirty="0"/>
              <a:t> first,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coordinate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</a:t>
            </a:r>
            <a:r>
              <a:rPr lang="nl-NL" baseline="0" dirty="0" err="1"/>
              <a:t>really</a:t>
            </a:r>
            <a:r>
              <a:rPr lang="nl-NL" baseline="0" dirty="0"/>
              <a:t> </a:t>
            </a:r>
            <a:r>
              <a:rPr lang="nl-NL" baseline="0" dirty="0" err="1"/>
              <a:t>need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,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realize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broaden</a:t>
            </a:r>
            <a:r>
              <a:rPr lang="nl-NL" baseline="0" dirty="0"/>
              <a:t> </a:t>
            </a:r>
            <a:r>
              <a:rPr lang="nl-NL" baseline="0" dirty="0" err="1"/>
              <a:t>their</a:t>
            </a:r>
            <a:r>
              <a:rPr lang="nl-NL" baseline="0" dirty="0"/>
              <a:t> approach </a:t>
            </a:r>
            <a:r>
              <a:rPr lang="nl-NL" baseline="0" dirty="0" err="1"/>
              <a:t>to</a:t>
            </a:r>
            <a:r>
              <a:rPr lang="nl-NL" baseline="0" dirty="0"/>
              <a:t> a community.</a:t>
            </a:r>
          </a:p>
          <a:p>
            <a:pPr marL="171428" indent="-171428">
              <a:buFontTx/>
              <a:buChar char="-"/>
            </a:pPr>
            <a:r>
              <a:rPr lang="nl-NL" baseline="0" dirty="0"/>
              <a:t>“Support”, of course top-down </a:t>
            </a:r>
            <a:r>
              <a:rPr lang="nl-NL" baseline="0" dirty="0" err="1"/>
              <a:t>should</a:t>
            </a:r>
            <a:r>
              <a:rPr lang="nl-NL" baseline="0" dirty="0"/>
              <a:t> </a:t>
            </a:r>
            <a:r>
              <a:rPr lang="nl-NL" baseline="0" dirty="0" err="1"/>
              <a:t>still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possible</a:t>
            </a:r>
            <a:r>
              <a:rPr lang="nl-NL" baseline="0" dirty="0"/>
              <a:t>! </a:t>
            </a:r>
            <a:r>
              <a:rPr lang="nl-NL" baseline="0" dirty="0" err="1"/>
              <a:t>Maybe</a:t>
            </a:r>
            <a:r>
              <a:rPr lang="nl-NL" baseline="0" dirty="0"/>
              <a:t> even a combi in the long-term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>
                <a:solidFill>
                  <a:prstClr val="black"/>
                </a:solidFill>
              </a:rPr>
              <a:t>25-6-2010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>
                <a:solidFill>
                  <a:prstClr val="black"/>
                </a:solidFill>
              </a:rPr>
              <a:pPr/>
              <a:t>9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Note:</a:t>
            </a:r>
            <a:r>
              <a:rPr lang="en-US" baseline="0" dirty="0"/>
              <a:t> the spec *never* sets this to true, since it’s context dependent.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Extensions can show up anywhere</a:t>
            </a:r>
            <a:r>
              <a:rPr lang="en-US" baseline="0" dirty="0"/>
              <a:t> – inside a Boolean, string, human assignment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236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91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65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profile, they can interoperate ‘ok’.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>
                <a:solidFill>
                  <a:prstClr val="black"/>
                </a:solidFill>
              </a:rPr>
              <a:pPr/>
              <a:t>30</a:t>
            </a:fld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7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7-09%20Webinars/FHIR%20for%20Architects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 to Profiling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2018-04-17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93669660"/>
              </p:ext>
            </p:extLst>
          </p:nvPr>
        </p:nvGraphicFramePr>
        <p:xfrm>
          <a:off x="1905000" y="1828800"/>
          <a:ext cx="838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1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 v3 CDA…”text-based”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b="17778"/>
          <a:stretch/>
        </p:blipFill>
        <p:spPr bwMode="auto">
          <a:xfrm>
            <a:off x="1991545" y="2216426"/>
            <a:ext cx="5508649" cy="4236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43" y="1138035"/>
            <a:ext cx="609600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08" y="1124744"/>
            <a:ext cx="5383492" cy="371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3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 are </a:t>
            </a:r>
            <a:r>
              <a:rPr lang="en-US" b="1" noProof="0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1364" y="1628801"/>
            <a:ext cx="5534797" cy="342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552" y="4996334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computable (with Narrative </a:t>
            </a:r>
            <a:r>
              <a:rPr lang="en-US" sz="2000" dirty="0">
                <a:sym typeface="Wingdings" panose="05000000000000000000" pitchFamily="2" charset="2"/>
              </a:rPr>
              <a:t>)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Create/Update/Query/Publish/Subscribe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in documents &amp;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extensions</a:t>
            </a:r>
          </a:p>
        </p:txBody>
      </p:sp>
    </p:spTree>
    <p:extLst>
      <p:ext uri="{BB962C8B-B14F-4D97-AF65-F5344CB8AC3E}">
        <p14:creationId xmlns:p14="http://schemas.microsoft.com/office/powerpoint/2010/main" val="23842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5"/>
          <a:stretch/>
        </p:blipFill>
        <p:spPr>
          <a:xfrm>
            <a:off x="2041335" y="2235862"/>
            <a:ext cx="7166181" cy="407345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919536" y="155679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For implementer convenience, the specification itself publishes its base definitions using these same resources!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Used in the core spec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9320"/>
          <a:stretch/>
        </p:blipFill>
        <p:spPr>
          <a:xfrm>
            <a:off x="2284914" y="2617586"/>
            <a:ext cx="6187351" cy="424041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1"/>
          <a:stretch/>
        </p:blipFill>
        <p:spPr>
          <a:xfrm>
            <a:off x="2480624" y="2985694"/>
            <a:ext cx="6351680" cy="353965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1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Accommodate those elements not supported by 80% of systems</a:t>
            </a:r>
          </a:p>
          <a:p>
            <a:r>
              <a:rPr lang="en-US" dirty="0"/>
              <a:t>Note - You’re not extending a resource per se, but you specify </a:t>
            </a:r>
            <a:r>
              <a:rPr lang="en-US" i="1" dirty="0"/>
              <a:t>where an extension may occur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specific element within a resource (even root)</a:t>
            </a:r>
          </a:p>
          <a:p>
            <a:pPr lvl="1"/>
            <a:r>
              <a:rPr lang="en-US" dirty="0"/>
              <a:t>A specific element within a data type</a:t>
            </a:r>
          </a:p>
          <a:p>
            <a:pPr lvl="1"/>
            <a:r>
              <a:rPr lang="en-US" dirty="0"/>
              <a:t>All elements referencing a data type</a:t>
            </a:r>
          </a:p>
          <a:p>
            <a:pPr lvl="1"/>
            <a:r>
              <a:rPr lang="en-US" dirty="0"/>
              <a:t>All elements mapping to a specific mapping target</a:t>
            </a:r>
          </a:p>
          <a:p>
            <a:pPr lvl="1"/>
            <a:r>
              <a:rPr lang="en-US" dirty="0"/>
              <a:t>An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7648" y="6525344"/>
            <a:ext cx="457200" cy="256456"/>
          </a:xfrm>
          <a:prstGeom prst="rect">
            <a:avLst/>
          </a:prstGeom>
        </p:spPr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239000" y="6525344"/>
            <a:ext cx="2895600" cy="2564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5105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fld id="{8FCA521A-5C8A-4933-9234-1A0DD0C7D7AC}" type="datetime1">
              <a:rPr lang="en-US" smtClean="0"/>
              <a:pPr/>
              <a:t>4/17/2018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 SHALL be capable of providing a value for the element and resource</a:t>
            </a:r>
          </a:p>
          <a:p>
            <a:r>
              <a:rPr lang="en-US" dirty="0"/>
              <a:t>Consumers: SHALL be capable of extracting and doing </a:t>
            </a:r>
            <a:r>
              <a:rPr lang="en-US" u="sng" dirty="0"/>
              <a:t>something useful</a:t>
            </a:r>
            <a:r>
              <a:rPr lang="en-US" dirty="0"/>
              <a:t> with the data element. </a:t>
            </a:r>
          </a:p>
          <a:p>
            <a:endParaRPr lang="en-US" dirty="0"/>
          </a:p>
          <a:p>
            <a:r>
              <a:rPr lang="en-US" dirty="0"/>
              <a:t>"Something useful" is context dependent. The Profile SHALL describe what it means for applications to “support” the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65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5" y="2276872"/>
            <a:ext cx="78120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318694" y="2103240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Key</a:t>
            </a:r>
            <a:r>
              <a:rPr lang="nl-NL" dirty="0"/>
              <a:t> = </a:t>
            </a:r>
            <a:r>
              <a:rPr lang="nl-NL" dirty="0" err="1"/>
              <a:t>location</a:t>
            </a:r>
            <a:r>
              <a:rPr lang="nl-NL" dirty="0"/>
              <a:t> of </a:t>
            </a:r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5886360" y="4911552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Value</a:t>
            </a:r>
            <a:r>
              <a:rPr lang="nl-NL" dirty="0"/>
              <a:t> =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2445015" y="3140968"/>
            <a:ext cx="7825073" cy="10801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7608168" y="2636912"/>
            <a:ext cx="72008" cy="93610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879976" y="4005065"/>
            <a:ext cx="1656184" cy="100811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6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an extension?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0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Profiles contain “Structures”: a set of constraints on (nested) elements of a Resource or Datatype</a:t>
            </a:r>
          </a:p>
          <a:p>
            <a:r>
              <a:rPr lang="en-US"/>
              <a:t>You give each structure a “name”, so you can refer to it (e.g. from a Profile Tag)</a:t>
            </a:r>
          </a:p>
          <a:p>
            <a:r>
              <a:rPr lang="en-US"/>
              <a:t>You can make structures “internal”: local to the package for purpose of reuse</a:t>
            </a:r>
          </a:p>
          <a:p>
            <a:r>
              <a:rPr lang="en-US"/>
              <a:t>Datatype constraints are always done for reuse of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50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>
          <a:xfrm>
            <a:off x="1984252" y="1766342"/>
            <a:ext cx="6199981" cy="2382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cardinality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942446" y="2032873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Limit cardinality to 1..2</a:t>
            </a:r>
          </a:p>
          <a:p>
            <a:r>
              <a:rPr lang="en-US" dirty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339917" y="2458125"/>
            <a:ext cx="1602531" cy="20266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403813" y="3645024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5296296" y="3338360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6269" y="24868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4047419" y="260211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4119427" y="2565573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9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2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4151784" y="3301535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4223792" y="328473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063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83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9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0..0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2307963" y="515893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23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Name: Lloyd McKenzie</a:t>
            </a:r>
          </a:p>
          <a:p>
            <a:r>
              <a:rPr lang="en-US" noProof="0"/>
              <a:t>Company: Gevity</a:t>
            </a:r>
          </a:p>
          <a:p>
            <a:r>
              <a:rPr lang="en-US" noProof="0"/>
              <a:t>Background:</a:t>
            </a:r>
          </a:p>
          <a:p>
            <a:pPr lvl="1"/>
            <a:r>
              <a:rPr lang="en-US" noProof="0"/>
              <a:t>One of FHIR’s 3 initial editors</a:t>
            </a:r>
          </a:p>
          <a:p>
            <a:pPr lvl="1"/>
            <a:r>
              <a:rPr lang="en-US" noProof="0"/>
              <a:t>Co-chair FMG, FHIR-I and MnM</a:t>
            </a:r>
          </a:p>
          <a:p>
            <a:pPr lvl="1"/>
            <a:r>
              <a:rPr lang="en-US" noProof="0"/>
              <a:t>HL7 Fellow</a:t>
            </a:r>
          </a:p>
          <a:p>
            <a:pPr lvl="1"/>
            <a:r>
              <a:rPr lang="en-US" noProof="0"/>
              <a:t>Heavily involved in HL7 and healthcare exchange for last 17 years (v2, v3, CDA, etc.)</a:t>
            </a:r>
          </a:p>
          <a:p>
            <a:pPr lvl="1"/>
            <a:r>
              <a:rPr lang="en-US" noProof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8400257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282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 value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2063553" y="2132856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97584" y="5733256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4472482" y="5129897"/>
            <a:ext cx="51819" cy="6045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4240" y="4760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44072" y="1809691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deceased is given, it must be a </a:t>
            </a:r>
            <a:r>
              <a:rPr lang="en-US" dirty="0" err="1"/>
              <a:t>dateTime</a:t>
            </a:r>
            <a:r>
              <a:rPr lang="en-US" dirty="0"/>
              <a:t>, not a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5663952" y="2132856"/>
            <a:ext cx="1080120" cy="1849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3521074" y="2317816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1002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AddressNL</a:t>
            </a:r>
            <a:endParaRPr lang="nl-NL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071664" y="2636912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62525" y="2926686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a profiled </a:t>
            </a:r>
            <a:r>
              <a:rPr lang="en-US" dirty="0" err="1"/>
              <a:t>datatype</a:t>
            </a:r>
            <a:r>
              <a:rPr lang="en-US" dirty="0"/>
              <a:t> (from this or other profile)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4472482" y="2749571"/>
            <a:ext cx="2110025" cy="5002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82505" y="4654878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allow reference to a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231904" y="4518412"/>
            <a:ext cx="1332148" cy="4947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7728" y="39411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944862" y="429309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4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Contextualize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Override the base spec’s descriptions by adding context specific narrative:</a:t>
            </a:r>
          </a:p>
          <a:p>
            <a:pPr lvl="1"/>
            <a:r>
              <a:rPr lang="en-US"/>
              <a:t>short : string 1..1</a:t>
            </a:r>
          </a:p>
          <a:p>
            <a:pPr lvl="1"/>
            <a:r>
              <a:rPr lang="en-US"/>
              <a:t>formal : string 1..1</a:t>
            </a:r>
          </a:p>
          <a:p>
            <a:pPr lvl="1"/>
            <a:r>
              <a:rPr lang="en-US"/>
              <a:t>comments : string 0..1</a:t>
            </a:r>
          </a:p>
          <a:p>
            <a:pPr lvl="1"/>
            <a:r>
              <a:rPr lang="en-US"/>
              <a:t>requirements : string 0..1</a:t>
            </a:r>
          </a:p>
          <a:p>
            <a:pPr lvl="1"/>
            <a:r>
              <a:rPr lang="en-US"/>
              <a:t>synonym : string 0..*</a:t>
            </a:r>
          </a:p>
          <a:p>
            <a:pPr lvl="1"/>
            <a:r>
              <a:rPr lang="en-US"/>
              <a:t>example[x] : 0..1 (example value!)</a:t>
            </a:r>
          </a:p>
          <a:p>
            <a:pPr lvl="1"/>
            <a:r>
              <a:rPr lang="en-US"/>
              <a:t>mappings : 0..* (more specific mappings)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55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Depending on “core” spec, you can:</a:t>
            </a:r>
          </a:p>
          <a:p>
            <a:pPr lvl="1"/>
            <a:r>
              <a:rPr lang="en-US"/>
              <a:t>“fixed”: not specify a different binding</a:t>
            </a:r>
          </a:p>
          <a:p>
            <a:pPr lvl="1"/>
            <a:r>
              <a:rPr lang="en-US"/>
              <a:t>“incomplete”: specify a different binding if needed</a:t>
            </a:r>
          </a:p>
          <a:p>
            <a:pPr lvl="1"/>
            <a:r>
              <a:rPr lang="en-US"/>
              <a:t>“example”: very likely specify a different binding</a:t>
            </a:r>
          </a:p>
          <a:p>
            <a:r>
              <a:rPr lang="en-US"/>
              <a:t>Change the bindings as specified in core:</a:t>
            </a:r>
          </a:p>
          <a:p>
            <a:pPr lvl="1"/>
            <a:r>
              <a:rPr lang="en-US"/>
              <a:t>Define a new ValueSet </a:t>
            </a:r>
          </a:p>
          <a:p>
            <a:pPr lvl="2"/>
            <a:r>
              <a:rPr lang="en-US"/>
              <a:t>Allow additional codes, Restrict to a subset</a:t>
            </a:r>
          </a:p>
          <a:p>
            <a:pPr lvl="1"/>
            <a:r>
              <a:rPr lang="en-US"/>
              <a:t>Specify whether implementers of your profile can deviate from your valueset.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4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47252" y="1916833"/>
            <a:ext cx="2110912" cy="3672289"/>
            <a:chOff x="1323252" y="1916832"/>
            <a:chExt cx="2110912" cy="3672289"/>
          </a:xfrm>
        </p:grpSpPr>
        <p:sp>
          <p:nvSpPr>
            <p:cNvPr id="5" name="TextBox 4"/>
            <p:cNvSpPr txBox="1"/>
            <p:nvPr/>
          </p:nvSpPr>
          <p:spPr>
            <a:xfrm>
              <a:off x="1554539" y="521978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CodeSystem</a:t>
              </a:r>
              <a:r>
                <a:rPr lang="en-US" dirty="0"/>
                <a:t>”</a:t>
              </a:r>
              <a:endParaRPr lang="nl-NL" dirty="0"/>
            </a:p>
          </p:txBody>
        </p:sp>
        <p:pic>
          <p:nvPicPr>
            <p:cNvPr id="19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52" y="1916832"/>
              <a:ext cx="2110912" cy="318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CodeSystem</a:t>
            </a:r>
            <a:r>
              <a:rPr lang="en-US" noProof="0" dirty="0"/>
              <a:t> vs. </a:t>
            </a:r>
            <a:r>
              <a:rPr lang="en-US" noProof="0" dirty="0" err="1"/>
              <a:t>ValueSet</a:t>
            </a:r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5442" y="1988840"/>
            <a:ext cx="2334935" cy="3609692"/>
            <a:chOff x="5492946" y="1988840"/>
            <a:chExt cx="2334935" cy="3609692"/>
          </a:xfrm>
        </p:grpSpPr>
        <p:sp>
          <p:nvSpPr>
            <p:cNvPr id="6" name="TextBox 5"/>
            <p:cNvSpPr txBox="1"/>
            <p:nvPr/>
          </p:nvSpPr>
          <p:spPr>
            <a:xfrm>
              <a:off x="5492946" y="1988840"/>
              <a:ext cx="2334935" cy="25853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“Dante’s deadly sins”</a:t>
              </a:r>
            </a:p>
            <a:p>
              <a:endParaRPr lang="en-US" dirty="0"/>
            </a:p>
            <a:p>
              <a:pPr algn="ctr"/>
              <a:r>
                <a:rPr lang="en-US" dirty="0"/>
                <a:t>Pride</a:t>
              </a:r>
            </a:p>
            <a:p>
              <a:pPr algn="ctr"/>
              <a:r>
                <a:rPr lang="en-US" dirty="0"/>
                <a:t>Envy</a:t>
              </a:r>
            </a:p>
            <a:p>
              <a:pPr algn="ctr"/>
              <a:r>
                <a:rPr lang="en-US" dirty="0"/>
                <a:t>Wrath</a:t>
              </a:r>
            </a:p>
            <a:p>
              <a:pPr algn="ctr"/>
              <a:r>
                <a:rPr lang="en-US" dirty="0"/>
                <a:t>Sloth</a:t>
              </a:r>
            </a:p>
            <a:p>
              <a:pPr algn="ctr"/>
              <a:r>
                <a:rPr lang="en-US" dirty="0"/>
                <a:t>Avarice</a:t>
              </a:r>
            </a:p>
            <a:p>
              <a:pPr algn="ctr"/>
              <a:r>
                <a:rPr lang="en-US" dirty="0"/>
                <a:t>Gluttony</a:t>
              </a:r>
            </a:p>
            <a:p>
              <a:pPr algn="ctr"/>
              <a:r>
                <a:rPr lang="en-US" dirty="0"/>
                <a:t>Lust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8144" y="5229200"/>
              <a:ext cx="125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ValueSet</a:t>
              </a:r>
              <a:r>
                <a:rPr lang="en-US" dirty="0"/>
                <a:t>”</a:t>
              </a:r>
              <a:endParaRPr lang="nl-NL" dirty="0"/>
            </a:p>
          </p:txBody>
        </p:sp>
      </p:grpSp>
      <p:sp>
        <p:nvSpPr>
          <p:cNvPr id="10" name="Left Arrow 9"/>
          <p:cNvSpPr/>
          <p:nvPr/>
        </p:nvSpPr>
        <p:spPr bwMode="auto">
          <a:xfrm>
            <a:off x="4958164" y="2924944"/>
            <a:ext cx="2866028" cy="792088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7608169" y="4077073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An enumeration of terms</a:t>
            </a:r>
            <a:endParaRPr lang="nl-NL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4151785" y="4005065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Definition of terms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3143506" y="596490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6456041" y="593998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“Special” cases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7608" y="1835262"/>
            <a:ext cx="7844080" cy="2179365"/>
            <a:chOff x="1043608" y="1835261"/>
            <a:chExt cx="7844080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1"/>
              <a:ext cx="3091552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6672064" y="1124745"/>
            <a:ext cx="2880320" cy="1088467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 need to write them all down!</a:t>
            </a:r>
            <a:endParaRPr lang="nl-NL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50412" y="3591015"/>
            <a:ext cx="7164810" cy="2600313"/>
            <a:chOff x="1026412" y="3591014"/>
            <a:chExt cx="7164810" cy="2600313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591014"/>
              <a:ext cx="7164810" cy="2600313"/>
              <a:chOff x="1026412" y="3591014"/>
              <a:chExt cx="7164810" cy="2600313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28184" y="3591014"/>
                <a:ext cx="1963038" cy="258532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Weenie</a:t>
                </a:r>
              </a:p>
              <a:p>
                <a:pPr algn="ctr"/>
                <a:r>
                  <a:rPr lang="en-US" dirty="0"/>
                  <a:t>Wonk</a:t>
                </a:r>
              </a:p>
              <a:p>
                <a:pPr algn="ctr"/>
                <a:r>
                  <a:rPr lang="en-US" dirty="0"/>
                  <a:t>Dink (slang)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4871864" y="5517232"/>
            <a:ext cx="2952328" cy="1224136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Can take concepts from multiple </a:t>
            </a:r>
            <a:r>
              <a:rPr lang="en-US" dirty="0" err="1"/>
              <a:t>codingsystems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Conformance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Fixed: You must use this value set if you send the element.</a:t>
            </a:r>
          </a:p>
          <a:p>
            <a:pPr lvl="1"/>
            <a:r>
              <a:rPr lang="en-CA"/>
              <a:t>If it’s a CodeableConcept, you can sent translations too</a:t>
            </a:r>
          </a:p>
          <a:p>
            <a:r>
              <a:rPr lang="en-CA"/>
              <a:t>Extensible: You must use a code from this value set if one applies</a:t>
            </a:r>
          </a:p>
          <a:p>
            <a:r>
              <a:rPr lang="en-CA"/>
              <a:t>Preferred: Recommend using this code system, but ok if you don’t</a:t>
            </a:r>
          </a:p>
          <a:p>
            <a:r>
              <a:rPr lang="en-CA"/>
              <a:t>Example: No recommendation, may be incomplete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3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formal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Invariants, co-occurrence</a:t>
            </a:r>
          </a:p>
          <a:p>
            <a:r>
              <a:rPr lang="en-US"/>
              <a:t>Uses free text (human) + xpath (executable)</a:t>
            </a:r>
          </a:p>
          <a:p>
            <a:pPr lvl="1"/>
            <a:r>
              <a:rPr lang="en-US"/>
              <a:t>Moving to FluentPath</a:t>
            </a:r>
          </a:p>
          <a:p>
            <a:r>
              <a:rPr lang="en-US"/>
              <a:t>Constraints should be declared on lowest element in the hierarchy that is common to all nodes referenced by the constraint.</a:t>
            </a:r>
          </a:p>
          <a:p>
            <a:r>
              <a:rPr lang="en-US"/>
              <a:t>Identified by (local) id, involved elements refer to that id</a:t>
            </a:r>
          </a:p>
          <a:p>
            <a:r>
              <a:rPr lang="en-US"/>
              <a:t>Specify severity (“error” or “warning”)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56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191000"/>
            <a:ext cx="11176000" cy="2057399"/>
          </a:xfrm>
        </p:spPr>
        <p:txBody>
          <a:bodyPr/>
          <a:lstStyle/>
          <a:p>
            <a:r>
              <a:rPr lang="en-US" dirty="0"/>
              <a:t>Slicing = constraining a repeating element</a:t>
            </a:r>
          </a:p>
          <a:p>
            <a:r>
              <a:rPr lang="en-US" dirty="0"/>
              <a:t>Base Composition has 0..* “Sections”</a:t>
            </a:r>
          </a:p>
          <a:p>
            <a:r>
              <a:rPr lang="en-US" dirty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063552" y="256490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Composition</a:t>
            </a:r>
          </a:p>
          <a:p>
            <a:r>
              <a:rPr lang="en-US" dirty="0">
                <a:latin typeface="Arial" charset="0"/>
              </a:rPr>
              <a:t>type: </a:t>
            </a:r>
            <a:r>
              <a:rPr lang="en-US" dirty="0" err="1">
                <a:latin typeface="Arial" charset="0"/>
              </a:rPr>
              <a:t>CodeableConcept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564904"/>
            <a:ext cx="3096344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endParaRPr lang="en-US" b="1" dirty="0">
              <a:latin typeface="Arial" charset="0"/>
            </a:endParaRPr>
          </a:p>
          <a:p>
            <a:r>
              <a:rPr lang="en-US" dirty="0"/>
              <a:t>code: </a:t>
            </a:r>
            <a:r>
              <a:rPr lang="en-US" dirty="0" err="1"/>
              <a:t>CodeableConcept</a:t>
            </a:r>
            <a:endParaRPr lang="en-US" dirty="0"/>
          </a:p>
          <a:p>
            <a:r>
              <a:rPr lang="en-US" dirty="0">
                <a:latin typeface="Arial" charset="0"/>
              </a:rPr>
              <a:t>content: Resource(Any) 0..1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4943872" y="3320988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7929" y="2924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2063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view of Composition (aka a Document header)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889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into a CCD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8000" y="5049180"/>
            <a:ext cx="11176000" cy="1199220"/>
          </a:xfrm>
        </p:spPr>
        <p:txBody>
          <a:bodyPr/>
          <a:lstStyle/>
          <a:p>
            <a:r>
              <a:rPr lang="en-US" dirty="0"/>
              <a:t>“Slice” the repeating sections into a fixed set of profiled sections.</a:t>
            </a:r>
          </a:p>
          <a:p>
            <a:r>
              <a:rPr lang="en-US" dirty="0"/>
              <a:t>“code” is fixed and is called the discriminator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279576" y="1988840"/>
            <a:ext cx="2304256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type 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episode note”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91944" y="19888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42348-3 (“Advance directives”)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4583832" y="2366882"/>
            <a:ext cx="1008112" cy="3780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591944" y="28889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=11450-4 (“Problem list”)</a:t>
            </a:r>
            <a:endParaRPr lang="en-US" b="1" dirty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583832" y="2744924"/>
            <a:ext cx="1008112" cy="52205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591944" y="4293096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</a:t>
            </a:r>
            <a:r>
              <a:rPr lang="nl-NL" dirty="0"/>
              <a:t>18776-5 (“Treatment plan”)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4583832" y="2744924"/>
            <a:ext cx="1008112" cy="19262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48818" y="3717032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b="1" dirty="0"/>
              <a:t>…</a:t>
            </a:r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195475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Aggregation: for each ResourceReference choose 1..3: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639616" y="3356992"/>
          <a:ext cx="6912768" cy="214884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1">
                          <a:effectLst/>
                          <a:latin typeface="verdana"/>
                        </a:rPr>
                        <a:t>Code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b="1" dirty="0">
                          <a:effectLst/>
                          <a:latin typeface="verdana"/>
                        </a:rPr>
                        <a:t>Definition</a:t>
                      </a:r>
                      <a:endParaRPr lang="nl-NL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contained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  <a:latin typeface="verdana"/>
                        </a:rPr>
                        <a:t>Reference to a contained resource.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referenced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effectLst/>
                          <a:latin typeface="verdana"/>
                        </a:rPr>
                        <a:t>Reference to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a resource that has to be resolved externally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>
                          <a:effectLst/>
                          <a:latin typeface="verdana"/>
                        </a:rPr>
                        <a:t>..</a:t>
                      </a:r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bundled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  <a:latin typeface="verdana"/>
                        </a:rPr>
                        <a:t>Reference points to will be found in the same bundle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46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https://github.com/FHIR/documents/blob/master/presentations/2018-04%20FHIR%20North/Intro%20to%20Profiling.pptx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12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You don’t need profiles to interoperate with FHIR</a:t>
            </a:r>
          </a:p>
          <a:p>
            <a:pPr lvl="1"/>
            <a:r>
              <a:rPr lang="en-US"/>
              <a:t>Resources are “discrete” enough that mechanism to populate most elements is clear</a:t>
            </a:r>
          </a:p>
          <a:p>
            <a:r>
              <a:rPr lang="en-US"/>
              <a:t>Approach</a:t>
            </a:r>
          </a:p>
          <a:p>
            <a:pPr lvl="1"/>
            <a:r>
              <a:rPr lang="en-US"/>
              <a:t>Populate/consume all elements you know, use HL7 or country-standard extensions for extras</a:t>
            </a:r>
          </a:p>
          <a:p>
            <a:pPr lvl="1"/>
            <a:r>
              <a:rPr lang="en-US"/>
              <a:t>Map to/from “recommended” terminologies as much as possible, populate CodeableConcept.text</a:t>
            </a:r>
          </a:p>
          <a:p>
            <a:pPr lvl="1"/>
            <a:r>
              <a:rPr lang="en-US"/>
              <a:t>Expose capabilities in Conformance resource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839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Profile Uses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Profiles are still quite useful</a:t>
            </a:r>
          </a:p>
          <a:p>
            <a:pPr lvl="1"/>
            <a:r>
              <a:rPr lang="en-US"/>
              <a:t>Define documents and messages</a:t>
            </a:r>
          </a:p>
          <a:p>
            <a:pPr lvl="1"/>
            <a:r>
              <a:rPr lang="en-US"/>
              <a:t>Define extensions, search parameters</a:t>
            </a:r>
          </a:p>
          <a:p>
            <a:pPr lvl="1"/>
            <a:r>
              <a:rPr lang="en-US"/>
              <a:t>Set interoperability expectations in a particular context</a:t>
            </a:r>
          </a:p>
          <a:p>
            <a:pPr lvl="2"/>
            <a:r>
              <a:rPr lang="en-US"/>
              <a:t>National standards, types of care, business patterns</a:t>
            </a:r>
          </a:p>
          <a:p>
            <a:pPr lvl="1"/>
            <a:r>
              <a:rPr lang="en-US"/>
              <a:t>Clinical practice guidelines / detailed clinical models</a:t>
            </a:r>
          </a:p>
          <a:p>
            <a:pPr lvl="1"/>
            <a:r>
              <a:rPr lang="en-US"/>
              <a:t>Document system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011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Multiple profiles can apply to an instance at the same time</a:t>
            </a:r>
          </a:p>
          <a:p>
            <a:pPr lvl="1"/>
            <a:r>
              <a:rPr lang="en-US"/>
              <a:t>Different codings for different value sets</a:t>
            </a:r>
          </a:p>
          <a:p>
            <a:pPr lvl="1"/>
            <a:r>
              <a:rPr lang="en-US"/>
              <a:t>Include the union of all needed elements</a:t>
            </a:r>
          </a:p>
          <a:p>
            <a:pPr lvl="1"/>
            <a:r>
              <a:rPr lang="en-US"/>
              <a:t>Works best when profiles don’t constrain max occurrences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70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Instances can identify what profiles they support using tags</a:t>
            </a:r>
          </a:p>
          <a:p>
            <a:pPr lvl="1"/>
            <a:r>
              <a:rPr lang="en-US"/>
              <a:t>Considerations:</a:t>
            </a:r>
          </a:p>
          <a:p>
            <a:pPr lvl="2"/>
            <a:r>
              <a:rPr lang="en-US"/>
              <a:t>Is declaration version-specific?</a:t>
            </a:r>
          </a:p>
          <a:p>
            <a:pPr lvl="2"/>
            <a:r>
              <a:rPr lang="en-US"/>
              <a:t>Do you trust the declaration to be accurate?</a:t>
            </a:r>
          </a:p>
          <a:p>
            <a:pPr lvl="2"/>
            <a:r>
              <a:rPr lang="en-US"/>
              <a:t>Will all clients declare the profiles of interest on submissions?</a:t>
            </a:r>
          </a:p>
          <a:p>
            <a:pPr lvl="2"/>
            <a:r>
              <a:rPr lang="en-US"/>
              <a:t>What about  profiles of interest defined after data is received?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79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Profiles at run-time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addition to design-time constraints, profiles can be used at run-time</a:t>
            </a:r>
          </a:p>
          <a:p>
            <a:pPr lvl="1"/>
            <a:r>
              <a:rPr lang="en-US"/>
              <a:t>Load a profile to guide user-entry to meet a particular best practice guideline</a:t>
            </a:r>
          </a:p>
          <a:p>
            <a:pPr lvl="1"/>
            <a:r>
              <a:rPr lang="en-US"/>
              <a:t>Validate against a profile to determine whether an instance meets certain requirements (e.g. for decision-support)</a:t>
            </a:r>
          </a:p>
          <a:p>
            <a:pPr lvl="1"/>
            <a:r>
              <a:rPr lang="en-US"/>
              <a:t>Adjust data entry rules on-the-fly to reflect the constraints of a specified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82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tool for editing FHIR Profiles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988840"/>
            <a:ext cx="3063700" cy="30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There’s a resource for documenting conformance to FHIR</a:t>
            </a:r>
          </a:p>
          <a:p>
            <a:r>
              <a:rPr lang="en-US"/>
              <a:t>Can be used for:</a:t>
            </a:r>
          </a:p>
          <a:p>
            <a:pPr lvl="1"/>
            <a:r>
              <a:rPr lang="en-US"/>
              <a:t>Stating how a specific system instance behaves</a:t>
            </a:r>
          </a:p>
          <a:p>
            <a:pPr lvl="1"/>
            <a:r>
              <a:rPr lang="en-US"/>
              <a:t>Defining how a software system is capable of behaving (including configuration options)</a:t>
            </a:r>
          </a:p>
          <a:p>
            <a:pPr lvl="1"/>
            <a:r>
              <a:rPr lang="en-US"/>
              <a:t>Identifying a desired set of behavior (e.g. RFP)</a:t>
            </a:r>
          </a:p>
          <a:p>
            <a:r>
              <a:rPr lang="en-US"/>
              <a:t>To declare themselves “FHIR Conformant”, a system must publish a Conformance instance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04921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system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CapabilityStatement</a:t>
            </a:r>
            <a:r>
              <a:rPr lang="en-US" dirty="0"/>
              <a:t> is again, just a Resource</a:t>
            </a:r>
          </a:p>
          <a:p>
            <a:r>
              <a:rPr lang="en-US" dirty="0"/>
              <a:t>Any FHIR server will publish his own </a:t>
            </a:r>
            <a:r>
              <a:rPr lang="en-US" dirty="0" err="1"/>
              <a:t>CapabilityStatement</a:t>
            </a:r>
            <a:r>
              <a:rPr lang="en-US" dirty="0"/>
              <a:t> at the “metadata” endpoint</a:t>
            </a:r>
          </a:p>
          <a:p>
            <a:r>
              <a:rPr lang="en-US" dirty="0"/>
              <a:t>A FHIR server may store and publish any number of additional </a:t>
            </a:r>
            <a:r>
              <a:rPr lang="en-US" dirty="0" err="1"/>
              <a:t>CapabilityStatement</a:t>
            </a:r>
            <a:r>
              <a:rPr lang="en-US" dirty="0"/>
              <a:t> resources, so you can refer to them</a:t>
            </a:r>
          </a:p>
          <a:p>
            <a:r>
              <a:rPr lang="en-US" dirty="0" err="1"/>
              <a:t>Validatable</a:t>
            </a:r>
            <a:r>
              <a:rPr lang="en-US" dirty="0"/>
              <a:t> by automated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23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Conformance at run-time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theory, a client can auto-configure itself based on a declared CapabilityStatement</a:t>
            </a:r>
          </a:p>
          <a:p>
            <a:pPr lvl="1"/>
            <a:r>
              <a:rPr lang="en-US"/>
              <a:t>What resources can be accessed, what data elements are used, etc.</a:t>
            </a:r>
          </a:p>
          <a:p>
            <a:pPr lvl="1"/>
            <a:r>
              <a:rPr lang="en-US"/>
              <a:t>Because the location for a system’s CapabilityStatement is fixed, all you need is the base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863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8800"/>
            <a:ext cx="6294438" cy="44799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 for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different contexts in healthcare, but a single set of Resources</a:t>
            </a:r>
          </a:p>
          <a:p>
            <a:r>
              <a:rPr lang="en-US"/>
              <a:t>Need to be able to describe restrictions based on use and context</a:t>
            </a:r>
          </a:p>
          <a:p>
            <a:r>
              <a:rPr lang="en-US"/>
              <a:t>Allow for these usage statements to:</a:t>
            </a:r>
          </a:p>
          <a:p>
            <a:pPr lvl="1"/>
            <a:r>
              <a:rPr lang="en-US"/>
              <a:t>Authored in a structured manner</a:t>
            </a:r>
          </a:p>
          <a:p>
            <a:pPr lvl="1"/>
            <a:r>
              <a:rPr lang="en-US"/>
              <a:t>Published in a repository</a:t>
            </a:r>
          </a:p>
          <a:p>
            <a:pPr lvl="1"/>
            <a:r>
              <a:rPr lang="en-US"/>
              <a:t>Used as the basis for validation, code, report and UI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237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http://hl7.org/fhir</a:t>
            </a:r>
            <a:r>
              <a:rPr lang="en-US" dirty="0"/>
              <a:t>	    	   </a:t>
            </a:r>
            <a:r>
              <a:rPr lang="en-US" dirty="0">
                <a:hlinkClick r:id="rId3"/>
              </a:rPr>
              <a:t>lmckenzie@gevityinc.com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 for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Profiles can serve the same purpose as:</a:t>
            </a:r>
          </a:p>
          <a:p>
            <a:pPr lvl="1"/>
            <a:r>
              <a:rPr lang="en-US"/>
              <a:t>CDA templates &amp; implementation guides</a:t>
            </a:r>
          </a:p>
          <a:p>
            <a:pPr lvl="1"/>
            <a:r>
              <a:rPr lang="en-US"/>
              <a:t>HL7 v2 “static” profiles</a:t>
            </a:r>
          </a:p>
          <a:p>
            <a:pPr lvl="1"/>
            <a:r>
              <a:rPr lang="en-US"/>
              <a:t>CIMI implementation guides</a:t>
            </a:r>
          </a:p>
          <a:p>
            <a:pPr lvl="1"/>
            <a:r>
              <a:rPr lang="en-US"/>
              <a:t>OpenEHR Archetypes &amp; templates</a:t>
            </a:r>
          </a:p>
          <a:p>
            <a:r>
              <a:rPr lang="en-US"/>
              <a:t>Profiles aren’t mandatory for interoperability, but they improve the degree of it.</a:t>
            </a:r>
          </a:p>
          <a:p>
            <a:r>
              <a:rPr lang="en-US"/>
              <a:t>Profiles never change meaning of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1969173"/>
            <a:ext cx="4398777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446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/>
              <a:t>Limit names to just 1 (instead of 0..*)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 </a:t>
            </a:r>
            <a:r>
              <a:rPr lang="en-US" dirty="0" err="1"/>
              <a:t>maritalStatus</a:t>
            </a:r>
            <a:r>
              <a:rPr lang="en-US" dirty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/>
              <a:t>Add an extension to support “</a:t>
            </a:r>
            <a:r>
              <a:rPr lang="en-US" dirty="0" err="1"/>
              <a:t>RaceCode</a:t>
            </a:r>
            <a:r>
              <a:rPr lang="en-US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86201" y="2286001"/>
            <a:ext cx="2559809" cy="26398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91744" y="3027592"/>
            <a:ext cx="2644740" cy="9660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5447928" y="3886200"/>
            <a:ext cx="988556" cy="40689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4905446" y="5257800"/>
            <a:ext cx="1531038" cy="4034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00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&amp; published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Profile is just a “normal” Resource</a:t>
            </a:r>
          </a:p>
          <a:p>
            <a:pPr lvl="1"/>
            <a:r>
              <a:rPr lang="en-US"/>
              <a:t>Any FHIR server could serve Profiles (just like Patients, Observations, etc…)</a:t>
            </a:r>
          </a:p>
          <a:p>
            <a:pPr lvl="1"/>
            <a:r>
              <a:rPr lang="en-US"/>
              <a:t>So, any FHIR server is a profile repository!</a:t>
            </a:r>
          </a:p>
          <a:p>
            <a:pPr lvl="1"/>
            <a:r>
              <a:rPr lang="en-US"/>
              <a:t>You can send a resource and the profile it conforms to in the same bundle</a:t>
            </a:r>
          </a:p>
          <a:p>
            <a:endParaRPr lang="en-US"/>
          </a:p>
          <a:p>
            <a:r>
              <a:rPr lang="en-US"/>
              <a:t>A resource is simply referred to by its URI:</a:t>
            </a:r>
          </a:p>
          <a:p>
            <a:pPr lvl="2"/>
            <a:r>
              <a:rPr lang="en-US"/>
              <a:t>e.g. https://hl7.org/fhir/StructureDefinition/iso-21090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communicating a resource, you can indicate the profiles it conforms to.</a:t>
            </a:r>
          </a:p>
          <a:p>
            <a:r>
              <a:rPr lang="en-US"/>
              <a:t>A server might explicitly state it only accepts resources conforming to a certain profile (and verify!)</a:t>
            </a:r>
          </a:p>
          <a:p>
            <a:r>
              <a:rPr lang="en-US"/>
              <a:t>You can ask a FHIR server to validate a resource against a given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13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4253305" y="2312064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pic>
        <p:nvPicPr>
          <p:cNvPr id="21" name="Picture 7" descr="http://www.freeworldmaps.net/europe/netherlands/netherlands-politcal-map-high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1664" y="3229032"/>
            <a:ext cx="781396" cy="113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495601" y="4684304"/>
            <a:ext cx="1757705" cy="1553009"/>
            <a:chOff x="1068853" y="3382231"/>
            <a:chExt cx="1757705" cy="1164757"/>
          </a:xfrm>
        </p:grpSpPr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53" y="3614434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449" y="3382231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494" y="3925285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920" y="2339588"/>
            <a:ext cx="59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http://www.hl7.org/fhir/StructureDefinition/iso-21090</a:t>
            </a:r>
            <a:endParaRPr lang="nl-NL" dirty="0"/>
          </a:p>
        </p:txBody>
      </p:sp>
      <p:pic>
        <p:nvPicPr>
          <p:cNvPr id="1026" name="Picture 2" descr=" by Allen Enterpris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31" y="1673464"/>
            <a:ext cx="1432132" cy="14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75920" y="3638249"/>
            <a:ext cx="544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http://www.hl7.nl/fhir/StructureDefinition/patient-nl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5375920" y="5147900"/>
            <a:ext cx="536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http://www.health4all.org/fhir/StructureDefinition/</a:t>
            </a:r>
            <a:endParaRPr lang="nl-NL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689336" y="2207199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8" grpId="0"/>
      <p:bldP spid="19" grpId="0"/>
      <p:bldP spid="12" grpId="0" animBg="1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</TotalTime>
  <Words>1982</Words>
  <Application>Microsoft Office PowerPoint</Application>
  <PresentationFormat>Widescreen</PresentationFormat>
  <Paragraphs>338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Times New Roman</vt:lpstr>
      <vt:lpstr>verdana</vt:lpstr>
      <vt:lpstr>verdana</vt:lpstr>
      <vt:lpstr>Wingdings</vt:lpstr>
      <vt:lpstr>Refined</vt:lpstr>
      <vt:lpstr>Intro to Profiling</vt:lpstr>
      <vt:lpstr>Who am I?</vt:lpstr>
      <vt:lpstr>This presentation</vt:lpstr>
      <vt:lpstr>The need for Profiles</vt:lpstr>
      <vt:lpstr>The need for Profiles</vt:lpstr>
      <vt:lpstr>Profiling a resource</vt:lpstr>
      <vt:lpstr>Structured &amp; published</vt:lpstr>
      <vt:lpstr>Using profiles</vt:lpstr>
      <vt:lpstr>Who publishes?</vt:lpstr>
      <vt:lpstr>Conformance Resources</vt:lpstr>
      <vt:lpstr>In v3 CDA…”text-based”</vt:lpstr>
      <vt:lpstr>Conformance Resources are Resources</vt:lpstr>
      <vt:lpstr>Used in the core spec</vt:lpstr>
      <vt:lpstr>Extensions</vt:lpstr>
      <vt:lpstr>Must support?</vt:lpstr>
      <vt:lpstr>Extending a name</vt:lpstr>
      <vt:lpstr>Extending an extension?</vt:lpstr>
      <vt:lpstr>Constraints</vt:lpstr>
      <vt:lpstr>Constraining cardinality</vt:lpstr>
      <vt:lpstr>Limit value domains</vt:lpstr>
      <vt:lpstr>Contextualize narrative</vt:lpstr>
      <vt:lpstr>Profiling bindings</vt:lpstr>
      <vt:lpstr>CodeSystem vs. ValueSet</vt:lpstr>
      <vt:lpstr>“Special” cases</vt:lpstr>
      <vt:lpstr>Conformance levels</vt:lpstr>
      <vt:lpstr>Add formal constraints</vt:lpstr>
      <vt:lpstr>Slicing</vt:lpstr>
      <vt:lpstr>Slicing into a CCD</vt:lpstr>
      <vt:lpstr>Aggregation</vt:lpstr>
      <vt:lpstr>Profile-less FHIR</vt:lpstr>
      <vt:lpstr>Profile Uses</vt:lpstr>
      <vt:lpstr>Simultaneous profiles</vt:lpstr>
      <vt:lpstr>Declaring profiles</vt:lpstr>
      <vt:lpstr>Profiles at run-time</vt:lpstr>
      <vt:lpstr>Forge</vt:lpstr>
      <vt:lpstr>Conformance</vt:lpstr>
      <vt:lpstr>How to get system capabilities</vt:lpstr>
      <vt:lpstr>Conformance at run-time</vt:lpstr>
      <vt:lpstr>FHIR Registry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44</cp:revision>
  <dcterms:created xsi:type="dcterms:W3CDTF">2008-01-21T06:12:12Z</dcterms:created>
  <dcterms:modified xsi:type="dcterms:W3CDTF">2018-04-18T04:47:59Z</dcterms:modified>
</cp:coreProperties>
</file>