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0"/>
  </p:notesMasterIdLst>
  <p:handoutMasterIdLst>
    <p:handoutMasterId r:id="rId111"/>
  </p:handoutMasterIdLst>
  <p:sldIdLst>
    <p:sldId id="256" r:id="rId2"/>
    <p:sldId id="257" r:id="rId3"/>
    <p:sldId id="318" r:id="rId4"/>
    <p:sldId id="393" r:id="rId5"/>
    <p:sldId id="320" r:id="rId6"/>
    <p:sldId id="394" r:id="rId7"/>
    <p:sldId id="399" r:id="rId8"/>
    <p:sldId id="341" r:id="rId9"/>
    <p:sldId id="396" r:id="rId10"/>
    <p:sldId id="397" r:id="rId11"/>
    <p:sldId id="400" r:id="rId12"/>
    <p:sldId id="261" r:id="rId13"/>
    <p:sldId id="292" r:id="rId14"/>
    <p:sldId id="293" r:id="rId15"/>
    <p:sldId id="294" r:id="rId16"/>
    <p:sldId id="295" r:id="rId17"/>
    <p:sldId id="298" r:id="rId18"/>
    <p:sldId id="299" r:id="rId19"/>
    <p:sldId id="296" r:id="rId20"/>
    <p:sldId id="401" r:id="rId21"/>
    <p:sldId id="297" r:id="rId22"/>
    <p:sldId id="326" r:id="rId23"/>
    <p:sldId id="323" r:id="rId24"/>
    <p:sldId id="324" r:id="rId25"/>
    <p:sldId id="325" r:id="rId26"/>
    <p:sldId id="369" r:id="rId27"/>
    <p:sldId id="327" r:id="rId28"/>
    <p:sldId id="328" r:id="rId29"/>
    <p:sldId id="329" r:id="rId30"/>
    <p:sldId id="334" r:id="rId31"/>
    <p:sldId id="342" r:id="rId32"/>
    <p:sldId id="347" r:id="rId33"/>
    <p:sldId id="349" r:id="rId34"/>
    <p:sldId id="343" r:id="rId35"/>
    <p:sldId id="331" r:id="rId36"/>
    <p:sldId id="277" r:id="rId37"/>
    <p:sldId id="348" r:id="rId38"/>
    <p:sldId id="350" r:id="rId39"/>
    <p:sldId id="344" r:id="rId40"/>
    <p:sldId id="300" r:id="rId41"/>
    <p:sldId id="305" r:id="rId42"/>
    <p:sldId id="302" r:id="rId43"/>
    <p:sldId id="332" r:id="rId44"/>
    <p:sldId id="333" r:id="rId45"/>
    <p:sldId id="402" r:id="rId46"/>
    <p:sldId id="404" r:id="rId47"/>
    <p:sldId id="403" r:id="rId48"/>
    <p:sldId id="405" r:id="rId49"/>
    <p:sldId id="429" r:id="rId50"/>
    <p:sldId id="408" r:id="rId51"/>
    <p:sldId id="409" r:id="rId52"/>
    <p:sldId id="351" r:id="rId53"/>
    <p:sldId id="335" r:id="rId54"/>
    <p:sldId id="390" r:id="rId55"/>
    <p:sldId id="432" r:id="rId56"/>
    <p:sldId id="336" r:id="rId57"/>
    <p:sldId id="352" r:id="rId58"/>
    <p:sldId id="353" r:id="rId59"/>
    <p:sldId id="410" r:id="rId60"/>
    <p:sldId id="411" r:id="rId61"/>
    <p:sldId id="354" r:id="rId62"/>
    <p:sldId id="304" r:id="rId63"/>
    <p:sldId id="306" r:id="rId64"/>
    <p:sldId id="307" r:id="rId65"/>
    <p:sldId id="416" r:id="rId66"/>
    <p:sldId id="387" r:id="rId67"/>
    <p:sldId id="337" r:id="rId68"/>
    <p:sldId id="419" r:id="rId69"/>
    <p:sldId id="381" r:id="rId70"/>
    <p:sldId id="389" r:id="rId71"/>
    <p:sldId id="338" r:id="rId72"/>
    <p:sldId id="384" r:id="rId73"/>
    <p:sldId id="382" r:id="rId74"/>
    <p:sldId id="418" r:id="rId75"/>
    <p:sldId id="385" r:id="rId76"/>
    <p:sldId id="359" r:id="rId77"/>
    <p:sldId id="386" r:id="rId78"/>
    <p:sldId id="383" r:id="rId79"/>
    <p:sldId id="388" r:id="rId80"/>
    <p:sldId id="433" r:id="rId81"/>
    <p:sldId id="420" r:id="rId82"/>
    <p:sldId id="421" r:id="rId83"/>
    <p:sldId id="424" r:id="rId84"/>
    <p:sldId id="422" r:id="rId85"/>
    <p:sldId id="423" r:id="rId86"/>
    <p:sldId id="425" r:id="rId87"/>
    <p:sldId id="426" r:id="rId88"/>
    <p:sldId id="412" r:id="rId89"/>
    <p:sldId id="413" r:id="rId90"/>
    <p:sldId id="427" r:id="rId91"/>
    <p:sldId id="371" r:id="rId92"/>
    <p:sldId id="417" r:id="rId93"/>
    <p:sldId id="370" r:id="rId94"/>
    <p:sldId id="434" r:id="rId95"/>
    <p:sldId id="310" r:id="rId96"/>
    <p:sldId id="364" r:id="rId97"/>
    <p:sldId id="376" r:id="rId98"/>
    <p:sldId id="377" r:id="rId99"/>
    <p:sldId id="378" r:id="rId100"/>
    <p:sldId id="379" r:id="rId101"/>
    <p:sldId id="375" r:id="rId102"/>
    <p:sldId id="372" r:id="rId103"/>
    <p:sldId id="373" r:id="rId104"/>
    <p:sldId id="374" r:id="rId105"/>
    <p:sldId id="380" r:id="rId106"/>
    <p:sldId id="365" r:id="rId107"/>
    <p:sldId id="431" r:id="rId108"/>
    <p:sldId id="430" r:id="rId10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F"/>
    <a:srgbClr val="CC3300"/>
    <a:srgbClr val="3891A7"/>
    <a:srgbClr val="B6DF89"/>
    <a:srgbClr val="05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52" autoAdjust="0"/>
    <p:restoredTop sz="82838" autoAdjust="0"/>
  </p:normalViewPr>
  <p:slideViewPr>
    <p:cSldViewPr>
      <p:cViewPr varScale="1">
        <p:scale>
          <a:sx n="94" d="100"/>
          <a:sy n="94" d="100"/>
        </p:scale>
        <p:origin x="3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36" y="82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8" d="100"/>
        <a:sy n="128" d="100"/>
      </p:scale>
      <p:origin x="0" y="24992"/>
    </p:cViewPr>
  </p:sorterViewPr>
  <p:notesViewPr>
    <p:cSldViewPr>
      <p:cViewPr varScale="1">
        <p:scale>
          <a:sx n="92" d="100"/>
          <a:sy n="92" d="100"/>
        </p:scale>
        <p:origin x="-37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6BA0D-8F11-41A0-82B4-C647E2FAE447}" type="datetimeFigureOut">
              <a:rPr lang="en-CA" smtClean="0"/>
              <a:pPr/>
              <a:t>2018-10-01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D78D6-D8F9-42F4-9566-778346103BA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344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2018-10-01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8904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9355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829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5466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5376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5030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2824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8554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988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951775" y="3790167"/>
            <a:ext cx="10266171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sz="180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20" y="6192776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623392" y="1556792"/>
            <a:ext cx="11137237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04800"/>
            <a:ext cx="11097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10" y="836712"/>
            <a:ext cx="8832981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10800523" y="5717758"/>
            <a:ext cx="1056117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62400"/>
            <a:ext cx="85344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0502159" y="5565993"/>
            <a:ext cx="1344149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04800"/>
            <a:ext cx="11097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C108A-7415-F748-BC28-935EE8FA8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902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0" y="332657"/>
            <a:ext cx="9288000" cy="115200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28800"/>
            <a:ext cx="11176000" cy="46245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856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54864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486400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576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0" y="332656"/>
            <a:ext cx="9288000" cy="115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709118"/>
            <a:ext cx="5386917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358032"/>
            <a:ext cx="5386917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09118"/>
            <a:ext cx="5389033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58032"/>
            <a:ext cx="5389033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847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1371" y="252899"/>
            <a:ext cx="11425269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1371" y="332657"/>
            <a:ext cx="8736971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67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203200" y="152400"/>
            <a:ext cx="117856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309034" y="236539"/>
            <a:ext cx="11571817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615951" y="1600200"/>
            <a:ext cx="110617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sz="180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11176000" cy="46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7355" y="6643688"/>
            <a:ext cx="12192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800" b="1"/>
              <a:t>© 2015 HL7 ® Int’l. Licensed</a:t>
            </a:r>
            <a:r>
              <a:rPr lang="en-US" sz="800" b="1" baseline="0"/>
              <a:t> under Creative Commons</a:t>
            </a:r>
            <a:r>
              <a:rPr lang="en-US" sz="800" b="1"/>
              <a:t>. HL7, Health Level Seven, FHIR &amp; flame logo are registered trademarks of Health Level Seven International. Reg. U.S. TM Office.</a:t>
            </a:r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000" y="5791200"/>
            <a:ext cx="66501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684000" y="260649"/>
            <a:ext cx="2035806" cy="12528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1561299" y="759223"/>
            <a:ext cx="384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>
                <a:solidFill>
                  <a:srgbClr val="CC3300"/>
                </a:solidFill>
              </a:rPr>
              <a:t>®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31370" y="332657"/>
            <a:ext cx="9288000" cy="118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3/ValueSet/$expand?url=http://snomed.info/sct?fhir_vs%3Disa/233604007" TargetMode="External"/><Relationship Id="rId2" Type="http://schemas.openxmlformats.org/officeDocument/2006/relationships/hyperlink" Target="http://ontoserver.csiro.au/stu3-latest/ValueSet/$expand?url=http://snomed.info/sct?fhir_vs%3Disa/233604007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its.patientsfirst.org.nz/RestService.svc/Terminz/ValueSet/$expand?url=http://snomed.info/sct?fhir_vs%3Disa/233604007" TargetMode="Externa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blob/master/presentations/2018-09%20Tutorials/FHIR%20Terminology.ppt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myhospital.org/codes/labresults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hl7.org/fhir/STU3/consent.html#resource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107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105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10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fhirtest.uhn.ca/baseDstu3/Observation?code=3141-9" TargetMode="External"/><Relationship Id="rId2" Type="http://schemas.openxmlformats.org/officeDocument/2006/relationships/hyperlink" Target="http://fhirtest.uhn.ca/baseDstu3/Condition?code=http://snomed.info/sct|38341003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fhirtest.uhn.ca/baseDstu3/AllergyIntolerance?code=|allergyName" TargetMode="External"/><Relationship Id="rId2" Type="http://schemas.openxmlformats.org/officeDocument/2006/relationships/hyperlink" Target="http://fhirtest.uhn.ca/baseDstu3/Observation?code=http://snomed.info/sct|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fhirtest.uhn.ca/baseDstu3/AllergyIntolerance?code=|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fhirtest.uhn.ca/baseDstu3/Condition?code:text=angin" TargetMode="External"/><Relationship Id="rId2" Type="http://schemas.openxmlformats.org/officeDocument/2006/relationships/hyperlink" Target="http://fhirtest.uhn.ca/baseDstu3/Condition?code:text=angina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fhirtest.uhn.ca/baseDstu3/Condition?severity:not=255604002" TargetMode="External"/><Relationship Id="rId4" Type="http://schemas.openxmlformats.org/officeDocument/2006/relationships/hyperlink" Target="http://fhirtest.uhn.ca/baseDstu3/AllergyIntolerance?code:text=Kiwi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test.fhir.org/r3/Condition?code:in=http://hl7.org/fhir/ValueSet/condition-code" TargetMode="External"/><Relationship Id="rId2" Type="http://schemas.openxmlformats.org/officeDocument/2006/relationships/hyperlink" Target="http://fhirtest.uhn.ca/baseDstu3/Condition?code:in=http://hl7.org/fhir/ValueSet/condition-code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fhirtest.uhn.ca/baseDstu3/Condition?code:not-in=http://hl7.org/fhir/ValueSet/condition-code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fhirtest.uhn.ca/baseDstu3/Condition?code:above=http://snomed.info/sct|1481000119100" TargetMode="External"/><Relationship Id="rId2" Type="http://schemas.openxmlformats.org/officeDocument/2006/relationships/hyperlink" Target="http://fhirtest.uhn.ca/baseDstu3/Condition?code:below=http://snomed.info/sct|73211009" TargetMode="Externa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" Target="slide105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fhirtest.uhn.ca/baseDstu3/ValueSet/procedure-category/$expand" TargetMode="External"/><Relationship Id="rId2" Type="http://schemas.openxmlformats.org/officeDocument/2006/relationships/hyperlink" Target="http://fhirtest.uhn.ca/baseDstu3/ValueSet/procedure-category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fhirtest.uhn.ca/baseDstu3/ValueSet/observation-category" TargetMode="External"/><Relationship Id="rId2" Type="http://schemas.openxmlformats.org/officeDocument/2006/relationships/hyperlink" Target="http://test.fhir.org/r3/ValueSet/condition-category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fhirtest.uhn.ca/baseDstu3/ValueSet/route-codes/$expand" TargetMode="External"/><Relationship Id="rId5" Type="http://schemas.openxmlformats.org/officeDocument/2006/relationships/hyperlink" Target="http://fhirtest.uhn.ca/baseDstu3/ValueSet/route-codes" TargetMode="External"/><Relationship Id="rId4" Type="http://schemas.openxmlformats.org/officeDocument/2006/relationships/hyperlink" Target="http://fhirtest.uhn.ca/baseDstu3/ValueSet/observation-category/$expand" TargetMode="Externa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its.patientsfirst.org.nz/RestService.svc/Terminz/CodeSystem/$validate-code?system=http://snomed.info/sct&amp;code=233604007" TargetMode="External"/><Relationship Id="rId2" Type="http://schemas.openxmlformats.org/officeDocument/2006/relationships/hyperlink" Target="http://fhirtest.uhn.ca/baseDstu3/ValueSet/$validate-code?url=http://hl7.org/fhir/ValueSet/condition-category&amp;system=http://hl7.org/fhir/condition-category&amp;code=problem-list-item" TargetMode="Externa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fhirtest.uhn.ca/baseDstu3/CodeSystem/$lookup?system=http://snomed.info/sct&amp;code=233604007" TargetMode="External"/><Relationship Id="rId2" Type="http://schemas.openxmlformats.org/officeDocument/2006/relationships/hyperlink" Target="http://its.patientsfirst.org.nz/RestService.svc/Terminz/CodeSystem/$lookup?system=http://snomed.info/sct&amp;code=233604007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tx.fhir.org/r3/CodeSystem/$lookup?system=http://snomed.info/sct&amp;code=233604007" TargetMode="Externa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3/CodeSystem/$subsumes?system=http://snomed.info/sct&amp;codeB=3738000&amp;codeA=235856003" TargetMode="External"/><Relationship Id="rId2" Type="http://schemas.openxmlformats.org/officeDocument/2006/relationships/hyperlink" Target="http://tx.fhir.org/r3/CodeSystem/$subsumes?system=http://snomed.info/sct&amp;codeA=3738000&amp;codeB=235856003" TargetMode="Externa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3/ConceptMap/cm-address-use-v2/$translate?system=http://hl7.org/fhir/address-use&amp;code=home&amp;source=http://hl7.org/fhir/ValueSet/address-use&amp;target=http://hl7.org/fhir/ValueSet/v3-AddressUse" TargetMode="External"/><Relationship Id="rId2" Type="http://schemas.openxmlformats.org/officeDocument/2006/relationships/hyperlink" Target="http://its.patientsfirst.org.nz/RestService.svc/Terminz/ConceptMap/$translate?system=http://hl7.org/fhir/address-use&amp;code=home&amp;source=http://hl7.org/fhir/ValueSet/address-use&amp;target=http://hl7.org/fhir/ValueSet/v3-AddressUse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its.patientsfirst.org.nz/RestService.svc/Terminz/ConceptMap?source=http://hl7.org/fhir/ValueSet/address-use&amp;target=http://hl7.org/fhir/ValueSet/v3-AddressUse" TargetMode="External"/><Relationship Id="rId4" Type="http://schemas.openxmlformats.org/officeDocument/2006/relationships/hyperlink" Target="http://tx.fhir.org/r3/ConceptMap/cm-address-use-v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hl7.org/fhir/terminology-module.html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its.patientsfirst.org.nz/RestService.svc/Terminz/ConceptMap?source=http://hl7.org/fhir/ValueSet/address-use&amp;target=http://hl7.org/fhir/ValueSet/v3-AddressUse" TargetMode="External"/><Relationship Id="rId2" Type="http://schemas.openxmlformats.org/officeDocument/2006/relationships/hyperlink" Target="http://its.patientsfirst.org.nz/RestService.svc/Terminz/ConceptMap/$translate?system=http://hl7.org/fhir/address-use&amp;code=home&amp;source=http://hl7.org/fhir/ValueSet/address-use&amp;target=http://hl7.org/fhir/ValueSet/v3-AddressUse" TargetMode="Externa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http.html#transaction" TargetMode="Externa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" TargetMode="External"/><Relationship Id="rId2" Type="http://schemas.openxmlformats.org/officeDocument/2006/relationships/hyperlink" Target="http://tx.fhir.org/r3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its.patientsfirst.org.nz/RestService.svc/Terminz/" TargetMode="External"/><Relationship Id="rId4" Type="http://schemas.openxmlformats.org/officeDocument/2006/relationships/hyperlink" Target="http://fhirtest.uhn.ca/baseDstu3" TargetMode="Externa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cts.nlm.nih.gov/fhir/" TargetMode="External"/><Relationship Id="rId2" Type="http://schemas.openxmlformats.org/officeDocument/2006/relationships/hyperlink" Target="http://ontoserver.csiro.au/stu3-latest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iki.hl7.org/index.php?title=Publicly_Available_FHIR_Servers_for_testing" TargetMode="Externa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://clinfhir.com/valuesetCreator.html" TargetMode="External"/><Relationship Id="rId2" Type="http://schemas.openxmlformats.org/officeDocument/2006/relationships/hyperlink" Target="http://clinfhir.com/codeSystem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getpostman.com/" TargetMode="External"/><Relationship Id="rId4" Type="http://schemas.openxmlformats.org/officeDocument/2006/relationships/hyperlink" Target="http://clinfhir.com/query.html" TargetMode="Externa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ontoserver.csiro.au/vstool" TargetMode="External"/><Relationship Id="rId2" Type="http://schemas.openxmlformats.org/officeDocument/2006/relationships/hyperlink" Target="http://ontoserver.csiro.au/shrimp" TargetMode="Externa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.fhir.org/#narrow/stream/terminology" TargetMode="Externa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632" y="1484784"/>
            <a:ext cx="6624736" cy="1944216"/>
          </a:xfrm>
        </p:spPr>
        <p:txBody>
          <a:bodyPr/>
          <a:lstStyle/>
          <a:p>
            <a:r>
              <a:rPr lang="en-US" sz="4800" dirty="0"/>
              <a:t>Understanding and Using Terminology in HL7 FHIR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Rob Hausam MD</a:t>
            </a:r>
          </a:p>
          <a:p>
            <a:r>
              <a:rPr lang="en-US" sz="2400" dirty="0"/>
              <a:t>HL7 Working Group Meeting </a:t>
            </a:r>
          </a:p>
          <a:p>
            <a:r>
              <a:rPr lang="en-US" sz="2400" dirty="0"/>
              <a:t>Baltimore, Maryland</a:t>
            </a:r>
          </a:p>
          <a:p>
            <a:r>
              <a:rPr lang="en-US" sz="2400"/>
              <a:t>2018-10-03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Terminologies link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Terminologies link </a:t>
            </a:r>
          </a:p>
          <a:p>
            <a:pPr lvl="1"/>
            <a:r>
              <a:rPr lang="en-US"/>
              <a:t>The last link on the right in the top-level (red) navigation bar</a:t>
            </a:r>
          </a:p>
          <a:p>
            <a:pPr lvl="1"/>
            <a:r>
              <a:rPr lang="en-US"/>
              <a:t>The quick and easy way to get to the terminology content in the</a:t>
            </a:r>
            <a:br>
              <a:rPr lang="en-US"/>
            </a:br>
            <a:r>
              <a:rPr lang="en-US"/>
              <a:t>FHIR specification – code systems, value sets, concept maps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B31F63-86F1-2048-A721-A9BA7895C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4005072"/>
            <a:ext cx="10033000" cy="20701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0C64DDFA-ECBA-EC4A-8D24-90630FD43AD5}"/>
              </a:ext>
            </a:extLst>
          </p:cNvPr>
          <p:cNvSpPr/>
          <p:nvPr/>
        </p:nvSpPr>
        <p:spPr bwMode="auto">
          <a:xfrm>
            <a:off x="8119872" y="4864608"/>
            <a:ext cx="1280160" cy="549126"/>
          </a:xfrm>
          <a:custGeom>
            <a:avLst/>
            <a:gdLst>
              <a:gd name="connsiteX0" fmla="*/ 0 w 1368152"/>
              <a:gd name="connsiteY0" fmla="*/ 274563 h 549126"/>
              <a:gd name="connsiteX1" fmla="*/ 684076 w 1368152"/>
              <a:gd name="connsiteY1" fmla="*/ 0 h 549126"/>
              <a:gd name="connsiteX2" fmla="*/ 1368152 w 1368152"/>
              <a:gd name="connsiteY2" fmla="*/ 274563 h 549126"/>
              <a:gd name="connsiteX3" fmla="*/ 684076 w 1368152"/>
              <a:gd name="connsiteY3" fmla="*/ 549126 h 549126"/>
              <a:gd name="connsiteX4" fmla="*/ 0 w 1368152"/>
              <a:gd name="connsiteY4" fmla="*/ 274563 h 549126"/>
              <a:gd name="connsiteX0" fmla="*/ 684076 w 1368152"/>
              <a:gd name="connsiteY0" fmla="*/ 0 h 549126"/>
              <a:gd name="connsiteX1" fmla="*/ 1368152 w 1368152"/>
              <a:gd name="connsiteY1" fmla="*/ 274563 h 549126"/>
              <a:gd name="connsiteX2" fmla="*/ 684076 w 1368152"/>
              <a:gd name="connsiteY2" fmla="*/ 549126 h 549126"/>
              <a:gd name="connsiteX3" fmla="*/ 0 w 1368152"/>
              <a:gd name="connsiteY3" fmla="*/ 274563 h 549126"/>
              <a:gd name="connsiteX4" fmla="*/ 775516 w 1368152"/>
              <a:gd name="connsiteY4" fmla="*/ 91440 h 54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549126">
                <a:moveTo>
                  <a:pt x="684076" y="0"/>
                </a:moveTo>
                <a:cubicBezTo>
                  <a:pt x="1061881" y="0"/>
                  <a:pt x="1368152" y="122926"/>
                  <a:pt x="1368152" y="274563"/>
                </a:cubicBezTo>
                <a:cubicBezTo>
                  <a:pt x="1368152" y="426200"/>
                  <a:pt x="1061881" y="549126"/>
                  <a:pt x="684076" y="549126"/>
                </a:cubicBezTo>
                <a:cubicBezTo>
                  <a:pt x="306271" y="549126"/>
                  <a:pt x="0" y="426200"/>
                  <a:pt x="0" y="274563"/>
                </a:cubicBezTo>
                <a:cubicBezTo>
                  <a:pt x="0" y="122926"/>
                  <a:pt x="306271" y="0"/>
                  <a:pt x="775516" y="91440"/>
                </a:cubicBezTo>
              </a:path>
            </a:pathLst>
          </a:cu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7C096-193F-6145-BE13-A19B70BF0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699609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 $expand Example 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SNOMED CT subtypes of 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http://ontoserver.csiro.au/stu3-latest/ValueSet/$expand?url=http%3A%2F%2Fsnomed.info%2Fsct%3Ffhir_vs%3Disa%2F233604007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http://tx.fhir.org/r3/ValueSet/$expand?url=http%3A%2F%2Fsnomed.info%2Fsct%3Ffhir_vs%3Disa%2F233604007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http://its.patientsfirst.org.nz/RestService.svc/Terminz/ValueSet/$expand?url=http%3A%2F%2Fsnomed.info%2Fsct%3Ffhir_vs%3Disa%2F233604007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588173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$compose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Given a set of property/concept pairs, return the set of concept(s) that match those properties</a:t>
            </a:r>
            <a:endParaRPr lang="en-CA"/>
          </a:p>
          <a:p>
            <a:r>
              <a:rPr lang="en-CA"/>
              <a:t>Example use:</a:t>
            </a:r>
          </a:p>
          <a:p>
            <a:pPr lvl="1"/>
            <a:r>
              <a:rPr lang="en-CA"/>
              <a:t>SNOMED Composition - provide multiple properties, and ask for a single pre-coordinated code that represents the whole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186525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Closure – why do we need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Find any observations for male patients over the age of 50 who attended a particular clinic within a particular 2 week period, with a diagnosis of gout, and who had an elevated serum creatinine</a:t>
            </a:r>
          </a:p>
          <a:p>
            <a:r>
              <a:rPr lang="en-AU"/>
              <a:t>Some of this is terminology based, some isn’t</a:t>
            </a:r>
          </a:p>
          <a:p>
            <a:r>
              <a:rPr lang="en-AU"/>
              <a:t>How do you make this work?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984667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– the problem and the FHIR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Both "diagnosis of gout" and "serum creatinine" involve value set and/or </a:t>
            </a:r>
            <a:r>
              <a:rPr lang="en-US" err="1"/>
              <a:t>subsumption</a:t>
            </a:r>
            <a:r>
              <a:rPr lang="en-US"/>
              <a:t> queries (against SNOMED CT and LOINC respectively)</a:t>
            </a:r>
          </a:p>
          <a:p>
            <a:r>
              <a:rPr lang="en-US"/>
              <a:t>Generate a </a:t>
            </a:r>
            <a:r>
              <a:rPr lang="en-US" err="1"/>
              <a:t>subsumption</a:t>
            </a:r>
            <a:r>
              <a:rPr lang="en-US"/>
              <a:t> closure table on the fly, as new codes are seen</a:t>
            </a:r>
          </a:p>
          <a:p>
            <a:pPr lvl="1"/>
            <a:r>
              <a:rPr lang="en-US"/>
              <a:t>Terminology server does terminological reasoning</a:t>
            </a:r>
          </a:p>
          <a:p>
            <a:pPr lvl="1"/>
            <a:r>
              <a:rPr lang="en-US"/>
              <a:t>Client does closure table maintenance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756289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$closure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For every new code encountered by the client in a context</a:t>
            </a:r>
          </a:p>
          <a:p>
            <a:r>
              <a:rPr lang="en-AU"/>
              <a:t>Ask the server what relationships exist with codes already in that context</a:t>
            </a:r>
          </a:p>
          <a:p>
            <a:r>
              <a:rPr lang="en-AU"/>
              <a:t>Put them all in a ‘closure’ table</a:t>
            </a:r>
          </a:p>
          <a:p>
            <a:pPr lvl="1"/>
            <a:r>
              <a:rPr lang="en-AU"/>
              <a:t>Concept table (key : system : code : display)</a:t>
            </a:r>
          </a:p>
          <a:p>
            <a:pPr lvl="1"/>
            <a:r>
              <a:rPr lang="en-AU"/>
              <a:t>Closure table (</a:t>
            </a:r>
            <a:r>
              <a:rPr lang="en-AU" err="1"/>
              <a:t>keySource</a:t>
            </a:r>
            <a:r>
              <a:rPr lang="en-AU"/>
              <a:t>, </a:t>
            </a:r>
            <a:r>
              <a:rPr lang="en-AU" err="1"/>
              <a:t>keyDest</a:t>
            </a:r>
            <a:r>
              <a:rPr lang="en-AU"/>
              <a:t>)</a:t>
            </a:r>
          </a:p>
          <a:p>
            <a:r>
              <a:rPr lang="en-AU"/>
              <a:t>Can include joins on this table as part of other queries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489066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ExpansionProfile</a:t>
            </a:r>
            <a:r>
              <a:rPr lang="en-US" dirty="0"/>
              <a:t> resource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Defines constraints on the expansion of a value set in FHIR (</a:t>
            </a:r>
            <a:r>
              <a:rPr lang="en-US" err="1"/>
              <a:t>ValueSet</a:t>
            </a:r>
            <a:r>
              <a:rPr lang="en-US"/>
              <a:t> resource)</a:t>
            </a:r>
          </a:p>
          <a:p>
            <a:pPr lvl="1"/>
            <a:r>
              <a:rPr lang="en-US"/>
              <a:t>Include or exclude specified code systems</a:t>
            </a:r>
          </a:p>
          <a:p>
            <a:pPr lvl="1"/>
            <a:r>
              <a:rPr lang="en-US"/>
              <a:t>Include or exclude designations, including designations for specific languages or uses</a:t>
            </a:r>
          </a:p>
          <a:p>
            <a:pPr lvl="1"/>
            <a:r>
              <a:rPr lang="en-US"/>
              <a:t>Include or exclude definitions, inactive concepts, “nested” codes, “not to be rendered in user interface” codes, post-coordinated expressions</a:t>
            </a:r>
          </a:p>
          <a:p>
            <a:pPr lvl="1"/>
            <a:r>
              <a:rPr lang="en-US"/>
              <a:t>Specify display language for the expansion</a:t>
            </a:r>
          </a:p>
          <a:p>
            <a:pPr lvl="1"/>
            <a:r>
              <a:rPr lang="en-US"/>
              <a:t>Allow limited expansion for too large value sets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197424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ExpansionProfile</a:t>
            </a:r>
            <a:r>
              <a:rPr lang="en-US" dirty="0"/>
              <a:t> UML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23BDC-8DED-0A4D-9194-0729A6991F53}"/>
              </a:ext>
            </a:extLst>
          </p:cNvPr>
          <p:cNvSpPr txBox="1">
            <a:spLocks/>
          </p:cNvSpPr>
          <p:nvPr/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106</a:t>
            </a:fld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1B6438-057E-864B-A48E-7776C2CC3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3" y="1628800"/>
            <a:ext cx="6984776" cy="489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049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ConceptMap</a:t>
            </a:r>
            <a:r>
              <a:rPr lang="en-AU" dirty="0"/>
              <a:t> 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107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491F4A-0320-B949-8218-91C061033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666673"/>
            <a:ext cx="9125118" cy="485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8520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6D59-C9BA-344C-8958-538FD7BB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TerminologyCapabilities</a:t>
            </a:r>
            <a:r>
              <a:rPr lang="en-US" dirty="0"/>
              <a:t> UML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89D1D-13AB-1C46-B430-DB5E55B83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108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F7D44B-14A2-4041-8465-A918DE65A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0" y="1700808"/>
            <a:ext cx="11364692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62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8D5090-289B-A94F-8ABF-50C59568B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A8990-5F8C-CA49-8F8F-3F7ADCE55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270565"/>
            <a:ext cx="10125218" cy="6155259"/>
          </a:xfrm>
          <a:prstGeom prst="rect">
            <a:avLst/>
          </a:prstGeom>
        </p:spPr>
      </p:pic>
      <p:pic>
        <p:nvPicPr>
          <p:cNvPr id="6" name="Picture 14" descr="HL7 International Logo">
            <a:extLst>
              <a:ext uri="{FF2B5EF4-FFF2-40B4-BE49-F238E27FC236}">
                <a16:creationId xmlns:a16="http://schemas.microsoft.com/office/drawing/2014/main" id="{E4D9F3E1-85F5-0C4B-BF1F-F43033A02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000" y="5791200"/>
            <a:ext cx="66501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8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Representing and exchanging Coded Data</a:t>
            </a:r>
            <a:endParaRPr lang="en-CA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B0511C-BC71-5F49-BB0A-6BF3F6338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661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Code System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285910" y="2057400"/>
            <a:ext cx="4698522" cy="3603847"/>
          </a:xfrm>
        </p:spPr>
        <p:txBody>
          <a:bodyPr/>
          <a:lstStyle/>
          <a:p>
            <a:r>
              <a:rPr lang="en-AU" sz="2000"/>
              <a:t>SNOMED CT / LOINC / ICD-10</a:t>
            </a:r>
          </a:p>
          <a:p>
            <a:r>
              <a:rPr lang="en-AU" sz="2000" err="1"/>
              <a:t>RxNorm</a:t>
            </a:r>
            <a:r>
              <a:rPr lang="en-AU" sz="2000"/>
              <a:t>, NDF-RT, ICPC, ICF, CPT, CVX, NUCC HCPT, ATC, ANZSCO  (+ 100s more)</a:t>
            </a:r>
          </a:p>
          <a:p>
            <a:r>
              <a:rPr lang="en-AU" sz="2000"/>
              <a:t>HL7 V2 tables, V3 code systems</a:t>
            </a:r>
          </a:p>
          <a:p>
            <a:r>
              <a:rPr lang="en-AU" sz="2000"/>
              <a:t>A drug formulary</a:t>
            </a:r>
          </a:p>
          <a:p>
            <a:r>
              <a:rPr lang="en-AU" sz="2000"/>
              <a:t>Options for a </a:t>
            </a:r>
            <a:r>
              <a:rPr lang="en-AU" sz="2000" err="1"/>
              <a:t>config</a:t>
            </a:r>
            <a:r>
              <a:rPr lang="en-AU" sz="2000"/>
              <a:t> table in an application </a:t>
            </a:r>
          </a:p>
          <a:p>
            <a:r>
              <a:rPr lang="en-AU" sz="2000"/>
              <a:t>A list of </a:t>
            </a:r>
            <a:r>
              <a:rPr lang="en-AU" sz="2000" err="1"/>
              <a:t>enums</a:t>
            </a:r>
            <a:r>
              <a:rPr lang="en-AU" sz="2000"/>
              <a:t> in a java class</a:t>
            </a:r>
          </a:p>
          <a:p>
            <a:r>
              <a:rPr lang="en-AU" sz="2000"/>
              <a:t>Country codes (ISO 3166)</a:t>
            </a:r>
          </a:p>
          <a:p>
            <a:endParaRPr lang="en-AU" sz="2000"/>
          </a:p>
          <a:p>
            <a:endParaRPr lang="en-AU" sz="2000"/>
          </a:p>
        </p:txBody>
      </p:sp>
      <p:sp>
        <p:nvSpPr>
          <p:cNvPr id="10" name="Rounded Rectangle 9"/>
          <p:cNvSpPr/>
          <p:nvPr/>
        </p:nvSpPr>
        <p:spPr>
          <a:xfrm>
            <a:off x="2401100" y="2132856"/>
            <a:ext cx="2160240" cy="30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/>
              <a:t>Code System:</a:t>
            </a:r>
          </a:p>
          <a:p>
            <a:pPr algn="ctr"/>
            <a:r>
              <a:rPr lang="en-AU" sz="1600"/>
              <a:t>Defines a set of concepts with a coherent meaning</a:t>
            </a:r>
            <a:br>
              <a:rPr lang="en-AU" sz="1600"/>
            </a:br>
            <a:br>
              <a:rPr lang="en-AU" sz="1600"/>
            </a:br>
            <a:r>
              <a:rPr lang="en-AU" sz="1600"/>
              <a:t>Code</a:t>
            </a:r>
            <a:br>
              <a:rPr lang="en-AU" sz="1600"/>
            </a:br>
            <a:r>
              <a:rPr lang="en-AU" sz="1600"/>
              <a:t>Display</a:t>
            </a:r>
          </a:p>
          <a:p>
            <a:pPr algn="ctr"/>
            <a:r>
              <a:rPr lang="en-AU" sz="1600"/>
              <a:t>Definition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3C8B2EB-ADE7-9942-A6D6-A67DE9A3B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0939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Value Set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303912" y="3849664"/>
            <a:ext cx="3896190" cy="2448272"/>
          </a:xfrm>
        </p:spPr>
        <p:txBody>
          <a:bodyPr/>
          <a:lstStyle/>
          <a:p>
            <a:r>
              <a:rPr lang="en-AU" sz="2000"/>
              <a:t>“European country codes”</a:t>
            </a:r>
          </a:p>
          <a:p>
            <a:r>
              <a:rPr lang="en-AU" sz="2000"/>
              <a:t>“The LOINC codes that I use”</a:t>
            </a:r>
          </a:p>
          <a:p>
            <a:r>
              <a:rPr lang="en-AU" sz="2000"/>
              <a:t>All LOINC order codes</a:t>
            </a:r>
          </a:p>
          <a:p>
            <a:r>
              <a:rPr lang="en-AU" sz="2000"/>
              <a:t>A particular SNOMED CT hierarchy</a:t>
            </a:r>
          </a:p>
          <a:p>
            <a:r>
              <a:rPr lang="en-AU" sz="2000"/>
              <a:t>Substance codes plus “No known allergy”</a:t>
            </a:r>
          </a:p>
          <a:p>
            <a:endParaRPr lang="en-AU" sz="2000"/>
          </a:p>
          <a:p>
            <a:endParaRPr lang="en-AU" sz="2000"/>
          </a:p>
          <a:p>
            <a:endParaRPr lang="en-AU" sz="2000"/>
          </a:p>
        </p:txBody>
      </p:sp>
      <p:sp>
        <p:nvSpPr>
          <p:cNvPr id="11" name="Rounded Rectangle 10"/>
          <p:cNvSpPr/>
          <p:nvPr/>
        </p:nvSpPr>
        <p:spPr>
          <a:xfrm>
            <a:off x="2401100" y="2132856"/>
            <a:ext cx="2160240" cy="30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/>
              <a:t>Code System:</a:t>
            </a:r>
          </a:p>
          <a:p>
            <a:pPr algn="ctr"/>
            <a:r>
              <a:rPr lang="en-AU" sz="1600"/>
              <a:t>Defines a set of concepts with a coherent meaning</a:t>
            </a:r>
            <a:br>
              <a:rPr lang="en-AU" sz="1600"/>
            </a:br>
            <a:br>
              <a:rPr lang="en-AU" sz="1600"/>
            </a:br>
            <a:r>
              <a:rPr lang="en-AU" sz="1600"/>
              <a:t>Code</a:t>
            </a:r>
            <a:br>
              <a:rPr lang="en-AU" sz="1600"/>
            </a:br>
            <a:r>
              <a:rPr lang="en-AU" sz="1600"/>
              <a:t>Display</a:t>
            </a:r>
          </a:p>
          <a:p>
            <a:pPr algn="ctr"/>
            <a:r>
              <a:rPr lang="en-AU" sz="1600"/>
              <a:t>Definition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555940" y="2132856"/>
            <a:ext cx="1980220" cy="145816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/>
              <a:t>Value Set:</a:t>
            </a:r>
          </a:p>
          <a:p>
            <a:pPr algn="ctr"/>
            <a:r>
              <a:rPr lang="en-AU" sz="1600"/>
              <a:t>A selection of a set of codes for use in a particular context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561340" y="2861937"/>
            <a:ext cx="994600" cy="3357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20673188">
            <a:off x="4630836" y="2708608"/>
            <a:ext cx="752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/>
              <a:t>Selects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F7BC2A3-5904-3646-BFBE-C1510FD53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9574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</a:t>
            </a:r>
            <a:r>
              <a:rPr lang="en-AU" b="1" dirty="0"/>
              <a:t>vs.</a:t>
            </a:r>
            <a:r>
              <a:rPr lang="en-AU" dirty="0"/>
              <a:t> Value Set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/>
              <a:t>Why do we need both?</a:t>
            </a:r>
          </a:p>
          <a:p>
            <a:r>
              <a:rPr lang="en-AU" sz="2800" dirty="0"/>
              <a:t>These can be mixed (and misunderstood) in common usage</a:t>
            </a:r>
          </a:p>
          <a:p>
            <a:pPr lvl="1"/>
            <a:r>
              <a:rPr lang="en-AU" sz="2300" dirty="0"/>
              <a:t>Especially for a value set that is “all codes” from the code system</a:t>
            </a:r>
          </a:p>
          <a:p>
            <a:r>
              <a:rPr lang="en-CA" sz="2900" dirty="0"/>
              <a:t>A value set can contain codes from more than one code system</a:t>
            </a:r>
          </a:p>
          <a:p>
            <a:pPr lvl="1"/>
            <a:r>
              <a:rPr lang="en-CA" sz="2300" dirty="0"/>
              <a:t>But it’s </a:t>
            </a:r>
            <a:r>
              <a:rPr lang="en-CA" sz="2300" b="1" dirty="0"/>
              <a:t>usually</a:t>
            </a:r>
            <a:r>
              <a:rPr lang="en-CA" sz="2300" dirty="0"/>
              <a:t> not a great idea</a:t>
            </a:r>
            <a:endParaRPr lang="en-AU" sz="2300" dirty="0"/>
          </a:p>
          <a:p>
            <a:r>
              <a:rPr lang="en-AU" sz="2800" dirty="0"/>
              <a:t>Separate the </a:t>
            </a:r>
            <a:r>
              <a:rPr lang="en-AU" sz="2800" b="1" dirty="0"/>
              <a:t>definition</a:t>
            </a:r>
            <a:r>
              <a:rPr lang="en-AU" sz="2800" dirty="0"/>
              <a:t> of a concept (code system) and the </a:t>
            </a:r>
            <a:r>
              <a:rPr lang="en-AU" sz="2800" b="1" dirty="0"/>
              <a:t>use </a:t>
            </a:r>
            <a:r>
              <a:rPr lang="en-AU" sz="2800" dirty="0"/>
              <a:t>of a concept (value set)</a:t>
            </a:r>
          </a:p>
          <a:p>
            <a:pPr lvl="1"/>
            <a:r>
              <a:rPr lang="en-AU" sz="2400" dirty="0"/>
              <a:t>Keep this straight, or you may have trouble when you exchange data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55DBDF8-4843-2342-B404-5338E90E0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2520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Terminology Binding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401100" y="2132856"/>
            <a:ext cx="2160240" cy="30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/>
              <a:t>Code System:</a:t>
            </a:r>
          </a:p>
          <a:p>
            <a:pPr algn="ctr"/>
            <a:r>
              <a:rPr lang="en-AU" sz="1600"/>
              <a:t>Defines a set of concepts with a coherent meaning</a:t>
            </a:r>
            <a:br>
              <a:rPr lang="en-AU" sz="1600"/>
            </a:br>
            <a:br>
              <a:rPr lang="en-AU" sz="1600"/>
            </a:br>
            <a:r>
              <a:rPr lang="en-AU" sz="1600"/>
              <a:t>Code</a:t>
            </a:r>
            <a:br>
              <a:rPr lang="en-AU" sz="1600"/>
            </a:br>
            <a:r>
              <a:rPr lang="en-AU" sz="1600"/>
              <a:t>Display</a:t>
            </a:r>
          </a:p>
          <a:p>
            <a:pPr algn="ctr"/>
            <a:r>
              <a:rPr lang="en-AU" sz="1600"/>
              <a:t>Definition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555940" y="2132856"/>
            <a:ext cx="1980220" cy="145816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/>
              <a:t>Value Set:</a:t>
            </a:r>
          </a:p>
          <a:p>
            <a:pPr algn="ctr"/>
            <a:r>
              <a:rPr lang="en-AU" sz="1600"/>
              <a:t>A selection of a set of codes for use in a particular context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561340" y="2861937"/>
            <a:ext cx="994600" cy="3357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0673188">
            <a:off x="4611600" y="2708608"/>
            <a:ext cx="7906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 b="1"/>
              <a:t>Selects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07200" y="2611619"/>
            <a:ext cx="6655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 b="1"/>
              <a:t>Binds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7BF7C5E-66DA-D641-95CA-DDA309ED11AA}"/>
              </a:ext>
            </a:extLst>
          </p:cNvPr>
          <p:cNvSpPr/>
          <p:nvPr/>
        </p:nvSpPr>
        <p:spPr>
          <a:xfrm>
            <a:off x="8530760" y="2169238"/>
            <a:ext cx="2461784" cy="137882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/>
              <a:t>Element Definition: </a:t>
            </a:r>
            <a:br>
              <a:rPr lang="en-AU" sz="1600"/>
            </a:br>
            <a:r>
              <a:rPr lang="en-AU" sz="1600"/>
              <a:t>Data element and binding characteristics and value set reference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08DD9F-2CB6-E749-9EAC-1963CE68B873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7536160" y="2858649"/>
            <a:ext cx="994600" cy="32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11">
            <a:extLst>
              <a:ext uri="{FF2B5EF4-FFF2-40B4-BE49-F238E27FC236}">
                <a16:creationId xmlns:a16="http://schemas.microsoft.com/office/drawing/2014/main" id="{1FF561A1-BB3B-5A4A-BA27-BBCFC8C11764}"/>
              </a:ext>
            </a:extLst>
          </p:cNvPr>
          <p:cNvSpPr/>
          <p:nvPr/>
        </p:nvSpPr>
        <p:spPr bwMode="auto">
          <a:xfrm>
            <a:off x="7393635" y="2512696"/>
            <a:ext cx="1292696" cy="588993"/>
          </a:xfrm>
          <a:custGeom>
            <a:avLst/>
            <a:gdLst>
              <a:gd name="connsiteX0" fmla="*/ 0 w 1368152"/>
              <a:gd name="connsiteY0" fmla="*/ 274563 h 549126"/>
              <a:gd name="connsiteX1" fmla="*/ 684076 w 1368152"/>
              <a:gd name="connsiteY1" fmla="*/ 0 h 549126"/>
              <a:gd name="connsiteX2" fmla="*/ 1368152 w 1368152"/>
              <a:gd name="connsiteY2" fmla="*/ 274563 h 549126"/>
              <a:gd name="connsiteX3" fmla="*/ 684076 w 1368152"/>
              <a:gd name="connsiteY3" fmla="*/ 549126 h 549126"/>
              <a:gd name="connsiteX4" fmla="*/ 0 w 1368152"/>
              <a:gd name="connsiteY4" fmla="*/ 274563 h 549126"/>
              <a:gd name="connsiteX0" fmla="*/ 684076 w 1368152"/>
              <a:gd name="connsiteY0" fmla="*/ 0 h 549126"/>
              <a:gd name="connsiteX1" fmla="*/ 1368152 w 1368152"/>
              <a:gd name="connsiteY1" fmla="*/ 274563 h 549126"/>
              <a:gd name="connsiteX2" fmla="*/ 684076 w 1368152"/>
              <a:gd name="connsiteY2" fmla="*/ 549126 h 549126"/>
              <a:gd name="connsiteX3" fmla="*/ 0 w 1368152"/>
              <a:gd name="connsiteY3" fmla="*/ 274563 h 549126"/>
              <a:gd name="connsiteX4" fmla="*/ 775516 w 1368152"/>
              <a:gd name="connsiteY4" fmla="*/ 91440 h 54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549126">
                <a:moveTo>
                  <a:pt x="684076" y="0"/>
                </a:moveTo>
                <a:cubicBezTo>
                  <a:pt x="1061881" y="0"/>
                  <a:pt x="1368152" y="122926"/>
                  <a:pt x="1368152" y="274563"/>
                </a:cubicBezTo>
                <a:cubicBezTo>
                  <a:pt x="1368152" y="426200"/>
                  <a:pt x="1061881" y="549126"/>
                  <a:pt x="684076" y="549126"/>
                </a:cubicBezTo>
                <a:cubicBezTo>
                  <a:pt x="306271" y="549126"/>
                  <a:pt x="0" y="426200"/>
                  <a:pt x="0" y="274563"/>
                </a:cubicBezTo>
                <a:cubicBezTo>
                  <a:pt x="0" y="122926"/>
                  <a:pt x="306271" y="0"/>
                  <a:pt x="775516" y="91440"/>
                </a:cubicBezTo>
              </a:path>
            </a:pathLst>
          </a:cu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EF00B21-B361-A348-93E9-AD0602682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3334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More on Bindings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28800"/>
            <a:ext cx="11176000" cy="4624536"/>
          </a:xfrm>
        </p:spPr>
        <p:txBody>
          <a:bodyPr/>
          <a:lstStyle/>
          <a:p>
            <a:r>
              <a:rPr lang="en-CA"/>
              <a:t>Bindings identify the codes that are allowed to be used for a given element</a:t>
            </a:r>
          </a:p>
          <a:p>
            <a:r>
              <a:rPr lang="en-CA"/>
              <a:t>Bindings can be to a:</a:t>
            </a:r>
          </a:p>
          <a:p>
            <a:pPr lvl="1"/>
            <a:r>
              <a:rPr lang="en-CA" b="1"/>
              <a:t>Value set</a:t>
            </a:r>
          </a:p>
          <a:p>
            <a:pPr lvl="2"/>
            <a:r>
              <a:rPr lang="en-US"/>
              <a:t>By convention a binding is to a value set – not directly to a code system</a:t>
            </a:r>
            <a:endParaRPr lang="en-CA"/>
          </a:p>
          <a:p>
            <a:pPr lvl="1"/>
            <a:r>
              <a:rPr lang="en-CA" b="1"/>
              <a:t>Reference</a:t>
            </a:r>
            <a:r>
              <a:rPr lang="en-CA"/>
              <a:t> (to an “inferred” value set)</a:t>
            </a:r>
          </a:p>
          <a:p>
            <a:pPr lvl="2"/>
            <a:r>
              <a:rPr lang="en-CA"/>
              <a:t>E.g. Mime types</a:t>
            </a:r>
          </a:p>
          <a:p>
            <a:pPr lvl="1"/>
            <a:r>
              <a:rPr lang="en-CA" b="1"/>
              <a:t>Description</a:t>
            </a:r>
            <a:r>
              <a:rPr lang="en-CA"/>
              <a:t> only</a:t>
            </a:r>
          </a:p>
          <a:p>
            <a:pPr lvl="2"/>
            <a:r>
              <a:rPr lang="en-CA"/>
              <a:t>This must be populated if no reference is available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8939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Binding Strength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b="1" dirty="0"/>
              <a:t>required</a:t>
            </a:r>
            <a:r>
              <a:rPr lang="en-CA" sz="2400" dirty="0"/>
              <a:t>: You must use the specified codes</a:t>
            </a:r>
          </a:p>
          <a:p>
            <a:pPr lvl="1"/>
            <a:r>
              <a:rPr lang="en-CA" sz="2000" dirty="0"/>
              <a:t>Or omit the element if no code applies for the concept</a:t>
            </a:r>
          </a:p>
          <a:p>
            <a:r>
              <a:rPr lang="en-CA" sz="2400" b="1" dirty="0"/>
              <a:t>extensible</a:t>
            </a:r>
            <a:r>
              <a:rPr lang="en-CA" sz="2400" dirty="0"/>
              <a:t>: You must use the specified codes if they apply</a:t>
            </a:r>
          </a:p>
          <a:p>
            <a:pPr lvl="1"/>
            <a:r>
              <a:rPr lang="en-CA" sz="2000" dirty="0"/>
              <a:t>Free to use other codes or text if the value set doesn’t cover the concept</a:t>
            </a:r>
          </a:p>
          <a:p>
            <a:r>
              <a:rPr lang="en-CA" sz="2400" b="1" dirty="0"/>
              <a:t>preferred</a:t>
            </a:r>
            <a:r>
              <a:rPr lang="en-CA" sz="2400" dirty="0"/>
              <a:t>: You SHOULD use the specified codes</a:t>
            </a:r>
          </a:p>
          <a:p>
            <a:pPr lvl="1"/>
            <a:r>
              <a:rPr lang="en-CA" sz="2000" dirty="0"/>
              <a:t>But if you have a good reason, you can use something else instead </a:t>
            </a:r>
            <a:r>
              <a:rPr lang="mr-IN" sz="2000" dirty="0"/>
              <a:t>–</a:t>
            </a:r>
            <a:r>
              <a:rPr lang="en-CA" sz="2000" dirty="0"/>
              <a:t> it is not required to use the specified codes in order to be conformant</a:t>
            </a:r>
          </a:p>
          <a:p>
            <a:r>
              <a:rPr lang="en-CA" sz="2400" b="1" dirty="0"/>
              <a:t>example</a:t>
            </a:r>
            <a:r>
              <a:rPr lang="en-CA" sz="2400" dirty="0"/>
              <a:t>: These codes just give an idea of what you might use</a:t>
            </a:r>
          </a:p>
          <a:p>
            <a:pPr lvl="1"/>
            <a:r>
              <a:rPr lang="en-CA" sz="2000" dirty="0"/>
              <a:t>No expectation (or recommendation) of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098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Coded Data (instance)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01100" y="2132856"/>
            <a:ext cx="2160240" cy="30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Code System:</a:t>
            </a:r>
          </a:p>
          <a:p>
            <a:pPr algn="ctr"/>
            <a:r>
              <a:rPr lang="en-AU" sz="1600" dirty="0"/>
              <a:t>Defines a set of concepts with a coherent meaning</a:t>
            </a:r>
            <a:br>
              <a:rPr lang="en-AU" sz="1600" dirty="0"/>
            </a:br>
            <a:br>
              <a:rPr lang="en-AU" sz="1600" dirty="0"/>
            </a:br>
            <a:r>
              <a:rPr lang="en-AU" sz="1600" dirty="0"/>
              <a:t>Code</a:t>
            </a:r>
            <a:br>
              <a:rPr lang="en-AU" sz="1600" dirty="0"/>
            </a:br>
            <a:r>
              <a:rPr lang="en-AU" sz="1600" dirty="0"/>
              <a:t>Display</a:t>
            </a:r>
          </a:p>
          <a:p>
            <a:pPr algn="ctr"/>
            <a:r>
              <a:rPr lang="en-AU" sz="1600" dirty="0"/>
              <a:t>Definition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555940" y="2132856"/>
            <a:ext cx="1980220" cy="145816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/>
              <a:t>Value Set:</a:t>
            </a:r>
          </a:p>
          <a:p>
            <a:pPr algn="ctr"/>
            <a:r>
              <a:rPr lang="en-AU" sz="1600"/>
              <a:t>A selection of a set of codes for use in a particular context</a:t>
            </a: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4561340" y="2861937"/>
            <a:ext cx="994600" cy="3357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20673188">
            <a:off x="4630836" y="2708608"/>
            <a:ext cx="752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/>
              <a:t>Selects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72400" y="2534912"/>
            <a:ext cx="6174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/>
              <a:t>Binds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402034" y="4370038"/>
            <a:ext cx="2268252" cy="157430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/>
              <a:t>Element (instance):</a:t>
            </a:r>
          </a:p>
          <a:p>
            <a:pPr algn="ctr"/>
            <a:r>
              <a:rPr lang="en-AU" sz="1600"/>
              <a:t>Coded Data Type</a:t>
            </a:r>
            <a:r>
              <a:rPr lang="en-AU" sz="1350"/>
              <a:t> </a:t>
            </a:r>
            <a:br>
              <a:rPr lang="en-AU" sz="1350"/>
            </a:br>
            <a:r>
              <a:rPr lang="en-AU" sz="1400"/>
              <a:t>code/</a:t>
            </a:r>
            <a:br>
              <a:rPr lang="en-AU" sz="1400"/>
            </a:br>
            <a:r>
              <a:rPr lang="en-AU" sz="1400"/>
              <a:t>Coding/</a:t>
            </a:r>
            <a:br>
              <a:rPr lang="en-AU" sz="1400"/>
            </a:br>
            <a:r>
              <a:rPr lang="en-AU" sz="1400" err="1"/>
              <a:t>CodeableConcept</a:t>
            </a:r>
            <a:endParaRPr lang="en-AU" sz="1400"/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4561340" y="4705834"/>
            <a:ext cx="1840694" cy="45135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700199">
            <a:off x="5145077" y="4555792"/>
            <a:ext cx="8867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/>
              <a:t>Refers to</a:t>
            </a:r>
          </a:p>
        </p:txBody>
      </p:sp>
      <p:cxnSp>
        <p:nvCxnSpPr>
          <p:cNvPr id="15" name="Straight Arrow Connector 14"/>
          <p:cNvCxnSpPr>
            <a:cxnSpLocks/>
            <a:endCxn id="17" idx="2"/>
          </p:cNvCxnSpPr>
          <p:nvPr/>
        </p:nvCxnSpPr>
        <p:spPr>
          <a:xfrm flipV="1">
            <a:off x="8670286" y="3548060"/>
            <a:ext cx="1091366" cy="16091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8253060">
            <a:off x="8556525" y="3986728"/>
            <a:ext cx="11272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50"/>
              <a:t>Conforms to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D0CFF8A-D42F-6047-9BDD-4C70EAD87485}"/>
              </a:ext>
            </a:extLst>
          </p:cNvPr>
          <p:cNvSpPr/>
          <p:nvPr/>
        </p:nvSpPr>
        <p:spPr>
          <a:xfrm>
            <a:off x="8530760" y="2169238"/>
            <a:ext cx="2461784" cy="137882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/>
              <a:t>Element Definition: </a:t>
            </a:r>
            <a:br>
              <a:rPr lang="en-AU" sz="1600"/>
            </a:br>
            <a:r>
              <a:rPr lang="en-AU" sz="1600"/>
              <a:t>Data element and binding characteristics and value set reference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92701B-5E5E-9D4C-9D93-1E2E7881E0A7}"/>
              </a:ext>
            </a:extLst>
          </p:cNvPr>
          <p:cNvCxnSpPr>
            <a:cxnSpLocks/>
          </p:cNvCxnSpPr>
          <p:nvPr/>
        </p:nvCxnSpPr>
        <p:spPr>
          <a:xfrm flipH="1">
            <a:off x="7536160" y="2858649"/>
            <a:ext cx="994600" cy="32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255747C-7763-DA46-A985-8A41DA664D3A}"/>
              </a:ext>
            </a:extLst>
          </p:cNvPr>
          <p:cNvSpPr txBox="1"/>
          <p:nvPr/>
        </p:nvSpPr>
        <p:spPr>
          <a:xfrm>
            <a:off x="693155" y="5407912"/>
            <a:ext cx="4788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</a:t>
            </a:r>
            <a:r>
              <a:rPr lang="en-US" b="1" dirty="0"/>
              <a:t>not</a:t>
            </a:r>
            <a:r>
              <a:rPr lang="en-US" dirty="0"/>
              <a:t> a reference from an instance of coded data directly to a value set (except by the </a:t>
            </a:r>
            <a:r>
              <a:rPr lang="en-GB" dirty="0" err="1"/>
              <a:t>valueset</a:t>
            </a:r>
            <a:r>
              <a:rPr lang="en-GB" dirty="0"/>
              <a:t>-reference</a:t>
            </a:r>
            <a:r>
              <a:rPr lang="en-US" dirty="0"/>
              <a:t> extension)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4B2E86B5-FCB7-1843-A5A1-8F1A543C5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879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Can be downloaded here:</a:t>
            </a:r>
          </a:p>
          <a:p>
            <a:pPr lvl="1"/>
            <a:r>
              <a:rPr lang="en-US" sz="2400" dirty="0">
                <a:hlinkClick r:id="rId2"/>
              </a:rPr>
              <a:t>https://github.com/FHIR/documents/blob/master/presentations/2018-09 Tutorials/FHIR Terminology.pptx</a:t>
            </a:r>
            <a:endParaRPr lang="en-US" sz="2400" dirty="0"/>
          </a:p>
          <a:p>
            <a:pPr lvl="0"/>
            <a:r>
              <a:rPr lang="en-US" noProof="0" dirty="0"/>
              <a:t>Is licensed for use under the Creative Commons, specifically:</a:t>
            </a:r>
          </a:p>
          <a:p>
            <a:pPr lvl="1"/>
            <a:r>
              <a:rPr lang="en-US" u="sng" noProof="0" dirty="0">
                <a:hlinkClick r:id="rId3"/>
              </a:rPr>
              <a:t>Creative Commons Attribution 3.0 Unported License</a:t>
            </a:r>
            <a:endParaRPr lang="en-US" u="sng" noProof="0" dirty="0"/>
          </a:p>
          <a:p>
            <a:pPr lvl="1"/>
            <a:r>
              <a:rPr lang="en-US" noProof="0" dirty="0"/>
              <a:t>(Do with it as you wish – just give credit)</a:t>
            </a:r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139" y="4221088"/>
            <a:ext cx="1226462" cy="4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40000" y="5807005"/>
            <a:ext cx="4246146" cy="64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Acknowledgements: Grahame Grieve, Lloyd McKenzie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57961C-FCA0-5746-BE34-3DC833089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848832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0EDBC-A27D-804F-B614-E27039BC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 vs. Data element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03FC9-4A67-8842-8600-636C5B421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b="1"/>
              <a:t>binding</a:t>
            </a:r>
            <a:r>
              <a:rPr lang="en-US"/>
              <a:t> specifies a </a:t>
            </a:r>
            <a:r>
              <a:rPr lang="en-US" b="1"/>
              <a:t>value set</a:t>
            </a:r>
          </a:p>
          <a:p>
            <a:pPr lvl="1"/>
            <a:r>
              <a:rPr lang="en-US" err="1"/>
              <a:t>Observation.code</a:t>
            </a:r>
            <a:r>
              <a:rPr lang="en-US"/>
              <a:t> is bound to:</a:t>
            </a:r>
          </a:p>
          <a:p>
            <a:pPr lvl="2"/>
            <a:r>
              <a:rPr lang="en-GB" err="1"/>
              <a:t>valueSetReference</a:t>
            </a:r>
            <a:r>
              <a:rPr lang="en-GB"/>
              <a:t> </a:t>
            </a:r>
            <a:r>
              <a:rPr lang="en-US"/>
              <a:t>= </a:t>
            </a:r>
            <a:r>
              <a:rPr lang="en-GB"/>
              <a:t>http://hl7.org/</a:t>
            </a:r>
            <a:r>
              <a:rPr lang="en-GB" err="1"/>
              <a:t>fhir</a:t>
            </a:r>
            <a:r>
              <a:rPr lang="en-GB"/>
              <a:t>/</a:t>
            </a:r>
            <a:r>
              <a:rPr lang="en-GB" err="1"/>
              <a:t>ValueSet</a:t>
            </a:r>
            <a:r>
              <a:rPr lang="en-GB"/>
              <a:t>/observation-codes</a:t>
            </a:r>
            <a:endParaRPr lang="en-US"/>
          </a:p>
          <a:p>
            <a:pPr lvl="3"/>
            <a:r>
              <a:rPr lang="en-US"/>
              <a:t>Definition of ‘</a:t>
            </a:r>
            <a:r>
              <a:rPr lang="en-GB"/>
              <a:t>observation-codes</a:t>
            </a:r>
            <a:r>
              <a:rPr lang="en-US"/>
              <a:t>’ = “</a:t>
            </a:r>
            <a:r>
              <a:rPr lang="en-GB"/>
              <a:t>This value set includes all LOINC codes”</a:t>
            </a:r>
            <a:endParaRPr lang="en-US"/>
          </a:p>
          <a:p>
            <a:r>
              <a:rPr lang="en-US"/>
              <a:t>A data </a:t>
            </a:r>
            <a:r>
              <a:rPr lang="en-US" b="1"/>
              <a:t>element</a:t>
            </a:r>
            <a:r>
              <a:rPr lang="en-US"/>
              <a:t> instance specifies a </a:t>
            </a:r>
            <a:r>
              <a:rPr lang="en-US" b="1"/>
              <a:t>code system</a:t>
            </a:r>
          </a:p>
          <a:p>
            <a:pPr lvl="2"/>
            <a:r>
              <a:rPr lang="en-US" err="1"/>
              <a:t>Observation.code.coding.system</a:t>
            </a:r>
            <a:r>
              <a:rPr lang="en-US"/>
              <a:t> = </a:t>
            </a:r>
            <a:r>
              <a:rPr lang="en-GB"/>
              <a:t>http://</a:t>
            </a:r>
            <a:r>
              <a:rPr lang="en-GB" err="1"/>
              <a:t>loinc.org</a:t>
            </a:r>
            <a:r>
              <a:rPr lang="en-US"/>
              <a:t> </a:t>
            </a:r>
          </a:p>
          <a:p>
            <a:pPr lvl="2"/>
            <a:r>
              <a:rPr lang="en-US" err="1"/>
              <a:t>Observation.code.coding.code</a:t>
            </a:r>
            <a:r>
              <a:rPr lang="en-US"/>
              <a:t> = </a:t>
            </a:r>
            <a:r>
              <a:rPr lang="en-GB"/>
              <a:t>15074-8</a:t>
            </a:r>
          </a:p>
          <a:p>
            <a:pPr lvl="2"/>
            <a:r>
              <a:rPr lang="en-US" err="1"/>
              <a:t>Observation.code.coding.display</a:t>
            </a:r>
            <a:r>
              <a:rPr lang="en-US"/>
              <a:t> = </a:t>
            </a:r>
            <a:r>
              <a:rPr lang="en-GB"/>
              <a:t>Glucose [Moles/volume] in Blood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7474B-EE11-AB4F-826F-02CC96584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4907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Referring to a code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/>
              <a:t>Each “use of a code” (a reference into a code system) has 4 properties:</a:t>
            </a:r>
          </a:p>
          <a:p>
            <a:r>
              <a:rPr lang="en-AU" b="1"/>
              <a:t>system</a:t>
            </a:r>
            <a:r>
              <a:rPr lang="en-AU"/>
              <a:t>: URL of the code system</a:t>
            </a:r>
          </a:p>
          <a:p>
            <a:r>
              <a:rPr lang="en-AU" b="1"/>
              <a:t>version</a:t>
            </a:r>
            <a:r>
              <a:rPr lang="en-AU"/>
              <a:t>: stated version of the code system (optional)</a:t>
            </a:r>
          </a:p>
          <a:p>
            <a:r>
              <a:rPr lang="en-AU" b="1"/>
              <a:t>code</a:t>
            </a:r>
            <a:r>
              <a:rPr lang="en-AU"/>
              <a:t>: the symbol defined for the concept (code/expression)</a:t>
            </a:r>
          </a:p>
          <a:p>
            <a:r>
              <a:rPr lang="en-AU" b="1"/>
              <a:t>display</a:t>
            </a:r>
            <a:r>
              <a:rPr lang="en-AU"/>
              <a:t>: a human readable representation of the concept (optional – primarily for debugging/display)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46FCB49-4120-3F42-8D12-A52975358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3905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URL vs. 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In v2, you could identify code systems (and identifier systems) in a variety of ways</a:t>
            </a:r>
          </a:p>
          <a:p>
            <a:pPr lvl="1"/>
            <a:r>
              <a:rPr lang="en-CA"/>
              <a:t>typically a local string</a:t>
            </a:r>
          </a:p>
          <a:p>
            <a:r>
              <a:rPr lang="en-CA"/>
              <a:t>In v3 you had to use OIDs</a:t>
            </a:r>
          </a:p>
          <a:p>
            <a:pPr lvl="1"/>
            <a:r>
              <a:rPr lang="en-CA"/>
              <a:t>E.g. 2.14.1237.937.25.58</a:t>
            </a:r>
          </a:p>
          <a:p>
            <a:r>
              <a:rPr lang="en-CA"/>
              <a:t>In FHIR, we use </a:t>
            </a:r>
            <a:r>
              <a:rPr lang="en-CA" b="1"/>
              <a:t>URLs</a:t>
            </a:r>
          </a:p>
          <a:p>
            <a:pPr lvl="1"/>
            <a:r>
              <a:rPr lang="en-CA"/>
              <a:t>E.g. </a:t>
            </a:r>
            <a:r>
              <a:rPr lang="en-CA">
                <a:hlinkClick r:id="rId2"/>
              </a:rPr>
              <a:t>http://myhospital.org/codes/labresults</a:t>
            </a:r>
            <a:endParaRPr lang="en-CA"/>
          </a:p>
          <a:p>
            <a:pPr lvl="1"/>
            <a:r>
              <a:rPr lang="en-CA"/>
              <a:t>Can also use urn:oid:2.14.1237.937.25.58</a:t>
            </a:r>
          </a:p>
          <a:p>
            <a:pPr lvl="2"/>
            <a:r>
              <a:rPr lang="en-CA"/>
              <a:t>If you really want to </a:t>
            </a:r>
            <a:r>
              <a:rPr lang="en-CA">
                <a:sym typeface="Wingdings"/>
              </a:rPr>
              <a:t>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6744072" y="3356992"/>
            <a:ext cx="3240360" cy="1656184"/>
            <a:chOff x="5220072" y="3356992"/>
            <a:chExt cx="3240360" cy="1656184"/>
          </a:xfrm>
        </p:grpSpPr>
        <p:sp>
          <p:nvSpPr>
            <p:cNvPr id="5" name="Rectangle 4"/>
            <p:cNvSpPr/>
            <p:nvPr/>
          </p:nvSpPr>
          <p:spPr bwMode="auto">
            <a:xfrm>
              <a:off x="6228184" y="3356992"/>
              <a:ext cx="2232248" cy="12241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CA">
                  <a:latin typeface="Arial" charset="0"/>
                </a:rPr>
                <a:t>Human-readable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CA">
                  <a:latin typeface="Arial" charset="0"/>
                </a:rPr>
                <a:t>Potentially resolvable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CA">
                  <a:latin typeface="Arial" charset="0"/>
                </a:rPr>
                <a:t>No training required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 flipH="1">
              <a:off x="5220072" y="4581128"/>
              <a:ext cx="1008112" cy="43204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2463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The ‘code’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Just a code</a:t>
            </a:r>
          </a:p>
          <a:p>
            <a:pPr lvl="1"/>
            <a:r>
              <a:rPr lang="en-CA"/>
              <a:t>Code system is fixed</a:t>
            </a:r>
          </a:p>
          <a:p>
            <a:pPr lvl="1"/>
            <a:r>
              <a:rPr lang="en-CA"/>
              <a:t>Value set is fixed (required</a:t>
            </a:r>
            <a:br>
              <a:rPr lang="en-CA"/>
            </a:br>
            <a:r>
              <a:rPr lang="en-CA"/>
              <a:t>binding)</a:t>
            </a:r>
          </a:p>
          <a:p>
            <a:pPr lvl="1"/>
            <a:r>
              <a:rPr lang="en-CA"/>
              <a:t>Display name is known</a:t>
            </a:r>
          </a:p>
          <a:p>
            <a:r>
              <a:rPr lang="en-CA"/>
              <a:t>Used for “structural” elements</a:t>
            </a:r>
          </a:p>
          <a:p>
            <a:pPr lvl="1"/>
            <a:r>
              <a:rPr lang="en-CA"/>
              <a:t>Essential to fundamental interoperability</a:t>
            </a:r>
          </a:p>
          <a:p>
            <a:pPr lvl="1"/>
            <a:r>
              <a:rPr lang="en-CA"/>
              <a:t>Reasonable to standardize at international level</a:t>
            </a:r>
          </a:p>
          <a:p>
            <a:pPr lvl="1"/>
            <a:r>
              <a:rPr lang="en-CA"/>
              <a:t>E.g. ‘status’, ‘</a:t>
            </a:r>
            <a:r>
              <a:rPr lang="en-CA" err="1"/>
              <a:t>Bundle.type</a:t>
            </a:r>
            <a:r>
              <a:rPr lang="en-CA"/>
              <a:t>’, 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1708498"/>
            <a:ext cx="3454170" cy="236857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7752184" y="3467100"/>
            <a:ext cx="576064" cy="576064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13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What if I need a different ‘code’?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00" y="1828800"/>
            <a:ext cx="11176000" cy="4624536"/>
          </a:xfrm>
        </p:spPr>
        <p:txBody>
          <a:bodyPr/>
          <a:lstStyle/>
          <a:p>
            <a:r>
              <a:rPr lang="en-CA"/>
              <a:t>‘code’ data elements aren’t extensible</a:t>
            </a:r>
          </a:p>
          <a:p>
            <a:pPr lvl="1"/>
            <a:r>
              <a:rPr lang="en-CA"/>
              <a:t>Can’t send your own custom codes</a:t>
            </a:r>
          </a:p>
          <a:p>
            <a:r>
              <a:rPr lang="en-CA"/>
              <a:t>If coded element is optional</a:t>
            </a:r>
          </a:p>
          <a:p>
            <a:pPr lvl="1"/>
            <a:r>
              <a:rPr lang="en-CA"/>
              <a:t>Omit the element and just send an extension</a:t>
            </a:r>
          </a:p>
          <a:p>
            <a:r>
              <a:rPr lang="en-CA"/>
              <a:t>If coded element is </a:t>
            </a:r>
            <a:r>
              <a:rPr lang="en-CA" err="1"/>
              <a:t>minOccurs</a:t>
            </a:r>
            <a:r>
              <a:rPr lang="en-CA"/>
              <a:t>=1</a:t>
            </a:r>
          </a:p>
          <a:p>
            <a:pPr lvl="1"/>
            <a:r>
              <a:rPr lang="en-CA"/>
              <a:t>Choose the code closest matching your need</a:t>
            </a:r>
          </a:p>
          <a:p>
            <a:pPr lvl="1"/>
            <a:r>
              <a:rPr lang="en-CA"/>
              <a:t>Send additional semantics as an extension</a:t>
            </a:r>
          </a:p>
          <a:p>
            <a:pPr lvl="1"/>
            <a:r>
              <a:rPr lang="en-CA"/>
              <a:t>Consider submitting a change request for inclusion in a future version of FHIR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6432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00" y="1828800"/>
            <a:ext cx="5631160" cy="4480520"/>
          </a:xfrm>
        </p:spPr>
        <p:txBody>
          <a:bodyPr/>
          <a:lstStyle/>
          <a:p>
            <a:r>
              <a:rPr lang="en-CA"/>
              <a:t>code + system</a:t>
            </a:r>
          </a:p>
          <a:p>
            <a:r>
              <a:rPr lang="en-CA"/>
              <a:t>Not often used directly</a:t>
            </a:r>
          </a:p>
          <a:p>
            <a:pPr lvl="1"/>
            <a:r>
              <a:rPr lang="en-CA"/>
              <a:t>Example: </a:t>
            </a:r>
            <a:r>
              <a:rPr lang="en-CA">
                <a:hlinkClick r:id="rId2"/>
              </a:rPr>
              <a:t>Consent.purpose</a:t>
            </a:r>
            <a:endParaRPr lang="en-CA"/>
          </a:p>
          <a:p>
            <a:pPr lvl="1"/>
            <a:r>
              <a:rPr lang="en-CA"/>
              <a:t>In most cases, if you need one Coding, you probably also need translations and/or original text </a:t>
            </a:r>
            <a:r>
              <a:rPr lang="en-CA">
                <a:sym typeface="Wingdings"/>
              </a:rPr>
              <a:t></a:t>
            </a:r>
            <a:r>
              <a:rPr lang="en-CA" err="1"/>
              <a:t>CodeableConcept</a:t>
            </a:r>
            <a:endParaRPr lang="en-CA"/>
          </a:p>
          <a:p>
            <a:r>
              <a:rPr lang="en-CA"/>
              <a:t>Why is everything optional?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235" y="2060848"/>
            <a:ext cx="2951294" cy="30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6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</a:t>
            </a:r>
            <a:r>
              <a:rPr lang="mr-IN"/>
              <a:t>–</a:t>
            </a:r>
            <a:r>
              <a:rPr lang="en-US"/>
              <a:t> Element Optionality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Version, display and </a:t>
            </a:r>
            <a:r>
              <a:rPr lang="en-US" err="1"/>
              <a:t>userSelected</a:t>
            </a:r>
            <a:r>
              <a:rPr lang="en-US"/>
              <a:t> provide additional optional information</a:t>
            </a:r>
          </a:p>
          <a:p>
            <a:r>
              <a:rPr lang="en-US"/>
              <a:t>System is present with no code</a:t>
            </a:r>
          </a:p>
          <a:p>
            <a:pPr lvl="1"/>
            <a:r>
              <a:rPr lang="en-US"/>
              <a:t>Means there is no suitable code in the system which can be used to represent the concept</a:t>
            </a:r>
          </a:p>
          <a:p>
            <a:r>
              <a:rPr lang="en-US"/>
              <a:t>Only the code is known (and not the system)</a:t>
            </a:r>
          </a:p>
          <a:p>
            <a:pPr lvl="1"/>
            <a:r>
              <a:rPr lang="en-US"/>
              <a:t>Rare, and best avoided </a:t>
            </a:r>
          </a:p>
          <a:p>
            <a:pPr lvl="1"/>
            <a:r>
              <a:rPr lang="en-US"/>
              <a:t>Must be able to infer the system by context or no useful processing can be performed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7874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CodeableConcept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Potentially multiple ‘Coding’ elements, all are “equal”</a:t>
            </a:r>
          </a:p>
          <a:p>
            <a:pPr lvl="1"/>
            <a:r>
              <a:rPr lang="en-CA"/>
              <a:t>One can be “user selected”</a:t>
            </a:r>
          </a:p>
          <a:p>
            <a:pPr lvl="2"/>
            <a:r>
              <a:rPr lang="en-CA" err="1"/>
              <a:t>Coding.userSelected</a:t>
            </a:r>
            <a:r>
              <a:rPr lang="en-CA"/>
              <a:t> (</a:t>
            </a:r>
            <a:r>
              <a:rPr lang="en-CA" err="1"/>
              <a:t>boolean</a:t>
            </a:r>
            <a:r>
              <a:rPr lang="en-CA"/>
              <a:t>)</a:t>
            </a:r>
          </a:p>
          <a:p>
            <a:r>
              <a:rPr lang="en-CA"/>
              <a:t>To maximize interoperability, </a:t>
            </a:r>
            <a:br>
              <a:rPr lang="en-CA"/>
            </a:br>
            <a:r>
              <a:rPr lang="en-CA"/>
              <a:t>send all of the </a:t>
            </a:r>
            <a:r>
              <a:rPr lang="en-CA" err="1"/>
              <a:t>Codings</a:t>
            </a:r>
            <a:r>
              <a:rPr lang="en-CA"/>
              <a:t> that you know</a:t>
            </a:r>
          </a:p>
          <a:p>
            <a:r>
              <a:rPr lang="en-CA"/>
              <a:t>Text: Representation of the concept as entered or chosen by the user</a:t>
            </a:r>
          </a:p>
          <a:p>
            <a:pPr lvl="1"/>
            <a:r>
              <a:rPr lang="en-CA" sz="2300"/>
              <a:t>Text and </a:t>
            </a:r>
            <a:r>
              <a:rPr lang="en-CA" sz="2300" err="1"/>
              <a:t>Coding.display</a:t>
            </a:r>
            <a:r>
              <a:rPr lang="en-CA" sz="2300"/>
              <a:t> are fallbacks for systems that don’t recognize your code, so it is good practice to include them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84232" y="2502768"/>
            <a:ext cx="27051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2337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What to use for coded data in an extension?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1828800"/>
            <a:ext cx="11176000" cy="4624536"/>
          </a:xfrm>
        </p:spPr>
        <p:txBody>
          <a:bodyPr/>
          <a:lstStyle/>
          <a:p>
            <a:r>
              <a:rPr lang="en-CA"/>
              <a:t>The default is CodeableConcept – it’s the safest for subsequent migration and interoperability</a:t>
            </a:r>
          </a:p>
          <a:p>
            <a:r>
              <a:rPr lang="en-CA"/>
              <a:t>Use Coding only if translations don’t make sense (not just if you don’t currently have a need)</a:t>
            </a:r>
          </a:p>
          <a:p>
            <a:r>
              <a:rPr lang="en-CA"/>
              <a:t>Use ‘code’ if (and only if): </a:t>
            </a:r>
          </a:p>
          <a:p>
            <a:pPr lvl="1"/>
            <a:r>
              <a:rPr lang="en-CA"/>
              <a:t>It is essential that everyone use the same codes</a:t>
            </a:r>
          </a:p>
          <a:p>
            <a:pPr lvl="1"/>
            <a:r>
              <a:rPr lang="en-CA"/>
              <a:t>You can define a set of codes that sufficiently cover the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37600" y="6304236"/>
            <a:ext cx="960107" cy="21960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6065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Codes vs. Identifiers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Coding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/>
              <a:t>code</a:t>
            </a:r>
          </a:p>
          <a:p>
            <a:r>
              <a:rPr lang="en-CA"/>
              <a:t>system</a:t>
            </a:r>
          </a:p>
          <a:p>
            <a:r>
              <a:rPr lang="en-CA"/>
              <a:t>display (for code), version, primary, </a:t>
            </a:r>
            <a:r>
              <a:rPr lang="en-CA" err="1"/>
              <a:t>valueSet</a:t>
            </a:r>
            <a:endParaRPr lang="en-CA"/>
          </a:p>
          <a:p>
            <a:r>
              <a:rPr lang="en-CA"/>
              <a:t>Represents a meaning/concept</a:t>
            </a:r>
          </a:p>
          <a:p>
            <a:pPr lvl="1"/>
            <a:r>
              <a:rPr lang="en-CA"/>
              <a:t>Can cover real things such as countries, states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/>
              <a:t>Identifier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/>
              <a:t>value</a:t>
            </a:r>
          </a:p>
          <a:p>
            <a:r>
              <a:rPr lang="en-CA"/>
              <a:t>system</a:t>
            </a:r>
          </a:p>
          <a:p>
            <a:r>
              <a:rPr lang="en-CA"/>
              <a:t>label (for system), use, period, assigner</a:t>
            </a:r>
          </a:p>
          <a:p>
            <a:r>
              <a:rPr lang="en-CA"/>
              <a:t>Represents an “identity”, but can also identify a “kind”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3760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z="1000" smtClean="0">
                <a:solidFill>
                  <a:schemeClr val="accent2"/>
                </a:solidFill>
              </a:rPr>
              <a:pPr/>
              <a:t>29</a:t>
            </a:fld>
            <a:endParaRPr lang="en-CA" sz="10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43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dirty="0"/>
              <a:t>Name:</a:t>
            </a:r>
            <a:r>
              <a:rPr lang="en-US" sz="3000" dirty="0"/>
              <a:t> Rob Hausam MD</a:t>
            </a:r>
          </a:p>
          <a:p>
            <a:r>
              <a:rPr lang="en-US" sz="3000" b="1" dirty="0"/>
              <a:t>Company:</a:t>
            </a:r>
            <a:r>
              <a:rPr lang="en-US" sz="3000" dirty="0"/>
              <a:t> Hausam Consulting LLC</a:t>
            </a:r>
          </a:p>
          <a:p>
            <a:r>
              <a:rPr lang="en-US" sz="3000" b="1" dirty="0"/>
              <a:t>Background:</a:t>
            </a:r>
          </a:p>
          <a:p>
            <a:pPr lvl="1"/>
            <a:r>
              <a:rPr lang="en-US" noProof="0" dirty="0"/>
              <a:t>Co-chair of Vocabulary and Orders and Observations WGs</a:t>
            </a:r>
          </a:p>
          <a:p>
            <a:pPr lvl="1"/>
            <a:r>
              <a:rPr lang="en-US" noProof="0" dirty="0"/>
              <a:t>FHIR </a:t>
            </a:r>
            <a:r>
              <a:rPr lang="en-US" dirty="0"/>
              <a:t>specification</a:t>
            </a:r>
            <a:r>
              <a:rPr lang="en-US" noProof="0" dirty="0"/>
              <a:t> and Terminology Module editor</a:t>
            </a:r>
          </a:p>
          <a:p>
            <a:pPr lvl="1"/>
            <a:r>
              <a:rPr lang="en-US" dirty="0"/>
              <a:t>Actively in</a:t>
            </a:r>
            <a:r>
              <a:rPr lang="en-US" noProof="0" dirty="0" err="1"/>
              <a:t>volved</a:t>
            </a:r>
            <a:r>
              <a:rPr lang="en-US" noProof="0"/>
              <a:t> in HL7 and terminology standards/development and modeling for 16+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064338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Take Home Points:</a:t>
            </a:r>
            <a:br>
              <a:rPr lang="en-CA" dirty="0"/>
            </a:br>
            <a:r>
              <a:rPr lang="en-CA" b="1" dirty="0"/>
              <a:t>Code System</a:t>
            </a:r>
            <a:r>
              <a:rPr lang="en-CA" dirty="0"/>
              <a:t> vs. </a:t>
            </a:r>
            <a:r>
              <a:rPr lang="en-CA" b="1" dirty="0"/>
              <a:t>Value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Code systems </a:t>
            </a:r>
            <a:r>
              <a:rPr lang="en-CA" dirty="0"/>
              <a:t>define </a:t>
            </a:r>
            <a:r>
              <a:rPr lang="en-CA" b="1" dirty="0"/>
              <a:t>symbols</a:t>
            </a:r>
            <a:r>
              <a:rPr lang="en-CA" dirty="0"/>
              <a:t> with </a:t>
            </a:r>
            <a:r>
              <a:rPr lang="en-CA" b="1" dirty="0"/>
              <a:t>specific meanings</a:t>
            </a:r>
          </a:p>
          <a:p>
            <a:pPr lvl="1"/>
            <a:r>
              <a:rPr lang="en-CA" dirty="0"/>
              <a:t>E.g. LOINC, SNOMED, ICD-10, IETF language codes, local lab result codes, etc.</a:t>
            </a:r>
          </a:p>
          <a:p>
            <a:r>
              <a:rPr lang="en-CA" b="1" dirty="0"/>
              <a:t>Value sets </a:t>
            </a:r>
            <a:r>
              <a:rPr lang="en-CA" dirty="0"/>
              <a:t>define </a:t>
            </a:r>
            <a:r>
              <a:rPr lang="en-CA" b="1" dirty="0"/>
              <a:t>collections of codes </a:t>
            </a:r>
            <a:r>
              <a:rPr lang="en-CA" dirty="0"/>
              <a:t>for use in a </a:t>
            </a:r>
            <a:r>
              <a:rPr lang="en-CA" b="1" dirty="0"/>
              <a:t>particular context</a:t>
            </a:r>
          </a:p>
          <a:p>
            <a:pPr lvl="1"/>
            <a:r>
              <a:rPr lang="en-CA" dirty="0"/>
              <a:t>E.g. Codes for vital signs, codes for procedures</a:t>
            </a:r>
          </a:p>
          <a:p>
            <a:pPr lvl="1"/>
            <a:r>
              <a:rPr lang="en-CA" dirty="0"/>
              <a:t>Can come from a single code system or multiple code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28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CODE SYSTEM resource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2C5720-08F5-F241-A959-BC2D74839FA4}"/>
              </a:ext>
            </a:extLst>
          </p:cNvPr>
          <p:cNvSpPr txBox="1">
            <a:spLocks/>
          </p:cNvSpPr>
          <p:nvPr/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064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CodeSystem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Declares the existence of a code system and its key properties:</a:t>
            </a:r>
          </a:p>
          <a:p>
            <a:pPr lvl="1"/>
            <a:r>
              <a:rPr lang="en-US"/>
              <a:t>Identifying URL and version</a:t>
            </a:r>
          </a:p>
          <a:p>
            <a:pPr lvl="1"/>
            <a:r>
              <a:rPr lang="en-US"/>
              <a:t>Description, copyright, publication date, and other metadata</a:t>
            </a:r>
          </a:p>
          <a:p>
            <a:pPr lvl="1"/>
            <a:r>
              <a:rPr lang="en-US"/>
              <a:t>Whether case sensitive and version safe</a:t>
            </a:r>
          </a:p>
          <a:p>
            <a:pPr lvl="1"/>
            <a:r>
              <a:rPr lang="en-US"/>
              <a:t>Whether a compositional grammar is defined</a:t>
            </a:r>
          </a:p>
          <a:p>
            <a:pPr lvl="1"/>
            <a:r>
              <a:rPr lang="en-US"/>
              <a:t>Filters for use in a </a:t>
            </a:r>
            <a:r>
              <a:rPr lang="en-US" err="1"/>
              <a:t>ValueSet.compose</a:t>
            </a:r>
            <a:r>
              <a:rPr lang="en-US"/>
              <a:t> element</a:t>
            </a:r>
          </a:p>
          <a:p>
            <a:pPr lvl="1"/>
            <a:r>
              <a:rPr lang="en-US"/>
              <a:t>Code system-defined concept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2823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May</a:t>
            </a:r>
            <a:r>
              <a:rPr lang="en-US"/>
              <a:t> list some or all of the concepts in the code system, along with their basic properties (code, display, definition), designations, and additional properties</a:t>
            </a:r>
            <a:endParaRPr lang="en-US" b="1"/>
          </a:p>
          <a:p>
            <a:r>
              <a:rPr lang="en-US" b="1"/>
              <a:t>Not</a:t>
            </a:r>
            <a:r>
              <a:rPr lang="en-US"/>
              <a:t> intended to support the process of maintaining a code system</a:t>
            </a:r>
          </a:p>
          <a:p>
            <a:r>
              <a:rPr lang="en-US" b="1"/>
              <a:t>Not</a:t>
            </a:r>
            <a:r>
              <a:rPr lang="en-US"/>
              <a:t> intended for </a:t>
            </a:r>
            <a:r>
              <a:rPr lang="en-US" b="1"/>
              <a:t>distributing</a:t>
            </a:r>
            <a:r>
              <a:rPr lang="en-US"/>
              <a:t> important existing (large) code systems (SNOMED CT, LOINC, </a:t>
            </a:r>
            <a:r>
              <a:rPr lang="en-US" err="1"/>
              <a:t>RxNorm</a:t>
            </a:r>
            <a:r>
              <a:rPr lang="en-US"/>
              <a:t>, ICD family,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7070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AA2188-61B7-5644-ADED-CACD399B7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07" y="266973"/>
            <a:ext cx="8492831" cy="6192689"/>
          </a:xfrm>
          <a:prstGeom prst="rect">
            <a:avLst/>
          </a:prstGeom>
        </p:spPr>
      </p:pic>
      <p:cxnSp>
        <p:nvCxnSpPr>
          <p:cNvPr id="8" name="Straight Connector 7"/>
          <p:cNvCxnSpPr>
            <a:cxnSpLocks/>
          </p:cNvCxnSpPr>
          <p:nvPr/>
        </p:nvCxnSpPr>
        <p:spPr bwMode="auto">
          <a:xfrm>
            <a:off x="1763348" y="4980103"/>
            <a:ext cx="368315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>
            <a:cxnSpLocks/>
          </p:cNvCxnSpPr>
          <p:nvPr/>
        </p:nvCxnSpPr>
        <p:spPr bwMode="auto">
          <a:xfrm flipV="1">
            <a:off x="5446499" y="3313641"/>
            <a:ext cx="0" cy="166646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>
            <a:cxnSpLocks/>
          </p:cNvCxnSpPr>
          <p:nvPr/>
        </p:nvCxnSpPr>
        <p:spPr bwMode="auto">
          <a:xfrm flipV="1">
            <a:off x="5446499" y="3282898"/>
            <a:ext cx="3521437" cy="101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>
            <a:cxnSpLocks/>
          </p:cNvCxnSpPr>
          <p:nvPr/>
        </p:nvCxnSpPr>
        <p:spPr bwMode="auto">
          <a:xfrm flipH="1" flipV="1">
            <a:off x="8967936" y="1909288"/>
            <a:ext cx="8384" cy="138371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>
            <a:cxnSpLocks/>
          </p:cNvCxnSpPr>
          <p:nvPr/>
        </p:nvCxnSpPr>
        <p:spPr bwMode="auto">
          <a:xfrm flipH="1">
            <a:off x="5446499" y="1897842"/>
            <a:ext cx="3529821" cy="1144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>
            <a:cxnSpLocks/>
          </p:cNvCxnSpPr>
          <p:nvPr/>
        </p:nvCxnSpPr>
        <p:spPr bwMode="auto">
          <a:xfrm flipV="1">
            <a:off x="5446499" y="476672"/>
            <a:ext cx="0" cy="13944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>
            <a:cxnSpLocks/>
          </p:cNvCxnSpPr>
          <p:nvPr/>
        </p:nvCxnSpPr>
        <p:spPr bwMode="auto">
          <a:xfrm flipH="1">
            <a:off x="1763350" y="476672"/>
            <a:ext cx="368314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>
            <a:cxnSpLocks/>
          </p:cNvCxnSpPr>
          <p:nvPr/>
        </p:nvCxnSpPr>
        <p:spPr bwMode="auto">
          <a:xfrm>
            <a:off x="1763349" y="476672"/>
            <a:ext cx="0" cy="450343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7029769" y="4661428"/>
            <a:ext cx="2952328" cy="523220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Previously was part of the </a:t>
            </a:r>
            <a:r>
              <a:rPr lang="en-US" sz="1400" err="1">
                <a:solidFill>
                  <a:srgbClr val="FF0000"/>
                </a:solidFill>
              </a:rPr>
              <a:t>ValueSet</a:t>
            </a:r>
            <a:r>
              <a:rPr lang="en-US" sz="1400">
                <a:solidFill>
                  <a:srgbClr val="FF0000"/>
                </a:solidFill>
              </a:rPr>
              <a:t> resource prior to STU3</a:t>
            </a:r>
          </a:p>
        </p:txBody>
      </p:sp>
      <p:cxnSp>
        <p:nvCxnSpPr>
          <p:cNvPr id="50" name="Straight Connector 49"/>
          <p:cNvCxnSpPr>
            <a:cxnSpLocks/>
            <a:endCxn id="48" idx="1"/>
          </p:cNvCxnSpPr>
          <p:nvPr/>
        </p:nvCxnSpPr>
        <p:spPr bwMode="auto">
          <a:xfrm>
            <a:off x="5444164" y="3932870"/>
            <a:ext cx="1585605" cy="9901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arrow" w="sm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759669-4CF2-F54B-A739-76D5247FE2BF}"/>
              </a:ext>
            </a:extLst>
          </p:cNvPr>
          <p:cNvSpPr txBox="1"/>
          <p:nvPr/>
        </p:nvSpPr>
        <p:spPr>
          <a:xfrm>
            <a:off x="688361" y="5175847"/>
            <a:ext cx="3355173" cy="1169551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Added ‘supplements’ in R4 draft – a reference to an additional code system used to “supplement” the primary code system with additional properties, descriptions, etc.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C120D2E-9FBC-D341-A0C9-D832E9D3BCF4}"/>
              </a:ext>
            </a:extLst>
          </p:cNvPr>
          <p:cNvCxnSpPr>
            <a:cxnSpLocks/>
          </p:cNvCxnSpPr>
          <p:nvPr/>
        </p:nvCxnSpPr>
        <p:spPr bwMode="auto">
          <a:xfrm flipH="1">
            <a:off x="932688" y="4498848"/>
            <a:ext cx="1043183" cy="685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arrow" w="sm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A7031C-23EA-BF41-85E0-13F8C9CDCA05}"/>
              </a:ext>
            </a:extLst>
          </p:cNvPr>
          <p:cNvSpPr txBox="1"/>
          <p:nvPr/>
        </p:nvSpPr>
        <p:spPr>
          <a:xfrm>
            <a:off x="366544" y="2990797"/>
            <a:ext cx="1125338" cy="1384995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Changed data type to ‘canonical’ in R4 ballot #1 (3.3.0)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April 2018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ECE145-2140-DA44-9C8F-6146C584CAF6}"/>
              </a:ext>
            </a:extLst>
          </p:cNvPr>
          <p:cNvCxnSpPr>
            <a:cxnSpLocks/>
            <a:endCxn id="19" idx="3"/>
          </p:cNvCxnSpPr>
          <p:nvPr/>
        </p:nvCxnSpPr>
        <p:spPr bwMode="auto">
          <a:xfrm flipH="1">
            <a:off x="1491882" y="3645025"/>
            <a:ext cx="483990" cy="3827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arrow" w="sm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4ED977-900F-744F-994F-2F4ACF4B556C}"/>
              </a:ext>
            </a:extLst>
          </p:cNvPr>
          <p:cNvCxnSpPr>
            <a:cxnSpLocks/>
            <a:endCxn id="19" idx="3"/>
          </p:cNvCxnSpPr>
          <p:nvPr/>
        </p:nvCxnSpPr>
        <p:spPr bwMode="auto">
          <a:xfrm flipH="1" flipV="1">
            <a:off x="1491882" y="3683295"/>
            <a:ext cx="457199" cy="7792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arrow" w="sm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5A370855-1D6E-DF4A-B06E-412F91905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947" y="286480"/>
            <a:ext cx="3432382" cy="11520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CodeSystem</a:t>
            </a:r>
            <a:r>
              <a:rPr lang="en-US" dirty="0">
                <a:solidFill>
                  <a:schemeClr val="tx1"/>
                </a:solidFill>
              </a:rPr>
              <a:t> UML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84F5DB3-CDD0-7C4A-BE82-4B788AD4CB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8976320" y="5272317"/>
            <a:ext cx="2035806" cy="1252800"/>
          </a:xfrm>
          <a:prstGeom prst="rect">
            <a:avLst/>
          </a:prstGeom>
        </p:spPr>
      </p:pic>
      <p:pic>
        <p:nvPicPr>
          <p:cNvPr id="37" name="Picture 14" descr="HL7 International Logo">
            <a:extLst>
              <a:ext uri="{FF2B5EF4-FFF2-40B4-BE49-F238E27FC236}">
                <a16:creationId xmlns:a16="http://schemas.microsoft.com/office/drawing/2014/main" id="{1DD614C1-59CC-4B41-A492-EF015A1E1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000" y="5791200"/>
            <a:ext cx="66501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479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Code system definition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33736"/>
            <a:ext cx="4193950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52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Value Set Resource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B43343-8C13-9A43-AE82-C4B9645FE88E}"/>
              </a:ext>
            </a:extLst>
          </p:cNvPr>
          <p:cNvSpPr txBox="1">
            <a:spLocks/>
          </p:cNvSpPr>
          <p:nvPr/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ValueSet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Value sets use </a:t>
            </a:r>
            <a:r>
              <a:rPr lang="en-US" err="1"/>
              <a:t>CodeSystem</a:t>
            </a:r>
            <a:r>
              <a:rPr lang="en-US"/>
              <a:t> resources by referring to them via their canonical URLs</a:t>
            </a:r>
          </a:p>
          <a:p>
            <a:r>
              <a:rPr lang="en-US"/>
              <a:t>Value sets are used in </a:t>
            </a:r>
            <a:r>
              <a:rPr lang="en-US" err="1"/>
              <a:t>ElementDefinition</a:t>
            </a:r>
            <a:r>
              <a:rPr lang="en-US"/>
              <a:t> and Questionnaire resources to specify the allowable contents for coded elements</a:t>
            </a:r>
          </a:p>
          <a:p>
            <a:r>
              <a:rPr lang="en-US"/>
              <a:t>Modeled on OMG CTS 2 functionality</a:t>
            </a:r>
            <a:r>
              <a:rPr lang="en-US" sz="2600"/>
              <a:t> (subset)</a:t>
            </a:r>
          </a:p>
          <a:p>
            <a:pPr lvl="1"/>
            <a:r>
              <a:rPr lang="en-US" err="1"/>
              <a:t>ValueSet</a:t>
            </a:r>
            <a:r>
              <a:rPr lang="en-US"/>
              <a:t> resources could be converted to CTS2 value sets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44056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ValueSet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Aligned with Value Set Definition (VSD) spec</a:t>
            </a:r>
          </a:p>
          <a:p>
            <a:pPr lvl="1"/>
            <a:r>
              <a:rPr lang="en-US"/>
              <a:t>Not all VSD elements are in the base resource</a:t>
            </a:r>
          </a:p>
          <a:p>
            <a:pPr lvl="1"/>
            <a:r>
              <a:rPr lang="en-US"/>
              <a:t>Some are defined as part of </a:t>
            </a:r>
            <a:r>
              <a:rPr lang="en-US" err="1"/>
              <a:t>ValueSet</a:t>
            </a:r>
            <a:r>
              <a:rPr lang="en-US"/>
              <a:t> extensions</a:t>
            </a:r>
          </a:p>
          <a:p>
            <a:r>
              <a:rPr lang="en-US"/>
              <a:t>The ‘compose’ element represents the VSD "Content Logical Definition” (CLD)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50109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B54D57D-DC05-A840-AEDC-CAE9F3684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805" y="260648"/>
            <a:ext cx="6527682" cy="626469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288B7-EE29-FA4A-AB6B-40F541FA2197}"/>
              </a:ext>
            </a:extLst>
          </p:cNvPr>
          <p:cNvSpPr txBox="1"/>
          <p:nvPr/>
        </p:nvSpPr>
        <p:spPr>
          <a:xfrm>
            <a:off x="544346" y="5342737"/>
            <a:ext cx="1879247" cy="954107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Changed data type to ‘canonical’ in R4 ballot #1 (3.3.0)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April 2018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F3D3625-C0F2-044D-8ED0-715CBA55037F}"/>
              </a:ext>
            </a:extLst>
          </p:cNvPr>
          <p:cNvCxnSpPr>
            <a:cxnSpLocks/>
          </p:cNvCxnSpPr>
          <p:nvPr/>
        </p:nvCxnSpPr>
        <p:spPr bwMode="auto">
          <a:xfrm flipH="1">
            <a:off x="2423594" y="4941168"/>
            <a:ext cx="864094" cy="7200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arrow" w="sm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CDF04946-DCC4-AB46-A280-6EC376E3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021" y="404664"/>
            <a:ext cx="2719629" cy="11520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ValueSet</a:t>
            </a:r>
            <a:r>
              <a:rPr lang="en-US" dirty="0">
                <a:solidFill>
                  <a:schemeClr val="tx1"/>
                </a:solidFill>
              </a:rPr>
              <a:t> UML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BAA3074-604E-6647-9DE5-EE90BE19F5A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052840" y="5225192"/>
            <a:ext cx="2035806" cy="1252800"/>
          </a:xfrm>
          <a:prstGeom prst="rect">
            <a:avLst/>
          </a:prstGeom>
        </p:spPr>
      </p:pic>
      <p:pic>
        <p:nvPicPr>
          <p:cNvPr id="23" name="Picture 14" descr="HL7 International Logo">
            <a:extLst>
              <a:ext uri="{FF2B5EF4-FFF2-40B4-BE49-F238E27FC236}">
                <a16:creationId xmlns:a16="http://schemas.microsoft.com/office/drawing/2014/main" id="{589A293E-B1D8-C74F-BCAD-B66B602FA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000" y="5791200"/>
            <a:ext cx="66501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71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1D4D4-6EAB-7042-A897-CE510536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D2DEE-A5AB-A940-8108-745D7663C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Background</a:t>
            </a:r>
          </a:p>
          <a:p>
            <a:pPr lvl="1"/>
            <a:r>
              <a:rPr lang="en-CA"/>
              <a:t>Technical (e.g. developer, architect)</a:t>
            </a:r>
          </a:p>
          <a:p>
            <a:pPr lvl="1"/>
            <a:r>
              <a:rPr lang="en-CA"/>
              <a:t>Clinical (e.g. physician, nurse, pharmacist)</a:t>
            </a:r>
          </a:p>
          <a:p>
            <a:pPr lvl="1"/>
            <a:r>
              <a:rPr lang="en-CA"/>
              <a:t>Non-technical (e.g. manager, CEO)</a:t>
            </a:r>
          </a:p>
          <a:p>
            <a:r>
              <a:rPr lang="en-US"/>
              <a:t>Familiar With Terminologies?</a:t>
            </a:r>
          </a:p>
          <a:p>
            <a:pPr lvl="1"/>
            <a:r>
              <a:rPr lang="en-US"/>
              <a:t>SNOMED CT, LOINC, ICD, etc.</a:t>
            </a:r>
          </a:p>
          <a:p>
            <a:r>
              <a:rPr lang="en-US"/>
              <a:t>Familiar with FHIR?</a:t>
            </a:r>
          </a:p>
          <a:p>
            <a:r>
              <a:rPr lang="en-US"/>
              <a:t>Familiar with Other Information Model Standards?</a:t>
            </a:r>
          </a:p>
          <a:p>
            <a:pPr lvl="1"/>
            <a:r>
              <a:rPr lang="en-US"/>
              <a:t>V2, V3, CDA, </a:t>
            </a:r>
            <a:r>
              <a:rPr lang="en-US" err="1"/>
              <a:t>OpenEHR</a:t>
            </a:r>
            <a:r>
              <a:rPr lang="en-US"/>
              <a:t>, etc.</a:t>
            </a:r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F69A8-2468-0449-93B6-83BAE391C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21730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Value Set Parts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Meta data</a:t>
            </a:r>
          </a:p>
          <a:p>
            <a:pPr lvl="1"/>
            <a:r>
              <a:rPr lang="en-AU" err="1"/>
              <a:t>url</a:t>
            </a:r>
            <a:r>
              <a:rPr lang="en-AU"/>
              <a:t>, identifier, version, name, title, status, experimental, date, publisher, contact, description, </a:t>
            </a:r>
            <a:r>
              <a:rPr lang="en-AU" err="1"/>
              <a:t>useContext</a:t>
            </a:r>
            <a:r>
              <a:rPr lang="en-AU"/>
              <a:t>, jurisdiction, immutable, purpose, copyright, extensible</a:t>
            </a:r>
          </a:p>
          <a:p>
            <a:r>
              <a:rPr lang="en-AU"/>
              <a:t>Logical definition (.compose):</a:t>
            </a:r>
          </a:p>
          <a:p>
            <a:pPr lvl="1"/>
            <a:r>
              <a:rPr lang="en-AU"/>
              <a:t>Other value sets to include </a:t>
            </a:r>
          </a:p>
          <a:p>
            <a:pPr lvl="1"/>
            <a:r>
              <a:rPr lang="en-AU"/>
              <a:t>Codes to include/exclude – by system, list or filter</a:t>
            </a:r>
          </a:p>
          <a:p>
            <a:r>
              <a:rPr lang="en-AU"/>
              <a:t>Expansion (.expansion)</a:t>
            </a:r>
          </a:p>
          <a:p>
            <a:pPr lvl="1"/>
            <a:r>
              <a:rPr lang="en-AU"/>
              <a:t>What’s actually in the value set </a:t>
            </a:r>
            <a:r>
              <a:rPr lang="en-AU" i="1"/>
              <a:t>today, under local conditions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40782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Value Set Versions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Versions are important to understand and use, when needed</a:t>
            </a:r>
          </a:p>
          <a:p>
            <a:r>
              <a:rPr lang="en-AU"/>
              <a:t>A value set that doesn’t use </a:t>
            </a:r>
            <a:r>
              <a:rPr lang="en-AU" err="1"/>
              <a:t>ValueSet.compose.include.version</a:t>
            </a:r>
            <a:r>
              <a:rPr lang="en-AU"/>
              <a:t> has </a:t>
            </a:r>
            <a:r>
              <a:rPr lang="en-AU" b="1"/>
              <a:t>unknown content, </a:t>
            </a:r>
            <a:r>
              <a:rPr lang="en-AU"/>
              <a:t>even if it lists the codes explicitly</a:t>
            </a:r>
          </a:p>
          <a:p>
            <a:r>
              <a:rPr lang="en-AU"/>
              <a:t>If you don’t decide on a version, the decision and the results are delegated to run time</a:t>
            </a:r>
          </a:p>
          <a:p>
            <a:r>
              <a:rPr lang="en-AU"/>
              <a:t>But, this is a very common thing to do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3F813D6-9CC8-C64D-A68A-6EB40F56F1F7}"/>
              </a:ext>
            </a:extLst>
          </p:cNvPr>
          <p:cNvSpPr txBox="1">
            <a:spLocks/>
          </p:cNvSpPr>
          <p:nvPr/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41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35202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Selecting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Name the code system (‘system’, with optional ‘version’)</a:t>
            </a:r>
          </a:p>
          <a:p>
            <a:r>
              <a:rPr lang="en-AU"/>
              <a:t>If just a ‘system’, then all codes are included</a:t>
            </a:r>
          </a:p>
          <a:p>
            <a:r>
              <a:rPr lang="en-AU"/>
              <a:t>List codes</a:t>
            </a:r>
          </a:p>
          <a:p>
            <a:pPr lvl="1"/>
            <a:r>
              <a:rPr lang="en-AU"/>
              <a:t>Can provide alternate descriptions</a:t>
            </a:r>
          </a:p>
          <a:p>
            <a:r>
              <a:rPr lang="en-AU"/>
              <a:t>Select codes by property (‘filter’) </a:t>
            </a:r>
          </a:p>
          <a:p>
            <a:pPr lvl="1"/>
            <a:r>
              <a:rPr lang="en-AU"/>
              <a:t>Property Name – defined by the code system</a:t>
            </a:r>
          </a:p>
          <a:p>
            <a:pPr lvl="1"/>
            <a:r>
              <a:rPr lang="en-AU"/>
              <a:t>Operation – ‘=’, ‘is-a’, ‘in’, ‘regex’, etc.</a:t>
            </a:r>
          </a:p>
          <a:p>
            <a:pPr lvl="1"/>
            <a:r>
              <a:rPr lang="en-AU"/>
              <a:t>Value – the value of the property</a:t>
            </a:r>
          </a:p>
          <a:p>
            <a:pPr lvl="1"/>
            <a:r>
              <a:rPr lang="en-AU"/>
              <a:t>e.g., LOINC: COMPONENT = “Sodium”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82497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Compose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43</a:t>
            </a:fld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4F4CB5-33D6-9742-B1D4-AFD979F73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70" y="1628800"/>
            <a:ext cx="8710182" cy="486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747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Expansion</a:t>
            </a:r>
            <a:r>
              <a:rPr lang="en-CA" baseline="0"/>
              <a:t> example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44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3D0544-DB06-B14C-81EB-E9157AA7B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628800"/>
            <a:ext cx="5688632" cy="490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582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BC4B-934D-C449-8CE9-40D6F9D7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terminology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D4991-CD22-7347-B3B8-BD1BE924D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E0E9C50-A1A6-EE40-95FB-EC63606CADC6}"/>
              </a:ext>
            </a:extLst>
          </p:cNvPr>
          <p:cNvSpPr txBox="1">
            <a:spLocks/>
          </p:cNvSpPr>
          <p:nvPr/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45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41304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ConceptMap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1828800"/>
            <a:ext cx="11272568" cy="1888232"/>
          </a:xfrm>
        </p:spPr>
        <p:txBody>
          <a:bodyPr/>
          <a:lstStyle/>
          <a:p>
            <a:r>
              <a:rPr lang="en-AU" dirty="0"/>
              <a:t>A list of mappings between concepts from two different value sets (normally from different code systems or models) (</a:t>
            </a:r>
            <a:r>
              <a:rPr lang="en-AU" dirty="0">
                <a:hlinkClick r:id="rId2" action="ppaction://hlinksldjump"/>
              </a:rPr>
              <a:t>UML</a:t>
            </a:r>
            <a:r>
              <a:rPr lang="en-AU" dirty="0"/>
              <a:t>)</a:t>
            </a:r>
          </a:p>
          <a:p>
            <a:r>
              <a:rPr lang="en-AU" dirty="0"/>
              <a:t>Mapping data for the $translate operation 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(more on this later)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46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0B9D0D-166B-6D4B-B555-92F1965E7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02" y="3661435"/>
            <a:ext cx="9372600" cy="2781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646464-3BCD-074D-A428-D7969F52102D}"/>
              </a:ext>
            </a:extLst>
          </p:cNvPr>
          <p:cNvSpPr txBox="1"/>
          <p:nvPr/>
        </p:nvSpPr>
        <p:spPr>
          <a:xfrm>
            <a:off x="749627" y="3389183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mapping between the FHIR and HL7 v3 </a:t>
            </a:r>
            <a:r>
              <a:rPr lang="en-US" sz="1400" dirty="0" err="1"/>
              <a:t>AddressUse</a:t>
            </a:r>
            <a:r>
              <a:rPr lang="en-US" sz="1400" dirty="0"/>
              <a:t> Code systems</a:t>
            </a:r>
          </a:p>
        </p:txBody>
      </p:sp>
    </p:spTree>
    <p:extLst>
      <p:ext uri="{BB962C8B-B14F-4D97-AF65-F5344CB8AC3E}">
        <p14:creationId xmlns:p14="http://schemas.microsoft.com/office/powerpoint/2010/main" val="7598958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NamingSystem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5D479-5878-0F46-A77D-F6913D1F4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70" y="3377841"/>
            <a:ext cx="8039100" cy="31115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08400-B893-CC40-A3B4-DFF5AEA9FDE9}"/>
              </a:ext>
            </a:extLst>
          </p:cNvPr>
          <p:cNvSpPr txBox="1">
            <a:spLocks/>
          </p:cNvSpPr>
          <p:nvPr/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47</a:t>
            </a:fld>
            <a:endParaRPr lang="en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D9023D-1BFD-9040-887F-4C43890D47C4}"/>
              </a:ext>
            </a:extLst>
          </p:cNvPr>
          <p:cNvSpPr txBox="1">
            <a:spLocks/>
          </p:cNvSpPr>
          <p:nvPr/>
        </p:nvSpPr>
        <p:spPr bwMode="auto">
          <a:xfrm>
            <a:off x="512064" y="1828800"/>
            <a:ext cx="11272568" cy="18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dirty="0"/>
              <a:t>Identifies the existence of a code or identifier system</a:t>
            </a:r>
            <a:endParaRPr lang="en-CA" sz="2800" dirty="0"/>
          </a:p>
          <a:p>
            <a:r>
              <a:rPr lang="en-GB" dirty="0"/>
              <a:t>Typically defined by 3rd parties (other than the code or identifier system "owner”)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5793208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6D59-C9BA-344C-8958-538FD7BB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ExpansionProfile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E9D9F-D055-8F45-B754-17B4271B7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Allows a terminology service client to configure the </a:t>
            </a:r>
            <a:r>
              <a:rPr lang="en-US" dirty="0"/>
              <a:t>behavior</a:t>
            </a:r>
            <a:r>
              <a:rPr lang="en-GB" dirty="0"/>
              <a:t> of the terminology server in regard to:</a:t>
            </a:r>
          </a:p>
          <a:p>
            <a:pPr lvl="1"/>
            <a:r>
              <a:rPr lang="en-GB" dirty="0"/>
              <a:t>How it builds value set expansions</a:t>
            </a:r>
          </a:p>
          <a:p>
            <a:pPr lvl="1"/>
            <a:r>
              <a:rPr lang="en-GB" dirty="0"/>
              <a:t>How it validates codes in relation to the value set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hlinkClick r:id="rId2" action="ppaction://hlinksldjump"/>
              </a:rPr>
              <a:t>Additional details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89D1D-13AB-1C46-B430-DB5E55B83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64822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6D59-C9BA-344C-8958-538FD7BB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TerminologyCapabilities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E9D9F-D055-8F45-B754-17B4271B7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the ability for a terminology server to describe the details of what the terminology service supports (</a:t>
            </a:r>
            <a:r>
              <a:rPr lang="en-US" dirty="0">
                <a:hlinkClick r:id="rId2" action="ppaction://hlinksldjump"/>
              </a:rPr>
              <a:t>UML</a:t>
            </a:r>
            <a:r>
              <a:rPr lang="en-US" dirty="0"/>
              <a:t>)</a:t>
            </a:r>
            <a:endParaRPr lang="en-GB" dirty="0"/>
          </a:p>
          <a:p>
            <a:r>
              <a:rPr lang="en-GB" dirty="0"/>
              <a:t>Added in R4 Draft for comment ballot (3.2.0) (Dec. 2017)</a:t>
            </a:r>
          </a:p>
          <a:p>
            <a:pPr lvl="1"/>
            <a:r>
              <a:rPr lang="en-GB" dirty="0"/>
              <a:t>Draft level (FMM 0)</a:t>
            </a:r>
          </a:p>
          <a:p>
            <a:r>
              <a:rPr lang="en-US" dirty="0"/>
              <a:t>Analogous to and supplements the overall server capability statement (</a:t>
            </a:r>
            <a:r>
              <a:rPr lang="en-US" dirty="0" err="1"/>
              <a:t>CapabilityStatement</a:t>
            </a:r>
            <a:r>
              <a:rPr lang="en-US" dirty="0"/>
              <a:t> resource)</a:t>
            </a:r>
          </a:p>
          <a:p>
            <a:pPr lvl="1"/>
            <a:r>
              <a:rPr lang="en-US" dirty="0"/>
              <a:t>Server ‘/metadata’ endpoint</a:t>
            </a:r>
          </a:p>
          <a:p>
            <a:r>
              <a:rPr lang="en-US" dirty="0">
                <a:solidFill>
                  <a:schemeClr val="accent1"/>
                </a:solidFill>
              </a:rPr>
              <a:t>Still to do: Determine the terminology service capabilities specific endpoint / access mechanism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89D1D-13AB-1C46-B430-DB5E55B83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054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Tutorial </a:t>
            </a:r>
            <a:r>
              <a:rPr lang="en-US"/>
              <a:t>Learning Objectives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Know how code systems and value sets in FHIR are defined and understand how they are used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Understand terminology binding and how to specify and use it correctly in FHIR models (resources and profiles)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Use FHIR terminology-based searching to find resources based on the content and properties of the coded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3909458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Review </a:t>
            </a:r>
            <a:r>
              <a:rPr lang="en-US"/>
              <a:t>Learning Objectives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Know how code systems and value sets in FHIR are defined and understand how they are used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terminology binding and how to specify and use it correctly in FHIR models (resources and profiles)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Use FHIR terminology-based searching to find resources based on the content and properties of the coded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2041245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Review </a:t>
            </a:r>
            <a:r>
              <a:rPr lang="en-US"/>
              <a:t>Learning Objectives (cont.)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Be able to understand and use FHIR Terminology Service capabilities (operations) in multiple scenarios</a:t>
            </a:r>
          </a:p>
          <a:p>
            <a:pPr marL="914400" lvl="1" indent="-514350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(e.g., terminology validation, user interface concept selection)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0661813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Terminology-based Search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C8CFF-EB98-2F4E-B146-328295AAA442}"/>
              </a:ext>
            </a:extLst>
          </p:cNvPr>
          <p:cNvSpPr txBox="1">
            <a:spLocks/>
          </p:cNvSpPr>
          <p:nvPr/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52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09475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Token</a:t>
            </a:r>
          </a:p>
          <a:p>
            <a:pPr lvl="1"/>
            <a:r>
              <a:rPr lang="en-CA" dirty="0"/>
              <a:t>Exact match: </a:t>
            </a:r>
            <a:r>
              <a:rPr lang="en-CA" dirty="0" err="1"/>
              <a:t>system|code</a:t>
            </a:r>
            <a:endParaRPr lang="en-CA" dirty="0"/>
          </a:p>
          <a:p>
            <a:pPr lvl="2"/>
            <a:r>
              <a:rPr lang="en-CA" dirty="0">
                <a:hlinkClick r:id="rId2"/>
              </a:rPr>
              <a:t>http://fhirtest.uhn.ca/baseDstu3/Condition?code=http://snomed.info/sct|38341003</a:t>
            </a:r>
            <a:endParaRPr lang="en-CA" dirty="0"/>
          </a:p>
          <a:p>
            <a:pPr lvl="1"/>
            <a:r>
              <a:rPr lang="en-CA" dirty="0"/>
              <a:t>Code, any system: code</a:t>
            </a:r>
          </a:p>
          <a:p>
            <a:pPr lvl="2"/>
            <a:r>
              <a:rPr lang="en-CA" dirty="0">
                <a:hlinkClick r:id="rId3"/>
              </a:rPr>
              <a:t>http://fhirtest.uhn.ca/baseDstu3/Observation?code=3141-9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68405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28800"/>
            <a:ext cx="11276632" cy="4624536"/>
          </a:xfrm>
        </p:spPr>
        <p:txBody>
          <a:bodyPr/>
          <a:lstStyle/>
          <a:p>
            <a:r>
              <a:rPr lang="en-CA" dirty="0"/>
              <a:t>Token</a:t>
            </a:r>
          </a:p>
          <a:p>
            <a:pPr lvl="1"/>
            <a:r>
              <a:rPr lang="en-CA" dirty="0"/>
              <a:t>System, any code: system|</a:t>
            </a:r>
          </a:p>
          <a:p>
            <a:pPr lvl="2"/>
            <a:r>
              <a:rPr lang="en-CA" dirty="0">
                <a:hlinkClick r:id="rId2"/>
              </a:rPr>
              <a:t>http://fhirtest.uhn.ca/baseDstu3/Observation?code=http://snomed.info/sct|</a:t>
            </a:r>
            <a:endParaRPr lang="en-CA" dirty="0"/>
          </a:p>
          <a:p>
            <a:pPr lvl="1"/>
            <a:r>
              <a:rPr lang="en-CA" dirty="0"/>
              <a:t>No system property exists, code: |code</a:t>
            </a:r>
          </a:p>
          <a:p>
            <a:pPr lvl="2"/>
            <a:r>
              <a:rPr lang="en-GB" dirty="0">
                <a:hlinkClick r:id="rId3"/>
              </a:rPr>
              <a:t>http://fhirtest.uhn.ca/baseDstu3/AllergyIntolerance?code=|allergyName</a:t>
            </a:r>
            <a:endParaRPr lang="en-CA" dirty="0"/>
          </a:p>
          <a:p>
            <a:pPr lvl="2"/>
            <a:r>
              <a:rPr lang="en-CA" dirty="0"/>
              <a:t>This is expected to be quite rare</a:t>
            </a:r>
          </a:p>
          <a:p>
            <a:pPr lvl="3"/>
            <a:r>
              <a:rPr lang="en-CA" dirty="0"/>
              <a:t>Why would you want to do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7111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28800"/>
            <a:ext cx="11276632" cy="4624536"/>
          </a:xfrm>
        </p:spPr>
        <p:txBody>
          <a:bodyPr/>
          <a:lstStyle/>
          <a:p>
            <a:r>
              <a:rPr lang="en-CA" dirty="0"/>
              <a:t>Token</a:t>
            </a:r>
          </a:p>
          <a:p>
            <a:pPr lvl="1"/>
            <a:r>
              <a:rPr lang="en-CA" dirty="0"/>
              <a:t>No system property exists, any code: |</a:t>
            </a:r>
          </a:p>
          <a:p>
            <a:pPr lvl="2"/>
            <a:r>
              <a:rPr lang="en-CA" dirty="0">
                <a:hlinkClick r:id="rId2"/>
              </a:rPr>
              <a:t>http://fhirtest.uhn.ca/baseDstu3/AllergyIntolerance?code=|</a:t>
            </a:r>
            <a:endParaRPr lang="en-CA" dirty="0"/>
          </a:p>
          <a:p>
            <a:pPr lvl="2"/>
            <a:r>
              <a:rPr lang="en-CA" dirty="0"/>
              <a:t>This case is not covered in the FHIR spec, so behavior is unspecified!</a:t>
            </a:r>
          </a:p>
          <a:p>
            <a:pPr lvl="2"/>
            <a:r>
              <a:rPr lang="en-CA" dirty="0"/>
              <a:t>HAPI server interpretation appears to be: </a:t>
            </a:r>
            <a:br>
              <a:rPr lang="en-CA" dirty="0"/>
            </a:br>
            <a:r>
              <a:rPr lang="en-CA" dirty="0"/>
              <a:t>“No system property exists, any code or no code (including text only)”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91467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fontAlgn="base" hangingPunct="1"/>
            <a:r>
              <a:rPr lang="en-CA" dirty="0"/>
              <a:t>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Search on </a:t>
            </a:r>
            <a:r>
              <a:rPr lang="en-CA" dirty="0" err="1">
                <a:ea typeface="+mn-ea"/>
                <a:cs typeface="+mn-cs"/>
              </a:rPr>
              <a:t>CodeableConcept.text</a:t>
            </a:r>
            <a:r>
              <a:rPr lang="en-CA" dirty="0">
                <a:ea typeface="+mn-ea"/>
                <a:cs typeface="+mn-cs"/>
              </a:rPr>
              <a:t> or </a:t>
            </a:r>
            <a:r>
              <a:rPr lang="en-CA" dirty="0" err="1"/>
              <a:t>Coding.display</a:t>
            </a:r>
            <a:r>
              <a:rPr lang="en-CA" dirty="0"/>
              <a:t> or </a:t>
            </a:r>
            <a:r>
              <a:rPr lang="en-CA" dirty="0" err="1"/>
              <a:t>Identifier.type.text</a:t>
            </a:r>
            <a:r>
              <a:rPr lang="en-CA" dirty="0">
                <a:ea typeface="+mn-ea"/>
                <a:cs typeface="+mn-cs"/>
              </a:rPr>
              <a:t>: </a:t>
            </a:r>
            <a:r>
              <a:rPr lang="en-CA" b="1" dirty="0">
                <a:ea typeface="+mn-ea"/>
                <a:cs typeface="+mn-cs"/>
              </a:rPr>
              <a:t>text</a:t>
            </a:r>
          </a:p>
          <a:p>
            <a:pPr lvl="2"/>
            <a:r>
              <a:rPr lang="en-CA" dirty="0">
                <a:hlinkClick r:id="rId2"/>
              </a:rPr>
              <a:t>http://fhirtest.uhn.ca/baseDstu3/Condition?code:text=angina</a:t>
            </a:r>
            <a:endParaRPr lang="en-CA" dirty="0"/>
          </a:p>
          <a:p>
            <a:pPr lvl="2"/>
            <a:r>
              <a:rPr lang="en-CA" dirty="0">
                <a:hlinkClick r:id="rId3"/>
              </a:rPr>
              <a:t>http://fhirtest.uhn.ca/baseDstu3/Condition?code:text=angin</a:t>
            </a:r>
            <a:endParaRPr lang="en-CA" dirty="0"/>
          </a:p>
          <a:p>
            <a:pPr lvl="2"/>
            <a:r>
              <a:rPr lang="en-CA" dirty="0">
                <a:hlinkClick r:id="rId4"/>
              </a:rPr>
              <a:t>http://fhirtest.uhn.ca/baseDstu3/AllergyIntolerance?code:text=Kiwi</a:t>
            </a:r>
            <a:endParaRPr lang="en-CA" dirty="0"/>
          </a:p>
          <a:p>
            <a:pPr lvl="1"/>
            <a:r>
              <a:rPr lang="en-CA" dirty="0">
                <a:ea typeface="+mn-ea"/>
                <a:cs typeface="+mn-cs"/>
              </a:rPr>
              <a:t>Exclude resources that match based on token: </a:t>
            </a:r>
            <a:r>
              <a:rPr lang="en-CA" b="1" dirty="0">
                <a:ea typeface="+mn-ea"/>
                <a:cs typeface="+mn-cs"/>
              </a:rPr>
              <a:t>not</a:t>
            </a:r>
          </a:p>
          <a:p>
            <a:pPr lvl="2"/>
            <a:r>
              <a:rPr lang="en-CA" dirty="0">
                <a:hlinkClick r:id="rId5"/>
              </a:rPr>
              <a:t>http://fhirtest.uhn.ca/baseDstu3/Condition?severity:not=255604002</a:t>
            </a:r>
            <a:endParaRPr lang="en-CA" dirty="0"/>
          </a:p>
          <a:p>
            <a:pPr lvl="3"/>
            <a:r>
              <a:rPr lang="en-US" dirty="0"/>
              <a:t>255604002 = “Mild”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15682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fontAlgn="base" hangingPunct="1"/>
            <a:r>
              <a:rPr lang="en-CA" dirty="0"/>
              <a:t>Value Set-based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in value set: </a:t>
            </a:r>
            <a:r>
              <a:rPr lang="en-CA" b="1" dirty="0">
                <a:ea typeface="+mn-ea"/>
                <a:cs typeface="+mn-cs"/>
              </a:rPr>
              <a:t>in</a:t>
            </a:r>
          </a:p>
          <a:p>
            <a:pPr lvl="2"/>
            <a:r>
              <a:rPr lang="en-CA" dirty="0">
                <a:hlinkClick r:id="rId2"/>
              </a:rPr>
              <a:t>http://fhirtest.uhn.ca/baseDstu3/Condition?code:in=http://hl7.org/fhir/ValueSet/condition-code</a:t>
            </a:r>
            <a:endParaRPr lang="en-CA" dirty="0">
              <a:ea typeface="+mn-ea"/>
              <a:cs typeface="+mn-cs"/>
              <a:hlinkClick r:id="rId3"/>
            </a:endParaRPr>
          </a:p>
          <a:p>
            <a:pPr lvl="1"/>
            <a:r>
              <a:rPr lang="en-CA" dirty="0">
                <a:ea typeface="+mn-ea"/>
                <a:cs typeface="+mn-cs"/>
              </a:rPr>
              <a:t>Code not in value set: </a:t>
            </a:r>
            <a:r>
              <a:rPr lang="en-CA" b="1" dirty="0">
                <a:ea typeface="+mn-ea"/>
                <a:cs typeface="+mn-cs"/>
              </a:rPr>
              <a:t>not-in</a:t>
            </a:r>
          </a:p>
          <a:p>
            <a:pPr lvl="2"/>
            <a:r>
              <a:rPr lang="en-GB" dirty="0">
                <a:hlinkClick r:id="rId4"/>
              </a:rPr>
              <a:t>http://fhirtest.uhn.ca/baseDstu3/Condition?code:not-in=http://hl7.org/fhir/ValueSet/condition-code</a:t>
            </a:r>
            <a:endParaRPr lang="en-CA" dirty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05164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fontAlgn="base" hangingPunct="1"/>
            <a:r>
              <a:rPr lang="en-CA" dirty="0" err="1"/>
              <a:t>Subsumption</a:t>
            </a:r>
            <a:r>
              <a:rPr lang="en-CA" dirty="0"/>
              <a:t>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in a resource </a:t>
            </a:r>
            <a:r>
              <a:rPr lang="en-CA" dirty="0"/>
              <a:t>subsumes the specified search code (e.g. is-a* relationship)</a:t>
            </a:r>
            <a:r>
              <a:rPr lang="en-CA" dirty="0">
                <a:ea typeface="+mn-ea"/>
                <a:cs typeface="+mn-cs"/>
              </a:rPr>
              <a:t>: </a:t>
            </a:r>
            <a:r>
              <a:rPr lang="en-CA" b="1" dirty="0">
                <a:ea typeface="+mn-ea"/>
                <a:cs typeface="+mn-cs"/>
              </a:rPr>
              <a:t>below “Diabetes mellitus” (</a:t>
            </a:r>
            <a:r>
              <a:rPr lang="en-CA" sz="2400" b="1" dirty="0"/>
              <a:t>73211009</a:t>
            </a:r>
            <a:r>
              <a:rPr lang="en-CA" b="1" dirty="0">
                <a:ea typeface="+mn-ea"/>
                <a:cs typeface="+mn-cs"/>
              </a:rPr>
              <a:t>)</a:t>
            </a:r>
          </a:p>
          <a:p>
            <a:pPr lvl="2"/>
            <a:r>
              <a:rPr lang="en-CA" dirty="0">
                <a:hlinkClick r:id="rId2"/>
              </a:rPr>
              <a:t>http://fhirtest.uhn.ca/baseDstu3/Condition?code:below=http://snomed.info/sct|</a:t>
            </a:r>
            <a:r>
              <a:rPr lang="is-IS" dirty="0">
                <a:hlinkClick r:id="rId2"/>
              </a:rPr>
              <a:t>73211009</a:t>
            </a:r>
            <a:endParaRPr lang="en-CA" dirty="0">
              <a:ea typeface="+mn-ea"/>
              <a:cs typeface="+mn-cs"/>
            </a:endParaRPr>
          </a:p>
          <a:p>
            <a:pPr lvl="1"/>
            <a:r>
              <a:rPr lang="en-CA" dirty="0"/>
              <a:t>Code in a resource is subsumed by the specified search code (e.g. is-a* relationship): </a:t>
            </a:r>
            <a:r>
              <a:rPr lang="en-CA" b="1" dirty="0"/>
              <a:t>above “Diabetes mellitus type 2 without retinopathy” (1481000119100)</a:t>
            </a:r>
          </a:p>
          <a:p>
            <a:pPr lvl="2"/>
            <a:r>
              <a:rPr lang="en-CA" dirty="0">
                <a:hlinkClick r:id="rId3"/>
              </a:rPr>
              <a:t>http://fhirtest.uhn.ca/baseDstu3/Condition?code:above=http://snomed.info/sct|1481000119100</a:t>
            </a:r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58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6384032" y="5808370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*is-a relationship includes the code itself</a:t>
            </a:r>
          </a:p>
        </p:txBody>
      </p:sp>
    </p:spTree>
    <p:extLst>
      <p:ext uri="{BB962C8B-B14F-4D97-AF65-F5344CB8AC3E}">
        <p14:creationId xmlns:p14="http://schemas.microsoft.com/office/powerpoint/2010/main" val="19339650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Review </a:t>
            </a:r>
            <a:r>
              <a:rPr lang="en-US"/>
              <a:t>Learning Objectives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Know how code systems and value sets in FHIR are defined and understand how they are used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Understand terminology binding and how to specify and use it correctly in FHIR models (resources and profiles)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Use FHIR terminology-based searching to find resources based on the content and properties of the coded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195163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Tutorial </a:t>
            </a:r>
            <a:r>
              <a:rPr lang="en-US"/>
              <a:t>Learning Objectives (cont.)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>
                <a:cs typeface="Arial" panose="020B0604020202020204" pitchFamily="34" charset="0"/>
              </a:rPr>
              <a:t>Be able to understand and use FHIR Terminology Service capabilities (operations) in multiple scenarios</a:t>
            </a:r>
          </a:p>
          <a:p>
            <a:pPr marL="914400" lvl="1" indent="-514350"/>
            <a:r>
              <a:rPr lang="en-US">
                <a:cs typeface="Arial" panose="020B0604020202020204" pitchFamily="34" charset="0"/>
              </a:rPr>
              <a:t>(e.g., terminology validation, user interface concept selection)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8306457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r>
              <a:rPr lang="en-US" noProof="0"/>
              <a:t> </a:t>
            </a:r>
            <a:r>
              <a:rPr lang="en-US"/>
              <a:t>Learning Objectives (cont.)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Be able to understand and use FHIR Terminology Service capabilities (operations) in multiple scenarios</a:t>
            </a:r>
          </a:p>
          <a:p>
            <a:pPr marL="914400" lvl="1" indent="-514350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(e.g., terminology validation, user interface concept selection)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3120487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Terminology SERVICE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CE7A7-96F9-A946-8453-AE76A0DFD1DB}"/>
              </a:ext>
            </a:extLst>
          </p:cNvPr>
          <p:cNvSpPr txBox="1">
            <a:spLocks/>
          </p:cNvSpPr>
          <p:nvPr/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61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59058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Terminology Service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There’s a lot of complexity here:</a:t>
            </a:r>
          </a:p>
          <a:p>
            <a:pPr lvl="1"/>
            <a:r>
              <a:rPr lang="en-AU"/>
              <a:t>Code Systems</a:t>
            </a:r>
          </a:p>
          <a:p>
            <a:pPr lvl="1"/>
            <a:r>
              <a:rPr lang="en-AU"/>
              <a:t>Value Sets </a:t>
            </a:r>
          </a:p>
          <a:p>
            <a:pPr lvl="1"/>
            <a:r>
              <a:rPr lang="en-AU"/>
              <a:t>Bindings</a:t>
            </a:r>
          </a:p>
          <a:p>
            <a:r>
              <a:rPr lang="en-AU"/>
              <a:t>Many (or most) applications are much simpler</a:t>
            </a:r>
          </a:p>
          <a:p>
            <a:pPr lvl="1"/>
            <a:r>
              <a:rPr lang="en-AU"/>
              <a:t>List of codes and displays in some table structure</a:t>
            </a:r>
          </a:p>
          <a:p>
            <a:pPr lvl="1"/>
            <a:r>
              <a:rPr lang="en-AU"/>
              <a:t>This is a known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79854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Terminology Service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Delegate the complexity to specialist software</a:t>
            </a:r>
          </a:p>
          <a:p>
            <a:r>
              <a:rPr lang="en-AU"/>
              <a:t>Provide a set of services that do what applications need</a:t>
            </a:r>
          </a:p>
          <a:p>
            <a:r>
              <a:rPr lang="en-AU"/>
              <a:t>It becomes easy to write applications that do terminology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10997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Application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Give me a list of codes</a:t>
            </a:r>
          </a:p>
          <a:p>
            <a:pPr lvl="1"/>
            <a:r>
              <a:rPr lang="en-AU"/>
              <a:t>e.g., to populate my dropdown list </a:t>
            </a:r>
          </a:p>
          <a:p>
            <a:r>
              <a:rPr lang="en-AU"/>
              <a:t>Is this code valid?</a:t>
            </a:r>
          </a:p>
          <a:p>
            <a:pPr lvl="1"/>
            <a:r>
              <a:rPr lang="en-AU"/>
              <a:t>e.g., is the code that I received from an outside source a member of the required value set?</a:t>
            </a:r>
          </a:p>
          <a:p>
            <a:r>
              <a:rPr lang="en-AU"/>
              <a:t>How do I display a code?</a:t>
            </a:r>
          </a:p>
          <a:p>
            <a:pPr lvl="1"/>
            <a:r>
              <a:rPr lang="en-AU"/>
              <a:t>e.g., I need to show the preferred display term for my application context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04204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Application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Translate this code to a different code system</a:t>
            </a:r>
          </a:p>
          <a:p>
            <a:pPr lvl="1"/>
            <a:r>
              <a:rPr lang="en-AU"/>
              <a:t>e.g., I coded the diagnosis in SNOMED CT and now I need to submit the claim in ICD-10</a:t>
            </a:r>
          </a:p>
          <a:p>
            <a:r>
              <a:rPr lang="en-AU"/>
              <a:t>Integrate terminology search into my application</a:t>
            </a:r>
          </a:p>
          <a:p>
            <a:pPr lvl="1"/>
            <a:r>
              <a:rPr lang="en-AU"/>
              <a:t>e.g., my type-ahead search to enter data into the allergy list needs the value set expansion for the list of codes that should be included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3352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Terminology Service Operations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 err="1"/>
              <a:t>ValueSet</a:t>
            </a:r>
            <a:endParaRPr lang="en-AU" dirty="0"/>
          </a:p>
          <a:p>
            <a:pPr lvl="1"/>
            <a:r>
              <a:rPr lang="en-AU" dirty="0"/>
              <a:t>$expand </a:t>
            </a:r>
          </a:p>
          <a:p>
            <a:pPr lvl="1"/>
            <a:r>
              <a:rPr lang="en-AU" dirty="0"/>
              <a:t>$validate-code</a:t>
            </a:r>
          </a:p>
          <a:p>
            <a:r>
              <a:rPr lang="en-AU" dirty="0" err="1"/>
              <a:t>CodeSystem</a:t>
            </a:r>
            <a:endParaRPr lang="en-AU" dirty="0"/>
          </a:p>
          <a:p>
            <a:pPr lvl="1"/>
            <a:r>
              <a:rPr lang="en-AU" dirty="0"/>
              <a:t>$lookup</a:t>
            </a:r>
          </a:p>
          <a:p>
            <a:pPr lvl="1"/>
            <a:r>
              <a:rPr lang="en-AU" dirty="0"/>
              <a:t>$subsumes</a:t>
            </a:r>
          </a:p>
          <a:p>
            <a:pPr lvl="1"/>
            <a:r>
              <a:rPr lang="en-AU" dirty="0"/>
              <a:t>$compose</a:t>
            </a:r>
          </a:p>
          <a:p>
            <a:pPr lvl="1"/>
            <a:r>
              <a:rPr lang="en-AU" dirty="0">
                <a:solidFill>
                  <a:srgbClr val="FF0000"/>
                </a:solidFill>
              </a:rPr>
              <a:t>$validate-code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err="1"/>
              <a:t>ConceptMap</a:t>
            </a:r>
            <a:endParaRPr lang="en-AU" dirty="0"/>
          </a:p>
          <a:p>
            <a:pPr lvl="1"/>
            <a:r>
              <a:rPr lang="en-AU" dirty="0"/>
              <a:t>$translate</a:t>
            </a:r>
          </a:p>
          <a:p>
            <a:pPr lvl="1"/>
            <a:r>
              <a:rPr lang="en-AU" dirty="0"/>
              <a:t>$closure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66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AE6B79-EAF1-F645-99AF-F2A8454A7B60}"/>
              </a:ext>
            </a:extLst>
          </p:cNvPr>
          <p:cNvSpPr txBox="1"/>
          <p:nvPr/>
        </p:nvSpPr>
        <p:spPr>
          <a:xfrm>
            <a:off x="2711624" y="5657905"/>
            <a:ext cx="460851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Operation already included in </a:t>
            </a:r>
            <a:r>
              <a:rPr lang="en-US" dirty="0" err="1">
                <a:solidFill>
                  <a:srgbClr val="FF0000"/>
                </a:solidFill>
              </a:rPr>
              <a:t>ValueSet</a:t>
            </a:r>
            <a:r>
              <a:rPr lang="en-US" dirty="0">
                <a:solidFill>
                  <a:srgbClr val="FF0000"/>
                </a:solidFill>
              </a:rPr>
              <a:t>, but is a new addition for </a:t>
            </a:r>
            <a:r>
              <a:rPr lang="en-US" dirty="0" err="1">
                <a:solidFill>
                  <a:srgbClr val="FF0000"/>
                </a:solidFill>
              </a:rPr>
              <a:t>CodeSystem</a:t>
            </a:r>
            <a:r>
              <a:rPr lang="en-US" dirty="0">
                <a:solidFill>
                  <a:srgbClr val="FF0000"/>
                </a:solidFill>
              </a:rPr>
              <a:t> in R4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81E180-AFA6-7F47-99DC-4B625B41262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773936" y="5422392"/>
            <a:ext cx="932688" cy="4754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696064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$expand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ValueSet</a:t>
            </a:r>
            <a:r>
              <a:rPr lang="en-CA" dirty="0"/>
              <a:t> reference or resource and returns another </a:t>
            </a:r>
            <a:r>
              <a:rPr lang="en-CA" dirty="0" err="1"/>
              <a:t>ValueSet</a:t>
            </a:r>
            <a:r>
              <a:rPr lang="en-CA" dirty="0"/>
              <a:t> resource containing the expansion (code set)</a:t>
            </a:r>
          </a:p>
          <a:p>
            <a:pPr lvl="1"/>
            <a:r>
              <a:rPr lang="en-CA" dirty="0"/>
              <a:t>Default is the current expansion (as of “now”)</a:t>
            </a:r>
          </a:p>
          <a:p>
            <a:pPr lvl="1"/>
            <a:r>
              <a:rPr lang="en-CA" dirty="0"/>
              <a:t>http://....ValueSet/someId$expand</a:t>
            </a:r>
          </a:p>
          <a:p>
            <a:pPr lvl="1"/>
            <a:r>
              <a:rPr lang="en-CA" dirty="0"/>
              <a:t>http://...</a:t>
            </a:r>
            <a:r>
              <a:rPr lang="en-CA" dirty="0" err="1"/>
              <a:t>ValueSet$expand?url</a:t>
            </a:r>
            <a:r>
              <a:rPr lang="en-CA" dirty="0"/>
              <a:t>=[someURL]</a:t>
            </a:r>
          </a:p>
          <a:p>
            <a:pPr lvl="1"/>
            <a:r>
              <a:rPr lang="en-CA" dirty="0"/>
              <a:t>http://...ValueSet (pass </a:t>
            </a:r>
            <a:r>
              <a:rPr lang="en-CA" dirty="0" err="1"/>
              <a:t>ValueSet</a:t>
            </a:r>
            <a:r>
              <a:rPr lang="en-CA" dirty="0"/>
              <a:t> in body)</a:t>
            </a:r>
          </a:p>
          <a:p>
            <a:r>
              <a:rPr lang="en-CA" dirty="0"/>
              <a:t>Some additional parameters include:</a:t>
            </a:r>
          </a:p>
          <a:p>
            <a:pPr lvl="1"/>
            <a:r>
              <a:rPr lang="en-CA" b="1" dirty="0"/>
              <a:t>filter</a:t>
            </a:r>
            <a:r>
              <a:rPr lang="en-CA" dirty="0"/>
              <a:t>: Only include concepts with display name containing string</a:t>
            </a:r>
          </a:p>
          <a:p>
            <a:pPr lvl="2"/>
            <a:r>
              <a:rPr lang="en-CA" dirty="0"/>
              <a:t>This is a good way to search for a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34260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$expand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CA" b="1" dirty="0"/>
              <a:t>date: </a:t>
            </a:r>
            <a:r>
              <a:rPr lang="en-CA" dirty="0"/>
              <a:t>Generate the expansion as of the specified date</a:t>
            </a:r>
            <a:endParaRPr lang="en-CA" b="1" dirty="0"/>
          </a:p>
          <a:p>
            <a:pPr lvl="1"/>
            <a:r>
              <a:rPr lang="en-CA" b="1" dirty="0"/>
              <a:t>profile: </a:t>
            </a:r>
            <a:r>
              <a:rPr lang="en-CA" dirty="0"/>
              <a:t>URI</a:t>
            </a:r>
          </a:p>
          <a:p>
            <a:pPr lvl="2"/>
            <a:r>
              <a:rPr lang="en-CA" dirty="0"/>
              <a:t>May refer to an </a:t>
            </a:r>
            <a:r>
              <a:rPr lang="en-CA" dirty="0" err="1"/>
              <a:t>ExpansionProfile</a:t>
            </a:r>
            <a:r>
              <a:rPr lang="en-CA" dirty="0"/>
              <a:t> resource or other profile mechanism</a:t>
            </a:r>
          </a:p>
          <a:p>
            <a:r>
              <a:rPr lang="en-CA" dirty="0" err="1"/>
              <a:t>ExpansionProfile</a:t>
            </a:r>
            <a:r>
              <a:rPr lang="en-CA" dirty="0"/>
              <a:t> elements or the equivalent $expand operation parameters</a:t>
            </a:r>
          </a:p>
          <a:p>
            <a:pPr lvl="1"/>
            <a:r>
              <a:rPr lang="en-CA" dirty="0"/>
              <a:t>Used to configure the behaviour of a terminology server when it processes </a:t>
            </a:r>
            <a:r>
              <a:rPr lang="en-CA" dirty="0" err="1"/>
              <a:t>ValueSet</a:t>
            </a:r>
            <a:r>
              <a:rPr lang="en-CA" dirty="0"/>
              <a:t> resources to generate expansions</a:t>
            </a:r>
          </a:p>
          <a:p>
            <a:pPr lvl="2"/>
            <a:r>
              <a:rPr lang="en-CA" dirty="0">
                <a:hlinkClick r:id="rId2" action="ppaction://hlinksldjump"/>
              </a:rPr>
              <a:t>Additional ExpansionProfile details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17295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Extensional value set definition (enumerated list)</a:t>
            </a:r>
          </a:p>
          <a:p>
            <a:pPr lvl="1"/>
            <a:r>
              <a:rPr lang="en-US">
                <a:hlinkClick r:id="rId2"/>
              </a:rPr>
              <a:t>http://fhirtest.uhn.ca/baseDstu3/ValueSet/procedure-category</a:t>
            </a:r>
            <a:endParaRPr lang="en-US"/>
          </a:p>
          <a:p>
            <a:pPr lvl="1"/>
            <a:r>
              <a:rPr lang="en-US">
                <a:hlinkClick r:id="rId3"/>
              </a:rPr>
              <a:t>http://fhirtest.uhn.ca/baseDstu3/ValueSet/procedure-category/$expand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6780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DC5B-6C5B-7C47-B162-2CC61D714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to find Terminology in the FHIR Specification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2053F-59FD-B543-9487-30A5C1449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6CD1E1-4F6E-0546-83E1-139CE11B6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18568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Intensional</a:t>
            </a:r>
            <a:r>
              <a:rPr lang="en-US" dirty="0"/>
              <a:t> value set definition (code system query based)</a:t>
            </a:r>
          </a:p>
          <a:p>
            <a:pPr lvl="1"/>
            <a:r>
              <a:rPr lang="en-US" dirty="0"/>
              <a:t>“All codes”</a:t>
            </a:r>
            <a:endParaRPr lang="en-US" dirty="0">
              <a:hlinkClick r:id="rId2"/>
            </a:endParaRPr>
          </a:p>
          <a:p>
            <a:pPr lvl="2"/>
            <a:r>
              <a:rPr lang="en-US" dirty="0">
                <a:hlinkClick r:id="rId3"/>
              </a:rPr>
              <a:t>http://fhirtest.uhn.ca/baseDstu3/ValueSet/observation-category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http://fhirtest.uhn.ca/baseDstu3/ValueSet/observation-category/$expand</a:t>
            </a:r>
            <a:endParaRPr lang="en-US" dirty="0"/>
          </a:p>
          <a:p>
            <a:pPr lvl="1"/>
            <a:r>
              <a:rPr lang="en-US" dirty="0"/>
              <a:t>“is-a” hierarchy</a:t>
            </a:r>
          </a:p>
          <a:p>
            <a:pPr lvl="2"/>
            <a:r>
              <a:rPr lang="en-US" dirty="0">
                <a:hlinkClick r:id="rId5"/>
              </a:rPr>
              <a:t>http://fhirtest.uhn.ca/baseDstu3/ValueSet/route-codes</a:t>
            </a:r>
            <a:endParaRPr lang="en-US" dirty="0"/>
          </a:p>
          <a:p>
            <a:pPr lvl="3"/>
            <a:r>
              <a:rPr lang="en-US" dirty="0"/>
              <a:t>284009009 = “Route of administration value”</a:t>
            </a:r>
          </a:p>
          <a:p>
            <a:pPr lvl="2"/>
            <a:r>
              <a:rPr lang="en-US" dirty="0">
                <a:hlinkClick r:id="rId6"/>
              </a:rPr>
              <a:t>http://fhirtest.uhn.ca/baseDstu3/ValueSet/route-codes/$expand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4770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$validate-code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28800"/>
            <a:ext cx="11176000" cy="4624536"/>
          </a:xfrm>
        </p:spPr>
        <p:txBody>
          <a:bodyPr/>
          <a:lstStyle/>
          <a:p>
            <a:r>
              <a:rPr lang="en-CA" dirty="0"/>
              <a:t>Takes a code/Coding/</a:t>
            </a:r>
            <a:r>
              <a:rPr lang="en-CA" dirty="0" err="1"/>
              <a:t>CodeableConcept</a:t>
            </a:r>
            <a:r>
              <a:rPr lang="en-CA" baseline="0" dirty="0"/>
              <a:t> and checks if it’s valid against a value set </a:t>
            </a:r>
            <a:r>
              <a:rPr lang="en-CA" baseline="0" dirty="0">
                <a:solidFill>
                  <a:srgbClr val="FF0000"/>
                </a:solidFill>
              </a:rPr>
              <a:t>or a code system (as of R4)</a:t>
            </a:r>
            <a:endParaRPr lang="en-CA" baseline="0" dirty="0"/>
          </a:p>
          <a:p>
            <a:pPr lvl="1"/>
            <a:r>
              <a:rPr lang="en-CA" dirty="0"/>
              <a:t>Specify value set (same as for $expand)</a:t>
            </a:r>
          </a:p>
          <a:p>
            <a:pPr lvl="1"/>
            <a:r>
              <a:rPr lang="en-CA" dirty="0"/>
              <a:t>Code to validate – either </a:t>
            </a:r>
            <a:r>
              <a:rPr lang="en-CA" dirty="0" err="1"/>
              <a:t>code+system</a:t>
            </a:r>
            <a:r>
              <a:rPr lang="en-CA" dirty="0"/>
              <a:t> (with or without version, display), Coding or </a:t>
            </a:r>
            <a:r>
              <a:rPr lang="en-CA" dirty="0" err="1"/>
              <a:t>CodeableConcept</a:t>
            </a:r>
            <a:endParaRPr lang="en-CA" dirty="0"/>
          </a:p>
          <a:p>
            <a:pPr lvl="1"/>
            <a:r>
              <a:rPr lang="en-CA" dirty="0"/>
              <a:t>date – date to validate as of</a:t>
            </a:r>
          </a:p>
          <a:p>
            <a:r>
              <a:rPr lang="en-CA" dirty="0"/>
              <a:t>Outputs: true/false</a:t>
            </a:r>
          </a:p>
          <a:p>
            <a:pPr lvl="1"/>
            <a:r>
              <a:rPr lang="en-CA" dirty="0"/>
              <a:t>message if not valid, display names if valid</a:t>
            </a:r>
          </a:p>
          <a:p>
            <a:r>
              <a:rPr lang="en-GB" dirty="0"/>
              <a:t>The primary method for validating coded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3800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$validate-code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FHIR condition-category “problem-list-item”</a:t>
            </a:r>
          </a:p>
          <a:p>
            <a:pPr lvl="1"/>
            <a:r>
              <a:rPr lang="en-US" dirty="0">
                <a:hlinkClick r:id="rId2"/>
              </a:rPr>
              <a:t>http://fhirtest.uhn.ca/baseDstu3/ValueSet/$validate-code?url=http://hl7.org/fhir/ValueSet/condition-category&amp;system=http://hl7.org/fhir/condition-category&amp;code=problem-list-item</a:t>
            </a:r>
            <a:endParaRPr lang="en-US" dirty="0"/>
          </a:p>
          <a:p>
            <a:r>
              <a:rPr lang="is-IS" dirty="0"/>
              <a:t>SNOMED CT “Pneumonia” (233604007)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http://its.patientsfirst.org.nz/RestService.svc/Terminz/CodeSystem/$validate-code?system=http://snomed.info/sct&amp;code=233604007</a:t>
            </a:r>
            <a:endParaRPr lang="en-US" dirty="0"/>
          </a:p>
          <a:p>
            <a:pPr lvl="2"/>
            <a:r>
              <a:rPr lang="en-US" dirty="0">
                <a:solidFill>
                  <a:srgbClr val="FF0000"/>
                </a:solidFill>
              </a:rPr>
              <a:t>New R4 capability on the </a:t>
            </a:r>
            <a:r>
              <a:rPr lang="en-US" dirty="0" err="1">
                <a:solidFill>
                  <a:srgbClr val="FF0000"/>
                </a:solidFill>
              </a:rPr>
              <a:t>CodeSystem</a:t>
            </a:r>
            <a:r>
              <a:rPr lang="en-US" dirty="0">
                <a:solidFill>
                  <a:srgbClr val="FF0000"/>
                </a:solidFill>
              </a:rPr>
              <a:t> resource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B050"/>
                </a:solidFill>
              </a:rPr>
              <a:t>Note: Easier to view </a:t>
            </a:r>
            <a:r>
              <a:rPr lang="en-US" dirty="0" err="1">
                <a:solidFill>
                  <a:srgbClr val="00B050"/>
                </a:solidFill>
              </a:rPr>
              <a:t>Terminz</a:t>
            </a:r>
            <a:r>
              <a:rPr lang="en-US" dirty="0">
                <a:solidFill>
                  <a:srgbClr val="00B050"/>
                </a:solidFill>
              </a:rPr>
              <a:t> server output in Postman or another tool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16793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code+system</a:t>
            </a:r>
            <a:r>
              <a:rPr lang="en-CA" dirty="0"/>
              <a:t>(version) or Coding and returns additional details about the concept</a:t>
            </a:r>
          </a:p>
          <a:p>
            <a:pPr lvl="1"/>
            <a:r>
              <a:rPr lang="en-CA" dirty="0"/>
              <a:t>Name, version, preferred display string, properties (including </a:t>
            </a:r>
            <a:r>
              <a:rPr lang="en-CA" dirty="0" err="1"/>
              <a:t>subproperties</a:t>
            </a:r>
            <a:r>
              <a:rPr lang="en-CA" dirty="0"/>
              <a:t>) and designations (additional representations for the concept)</a:t>
            </a:r>
          </a:p>
          <a:p>
            <a:r>
              <a:rPr lang="en-CA" dirty="0"/>
              <a:t>Some additional parameters include:</a:t>
            </a:r>
          </a:p>
          <a:p>
            <a:pPr lvl="1"/>
            <a:r>
              <a:rPr lang="en-CA" b="1" dirty="0"/>
              <a:t>property</a:t>
            </a:r>
            <a:r>
              <a:rPr lang="en-CA" dirty="0"/>
              <a:t>: Only include concepts with display name containing string</a:t>
            </a:r>
          </a:p>
          <a:p>
            <a:pPr lvl="1"/>
            <a:r>
              <a:rPr lang="en-CA" b="1" dirty="0"/>
              <a:t>date: </a:t>
            </a:r>
            <a:r>
              <a:rPr lang="en-CA" dirty="0"/>
              <a:t>return information as of the specified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47929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$lookup can also be used to determine whether a code exists in the </a:t>
            </a:r>
            <a:r>
              <a:rPr lang="en-GB" err="1"/>
              <a:t>CodeSystem</a:t>
            </a:r>
            <a:endParaRPr lang="en-GB"/>
          </a:p>
          <a:p>
            <a:pPr lvl="1"/>
            <a:r>
              <a:rPr lang="en-GB"/>
              <a:t>Similar capability to using $validate-code with </a:t>
            </a:r>
            <a:r>
              <a:rPr lang="en-GB" err="1"/>
              <a:t>CodeSystem</a:t>
            </a:r>
            <a:r>
              <a:rPr lang="en-GB"/>
              <a:t>, but returns an </a:t>
            </a:r>
            <a:r>
              <a:rPr lang="en-GB" err="1"/>
              <a:t>OperationOutcome</a:t>
            </a:r>
            <a:r>
              <a:rPr lang="en-GB"/>
              <a:t> (error) if the code does not exist</a:t>
            </a:r>
          </a:p>
          <a:p>
            <a:pPr lvl="1"/>
            <a:r>
              <a:rPr lang="en-GB"/>
              <a:t>Returns the details if the lookup is successful</a:t>
            </a:r>
          </a:p>
          <a:p>
            <a:pPr lvl="2"/>
            <a:r>
              <a:rPr lang="en-GB"/>
              <a:t>Only needs one operation, rather than two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70776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$lookup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Note: Different servers will display different details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2"/>
              </a:rPr>
              <a:t>http://its.patientsfirst.org.nz/RestService.svc/Terminz/CodeSystem/$lookup?system=http://snomed.info/sct&amp;code=233604007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http://fhirtest.uhn.ca/baseDstu3/CodeSystem/$lookup?system=http://snomed.info/sct&amp;code=233604007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err="1">
                <a:hlinkClick r:id="rId4"/>
              </a:rPr>
              <a:t>tx.fhir.org</a:t>
            </a:r>
            <a:r>
              <a:rPr lang="en-US" dirty="0">
                <a:hlinkClick r:id="rId4"/>
              </a:rPr>
              <a:t>/r3/CodeSystem/$lookup?system=http://snomed.info/sct&amp;code=233604007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21740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$subsumes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Test whether </a:t>
            </a:r>
            <a:r>
              <a:rPr lang="en-US" err="1"/>
              <a:t>codeA</a:t>
            </a:r>
            <a:r>
              <a:rPr lang="en-US"/>
              <a:t> / </a:t>
            </a:r>
            <a:r>
              <a:rPr lang="en-US" err="1"/>
              <a:t>codingA</a:t>
            </a:r>
            <a:r>
              <a:rPr lang="en-US"/>
              <a:t> subsumes (or is subsumed by) </a:t>
            </a:r>
            <a:r>
              <a:rPr lang="en-US" err="1"/>
              <a:t>codeB</a:t>
            </a:r>
            <a:r>
              <a:rPr lang="en-US"/>
              <a:t> / </a:t>
            </a:r>
            <a:r>
              <a:rPr lang="en-US" err="1"/>
              <a:t>codingB</a:t>
            </a:r>
            <a:endParaRPr lang="en-US"/>
          </a:p>
          <a:p>
            <a:pPr lvl="1"/>
            <a:r>
              <a:rPr lang="en-US"/>
              <a:t>Based on the semantics of </a:t>
            </a:r>
            <a:r>
              <a:rPr lang="en-US" err="1"/>
              <a:t>subsumption</a:t>
            </a:r>
            <a:r>
              <a:rPr lang="en-US"/>
              <a:t> in the underlying code system (e.g. SNOMED CT)</a:t>
            </a:r>
            <a:endParaRPr lang="en-CA"/>
          </a:p>
          <a:p>
            <a:r>
              <a:rPr lang="en-CA"/>
              <a:t>Returns one of four possible codes:</a:t>
            </a:r>
          </a:p>
          <a:p>
            <a:pPr lvl="1"/>
            <a:r>
              <a:rPr lang="en-CA"/>
              <a:t>equivalent, subsumes, subsumed-by, and not-subsumed</a:t>
            </a:r>
          </a:p>
          <a:p>
            <a:r>
              <a:rPr lang="en-CA"/>
              <a:t>If unable to determine the relationship between codes, returns an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10011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$subsumes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/>
              <a:t>3738000</a:t>
            </a:r>
            <a:r>
              <a:rPr lang="en-US" dirty="0"/>
              <a:t>), “Disorder of liver” (</a:t>
            </a:r>
            <a:r>
              <a:rPr lang="is-IS" dirty="0"/>
              <a:t>235856003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hlinkClick r:id="rId2"/>
              </a:rPr>
              <a:t>http://tx.fhir.org/r3/CodeSystem/$subsumes?system=http://snomed.info/sct&amp;codeA=3738000&amp;codeB=235856003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http://tx.fhir.org/r3/CodeSystem/$subsumes?system=http://snomed.info/sct&amp;codeB=3738000&amp;codeA=235856003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90655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$translate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Can you translate this code to another code system?</a:t>
            </a:r>
            <a:endParaRPr lang="en-CA" dirty="0"/>
          </a:p>
          <a:p>
            <a:r>
              <a:rPr lang="en-CA" dirty="0"/>
              <a:t>Uses </a:t>
            </a:r>
            <a:r>
              <a:rPr lang="en-CA" dirty="0" err="1"/>
              <a:t>ConceptMap</a:t>
            </a:r>
            <a:r>
              <a:rPr lang="en-CA" dirty="0"/>
              <a:t> to translate the code(s)</a:t>
            </a:r>
          </a:p>
          <a:p>
            <a:pPr lvl="1"/>
            <a:r>
              <a:rPr lang="en-CA" dirty="0"/>
              <a:t>http://...ConceptMap/id$translate</a:t>
            </a:r>
          </a:p>
          <a:p>
            <a:pPr lvl="1"/>
            <a:r>
              <a:rPr lang="en-CA" dirty="0"/>
              <a:t>code, Coding or </a:t>
            </a:r>
            <a:r>
              <a:rPr lang="en-CA" dirty="0" err="1"/>
              <a:t>CodeableConcept</a:t>
            </a:r>
            <a:r>
              <a:rPr lang="en-CA" dirty="0"/>
              <a:t> passed (as per $validate-code)</a:t>
            </a:r>
          </a:p>
          <a:p>
            <a:r>
              <a:rPr lang="en-CA" dirty="0"/>
              <a:t>Output:</a:t>
            </a:r>
          </a:p>
          <a:p>
            <a:pPr lvl="1"/>
            <a:r>
              <a:rPr lang="en-CA" dirty="0"/>
              <a:t>True if can be translated</a:t>
            </a:r>
          </a:p>
          <a:p>
            <a:pPr lvl="1"/>
            <a:r>
              <a:rPr lang="en-CA" dirty="0"/>
              <a:t>Message if can’t be translated</a:t>
            </a:r>
          </a:p>
          <a:p>
            <a:pPr lvl="1"/>
            <a:r>
              <a:rPr lang="en-CA" dirty="0"/>
              <a:t>Translated coding if it can be translated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72677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$translate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tx.fhir.org</a:t>
            </a:r>
            <a:r>
              <a:rPr lang="en-US" dirty="0"/>
              <a:t>)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3"/>
              </a:rPr>
              <a:t>http://tx.fhir.org/r3/ConceptMap/cm-address-use-v2/$translate?system=http://hl7.org/fhir/address-use&amp;code=home&amp;source=http://hl7.org/fhir/ValueSet/address-use&amp;target=http://hl7.org/fhir/ValueSet/v3-AddressUse</a:t>
            </a:r>
            <a:endParaRPr lang="en-US" dirty="0"/>
          </a:p>
          <a:p>
            <a:pPr lvl="1"/>
            <a:r>
              <a:rPr lang="en-US" dirty="0" err="1"/>
              <a:t>ConceptMap</a:t>
            </a:r>
            <a:r>
              <a:rPr lang="en-US" dirty="0"/>
              <a:t> resource used in the example:</a:t>
            </a:r>
            <a:br>
              <a:rPr lang="en-US" dirty="0"/>
            </a:br>
            <a:r>
              <a:rPr lang="en-US" dirty="0">
                <a:hlinkClick r:id="rId4"/>
              </a:rPr>
              <a:t>http://tx.fhir.org/r3/ConceptMap/cm-address-use-v2</a:t>
            </a:r>
            <a:endParaRPr lang="en-US" dirty="0">
              <a:hlinkClick r:id="rId5"/>
            </a:endParaRPr>
          </a:p>
          <a:p>
            <a:pPr marL="457200" lvl="1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7272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 Module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Level 2 on the Home page</a:t>
            </a:r>
          </a:p>
          <a:p>
            <a:r>
              <a:rPr lang="en-US"/>
              <a:t>The primary organizing place in the FHIR specification for terminology specifications, guidance and content</a:t>
            </a:r>
          </a:p>
          <a:p>
            <a:r>
              <a:rPr lang="en-US">
                <a:hlinkClick r:id="rId2"/>
              </a:rPr>
              <a:t>http://hl7.org/fhir/terminology-module.html</a:t>
            </a:r>
            <a:endParaRPr lang="en-US"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29FA15-F4C2-2042-BE58-7491753E0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85" y="4297680"/>
            <a:ext cx="10121900" cy="2006600"/>
          </a:xfrm>
          <a:prstGeom prst="rect">
            <a:avLst/>
          </a:prstGeom>
        </p:spPr>
      </p:pic>
      <p:sp>
        <p:nvSpPr>
          <p:cNvPr id="7" name="Oval 11">
            <a:extLst>
              <a:ext uri="{FF2B5EF4-FFF2-40B4-BE49-F238E27FC236}">
                <a16:creationId xmlns:a16="http://schemas.microsoft.com/office/drawing/2014/main" id="{6CBF8A4B-05E9-4444-BDBC-433EDE8D36DE}"/>
              </a:ext>
            </a:extLst>
          </p:cNvPr>
          <p:cNvSpPr/>
          <p:nvPr/>
        </p:nvSpPr>
        <p:spPr bwMode="auto">
          <a:xfrm>
            <a:off x="7176120" y="4617720"/>
            <a:ext cx="1280160" cy="549126"/>
          </a:xfrm>
          <a:custGeom>
            <a:avLst/>
            <a:gdLst>
              <a:gd name="connsiteX0" fmla="*/ 0 w 1368152"/>
              <a:gd name="connsiteY0" fmla="*/ 274563 h 549126"/>
              <a:gd name="connsiteX1" fmla="*/ 684076 w 1368152"/>
              <a:gd name="connsiteY1" fmla="*/ 0 h 549126"/>
              <a:gd name="connsiteX2" fmla="*/ 1368152 w 1368152"/>
              <a:gd name="connsiteY2" fmla="*/ 274563 h 549126"/>
              <a:gd name="connsiteX3" fmla="*/ 684076 w 1368152"/>
              <a:gd name="connsiteY3" fmla="*/ 549126 h 549126"/>
              <a:gd name="connsiteX4" fmla="*/ 0 w 1368152"/>
              <a:gd name="connsiteY4" fmla="*/ 274563 h 549126"/>
              <a:gd name="connsiteX0" fmla="*/ 684076 w 1368152"/>
              <a:gd name="connsiteY0" fmla="*/ 0 h 549126"/>
              <a:gd name="connsiteX1" fmla="*/ 1368152 w 1368152"/>
              <a:gd name="connsiteY1" fmla="*/ 274563 h 549126"/>
              <a:gd name="connsiteX2" fmla="*/ 684076 w 1368152"/>
              <a:gd name="connsiteY2" fmla="*/ 549126 h 549126"/>
              <a:gd name="connsiteX3" fmla="*/ 0 w 1368152"/>
              <a:gd name="connsiteY3" fmla="*/ 274563 h 549126"/>
              <a:gd name="connsiteX4" fmla="*/ 775516 w 1368152"/>
              <a:gd name="connsiteY4" fmla="*/ 91440 h 54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549126">
                <a:moveTo>
                  <a:pt x="684076" y="0"/>
                </a:moveTo>
                <a:cubicBezTo>
                  <a:pt x="1061881" y="0"/>
                  <a:pt x="1368152" y="122926"/>
                  <a:pt x="1368152" y="274563"/>
                </a:cubicBezTo>
                <a:cubicBezTo>
                  <a:pt x="1368152" y="426200"/>
                  <a:pt x="1061881" y="549126"/>
                  <a:pt x="684076" y="549126"/>
                </a:cubicBezTo>
                <a:cubicBezTo>
                  <a:pt x="306271" y="549126"/>
                  <a:pt x="0" y="426200"/>
                  <a:pt x="0" y="274563"/>
                </a:cubicBezTo>
                <a:cubicBezTo>
                  <a:pt x="0" y="122926"/>
                  <a:pt x="306271" y="0"/>
                  <a:pt x="775516" y="9144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6A131-3CE2-9F48-968D-B93588724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62549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$translate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http://its.patientsfirst.org.nz/RestService.svc/Terminz/ConceptMap/$translate?system=http://hl7.org/fhir/address-use&amp;code=home&amp;source=http://hl7.org/fhir/ValueSet/address-use&amp;target=http://hl7.org/fhir/ValueSet/v3-AddressUse</a:t>
            </a:r>
            <a:endParaRPr lang="en-US" dirty="0"/>
          </a:p>
          <a:p>
            <a:pPr lvl="1"/>
            <a:r>
              <a:rPr lang="en-US" dirty="0" err="1"/>
              <a:t>ConceptMap</a:t>
            </a:r>
            <a:r>
              <a:rPr lang="en-US" dirty="0"/>
              <a:t> resource used in the example:</a:t>
            </a:r>
            <a:br>
              <a:rPr lang="en-US" dirty="0"/>
            </a:br>
            <a:r>
              <a:rPr lang="en-US" dirty="0">
                <a:hlinkClick r:id="rId3"/>
              </a:rPr>
              <a:t>http://its.patientsfirst.org.nz/RestService.svc/Terminz/ConceptMap?source=http://hl7.org/fhir/ValueSet/address-use&amp;target=http://hl7.org/fhir/ValueSet/v3-AddressUse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89559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A2B2-4F5C-D04C-B5CE-8199AC5B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Useful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823B-9416-8E44-A89D-BF39C8C5C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Paging</a:t>
            </a:r>
          </a:p>
          <a:p>
            <a:pPr lvl="1"/>
            <a:r>
              <a:rPr lang="en-GB"/>
              <a:t>Search results can be paged</a:t>
            </a:r>
          </a:p>
          <a:p>
            <a:pPr lvl="2"/>
            <a:r>
              <a:rPr lang="en-GB"/>
              <a:t>http://hl7.org/</a:t>
            </a:r>
            <a:r>
              <a:rPr lang="en-GB" err="1"/>
              <a:t>fhir</a:t>
            </a:r>
            <a:r>
              <a:rPr lang="en-GB"/>
              <a:t>/</a:t>
            </a:r>
            <a:r>
              <a:rPr lang="en-GB" err="1"/>
              <a:t>search.html</a:t>
            </a:r>
            <a:r>
              <a:rPr lang="en-GB"/>
              <a:t>, see the _count parameter</a:t>
            </a:r>
          </a:p>
          <a:p>
            <a:pPr lvl="1"/>
            <a:r>
              <a:rPr lang="en-GB"/>
              <a:t>$expand results have a separate paging mechanism (count, offset)</a:t>
            </a:r>
          </a:p>
          <a:p>
            <a:r>
              <a:rPr lang="en-GB"/>
              <a:t>May improve performance by requesting specific elements</a:t>
            </a:r>
          </a:p>
          <a:p>
            <a:pPr lvl="1"/>
            <a:r>
              <a:rPr lang="en-GB"/>
              <a:t>‘</a:t>
            </a:r>
            <a:r>
              <a:rPr lang="en-GB" err="1"/>
              <a:t>includeDefinition</a:t>
            </a:r>
            <a:r>
              <a:rPr lang="en-GB"/>
              <a:t>’ or ‘</a:t>
            </a:r>
            <a:r>
              <a:rPr lang="en-GB" err="1"/>
              <a:t>includeDesignations</a:t>
            </a:r>
            <a:r>
              <a:rPr lang="en-GB"/>
              <a:t>’ on $expand</a:t>
            </a:r>
          </a:p>
          <a:p>
            <a:pPr lvl="1"/>
            <a:r>
              <a:rPr lang="en-GB"/>
              <a:t>‘property’ to specify which properties to return on $lookup</a:t>
            </a:r>
          </a:p>
          <a:p>
            <a:pPr lvl="1"/>
            <a:r>
              <a:rPr lang="en-GB"/>
              <a:t>‘_elements’ to request specific elements to be returned on search/read operation results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455F-A683-BE40-A9EC-D7025DD86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57057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A2B2-4F5C-D04C-B5CE-8199AC5B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Useful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823B-9416-8E44-A89D-BF39C8C5C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Batch Processing</a:t>
            </a:r>
          </a:p>
          <a:p>
            <a:pPr lvl="1"/>
            <a:r>
              <a:rPr lang="en-GB"/>
              <a:t>Many terminology operations are small</a:t>
            </a:r>
          </a:p>
          <a:p>
            <a:pPr lvl="1"/>
            <a:r>
              <a:rPr lang="en-GB"/>
              <a:t>It maybe more efficient to send them as a batch and deal with the result when it comes back</a:t>
            </a:r>
          </a:p>
          <a:p>
            <a:pPr lvl="2"/>
            <a:r>
              <a:rPr lang="en-GB">
                <a:hlinkClick r:id="rId2"/>
              </a:rPr>
              <a:t>http://hl7.org/fhir/http.html#transaction</a:t>
            </a:r>
            <a:endParaRPr lang="en-GB"/>
          </a:p>
          <a:p>
            <a:r>
              <a:rPr lang="en-GB"/>
              <a:t>Manage content types (Content-Type, Accept, _format)</a:t>
            </a:r>
          </a:p>
          <a:p>
            <a:pPr lvl="1"/>
            <a:r>
              <a:rPr lang="en-GB"/>
              <a:t>JSON or XML</a:t>
            </a:r>
          </a:p>
          <a:p>
            <a:r>
              <a:rPr lang="en-GB"/>
              <a:t>Accept-Encoding: </a:t>
            </a:r>
            <a:r>
              <a:rPr lang="en-GB" err="1"/>
              <a:t>gzip</a:t>
            </a:r>
            <a:endParaRPr lang="en-GB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455F-A683-BE40-A9EC-D7025DD86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581169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DABF-6A5F-5348-9424-6F594686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Scenarios and strategies for using Terminology </a:t>
            </a:r>
            <a:r>
              <a:rPr lang="en-US" err="1"/>
              <a:t>serviceS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09B7F-28A7-A54C-AD29-B31B7D6696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ABCB4DC-2F12-A34C-A873-FDD32F25B375}"/>
              </a:ext>
            </a:extLst>
          </p:cNvPr>
          <p:cNvSpPr txBox="1">
            <a:spLocks/>
          </p:cNvSpPr>
          <p:nvPr/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83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40746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entry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Choose code systems (ideally standard)</a:t>
            </a:r>
          </a:p>
          <a:p>
            <a:r>
              <a:rPr lang="en-US"/>
              <a:t>Choose or define value sets</a:t>
            </a:r>
          </a:p>
          <a:p>
            <a:r>
              <a:rPr lang="en-US"/>
              <a:t>For small value sets, populate a picklist using $expand</a:t>
            </a:r>
          </a:p>
          <a:p>
            <a:r>
              <a:rPr lang="en-US"/>
              <a:t>For large value sets, may use </a:t>
            </a:r>
            <a:r>
              <a:rPr lang="en-GB"/>
              <a:t>$</a:t>
            </a:r>
            <a:r>
              <a:rPr lang="en-GB" err="1"/>
              <a:t>expand?filter</a:t>
            </a:r>
            <a:r>
              <a:rPr lang="en-GB"/>
              <a:t>=xxx for type-ahead search</a:t>
            </a:r>
            <a:r>
              <a:rPr lang="en-US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002856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Choose or define the code systems and value sets</a:t>
            </a:r>
          </a:p>
          <a:p>
            <a:r>
              <a:rPr lang="en-GB"/>
              <a:t>Determine the binding strength</a:t>
            </a:r>
          </a:p>
          <a:p>
            <a:r>
              <a:rPr lang="en-GB"/>
              <a:t>Set up the code system and value set maintenance and update processes</a:t>
            </a:r>
          </a:p>
          <a:p>
            <a:pPr lvl="1"/>
            <a:r>
              <a:rPr lang="en-GB"/>
              <a:t>Concepts can become deprecated over time – watch for this!</a:t>
            </a:r>
          </a:p>
          <a:p>
            <a:pPr lvl="1"/>
            <a:r>
              <a:rPr lang="en-GB"/>
              <a:t>You may be able to use </a:t>
            </a:r>
            <a:r>
              <a:rPr lang="en-GB" err="1"/>
              <a:t>ConceptMaps</a:t>
            </a:r>
            <a:r>
              <a:rPr lang="en-GB"/>
              <a:t> to find the concepts that have changed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420445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Analyzing</a:t>
            </a:r>
            <a:r>
              <a:rPr lang="en-GB"/>
              <a:t> or validating coded data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Choose or define the code systems and value sets</a:t>
            </a:r>
          </a:p>
          <a:p>
            <a:r>
              <a:rPr lang="en-GB"/>
              <a:t>Use $validate-code to check whether the codes are valid in your context, and whether the display text is correct</a:t>
            </a:r>
          </a:p>
          <a:p>
            <a:pPr lvl="1"/>
            <a:r>
              <a:rPr lang="en-GB"/>
              <a:t>Clinical systems often allow users to change the display term</a:t>
            </a:r>
          </a:p>
          <a:p>
            <a:r>
              <a:rPr lang="en-GB"/>
              <a:t>Use $translate to map local or non-standard coded data to the standard code systems / value sets for analysis</a:t>
            </a:r>
          </a:p>
          <a:p>
            <a:r>
              <a:rPr lang="en-GB"/>
              <a:t>You may want to use an inline </a:t>
            </a:r>
            <a:r>
              <a:rPr lang="en-GB" err="1"/>
              <a:t>ValueSet</a:t>
            </a:r>
            <a:r>
              <a:rPr lang="en-GB"/>
              <a:t> with $subsumes or $validate-code (or $closure) for categorizing data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871106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Exploring concept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You can use $lookup to retrieve the properties and display them in a table (or other useful format)</a:t>
            </a:r>
          </a:p>
          <a:p>
            <a:r>
              <a:rPr lang="en-GB"/>
              <a:t>You can navigate the hierarchy between concepts using the ‘child’ and ‘parent’ properties or by $subsumes (or $closure)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394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Review </a:t>
            </a:r>
            <a:r>
              <a:rPr lang="en-US"/>
              <a:t>Learning Objectives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Know how code systems and value sets in FHIR are defined and understand how they are used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Understand terminology binding and how to specify and use it correctly in FHIR models (resources and profiles)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Use FHIR terminology-based searching to find resources based on the content and properties of the coded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3222784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r>
              <a:rPr lang="en-US" noProof="0"/>
              <a:t> </a:t>
            </a:r>
            <a:r>
              <a:rPr lang="en-US"/>
              <a:t>Learning Objectives (cont.)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>
                <a:solidFill>
                  <a:srgbClr val="00B050"/>
                </a:solidFill>
                <a:cs typeface="Arial" panose="020B0604020202020204" pitchFamily="34" charset="0"/>
              </a:rPr>
              <a:t>Be able to understand and use FHIR Terminology Service capabilities (operations) in multiple scenarios</a:t>
            </a:r>
          </a:p>
          <a:p>
            <a:pPr marL="914400" lvl="1" indent="-514350"/>
            <a:r>
              <a:rPr lang="en-US">
                <a:solidFill>
                  <a:srgbClr val="00B050"/>
                </a:solidFill>
                <a:cs typeface="Arial" panose="020B0604020202020204" pitchFamily="34" charset="0"/>
              </a:rPr>
              <a:t>(e.g., terminology validation, user interface concept selection)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438046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159230-AE9E-4B45-AABC-E0DA82955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6A92F0-7D98-B346-B3AD-2EE6C23B1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332657"/>
            <a:ext cx="9476692" cy="61926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823C6A-08F8-944B-9F73-83BC84BBE9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8954276" y="5248137"/>
            <a:ext cx="2035806" cy="1252800"/>
          </a:xfrm>
          <a:prstGeom prst="rect">
            <a:avLst/>
          </a:prstGeom>
        </p:spPr>
      </p:pic>
      <p:pic>
        <p:nvPicPr>
          <p:cNvPr id="6" name="Picture 14" descr="HL7 International Logo">
            <a:extLst>
              <a:ext uri="{FF2B5EF4-FFF2-40B4-BE49-F238E27FC236}">
                <a16:creationId xmlns:a16="http://schemas.microsoft.com/office/drawing/2014/main" id="{6CC5B066-8D01-F74B-ADB1-C56372A57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000" y="5791200"/>
            <a:ext cx="66501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424798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6E43-0665-FE4A-82F1-E72FC1B9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Servers and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494A4-261C-F142-B6A6-EE40AE99A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CA64908-3E27-B748-8DF1-374D27D4CDAB}"/>
              </a:ext>
            </a:extLst>
          </p:cNvPr>
          <p:cNvSpPr txBox="1">
            <a:spLocks/>
          </p:cNvSpPr>
          <p:nvPr/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90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234007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 Intersections (Grahame Grieve)</a:t>
            </a:r>
          </a:p>
          <a:p>
            <a:pPr lvl="1"/>
            <a:r>
              <a:rPr lang="en-US" dirty="0">
                <a:hlinkClick r:id="rId2"/>
              </a:rPr>
              <a:t>http://tx.fhir.org/r3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http://tx.fhir.org/r4</a:t>
            </a:r>
            <a:endParaRPr lang="en-US" dirty="0"/>
          </a:p>
          <a:p>
            <a:r>
              <a:rPr lang="en-US" dirty="0"/>
              <a:t>HAPI (University Health Network </a:t>
            </a:r>
            <a:r>
              <a:rPr lang="mr-IN" dirty="0"/>
              <a:t>–</a:t>
            </a:r>
            <a:r>
              <a:rPr lang="en-US" dirty="0"/>
              <a:t> James Agnew)</a:t>
            </a:r>
          </a:p>
          <a:p>
            <a:pPr lvl="1"/>
            <a:r>
              <a:rPr lang="en-US" dirty="0">
                <a:hlinkClick r:id="rId4"/>
              </a:rPr>
              <a:t>http://fhirtest.uhn.ca/baseDstu3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http://fhirtest.uhn.ca/baseR4</a:t>
            </a:r>
            <a:endParaRPr lang="en-US" dirty="0"/>
          </a:p>
          <a:p>
            <a:r>
              <a:rPr lang="en-US" dirty="0" err="1"/>
              <a:t>Terminz</a:t>
            </a:r>
            <a:r>
              <a:rPr lang="en-US" dirty="0"/>
              <a:t> (Patients First </a:t>
            </a:r>
            <a:r>
              <a:rPr lang="mr-IN" dirty="0"/>
              <a:t>–</a:t>
            </a:r>
            <a:r>
              <a:rPr lang="en-US" dirty="0"/>
              <a:t> New Zealand </a:t>
            </a:r>
            <a:r>
              <a:rPr lang="mr-IN" dirty="0"/>
              <a:t>–</a:t>
            </a:r>
            <a:r>
              <a:rPr lang="en-US" dirty="0"/>
              <a:t> Peter Jordan)</a:t>
            </a:r>
          </a:p>
          <a:p>
            <a:pPr lvl="1"/>
            <a:r>
              <a:rPr lang="en-US" dirty="0">
                <a:hlinkClick r:id="rId5"/>
              </a:rPr>
              <a:t>http://its.patientsfirst.org.nz/RestService.svc/Terminz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57612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28800"/>
            <a:ext cx="10988600" cy="4624536"/>
          </a:xfrm>
        </p:spPr>
        <p:txBody>
          <a:bodyPr/>
          <a:lstStyle/>
          <a:p>
            <a:r>
              <a:rPr lang="en-US" dirty="0" err="1"/>
              <a:t>OntoServer</a:t>
            </a:r>
            <a:r>
              <a:rPr lang="en-US" dirty="0"/>
              <a:t> (CSIRO </a:t>
            </a:r>
            <a:r>
              <a:rPr lang="mr-IN" dirty="0"/>
              <a:t>–</a:t>
            </a:r>
            <a:r>
              <a:rPr lang="en-US" dirty="0"/>
              <a:t> Australia </a:t>
            </a:r>
            <a:r>
              <a:rPr lang="mr-IN" dirty="0"/>
              <a:t>–</a:t>
            </a:r>
            <a:r>
              <a:rPr lang="en-US" dirty="0"/>
              <a:t> Michael Lawley)</a:t>
            </a:r>
          </a:p>
          <a:p>
            <a:pPr lvl="1"/>
            <a:r>
              <a:rPr lang="en-US" u="sng" dirty="0">
                <a:hlinkClick r:id="rId2"/>
              </a:rPr>
              <a:t>http://ontoserver.csiro.au/stu3-latest</a:t>
            </a:r>
            <a:endParaRPr lang="en-US" dirty="0"/>
          </a:p>
          <a:p>
            <a:r>
              <a:rPr lang="en-US" dirty="0"/>
              <a:t>Value Set Authority Center (VSAC) – US National Library of Medicine (NLM)</a:t>
            </a:r>
          </a:p>
          <a:p>
            <a:pPr lvl="1"/>
            <a:r>
              <a:rPr lang="en-US" dirty="0">
                <a:hlinkClick r:id="rId3"/>
              </a:rPr>
              <a:t>https://cts.nlm.nih.gov/fhir/</a:t>
            </a:r>
            <a:endParaRPr lang="en-US" dirty="0"/>
          </a:p>
          <a:p>
            <a:r>
              <a:rPr lang="en-US" dirty="0"/>
              <a:t>Link to other publicly available FHIR servers (general and terminology)</a:t>
            </a:r>
          </a:p>
          <a:p>
            <a:pPr lvl="1"/>
            <a:r>
              <a:rPr lang="en-US" dirty="0">
                <a:hlinkClick r:id="rId4"/>
              </a:rPr>
              <a:t>http://wiki.hl7.org/index.php?title=Publicly_Available_FHIR_Servers_for_testing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237366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Useful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clinFHIR</a:t>
            </a:r>
            <a:r>
              <a:rPr lang="en-US"/>
              <a:t> (David Hay)</a:t>
            </a:r>
          </a:p>
          <a:p>
            <a:pPr lvl="1"/>
            <a:r>
              <a:rPr lang="en-US" err="1"/>
              <a:t>CodeSystem</a:t>
            </a:r>
            <a:r>
              <a:rPr lang="en-US"/>
              <a:t> builder</a:t>
            </a:r>
          </a:p>
          <a:p>
            <a:pPr lvl="2"/>
            <a:r>
              <a:rPr lang="en-US">
                <a:hlinkClick r:id="rId2"/>
              </a:rPr>
              <a:t>http://clinfhir.com/codeSystem.html</a:t>
            </a:r>
            <a:endParaRPr lang="en-US"/>
          </a:p>
          <a:p>
            <a:pPr lvl="1"/>
            <a:r>
              <a:rPr lang="en-US" err="1"/>
              <a:t>ValueSet</a:t>
            </a:r>
            <a:r>
              <a:rPr lang="en-US"/>
              <a:t> explorer</a:t>
            </a:r>
          </a:p>
          <a:p>
            <a:pPr lvl="2"/>
            <a:r>
              <a:rPr lang="en-US">
                <a:hlinkClick r:id="rId3"/>
              </a:rPr>
              <a:t>http://clinfhir.com/valuesetCreator.html</a:t>
            </a:r>
            <a:endParaRPr lang="en-US"/>
          </a:p>
          <a:p>
            <a:pPr lvl="1"/>
            <a:r>
              <a:rPr lang="en-US"/>
              <a:t>Query Tool</a:t>
            </a:r>
          </a:p>
          <a:p>
            <a:pPr lvl="2"/>
            <a:r>
              <a:rPr lang="en-US">
                <a:hlinkClick r:id="rId4"/>
              </a:rPr>
              <a:t>http://clinfhir.com/query.html</a:t>
            </a:r>
            <a:endParaRPr lang="en-US"/>
          </a:p>
          <a:p>
            <a:r>
              <a:rPr lang="en-US"/>
              <a:t>Postman</a:t>
            </a:r>
          </a:p>
          <a:p>
            <a:pPr lvl="1"/>
            <a:r>
              <a:rPr lang="en-US">
                <a:hlinkClick r:id="rId5"/>
              </a:rPr>
              <a:t>https://www.getpostman.com/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560091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Shrimp SNOMED CT browser (CSIRO)</a:t>
            </a:r>
          </a:p>
          <a:p>
            <a:pPr lvl="1"/>
            <a:r>
              <a:rPr lang="en-US" dirty="0">
                <a:hlinkClick r:id="rId2"/>
              </a:rPr>
              <a:t>http://ontoserver.csiro.au/shrimp</a:t>
            </a:r>
            <a:endParaRPr lang="en-US" dirty="0"/>
          </a:p>
          <a:p>
            <a:r>
              <a:rPr lang="en-US" dirty="0"/>
              <a:t>CSIRO Value Set Comparison Tool</a:t>
            </a:r>
          </a:p>
          <a:p>
            <a:pPr lvl="1"/>
            <a:r>
              <a:rPr lang="en-US" dirty="0">
                <a:hlinkClick r:id="rId3"/>
              </a:rPr>
              <a:t>http://ontoserver.csiro.au/vstool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811422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More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/>
              <a:t>Connect with the FHIR community:</a:t>
            </a:r>
            <a:br>
              <a:rPr lang="en-AU"/>
            </a:br>
            <a:r>
              <a:rPr lang="en-AU"/>
              <a:t>FHIR </a:t>
            </a:r>
            <a:r>
              <a:rPr lang="en-AU" err="1"/>
              <a:t>Zulip</a:t>
            </a:r>
            <a:r>
              <a:rPr lang="en-AU"/>
              <a:t> chat terminology stream</a:t>
            </a:r>
          </a:p>
          <a:p>
            <a:pPr marL="0" indent="0">
              <a:buNone/>
            </a:pPr>
            <a:r>
              <a:rPr lang="en-AU" sz="3000">
                <a:hlinkClick r:id="rId2"/>
              </a:rPr>
              <a:t>https://chat.fhir.org/#narrow/stream/terminology</a:t>
            </a:r>
            <a:endParaRPr lang="en-AU"/>
          </a:p>
          <a:p>
            <a:pPr marL="0" indent="0">
              <a:buNone/>
            </a:pPr>
            <a:endParaRPr lang="en-AU"/>
          </a:p>
          <a:p>
            <a:pPr marL="0" indent="0">
              <a:buNone/>
            </a:pPr>
            <a:r>
              <a:rPr lang="en-AU"/>
              <a:t>Or ask me:</a:t>
            </a:r>
            <a:br>
              <a:rPr lang="en-AU"/>
            </a:br>
            <a:r>
              <a:rPr lang="en-AU"/>
              <a:t>Rob Hausam</a:t>
            </a:r>
          </a:p>
          <a:p>
            <a:pPr marL="0" indent="0">
              <a:buNone/>
            </a:pPr>
            <a:r>
              <a:rPr lang="en-AU" err="1"/>
              <a:t>rob@hausamconsulting.com</a:t>
            </a:r>
            <a:endParaRPr lang="en-AU"/>
          </a:p>
          <a:p>
            <a:pPr marL="0" indent="0">
              <a:buNone/>
            </a:pP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382837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BONUS TOPICS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291B63-ACC7-FE46-9B00-2FA75863DC78}"/>
              </a:ext>
            </a:extLst>
          </p:cNvPr>
          <p:cNvSpPr txBox="1">
            <a:spLocks/>
          </p:cNvSpPr>
          <p:nvPr/>
        </p:nvSpPr>
        <p:spPr>
          <a:xfrm>
            <a:off x="239349" y="6304236"/>
            <a:ext cx="96010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96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171934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Bonus Topics (time and interest permitting)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Implicit value sets</a:t>
            </a:r>
          </a:p>
          <a:p>
            <a:r>
              <a:rPr lang="en-US" dirty="0"/>
              <a:t>$compose</a:t>
            </a:r>
          </a:p>
          <a:p>
            <a:r>
              <a:rPr lang="en-US" dirty="0"/>
              <a:t>$closure</a:t>
            </a:r>
          </a:p>
          <a:p>
            <a:r>
              <a:rPr lang="en-US" dirty="0" err="1"/>
              <a:t>ExpansionProfile</a:t>
            </a:r>
            <a:endParaRPr lang="en-US" dirty="0"/>
          </a:p>
          <a:p>
            <a:r>
              <a:rPr lang="en-US" dirty="0"/>
              <a:t>Additional terminology resource UML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84173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Implicit value sets are those whose specification can be predicted based on the grammar of the underlying code system, and the known structure of the URL that identifies them</a:t>
            </a:r>
          </a:p>
          <a:p>
            <a:r>
              <a:rPr lang="en-US"/>
              <a:t>Example - SNOMED CT has two common sets of implicit value sets defined: </a:t>
            </a:r>
          </a:p>
          <a:p>
            <a:pPr lvl="1"/>
            <a:r>
              <a:rPr lang="en-US"/>
              <a:t>By </a:t>
            </a:r>
            <a:r>
              <a:rPr lang="en-US" err="1"/>
              <a:t>Subsumption</a:t>
            </a:r>
            <a:endParaRPr lang="en-US"/>
          </a:p>
          <a:p>
            <a:pPr lvl="1"/>
            <a:r>
              <a:rPr lang="en-US"/>
              <a:t>By Reference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614696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Implicit value sets do not use complex queries</a:t>
            </a:r>
          </a:p>
          <a:p>
            <a:pPr lvl="1"/>
            <a:r>
              <a:rPr lang="en-US"/>
              <a:t>Allows a single URL to serve as a value set definition that defines a value set, and can serve as the basis for the $expansion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390819"/>
      </p:ext>
    </p:extLst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31929</TotalTime>
  <Words>5669</Words>
  <Application>Microsoft Macintosh PowerPoint</Application>
  <PresentationFormat>Widescreen</PresentationFormat>
  <Paragraphs>724</Paragraphs>
  <Slides>108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4" baseType="lpstr">
      <vt:lpstr>Arial</vt:lpstr>
      <vt:lpstr>Calibri</vt:lpstr>
      <vt:lpstr>Times New Roman</vt:lpstr>
      <vt:lpstr>Verdana</vt:lpstr>
      <vt:lpstr>Wingdings</vt:lpstr>
      <vt:lpstr>Refined</vt:lpstr>
      <vt:lpstr>Understanding and Using Terminology in HL7 FHIR</vt:lpstr>
      <vt:lpstr>This presentation</vt:lpstr>
      <vt:lpstr>Who am I?</vt:lpstr>
      <vt:lpstr>Who Are You?</vt:lpstr>
      <vt:lpstr>Tutorial Learning Objectives</vt:lpstr>
      <vt:lpstr>Tutorial Learning Objectives (cont.)</vt:lpstr>
      <vt:lpstr>where to find Terminology in the FHIR Specification</vt:lpstr>
      <vt:lpstr>Terminology Module</vt:lpstr>
      <vt:lpstr>PowerPoint Presentation</vt:lpstr>
      <vt:lpstr>Terminologies link</vt:lpstr>
      <vt:lpstr>PowerPoint Presentation</vt:lpstr>
      <vt:lpstr>Representing and exchanging Coded Data</vt:lpstr>
      <vt:lpstr>Code System</vt:lpstr>
      <vt:lpstr>Value Set</vt:lpstr>
      <vt:lpstr>Code System vs. Value Set</vt:lpstr>
      <vt:lpstr>Terminology Binding</vt:lpstr>
      <vt:lpstr>More on Bindings</vt:lpstr>
      <vt:lpstr>Binding Strength</vt:lpstr>
      <vt:lpstr>Coded Data (instance)</vt:lpstr>
      <vt:lpstr>Binding vs. Data element instance</vt:lpstr>
      <vt:lpstr>Referring to a code system</vt:lpstr>
      <vt:lpstr>URL vs. OID</vt:lpstr>
      <vt:lpstr>The ‘code’ Data Type</vt:lpstr>
      <vt:lpstr>What if I need a different ‘code’?</vt:lpstr>
      <vt:lpstr>Coding</vt:lpstr>
      <vt:lpstr>Coding – Element Optionality</vt:lpstr>
      <vt:lpstr>CodeableConcept</vt:lpstr>
      <vt:lpstr>What to use for coded data in an extension?</vt:lpstr>
      <vt:lpstr>Codes vs. Identifiers</vt:lpstr>
      <vt:lpstr>Take Home Points: Code System vs. Value Set</vt:lpstr>
      <vt:lpstr>CODE SYSTEM resource</vt:lpstr>
      <vt:lpstr>CodeSystem</vt:lpstr>
      <vt:lpstr>CodeSystem</vt:lpstr>
      <vt:lpstr>CodeSystem UML</vt:lpstr>
      <vt:lpstr>Code system definition example</vt:lpstr>
      <vt:lpstr>Value Set Resource</vt:lpstr>
      <vt:lpstr>ValueSet</vt:lpstr>
      <vt:lpstr>ValueSet</vt:lpstr>
      <vt:lpstr>ValueSet UML</vt:lpstr>
      <vt:lpstr>Value Set Parts</vt:lpstr>
      <vt:lpstr>Value Set Versions</vt:lpstr>
      <vt:lpstr>Selecting Concepts</vt:lpstr>
      <vt:lpstr>Compose example</vt:lpstr>
      <vt:lpstr>Expansion example</vt:lpstr>
      <vt:lpstr>More terminology resources</vt:lpstr>
      <vt:lpstr>ConceptMap</vt:lpstr>
      <vt:lpstr>NamingSystem</vt:lpstr>
      <vt:lpstr>ExpansionProfile</vt:lpstr>
      <vt:lpstr>TerminologyCapabilities</vt:lpstr>
      <vt:lpstr>Review Learning Objectives</vt:lpstr>
      <vt:lpstr>Review Learning Objectives (cont.)</vt:lpstr>
      <vt:lpstr>Terminology-based Search</vt:lpstr>
      <vt:lpstr>Search parameters</vt:lpstr>
      <vt:lpstr>Search parameters</vt:lpstr>
      <vt:lpstr>Search parameters</vt:lpstr>
      <vt:lpstr>Search parameters</vt:lpstr>
      <vt:lpstr>Search parameters</vt:lpstr>
      <vt:lpstr>Search parameters</vt:lpstr>
      <vt:lpstr>Review Learning Objectives</vt:lpstr>
      <vt:lpstr>Review Learning Objectives (cont.)</vt:lpstr>
      <vt:lpstr>Terminology SERVICE</vt:lpstr>
      <vt:lpstr>Terminology Service Rationale</vt:lpstr>
      <vt:lpstr>Terminology Service Rationale</vt:lpstr>
      <vt:lpstr>Application Needs</vt:lpstr>
      <vt:lpstr>Application Needs</vt:lpstr>
      <vt:lpstr>Terminology Service Operations - Overview</vt:lpstr>
      <vt:lpstr>$expand</vt:lpstr>
      <vt:lpstr>$expand (cont.)</vt:lpstr>
      <vt:lpstr>$expand examples</vt:lpstr>
      <vt:lpstr>$expand examples (cont.)</vt:lpstr>
      <vt:lpstr>$validate-code</vt:lpstr>
      <vt:lpstr>$validate-code example</vt:lpstr>
      <vt:lpstr>$lookup</vt:lpstr>
      <vt:lpstr>$lookup</vt:lpstr>
      <vt:lpstr>$lookup example</vt:lpstr>
      <vt:lpstr>$subsumes</vt:lpstr>
      <vt:lpstr>$subsumes example</vt:lpstr>
      <vt:lpstr>$translate</vt:lpstr>
      <vt:lpstr>$translate example</vt:lpstr>
      <vt:lpstr>$translate example</vt:lpstr>
      <vt:lpstr>Some Useful Ideas</vt:lpstr>
      <vt:lpstr>Other Useful Ideas</vt:lpstr>
      <vt:lpstr>Scenarios and strategies for using Terminology serviceS</vt:lpstr>
      <vt:lpstr>Data entry interface</vt:lpstr>
      <vt:lpstr>Creating a profile</vt:lpstr>
      <vt:lpstr>Analyzing or validating coded data</vt:lpstr>
      <vt:lpstr>Exploring concept relationships</vt:lpstr>
      <vt:lpstr>Review Learning Objectives</vt:lpstr>
      <vt:lpstr>Review Learning Objectives (cont.)</vt:lpstr>
      <vt:lpstr>Servers and tools</vt:lpstr>
      <vt:lpstr>Some Publicly Available Terminology Servers</vt:lpstr>
      <vt:lpstr>Some Publicly Available Terminology Servers</vt:lpstr>
      <vt:lpstr>Some Useful Tools</vt:lpstr>
      <vt:lpstr>Some Useful Tools (cont.)</vt:lpstr>
      <vt:lpstr>More Questions?</vt:lpstr>
      <vt:lpstr>BONUS TOPICS</vt:lpstr>
      <vt:lpstr>Bonus Topics (time and interest permitting)</vt:lpstr>
      <vt:lpstr>Implicit Value Sets</vt:lpstr>
      <vt:lpstr>Implicit Value Sets (cont.)</vt:lpstr>
      <vt:lpstr>Implicit Value Set $expand Example URL</vt:lpstr>
      <vt:lpstr>$compose</vt:lpstr>
      <vt:lpstr>Closure – why do we need it?</vt:lpstr>
      <vt:lpstr>Closure – the problem and the FHIR approach</vt:lpstr>
      <vt:lpstr>$closure</vt:lpstr>
      <vt:lpstr>ExpansionProfile resource details</vt:lpstr>
      <vt:lpstr>ExpansionProfile UML</vt:lpstr>
      <vt:lpstr>ConceptMap UML</vt:lpstr>
      <vt:lpstr>TerminologyCapabilities UML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and Using Terminology in HL7 FHIR</dc:title>
  <dc:subject/>
  <dc:creator/>
  <cp:keywords/>
  <dc:description/>
  <cp:lastModifiedBy>Rob Hausam</cp:lastModifiedBy>
  <cp:revision>807</cp:revision>
  <dcterms:created xsi:type="dcterms:W3CDTF">2012-12-03T20:41:34Z</dcterms:created>
  <dcterms:modified xsi:type="dcterms:W3CDTF">2018-10-03T01:42:06Z</dcterms:modified>
  <cp:category/>
</cp:coreProperties>
</file>