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"/>
  </p:notesMasterIdLst>
  <p:handoutMasterIdLst>
    <p:handoutMasterId r:id="rId5"/>
  </p:handoutMasterIdLst>
  <p:sldIdLst>
    <p:sldId id="335" r:id="rId2"/>
    <p:sldId id="725" r:id="rId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6" autoAdjust="0"/>
  </p:normalViewPr>
  <p:slideViewPr>
    <p:cSldViewPr>
      <p:cViewPr varScale="1">
        <p:scale>
          <a:sx n="110" d="100"/>
          <a:sy n="110" d="100"/>
        </p:scale>
        <p:origin x="51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73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DEDFBE-EFA6-4EAA-859F-A1D2EC1CBE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6E1F18-F2C1-4644-8DF1-72C7E8CEED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BBF1A-5C4C-4870-B444-F2EF0104FD55}" type="datetimeFigureOut">
              <a:rPr lang="en-CA" smtClean="0"/>
              <a:t>2018-09-20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E6556-18D1-4177-9990-CCC470B13E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B5581-7DC2-4583-BED3-0A854798D2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1CC4B-7489-4F32-A20B-AD3BAFB1E7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0529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592D5FE-85CA-40E6-8273-48A5F35DE01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2559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3" descr="HL7 International Logo">
            <a:extLst>
              <a:ext uri="{FF2B5EF4-FFF2-40B4-BE49-F238E27FC236}">
                <a16:creationId xmlns:a16="http://schemas.microsoft.com/office/drawing/2014/main" id="{8EF5D54B-A1AC-4459-9A67-E69F5E5F67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712" y="285498"/>
            <a:ext cx="1161288" cy="1194972"/>
          </a:xfrm>
          <a:prstGeom prst="rect">
            <a:avLst/>
          </a:prstGeom>
          <a:noFill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510E3F-E164-4C4B-AF15-F5BA5880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872C-6838-4325-B31E-2A36B74B53EE}" type="datetime1">
              <a:rPr lang="en-CA" smtClean="0"/>
              <a:pPr/>
              <a:t>2018-09-20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5B67A-8824-41E5-A6AE-ED48CAABE6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951CD24-567E-4762-A810-2FA216135B5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51775" y="3790167"/>
            <a:ext cx="10266171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98791571-1C4C-453A-92D3-AF691CC643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62400"/>
            <a:ext cx="85344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44C7D1-64DD-4C67-8D4D-8B2063F76273}"/>
              </a:ext>
            </a:extLst>
          </p:cNvPr>
          <p:cNvSpPr/>
          <p:nvPr userDrawn="1"/>
        </p:nvSpPr>
        <p:spPr bwMode="auto">
          <a:xfrm>
            <a:off x="533400" y="1447800"/>
            <a:ext cx="11201400" cy="30479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B57D4C4-F597-4815-924B-A909A07AA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36712"/>
            <a:ext cx="9601200" cy="2592288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pic>
        <p:nvPicPr>
          <p:cNvPr id="17" name="Picture 16" descr="Creative Commons Licence">
            <a:extLst>
              <a:ext uri="{FF2B5EF4-FFF2-40B4-BE49-F238E27FC236}">
                <a16:creationId xmlns:a16="http://schemas.microsoft.com/office/drawing/2014/main" id="{B1E515C6-DB20-46BD-B85F-438A2B883C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93" y="6209251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078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31371" y="252899"/>
            <a:ext cx="11425269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1371" y="332657"/>
            <a:ext cx="8736971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279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13" descr="HL7 International Logo">
            <a:extLst>
              <a:ext uri="{FF2B5EF4-FFF2-40B4-BE49-F238E27FC236}">
                <a16:creationId xmlns:a16="http://schemas.microsoft.com/office/drawing/2014/main" id="{45E51267-D0F0-4088-B771-658151DCBD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712" y="285498"/>
            <a:ext cx="1161288" cy="1194972"/>
          </a:xfrm>
          <a:prstGeom prst="rect">
            <a:avLst/>
          </a:prstGeom>
          <a:noFill/>
        </p:spPr>
      </p:pic>
      <p:sp>
        <p:nvSpPr>
          <p:cNvPr id="7" name="Rectangle 16">
            <a:extLst>
              <a:ext uri="{FF2B5EF4-FFF2-40B4-BE49-F238E27FC236}">
                <a16:creationId xmlns:a16="http://schemas.microsoft.com/office/drawing/2014/main" id="{FBA16F3D-AACA-46ED-825C-83C58C69F44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2018-09-20</a:t>
            </a:fld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03BEF7E-6B0B-4779-997C-5263692E8F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440559B8-B05C-4725-BB2B-AF8014A46B7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2018-09-20</a:t>
            </a:fld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1BA7175-A5A5-4B44-B075-A40328ED8F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5486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0"/>
            <a:ext cx="5486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A70D3640-D561-4ACB-AD03-05058867268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2018-09-20</a:t>
            </a:fld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97506B1-81DE-4847-9689-5406526A5F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E9CCF5FC-CC37-4A8C-862C-8147F27C06D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2018-09-20</a:t>
            </a:fld>
            <a:endParaRPr lang="en-US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B11885A3-355E-4895-963B-45D1203818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EF38651-0427-48E3-AAC4-5E64384A1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473075"/>
            <a:ext cx="9329038" cy="8223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F151D98D-DB24-4069-88A1-6D7B995FCA7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2018-09-20</a:t>
            </a:fld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8B68671-7B40-4B52-86FA-BAC7978BA7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7BC4CC-B8B8-4C5B-8245-D59E9C48FD8C}"/>
              </a:ext>
            </a:extLst>
          </p:cNvPr>
          <p:cNvSpPr/>
          <p:nvPr userDrawn="1"/>
        </p:nvSpPr>
        <p:spPr bwMode="auto">
          <a:xfrm>
            <a:off x="533400" y="304800"/>
            <a:ext cx="11277600" cy="137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45EEB214-0B45-4190-BD70-FCD1946DD2E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2018-09-20</a:t>
            </a:fld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968297F-9291-4F81-BFD1-F0B46D2853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457999-65D6-4B06-9ECD-16C2FB588E8D}"/>
              </a:ext>
            </a:extLst>
          </p:cNvPr>
          <p:cNvSpPr/>
          <p:nvPr userDrawn="1"/>
        </p:nvSpPr>
        <p:spPr bwMode="auto">
          <a:xfrm>
            <a:off x="533400" y="304800"/>
            <a:ext cx="11277600" cy="137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D8456BC5-2420-4AEE-82A2-BF2DF966829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2018-09-20</a:t>
            </a:fld>
            <a:endParaRPr lang="en-US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294EACC-5A74-4301-BFFE-9077DEAC01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0DE5FCA-C33A-43D1-BAD8-64A3B36227D6}"/>
              </a:ext>
            </a:extLst>
          </p:cNvPr>
          <p:cNvSpPr/>
          <p:nvPr userDrawn="1"/>
        </p:nvSpPr>
        <p:spPr bwMode="auto">
          <a:xfrm>
            <a:off x="533400" y="304800"/>
            <a:ext cx="11277600" cy="137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C9EE21EE-95BF-4D45-AB59-99A101F0253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2018-09-20</a:t>
            </a:fld>
            <a:endParaRPr lang="en-US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9A1B694-7B20-4356-A0A9-D217A8418C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03200" y="152400"/>
            <a:ext cx="117856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blackWhite">
          <a:xfrm>
            <a:off x="309034" y="236539"/>
            <a:ext cx="11571817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615951" y="1600200"/>
            <a:ext cx="110617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473075"/>
            <a:ext cx="93290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11176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781" name="Rectangle 13"/>
          <p:cNvSpPr>
            <a:spLocks noChangeArrowheads="1"/>
          </p:cNvSpPr>
          <p:nvPr userDrawn="1"/>
        </p:nvSpPr>
        <p:spPr bwMode="auto">
          <a:xfrm>
            <a:off x="304800" y="6629401"/>
            <a:ext cx="5892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" b="1" dirty="0"/>
              <a:t>© 2018 Health Level Seven ® International. All Rights Reserved. </a:t>
            </a:r>
          </a:p>
          <a:p>
            <a:r>
              <a:rPr lang="en-US" sz="600" b="1" dirty="0"/>
              <a:t>HL7, Health Level Seven, FHIR and the FHIR flame logo are registered trademarks of Health Level Seven International. Reg. U.S. TM Office.</a:t>
            </a:r>
          </a:p>
        </p:txBody>
      </p:sp>
      <p:pic>
        <p:nvPicPr>
          <p:cNvPr id="32783" name="Picture 15" descr="HL7 International Logo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01601" y="6629400"/>
            <a:ext cx="220675" cy="227076"/>
          </a:xfrm>
          <a:prstGeom prst="rect">
            <a:avLst/>
          </a:prstGeom>
          <a:noFill/>
        </p:spPr>
      </p:pic>
      <p:sp>
        <p:nvSpPr>
          <p:cNvPr id="3278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2018-09-20</a:t>
            </a:fld>
            <a:endParaRPr lang="en-US" dirty="0"/>
          </a:p>
        </p:txBody>
      </p:sp>
      <p:sp>
        <p:nvSpPr>
          <p:cNvPr id="32786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91200" y="6534150"/>
            <a:ext cx="71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E06B55-15DA-4330-877C-A23F972B12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9837038" y="253314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6" r:id="rId2"/>
    <p:sldLayoutId id="2147483675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4" r:id="rId10"/>
  </p:sldLayoutIdLst>
  <p:hf hdr="0" ft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ww.fhir.org/" TargetMode="External"/><Relationship Id="rId7" Type="http://schemas.openxmlformats.org/officeDocument/2006/relationships/hyperlink" Target="http://www.hl7.org/" TargetMode="External"/><Relationship Id="rId12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11" Type="http://schemas.openxmlformats.org/officeDocument/2006/relationships/hyperlink" Target="http://www.gefyra.de/" TargetMode="External"/><Relationship Id="rId5" Type="http://schemas.openxmlformats.org/officeDocument/2006/relationships/hyperlink" Target="http://www.hl7.nl/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hyperlink" Target="https://fire.l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</a:t>
            </a:r>
            <a:r>
              <a:rPr lang="en-US" b="1" dirty="0">
                <a:solidFill>
                  <a:srgbClr val="FF0000"/>
                </a:solidFill>
              </a:rPr>
              <a:t>HOT</a:t>
            </a:r>
            <a:r>
              <a:rPr lang="en-US" b="1" dirty="0"/>
              <a:t> is FHIR?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10896600" cy="4480520"/>
          </a:xfrm>
        </p:spPr>
        <p:txBody>
          <a:bodyPr/>
          <a:lstStyle/>
          <a:p>
            <a:r>
              <a:rPr lang="en-US" dirty="0"/>
              <a:t>Come find out!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Fast, Modern, Implementer-friendly</a:t>
            </a:r>
          </a:p>
          <a:p>
            <a:r>
              <a:rPr lang="en-US" dirty="0">
                <a:sym typeface="Wingdings" panose="05000000000000000000" pitchFamily="2" charset="2"/>
              </a:rPr>
              <a:t>120+ FHIR-related quarters this week</a:t>
            </a:r>
          </a:p>
          <a:p>
            <a:r>
              <a:rPr lang="en-US" dirty="0">
                <a:sym typeface="Wingdings" panose="05000000000000000000" pitchFamily="2" charset="2"/>
              </a:rPr>
              <a:t>See the complete list on the wiki:</a:t>
            </a:r>
          </a:p>
          <a:p>
            <a:pPr marL="714375" lvl="1"/>
            <a:r>
              <a:rPr lang="en-CA" b="1" dirty="0"/>
              <a:t>http://tinyurl.com/fhir201809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ym typeface="Wingdings" panose="05000000000000000000" pitchFamily="2" charset="2"/>
              </a:rPr>
              <a:t>Help us get ready for R4 publication</a:t>
            </a:r>
            <a:endParaRPr lang="en-US" dirty="0"/>
          </a:p>
          <a:p>
            <a:r>
              <a:rPr lang="en-US" dirty="0"/>
              <a:t>Check out the specification</a:t>
            </a:r>
          </a:p>
          <a:p>
            <a:pPr lvl="1"/>
            <a:r>
              <a:rPr lang="en-US" sz="3200" b="1" dirty="0">
                <a:solidFill>
                  <a:schemeClr val="accent2"/>
                </a:solidFill>
              </a:rPr>
              <a:t>http://hl7.org/fhir</a:t>
            </a:r>
          </a:p>
        </p:txBody>
      </p:sp>
    </p:spTree>
    <p:extLst>
      <p:ext uri="{BB962C8B-B14F-4D97-AF65-F5344CB8AC3E}">
        <p14:creationId xmlns:p14="http://schemas.microsoft.com/office/powerpoint/2010/main" val="215161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</a:t>
            </a:fld>
            <a:endParaRPr lang="en-C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47528" y="332657"/>
            <a:ext cx="8496944" cy="1180142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International HL7 FHIR Developer Days</a:t>
            </a:r>
            <a:br>
              <a:rPr lang="en-US" sz="28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accent1"/>
                </a:solidFill>
              </a:rPr>
              <a:t>November 14-16, 2018 in Amsterdam</a:t>
            </a:r>
            <a:endParaRPr lang="en-CA" sz="2800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457200" y="1412570"/>
            <a:ext cx="11277599" cy="4104456"/>
          </a:xfrm>
        </p:spPr>
        <p:txBody>
          <a:bodyPr/>
          <a:lstStyle/>
          <a:p>
            <a:r>
              <a:rPr lang="en-US" sz="2400" dirty="0"/>
              <a:t>Education</a:t>
            </a:r>
          </a:p>
          <a:p>
            <a:pPr lvl="1"/>
            <a:r>
              <a:rPr lang="en-US" sz="2000" dirty="0"/>
              <a:t>48 speakers</a:t>
            </a:r>
          </a:p>
          <a:p>
            <a:pPr lvl="1"/>
            <a:r>
              <a:rPr lang="en-US" sz="2000" dirty="0"/>
              <a:t>60+ tutorials/presentations</a:t>
            </a:r>
          </a:p>
          <a:p>
            <a:pPr lvl="1"/>
            <a:r>
              <a:rPr lang="en-US" sz="2000" dirty="0"/>
              <a:t>5 tracks </a:t>
            </a:r>
            <a:r>
              <a:rPr lang="en-US" sz="1800" dirty="0"/>
              <a:t>+ startup &amp; student tracks</a:t>
            </a:r>
          </a:p>
          <a:p>
            <a:pPr lvl="2"/>
            <a:endParaRPr lang="en-US" sz="800" dirty="0"/>
          </a:p>
          <a:p>
            <a:pPr>
              <a:spcBef>
                <a:spcPts val="0"/>
              </a:spcBef>
            </a:pPr>
            <a:r>
              <a:rPr lang="en-US" sz="2400" dirty="0"/>
              <a:t>Connectathon</a:t>
            </a:r>
          </a:p>
          <a:p>
            <a:pPr lvl="1"/>
            <a:r>
              <a:rPr lang="en-US" sz="2000" dirty="0"/>
              <a:t>Meet fellow developers</a:t>
            </a:r>
          </a:p>
          <a:p>
            <a:pPr lvl="1"/>
            <a:r>
              <a:rPr lang="en-US" sz="2000" dirty="0"/>
              <a:t>Put FHIR to the test</a:t>
            </a:r>
          </a:p>
          <a:p>
            <a:pPr lvl="1"/>
            <a:endParaRPr lang="en-US" sz="800" dirty="0"/>
          </a:p>
          <a:p>
            <a:pPr>
              <a:spcBef>
                <a:spcPts val="0"/>
              </a:spcBef>
            </a:pPr>
            <a:r>
              <a:rPr lang="en-US" sz="2400" dirty="0"/>
              <a:t>Networking</a:t>
            </a:r>
          </a:p>
          <a:p>
            <a:pPr lvl="1"/>
            <a:r>
              <a:rPr lang="en-US" sz="2000" dirty="0"/>
              <a:t>FHIR experts and authors on hand</a:t>
            </a:r>
            <a:br>
              <a:rPr lang="en-US" sz="2000" dirty="0"/>
            </a:br>
            <a:endParaRPr lang="en-US" sz="6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3200" b="1" dirty="0">
                <a:solidFill>
                  <a:schemeClr val="accent1"/>
                </a:solidFill>
              </a:rPr>
              <a:t>https://www.fhirdevdays.com/amsterdam</a:t>
            </a:r>
            <a:endParaRPr lang="en-CA" sz="3200" b="1" dirty="0">
              <a:solidFill>
                <a:schemeClr val="accent1"/>
              </a:solidFill>
            </a:endParaRPr>
          </a:p>
        </p:txBody>
      </p:sp>
      <p:sp>
        <p:nvSpPr>
          <p:cNvPr id="7" name="AutoShape 10" descr="data:image/jpeg;base64,/9j/4AAQSkZJRgABAQAAAQABAAD/2wCEAAkGBxQHBhIUBxMUFhIXGSIZFxcXFxgcGhwfFxccIB8cGh8gHTQgGB8mIRwbIjEhJSkvLjouHCAzODUsNygtLisBCgoKBQUFDgUFDisZExkrKysrKysrKysrKysrKysrKysrKysrKysrKysrKysrKysrKysrKysrKysrKysrKysrK//AABEIALcBEwMBIgACEQEDEQH/xAAcAAEAAgMBAQEAAAAAAAAAAAAABwgEBQYDAQL/xABHEAABAwIEAwQFBwkGBwEAAAABAAIDBBEFBhIhBzFRE0FhcRUiMoGRCBRSYnKhoiNCU4KSk7Gy0RYXM2PB0yU1Q3Oj0vAk/8QAFAEBAAAAAAAAAAAAAAAAAAAAAP/EABQRAQAAAAAAAAAAAAAAAAAAAAD/2gAMAwEAAhEDEQA/AJwREQEREBERAREQEREBERAREQEREBERAREQEREBERAREQEREBERAREQEREBERAREQEREBERAREQEREBERAREQEREBERAREQEREBERAREQEREBERAREQEREBERAREQEREBERAREQEREBERAREQEREBERAREQEREBERAREQEREBERAREQEREBERAREQEREBERAREQEREBERAREQEREBERAREQEREBERAREQEREBERAREQEREBERAXK55z7TZJEPpVszjLq0iJrSfU03J1PFvaH3rqlW75Q2J/O87MiadoIWgjo55Lj+EsQd5/fzh36Gt/dw/7y32TOJ9JnHFjBhkdQ14YX3kbGG2aWj82Qm/rDuVVFJnyfHac/nxgePvYf9EFllGWIccMOoq6SPs6p+hxbrYyIsdpNrtJlBIPcbLc8W8z/wBmMmyugNp5fyUXUFwN3fqtub9dPVVRQWN/v5w79DW/u4f95dBX8TKWgyjT19RHUdjO8sYzTH2m2v1iO0tp9Q76u9vVVSVl8z8MH5iyzhtMypELaWLS4dnr1uLGAn2ha2l37RQYv9/OHfoa393D/vKU4n9pEDYi4vY8xccj4qFcO4B/NcQifPWtexr2uczsCNQa4Etv2m1xteymxAReVRUspheoe1o+s4D+K+U9UypH/wCZ7HfZcD/BB7IiICIvhcA4AkXPJB9Rfl7xGwmQgAcydgtQ/NtBHLpfXUgdysaiK9+ltSDcovOCdtREHU7muaeRaQQfIheiAi/MkgiYTIQAOZJsAtNLnDD4XkS19ICOYM8Vx5+tsg3aLCw7F6fFBfDJ4ZR/lyMf/KVmoCIsHEcZp8L/AOZ1EMX/AHJGM/mKDORa/D8dpcUfbDamCU9I5WPP4StggLmMx8QMPy3UGPFalolHONoc9w2v6waDp233tzWVnnG/7OZSqqlltUbPUuLjW4hrLjvGpwVPZpXTzOdO4uc4kuc4kkkm5JJ3JJ70FqsA4o4fj+LR0+GvlMshIaDG4A2aSd+7YErtVD/B7hv6EbBiWIy+u6IvbFp2YJG7EuJuToO4sLXI3UMYtmmpr8UmlZUTtEkjnholeANTibAA2Fr2QXHRRvwFildkkzV73vdNK4tL3OcdLLMtufpNf8VJCAiIgKnuf8S9L51rZb3DpnBp+qw6W/haFbDMuI+iMu1M/wCiie8ebWkge82CpegKReAj9PESMdY5B+G/+i5KHC75RmqnjlURwsP2opnv/lj+K/WUcedlrGPnEF9bY5Gst3Okic1pPgCQfcg6njfmf0/nF0cBvDTXib0L7/lHfEBvkwHvUeLNwjDpMbxeKCjGqWV4aL35uPM+A5k9AV9x2OOHGZ20H+E17msPVrTYOPiQL+9BschYb6XzpRRWuHTNLh9Vh1O/C0rf8Ysdkq+IVUKeRwZGWxANcR7DRq5H6epZ3AGiEmcJKicepTQPfq6F1m/yl/wUeYnWHEcSlmm9qR7nu83uJP8AFBJXAOGTEc7mSpe8sgic/dxtqdZgvv0c4+5bPiVxjkmqn0+UX6Im7OqBu55/y/ot+tzPdbv5HAcQdgHDOtkpjaWsmbTA94jiYXyEefaBh+14LiGtLnAN3J5BBmxxVGPVx7Js1RMdzYPkebd55krya+XDK31DJFMw221Me0j72lWv4cZQjyflyONrR27wHTv5lzyNxf6LeQHv5krluIHCM5tzI6pgqWQ6mtDm9kXElotqJ1DusPcgx+CfESXMLnUeOu1zsbqjkPN7Rza7q4XBv3i99xcxRxLx6Svz5WugkeGiUxgBxAtEAy4se/Tf3qS8B4VuyHiQxGesa9lMySRzREQSBC8EX1nuPRQPNKZpXOlN3OJJPUk3JQdDgedarAsOnZh0jmyTaQZS4lzWt1eqy/skl27uewtbmszIeZ24Hj8ldi5dNNHG7sWucS58j/VF3G9mhpeSfLvK3PCjhl/bAOnxVzo6RrtI07OkcOYaTyaNrut4DkbchnKOCHNFSzBWaII3mNg1OdfR6pdckn1iC73oPTNOcKvNVSXYvM4tvtG0kRt+yy9vebnqSvNuU612DGqFLN83A1dpoNtPPV1Lbb6uS6XgvlJuaM1Xr2h1PAO0e07hxJsxh8CbkjkQ0jvVoi0FtiBblbut0QU3yzmepyvXCTBpXMN7uZzY8Due3k4ff0IKs1RZ+hqOHxxJws1rCXx33EgOns7+LiADbk4FVVxJjY8RlFN7Ae4N+yHG33KT8gYTNmDhBilPQgl3bNkY36RYGOc0eJDAB42QcLmvN1VmutL8XlJbe7YwSI2eDW8vC536krb4LwtxLGsHFRRQt7Nw1MDpGtc8dxaCdge7VbryXFuaWOIeCCNiDzC73KnFuvy3QMhZ2U0LNmtlabtb9FrmkG3S97cuWyDiT2mG1x9uOWNxBsS1zXNNjy3BBVlOCecJcz5dkbi7tU1O4NMh5uY4EtLvEWcCfAE73Kj7B864LjGIuOaMMbE+Rxc6ZrnSNLnEkueNnNuT3By6fim6lyZkNzMqxxx/Py1hdGbh0YaSXA3IIIOnbukKDneJnF+Wtqn0+U5DHA0kOnbs+TroP5jehG56gbKL8MwyozBiBZh0ck8x9Y6QXHxc49w8SterbcM8pMyjliOPSO3kAfO7vLyPZv0b7IHmeZKCq+KYZPgVf2eJRyQyts4BwIPg4HvG3MdFK/DnitNHhVRT448ySMhe+mkdu9zmMJETjzcTbYnfYje4tnfKXjYGYe7/AKl5R5tHZ8/In7yomyTM6nzjQuhJ1Coj5eMjQR7xt70GDVvnEdqwy6T3PLrG3nzWIBqNm81L/wApHEu2zBSwN5RxF585XWt8Ix8VxHC/DfSuf6GM8hKJD5RAv389Nveg0sj6mGH8qZw0bb6wOluiwFY35RWJfNsoQwsNjNMLjq2NpJ/EWKA8u4f6Wx+mg3/KysYbdHvAJ+BQdLwvw2etzxRRyds2ISayPWDbRgyWPdYltvep5xOgklxcl7XFwLtJayQudq19npkA0Rho7Nvrcjrd6vtO7MCw2RB8bfSNXPvRfUQR5x4xL5hw9kaDYzSMiFvPWfdZhHvVYFN3ylMTvPRUzDyDpXD7RDWH7nqFaeF1TUNZCLucQ1o6lxsB8UEoYzhPo3gFSOcLOlqhM79ZkjWn9hrfiorVjONmHtwzhXDDD7ML4mN8mMc1V9wrD34tiUUFELySODGjxcbb9B3k9EEm8H8H9GYFX4vVD/Aie2nv9PQdTht4hgI+k8dyihWL4rwR5R4RMo6LZrnMhB5E2PaPcbfSLCT9pV0QSrkT/gvCDGKo31TEU7fIgNuP3zv2fBRUpUzofQvBrCaYH1qhxqHeLbFwv+9Z+yoxpKd1XVMjgF3PcGtHi42H3lB2+eMLdhvD7A9Q9tk0hNu+V0bh+DT8Fy2VZGQ5no3VZAjE8ZeTyDRI25Pha6sxxCyMMx5KbS0NmyQBpgvsLxt06T0Bbt52PcquYjQSYZWOixCN0cjTZzXCxH/3VBdOtqmUNI+SscGRsBc5x5AAXJKig8fKO+1LU/8Aj/8AZQZV5gqq3D2w1dTO+FvKN0jywW5bE227ui22S8iVeb6tooIy2G/rzuBEbR32P55+q3frYboJUzdxLZmThrXOw+GWIFzIA6TTZxkN3NbY7kMa6/2goDUwcbKGLK2WsOw7C/YBfK8n2nOADQ93Ukuf5WAGwUfZBwz0xnSihtcOmaXD6rDqd+FpQWsyhhAwHLFLTsAHZxtDrDm4i7z73Fx96pzVRuhqntqb6w4h1+dwd7+9XdVdONXD6XDcZlrcLjL6WUl8mkXMTzu4uH0CfW1cgSQbbXDoPk0yM+Z17RbtdUZPUts+3nY6vj4ru+KWbmZTyvI4OAqJWlkDe8uIsX26Mvcnlew7wqsYXic2EVYkwuV8Ug21McWmx7tuY8F9xDEJsZrdeISSTSna73Oc7nsBfu32AQdDl3D8KAa7MlZOe8xwQke4vdz9zfepby/xIwTKtCYMIZPEwOJcDG8uLuRLi51ydre6y5fhbwkkratlTmqMsgadTIHj1pCOWtv5rPA7npbnquMmRJsGzDPVUsbn0kzjIXtF9Dnm7mv+iNRJB5WIHMIO7EeB8VcXeymjlbVaDI6VjezcQC0Enm159Yc2krl898F/QOCy1OEVBkZENTo5GgO0jmQ4GxI52sO/yUX4Ni82B4g2bCZHRyt5Ob48wQdiPA7Le5i4i4hmPD+xxSovEbamtYxgdY3GrSATvvbltyQcouyzJLJU8OcIM9y1j6hjSb8tcZAv8QPBvgtZlDKFTm3EBHhUZ039eUg9mwdXHr9UblWHzNw4ixDh5HQYeQ10ADoXu2vIL3L7fT1Ov0Lr2NrIKz4HIyLGqd1XbsxKwvvy0h4v911dPWNF7i3O/dbqqVYthU2DVzocVjfHK3m1wt7x3OB7iNj3LKfmasfhQp3VU/zcC3Z9o7Ta1tNr+z9Xkg6bjJmxuac2H5i7VTwDs4yOTje73jwJ2HUNB7184LYC7G89wOLbxU57Z57gWewPMv07dA7oueyxlWqzTWiPBonP3s552jZ4vdyHW3PoCrNZPyxBw8ytJpILmtMs8p21FjST5NaL2HmeZKCvXFrEvSnEKtc03a1/ZDw7IBht+s0n3rq/k5Yb84zTUTu5RQ6f1pXC33Nf8VFVXUOq6p8k5u57i5x8XG5+8qw3ydMN+bZSnmcLGaawPVsbQB+IvQch8o/Ee3zNTQDlFDq/Wlcbj4Mb8Vo+BeHfP+IkLjyhY+U+5ukfieD7ln8fMCnpc5vqZGuNPM1ml4BLWljA0sJ7jduq31vNRxQ10uHVGvD5JInjbVG5zXb+IN0F2kXPcPYZIclUfpB8kkrog97pHOc+8nr2JJvtqt7l0KAiIg8ZqSOd952MceV3NBP3hfhuHxNcC2KMEcjob/RZKIPxNC2dlpmhw6EAj715R0UcTwYo2AjkQ1oP8FkIg85qdtQB27WuA5agD/FePo6H9FH+w3+iykQeMlIyQDtGMNhYXaDYdBtsvw3D4muBbFGCNwQxvd7lkogLBxTBqfGGAYrBFMBy7RjXW8rjb3LORBoKbJOHU0gdBQ0ocOR7Fht5XGy3zWhjQGAADkAvqIPGakZO687GOPK7mg/xC+RUUcTwYo2AjkQ1oPxsvdEBERBoK7JWH18xdV0VO5x3LuzaCfMgb+9ZWFZapMHffC6WCJ30mRtDv2rX+9bVEBCLjdEQaCuyVh9fIXVdFTFx5u7JoJ8yBcrwg4fYZA+7KGn/AFmBw+DrhdMiDzggbTQhtO1rWjk1oAA8gNgvREQYeJYVBi0OnFIYpW9JGNcB5XGy00eQMMjku2gpr+MbSPgdl0qIPOnp20sIbTNaxg5NaAAPIDYL9uaHtIeAQdiDyX1EGN6Pi/RR/sN/oveKMRMtEAB0AAC/SIPhGob8ljjDog64ijv10N/oslEAbDZERAREQEREBERAREQEREBERAREQEREBERAREQEREBERAREQEREBERAREQEREBERAREQEREBERAREQEREBERAREQEREBERAREQEREBERAREQEREBERAREQEREBERAREQEREBERAREQEREBERAREQEREBERAREQEREBERAREQEREBERAREQEREBERAREQEREBERAREQEREBERAREQEREBERAREQEREBERAREQEREBERAREQEREBERAREQf/Z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40" name="Picture 16" descr="File:KeizersgrachtReguliersgrachtAmsterda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306" y="1916833"/>
            <a:ext cx="3993294" cy="266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ttps://www.fhirdevdays.com/amsterdam/wp-content/uploads/sites/2/2018/01/7.png">
            <a:hlinkClick r:id="rId3"/>
            <a:extLst>
              <a:ext uri="{FF2B5EF4-FFF2-40B4-BE49-F238E27FC236}">
                <a16:creationId xmlns:a16="http://schemas.microsoft.com/office/drawing/2014/main" id="{68F45C95-D311-4ACC-A2F6-9F5FF9E05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75" y="5594475"/>
            <a:ext cx="19145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www.fhirdevdays.com/amsterdam/wp-content/uploads/sites/2/2018/01/6.png">
            <a:hlinkClick r:id="rId5"/>
            <a:extLst>
              <a:ext uri="{FF2B5EF4-FFF2-40B4-BE49-F238E27FC236}">
                <a16:creationId xmlns:a16="http://schemas.microsoft.com/office/drawing/2014/main" id="{AD94FFE0-2032-4C2C-829B-46717F4C9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769" y="5594475"/>
            <a:ext cx="18954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s://www.fhirdevdays.com/amsterdam/wp-content/uploads/sites/2/2018/01/1-1.png">
            <a:hlinkClick r:id="rId7"/>
            <a:extLst>
              <a:ext uri="{FF2B5EF4-FFF2-40B4-BE49-F238E27FC236}">
                <a16:creationId xmlns:a16="http://schemas.microsoft.com/office/drawing/2014/main" id="{D68105BE-9651-438B-AEDD-1F1BCED9B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594475"/>
            <a:ext cx="1905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fhirdevdays.com/amsterdam/wp-content/uploads/sites/2/2018/02/firely-gray_01.png">
            <a:hlinkClick r:id="rId9"/>
            <a:extLst>
              <a:ext uri="{FF2B5EF4-FFF2-40B4-BE49-F238E27FC236}">
                <a16:creationId xmlns:a16="http://schemas.microsoft.com/office/drawing/2014/main" id="{35012DE7-914F-40C4-B2C5-641FCB261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013" y="5589713"/>
            <a:ext cx="19145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www.fhirdevdays.com/amsterdam/wp-content/uploads/sites/2/2018/01/logo_gefyra.png">
            <a:hlinkClick r:id="rId11"/>
            <a:extLst>
              <a:ext uri="{FF2B5EF4-FFF2-40B4-BE49-F238E27FC236}">
                <a16:creationId xmlns:a16="http://schemas.microsoft.com/office/drawing/2014/main" id="{9F929552-87B9-4385-9519-262456496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307" y="5594475"/>
            <a:ext cx="1905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49147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4080</TotalTime>
  <Words>91</Words>
  <Application>Microsoft Office PowerPoint</Application>
  <PresentationFormat>Widescreen</PresentationFormat>
  <Paragraphs>24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Times New Roman</vt:lpstr>
      <vt:lpstr>Verdana</vt:lpstr>
      <vt:lpstr>Wingdings</vt:lpstr>
      <vt:lpstr>Refined</vt:lpstr>
      <vt:lpstr>How HOT is FHIR?</vt:lpstr>
      <vt:lpstr>International HL7 FHIR Developer Days November 14-16, 2018 in Amsterdam</vt:lpstr>
    </vt:vector>
  </TitlesOfParts>
  <Company>Stewardshop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Shelly Ross</dc:creator>
  <cp:lastModifiedBy>Lloyd McKenzie</cp:lastModifiedBy>
  <cp:revision>54</cp:revision>
  <dcterms:created xsi:type="dcterms:W3CDTF">2008-01-21T06:12:12Z</dcterms:created>
  <dcterms:modified xsi:type="dcterms:W3CDTF">2018-09-20T18:21:22Z</dcterms:modified>
</cp:coreProperties>
</file>