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60"/>
  </p:notesMasterIdLst>
  <p:handoutMasterIdLst>
    <p:handoutMasterId r:id="rId161"/>
  </p:handoutMasterIdLst>
  <p:sldIdLst>
    <p:sldId id="478" r:id="rId2"/>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318" r:id="rId58"/>
    <p:sldId id="319" r:id="rId59"/>
    <p:sldId id="320" r:id="rId60"/>
    <p:sldId id="321" r:id="rId61"/>
    <p:sldId id="322" r:id="rId62"/>
    <p:sldId id="323" r:id="rId63"/>
    <p:sldId id="324" r:id="rId64"/>
    <p:sldId id="325" r:id="rId65"/>
    <p:sldId id="326" r:id="rId66"/>
    <p:sldId id="327" r:id="rId67"/>
    <p:sldId id="328" r:id="rId68"/>
    <p:sldId id="329" r:id="rId69"/>
    <p:sldId id="330" r:id="rId70"/>
    <p:sldId id="331" r:id="rId71"/>
    <p:sldId id="332" r:id="rId72"/>
    <p:sldId id="333" r:id="rId73"/>
    <p:sldId id="334" r:id="rId74"/>
    <p:sldId id="335" r:id="rId75"/>
    <p:sldId id="336" r:id="rId76"/>
    <p:sldId id="337" r:id="rId77"/>
    <p:sldId id="338" r:id="rId78"/>
    <p:sldId id="339" r:id="rId79"/>
    <p:sldId id="340" r:id="rId80"/>
    <p:sldId id="341" r:id="rId81"/>
    <p:sldId id="342" r:id="rId82"/>
    <p:sldId id="343" r:id="rId83"/>
    <p:sldId id="344" r:id="rId84"/>
    <p:sldId id="345" r:id="rId85"/>
    <p:sldId id="346" r:id="rId86"/>
    <p:sldId id="347" r:id="rId87"/>
    <p:sldId id="348" r:id="rId88"/>
    <p:sldId id="349" r:id="rId89"/>
    <p:sldId id="350" r:id="rId90"/>
    <p:sldId id="351" r:id="rId91"/>
    <p:sldId id="352" r:id="rId92"/>
    <p:sldId id="353" r:id="rId93"/>
    <p:sldId id="354" r:id="rId94"/>
    <p:sldId id="355" r:id="rId95"/>
    <p:sldId id="356" r:id="rId96"/>
    <p:sldId id="357" r:id="rId97"/>
    <p:sldId id="358" r:id="rId98"/>
    <p:sldId id="359" r:id="rId99"/>
    <p:sldId id="360" r:id="rId100"/>
    <p:sldId id="361" r:id="rId101"/>
    <p:sldId id="362" r:id="rId102"/>
    <p:sldId id="363" r:id="rId103"/>
    <p:sldId id="364" r:id="rId104"/>
    <p:sldId id="365" r:id="rId105"/>
    <p:sldId id="366" r:id="rId106"/>
    <p:sldId id="367" r:id="rId107"/>
    <p:sldId id="368" r:id="rId108"/>
    <p:sldId id="369" r:id="rId109"/>
    <p:sldId id="370" r:id="rId110"/>
    <p:sldId id="371" r:id="rId111"/>
    <p:sldId id="372" r:id="rId112"/>
    <p:sldId id="373" r:id="rId113"/>
    <p:sldId id="374" r:id="rId114"/>
    <p:sldId id="375" r:id="rId115"/>
    <p:sldId id="376" r:id="rId116"/>
    <p:sldId id="377" r:id="rId117"/>
    <p:sldId id="378" r:id="rId118"/>
    <p:sldId id="379" r:id="rId119"/>
    <p:sldId id="380" r:id="rId120"/>
    <p:sldId id="381" r:id="rId121"/>
    <p:sldId id="382" r:id="rId122"/>
    <p:sldId id="383" r:id="rId123"/>
    <p:sldId id="384" r:id="rId124"/>
    <p:sldId id="385" r:id="rId125"/>
    <p:sldId id="386" r:id="rId126"/>
    <p:sldId id="387" r:id="rId127"/>
    <p:sldId id="388" r:id="rId128"/>
    <p:sldId id="392" r:id="rId129"/>
    <p:sldId id="393" r:id="rId130"/>
    <p:sldId id="404" r:id="rId131"/>
    <p:sldId id="405" r:id="rId132"/>
    <p:sldId id="406" r:id="rId133"/>
    <p:sldId id="407" r:id="rId134"/>
    <p:sldId id="410" r:id="rId135"/>
    <p:sldId id="411" r:id="rId136"/>
    <p:sldId id="412" r:id="rId137"/>
    <p:sldId id="413" r:id="rId138"/>
    <p:sldId id="416" r:id="rId139"/>
    <p:sldId id="417" r:id="rId140"/>
    <p:sldId id="418" r:id="rId141"/>
    <p:sldId id="419" r:id="rId142"/>
    <p:sldId id="425" r:id="rId143"/>
    <p:sldId id="426" r:id="rId144"/>
    <p:sldId id="427" r:id="rId145"/>
    <p:sldId id="429" r:id="rId146"/>
    <p:sldId id="444" r:id="rId147"/>
    <p:sldId id="445" r:id="rId148"/>
    <p:sldId id="446" r:id="rId149"/>
    <p:sldId id="447" r:id="rId150"/>
    <p:sldId id="459" r:id="rId151"/>
    <p:sldId id="462" r:id="rId152"/>
    <p:sldId id="463" r:id="rId153"/>
    <p:sldId id="464" r:id="rId154"/>
    <p:sldId id="465" r:id="rId155"/>
    <p:sldId id="467" r:id="rId156"/>
    <p:sldId id="468" r:id="rId157"/>
    <p:sldId id="477" r:id="rId158"/>
    <p:sldId id="391" r:id="rId159"/>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56" autoAdjust="0"/>
  </p:normalViewPr>
  <p:slideViewPr>
    <p:cSldViewPr>
      <p:cViewPr varScale="1">
        <p:scale>
          <a:sx n="106" d="100"/>
          <a:sy n="106" d="100"/>
        </p:scale>
        <p:origin x="114" y="18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8" d="100"/>
          <a:sy n="88" d="100"/>
        </p:scale>
        <p:origin x="3738" y="7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notesMaster" Target="notesMasters/notesMaster1.xml"/><Relationship Id="rId16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D891AD4F-371F-4EB1-B7FF-878F759680E2}" type="presOf" srcId="{3E4F9D75-D5D8-4314-ACBD-27833A7F9B37}" destId="{0F528374-3DE1-4486-B71C-82DC73192314}" srcOrd="0" destOrd="0" presId="urn:microsoft.com/office/officeart/2005/8/layout/matrix3"/>
    <dgm:cxn modelId="{D38D5171-ACD5-4A94-89BB-BF981B179805}"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A8A115AF-A4D3-4C2A-AFE2-7548969A23DD}" type="presOf" srcId="{B5E039F1-BBD9-49CA-AED0-167893AD4C2D}" destId="{AA9D5778-9E54-41DB-BF3A-44486A11C644}" srcOrd="0" destOrd="0" presId="urn:microsoft.com/office/officeart/2005/8/layout/matrix3"/>
    <dgm:cxn modelId="{DEB426C2-D978-49DA-A7BA-6A09148FA65A}" type="presOf" srcId="{D1EB14A3-E50B-4C6B-8B85-FC2F1AA58ED5}" destId="{ECAE1A64-3C26-4CD0-8055-16154FF0361B}"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69ECAAFA-BA0C-47B6-949C-875EC3B1538C}" type="presOf" srcId="{95D9FA2A-C5BC-4752-8E72-6799C0FBC1C6}" destId="{C9DED484-765B-4B50-9650-386C82457535}" srcOrd="0" destOrd="0" presId="urn:microsoft.com/office/officeart/2005/8/layout/matrix3"/>
    <dgm:cxn modelId="{FB64B5C8-52C9-4212-B85A-70BE1B6E25F0}" type="presParOf" srcId="{0F528374-3DE1-4486-B71C-82DC73192314}" destId="{7476B03F-5A87-4E08-A32E-D8B9821AFAB6}" srcOrd="0" destOrd="0" presId="urn:microsoft.com/office/officeart/2005/8/layout/matrix3"/>
    <dgm:cxn modelId="{573DB7C2-B959-4F35-98FA-0411F33E2260}" type="presParOf" srcId="{0F528374-3DE1-4486-B71C-82DC73192314}" destId="{ECAE1A64-3C26-4CD0-8055-16154FF0361B}" srcOrd="1" destOrd="0" presId="urn:microsoft.com/office/officeart/2005/8/layout/matrix3"/>
    <dgm:cxn modelId="{A76769F6-9ACB-4C6E-BDD5-7B12C2AC8980}" type="presParOf" srcId="{0F528374-3DE1-4486-B71C-82DC73192314}" destId="{AA9D5778-9E54-41DB-BF3A-44486A11C644}" srcOrd="2" destOrd="0" presId="urn:microsoft.com/office/officeart/2005/8/layout/matrix3"/>
    <dgm:cxn modelId="{5C89199D-5E96-4D74-A7B4-52BA5E305699}" type="presParOf" srcId="{0F528374-3DE1-4486-B71C-82DC73192314}" destId="{B6C28692-8BAE-4E06-A3BE-9AAFCCA84D47}" srcOrd="3" destOrd="0" presId="urn:microsoft.com/office/officeart/2005/8/layout/matrix3"/>
    <dgm:cxn modelId="{55CFC4CB-B098-4E15-B5AF-D4614AD41262}"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01806245-986A-43DA-8AF3-D60DB26B67CB}" type="presOf" srcId="{95D9FA2A-C5BC-4752-8E72-6799C0FBC1C6}" destId="{C9DED484-765B-4B50-9650-386C82457535}" srcOrd="0" destOrd="0" presId="urn:microsoft.com/office/officeart/2005/8/layout/matrix3"/>
    <dgm:cxn modelId="{C3B48178-E20C-4F81-8B23-F7D5297FDBEF}" type="presOf" srcId="{D1EB14A3-E50B-4C6B-8B85-FC2F1AA58ED5}" destId="{ECAE1A64-3C26-4CD0-8055-16154FF0361B}" srcOrd="0" destOrd="0" presId="urn:microsoft.com/office/officeart/2005/8/layout/matrix3"/>
    <dgm:cxn modelId="{31E26179-641A-46A5-9832-149148926787}" type="presOf" srcId="{B5E039F1-BBD9-49CA-AED0-167893AD4C2D}" destId="{AA9D5778-9E54-41DB-BF3A-44486A11C64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85122087-D62A-40A4-936E-A0C6D47D1A62}" type="presOf" srcId="{3E4F9D75-D5D8-4314-ACBD-27833A7F9B37}" destId="{0F528374-3DE1-4486-B71C-82DC73192314}" srcOrd="0" destOrd="0" presId="urn:microsoft.com/office/officeart/2005/8/layout/matrix3"/>
    <dgm:cxn modelId="{48532294-5668-4741-9A74-46F6326C5E53}" type="presOf" srcId="{1439D559-D189-4FF1-A4FB-F22A15A268D1}" destId="{B6C28692-8BAE-4E06-A3BE-9AAFCCA84D47}"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67069197-A45C-4E5F-B798-F2F96E1AB07D}" type="presParOf" srcId="{0F528374-3DE1-4486-B71C-82DC73192314}" destId="{7476B03F-5A87-4E08-A32E-D8B9821AFAB6}" srcOrd="0" destOrd="0" presId="urn:microsoft.com/office/officeart/2005/8/layout/matrix3"/>
    <dgm:cxn modelId="{DE7EC1CF-BE89-4F22-9E80-D832FCE87DB0}" type="presParOf" srcId="{0F528374-3DE1-4486-B71C-82DC73192314}" destId="{ECAE1A64-3C26-4CD0-8055-16154FF0361B}" srcOrd="1" destOrd="0" presId="urn:microsoft.com/office/officeart/2005/8/layout/matrix3"/>
    <dgm:cxn modelId="{6901F0E8-CCC2-41C7-BD22-FF8DDC968FFF}" type="presParOf" srcId="{0F528374-3DE1-4486-B71C-82DC73192314}" destId="{AA9D5778-9E54-41DB-BF3A-44486A11C644}" srcOrd="2" destOrd="0" presId="urn:microsoft.com/office/officeart/2005/8/layout/matrix3"/>
    <dgm:cxn modelId="{8AE93BF0-8414-4DCD-9AAE-9213651A9A6B}" type="presParOf" srcId="{0F528374-3DE1-4486-B71C-82DC73192314}" destId="{B6C28692-8BAE-4E06-A3BE-9AAFCCA84D47}" srcOrd="3" destOrd="0" presId="urn:microsoft.com/office/officeart/2005/8/layout/matrix3"/>
    <dgm:cxn modelId="{C06A2B79-2512-4E77-941C-131EE974E341}"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1EE8CF04-4A2E-407D-B775-0BDC6CFA9BF5}" type="presOf" srcId="{1439D559-D189-4FF1-A4FB-F22A15A268D1}" destId="{B6C28692-8BAE-4E06-A3BE-9AAFCCA84D47}"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6303CF7F-2269-4F6E-93F4-35C5AF1DDD07}" type="presOf" srcId="{3E4F9D75-D5D8-4314-ACBD-27833A7F9B37}" destId="{0F528374-3DE1-4486-B71C-82DC7319231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AB182188-68F5-4CBA-A04A-A20D95DE2DBF}" type="presOf" srcId="{B5E039F1-BBD9-49CA-AED0-167893AD4C2D}" destId="{AA9D5778-9E54-41DB-BF3A-44486A11C64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1A3590E9-62BE-4E47-A181-2B196F721EA7}" type="presOf" srcId="{95D9FA2A-C5BC-4752-8E72-6799C0FBC1C6}" destId="{C9DED484-765B-4B50-9650-386C82457535}" srcOrd="0" destOrd="0" presId="urn:microsoft.com/office/officeart/2005/8/layout/matrix3"/>
    <dgm:cxn modelId="{F368A6EF-7B7A-467D-A345-5B49F173FCDF}" type="presOf" srcId="{D1EB14A3-E50B-4C6B-8B85-FC2F1AA58ED5}" destId="{ECAE1A64-3C26-4CD0-8055-16154FF0361B}" srcOrd="0" destOrd="0" presId="urn:microsoft.com/office/officeart/2005/8/layout/matrix3"/>
    <dgm:cxn modelId="{F3BF0B8D-37D0-4142-B734-650151ABE775}" type="presParOf" srcId="{0F528374-3DE1-4486-B71C-82DC73192314}" destId="{7476B03F-5A87-4E08-A32E-D8B9821AFAB6}" srcOrd="0" destOrd="0" presId="urn:microsoft.com/office/officeart/2005/8/layout/matrix3"/>
    <dgm:cxn modelId="{6DA1AB73-B3C7-447E-A730-5BC83C3C12D7}" type="presParOf" srcId="{0F528374-3DE1-4486-B71C-82DC73192314}" destId="{ECAE1A64-3C26-4CD0-8055-16154FF0361B}" srcOrd="1" destOrd="0" presId="urn:microsoft.com/office/officeart/2005/8/layout/matrix3"/>
    <dgm:cxn modelId="{8539697A-62D3-4322-8158-99657CE22291}" type="presParOf" srcId="{0F528374-3DE1-4486-B71C-82DC73192314}" destId="{AA9D5778-9E54-41DB-BF3A-44486A11C644}" srcOrd="2" destOrd="0" presId="urn:microsoft.com/office/officeart/2005/8/layout/matrix3"/>
    <dgm:cxn modelId="{1B415D15-941D-4983-A34C-B4B43BFFB09A}" type="presParOf" srcId="{0F528374-3DE1-4486-B71C-82DC73192314}" destId="{B6C28692-8BAE-4E06-A3BE-9AAFCCA84D47}" srcOrd="3" destOrd="0" presId="urn:microsoft.com/office/officeart/2005/8/layout/matrix3"/>
    <dgm:cxn modelId="{BF1E7B42-2BA0-4626-8CFA-8002CBA656DD}"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DEDFBE-EFA6-4EAA-859F-A1D2EC1CBE3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A86E1F18-F2C1-4644-8DF1-72C7E8CEEDB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FBBF1A-5C4C-4870-B444-F2EF0104FD55}" type="datetimeFigureOut">
              <a:rPr lang="en-CA" smtClean="0"/>
              <a:t>2018-03-12</a:t>
            </a:fld>
            <a:endParaRPr lang="en-CA"/>
          </a:p>
        </p:txBody>
      </p:sp>
      <p:sp>
        <p:nvSpPr>
          <p:cNvPr id="4" name="Footer Placeholder 3">
            <a:extLst>
              <a:ext uri="{FF2B5EF4-FFF2-40B4-BE49-F238E27FC236}">
                <a16:creationId xmlns:a16="http://schemas.microsoft.com/office/drawing/2014/main" id="{376E6556-18D1-4177-9990-CCC470B13E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FC6B5581-7DC2-4583-BED3-0A854798D24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A1CC4B-7489-4F32-A20B-AD3BAFB1E725}" type="slidenum">
              <a:rPr lang="en-CA" smtClean="0"/>
              <a:t>‹#›</a:t>
            </a:fld>
            <a:endParaRPr lang="en-CA"/>
          </a:p>
        </p:txBody>
      </p:sp>
    </p:spTree>
    <p:extLst>
      <p:ext uri="{BB962C8B-B14F-4D97-AF65-F5344CB8AC3E}">
        <p14:creationId xmlns:p14="http://schemas.microsoft.com/office/powerpoint/2010/main" val="26405295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p>
        </p:txBody>
      </p:sp>
      <p:sp>
        <p:nvSpPr>
          <p:cNvPr id="410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E592D5FE-85CA-40E6-8273-48A5F35DE016}"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myhospital.org/"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a:t>
            </a:fld>
            <a:endParaRPr lang="en-CA" dirty="0"/>
          </a:p>
        </p:txBody>
      </p:sp>
    </p:spTree>
    <p:extLst>
      <p:ext uri="{BB962C8B-B14F-4D97-AF65-F5344CB8AC3E}">
        <p14:creationId xmlns:p14="http://schemas.microsoft.com/office/powerpoint/2010/main" val="596852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29</a:t>
            </a:fld>
            <a:endParaRPr lang="en-CA" dirty="0"/>
          </a:p>
        </p:txBody>
      </p:sp>
    </p:spTree>
    <p:extLst>
      <p:ext uri="{BB962C8B-B14F-4D97-AF65-F5344CB8AC3E}">
        <p14:creationId xmlns:p14="http://schemas.microsoft.com/office/powerpoint/2010/main" val="438071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 cautious about relying on declared profiles – not all systems will declare, not all declarations will be right.</a:t>
            </a:r>
            <a:endParaRPr lang="en-CA"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31</a:t>
            </a:fld>
            <a:endParaRPr lang="en-US"/>
          </a:p>
        </p:txBody>
      </p:sp>
    </p:spTree>
    <p:extLst>
      <p:ext uri="{BB962C8B-B14F-4D97-AF65-F5344CB8AC3E}">
        <p14:creationId xmlns:p14="http://schemas.microsoft.com/office/powerpoint/2010/main" val="3100647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Note:</a:t>
            </a:r>
            <a:r>
              <a:rPr lang="en-US" baseline="0" dirty="0"/>
              <a:t> the spec *never* sets this to true, since it’s context dependent.</a:t>
            </a:r>
            <a:endParaRPr lang="nl-NL"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34</a:t>
            </a:fld>
            <a:endParaRPr lang="en-CA" dirty="0"/>
          </a:p>
        </p:txBody>
      </p:sp>
    </p:spTree>
    <p:extLst>
      <p:ext uri="{BB962C8B-B14F-4D97-AF65-F5344CB8AC3E}">
        <p14:creationId xmlns:p14="http://schemas.microsoft.com/office/powerpoint/2010/main" val="449373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Extensions can show up anywhere</a:t>
            </a:r>
            <a:r>
              <a:rPr lang="en-US" baseline="0" dirty="0"/>
              <a:t> – inside a Boolean, string, human assignment</a:t>
            </a:r>
            <a:endParaRPr lang="en-US" dirty="0"/>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35</a:t>
            </a:fld>
            <a:endParaRPr lang="en-CA" dirty="0"/>
          </a:p>
        </p:txBody>
      </p:sp>
    </p:spTree>
    <p:extLst>
      <p:ext uri="{BB962C8B-B14F-4D97-AF65-F5344CB8AC3E}">
        <p14:creationId xmlns:p14="http://schemas.microsoft.com/office/powerpoint/2010/main" val="11465300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37</a:t>
            </a:fld>
            <a:endParaRPr lang="en-CA" dirty="0"/>
          </a:p>
        </p:txBody>
      </p:sp>
    </p:spTree>
    <p:extLst>
      <p:ext uri="{BB962C8B-B14F-4D97-AF65-F5344CB8AC3E}">
        <p14:creationId xmlns:p14="http://schemas.microsoft.com/office/powerpoint/2010/main" val="2391658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49</a:t>
            </a:fld>
            <a:endParaRPr lang="en-CA" dirty="0"/>
          </a:p>
        </p:txBody>
      </p:sp>
    </p:spTree>
    <p:extLst>
      <p:ext uri="{BB962C8B-B14F-4D97-AF65-F5344CB8AC3E}">
        <p14:creationId xmlns:p14="http://schemas.microsoft.com/office/powerpoint/2010/main" val="1601803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50</a:t>
            </a:fld>
            <a:endParaRPr lang="en-CA" dirty="0"/>
          </a:p>
        </p:txBody>
      </p:sp>
    </p:spTree>
    <p:extLst>
      <p:ext uri="{BB962C8B-B14F-4D97-AF65-F5344CB8AC3E}">
        <p14:creationId xmlns:p14="http://schemas.microsoft.com/office/powerpoint/2010/main" val="14079432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URL (</a:t>
            </a:r>
            <a:r>
              <a:rPr lang="en-US" sz="1200" kern="1200" dirty="0">
                <a:solidFill>
                  <a:schemeClr val="tx1"/>
                </a:solidFill>
                <a:effectLst/>
                <a:latin typeface="+mn-lt"/>
                <a:ea typeface="+mn-ea"/>
                <a:cs typeface="+mn-cs"/>
                <a:hlinkClick r:id="rId3"/>
              </a:rPr>
              <a:t>http://myhospital.org/</a:t>
            </a:r>
            <a:r>
              <a:rPr lang="en-US" sz="1200" kern="1200" dirty="0">
                <a:solidFill>
                  <a:schemeClr val="tx1"/>
                </a:solidFill>
                <a:effectLst/>
                <a:latin typeface="+mn-lt"/>
                <a:ea typeface="+mn-ea"/>
                <a:cs typeface="+mn-cs"/>
              </a:rPr>
              <a:t>) you are invoking in first column, and operations at right </a:t>
            </a:r>
            <a:endParaRPr lang="en-US" dirty="0">
              <a:effectLst/>
            </a:endParaRPr>
          </a:p>
          <a:p>
            <a:pPr rtl="0" fontAlgn="ctr"/>
            <a:r>
              <a:rPr lang="en-US" sz="1200" kern="1200" dirty="0">
                <a:solidFill>
                  <a:schemeClr val="tx1"/>
                </a:solidFill>
                <a:effectLst/>
                <a:latin typeface="+mn-lt"/>
                <a:ea typeface="+mn-ea"/>
                <a:cs typeface="+mn-cs"/>
              </a:rPr>
              <a:t>OPTIONS - Return available HTTP methods and other options</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51</a:t>
            </a:fld>
            <a:endParaRPr lang="en-CA" dirty="0"/>
          </a:p>
        </p:txBody>
      </p:sp>
    </p:spTree>
    <p:extLst>
      <p:ext uri="{BB962C8B-B14F-4D97-AF65-F5344CB8AC3E}">
        <p14:creationId xmlns:p14="http://schemas.microsoft.com/office/powerpoint/2010/main" val="12966379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talking about REST in general, but rather FHIR’s implementation of REST</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52</a:t>
            </a:fld>
            <a:endParaRPr lang="en-CA" dirty="0"/>
          </a:p>
        </p:txBody>
      </p:sp>
    </p:spTree>
    <p:extLst>
      <p:ext uri="{BB962C8B-B14F-4D97-AF65-F5344CB8AC3E}">
        <p14:creationId xmlns:p14="http://schemas.microsoft.com/office/powerpoint/2010/main" val="14601727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Todo</a:t>
            </a:r>
            <a:r>
              <a:rPr lang="en-US" dirty="0"/>
              <a:t>: more specifics from Grahame.</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53</a:t>
            </a:fld>
            <a:endParaRPr lang="en-CA" dirty="0"/>
          </a:p>
        </p:txBody>
      </p:sp>
    </p:spTree>
    <p:extLst>
      <p:ext uri="{BB962C8B-B14F-4D97-AF65-F5344CB8AC3E}">
        <p14:creationId xmlns:p14="http://schemas.microsoft.com/office/powerpoint/2010/main" val="2029634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4</a:t>
            </a:fld>
            <a:endParaRPr lang="en-US" dirty="0"/>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4244822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a:t>You can retrieve any person using a GET on the person’s id, which is just an </a:t>
            </a:r>
            <a:r>
              <a:rPr lang="en-US" dirty="0" err="1"/>
              <a:t>url</a:t>
            </a:r>
            <a:r>
              <a:rPr lang="en-US" baseline="0" dirty="0"/>
              <a:t> on the server: /</a:t>
            </a:r>
            <a:r>
              <a:rPr lang="en-US" baseline="0" dirty="0" err="1"/>
              <a:t>fhir</a:t>
            </a:r>
            <a:r>
              <a:rPr lang="en-US" baseline="0" dirty="0"/>
              <a:t>/person/@&lt;id&gt;</a:t>
            </a:r>
          </a:p>
          <a:p>
            <a:pPr marL="171450" indent="-171450">
              <a:buFont typeface="Arial" pitchFamily="34" charset="0"/>
              <a:buChar char="•"/>
            </a:pPr>
            <a:r>
              <a:rPr lang="en-US" baseline="0" dirty="0"/>
              <a:t>We have our own MIME-type: “text/</a:t>
            </a:r>
            <a:r>
              <a:rPr lang="en-US" baseline="0" dirty="0" err="1"/>
              <a:t>xml+fhir</a:t>
            </a:r>
            <a:r>
              <a:rPr lang="en-US" baseline="0" dirty="0"/>
              <a:t>”</a:t>
            </a:r>
          </a:p>
          <a:p>
            <a:pPr marL="171450" indent="-171450">
              <a:buFont typeface="Arial" pitchFamily="34" charset="0"/>
              <a:buChar char="•"/>
            </a:pPr>
            <a:r>
              <a:rPr lang="en-US" baseline="0" dirty="0"/>
              <a:t>Note that FHIR always uses UTF-8. Since this is not the default for HTTP, the server explicitly mentions this</a:t>
            </a:r>
          </a:p>
          <a:p>
            <a:pPr marL="171450" indent="-171450">
              <a:buFont typeface="Arial" pitchFamily="34" charset="0"/>
              <a:buChar char="•"/>
            </a:pPr>
            <a:r>
              <a:rPr lang="en-US" baseline="0" dirty="0"/>
              <a:t>But should mean the xml encoding mentions “utf-8” and that the payload is really encoded in utf-8</a:t>
            </a:r>
          </a:p>
          <a:p>
            <a:pPr marL="171450" indent="-171450">
              <a:buFont typeface="Arial" pitchFamily="34" charset="0"/>
              <a:buChar char="•"/>
            </a:pPr>
            <a:r>
              <a:rPr lang="en-US" baseline="0" dirty="0"/>
              <a:t>There can be a Byte Order Mark, but hopefully your framework handles all that ;-)</a:t>
            </a:r>
          </a:p>
          <a:p>
            <a:pPr marL="171450" indent="-171450">
              <a:buFont typeface="Arial" pitchFamily="34" charset="0"/>
              <a:buChar char="•"/>
            </a:pPr>
            <a:r>
              <a:rPr lang="en-US" baseline="0" dirty="0"/>
              <a:t>The response returns a Content-Location header with a version-specific location….see next slide</a:t>
            </a:r>
          </a:p>
        </p:txBody>
      </p:sp>
      <p:sp>
        <p:nvSpPr>
          <p:cNvPr id="4" name="Slide Number Placeholder 3"/>
          <p:cNvSpPr>
            <a:spLocks noGrp="1"/>
          </p:cNvSpPr>
          <p:nvPr>
            <p:ph type="sldNum" sz="quarter" idx="10"/>
          </p:nvPr>
        </p:nvSpPr>
        <p:spPr/>
        <p:txBody>
          <a:bodyPr/>
          <a:lstStyle/>
          <a:p>
            <a:fld id="{E592D5FE-85CA-40E6-8273-48A5F35DE016}" type="slidenum">
              <a:rPr lang="en-US" smtClean="0"/>
              <a:pPr/>
              <a:t>54</a:t>
            </a:fld>
            <a:endParaRPr lang="en-US"/>
          </a:p>
        </p:txBody>
      </p:sp>
    </p:spTree>
    <p:extLst>
      <p:ext uri="{BB962C8B-B14F-4D97-AF65-F5344CB8AC3E}">
        <p14:creationId xmlns:p14="http://schemas.microsoft.com/office/powerpoint/2010/main" val="23662182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base" latinLnBrk="0" hangingPunct="1">
              <a:lnSpc>
                <a:spcPct val="100000"/>
              </a:lnSpc>
              <a:spcBef>
                <a:spcPct val="30000"/>
              </a:spcBef>
              <a:spcAft>
                <a:spcPct val="0"/>
              </a:spcAft>
              <a:buClrTx/>
              <a:buSzTx/>
              <a:buFont typeface="Arial" charset="0"/>
              <a:buChar char="•"/>
              <a:tabLst/>
              <a:defRPr/>
            </a:pPr>
            <a:r>
              <a:rPr lang="en-US" dirty="0"/>
              <a:t>This is not only the URL you use to retrieve the resource, it’s also its id.</a:t>
            </a:r>
          </a:p>
          <a:p>
            <a:pPr marL="171450" marR="0" indent="-171450" algn="l" defTabSz="914400" rtl="0" eaLnBrk="1" fontAlgn="base" latinLnBrk="0" hangingPunct="1">
              <a:lnSpc>
                <a:spcPct val="100000"/>
              </a:lnSpc>
              <a:spcBef>
                <a:spcPct val="30000"/>
              </a:spcBef>
              <a:spcAft>
                <a:spcPct val="0"/>
              </a:spcAft>
              <a:buClrTx/>
              <a:buSzTx/>
              <a:buFont typeface="Arial" charset="0"/>
              <a:buChar char="•"/>
              <a:tabLst/>
              <a:defRPr/>
            </a:pPr>
            <a:r>
              <a:rPr lang="en-US" dirty="0"/>
              <a:t>All URLs in FHIR are</a:t>
            </a:r>
            <a:r>
              <a:rPr lang="en-US" baseline="0" dirty="0"/>
              <a:t> case-sensitive (and so is the id)</a:t>
            </a:r>
          </a:p>
          <a:p>
            <a:pPr marL="171450" marR="0" indent="-171450" algn="l" defTabSz="914400" rtl="0" eaLnBrk="1" fontAlgn="base" latinLnBrk="0" hangingPunct="1">
              <a:lnSpc>
                <a:spcPct val="100000"/>
              </a:lnSpc>
              <a:spcBef>
                <a:spcPct val="30000"/>
              </a:spcBef>
              <a:spcAft>
                <a:spcPct val="0"/>
              </a:spcAft>
              <a:buClrTx/>
              <a:buSzTx/>
              <a:buFont typeface="Arial" charset="0"/>
              <a:buChar char="•"/>
              <a:tabLst/>
              <a:defRPr/>
            </a:pPr>
            <a:r>
              <a:rPr lang="en-US" baseline="0" dirty="0"/>
              <a:t>It is *metadata*, you won’t find this in the Resource’s definition</a:t>
            </a:r>
          </a:p>
          <a:p>
            <a:pPr marL="171450" marR="0" indent="-171450" algn="l" defTabSz="914400" rtl="0" eaLnBrk="1" fontAlgn="base" latinLnBrk="0" hangingPunct="1">
              <a:lnSpc>
                <a:spcPct val="100000"/>
              </a:lnSpc>
              <a:spcBef>
                <a:spcPct val="30000"/>
              </a:spcBef>
              <a:spcAft>
                <a:spcPct val="0"/>
              </a:spcAft>
              <a:buClrTx/>
              <a:buSzTx/>
              <a:buFont typeface="Arial" charset="0"/>
              <a:buChar char="•"/>
              <a:tabLst/>
              <a:defRPr/>
            </a:pPr>
            <a:endParaRPr lang="en-US" baseline="0" dirty="0"/>
          </a:p>
          <a:p>
            <a:pPr marL="171450" marR="0" indent="-171450" algn="l" defTabSz="914400" rtl="0" eaLnBrk="1" fontAlgn="base" latinLnBrk="0" hangingPunct="1">
              <a:lnSpc>
                <a:spcPct val="100000"/>
              </a:lnSpc>
              <a:spcBef>
                <a:spcPct val="30000"/>
              </a:spcBef>
              <a:spcAft>
                <a:spcPct val="0"/>
              </a:spcAft>
              <a:buClrTx/>
              <a:buSzTx/>
              <a:buFont typeface="Arial" charset="0"/>
              <a:buChar char="•"/>
              <a:tabLst/>
              <a:defRPr/>
            </a:pPr>
            <a:endParaRPr lang="en-US" baseline="0" dirty="0"/>
          </a:p>
          <a:p>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55</a:t>
            </a:fld>
            <a:endParaRPr lang="en-US"/>
          </a:p>
        </p:txBody>
      </p:sp>
    </p:spTree>
    <p:extLst>
      <p:ext uri="{BB962C8B-B14F-4D97-AF65-F5344CB8AC3E}">
        <p14:creationId xmlns:p14="http://schemas.microsoft.com/office/powerpoint/2010/main" val="31493209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28" indent="-171428">
              <a:buFont typeface="Arial" charset="0"/>
              <a:buChar char="•"/>
            </a:pPr>
            <a:r>
              <a:rPr lang="en-US" dirty="0"/>
              <a:t>Resource</a:t>
            </a:r>
            <a:r>
              <a:rPr lang="en-US" baseline="0" dirty="0"/>
              <a:t> Id’s (=URLs) are infrastructural id’s, they differ from “business” identifier.</a:t>
            </a:r>
          </a:p>
          <a:p>
            <a:pPr marL="171428" indent="-171428">
              <a:buFont typeface="Arial" charset="0"/>
              <a:buChar char="•"/>
            </a:pPr>
            <a:r>
              <a:rPr lang="en-US" baseline="0" dirty="0"/>
              <a:t>Many Resources also have business identifiers, they are explicitly modeled, like </a:t>
            </a:r>
            <a:r>
              <a:rPr lang="en-US" baseline="0" dirty="0" err="1"/>
              <a:t>Patient.identifier</a:t>
            </a:r>
            <a:r>
              <a:rPr lang="en-US" baseline="0" dirty="0"/>
              <a:t> (even more than one identifier possible!)</a:t>
            </a:r>
          </a:p>
          <a:p>
            <a:pPr marL="171428" indent="-171428">
              <a:buFont typeface="Arial" charset="0"/>
              <a:buChar char="•"/>
            </a:pPr>
            <a:r>
              <a:rPr lang="en-US" baseline="0" dirty="0"/>
              <a:t>Business identifiers are completely separate from technical resource id’s</a:t>
            </a:r>
            <a:endParaRPr lang="nl-NL"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56</a:t>
            </a:fld>
            <a:endParaRPr lang="en-US"/>
          </a:p>
        </p:txBody>
      </p:sp>
    </p:spTree>
    <p:extLst>
      <p:ext uri="{BB962C8B-B14F-4D97-AF65-F5344CB8AC3E}">
        <p14:creationId xmlns:p14="http://schemas.microsoft.com/office/powerpoint/2010/main" val="11577053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aseline="0" dirty="0" err="1"/>
              <a:t>Etag</a:t>
            </a:r>
            <a:r>
              <a:rPr lang="en-US" baseline="0" dirty="0"/>
              <a:t> is new in DSTU 2, preferred method to track version. </a:t>
            </a:r>
          </a:p>
          <a:p>
            <a:pPr marL="0" indent="0">
              <a:buFont typeface="Arial" pitchFamily="34" charset="0"/>
              <a:buNone/>
            </a:pPr>
            <a:endParaRPr lang="en-US" baseline="0" dirty="0"/>
          </a:p>
          <a:p>
            <a:pPr marL="0" indent="0">
              <a:buFont typeface="Arial" pitchFamily="34" charset="0"/>
              <a:buNone/>
            </a:pPr>
            <a:endParaRPr lang="en-US" baseline="0" dirty="0"/>
          </a:p>
          <a:p>
            <a:pPr marL="171450" indent="-171450">
              <a:buFont typeface="Arial" pitchFamily="34" charset="0"/>
              <a:buChar char="•"/>
            </a:pPr>
            <a:r>
              <a:rPr lang="en-US" baseline="0" dirty="0"/>
              <a:t>Weak </a:t>
            </a:r>
            <a:r>
              <a:rPr lang="en-US" baseline="0" dirty="0" err="1"/>
              <a:t>etags</a:t>
            </a:r>
            <a:r>
              <a:rPr lang="en-US" baseline="0" dirty="0"/>
              <a:t> only because tag is the same regardless of XML, JSON or RDF. Would be strong if linked directly to a representation</a:t>
            </a:r>
          </a:p>
        </p:txBody>
      </p:sp>
      <p:sp>
        <p:nvSpPr>
          <p:cNvPr id="4" name="Slide Number Placeholder 3"/>
          <p:cNvSpPr>
            <a:spLocks noGrp="1"/>
          </p:cNvSpPr>
          <p:nvPr>
            <p:ph type="sldNum" sz="quarter" idx="10"/>
          </p:nvPr>
        </p:nvSpPr>
        <p:spPr/>
        <p:txBody>
          <a:bodyPr/>
          <a:lstStyle/>
          <a:p>
            <a:fld id="{E592D5FE-85CA-40E6-8273-48A5F35DE016}" type="slidenum">
              <a:rPr lang="en-US" smtClean="0"/>
              <a:pPr/>
              <a:t>57</a:t>
            </a:fld>
            <a:endParaRPr lang="en-US"/>
          </a:p>
        </p:txBody>
      </p:sp>
    </p:spTree>
    <p:extLst>
      <p:ext uri="{BB962C8B-B14F-4D97-AF65-F5344CB8AC3E}">
        <p14:creationId xmlns:p14="http://schemas.microsoft.com/office/powerpoint/2010/main" val="8233622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Both</a:t>
            </a:r>
            <a:r>
              <a:rPr lang="en-US" baseline="0" dirty="0"/>
              <a:t> the Resource id URL and the version-specific URL are used on many places of the REST spec and resource content (References!). They are always used consistently in this form.</a:t>
            </a:r>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58</a:t>
            </a:fld>
            <a:endParaRPr lang="en-US"/>
          </a:p>
        </p:txBody>
      </p:sp>
    </p:spTree>
    <p:extLst>
      <p:ext uri="{BB962C8B-B14F-4D97-AF65-F5344CB8AC3E}">
        <p14:creationId xmlns:p14="http://schemas.microsoft.com/office/powerpoint/2010/main" val="9892403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Note that you</a:t>
            </a:r>
            <a:r>
              <a:rPr lang="en-US" baseline="0" dirty="0"/>
              <a:t> have two ways (at one moment) to reach version 15</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59</a:t>
            </a:fld>
            <a:endParaRPr lang="en-US"/>
          </a:p>
        </p:txBody>
      </p:sp>
    </p:spTree>
    <p:extLst>
      <p:ext uri="{BB962C8B-B14F-4D97-AF65-F5344CB8AC3E}">
        <p14:creationId xmlns:p14="http://schemas.microsoft.com/office/powerpoint/2010/main" val="8841175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baseline="0" dirty="0"/>
              <a:t>For testing, very handy to use in </a:t>
            </a:r>
            <a:r>
              <a:rPr lang="en-US" baseline="0" dirty="0" err="1"/>
              <a:t>url</a:t>
            </a:r>
            <a:r>
              <a:rPr lang="en-US" baseline="0" dirty="0"/>
              <a:t>, also some </a:t>
            </a:r>
            <a:r>
              <a:rPr lang="en-US" baseline="0" dirty="0" err="1"/>
              <a:t>langauges</a:t>
            </a:r>
            <a:r>
              <a:rPr lang="en-US" baseline="0" dirty="0"/>
              <a:t> don’t allow to edit accept header</a:t>
            </a:r>
            <a:endParaRPr lang="en-US" dirty="0"/>
          </a:p>
          <a:p>
            <a:pPr marL="0" indent="0">
              <a:buFont typeface="Arial" pitchFamily="34" charset="0"/>
              <a:buNone/>
            </a:pPr>
            <a:endParaRPr lang="en-US" dirty="0"/>
          </a:p>
          <a:p>
            <a:pPr marL="0" indent="0">
              <a:buFont typeface="Arial" pitchFamily="34" charset="0"/>
              <a:buNone/>
            </a:pPr>
            <a:r>
              <a:rPr lang="en-US" dirty="0"/>
              <a:t>Preferred method is</a:t>
            </a:r>
            <a:r>
              <a:rPr lang="en-US" baseline="0" dirty="0"/>
              <a:t> using accept header</a:t>
            </a:r>
          </a:p>
          <a:p>
            <a:pPr marL="0" indent="0">
              <a:buFont typeface="Arial" pitchFamily="34" charset="0"/>
              <a:buNone/>
            </a:pPr>
            <a:endParaRPr lang="en-US" baseline="0" dirty="0"/>
          </a:p>
          <a:p>
            <a:pPr marL="0" indent="0">
              <a:buFont typeface="Arial" pitchFamily="34" charset="0"/>
              <a:buNone/>
            </a:pPr>
            <a:endParaRPr lang="en-US" dirty="0"/>
          </a:p>
          <a:p>
            <a:pPr marL="0" indent="0">
              <a:buFont typeface="Arial" pitchFamily="34" charset="0"/>
              <a:buNone/>
            </a:pPr>
            <a:endParaRPr lang="en-US" dirty="0"/>
          </a:p>
          <a:p>
            <a:pPr marL="0" indent="0">
              <a:buFont typeface="Arial" pitchFamily="34" charset="0"/>
              <a:buNone/>
            </a:pPr>
            <a:r>
              <a:rPr lang="en-US" dirty="0"/>
              <a:t>----</a:t>
            </a:r>
          </a:p>
          <a:p>
            <a:pPr marL="171450" indent="-171450">
              <a:buFont typeface="Arial" pitchFamily="34" charset="0"/>
              <a:buChar char="•"/>
            </a:pPr>
            <a:r>
              <a:rPr lang="en-US" dirty="0"/>
              <a:t>You can retrieve any person using a GET on the person’s id, which is just an </a:t>
            </a:r>
            <a:r>
              <a:rPr lang="en-US" dirty="0" err="1"/>
              <a:t>url</a:t>
            </a:r>
            <a:r>
              <a:rPr lang="en-US" baseline="0" dirty="0"/>
              <a:t> on the server: /fhir/person/@&lt;id&gt;</a:t>
            </a:r>
          </a:p>
          <a:p>
            <a:pPr marL="171450" indent="-171450">
              <a:buFont typeface="Arial" pitchFamily="34" charset="0"/>
              <a:buChar char="•"/>
            </a:pPr>
            <a:r>
              <a:rPr lang="en-US" baseline="0" dirty="0"/>
              <a:t>We have our own MIME-type: “text/</a:t>
            </a:r>
            <a:r>
              <a:rPr lang="en-US" baseline="0" dirty="0" err="1"/>
              <a:t>xml+fhir</a:t>
            </a:r>
            <a:r>
              <a:rPr lang="en-US" baseline="0" dirty="0"/>
              <a:t>”</a:t>
            </a:r>
          </a:p>
          <a:p>
            <a:pPr marL="171450" indent="-171450">
              <a:buFont typeface="Arial" pitchFamily="34" charset="0"/>
              <a:buChar char="•"/>
            </a:pPr>
            <a:r>
              <a:rPr lang="en-US" baseline="0" dirty="0"/>
              <a:t>Note that FHIR always uses UTF-8. Since this is not the default for HTTP, the server explicitly mentions this</a:t>
            </a:r>
          </a:p>
          <a:p>
            <a:pPr marL="171450" indent="-171450">
              <a:buFont typeface="Arial" pitchFamily="34" charset="0"/>
              <a:buChar char="•"/>
            </a:pPr>
            <a:r>
              <a:rPr lang="en-US" baseline="0" dirty="0"/>
              <a:t>But should mean the xml encoding mentions “utf-8” and that the payload is really encoded in utf-8</a:t>
            </a:r>
          </a:p>
          <a:p>
            <a:pPr marL="171450" indent="-171450">
              <a:buFont typeface="Arial" pitchFamily="34" charset="0"/>
              <a:buChar char="•"/>
            </a:pPr>
            <a:r>
              <a:rPr lang="en-US" baseline="0" dirty="0"/>
              <a:t>There can be a Byte Order Mark, but hopefully your framework handles all that ;-)</a:t>
            </a:r>
          </a:p>
          <a:p>
            <a:pPr marL="171450" indent="-171450">
              <a:buFont typeface="Arial" pitchFamily="34" charset="0"/>
              <a:buChar char="•"/>
            </a:pPr>
            <a:r>
              <a:rPr lang="en-US" baseline="0" dirty="0"/>
              <a:t>The response returns a Content-Location header with a version-specific location….see next slide</a:t>
            </a:r>
          </a:p>
        </p:txBody>
      </p:sp>
      <p:sp>
        <p:nvSpPr>
          <p:cNvPr id="4" name="Slide Number Placeholder 3"/>
          <p:cNvSpPr>
            <a:spLocks noGrp="1"/>
          </p:cNvSpPr>
          <p:nvPr>
            <p:ph type="sldNum" sz="quarter" idx="10"/>
          </p:nvPr>
        </p:nvSpPr>
        <p:spPr/>
        <p:txBody>
          <a:bodyPr/>
          <a:lstStyle/>
          <a:p>
            <a:fld id="{E592D5FE-85CA-40E6-8273-48A5F35DE016}" type="slidenum">
              <a:rPr lang="en-US" smtClean="0"/>
              <a:pPr/>
              <a:t>60</a:t>
            </a:fld>
            <a:endParaRPr lang="en-US"/>
          </a:p>
        </p:txBody>
      </p:sp>
    </p:spTree>
    <p:extLst>
      <p:ext uri="{BB962C8B-B14F-4D97-AF65-F5344CB8AC3E}">
        <p14:creationId xmlns:p14="http://schemas.microsoft.com/office/powerpoint/2010/main" val="34064408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Should be ~2:30pm</a:t>
            </a:r>
            <a:endParaRPr lang="en-CA"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61</a:t>
            </a:fld>
            <a:endParaRPr lang="en-US"/>
          </a:p>
        </p:txBody>
      </p:sp>
    </p:spTree>
    <p:extLst>
      <p:ext uri="{BB962C8B-B14F-4D97-AF65-F5344CB8AC3E}">
        <p14:creationId xmlns:p14="http://schemas.microsoft.com/office/powerpoint/2010/main" val="15390021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There</a:t>
            </a:r>
            <a:r>
              <a:rPr lang="en-US" baseline="0" dirty="0"/>
              <a:t> are ways in header to say I don’t want full content back, or I do want it back, but server can still decide</a:t>
            </a:r>
            <a:endParaRPr lang="en-US" dirty="0"/>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62</a:t>
            </a:fld>
            <a:endParaRPr lang="en-CA" dirty="0"/>
          </a:p>
        </p:txBody>
      </p:sp>
    </p:spTree>
    <p:extLst>
      <p:ext uri="{BB962C8B-B14F-4D97-AF65-F5344CB8AC3E}">
        <p14:creationId xmlns:p14="http://schemas.microsoft.com/office/powerpoint/2010/main" val="1539093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reason you might want body back, is servers</a:t>
            </a:r>
            <a:r>
              <a:rPr lang="en-US" baseline="0" dirty="0"/>
              <a:t> may not store everything you give them. </a:t>
            </a:r>
          </a:p>
          <a:p>
            <a:r>
              <a:rPr lang="en-US" baseline="0" dirty="0"/>
              <a:t>They might not trust you for address, so they don’t update.</a:t>
            </a:r>
          </a:p>
          <a:p>
            <a:r>
              <a:rPr lang="en-US" baseline="0" dirty="0"/>
              <a:t>Clients can’t force server to accept content</a:t>
            </a:r>
            <a:endParaRPr lang="en-US" dirty="0"/>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63</a:t>
            </a:fld>
            <a:endParaRPr lang="en-CA" dirty="0"/>
          </a:p>
        </p:txBody>
      </p:sp>
    </p:spTree>
    <p:extLst>
      <p:ext uri="{BB962C8B-B14F-4D97-AF65-F5344CB8AC3E}">
        <p14:creationId xmlns:p14="http://schemas.microsoft.com/office/powerpoint/2010/main" val="4235540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5</a:t>
            </a:fld>
            <a:endParaRPr lang="en-CA" dirty="0"/>
          </a:p>
        </p:txBody>
      </p:sp>
    </p:spTree>
    <p:extLst>
      <p:ext uri="{BB962C8B-B14F-4D97-AF65-F5344CB8AC3E}">
        <p14:creationId xmlns:p14="http://schemas.microsoft.com/office/powerpoint/2010/main" val="7501864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Whether server allows this depends on the level of trust between</a:t>
            </a:r>
            <a:r>
              <a:rPr lang="en-US" baseline="0" dirty="0"/>
              <a:t> server and client: e.g. in-house scenario versus nation-wide network.</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64</a:t>
            </a:fld>
            <a:endParaRPr lang="en-US"/>
          </a:p>
        </p:txBody>
      </p:sp>
    </p:spTree>
    <p:extLst>
      <p:ext uri="{BB962C8B-B14F-4D97-AF65-F5344CB8AC3E}">
        <p14:creationId xmlns:p14="http://schemas.microsoft.com/office/powerpoint/2010/main" val="24484928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CA" dirty="0"/>
              <a:t>Sometimes servers may not accept all data received, so returning full body can be useful</a:t>
            </a:r>
          </a:p>
          <a:p>
            <a:r>
              <a:rPr lang="en-CA" dirty="0"/>
              <a:t>For low-bandwidth</a:t>
            </a:r>
            <a:r>
              <a:rPr lang="en-CA" baseline="0" dirty="0"/>
              <a:t> circumstances, may not want data, even if not everything has been applied</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65</a:t>
            </a:fld>
            <a:endParaRPr lang="en-CA" dirty="0"/>
          </a:p>
        </p:txBody>
      </p:sp>
    </p:spTree>
    <p:extLst>
      <p:ext uri="{BB962C8B-B14F-4D97-AF65-F5344CB8AC3E}">
        <p14:creationId xmlns:p14="http://schemas.microsoft.com/office/powerpoint/2010/main" val="9888694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a:t>
            </a:r>
            <a:r>
              <a:rPr lang="en-US" baseline="0" dirty="0"/>
              <a:t> already have copy of resource, ask for only since date.  Keeping versions for every resource change is important, not mandatory. Spec allows you to retrieve previous versions – show me version 12. Lots of systems that don’t have capacity to track versions, so you may make decision based on your back end.</a:t>
            </a:r>
          </a:p>
          <a:p>
            <a:endParaRPr lang="en-US" baseline="0" dirty="0"/>
          </a:p>
          <a:p>
            <a:r>
              <a:rPr lang="en-US" baseline="0" dirty="0"/>
              <a:t>Update if resource is version 11. Request will fail if no match</a:t>
            </a:r>
          </a:p>
          <a:p>
            <a:endParaRPr lang="en-US" baseline="0" dirty="0"/>
          </a:p>
          <a:p>
            <a:r>
              <a:rPr lang="en-US" baseline="0" dirty="0"/>
              <a:t>Create so long as no other patient has this </a:t>
            </a:r>
            <a:r>
              <a:rPr lang="en-US" baseline="0" dirty="0" err="1"/>
              <a:t>ssn</a:t>
            </a:r>
            <a:r>
              <a:rPr lang="en-US" baseline="0" dirty="0"/>
              <a:t>.</a:t>
            </a: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66</a:t>
            </a:fld>
            <a:endParaRPr lang="en-CA" dirty="0"/>
          </a:p>
        </p:txBody>
      </p:sp>
    </p:spTree>
    <p:extLst>
      <p:ext uri="{BB962C8B-B14F-4D97-AF65-F5344CB8AC3E}">
        <p14:creationId xmlns:p14="http://schemas.microsoft.com/office/powerpoint/2010/main" val="40051732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Behaviour</a:t>
            </a:r>
            <a:r>
              <a:rPr lang="en-US" dirty="0"/>
              <a:t> depends on</a:t>
            </a:r>
            <a:r>
              <a:rPr lang="en-US" baseline="0" dirty="0"/>
              <a:t> server configuration (and made public in a conformance statement).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67</a:t>
            </a:fld>
            <a:endParaRPr lang="en-US"/>
          </a:p>
        </p:txBody>
      </p:sp>
    </p:spTree>
    <p:extLst>
      <p:ext uri="{BB962C8B-B14F-4D97-AF65-F5344CB8AC3E}">
        <p14:creationId xmlns:p14="http://schemas.microsoft.com/office/powerpoint/2010/main" val="36129808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sz="1200" b="0" i="0" kern="1200" dirty="0">
                <a:solidFill>
                  <a:schemeClr val="tx1"/>
                </a:solidFill>
                <a:effectLst/>
                <a:latin typeface="Arial" charset="0"/>
                <a:ea typeface="+mn-ea"/>
                <a:cs typeface="+mn-cs"/>
              </a:rPr>
              <a:t>the deletion operation should be understood as deleting the record of the resource, </a:t>
            </a:r>
            <a:r>
              <a:rPr lang="en-US" sz="1200" b="1" i="0" kern="1200" dirty="0">
                <a:solidFill>
                  <a:schemeClr val="tx1"/>
                </a:solidFill>
                <a:effectLst/>
                <a:latin typeface="Arial" charset="0"/>
                <a:ea typeface="+mn-ea"/>
                <a:cs typeface="+mn-cs"/>
              </a:rPr>
              <a:t>with nothing about the state of the real-world corresponding resource implied.</a:t>
            </a:r>
            <a:endParaRPr lang="en-US" b="1"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68</a:t>
            </a:fld>
            <a:endParaRPr lang="en-US"/>
          </a:p>
        </p:txBody>
      </p:sp>
    </p:spTree>
    <p:extLst>
      <p:ext uri="{BB962C8B-B14F-4D97-AF65-F5344CB8AC3E}">
        <p14:creationId xmlns:p14="http://schemas.microsoft.com/office/powerpoint/2010/main" val="37108323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dirty="0"/>
              <a:t>Now, if you query for </a:t>
            </a:r>
            <a:r>
              <a:rPr lang="en-US" sz="1200" dirty="0">
                <a:latin typeface="Courier New" pitchFamily="49" charset="0"/>
                <a:cs typeface="Courier New" pitchFamily="49" charset="0"/>
              </a:rPr>
              <a:t>/server.org/fhir/patient/</a:t>
            </a:r>
            <a:r>
              <a:rPr lang="en-US" sz="1200" b="1" dirty="0">
                <a:latin typeface="Courier New" pitchFamily="49" charset="0"/>
                <a:cs typeface="Courier New" pitchFamily="49" charset="0"/>
              </a:rPr>
              <a:t>@33, </a:t>
            </a:r>
            <a:r>
              <a:rPr lang="en-US" sz="1200" b="0" dirty="0">
                <a:latin typeface="Courier New" pitchFamily="49" charset="0"/>
                <a:cs typeface="Courier New" pitchFamily="49" charset="0"/>
              </a:rPr>
              <a:t>you</a:t>
            </a:r>
            <a:r>
              <a:rPr lang="en-US" sz="1200" b="0" baseline="0" dirty="0">
                <a:latin typeface="Courier New" pitchFamily="49" charset="0"/>
                <a:cs typeface="Courier New" pitchFamily="49" charset="0"/>
              </a:rPr>
              <a:t> get a 410</a:t>
            </a:r>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endParaRPr lang="en-US" sz="1200" b="0" baseline="0" dirty="0">
              <a:latin typeface="Courier New" pitchFamily="49" charset="0"/>
              <a:cs typeface="Courier New" pitchFamily="49" charset="0"/>
            </a:endParaRPr>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sz="1200" b="0" baseline="0" dirty="0">
                <a:latin typeface="Courier New" pitchFamily="49" charset="0"/>
                <a:cs typeface="Courier New" pitchFamily="49" charset="0"/>
              </a:rPr>
              <a:t>If you do a get on v15, you will get it</a:t>
            </a:r>
            <a:endParaRPr lang="en-US" sz="1200" b="1" dirty="0"/>
          </a:p>
          <a:p>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69</a:t>
            </a:fld>
            <a:endParaRPr lang="en-US"/>
          </a:p>
        </p:txBody>
      </p:sp>
    </p:spTree>
    <p:extLst>
      <p:ext uri="{BB962C8B-B14F-4D97-AF65-F5344CB8AC3E}">
        <p14:creationId xmlns:p14="http://schemas.microsoft.com/office/powerpoint/2010/main" val="35930712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resource returns back to life!</a:t>
            </a:r>
          </a:p>
          <a:p>
            <a:endParaRPr lang="en-US" dirty="0"/>
          </a:p>
          <a:p>
            <a:r>
              <a:rPr lang="en-US" dirty="0"/>
              <a:t>Query on resource on and not found</a:t>
            </a:r>
          </a:p>
          <a:p>
            <a:r>
              <a:rPr lang="en-US" dirty="0"/>
              <a:t>Query for history, you would get all and find 15 is available </a:t>
            </a:r>
          </a:p>
          <a:p>
            <a:endParaRPr lang="en-US" dirty="0"/>
          </a:p>
          <a:p>
            <a:endParaRPr lang="en-US" dirty="0"/>
          </a:p>
          <a:p>
            <a:r>
              <a:rPr lang="en-US" dirty="0"/>
              <a:t>PUT – with</a:t>
            </a:r>
            <a:r>
              <a:rPr lang="en-US" baseline="0" dirty="0"/>
              <a:t> your update to 15 and you can bring patient back to l </a:t>
            </a:r>
            <a:r>
              <a:rPr lang="en-US" baseline="0" dirty="0" err="1"/>
              <a:t>ife</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70</a:t>
            </a:fld>
            <a:endParaRPr lang="en-US"/>
          </a:p>
        </p:txBody>
      </p:sp>
    </p:spTree>
    <p:extLst>
      <p:ext uri="{BB962C8B-B14F-4D97-AF65-F5344CB8AC3E}">
        <p14:creationId xmlns:p14="http://schemas.microsoft.com/office/powerpoint/2010/main" val="4780273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How many Donald Ducks do we have now?</a:t>
            </a:r>
            <a:r>
              <a:rPr lang="en-CA" baseline="0" dirty="0"/>
              <a:t> – no constraint on duplicates unless you implement a business rule</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72</a:t>
            </a:fld>
            <a:endParaRPr lang="en-US"/>
          </a:p>
        </p:txBody>
      </p:sp>
    </p:spTree>
    <p:extLst>
      <p:ext uri="{BB962C8B-B14F-4D97-AF65-F5344CB8AC3E}">
        <p14:creationId xmlns:p14="http://schemas.microsoft.com/office/powerpoint/2010/main" val="40033646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75</a:t>
            </a:fld>
            <a:endParaRPr lang="en-US" dirty="0"/>
          </a:p>
        </p:txBody>
      </p:sp>
    </p:spTree>
    <p:extLst>
      <p:ext uri="{BB962C8B-B14F-4D97-AF65-F5344CB8AC3E}">
        <p14:creationId xmlns:p14="http://schemas.microsoft.com/office/powerpoint/2010/main" val="23087110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Note that we use the ultra-new (</a:t>
            </a:r>
            <a:r>
              <a:rPr lang="en-US" dirty="0" err="1"/>
              <a:t>sept</a:t>
            </a:r>
            <a:r>
              <a:rPr lang="en-US" dirty="0"/>
              <a:t> 2012)</a:t>
            </a:r>
            <a:r>
              <a:rPr lang="en-US" baseline="0" dirty="0"/>
              <a:t> Tombstones RFC, which is not yet supported by all platforms.</a:t>
            </a:r>
          </a:p>
          <a:p>
            <a:pPr marL="171450" indent="-171450">
              <a:buFontTx/>
              <a:buChar char="-"/>
            </a:pPr>
            <a:r>
              <a:rPr lang="en-US" dirty="0"/>
              <a:t>Remember, all</a:t>
            </a:r>
            <a:r>
              <a:rPr lang="en-US" baseline="0" dirty="0"/>
              <a:t> updated timestamps in FHIR (type: ‘instant’) are precise to at least the second and ALLWAYS carry a </a:t>
            </a:r>
            <a:r>
              <a:rPr lang="en-US" baseline="0" dirty="0" err="1"/>
              <a:t>timezone</a:t>
            </a:r>
            <a:r>
              <a:rPr lang="en-US" baseline="0" dirty="0"/>
              <a:t>!</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76</a:t>
            </a:fld>
            <a:endParaRPr lang="en-US"/>
          </a:p>
        </p:txBody>
      </p:sp>
    </p:spTree>
    <p:extLst>
      <p:ext uri="{BB962C8B-B14F-4D97-AF65-F5344CB8AC3E}">
        <p14:creationId xmlns:p14="http://schemas.microsoft.com/office/powerpoint/2010/main" val="1164559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8</a:t>
            </a:fld>
            <a:endParaRPr lang="en-CA" dirty="0"/>
          </a:p>
        </p:txBody>
      </p:sp>
    </p:spTree>
    <p:extLst>
      <p:ext uri="{BB962C8B-B14F-4D97-AF65-F5344CB8AC3E}">
        <p14:creationId xmlns:p14="http://schemas.microsoft.com/office/powerpoint/2010/main" val="5777180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80</a:t>
            </a:fld>
            <a:endParaRPr lang="en-US"/>
          </a:p>
        </p:txBody>
      </p:sp>
    </p:spTree>
    <p:extLst>
      <p:ext uri="{BB962C8B-B14F-4D97-AF65-F5344CB8AC3E}">
        <p14:creationId xmlns:p14="http://schemas.microsoft.com/office/powerpoint/2010/main" val="40984355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Multiple</a:t>
            </a:r>
            <a:r>
              <a:rPr lang="en-US" baseline="0" dirty="0"/>
              <a:t> versions are supported explicitly by Atom by having </a:t>
            </a:r>
            <a:r>
              <a:rPr lang="en-US" baseline="0" dirty="0" err="1"/>
              <a:t>mutliple</a:t>
            </a:r>
            <a:r>
              <a:rPr lang="en-US" baseline="0" dirty="0"/>
              <a:t> entries with the same id, but a different ‘updated’ date</a:t>
            </a:r>
          </a:p>
          <a:p>
            <a:pPr marL="171450" indent="-171450">
              <a:buFont typeface="Arial" charset="0"/>
              <a:buChar char="•"/>
            </a:pPr>
            <a:r>
              <a:rPr lang="en-US" baseline="0" dirty="0"/>
              <a:t>Notice how the ‘self’ links </a:t>
            </a:r>
            <a:r>
              <a:rPr lang="en-US" i="1" baseline="0" dirty="0"/>
              <a:t>do</a:t>
            </a:r>
            <a:r>
              <a:rPr lang="en-US" i="0" baseline="0" dirty="0"/>
              <a:t> differ, these are different versions after all.</a:t>
            </a:r>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81</a:t>
            </a:fld>
            <a:endParaRPr lang="en-US"/>
          </a:p>
        </p:txBody>
      </p:sp>
    </p:spTree>
    <p:extLst>
      <p:ext uri="{BB962C8B-B14F-4D97-AF65-F5344CB8AC3E}">
        <p14:creationId xmlns:p14="http://schemas.microsoft.com/office/powerpoint/2010/main" val="31604822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Around 4pm</a:t>
            </a:r>
            <a:endParaRPr lang="en-CA"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82</a:t>
            </a:fld>
            <a:endParaRPr lang="en-US"/>
          </a:p>
        </p:txBody>
      </p:sp>
    </p:spTree>
    <p:extLst>
      <p:ext uri="{BB962C8B-B14F-4D97-AF65-F5344CB8AC3E}">
        <p14:creationId xmlns:p14="http://schemas.microsoft.com/office/powerpoint/2010/main" val="17435348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A</a:t>
            </a:r>
            <a:r>
              <a:rPr lang="en-US" baseline="0" dirty="0"/>
              <a:t> Document, no matter how nested, is flattened to a list of entries, the Document’s header being the first.</a:t>
            </a:r>
          </a:p>
          <a:p>
            <a:pPr marL="171450" indent="-171450">
              <a:buFont typeface="Arial" charset="0"/>
              <a:buChar char="•"/>
            </a:pPr>
            <a:r>
              <a:rPr lang="en-US" baseline="0" dirty="0"/>
              <a:t>The document header (and any other the other resources) refer to each other using normal references to reflect the document’s nesting.</a:t>
            </a:r>
          </a:p>
          <a:p>
            <a:pPr marL="171450" indent="-171450">
              <a:buFont typeface="Arial" charset="0"/>
              <a:buChar char="•"/>
            </a:pPr>
            <a:r>
              <a:rPr lang="en-US" baseline="0" dirty="0"/>
              <a:t>Of course, there may be a digital signature (on the whole Bundle) to attest to the content of the document.</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85</a:t>
            </a:fld>
            <a:endParaRPr lang="en-US"/>
          </a:p>
        </p:txBody>
      </p:sp>
    </p:spTree>
    <p:extLst>
      <p:ext uri="{BB962C8B-B14F-4D97-AF65-F5344CB8AC3E}">
        <p14:creationId xmlns:p14="http://schemas.microsoft.com/office/powerpoint/2010/main" val="32803582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else might a bundle start with</a:t>
            </a:r>
            <a:r>
              <a:rPr lang="en-US" baseline="0" dirty="0"/>
              <a:t> a Composition?</a:t>
            </a:r>
            <a:endParaRPr lang="en-CA"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87</a:t>
            </a:fld>
            <a:endParaRPr lang="en-US"/>
          </a:p>
        </p:txBody>
      </p:sp>
    </p:spTree>
    <p:extLst>
      <p:ext uri="{BB962C8B-B14F-4D97-AF65-F5344CB8AC3E}">
        <p14:creationId xmlns:p14="http://schemas.microsoft.com/office/powerpoint/2010/main" val="3588057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But of course, some server could have functions to disassemble documents on reception. Since the contents</a:t>
            </a:r>
            <a:r>
              <a:rPr lang="en-US" baseline="0" dirty="0"/>
              <a:t> of documents are resources, each of the contained resources (including the Composition) can be stored using</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88</a:t>
            </a:fld>
            <a:endParaRPr lang="en-US"/>
          </a:p>
        </p:txBody>
      </p:sp>
    </p:spTree>
    <p:extLst>
      <p:ext uri="{BB962C8B-B14F-4D97-AF65-F5344CB8AC3E}">
        <p14:creationId xmlns:p14="http://schemas.microsoft.com/office/powerpoint/2010/main" val="427800199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89</a:t>
            </a:fld>
            <a:endParaRPr lang="en-US"/>
          </a:p>
        </p:txBody>
      </p:sp>
    </p:spTree>
    <p:extLst>
      <p:ext uri="{BB962C8B-B14F-4D97-AF65-F5344CB8AC3E}">
        <p14:creationId xmlns:p14="http://schemas.microsoft.com/office/powerpoint/2010/main" val="29779652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http://hl7.org/fhir/documents.html#bundle</a:t>
            </a:r>
          </a:p>
        </p:txBody>
      </p:sp>
      <p:sp>
        <p:nvSpPr>
          <p:cNvPr id="4" name="Slide Number Placeholder 3"/>
          <p:cNvSpPr>
            <a:spLocks noGrp="1"/>
          </p:cNvSpPr>
          <p:nvPr>
            <p:ph type="sldNum" sz="quarter" idx="10"/>
          </p:nvPr>
        </p:nvSpPr>
        <p:spPr/>
        <p:txBody>
          <a:bodyPr/>
          <a:lstStyle/>
          <a:p>
            <a:fld id="{E592D5FE-85CA-40E6-8273-48A5F35DE016}" type="slidenum">
              <a:rPr lang="en-US" smtClean="0"/>
              <a:pPr/>
              <a:t>90</a:t>
            </a:fld>
            <a:endParaRPr lang="en-US"/>
          </a:p>
        </p:txBody>
      </p:sp>
    </p:spTree>
    <p:extLst>
      <p:ext uri="{BB962C8B-B14F-4D97-AF65-F5344CB8AC3E}">
        <p14:creationId xmlns:p14="http://schemas.microsoft.com/office/powerpoint/2010/main" val="4269494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Through extensions, you could have a ‘fan-out’ message</a:t>
            </a:r>
            <a:r>
              <a:rPr lang="en-US" baseline="0" dirty="0"/>
              <a:t> that could be sent to multiple end points</a:t>
            </a:r>
            <a:endParaRPr lang="en-US" dirty="0"/>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94</a:t>
            </a:fld>
            <a:endParaRPr lang="en-CA" dirty="0"/>
          </a:p>
        </p:txBody>
      </p:sp>
    </p:spTree>
    <p:extLst>
      <p:ext uri="{BB962C8B-B14F-4D97-AF65-F5344CB8AC3E}">
        <p14:creationId xmlns:p14="http://schemas.microsoft.com/office/powerpoint/2010/main" val="27093710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A Message is similar, refers</a:t>
            </a:r>
            <a:r>
              <a:rPr lang="en-US" baseline="0" dirty="0"/>
              <a:t> (amongst others) to its author, and contains information about the source, destination and the event that triggered it.</a:t>
            </a:r>
          </a:p>
          <a:p>
            <a:pPr marL="171450" indent="-171450">
              <a:buFont typeface="Arial" charset="0"/>
              <a:buChar char="•"/>
            </a:pPr>
            <a:r>
              <a:rPr lang="en-US" baseline="0" dirty="0"/>
              <a:t>A message contains 1 “data” resource, which is the root of the payload of the message. This is just a normal resource, which in its turn can refer to other related resources.</a:t>
            </a:r>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95</a:t>
            </a:fld>
            <a:endParaRPr lang="en-US"/>
          </a:p>
        </p:txBody>
      </p:sp>
    </p:spTree>
    <p:extLst>
      <p:ext uri="{BB962C8B-B14F-4D97-AF65-F5344CB8AC3E}">
        <p14:creationId xmlns:p14="http://schemas.microsoft.com/office/powerpoint/2010/main" val="1579331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28" indent="-171428">
              <a:buFontTx/>
              <a:buChar char="-"/>
            </a:pPr>
            <a:r>
              <a:rPr lang="nl-NL" dirty="0"/>
              <a:t>Resources are building blocks, but useful in their own right</a:t>
            </a:r>
          </a:p>
          <a:p>
            <a:pPr marL="171428" indent="-171428">
              <a:buFontTx/>
              <a:buChar char="-"/>
            </a:pPr>
            <a:r>
              <a:rPr lang="nl-NL" dirty="0"/>
              <a:t>Extensions supplement what resource doesn’t cover</a:t>
            </a:r>
          </a:p>
          <a:p>
            <a:pPr marL="171428" indent="-171428">
              <a:buFontTx/>
              <a:buChar char="-"/>
            </a:pPr>
            <a:r>
              <a:rPr lang="nl-NL" dirty="0"/>
              <a:t>Solutions can be simple or complex</a:t>
            </a:r>
          </a:p>
        </p:txBody>
      </p:sp>
      <p:sp>
        <p:nvSpPr>
          <p:cNvPr id="4" name="Date Placeholder 3"/>
          <p:cNvSpPr>
            <a:spLocks noGrp="1"/>
          </p:cNvSpPr>
          <p:nvPr>
            <p:ph type="dt" idx="10"/>
          </p:nvPr>
        </p:nvSpPr>
        <p:spPr/>
        <p:txBody>
          <a:bodyPr/>
          <a:lstStyle/>
          <a:p>
            <a:r>
              <a:rPr lang="nl-NL">
                <a:solidFill>
                  <a:prstClr val="black"/>
                </a:solidFill>
              </a:rPr>
              <a:t>25-6-2010</a:t>
            </a:r>
          </a:p>
        </p:txBody>
      </p:sp>
      <p:sp>
        <p:nvSpPr>
          <p:cNvPr id="5" name="Footer Placeholder 4"/>
          <p:cNvSpPr>
            <a:spLocks noGrp="1"/>
          </p:cNvSpPr>
          <p:nvPr>
            <p:ph type="ftr" sz="quarter" idx="11"/>
          </p:nvPr>
        </p:nvSpPr>
        <p:spPr/>
        <p:txBody>
          <a:bodyPr/>
          <a:lstStyle/>
          <a:p>
            <a:endParaRPr lang="nl-NL">
              <a:solidFill>
                <a:prstClr val="black"/>
              </a:solidFill>
            </a:endParaRPr>
          </a:p>
        </p:txBody>
      </p:sp>
      <p:sp>
        <p:nvSpPr>
          <p:cNvPr id="6" name="Slide Number Placeholder 5"/>
          <p:cNvSpPr>
            <a:spLocks noGrp="1"/>
          </p:cNvSpPr>
          <p:nvPr>
            <p:ph type="sldNum" sz="quarter" idx="12"/>
          </p:nvPr>
        </p:nvSpPr>
        <p:spPr/>
        <p:txBody>
          <a:bodyPr/>
          <a:lstStyle/>
          <a:p>
            <a:fld id="{016844DE-39AC-45D5-92A8-262EC95D3BAB}" type="slidenum">
              <a:rPr lang="nl-NL" smtClean="0">
                <a:solidFill>
                  <a:prstClr val="black"/>
                </a:solidFill>
              </a:rPr>
              <a:pPr/>
              <a:t>9</a:t>
            </a:fld>
            <a:endParaRPr lang="nl-NL">
              <a:solidFill>
                <a:prstClr val="black"/>
              </a:solidFill>
            </a:endParaRPr>
          </a:p>
        </p:txBody>
      </p:sp>
    </p:spTree>
    <p:extLst>
      <p:ext uri="{BB962C8B-B14F-4D97-AF65-F5344CB8AC3E}">
        <p14:creationId xmlns:p14="http://schemas.microsoft.com/office/powerpoint/2010/main" val="414092291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baseline="0" dirty="0"/>
              <a:t> It’s the same drop-off point as for documents!</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97</a:t>
            </a:fld>
            <a:endParaRPr lang="en-US"/>
          </a:p>
        </p:txBody>
      </p:sp>
    </p:spTree>
    <p:extLst>
      <p:ext uri="{BB962C8B-B14F-4D97-AF65-F5344CB8AC3E}">
        <p14:creationId xmlns:p14="http://schemas.microsoft.com/office/powerpoint/2010/main" val="304592311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98</a:t>
            </a:fld>
            <a:endParaRPr lang="en-US"/>
          </a:p>
        </p:txBody>
      </p:sp>
    </p:spTree>
    <p:extLst>
      <p:ext uri="{BB962C8B-B14F-4D97-AF65-F5344CB8AC3E}">
        <p14:creationId xmlns:p14="http://schemas.microsoft.com/office/powerpoint/2010/main" val="9242650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105</a:t>
            </a:fld>
            <a:endParaRPr lang="en-CA" dirty="0"/>
          </a:p>
        </p:txBody>
      </p:sp>
    </p:spTree>
    <p:extLst>
      <p:ext uri="{BB962C8B-B14F-4D97-AF65-F5344CB8AC3E}">
        <p14:creationId xmlns:p14="http://schemas.microsoft.com/office/powerpoint/2010/main" val="202407619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chain multiple levels</a:t>
            </a:r>
            <a:r>
              <a:rPr lang="en-US" baseline="0" dirty="0"/>
              <a:t> deep – 2, 3, 4, more levels deep</a:t>
            </a:r>
          </a:p>
          <a:p>
            <a:endParaRPr lang="en-US" baseline="0" dirty="0"/>
          </a:p>
          <a:p>
            <a:r>
              <a:rPr lang="en-US" baseline="0" dirty="0"/>
              <a:t>This would search subject on any  (Patient, Device, Group, Location).</a:t>
            </a:r>
          </a:p>
          <a:p>
            <a:endParaRPr lang="en-US" baseline="0" dirty="0"/>
          </a:p>
          <a:p>
            <a:r>
              <a:rPr lang="en-US" baseline="0" dirty="0"/>
              <a:t>If you want to limit to patient you can do an &amp;</a:t>
            </a:r>
            <a:r>
              <a:rPr lang="en-US" baseline="0" dirty="0" err="1"/>
              <a:t>subject:type</a:t>
            </a:r>
            <a:r>
              <a:rPr lang="en-US" baseline="0" dirty="0"/>
              <a:t>=Patient</a:t>
            </a:r>
            <a:endParaRPr lang="en-US" dirty="0"/>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109</a:t>
            </a:fld>
            <a:endParaRPr lang="en-CA" dirty="0"/>
          </a:p>
        </p:txBody>
      </p:sp>
    </p:spTree>
    <p:extLst>
      <p:ext uri="{BB962C8B-B14F-4D97-AF65-F5344CB8AC3E}">
        <p14:creationId xmlns:p14="http://schemas.microsoft.com/office/powerpoint/2010/main" val="339699314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Obviously not real codes</a:t>
            </a:r>
            <a:endParaRPr lang="en-CA"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112</a:t>
            </a:fld>
            <a:endParaRPr lang="en-US"/>
          </a:p>
        </p:txBody>
      </p:sp>
    </p:spTree>
    <p:extLst>
      <p:ext uri="{BB962C8B-B14F-4D97-AF65-F5344CB8AC3E}">
        <p14:creationId xmlns:p14="http://schemas.microsoft.com/office/powerpoint/2010/main" val="233224022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Search results are in no particular order</a:t>
            </a:r>
            <a:r>
              <a:rPr lang="en-US" baseline="0" dirty="0"/>
              <a:t> unless you provide a sort order</a:t>
            </a:r>
            <a:endParaRPr lang="en-US" dirty="0"/>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114</a:t>
            </a:fld>
            <a:endParaRPr lang="en-CA" dirty="0"/>
          </a:p>
        </p:txBody>
      </p:sp>
    </p:spTree>
    <p:extLst>
      <p:ext uri="{BB962C8B-B14F-4D97-AF65-F5344CB8AC3E}">
        <p14:creationId xmlns:p14="http://schemas.microsoft.com/office/powerpoint/2010/main" val="294773315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adding a “most recent change timestamp” as part of the continuation so you can flag if changes impact</a:t>
            </a:r>
            <a:r>
              <a:rPr lang="en-US" baseline="0" dirty="0"/>
              <a:t> result sets.</a:t>
            </a:r>
          </a:p>
          <a:p>
            <a:endParaRPr lang="en-US" baseline="0" dirty="0"/>
          </a:p>
          <a:p>
            <a:r>
              <a:rPr lang="en-US" baseline="0" dirty="0"/>
              <a:t>--</a:t>
            </a:r>
          </a:p>
          <a:p>
            <a:r>
              <a:rPr lang="en-US" baseline="0" dirty="0"/>
              <a:t>REST is stateless so folks could be adding and deleting data after your query. </a:t>
            </a:r>
            <a:r>
              <a:rPr lang="en-CA" baseline="0" dirty="0"/>
              <a:t> You could query and create a cached result set.</a:t>
            </a:r>
          </a:p>
          <a:p>
            <a:endParaRPr lang="en-CA" baseline="0" dirty="0"/>
          </a:p>
          <a:p>
            <a:r>
              <a:rPr lang="en-CA" baseline="0" dirty="0"/>
              <a:t>No predefined patterned for </a:t>
            </a:r>
            <a:r>
              <a:rPr lang="en-CA" baseline="0" dirty="0" err="1"/>
              <a:t>Continouation</a:t>
            </a:r>
            <a:r>
              <a:rPr lang="en-CA" baseline="0" dirty="0"/>
              <a:t> links – could be just GUIDs</a:t>
            </a:r>
            <a:endParaRPr lang="en-US" baseline="0"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115</a:t>
            </a:fld>
            <a:endParaRPr lang="en-US"/>
          </a:p>
        </p:txBody>
      </p:sp>
    </p:spTree>
    <p:extLst>
      <p:ext uri="{BB962C8B-B14F-4D97-AF65-F5344CB8AC3E}">
        <p14:creationId xmlns:p14="http://schemas.microsoft.com/office/powerpoint/2010/main" val="348454019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FHIR spec defines summary – not a server</a:t>
            </a:r>
            <a:r>
              <a:rPr lang="en-US" baseline="0" dirty="0"/>
              <a:t> specific option</a:t>
            </a:r>
            <a:endParaRPr lang="en-US" dirty="0"/>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116</a:t>
            </a:fld>
            <a:endParaRPr lang="en-CA" dirty="0"/>
          </a:p>
        </p:txBody>
      </p:sp>
    </p:spTree>
    <p:extLst>
      <p:ext uri="{BB962C8B-B14F-4D97-AF65-F5344CB8AC3E}">
        <p14:creationId xmlns:p14="http://schemas.microsoft.com/office/powerpoint/2010/main" val="140100856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not</a:t>
            </a:r>
            <a:r>
              <a:rPr lang="en-US" baseline="0" dirty="0"/>
              <a:t> strong use right now</a:t>
            </a:r>
            <a:endParaRPr lang="en-US" dirty="0"/>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117</a:t>
            </a:fld>
            <a:endParaRPr lang="en-CA" dirty="0"/>
          </a:p>
        </p:txBody>
      </p:sp>
    </p:spTree>
    <p:extLst>
      <p:ext uri="{BB962C8B-B14F-4D97-AF65-F5344CB8AC3E}">
        <p14:creationId xmlns:p14="http://schemas.microsoft.com/office/powerpoint/2010/main" val="269670409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Pull by profile or security</a:t>
            </a:r>
            <a:r>
              <a:rPr lang="en-US" baseline="0" dirty="0"/>
              <a:t> label of something.</a:t>
            </a:r>
            <a:endParaRPr lang="en-US" dirty="0"/>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118</a:t>
            </a:fld>
            <a:endParaRPr lang="en-CA" dirty="0"/>
          </a:p>
        </p:txBody>
      </p:sp>
    </p:spTree>
    <p:extLst>
      <p:ext uri="{BB962C8B-B14F-4D97-AF65-F5344CB8AC3E}">
        <p14:creationId xmlns:p14="http://schemas.microsoft.com/office/powerpoint/2010/main" val="3236545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a:t>
            </a:r>
            <a:r>
              <a:rPr lang="en-US" baseline="0" dirty="0"/>
              <a:t> few systems will ever see more than 40-50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11</a:t>
            </a:fld>
            <a:endParaRPr lang="en-CA" dirty="0"/>
          </a:p>
        </p:txBody>
      </p:sp>
    </p:spTree>
    <p:extLst>
      <p:ext uri="{BB962C8B-B14F-4D97-AF65-F5344CB8AC3E}">
        <p14:creationId xmlns:p14="http://schemas.microsoft.com/office/powerpoint/2010/main" val="338932996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Some folks have</a:t>
            </a:r>
            <a:r>
              <a:rPr lang="en-US" baseline="0" dirty="0"/>
              <a:t> expressed concern about putting all the parameters in the URL. If you encrypt in TLS everything outside the port is secure, both the </a:t>
            </a:r>
            <a:r>
              <a:rPr lang="en-US" baseline="0" dirty="0" err="1"/>
              <a:t>url</a:t>
            </a:r>
            <a:r>
              <a:rPr lang="en-US" baseline="0" dirty="0"/>
              <a:t> and body. FHIR permits ability to put search parameters in the body.</a:t>
            </a:r>
            <a:endParaRPr lang="en-US" dirty="0"/>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119</a:t>
            </a:fld>
            <a:endParaRPr lang="en-CA" dirty="0"/>
          </a:p>
        </p:txBody>
      </p:sp>
    </p:spTree>
    <p:extLst>
      <p:ext uri="{BB962C8B-B14F-4D97-AF65-F5344CB8AC3E}">
        <p14:creationId xmlns:p14="http://schemas.microsoft.com/office/powerpoint/2010/main" val="312553286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server</a:t>
            </a:r>
            <a:r>
              <a:rPr lang="en-US" baseline="0" dirty="0"/>
              <a:t> has support paging, chaining, filtering, etc. ALL OPTIONAL.</a:t>
            </a:r>
          </a:p>
          <a:p>
            <a:endParaRPr lang="en-US" baseline="0" dirty="0"/>
          </a:p>
          <a:p>
            <a:r>
              <a:rPr lang="en-US" baseline="0" dirty="0"/>
              <a:t>You could query for all and then process on client side, but that will let you interop with lots of folks, but be complex on client size and waste bandwidth since more is sent then needed. A client can determine what a server supports by using conformance resource – which confirms they are capable of</a:t>
            </a:r>
          </a:p>
          <a:p>
            <a:endParaRPr lang="en-US" baseline="0" dirty="0"/>
          </a:p>
          <a:p>
            <a:r>
              <a:rPr lang="en-US" baseline="0" dirty="0" err="1"/>
              <a:t>noSQL</a:t>
            </a:r>
            <a:r>
              <a:rPr lang="en-US" baseline="0" dirty="0"/>
              <a:t> repository may make your head hurt.</a:t>
            </a:r>
            <a:endParaRPr lang="en-US" dirty="0"/>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120</a:t>
            </a:fld>
            <a:endParaRPr lang="en-CA" dirty="0"/>
          </a:p>
        </p:txBody>
      </p:sp>
    </p:spTree>
    <p:extLst>
      <p:ext uri="{BB962C8B-B14F-4D97-AF65-F5344CB8AC3E}">
        <p14:creationId xmlns:p14="http://schemas.microsoft.com/office/powerpoint/2010/main" val="328415533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Pick a few different servers…</a:t>
            </a:r>
          </a:p>
        </p:txBody>
      </p:sp>
      <p:sp>
        <p:nvSpPr>
          <p:cNvPr id="4" name="Slide Number Placeholder 3"/>
          <p:cNvSpPr>
            <a:spLocks noGrp="1"/>
          </p:cNvSpPr>
          <p:nvPr>
            <p:ph type="sldNum" sz="quarter" idx="10"/>
          </p:nvPr>
        </p:nvSpPr>
        <p:spPr/>
        <p:txBody>
          <a:bodyPr/>
          <a:lstStyle/>
          <a:p>
            <a:fld id="{3A1F50BE-48AE-4332-BF46-C112AB8C5E91}" type="slidenum">
              <a:rPr lang="en-CA" smtClean="0"/>
              <a:pPr/>
              <a:t>121</a:t>
            </a:fld>
            <a:endParaRPr lang="en-CA" dirty="0"/>
          </a:p>
        </p:txBody>
      </p:sp>
    </p:spTree>
    <p:extLst>
      <p:ext uri="{BB962C8B-B14F-4D97-AF65-F5344CB8AC3E}">
        <p14:creationId xmlns:p14="http://schemas.microsoft.com/office/powerpoint/2010/main" val="21887873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Todo</a:t>
            </a:r>
            <a:r>
              <a:rPr lang="en-US" dirty="0"/>
              <a:t>: real queries</a:t>
            </a:r>
            <a:endParaRPr lang="en-CA"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122</a:t>
            </a:fld>
            <a:endParaRPr lang="en-US"/>
          </a:p>
        </p:txBody>
      </p:sp>
    </p:spTree>
    <p:extLst>
      <p:ext uri="{BB962C8B-B14F-4D97-AF65-F5344CB8AC3E}">
        <p14:creationId xmlns:p14="http://schemas.microsoft.com/office/powerpoint/2010/main" val="154208282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127</a:t>
            </a:fld>
            <a:endParaRPr lang="en-US"/>
          </a:p>
        </p:txBody>
      </p:sp>
    </p:spTree>
    <p:extLst>
      <p:ext uri="{BB962C8B-B14F-4D97-AF65-F5344CB8AC3E}">
        <p14:creationId xmlns:p14="http://schemas.microsoft.com/office/powerpoint/2010/main" val="353795731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205" name="Shape 2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48032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3" name="Shape 24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244" name="Shape 244"/>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129</a:t>
            </a:fld>
            <a:endParaRPr/>
          </a:p>
        </p:txBody>
      </p:sp>
    </p:spTree>
    <p:extLst>
      <p:ext uri="{BB962C8B-B14F-4D97-AF65-F5344CB8AC3E}">
        <p14:creationId xmlns:p14="http://schemas.microsoft.com/office/powerpoint/2010/main" val="165651123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8" name="Shape 3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359" name="Shape 359"/>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130</a:t>
            </a:fld>
            <a:endParaRPr/>
          </a:p>
        </p:txBody>
      </p:sp>
    </p:spTree>
    <p:extLst>
      <p:ext uri="{BB962C8B-B14F-4D97-AF65-F5344CB8AC3E}">
        <p14:creationId xmlns:p14="http://schemas.microsoft.com/office/powerpoint/2010/main" val="13422888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Shape 3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6" name="Shape 3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367" name="Shape 367"/>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Clr>
                <a:srgbClr val="000000"/>
              </a:buClr>
              <a:buFont typeface="Arial"/>
              <a:buNone/>
            </a:pPr>
            <a:fld id="{00000000-1234-1234-1234-123412341234}" type="slidenum">
              <a:rPr lang="en-US"/>
              <a:t>131</a:t>
            </a:fld>
            <a:endParaRPr/>
          </a:p>
        </p:txBody>
      </p:sp>
    </p:spTree>
    <p:extLst>
      <p:ext uri="{BB962C8B-B14F-4D97-AF65-F5344CB8AC3E}">
        <p14:creationId xmlns:p14="http://schemas.microsoft.com/office/powerpoint/2010/main" val="352193691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4" name="Shape 3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375" name="Shape 375"/>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132</a:t>
            </a:fld>
            <a:endParaRPr/>
          </a:p>
        </p:txBody>
      </p:sp>
    </p:spTree>
    <p:extLst>
      <p:ext uri="{BB962C8B-B14F-4D97-AF65-F5344CB8AC3E}">
        <p14:creationId xmlns:p14="http://schemas.microsoft.com/office/powerpoint/2010/main" val="1680871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13</a:t>
            </a:fld>
            <a:endParaRPr lang="en-CA" dirty="0"/>
          </a:p>
        </p:txBody>
      </p:sp>
    </p:spTree>
    <p:extLst>
      <p:ext uri="{BB962C8B-B14F-4D97-AF65-F5344CB8AC3E}">
        <p14:creationId xmlns:p14="http://schemas.microsoft.com/office/powerpoint/2010/main" val="146330547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3" name="Shape 3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384" name="Shape 384"/>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133</a:t>
            </a:fld>
            <a:endParaRPr/>
          </a:p>
        </p:txBody>
      </p:sp>
    </p:spTree>
    <p:extLst>
      <p:ext uri="{BB962C8B-B14F-4D97-AF65-F5344CB8AC3E}">
        <p14:creationId xmlns:p14="http://schemas.microsoft.com/office/powerpoint/2010/main" val="421862372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1" name="Shape 4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412" name="Shape 412"/>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134</a:t>
            </a:fld>
            <a:endParaRPr/>
          </a:p>
        </p:txBody>
      </p:sp>
    </p:spTree>
    <p:extLst>
      <p:ext uri="{BB962C8B-B14F-4D97-AF65-F5344CB8AC3E}">
        <p14:creationId xmlns:p14="http://schemas.microsoft.com/office/powerpoint/2010/main" val="11322138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Shape 4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3" name="Shape 4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424" name="Shape 424"/>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135</a:t>
            </a:fld>
            <a:endParaRPr/>
          </a:p>
        </p:txBody>
      </p:sp>
    </p:spTree>
    <p:extLst>
      <p:ext uri="{BB962C8B-B14F-4D97-AF65-F5344CB8AC3E}">
        <p14:creationId xmlns:p14="http://schemas.microsoft.com/office/powerpoint/2010/main" val="22993589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Shape 4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5" name="Shape 4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436" name="Shape 436"/>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136</a:t>
            </a:fld>
            <a:endParaRPr/>
          </a:p>
        </p:txBody>
      </p:sp>
    </p:spTree>
    <p:extLst>
      <p:ext uri="{BB962C8B-B14F-4D97-AF65-F5344CB8AC3E}">
        <p14:creationId xmlns:p14="http://schemas.microsoft.com/office/powerpoint/2010/main" val="405837922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Shape 4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3" name="Shape 44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444" name="Shape 444"/>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Clr>
                <a:srgbClr val="000000"/>
              </a:buClr>
              <a:buFont typeface="Arial"/>
              <a:buNone/>
            </a:pPr>
            <a:fld id="{00000000-1234-1234-1234-123412341234}" type="slidenum">
              <a:rPr lang="en-US"/>
              <a:t>137</a:t>
            </a:fld>
            <a:endParaRPr/>
          </a:p>
        </p:txBody>
      </p:sp>
    </p:spTree>
    <p:extLst>
      <p:ext uri="{BB962C8B-B14F-4D97-AF65-F5344CB8AC3E}">
        <p14:creationId xmlns:p14="http://schemas.microsoft.com/office/powerpoint/2010/main" val="27472304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Shape 4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8" name="Shape 4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469" name="Shape 469"/>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Clr>
                <a:srgbClr val="000000"/>
              </a:buClr>
              <a:buFont typeface="Arial"/>
              <a:buNone/>
            </a:pPr>
            <a:fld id="{00000000-1234-1234-1234-123412341234}" type="slidenum">
              <a:rPr lang="en-US"/>
              <a:t>138</a:t>
            </a:fld>
            <a:endParaRPr/>
          </a:p>
        </p:txBody>
      </p:sp>
    </p:spTree>
    <p:extLst>
      <p:ext uri="{BB962C8B-B14F-4D97-AF65-F5344CB8AC3E}">
        <p14:creationId xmlns:p14="http://schemas.microsoft.com/office/powerpoint/2010/main" val="287507585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Shape 4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6" name="Shape 4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477" name="Shape 477"/>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139</a:t>
            </a:fld>
            <a:endParaRPr/>
          </a:p>
        </p:txBody>
      </p:sp>
    </p:spTree>
    <p:extLst>
      <p:ext uri="{BB962C8B-B14F-4D97-AF65-F5344CB8AC3E}">
        <p14:creationId xmlns:p14="http://schemas.microsoft.com/office/powerpoint/2010/main" val="330413104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Shape 4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4" name="Shape 4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485" name="Shape 485"/>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140</a:t>
            </a:fld>
            <a:endParaRPr/>
          </a:p>
        </p:txBody>
      </p:sp>
    </p:spTree>
    <p:extLst>
      <p:ext uri="{BB962C8B-B14F-4D97-AF65-F5344CB8AC3E}">
        <p14:creationId xmlns:p14="http://schemas.microsoft.com/office/powerpoint/2010/main" val="297805188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2" name="Shape 4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493" name="Shape 4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141</a:t>
            </a:fld>
            <a:endParaRPr/>
          </a:p>
        </p:txBody>
      </p:sp>
    </p:spTree>
    <p:extLst>
      <p:ext uri="{BB962C8B-B14F-4D97-AF65-F5344CB8AC3E}">
        <p14:creationId xmlns:p14="http://schemas.microsoft.com/office/powerpoint/2010/main" val="252131592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Shape 5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4" name="Shape 5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555" name="Shape 555"/>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142</a:t>
            </a:fld>
            <a:endParaRPr/>
          </a:p>
        </p:txBody>
      </p:sp>
    </p:spTree>
    <p:extLst>
      <p:ext uri="{BB962C8B-B14F-4D97-AF65-F5344CB8AC3E}">
        <p14:creationId xmlns:p14="http://schemas.microsoft.com/office/powerpoint/2010/main" val="2797605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Jump to the spec.  Jump around.  Finish ~10am</a:t>
            </a:r>
            <a:endParaRPr lang="en-CA"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15</a:t>
            </a:fld>
            <a:endParaRPr lang="en-US"/>
          </a:p>
        </p:txBody>
      </p:sp>
    </p:spTree>
    <p:extLst>
      <p:ext uri="{BB962C8B-B14F-4D97-AF65-F5344CB8AC3E}">
        <p14:creationId xmlns:p14="http://schemas.microsoft.com/office/powerpoint/2010/main" val="55797497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Shape 5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2" name="Shape 5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563" name="Shape 56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143</a:t>
            </a:fld>
            <a:endParaRPr/>
          </a:p>
        </p:txBody>
      </p:sp>
    </p:spTree>
    <p:extLst>
      <p:ext uri="{BB962C8B-B14F-4D97-AF65-F5344CB8AC3E}">
        <p14:creationId xmlns:p14="http://schemas.microsoft.com/office/powerpoint/2010/main" val="292041812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Shape 5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1" name="Shape 5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572" name="Shape 572"/>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144</a:t>
            </a:fld>
            <a:endParaRPr/>
          </a:p>
        </p:txBody>
      </p:sp>
    </p:spTree>
    <p:extLst>
      <p:ext uri="{BB962C8B-B14F-4D97-AF65-F5344CB8AC3E}">
        <p14:creationId xmlns:p14="http://schemas.microsoft.com/office/powerpoint/2010/main" val="374179079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Shape 5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1" name="Shape 5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592" name="Shape 592"/>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145</a:t>
            </a:fld>
            <a:endParaRPr/>
          </a:p>
        </p:txBody>
      </p:sp>
    </p:spTree>
    <p:extLst>
      <p:ext uri="{BB962C8B-B14F-4D97-AF65-F5344CB8AC3E}">
        <p14:creationId xmlns:p14="http://schemas.microsoft.com/office/powerpoint/2010/main" val="206752210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Shape 7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8" name="Shape 7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729" name="Shape 729"/>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146</a:t>
            </a:fld>
            <a:endParaRPr/>
          </a:p>
        </p:txBody>
      </p:sp>
    </p:spTree>
    <p:extLst>
      <p:ext uri="{BB962C8B-B14F-4D97-AF65-F5344CB8AC3E}">
        <p14:creationId xmlns:p14="http://schemas.microsoft.com/office/powerpoint/2010/main" val="69431164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Shape 7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6" name="Shape 73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737" name="Shape 737"/>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147</a:t>
            </a:fld>
            <a:endParaRPr/>
          </a:p>
        </p:txBody>
      </p:sp>
    </p:spTree>
    <p:extLst>
      <p:ext uri="{BB962C8B-B14F-4D97-AF65-F5344CB8AC3E}">
        <p14:creationId xmlns:p14="http://schemas.microsoft.com/office/powerpoint/2010/main" val="235715787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Shape 7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8" name="Shape 7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749" name="Shape 749"/>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148</a:t>
            </a:fld>
            <a:endParaRPr/>
          </a:p>
        </p:txBody>
      </p:sp>
    </p:spTree>
    <p:extLst>
      <p:ext uri="{BB962C8B-B14F-4D97-AF65-F5344CB8AC3E}">
        <p14:creationId xmlns:p14="http://schemas.microsoft.com/office/powerpoint/2010/main" val="364985813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Shape 7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7" name="Shape 7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758" name="Shape 758"/>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149</a:t>
            </a:fld>
            <a:endParaRPr/>
          </a:p>
        </p:txBody>
      </p:sp>
    </p:spTree>
    <p:extLst>
      <p:ext uri="{BB962C8B-B14F-4D97-AF65-F5344CB8AC3E}">
        <p14:creationId xmlns:p14="http://schemas.microsoft.com/office/powerpoint/2010/main" val="237645251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Shape 8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9" name="Shape 8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860" name="Shape 860"/>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150</a:t>
            </a:fld>
            <a:endParaRPr/>
          </a:p>
        </p:txBody>
      </p:sp>
    </p:spTree>
    <p:extLst>
      <p:ext uri="{BB962C8B-B14F-4D97-AF65-F5344CB8AC3E}">
        <p14:creationId xmlns:p14="http://schemas.microsoft.com/office/powerpoint/2010/main" val="273400663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Shape 8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6" name="Shape 8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887" name="Shape 887"/>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151</a:t>
            </a:fld>
            <a:endParaRPr/>
          </a:p>
        </p:txBody>
      </p:sp>
    </p:spTree>
    <p:extLst>
      <p:ext uri="{BB962C8B-B14F-4D97-AF65-F5344CB8AC3E}">
        <p14:creationId xmlns:p14="http://schemas.microsoft.com/office/powerpoint/2010/main" val="239955063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Shape 8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4" name="Shape 8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895" name="Shape 895"/>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152</a:t>
            </a:fld>
            <a:endParaRPr/>
          </a:p>
        </p:txBody>
      </p:sp>
    </p:spTree>
    <p:extLst>
      <p:ext uri="{BB962C8B-B14F-4D97-AF65-F5344CB8AC3E}">
        <p14:creationId xmlns:p14="http://schemas.microsoft.com/office/powerpoint/2010/main" val="2148021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Record individually, then discuss as a group</a:t>
            </a:r>
            <a:endParaRPr lang="en-CA"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25</a:t>
            </a:fld>
            <a:endParaRPr lang="en-US"/>
          </a:p>
        </p:txBody>
      </p:sp>
    </p:spTree>
    <p:extLst>
      <p:ext uri="{BB962C8B-B14F-4D97-AF65-F5344CB8AC3E}">
        <p14:creationId xmlns:p14="http://schemas.microsoft.com/office/powerpoint/2010/main" val="17199534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2"/>
        <p:cNvGrpSpPr/>
        <p:nvPr/>
      </p:nvGrpSpPr>
      <p:grpSpPr>
        <a:xfrm>
          <a:off x="0" y="0"/>
          <a:ext cx="0" cy="0"/>
          <a:chOff x="0" y="0"/>
          <a:chExt cx="0" cy="0"/>
        </a:xfrm>
      </p:grpSpPr>
      <p:sp>
        <p:nvSpPr>
          <p:cNvPr id="903" name="Shape 9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4" name="Shape 90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905" name="Shape 905"/>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153</a:t>
            </a:fld>
            <a:endParaRPr/>
          </a:p>
        </p:txBody>
      </p:sp>
    </p:spTree>
    <p:extLst>
      <p:ext uri="{BB962C8B-B14F-4D97-AF65-F5344CB8AC3E}">
        <p14:creationId xmlns:p14="http://schemas.microsoft.com/office/powerpoint/2010/main" val="368506091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Shape 9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3" name="Shape 9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914" name="Shape 914"/>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154</a:t>
            </a:fld>
            <a:endParaRPr/>
          </a:p>
        </p:txBody>
      </p:sp>
    </p:spTree>
    <p:extLst>
      <p:ext uri="{BB962C8B-B14F-4D97-AF65-F5344CB8AC3E}">
        <p14:creationId xmlns:p14="http://schemas.microsoft.com/office/powerpoint/2010/main" val="210923121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931" name="Shape 931"/>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155</a:t>
            </a:fld>
            <a:endParaRPr/>
          </a:p>
        </p:txBody>
      </p:sp>
    </p:spTree>
    <p:extLst>
      <p:ext uri="{BB962C8B-B14F-4D97-AF65-F5344CB8AC3E}">
        <p14:creationId xmlns:p14="http://schemas.microsoft.com/office/powerpoint/2010/main" val="280616760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6"/>
        <p:cNvGrpSpPr/>
        <p:nvPr/>
      </p:nvGrpSpPr>
      <p:grpSpPr>
        <a:xfrm>
          <a:off x="0" y="0"/>
          <a:ext cx="0" cy="0"/>
          <a:chOff x="0" y="0"/>
          <a:chExt cx="0" cy="0"/>
        </a:xfrm>
      </p:grpSpPr>
      <p:sp>
        <p:nvSpPr>
          <p:cNvPr id="937" name="Shape 9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8" name="Shape 9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939" name="Shape 939"/>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156</a:t>
            </a:fld>
            <a:endParaRPr/>
          </a:p>
        </p:txBody>
      </p:sp>
    </p:spTree>
    <p:extLst>
      <p:ext uri="{BB962C8B-B14F-4D97-AF65-F5344CB8AC3E}">
        <p14:creationId xmlns:p14="http://schemas.microsoft.com/office/powerpoint/2010/main" val="271104076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6"/>
        <p:cNvGrpSpPr/>
        <p:nvPr/>
      </p:nvGrpSpPr>
      <p:grpSpPr>
        <a:xfrm>
          <a:off x="0" y="0"/>
          <a:ext cx="0" cy="0"/>
          <a:chOff x="0" y="0"/>
          <a:chExt cx="0" cy="0"/>
        </a:xfrm>
      </p:grpSpPr>
      <p:sp>
        <p:nvSpPr>
          <p:cNvPr id="1017" name="Shape 10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8" name="Shape 10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019" name="Shape 1019"/>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157</a:t>
            </a:fld>
            <a:endParaRPr/>
          </a:p>
        </p:txBody>
      </p:sp>
    </p:spTree>
    <p:extLst>
      <p:ext uri="{BB962C8B-B14F-4D97-AF65-F5344CB8AC3E}">
        <p14:creationId xmlns:p14="http://schemas.microsoft.com/office/powerpoint/2010/main" val="25181532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3" descr="HL7 International Logo">
            <a:extLst>
              <a:ext uri="{FF2B5EF4-FFF2-40B4-BE49-F238E27FC236}">
                <a16:creationId xmlns:a16="http://schemas.microsoft.com/office/drawing/2014/main" id="{8EF5D54B-A1AC-4459-9A67-E69F5E5F6763}"/>
              </a:ext>
            </a:extLst>
          </p:cNvPr>
          <p:cNvPicPr>
            <a:picLocks noChangeAspect="1" noChangeArrowheads="1"/>
          </p:cNvPicPr>
          <p:nvPr userDrawn="1"/>
        </p:nvPicPr>
        <p:blipFill>
          <a:blip r:embed="rId2" cstate="print"/>
          <a:srcRect/>
          <a:stretch>
            <a:fillRect/>
          </a:stretch>
        </p:blipFill>
        <p:spPr bwMode="auto">
          <a:xfrm>
            <a:off x="362712" y="285498"/>
            <a:ext cx="1161288" cy="1194972"/>
          </a:xfrm>
          <a:prstGeom prst="rect">
            <a:avLst/>
          </a:prstGeom>
          <a:noFill/>
        </p:spPr>
      </p:pic>
      <p:sp>
        <p:nvSpPr>
          <p:cNvPr id="3" name="Date Placeholder 2">
            <a:extLst>
              <a:ext uri="{FF2B5EF4-FFF2-40B4-BE49-F238E27FC236}">
                <a16:creationId xmlns:a16="http://schemas.microsoft.com/office/drawing/2014/main" id="{AD510E3F-E164-4C4B-AF15-F5BA5880AB91}"/>
              </a:ext>
            </a:extLst>
          </p:cNvPr>
          <p:cNvSpPr>
            <a:spLocks noGrp="1"/>
          </p:cNvSpPr>
          <p:nvPr>
            <p:ph type="dt" sz="half" idx="10"/>
          </p:nvPr>
        </p:nvSpPr>
        <p:spPr/>
        <p:txBody>
          <a:bodyPr/>
          <a:lstStyle/>
          <a:p>
            <a:fld id="{B0DA872C-6838-4325-B31E-2A36B74B53EE}" type="datetime1">
              <a:rPr lang="en-CA" smtClean="0"/>
              <a:pPr/>
              <a:t>2018-03-12</a:t>
            </a:fld>
            <a:endParaRPr lang="en-US" dirty="0"/>
          </a:p>
        </p:txBody>
      </p:sp>
      <p:sp>
        <p:nvSpPr>
          <p:cNvPr id="4" name="Slide Number Placeholder 3">
            <a:extLst>
              <a:ext uri="{FF2B5EF4-FFF2-40B4-BE49-F238E27FC236}">
                <a16:creationId xmlns:a16="http://schemas.microsoft.com/office/drawing/2014/main" id="{F845B67A-8824-41E5-A6AE-ED48CAABE644}"/>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
        <p:nvSpPr>
          <p:cNvPr id="10" name="Line 5">
            <a:extLst>
              <a:ext uri="{FF2B5EF4-FFF2-40B4-BE49-F238E27FC236}">
                <a16:creationId xmlns:a16="http://schemas.microsoft.com/office/drawing/2014/main" id="{9951CD24-567E-4762-A810-2FA216135B51}"/>
              </a:ext>
            </a:extLst>
          </p:cNvPr>
          <p:cNvSpPr>
            <a:spLocks noChangeShapeType="1"/>
          </p:cNvSpPr>
          <p:nvPr userDrawn="1"/>
        </p:nvSpPr>
        <p:spPr bwMode="auto">
          <a:xfrm>
            <a:off x="951775" y="3790167"/>
            <a:ext cx="10266171" cy="0"/>
          </a:xfrm>
          <a:prstGeom prst="line">
            <a:avLst/>
          </a:prstGeom>
          <a:noFill/>
          <a:ln w="38100">
            <a:solidFill>
              <a:schemeClr val="accent1"/>
            </a:solidFill>
            <a:round/>
            <a:headEnd/>
            <a:tailEnd/>
          </a:ln>
          <a:effectLst/>
        </p:spPr>
        <p:txBody>
          <a:bodyPr wrap="none" anchor="ctr"/>
          <a:lstStyle/>
          <a:p>
            <a:endParaRPr lang="en-US"/>
          </a:p>
        </p:txBody>
      </p:sp>
      <p:sp>
        <p:nvSpPr>
          <p:cNvPr id="11" name="Rectangle 7">
            <a:extLst>
              <a:ext uri="{FF2B5EF4-FFF2-40B4-BE49-F238E27FC236}">
                <a16:creationId xmlns:a16="http://schemas.microsoft.com/office/drawing/2014/main" id="{98791571-1C4C-453A-92D3-AF691CC64358}"/>
              </a:ext>
            </a:extLst>
          </p:cNvPr>
          <p:cNvSpPr>
            <a:spLocks noGrp="1" noChangeArrowheads="1"/>
          </p:cNvSpPr>
          <p:nvPr>
            <p:ph type="subTitle" idx="1"/>
          </p:nvPr>
        </p:nvSpPr>
        <p:spPr>
          <a:xfrm>
            <a:off x="1828800" y="3962400"/>
            <a:ext cx="8534400" cy="1873250"/>
          </a:xfrm>
        </p:spPr>
        <p:txBody>
          <a:bodyPr/>
          <a:lstStyle>
            <a:lvl1pPr marL="0" indent="0" algn="ctr">
              <a:buFont typeface="Wingdings" pitchFamily="2" charset="2"/>
              <a:buNone/>
              <a:defRPr sz="3000"/>
            </a:lvl1pPr>
          </a:lstStyle>
          <a:p>
            <a:r>
              <a:rPr lang="en-US"/>
              <a:t>Click to edit Master subtitle style</a:t>
            </a:r>
          </a:p>
        </p:txBody>
      </p:sp>
      <p:sp>
        <p:nvSpPr>
          <p:cNvPr id="12" name="Rectangle 11">
            <a:extLst>
              <a:ext uri="{FF2B5EF4-FFF2-40B4-BE49-F238E27FC236}">
                <a16:creationId xmlns:a16="http://schemas.microsoft.com/office/drawing/2014/main" id="{8C44C7D1-64DD-4C67-8D4D-8B2063F76273}"/>
              </a:ext>
            </a:extLst>
          </p:cNvPr>
          <p:cNvSpPr/>
          <p:nvPr userDrawn="1"/>
        </p:nvSpPr>
        <p:spPr bwMode="auto">
          <a:xfrm>
            <a:off x="533400" y="1447800"/>
            <a:ext cx="11201400" cy="30479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14" name="Title 1">
            <a:extLst>
              <a:ext uri="{FF2B5EF4-FFF2-40B4-BE49-F238E27FC236}">
                <a16:creationId xmlns:a16="http://schemas.microsoft.com/office/drawing/2014/main" id="{2B57D4C4-F597-4815-924B-A909A07AA888}"/>
              </a:ext>
            </a:extLst>
          </p:cNvPr>
          <p:cNvSpPr>
            <a:spLocks noGrp="1"/>
          </p:cNvSpPr>
          <p:nvPr>
            <p:ph type="title"/>
          </p:nvPr>
        </p:nvSpPr>
        <p:spPr>
          <a:xfrm>
            <a:off x="1295400" y="836712"/>
            <a:ext cx="9601200" cy="2592288"/>
          </a:xfrm>
        </p:spPr>
        <p:txBody>
          <a:bodyPr/>
          <a:lstStyle>
            <a:lvl1pPr algn="ctr">
              <a:defRPr sz="5600"/>
            </a:lvl1pPr>
          </a:lstStyle>
          <a:p>
            <a:r>
              <a:rPr lang="en-US" dirty="0"/>
              <a:t>Click to edit Master title style</a:t>
            </a:r>
            <a:endParaRPr lang="en-CA" dirty="0"/>
          </a:p>
        </p:txBody>
      </p:sp>
      <p:pic>
        <p:nvPicPr>
          <p:cNvPr id="17" name="Picture 16" descr="Creative Commons Licence">
            <a:extLst>
              <a:ext uri="{FF2B5EF4-FFF2-40B4-BE49-F238E27FC236}">
                <a16:creationId xmlns:a16="http://schemas.microsoft.com/office/drawing/2014/main" id="{B1E515C6-DB20-46BD-B85F-438A2B883CE0}"/>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39693" y="6209251"/>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8078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3" name="Rectangle 2"/>
          <p:cNvSpPr/>
          <p:nvPr userDrawn="1"/>
        </p:nvSpPr>
        <p:spPr bwMode="auto">
          <a:xfrm>
            <a:off x="431371" y="252899"/>
            <a:ext cx="11425269" cy="626469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2" name="Slide Number Placeholder 5"/>
          <p:cNvSpPr>
            <a:spLocks noGrp="1"/>
          </p:cNvSpPr>
          <p:nvPr>
            <p:ph type="sldNum" sz="quarter" idx="4"/>
          </p:nvPr>
        </p:nvSpPr>
        <p:spPr>
          <a:xfrm>
            <a:off x="5615946" y="6621821"/>
            <a:ext cx="960107" cy="221109"/>
          </a:xfrm>
          <a:prstGeom prst="rect">
            <a:avLst/>
          </a:prstGeom>
        </p:spPr>
        <p:txBody>
          <a:bodyPr vert="horz" lIns="91440" tIns="45720" rIns="91440" bIns="45720" rtlCol="0" anchor="ctr"/>
          <a:lstStyle>
            <a:lvl1pPr algn="ctr">
              <a:defRPr sz="800">
                <a:solidFill>
                  <a:schemeClr val="tx1">
                    <a:tint val="75000"/>
                  </a:schemeClr>
                </a:solidFill>
              </a:defRPr>
            </a:lvl1pPr>
          </a:lstStyle>
          <a:p>
            <a:fld id="{5CC3E5C4-3E2B-40F1-9F2B-C46CEB0C88DF}" type="slidenum">
              <a:rPr lang="en-CA" smtClean="0"/>
              <a:pPr/>
              <a:t>‹#›</a:t>
            </a:fld>
            <a:endParaRPr lang="en-CA" dirty="0"/>
          </a:p>
        </p:txBody>
      </p:sp>
      <p:sp>
        <p:nvSpPr>
          <p:cNvPr id="4" name="Title 1"/>
          <p:cNvSpPr>
            <a:spLocks noGrp="1"/>
          </p:cNvSpPr>
          <p:nvPr>
            <p:ph type="title"/>
          </p:nvPr>
        </p:nvSpPr>
        <p:spPr>
          <a:xfrm>
            <a:off x="431371" y="332657"/>
            <a:ext cx="8736971" cy="1180142"/>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36417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Blank-bad">
    <p:spTree>
      <p:nvGrpSpPr>
        <p:cNvPr id="1" name=""/>
        <p:cNvGrpSpPr/>
        <p:nvPr/>
      </p:nvGrpSpPr>
      <p:grpSpPr>
        <a:xfrm>
          <a:off x="0" y="0"/>
          <a:ext cx="0" cy="0"/>
          <a:chOff x="0" y="0"/>
          <a:chExt cx="0" cy="0"/>
        </a:xfrm>
      </p:grpSpPr>
      <p:sp>
        <p:nvSpPr>
          <p:cNvPr id="3" name="Rectangle 2"/>
          <p:cNvSpPr/>
          <p:nvPr userDrawn="1"/>
        </p:nvSpPr>
        <p:spPr bwMode="auto">
          <a:xfrm>
            <a:off x="431371" y="252899"/>
            <a:ext cx="11425269" cy="626469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2" name="Slide Number Placeholder 5"/>
          <p:cNvSpPr>
            <a:spLocks noGrp="1"/>
          </p:cNvSpPr>
          <p:nvPr>
            <p:ph type="sldNum" sz="quarter" idx="4"/>
          </p:nvPr>
        </p:nvSpPr>
        <p:spPr>
          <a:xfrm>
            <a:off x="239349" y="6304236"/>
            <a:ext cx="960107"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
        <p:nvSpPr>
          <p:cNvPr id="4" name="Title 1"/>
          <p:cNvSpPr>
            <a:spLocks noGrp="1"/>
          </p:cNvSpPr>
          <p:nvPr>
            <p:ph type="title"/>
          </p:nvPr>
        </p:nvSpPr>
        <p:spPr>
          <a:xfrm>
            <a:off x="431371" y="332657"/>
            <a:ext cx="8736971" cy="1180142"/>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4703911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Blank-bad">
    <p:spTree>
      <p:nvGrpSpPr>
        <p:cNvPr id="1" name=""/>
        <p:cNvGrpSpPr/>
        <p:nvPr/>
      </p:nvGrpSpPr>
      <p:grpSpPr>
        <a:xfrm>
          <a:off x="0" y="0"/>
          <a:ext cx="0" cy="0"/>
          <a:chOff x="0" y="0"/>
          <a:chExt cx="0" cy="0"/>
        </a:xfrm>
      </p:grpSpPr>
      <p:sp>
        <p:nvSpPr>
          <p:cNvPr id="3" name="Rectangle 2"/>
          <p:cNvSpPr/>
          <p:nvPr userDrawn="1"/>
        </p:nvSpPr>
        <p:spPr bwMode="auto">
          <a:xfrm>
            <a:off x="431371" y="252899"/>
            <a:ext cx="11425269" cy="626469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2" name="Slide Number Placeholder 5"/>
          <p:cNvSpPr>
            <a:spLocks noGrp="1"/>
          </p:cNvSpPr>
          <p:nvPr>
            <p:ph type="sldNum" sz="quarter" idx="4"/>
          </p:nvPr>
        </p:nvSpPr>
        <p:spPr>
          <a:xfrm>
            <a:off x="239349" y="6304236"/>
            <a:ext cx="960107"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
        <p:nvSpPr>
          <p:cNvPr id="4" name="Title 1"/>
          <p:cNvSpPr>
            <a:spLocks noGrp="1"/>
          </p:cNvSpPr>
          <p:nvPr>
            <p:ph type="title"/>
          </p:nvPr>
        </p:nvSpPr>
        <p:spPr>
          <a:xfrm>
            <a:off x="431371" y="332657"/>
            <a:ext cx="8736971" cy="1180142"/>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17107180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Blank-bad">
    <p:spTree>
      <p:nvGrpSpPr>
        <p:cNvPr id="1" name=""/>
        <p:cNvGrpSpPr/>
        <p:nvPr/>
      </p:nvGrpSpPr>
      <p:grpSpPr>
        <a:xfrm>
          <a:off x="0" y="0"/>
          <a:ext cx="0" cy="0"/>
          <a:chOff x="0" y="0"/>
          <a:chExt cx="0" cy="0"/>
        </a:xfrm>
      </p:grpSpPr>
      <p:sp>
        <p:nvSpPr>
          <p:cNvPr id="3" name="Rectangle 2"/>
          <p:cNvSpPr/>
          <p:nvPr userDrawn="1"/>
        </p:nvSpPr>
        <p:spPr bwMode="auto">
          <a:xfrm>
            <a:off x="431371" y="252899"/>
            <a:ext cx="11425269" cy="626469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2" name="Slide Number Placeholder 5"/>
          <p:cNvSpPr>
            <a:spLocks noGrp="1"/>
          </p:cNvSpPr>
          <p:nvPr>
            <p:ph type="sldNum" sz="quarter" idx="4"/>
          </p:nvPr>
        </p:nvSpPr>
        <p:spPr>
          <a:xfrm>
            <a:off x="239349" y="6304236"/>
            <a:ext cx="960107"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
        <p:nvSpPr>
          <p:cNvPr id="4" name="Title 1"/>
          <p:cNvSpPr>
            <a:spLocks noGrp="1"/>
          </p:cNvSpPr>
          <p:nvPr>
            <p:ph type="title"/>
          </p:nvPr>
        </p:nvSpPr>
        <p:spPr>
          <a:xfrm>
            <a:off x="431371" y="332657"/>
            <a:ext cx="8736971" cy="1180142"/>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17739513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Blank-bad">
    <p:spTree>
      <p:nvGrpSpPr>
        <p:cNvPr id="1" name=""/>
        <p:cNvGrpSpPr/>
        <p:nvPr/>
      </p:nvGrpSpPr>
      <p:grpSpPr>
        <a:xfrm>
          <a:off x="0" y="0"/>
          <a:ext cx="0" cy="0"/>
          <a:chOff x="0" y="0"/>
          <a:chExt cx="0" cy="0"/>
        </a:xfrm>
      </p:grpSpPr>
      <p:sp>
        <p:nvSpPr>
          <p:cNvPr id="3" name="Rectangle 2"/>
          <p:cNvSpPr/>
          <p:nvPr userDrawn="1"/>
        </p:nvSpPr>
        <p:spPr bwMode="auto">
          <a:xfrm>
            <a:off x="431371" y="252899"/>
            <a:ext cx="11425269" cy="626469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2" name="Slide Number Placeholder 5"/>
          <p:cNvSpPr>
            <a:spLocks noGrp="1"/>
          </p:cNvSpPr>
          <p:nvPr>
            <p:ph type="sldNum" sz="quarter" idx="4"/>
          </p:nvPr>
        </p:nvSpPr>
        <p:spPr>
          <a:xfrm>
            <a:off x="239349" y="6304236"/>
            <a:ext cx="960107"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
        <p:nvSpPr>
          <p:cNvPr id="4" name="Title 1"/>
          <p:cNvSpPr>
            <a:spLocks noGrp="1"/>
          </p:cNvSpPr>
          <p:nvPr>
            <p:ph type="title"/>
          </p:nvPr>
        </p:nvSpPr>
        <p:spPr>
          <a:xfrm>
            <a:off x="431371" y="332657"/>
            <a:ext cx="8736971" cy="1180142"/>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622864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1">
  <p:cSld name="Blank 1">
    <p:spTree>
      <p:nvGrpSpPr>
        <p:cNvPr id="1" name="Shape 78"/>
        <p:cNvGrpSpPr/>
        <p:nvPr/>
      </p:nvGrpSpPr>
      <p:grpSpPr>
        <a:xfrm>
          <a:off x="0" y="0"/>
          <a:ext cx="0" cy="0"/>
          <a:chOff x="0" y="0"/>
          <a:chExt cx="0" cy="0"/>
        </a:xfrm>
      </p:grpSpPr>
      <p:sp>
        <p:nvSpPr>
          <p:cNvPr id="79" name="Shape 79"/>
          <p:cNvSpPr/>
          <p:nvPr/>
        </p:nvSpPr>
        <p:spPr>
          <a:xfrm>
            <a:off x="431369" y="252899"/>
            <a:ext cx="11425200" cy="6264600"/>
          </a:xfrm>
          <a:prstGeom prst="rect">
            <a:avLst/>
          </a:pr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latin typeface="Arial"/>
              <a:ea typeface="Arial"/>
              <a:cs typeface="Arial"/>
              <a:sym typeface="Arial"/>
            </a:endParaRPr>
          </a:p>
        </p:txBody>
      </p:sp>
      <p:sp>
        <p:nvSpPr>
          <p:cNvPr id="80" name="Shape 80"/>
          <p:cNvSpPr txBox="1">
            <a:spLocks noGrp="1"/>
          </p:cNvSpPr>
          <p:nvPr>
            <p:ph type="sldNum" idx="12"/>
          </p:nvPr>
        </p:nvSpPr>
        <p:spPr>
          <a:xfrm>
            <a:off x="239348" y="6301296"/>
            <a:ext cx="960000" cy="227100"/>
          </a:xfrm>
          <a:prstGeom prst="rect">
            <a:avLst/>
          </a:prstGeom>
          <a:noFill/>
          <a:ln>
            <a:noFill/>
          </a:ln>
        </p:spPr>
        <p:txBody>
          <a:bodyPr spcFirstLastPara="1" wrap="square" lIns="45700" tIns="45700" rIns="45700" bIns="45700" anchor="ctr" anchorCtr="0">
            <a:noAutofit/>
          </a:bodyPr>
          <a:lstStyle>
            <a:lvl1pPr marL="0" marR="0" lvl="0" indent="0" algn="l" rtl="0">
              <a:spcBef>
                <a:spcPts val="0"/>
              </a:spcBef>
              <a:buNone/>
              <a:defRPr sz="1000" b="0" i="0" u="none" strike="noStrike" cap="none">
                <a:solidFill>
                  <a:srgbClr val="888888"/>
                </a:solidFill>
                <a:latin typeface="Arial"/>
                <a:ea typeface="Arial"/>
                <a:cs typeface="Arial"/>
                <a:sym typeface="Arial"/>
              </a:defRPr>
            </a:lvl1pPr>
            <a:lvl2pPr marL="0" marR="0" lvl="1" indent="0" algn="l" rtl="0">
              <a:spcBef>
                <a:spcPts val="0"/>
              </a:spcBef>
              <a:buNone/>
              <a:defRPr sz="1000" b="0" i="0" u="none" strike="noStrike" cap="none">
                <a:solidFill>
                  <a:srgbClr val="888888"/>
                </a:solidFill>
                <a:latin typeface="Arial"/>
                <a:ea typeface="Arial"/>
                <a:cs typeface="Arial"/>
                <a:sym typeface="Arial"/>
              </a:defRPr>
            </a:lvl2pPr>
            <a:lvl3pPr marL="0" marR="0" lvl="2" indent="0" algn="l" rtl="0">
              <a:spcBef>
                <a:spcPts val="0"/>
              </a:spcBef>
              <a:buNone/>
              <a:defRPr sz="1000" b="0" i="0" u="none" strike="noStrike" cap="none">
                <a:solidFill>
                  <a:srgbClr val="888888"/>
                </a:solidFill>
                <a:latin typeface="Arial"/>
                <a:ea typeface="Arial"/>
                <a:cs typeface="Arial"/>
                <a:sym typeface="Arial"/>
              </a:defRPr>
            </a:lvl3pPr>
            <a:lvl4pPr marL="0" marR="0" lvl="3" indent="0" algn="l" rtl="0">
              <a:spcBef>
                <a:spcPts val="0"/>
              </a:spcBef>
              <a:buNone/>
              <a:defRPr sz="1000" b="0" i="0" u="none" strike="noStrike" cap="none">
                <a:solidFill>
                  <a:srgbClr val="888888"/>
                </a:solidFill>
                <a:latin typeface="Arial"/>
                <a:ea typeface="Arial"/>
                <a:cs typeface="Arial"/>
                <a:sym typeface="Arial"/>
              </a:defRPr>
            </a:lvl4pPr>
            <a:lvl5pPr marL="0" marR="0" lvl="4" indent="0" algn="l" rtl="0">
              <a:spcBef>
                <a:spcPts val="0"/>
              </a:spcBef>
              <a:buNone/>
              <a:defRPr sz="1000" b="0" i="0" u="none" strike="noStrike" cap="none">
                <a:solidFill>
                  <a:srgbClr val="888888"/>
                </a:solidFill>
                <a:latin typeface="Arial"/>
                <a:ea typeface="Arial"/>
                <a:cs typeface="Arial"/>
                <a:sym typeface="Arial"/>
              </a:defRPr>
            </a:lvl5pPr>
            <a:lvl6pPr marL="0" marR="0" lvl="5" indent="0" algn="l" rtl="0">
              <a:spcBef>
                <a:spcPts val="0"/>
              </a:spcBef>
              <a:buNone/>
              <a:defRPr sz="1000" b="0" i="0" u="none" strike="noStrike" cap="none">
                <a:solidFill>
                  <a:srgbClr val="888888"/>
                </a:solidFill>
                <a:latin typeface="Arial"/>
                <a:ea typeface="Arial"/>
                <a:cs typeface="Arial"/>
                <a:sym typeface="Arial"/>
              </a:defRPr>
            </a:lvl6pPr>
            <a:lvl7pPr marL="0" marR="0" lvl="6" indent="0" algn="l" rtl="0">
              <a:spcBef>
                <a:spcPts val="0"/>
              </a:spcBef>
              <a:buNone/>
              <a:defRPr sz="1000" b="0" i="0" u="none" strike="noStrike" cap="none">
                <a:solidFill>
                  <a:srgbClr val="888888"/>
                </a:solidFill>
                <a:latin typeface="Arial"/>
                <a:ea typeface="Arial"/>
                <a:cs typeface="Arial"/>
                <a:sym typeface="Arial"/>
              </a:defRPr>
            </a:lvl7pPr>
            <a:lvl8pPr marL="0" marR="0" lvl="7" indent="0" algn="l" rtl="0">
              <a:spcBef>
                <a:spcPts val="0"/>
              </a:spcBef>
              <a:buNone/>
              <a:defRPr sz="1000" b="0" i="0" u="none" strike="noStrike" cap="none">
                <a:solidFill>
                  <a:srgbClr val="888888"/>
                </a:solidFill>
                <a:latin typeface="Arial"/>
                <a:ea typeface="Arial"/>
                <a:cs typeface="Arial"/>
                <a:sym typeface="Arial"/>
              </a:defRPr>
            </a:lvl8pPr>
            <a:lvl9pPr marL="0" marR="0" lvl="8" indent="0" algn="l" rtl="0">
              <a:spcBef>
                <a:spcPts val="0"/>
              </a:spcBef>
              <a:buNone/>
              <a:defRPr sz="10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sz="800">
              <a:solidFill>
                <a:schemeClr val="dk1"/>
              </a:solidFill>
            </a:endParaRPr>
          </a:p>
        </p:txBody>
      </p:sp>
      <p:sp>
        <p:nvSpPr>
          <p:cNvPr id="81" name="Shape 81"/>
          <p:cNvSpPr txBox="1">
            <a:spLocks noGrp="1"/>
          </p:cNvSpPr>
          <p:nvPr>
            <p:ph type="title"/>
          </p:nvPr>
        </p:nvSpPr>
        <p:spPr>
          <a:xfrm>
            <a:off x="431369" y="245256"/>
            <a:ext cx="8736900" cy="1354800"/>
          </a:xfrm>
          <a:prstGeom prst="rect">
            <a:avLst/>
          </a:prstGeom>
          <a:noFill/>
          <a:ln>
            <a:noFill/>
          </a:ln>
        </p:spPr>
        <p:txBody>
          <a:bodyPr spcFirstLastPara="1" wrap="square" lIns="91425" tIns="91425" rIns="91425" bIns="91425" anchor="ctr" anchorCtr="0"/>
          <a:lstStyle>
            <a:lvl1pPr marL="0" marR="0" lvl="0" indent="0" algn="l" rtl="0">
              <a:lnSpc>
                <a:spcPct val="80000"/>
              </a:lnSpc>
              <a:spcBef>
                <a:spcPts val="0"/>
              </a:spcBef>
              <a:spcAft>
                <a:spcPts val="0"/>
              </a:spcAft>
              <a:buSzPts val="1400"/>
              <a:buNone/>
              <a:defRPr sz="4000" b="0" i="0" u="none" strike="noStrike" cap="none">
                <a:solidFill>
                  <a:srgbClr val="FFFFFF"/>
                </a:solidFill>
                <a:latin typeface="Verdana"/>
                <a:ea typeface="Verdana"/>
                <a:cs typeface="Verdana"/>
                <a:sym typeface="Verdana"/>
              </a:defRPr>
            </a:lvl1pPr>
            <a:lvl2pPr marL="0" marR="0" lvl="1" indent="0" algn="l" rtl="0">
              <a:lnSpc>
                <a:spcPct val="80000"/>
              </a:lnSpc>
              <a:spcBef>
                <a:spcPts val="0"/>
              </a:spcBef>
              <a:spcAft>
                <a:spcPts val="0"/>
              </a:spcAft>
              <a:buSzPts val="1400"/>
              <a:buNone/>
              <a:defRPr sz="4000" b="0" i="0" u="none" strike="noStrike" cap="none">
                <a:latin typeface="Verdana"/>
                <a:ea typeface="Verdana"/>
                <a:cs typeface="Verdana"/>
                <a:sym typeface="Verdana"/>
              </a:defRPr>
            </a:lvl2pPr>
            <a:lvl3pPr marL="0" marR="0" lvl="2" indent="0" algn="l" rtl="0">
              <a:lnSpc>
                <a:spcPct val="80000"/>
              </a:lnSpc>
              <a:spcBef>
                <a:spcPts val="0"/>
              </a:spcBef>
              <a:spcAft>
                <a:spcPts val="0"/>
              </a:spcAft>
              <a:buSzPts val="1400"/>
              <a:buNone/>
              <a:defRPr sz="4000" b="0" i="0" u="none" strike="noStrike" cap="none">
                <a:latin typeface="Verdana"/>
                <a:ea typeface="Verdana"/>
                <a:cs typeface="Verdana"/>
                <a:sym typeface="Verdana"/>
              </a:defRPr>
            </a:lvl3pPr>
            <a:lvl4pPr marL="0" marR="0" lvl="3" indent="0" algn="l" rtl="0">
              <a:lnSpc>
                <a:spcPct val="80000"/>
              </a:lnSpc>
              <a:spcBef>
                <a:spcPts val="0"/>
              </a:spcBef>
              <a:spcAft>
                <a:spcPts val="0"/>
              </a:spcAft>
              <a:buSzPts val="1400"/>
              <a:buNone/>
              <a:defRPr sz="4000" b="0" i="0" u="none" strike="noStrike" cap="none">
                <a:latin typeface="Verdana"/>
                <a:ea typeface="Verdana"/>
                <a:cs typeface="Verdana"/>
                <a:sym typeface="Verdana"/>
              </a:defRPr>
            </a:lvl4pPr>
            <a:lvl5pPr marL="0" marR="0" lvl="4" indent="0" algn="l" rtl="0">
              <a:lnSpc>
                <a:spcPct val="80000"/>
              </a:lnSpc>
              <a:spcBef>
                <a:spcPts val="0"/>
              </a:spcBef>
              <a:spcAft>
                <a:spcPts val="0"/>
              </a:spcAft>
              <a:buSzPts val="1400"/>
              <a:buNone/>
              <a:defRPr sz="4000" b="0" i="0" u="none" strike="noStrike" cap="none">
                <a:latin typeface="Verdana"/>
                <a:ea typeface="Verdana"/>
                <a:cs typeface="Verdana"/>
                <a:sym typeface="Verdana"/>
              </a:defRPr>
            </a:lvl5pPr>
            <a:lvl6pPr marL="0" marR="0" lvl="5" indent="457200" algn="l" rtl="0">
              <a:lnSpc>
                <a:spcPct val="80000"/>
              </a:lnSpc>
              <a:spcBef>
                <a:spcPts val="0"/>
              </a:spcBef>
              <a:spcAft>
                <a:spcPts val="0"/>
              </a:spcAft>
              <a:buSzPts val="1400"/>
              <a:buNone/>
              <a:defRPr sz="4000" b="0" i="0" u="none" strike="noStrike" cap="none">
                <a:latin typeface="Verdana"/>
                <a:ea typeface="Verdana"/>
                <a:cs typeface="Verdana"/>
                <a:sym typeface="Verdana"/>
              </a:defRPr>
            </a:lvl6pPr>
            <a:lvl7pPr marL="0" marR="0" lvl="6" indent="914400" algn="l" rtl="0">
              <a:lnSpc>
                <a:spcPct val="80000"/>
              </a:lnSpc>
              <a:spcBef>
                <a:spcPts val="0"/>
              </a:spcBef>
              <a:spcAft>
                <a:spcPts val="0"/>
              </a:spcAft>
              <a:buSzPts val="1400"/>
              <a:buNone/>
              <a:defRPr sz="4000" b="0" i="0" u="none" strike="noStrike" cap="none">
                <a:latin typeface="Verdana"/>
                <a:ea typeface="Verdana"/>
                <a:cs typeface="Verdana"/>
                <a:sym typeface="Verdana"/>
              </a:defRPr>
            </a:lvl7pPr>
            <a:lvl8pPr marL="0" marR="0" lvl="7" indent="1371600" algn="l" rtl="0">
              <a:lnSpc>
                <a:spcPct val="80000"/>
              </a:lnSpc>
              <a:spcBef>
                <a:spcPts val="0"/>
              </a:spcBef>
              <a:spcAft>
                <a:spcPts val="0"/>
              </a:spcAft>
              <a:buSzPts val="1400"/>
              <a:buNone/>
              <a:defRPr sz="4000" b="0" i="0" u="none" strike="noStrike" cap="none">
                <a:latin typeface="Verdana"/>
                <a:ea typeface="Verdana"/>
                <a:cs typeface="Verdana"/>
                <a:sym typeface="Verdana"/>
              </a:defRPr>
            </a:lvl8pPr>
            <a:lvl9pPr marL="0" marR="0" lvl="8" indent="1828800" algn="l" rtl="0">
              <a:lnSpc>
                <a:spcPct val="80000"/>
              </a:lnSpc>
              <a:spcBef>
                <a:spcPts val="0"/>
              </a:spcBef>
              <a:spcAft>
                <a:spcPts val="0"/>
              </a:spcAft>
              <a:buSzPts val="1400"/>
              <a:buNone/>
              <a:defRPr sz="4000" b="0" i="0" u="none" strike="noStrike" cap="none">
                <a:latin typeface="Verdana"/>
                <a:ea typeface="Verdana"/>
                <a:cs typeface="Verdana"/>
                <a:sym typeface="Verdana"/>
              </a:defRPr>
            </a:lvl9pPr>
          </a:lstStyle>
          <a:p>
            <a:endParaRPr/>
          </a:p>
        </p:txBody>
      </p:sp>
    </p:spTree>
    <p:extLst>
      <p:ext uri="{BB962C8B-B14F-4D97-AF65-F5344CB8AC3E}">
        <p14:creationId xmlns:p14="http://schemas.microsoft.com/office/powerpoint/2010/main" val="93004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pic>
        <p:nvPicPr>
          <p:cNvPr id="6" name="Picture 13" descr="HL7 International Logo">
            <a:extLst>
              <a:ext uri="{FF2B5EF4-FFF2-40B4-BE49-F238E27FC236}">
                <a16:creationId xmlns:a16="http://schemas.microsoft.com/office/drawing/2014/main" id="{45E51267-D0F0-4088-B771-658151DCBDF2}"/>
              </a:ext>
            </a:extLst>
          </p:cNvPr>
          <p:cNvPicPr>
            <a:picLocks noChangeAspect="1" noChangeArrowheads="1"/>
          </p:cNvPicPr>
          <p:nvPr userDrawn="1"/>
        </p:nvPicPr>
        <p:blipFill>
          <a:blip r:embed="rId2" cstate="print"/>
          <a:srcRect/>
          <a:stretch>
            <a:fillRect/>
          </a:stretch>
        </p:blipFill>
        <p:spPr bwMode="auto">
          <a:xfrm>
            <a:off x="362712" y="285498"/>
            <a:ext cx="1161288" cy="1194972"/>
          </a:xfrm>
          <a:prstGeom prst="rect">
            <a:avLst/>
          </a:prstGeom>
          <a:noFill/>
        </p:spPr>
      </p:pic>
      <p:sp>
        <p:nvSpPr>
          <p:cNvPr id="7" name="Rectangle 16">
            <a:extLst>
              <a:ext uri="{FF2B5EF4-FFF2-40B4-BE49-F238E27FC236}">
                <a16:creationId xmlns:a16="http://schemas.microsoft.com/office/drawing/2014/main" id="{FBA16F3D-AACA-46ED-825C-83C58C69F444}"/>
              </a:ext>
            </a:extLst>
          </p:cNvPr>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2018-03-12</a:t>
            </a:fld>
            <a:endParaRPr lang="en-US" dirty="0"/>
          </a:p>
        </p:txBody>
      </p:sp>
      <p:sp>
        <p:nvSpPr>
          <p:cNvPr id="8" name="Slide Number Placeholder 3">
            <a:extLst>
              <a:ext uri="{FF2B5EF4-FFF2-40B4-BE49-F238E27FC236}">
                <a16:creationId xmlns:a16="http://schemas.microsoft.com/office/drawing/2014/main" id="{503BEF7E-6B0B-4779-997C-5263692E8F72}"/>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16">
            <a:extLst>
              <a:ext uri="{FF2B5EF4-FFF2-40B4-BE49-F238E27FC236}">
                <a16:creationId xmlns:a16="http://schemas.microsoft.com/office/drawing/2014/main" id="{440559B8-B05C-4725-BB2B-AF8014A46B7F}"/>
              </a:ext>
            </a:extLst>
          </p:cNvPr>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2018-03-12</a:t>
            </a:fld>
            <a:endParaRPr lang="en-US" dirty="0"/>
          </a:p>
        </p:txBody>
      </p:sp>
      <p:sp>
        <p:nvSpPr>
          <p:cNvPr id="7" name="Slide Number Placeholder 3">
            <a:extLst>
              <a:ext uri="{FF2B5EF4-FFF2-40B4-BE49-F238E27FC236}">
                <a16:creationId xmlns:a16="http://schemas.microsoft.com/office/drawing/2014/main" id="{F1BA7175-A5A5-4B44-B075-A40328ED8F34}"/>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828800"/>
            <a:ext cx="54864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8800"/>
            <a:ext cx="54864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a:extLst>
              <a:ext uri="{FF2B5EF4-FFF2-40B4-BE49-F238E27FC236}">
                <a16:creationId xmlns:a16="http://schemas.microsoft.com/office/drawing/2014/main" id="{A70D3640-D561-4ACB-AD03-050588672686}"/>
              </a:ext>
            </a:extLst>
          </p:cNvPr>
          <p:cNvSpPr>
            <a:spLocks noGrp="1" noChangeArrowheads="1"/>
          </p:cNvSpPr>
          <p:nvPr>
            <p:ph type="dt" sz="half" idx="1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2018-03-12</a:t>
            </a:fld>
            <a:endParaRPr lang="en-US" dirty="0"/>
          </a:p>
        </p:txBody>
      </p:sp>
      <p:sp>
        <p:nvSpPr>
          <p:cNvPr id="8" name="Slide Number Placeholder 3">
            <a:extLst>
              <a:ext uri="{FF2B5EF4-FFF2-40B4-BE49-F238E27FC236}">
                <a16:creationId xmlns:a16="http://schemas.microsoft.com/office/drawing/2014/main" id="{297506B1-81DE-4847-9689-5406526A5F96}"/>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16">
            <a:extLst>
              <a:ext uri="{FF2B5EF4-FFF2-40B4-BE49-F238E27FC236}">
                <a16:creationId xmlns:a16="http://schemas.microsoft.com/office/drawing/2014/main" id="{E9CCF5FC-CC37-4A8C-862C-8147F27C06DA}"/>
              </a:ext>
            </a:extLst>
          </p:cNvPr>
          <p:cNvSpPr>
            <a:spLocks noGrp="1" noChangeArrowheads="1"/>
          </p:cNvSpPr>
          <p:nvPr>
            <p:ph type="dt" sz="half" idx="1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2018-03-12</a:t>
            </a:fld>
            <a:endParaRPr lang="en-US" dirty="0"/>
          </a:p>
        </p:txBody>
      </p:sp>
      <p:sp>
        <p:nvSpPr>
          <p:cNvPr id="10" name="Slide Number Placeholder 3">
            <a:extLst>
              <a:ext uri="{FF2B5EF4-FFF2-40B4-BE49-F238E27FC236}">
                <a16:creationId xmlns:a16="http://schemas.microsoft.com/office/drawing/2014/main" id="{B11885A3-355E-4895-963B-45D120381895}"/>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
        <p:nvSpPr>
          <p:cNvPr id="11" name="Title 1">
            <a:extLst>
              <a:ext uri="{FF2B5EF4-FFF2-40B4-BE49-F238E27FC236}">
                <a16:creationId xmlns:a16="http://schemas.microsoft.com/office/drawing/2014/main" id="{2EF38651-0427-48E3-AAC4-5E64384A1070}"/>
              </a:ext>
            </a:extLst>
          </p:cNvPr>
          <p:cNvSpPr>
            <a:spLocks noGrp="1"/>
          </p:cNvSpPr>
          <p:nvPr>
            <p:ph type="title"/>
          </p:nvPr>
        </p:nvSpPr>
        <p:spPr>
          <a:xfrm>
            <a:off x="508001" y="473075"/>
            <a:ext cx="9329038" cy="822325"/>
          </a:xfrm>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Rectangle 16">
            <a:extLst>
              <a:ext uri="{FF2B5EF4-FFF2-40B4-BE49-F238E27FC236}">
                <a16:creationId xmlns:a16="http://schemas.microsoft.com/office/drawing/2014/main" id="{F151D98D-DB24-4069-88A1-6D7B995FCA73}"/>
              </a:ext>
            </a:extLst>
          </p:cNvPr>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2018-03-12</a:t>
            </a:fld>
            <a:endParaRPr lang="en-US" dirty="0"/>
          </a:p>
        </p:txBody>
      </p:sp>
      <p:sp>
        <p:nvSpPr>
          <p:cNvPr id="6" name="Slide Number Placeholder 3">
            <a:extLst>
              <a:ext uri="{FF2B5EF4-FFF2-40B4-BE49-F238E27FC236}">
                <a16:creationId xmlns:a16="http://schemas.microsoft.com/office/drawing/2014/main" id="{E8B68671-7B40-4B52-86FA-BAC7978BA7C1}"/>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457999-65D6-4B06-9ECD-16C2FB588E8D}"/>
              </a:ext>
            </a:extLst>
          </p:cNvPr>
          <p:cNvSpPr/>
          <p:nvPr userDrawn="1"/>
        </p:nvSpPr>
        <p:spPr bwMode="auto">
          <a:xfrm>
            <a:off x="533400" y="304800"/>
            <a:ext cx="11277600" cy="1371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Rectangle 16">
            <a:extLst>
              <a:ext uri="{FF2B5EF4-FFF2-40B4-BE49-F238E27FC236}">
                <a16:creationId xmlns:a16="http://schemas.microsoft.com/office/drawing/2014/main" id="{D8456BC5-2420-4AEE-82A2-BF2DF966829D}"/>
              </a:ext>
            </a:extLst>
          </p:cNvPr>
          <p:cNvSpPr>
            <a:spLocks noGrp="1" noChangeArrowheads="1"/>
          </p:cNvSpPr>
          <p:nvPr>
            <p:ph type="dt" sz="half" idx="1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2018-03-12</a:t>
            </a:fld>
            <a:endParaRPr lang="en-US" dirty="0"/>
          </a:p>
        </p:txBody>
      </p:sp>
      <p:sp>
        <p:nvSpPr>
          <p:cNvPr id="9" name="Slide Number Placeholder 3">
            <a:extLst>
              <a:ext uri="{FF2B5EF4-FFF2-40B4-BE49-F238E27FC236}">
                <a16:creationId xmlns:a16="http://schemas.microsoft.com/office/drawing/2014/main" id="{0294EACC-5A74-4301-BFFE-9077DEAC013B}"/>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0DE5FCA-C33A-43D1-BAD8-64A3B36227D6}"/>
              </a:ext>
            </a:extLst>
          </p:cNvPr>
          <p:cNvSpPr/>
          <p:nvPr userDrawn="1"/>
        </p:nvSpPr>
        <p:spPr bwMode="auto">
          <a:xfrm>
            <a:off x="533400" y="304800"/>
            <a:ext cx="11277600" cy="1371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Rectangle 16">
            <a:extLst>
              <a:ext uri="{FF2B5EF4-FFF2-40B4-BE49-F238E27FC236}">
                <a16:creationId xmlns:a16="http://schemas.microsoft.com/office/drawing/2014/main" id="{C9EE21EE-95BF-4D45-AB59-99A101F0253C}"/>
              </a:ext>
            </a:extLst>
          </p:cNvPr>
          <p:cNvSpPr>
            <a:spLocks noGrp="1" noChangeArrowheads="1"/>
          </p:cNvSpPr>
          <p:nvPr>
            <p:ph type="dt" sz="half" idx="1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2018-03-12</a:t>
            </a:fld>
            <a:endParaRPr lang="en-US" dirty="0"/>
          </a:p>
        </p:txBody>
      </p:sp>
      <p:sp>
        <p:nvSpPr>
          <p:cNvPr id="9" name="Slide Number Placeholder 3">
            <a:extLst>
              <a:ext uri="{FF2B5EF4-FFF2-40B4-BE49-F238E27FC236}">
                <a16:creationId xmlns:a16="http://schemas.microsoft.com/office/drawing/2014/main" id="{39A1B694-7B20-4356-A0A9-D217A8418C8F}"/>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a:xfrm>
            <a:off x="508000" y="1828800"/>
            <a:ext cx="11176000" cy="4624536"/>
          </a:xfrm>
        </p:spPr>
        <p:txBody>
          <a:bodyPr/>
          <a:lstStyle>
            <a:lvl1pPr marL="0" indent="0">
              <a:buNone/>
              <a:defRPr sz="1400">
                <a:latin typeface="Consolas" pitchFamily="49" charset="0"/>
                <a:cs typeface="Consolas" pitchFamily="49" charset="0"/>
              </a:defRPr>
            </a:lvl1pPr>
            <a:lvl2pPr marL="457200" indent="0">
              <a:buNone/>
              <a:defRPr sz="1400">
                <a:latin typeface="Consolas" pitchFamily="49" charset="0"/>
                <a:cs typeface="Consolas" pitchFamily="49" charset="0"/>
              </a:defRPr>
            </a:lvl2pPr>
            <a:lvl3pPr marL="914400" indent="0">
              <a:buNone/>
              <a:defRPr sz="1400">
                <a:latin typeface="Consolas" pitchFamily="49" charset="0"/>
                <a:cs typeface="Consolas" pitchFamily="49" charset="0"/>
              </a:defRPr>
            </a:lvl3pPr>
            <a:lvl4pPr marL="1371600" indent="0">
              <a:buNone/>
              <a:defRPr sz="1400">
                <a:latin typeface="Consolas" pitchFamily="49" charset="0"/>
                <a:cs typeface="Consolas" pitchFamily="49" charset="0"/>
              </a:defRPr>
            </a:lvl4pPr>
            <a:lvl5pPr marL="1828800" indent="0">
              <a:buNone/>
              <a:defRPr sz="1400">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4"/>
          </p:nvPr>
        </p:nvSpPr>
        <p:spPr>
          <a:xfrm>
            <a:off x="5615946" y="6652970"/>
            <a:ext cx="960107" cy="221109"/>
          </a:xfrm>
          <a:prstGeom prst="rect">
            <a:avLst/>
          </a:prstGeom>
        </p:spPr>
        <p:txBody>
          <a:bodyPr vert="horz" lIns="91440" tIns="45720" rIns="91440" bIns="45720" rtlCol="0" anchor="ctr"/>
          <a:lstStyle>
            <a:lvl1pPr algn="ctr">
              <a:defRPr sz="8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1195762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1" name="Rectangle 3"/>
          <p:cNvSpPr>
            <a:spLocks noChangeArrowheads="1"/>
          </p:cNvSpPr>
          <p:nvPr/>
        </p:nvSpPr>
        <p:spPr bwMode="auto">
          <a:xfrm>
            <a:off x="203200" y="152400"/>
            <a:ext cx="11785600" cy="6477000"/>
          </a:xfrm>
          <a:prstGeom prst="rect">
            <a:avLst/>
          </a:prstGeom>
          <a:solidFill>
            <a:schemeClr val="bg1"/>
          </a:solidFill>
          <a:ln w="44450">
            <a:solidFill>
              <a:schemeClr val="folHlink"/>
            </a:solidFill>
            <a:miter lim="800000"/>
            <a:headEnd/>
            <a:tailEnd/>
          </a:ln>
          <a:effectLst/>
        </p:spPr>
        <p:txBody>
          <a:bodyPr wrap="none" anchor="ctr"/>
          <a:lstStyle/>
          <a:p>
            <a:pPr algn="ctr" eaLnBrk="1" hangingPunct="1"/>
            <a:endParaRPr lang="en-US" sz="2400">
              <a:latin typeface="Times New Roman" pitchFamily="18" charset="0"/>
            </a:endParaRPr>
          </a:p>
        </p:txBody>
      </p:sp>
      <p:sp>
        <p:nvSpPr>
          <p:cNvPr id="32772" name="Rectangle 4"/>
          <p:cNvSpPr>
            <a:spLocks noChangeArrowheads="1"/>
          </p:cNvSpPr>
          <p:nvPr/>
        </p:nvSpPr>
        <p:spPr bwMode="blackWhite">
          <a:xfrm>
            <a:off x="309034" y="236539"/>
            <a:ext cx="11571817" cy="6289675"/>
          </a:xfrm>
          <a:prstGeom prst="rect">
            <a:avLst/>
          </a:prstGeom>
          <a:solidFill>
            <a:schemeClr val="bg1"/>
          </a:solidFill>
          <a:ln w="9525">
            <a:solidFill>
              <a:schemeClr val="folHlink"/>
            </a:solidFill>
            <a:miter lim="800000"/>
            <a:headEnd/>
            <a:tailEnd/>
          </a:ln>
          <a:effectLst/>
        </p:spPr>
        <p:txBody>
          <a:bodyPr wrap="none" anchor="ctr"/>
          <a:lstStyle/>
          <a:p>
            <a:pPr algn="ctr" eaLnBrk="1" hangingPunct="1"/>
            <a:endParaRPr lang="en-US" sz="2400">
              <a:latin typeface="Times New Roman" pitchFamily="18" charset="0"/>
            </a:endParaRPr>
          </a:p>
        </p:txBody>
      </p:sp>
      <p:sp>
        <p:nvSpPr>
          <p:cNvPr id="32773" name="Line 5"/>
          <p:cNvSpPr>
            <a:spLocks noChangeShapeType="1"/>
          </p:cNvSpPr>
          <p:nvPr/>
        </p:nvSpPr>
        <p:spPr bwMode="auto">
          <a:xfrm>
            <a:off x="615951" y="1600200"/>
            <a:ext cx="11061700" cy="0"/>
          </a:xfrm>
          <a:prstGeom prst="line">
            <a:avLst/>
          </a:prstGeom>
          <a:noFill/>
          <a:ln w="38100">
            <a:solidFill>
              <a:schemeClr val="accent1"/>
            </a:solidFill>
            <a:round/>
            <a:headEnd/>
            <a:tailEnd/>
          </a:ln>
          <a:effectLst/>
        </p:spPr>
        <p:txBody>
          <a:bodyPr/>
          <a:lstStyle/>
          <a:p>
            <a:endParaRPr lang="en-US"/>
          </a:p>
        </p:txBody>
      </p:sp>
      <p:sp>
        <p:nvSpPr>
          <p:cNvPr id="32774" name="Rectangle 6"/>
          <p:cNvSpPr>
            <a:spLocks noGrp="1" noChangeArrowheads="1"/>
          </p:cNvSpPr>
          <p:nvPr>
            <p:ph type="title"/>
          </p:nvPr>
        </p:nvSpPr>
        <p:spPr bwMode="auto">
          <a:xfrm>
            <a:off x="508001" y="473075"/>
            <a:ext cx="9329038" cy="8223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2775" name="Rectangle 7"/>
          <p:cNvSpPr>
            <a:spLocks noGrp="1" noChangeArrowheads="1"/>
          </p:cNvSpPr>
          <p:nvPr>
            <p:ph type="body" idx="1"/>
          </p:nvPr>
        </p:nvSpPr>
        <p:spPr bwMode="auto">
          <a:xfrm>
            <a:off x="508000" y="1828800"/>
            <a:ext cx="11176000" cy="441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781" name="Rectangle 13"/>
          <p:cNvSpPr>
            <a:spLocks noChangeArrowheads="1"/>
          </p:cNvSpPr>
          <p:nvPr userDrawn="1"/>
        </p:nvSpPr>
        <p:spPr bwMode="auto">
          <a:xfrm>
            <a:off x="304800" y="6629401"/>
            <a:ext cx="5892800" cy="276225"/>
          </a:xfrm>
          <a:prstGeom prst="rect">
            <a:avLst/>
          </a:prstGeom>
          <a:noFill/>
          <a:ln w="9525">
            <a:noFill/>
            <a:miter lim="800000"/>
            <a:headEnd/>
            <a:tailEnd/>
          </a:ln>
          <a:effectLst/>
        </p:spPr>
        <p:txBody>
          <a:bodyPr>
            <a:spAutoFit/>
          </a:bodyPr>
          <a:lstStyle/>
          <a:p>
            <a:r>
              <a:rPr lang="en-US" sz="600" b="1" dirty="0"/>
              <a:t>© 2018 Health Level Seven ® International. All Rights Reserved. </a:t>
            </a:r>
          </a:p>
          <a:p>
            <a:r>
              <a:rPr lang="en-US" sz="600" b="1" dirty="0"/>
              <a:t>HL7, Health Level Seven, FHIR and the FHIR flame logo are registered trademarks of Health Level Seven International. Reg. U.S. TM Office.</a:t>
            </a:r>
          </a:p>
        </p:txBody>
      </p:sp>
      <p:pic>
        <p:nvPicPr>
          <p:cNvPr id="32783" name="Picture 15" descr="HL7 International Logo"/>
          <p:cNvPicPr>
            <a:picLocks noChangeAspect="1" noChangeArrowheads="1"/>
          </p:cNvPicPr>
          <p:nvPr userDrawn="1"/>
        </p:nvPicPr>
        <p:blipFill>
          <a:blip r:embed="rId17" cstate="print"/>
          <a:srcRect/>
          <a:stretch>
            <a:fillRect/>
          </a:stretch>
        </p:blipFill>
        <p:spPr bwMode="auto">
          <a:xfrm>
            <a:off x="101601" y="6629400"/>
            <a:ext cx="220675" cy="227076"/>
          </a:xfrm>
          <a:prstGeom prst="rect">
            <a:avLst/>
          </a:prstGeom>
          <a:noFill/>
        </p:spPr>
      </p:pic>
      <p:sp>
        <p:nvSpPr>
          <p:cNvPr id="32784" name="Rectangle 16"/>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2018-03-12</a:t>
            </a:fld>
            <a:endParaRPr lang="en-US" dirty="0"/>
          </a:p>
        </p:txBody>
      </p:sp>
      <p:sp>
        <p:nvSpPr>
          <p:cNvPr id="32786" name="Rectangle 18"/>
          <p:cNvSpPr>
            <a:spLocks noGrp="1" noChangeArrowheads="1"/>
          </p:cNvSpPr>
          <p:nvPr>
            <p:ph type="sldNum" sz="quarter" idx="4"/>
          </p:nvPr>
        </p:nvSpPr>
        <p:spPr bwMode="auto">
          <a:xfrm>
            <a:off x="5791200" y="6534150"/>
            <a:ext cx="711200" cy="4762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800"/>
            </a:lvl1pPr>
          </a:lstStyle>
          <a:p>
            <a:fld id="{DD8FDF0E-2772-4D89-9F72-F3CB15D8B8AB}" type="slidenum">
              <a:rPr lang="en-US" smtClean="0"/>
              <a:pPr/>
              <a:t>‹#›</a:t>
            </a:fld>
            <a:endParaRPr lang="en-US" dirty="0"/>
          </a:p>
        </p:txBody>
      </p:sp>
      <p:pic>
        <p:nvPicPr>
          <p:cNvPr id="13" name="Picture 12">
            <a:extLst>
              <a:ext uri="{FF2B5EF4-FFF2-40B4-BE49-F238E27FC236}">
                <a16:creationId xmlns:a16="http://schemas.microsoft.com/office/drawing/2014/main" id="{B7E06B55-15DA-4330-877C-A23F972B1215}"/>
              </a:ext>
            </a:extLst>
          </p:cNvPr>
          <p:cNvPicPr>
            <a:picLocks noChangeAspect="1"/>
          </p:cNvPicPr>
          <p:nvPr userDrawn="1"/>
        </p:nvPicPr>
        <p:blipFill rotWithShape="1">
          <a:blip r:embed="rId18" cstate="print">
            <a:extLst>
              <a:ext uri="{28A0092B-C50C-407E-A947-70E740481C1C}">
                <a14:useLocalDpi xmlns:a14="http://schemas.microsoft.com/office/drawing/2010/main" val="0"/>
              </a:ext>
            </a:extLst>
          </a:blip>
          <a:srcRect l="27071" t="19101" r="26890" b="29814"/>
          <a:stretch/>
        </p:blipFill>
        <p:spPr>
          <a:xfrm>
            <a:off x="9837038" y="253314"/>
            <a:ext cx="2034746" cy="1252151"/>
          </a:xfrm>
          <a:prstGeom prst="rect">
            <a:avLst/>
          </a:prstGeom>
        </p:spPr>
      </p:pic>
    </p:spTree>
  </p:cSld>
  <p:clrMap bg1="lt1" tx1="dk1" bg2="lt2" tx2="dk2" accent1="accent1" accent2="accent2" accent3="accent3" accent4="accent4" accent5="accent5" accent6="accent6" hlink="hlink" folHlink="folHlink"/>
  <p:sldLayoutIdLst>
    <p:sldLayoutId id="2147483683" r:id="rId1"/>
    <p:sldLayoutId id="2147483676" r:id="rId2"/>
    <p:sldLayoutId id="2147483675" r:id="rId3"/>
    <p:sldLayoutId id="2147483677" r:id="rId4"/>
    <p:sldLayoutId id="2147483678" r:id="rId5"/>
    <p:sldLayoutId id="2147483679" r:id="rId6"/>
    <p:sldLayoutId id="2147483681" r:id="rId7"/>
    <p:sldLayoutId id="2147483682" r:id="rId8"/>
    <p:sldLayoutId id="2147483690" r:id="rId9"/>
    <p:sldLayoutId id="2147483684" r:id="rId10"/>
    <p:sldLayoutId id="2147483686" r:id="rId11"/>
    <p:sldLayoutId id="2147483687" r:id="rId12"/>
    <p:sldLayoutId id="2147483688" r:id="rId13"/>
    <p:sldLayoutId id="2147483689" r:id="rId14"/>
    <p:sldLayoutId id="2147483691" r:id="rId15"/>
  </p:sldLayoutIdLst>
  <p:hf hdr="0" ftr="0" dt="0"/>
  <p:txStyles>
    <p:titleStyle>
      <a:lvl1pPr algn="l" rtl="0" fontAlgn="base">
        <a:lnSpc>
          <a:spcPct val="80000"/>
        </a:lnSpc>
        <a:spcBef>
          <a:spcPct val="0"/>
        </a:spcBef>
        <a:spcAft>
          <a:spcPct val="0"/>
        </a:spcAft>
        <a:defRPr sz="4000">
          <a:solidFill>
            <a:schemeClr val="tx2"/>
          </a:solidFill>
          <a:latin typeface="+mj-lt"/>
          <a:ea typeface="+mj-ea"/>
          <a:cs typeface="+mj-cs"/>
        </a:defRPr>
      </a:lvl1pPr>
      <a:lvl2pPr algn="l" rtl="0" fontAlgn="base">
        <a:lnSpc>
          <a:spcPct val="80000"/>
        </a:lnSpc>
        <a:spcBef>
          <a:spcPct val="0"/>
        </a:spcBef>
        <a:spcAft>
          <a:spcPct val="0"/>
        </a:spcAft>
        <a:defRPr sz="4000">
          <a:solidFill>
            <a:schemeClr val="tx2"/>
          </a:solidFill>
          <a:latin typeface="Verdana" pitchFamily="34" charset="0"/>
        </a:defRPr>
      </a:lvl2pPr>
      <a:lvl3pPr algn="l" rtl="0" fontAlgn="base">
        <a:lnSpc>
          <a:spcPct val="80000"/>
        </a:lnSpc>
        <a:spcBef>
          <a:spcPct val="0"/>
        </a:spcBef>
        <a:spcAft>
          <a:spcPct val="0"/>
        </a:spcAft>
        <a:defRPr sz="4000">
          <a:solidFill>
            <a:schemeClr val="tx2"/>
          </a:solidFill>
          <a:latin typeface="Verdana" pitchFamily="34" charset="0"/>
        </a:defRPr>
      </a:lvl3pPr>
      <a:lvl4pPr algn="l" rtl="0" fontAlgn="base">
        <a:lnSpc>
          <a:spcPct val="80000"/>
        </a:lnSpc>
        <a:spcBef>
          <a:spcPct val="0"/>
        </a:spcBef>
        <a:spcAft>
          <a:spcPct val="0"/>
        </a:spcAft>
        <a:defRPr sz="4000">
          <a:solidFill>
            <a:schemeClr val="tx2"/>
          </a:solidFill>
          <a:latin typeface="Verdana" pitchFamily="34" charset="0"/>
        </a:defRPr>
      </a:lvl4pPr>
      <a:lvl5pPr algn="l" rtl="0" fontAlgn="base">
        <a:lnSpc>
          <a:spcPct val="80000"/>
        </a:lnSpc>
        <a:spcBef>
          <a:spcPct val="0"/>
        </a:spcBef>
        <a:spcAft>
          <a:spcPct val="0"/>
        </a:spcAft>
        <a:defRPr sz="4000">
          <a:solidFill>
            <a:schemeClr val="tx2"/>
          </a:solidFill>
          <a:latin typeface="Verdana" pitchFamily="34" charset="0"/>
        </a:defRPr>
      </a:lvl5pPr>
      <a:lvl6pPr marL="457200" algn="l" rtl="0" fontAlgn="base">
        <a:lnSpc>
          <a:spcPct val="80000"/>
        </a:lnSpc>
        <a:spcBef>
          <a:spcPct val="0"/>
        </a:spcBef>
        <a:spcAft>
          <a:spcPct val="0"/>
        </a:spcAft>
        <a:defRPr sz="4000">
          <a:solidFill>
            <a:schemeClr val="tx2"/>
          </a:solidFill>
          <a:latin typeface="Verdana" pitchFamily="34" charset="0"/>
        </a:defRPr>
      </a:lvl6pPr>
      <a:lvl7pPr marL="914400" algn="l" rtl="0" fontAlgn="base">
        <a:lnSpc>
          <a:spcPct val="80000"/>
        </a:lnSpc>
        <a:spcBef>
          <a:spcPct val="0"/>
        </a:spcBef>
        <a:spcAft>
          <a:spcPct val="0"/>
        </a:spcAft>
        <a:defRPr sz="4000">
          <a:solidFill>
            <a:schemeClr val="tx2"/>
          </a:solidFill>
          <a:latin typeface="Verdana" pitchFamily="34" charset="0"/>
        </a:defRPr>
      </a:lvl7pPr>
      <a:lvl8pPr marL="1371600" algn="l" rtl="0" fontAlgn="base">
        <a:lnSpc>
          <a:spcPct val="80000"/>
        </a:lnSpc>
        <a:spcBef>
          <a:spcPct val="0"/>
        </a:spcBef>
        <a:spcAft>
          <a:spcPct val="0"/>
        </a:spcAft>
        <a:defRPr sz="4000">
          <a:solidFill>
            <a:schemeClr val="tx2"/>
          </a:solidFill>
          <a:latin typeface="Verdana" pitchFamily="34" charset="0"/>
        </a:defRPr>
      </a:lvl8pPr>
      <a:lvl9pPr marL="1828800" algn="l" rtl="0" fontAlgn="base">
        <a:lnSpc>
          <a:spcPct val="80000"/>
        </a:lnSpc>
        <a:spcBef>
          <a:spcPct val="0"/>
        </a:spcBef>
        <a:spcAft>
          <a:spcPct val="0"/>
        </a:spcAft>
        <a:defRPr sz="4000">
          <a:solidFill>
            <a:schemeClr val="tx2"/>
          </a:solidFill>
          <a:latin typeface="Verdana" pitchFamily="34" charset="0"/>
        </a:defRPr>
      </a:lvl9pPr>
    </p:titleStyle>
    <p:bodyStyle>
      <a:lvl1pPr marL="342900" indent="-342900" algn="l" rtl="0" fontAlgn="base">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fontAlgn="base">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folHlink"/>
        </a:buClr>
        <a:buChar char="•"/>
        <a:defRPr sz="2000">
          <a:solidFill>
            <a:schemeClr val="tx1"/>
          </a:solidFill>
          <a:latin typeface="+mn-lt"/>
        </a:defRPr>
      </a:lvl4pPr>
      <a:lvl5pPr marL="20574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9.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2" Type="http://schemas.openxmlformats.org/officeDocument/2006/relationships/hyperlink" Target="http://chat.fhir.org/" TargetMode="Externa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5.xml"/><Relationship Id="rId1" Type="http://schemas.openxmlformats.org/officeDocument/2006/relationships/slideLayout" Target="../slideLayouts/slideLayout15.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3" Type="http://schemas.openxmlformats.org/officeDocument/2006/relationships/hyperlink" Target="http://hapifhir.io/doc_rest_client_annotation.html" TargetMode="External"/><Relationship Id="rId2" Type="http://schemas.openxmlformats.org/officeDocument/2006/relationships/notesSlide" Target="../notesSlides/notesSlide72.xml"/><Relationship Id="rId1" Type="http://schemas.openxmlformats.org/officeDocument/2006/relationships/slideLayout" Target="../slideLayouts/slideLayout3.xml"/><Relationship Id="rId4" Type="http://schemas.openxmlformats.org/officeDocument/2006/relationships/hyperlink" Target="http://hapifhir.io/doc_rest_client.html" TargetMode="Externa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3" Type="http://schemas.openxmlformats.org/officeDocument/2006/relationships/hyperlink" Target="http://hapifhir.io/doc_rest_client.html" TargetMode="External"/><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3" Type="http://schemas.openxmlformats.org/officeDocument/2006/relationships/hyperlink" Target="http://hapifhir.io/doc_rest_client_interceptor.html" TargetMode="External"/><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82.xml"/><Relationship Id="rId1" Type="http://schemas.openxmlformats.org/officeDocument/2006/relationships/slideLayout" Target="../slideLayouts/slideLayout3.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3" Type="http://schemas.openxmlformats.org/officeDocument/2006/relationships/hyperlink" Target="http://hapifhir.io/" TargetMode="External"/><Relationship Id="rId2" Type="http://schemas.openxmlformats.org/officeDocument/2006/relationships/notesSlide" Target="../notesSlides/notesSlide94.xml"/><Relationship Id="rId1" Type="http://schemas.openxmlformats.org/officeDocument/2006/relationships/slideLayout" Target="../slideLayouts/slideLayout3.xml"/><Relationship Id="rId4" Type="http://schemas.openxmlformats.org/officeDocument/2006/relationships/hyperlink" Target="https://groups.google.com/d/forum/hapi-fhir" TargetMode="External"/></Relationships>
</file>

<file path=ppt/slides/_rels/slide158.xml.rels><?xml version="1.0" encoding="UTF-8" standalone="yes"?>
<Relationships xmlns="http://schemas.openxmlformats.org/package/2006/relationships"><Relationship Id="rId3" Type="http://schemas.openxmlformats.org/officeDocument/2006/relationships/hyperlink" Target="mailto:lmckenzie@gevityinc.com" TargetMode="External"/><Relationship Id="rId2" Type="http://schemas.openxmlformats.org/officeDocument/2006/relationships/hyperlink" Target="http://hl7.org/fhir" TargetMode="External"/><Relationship Id="rId1" Type="http://schemas.openxmlformats.org/officeDocument/2006/relationships/slideLayout" Target="../slideLayouts/slideLayout3.xml"/><Relationship Id="rId5" Type="http://schemas.openxmlformats.org/officeDocument/2006/relationships/image" Target="../media/image50.png"/><Relationship Id="rId4" Type="http://schemas.openxmlformats.org/officeDocument/2006/relationships/hyperlink" Target="https://www.surveymonkey.com/r/YHYFFXD"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mailto:lmckenzie@gevityinc.com"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creativecommons.org/licenses/by/3.0/deed.en_GB" TargetMode="External"/><Relationship Id="rId2" Type="http://schemas.openxmlformats.org/officeDocument/2006/relationships/hyperlink" Target="https://github.com/FHIR/documents/blob/master/presentations/2018-03%20CIHI/Practical%20FHIR.pptx" TargetMode="Externa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hyperlink" Target="http://example.org/fhir/Observation/1" TargetMode="External"/><Relationship Id="rId2" Type="http://schemas.openxmlformats.org/officeDocument/2006/relationships/notesSlide" Target="../notesSlides/notesSlide42.xml"/><Relationship Id="rId1" Type="http://schemas.openxmlformats.org/officeDocument/2006/relationships/slideLayout" Target="../slideLayouts/slideLayout3.xml"/><Relationship Id="rId5" Type="http://schemas.openxmlformats.org/officeDocument/2006/relationships/hyperlink" Target="http://someserver/Observation/3" TargetMode="External"/><Relationship Id="rId4" Type="http://schemas.openxmlformats.org/officeDocument/2006/relationships/hyperlink" Target="http://someserver/Patient/1" TargetMode="External"/></Relationships>
</file>

<file path=ppt/slides/_rels/slide8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hyperlink" Target="http://www.hl7.org/implement/standards/fhir/document.htm" TargetMode="External"/><Relationship Id="rId2" Type="http://schemas.openxmlformats.org/officeDocument/2006/relationships/hyperlink" Target="http://www.hl7.org/implement/standards/product_brief.cfm?product_id=7" TargetMode="External"/><Relationship Id="rId1" Type="http://schemas.openxmlformats.org/officeDocument/2006/relationships/slideLayout" Target="../slideLayouts/slideLayout6.xml"/><Relationship Id="rId5" Type="http://schemas.openxmlformats.org/officeDocument/2006/relationships/image" Target="../media/image36.png"/><Relationship Id="rId4" Type="http://schemas.openxmlformats.org/officeDocument/2006/relationships/hyperlink" Target="http://en.wikipedia.org/wiki/Portable_Document_Format"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hyperlink" Target="http://hl7.org/fhir/messageheader-operations.html" TargetMode="External"/><Relationship Id="rId2" Type="http://schemas.openxmlformats.org/officeDocument/2006/relationships/notesSlide" Target="../notesSlides/notesSlide51.xml"/><Relationship Id="rId1" Type="http://schemas.openxmlformats.org/officeDocument/2006/relationships/slideLayout" Target="../slideLayouts/slideLayout3.xml"/><Relationship Id="rId4" Type="http://schemas.openxmlformats.org/officeDocument/2006/relationships/hyperlink" Target="http://hl7.org/fhir/bundle.html"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Practical FHIR</a:t>
            </a:r>
            <a:br>
              <a:rPr lang="en-US" noProof="0" dirty="0"/>
            </a:br>
            <a:r>
              <a:rPr lang="en-US" noProof="0" dirty="0"/>
              <a:t>CIHI</a:t>
            </a:r>
          </a:p>
        </p:txBody>
      </p:sp>
      <p:sp>
        <p:nvSpPr>
          <p:cNvPr id="5" name="Subtitle 2"/>
          <p:cNvSpPr txBox="1">
            <a:spLocks/>
          </p:cNvSpPr>
          <p:nvPr/>
        </p:nvSpPr>
        <p:spPr bwMode="auto">
          <a:xfrm>
            <a:off x="2997288" y="4221088"/>
            <a:ext cx="6400800" cy="1338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chemeClr val="accent1"/>
              </a:buClr>
              <a:buSzPct val="75000"/>
              <a:buFont typeface="Wingdings" pitchFamily="2" charset="2"/>
              <a:buNone/>
              <a:defRPr sz="30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r>
              <a:rPr lang="en-AU" kern="0" dirty="0"/>
              <a:t>Lloyd McKenzie</a:t>
            </a:r>
          </a:p>
          <a:p>
            <a:r>
              <a:rPr lang="en-AU" kern="0" dirty="0"/>
              <a:t>Mar. 13, 2018</a:t>
            </a:r>
          </a:p>
        </p:txBody>
      </p:sp>
    </p:spTree>
    <p:extLst>
      <p:ext uri="{BB962C8B-B14F-4D97-AF65-F5344CB8AC3E}">
        <p14:creationId xmlns:p14="http://schemas.microsoft.com/office/powerpoint/2010/main" val="1280259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Resources</a:t>
            </a:r>
            <a:endParaRPr lang="en-US" noProof="0" dirty="0"/>
          </a:p>
        </p:txBody>
      </p:sp>
      <p:sp>
        <p:nvSpPr>
          <p:cNvPr id="3" name="Content Placeholder 2"/>
          <p:cNvSpPr>
            <a:spLocks noGrp="1"/>
          </p:cNvSpPr>
          <p:nvPr>
            <p:ph idx="1"/>
          </p:nvPr>
        </p:nvSpPr>
        <p:spPr/>
        <p:txBody>
          <a:bodyPr/>
          <a:lstStyle/>
          <a:p>
            <a:r>
              <a:rPr lang="en-US" noProof="0"/>
              <a:t>“Resources” are:</a:t>
            </a:r>
          </a:p>
          <a:p>
            <a:pPr lvl="1"/>
            <a:r>
              <a:rPr lang="en-US" noProof="0"/>
              <a:t>Small logically discrete units of exchange</a:t>
            </a:r>
          </a:p>
          <a:p>
            <a:pPr lvl="1"/>
            <a:r>
              <a:rPr lang="en-US" noProof="0"/>
              <a:t>Defined behavior and meaning</a:t>
            </a:r>
          </a:p>
          <a:p>
            <a:pPr lvl="1"/>
            <a:r>
              <a:rPr lang="en-US" noProof="0"/>
              <a:t>Known identity / location</a:t>
            </a:r>
          </a:p>
          <a:p>
            <a:pPr lvl="1"/>
            <a:r>
              <a:rPr lang="en-US" noProof="0"/>
              <a:t>Smallest unit of transaction</a:t>
            </a:r>
          </a:p>
          <a:p>
            <a:pPr lvl="1"/>
            <a:r>
              <a:rPr lang="en-US" noProof="0"/>
              <a:t>“of interest” to healthcare</a:t>
            </a:r>
          </a:p>
          <a:p>
            <a:pPr lvl="1"/>
            <a:endParaRPr lang="en-US" noProof="0"/>
          </a:p>
          <a:p>
            <a:pPr lvl="1"/>
            <a:r>
              <a:rPr lang="en-US" noProof="0"/>
              <a:t>V2: Sort of like Segments</a:t>
            </a:r>
          </a:p>
          <a:p>
            <a:pPr lvl="1"/>
            <a:r>
              <a:rPr lang="en-US" noProof="0"/>
              <a:t>V3: Sort of like CMETs</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10</a:t>
            </a:fld>
            <a:endParaRPr lang="en-CA"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27071" t="19101" r="26890" b="29814"/>
          <a:stretch/>
        </p:blipFill>
        <p:spPr>
          <a:xfrm>
            <a:off x="8400256" y="265047"/>
            <a:ext cx="2034746" cy="1252151"/>
          </a:xfrm>
          <a:prstGeom prst="rect">
            <a:avLst/>
          </a:prstGeom>
        </p:spPr>
      </p:pic>
      <p:pic>
        <p:nvPicPr>
          <p:cNvPr id="5122" name="Picture 2" descr="C:\Users\office\AppData\Local\Microsoft\Windows\Temporary Internet Files\Content.IE5\5WDXES51\MC90043981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85968" y="3356992"/>
            <a:ext cx="2362324" cy="2362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99953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Getting “all” patients</a:t>
            </a:r>
            <a:endParaRPr lang="en-US" dirty="0"/>
          </a:p>
        </p:txBody>
      </p:sp>
      <p:sp>
        <p:nvSpPr>
          <p:cNvPr id="5" name="Content Placeholder 4"/>
          <p:cNvSpPr>
            <a:spLocks noGrp="1"/>
          </p:cNvSpPr>
          <p:nvPr>
            <p:ph idx="1"/>
          </p:nvPr>
        </p:nvSpPr>
        <p:spPr/>
        <p:txBody>
          <a:bodyPr/>
          <a:lstStyle/>
          <a:p>
            <a:pPr marL="400050" lvl="1" indent="0">
              <a:buNone/>
            </a:pPr>
            <a:r>
              <a:rPr lang="en-US" dirty="0">
                <a:latin typeface="Courier New" panose="02070309020205020404" pitchFamily="49" charset="0"/>
                <a:cs typeface="Courier New" panose="02070309020205020404" pitchFamily="49" charset="0"/>
              </a:rPr>
              <a:t>https://server.org/fhir/Patient</a:t>
            </a:r>
          </a:p>
          <a:p>
            <a:r>
              <a:rPr lang="en-US" dirty="0"/>
              <a:t>Always returns a paged Bundle</a:t>
            </a:r>
          </a:p>
          <a:p>
            <a:r>
              <a:rPr lang="en-US" dirty="0"/>
              <a:t>Use _count to indicate number of results per page</a:t>
            </a:r>
          </a:p>
          <a:p>
            <a:r>
              <a:rPr lang="en-US" dirty="0"/>
              <a:t>Special case of the “real” search operation:</a:t>
            </a:r>
            <a:br>
              <a:rPr lang="en-US" dirty="0"/>
            </a:br>
            <a:br>
              <a:rPr lang="en-US" dirty="0"/>
            </a:br>
            <a:r>
              <a:rPr lang="en-US" dirty="0">
                <a:latin typeface="Courier New" panose="02070309020205020404" pitchFamily="49" charset="0"/>
                <a:cs typeface="Courier New" panose="02070309020205020404" pitchFamily="49" charset="0"/>
              </a:rPr>
              <a:t>https://server.org/fhir/Patient?name=eve</a:t>
            </a:r>
          </a:p>
        </p:txBody>
      </p:sp>
    </p:spTree>
    <p:extLst>
      <p:ext uri="{BB962C8B-B14F-4D97-AF65-F5344CB8AC3E}">
        <p14:creationId xmlns:p14="http://schemas.microsoft.com/office/powerpoint/2010/main" val="89969917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Search (patient)</a:t>
            </a:r>
            <a:endParaRPr lang="en-US" dirty="0"/>
          </a:p>
        </p:txBody>
      </p:sp>
      <p:sp>
        <p:nvSpPr>
          <p:cNvPr id="5" name="TextBox 4"/>
          <p:cNvSpPr txBox="1"/>
          <p:nvPr/>
        </p:nvSpPr>
        <p:spPr>
          <a:xfrm>
            <a:off x="2144949" y="1524000"/>
            <a:ext cx="7848600" cy="1523494"/>
          </a:xfrm>
          <a:prstGeom prst="rect">
            <a:avLst/>
          </a:prstGeom>
          <a:noFill/>
        </p:spPr>
        <p:txBody>
          <a:bodyPr wrap="square" rtlCol="0">
            <a:spAutoFit/>
          </a:bodyPr>
          <a:lstStyle/>
          <a:p>
            <a:r>
              <a:rPr lang="en-US" sz="3100" dirty="0">
                <a:latin typeface="+mn-lt"/>
              </a:rPr>
              <a:t>Each resource has a set of “standard” search operations, so </a:t>
            </a:r>
            <a:r>
              <a:rPr lang="en-US" sz="3100" b="1" dirty="0">
                <a:latin typeface="+mn-lt"/>
              </a:rPr>
              <a:t>not every element can be searched</a:t>
            </a:r>
            <a:r>
              <a:rPr lang="en-US" sz="3100" dirty="0">
                <a:latin typeface="+mn-lt"/>
              </a:rPr>
              <a:t> (</a:t>
            </a:r>
            <a:r>
              <a:rPr lang="en-US" sz="3100">
                <a:latin typeface="+mn-lt"/>
              </a:rPr>
              <a:t>by default)</a:t>
            </a:r>
            <a:r>
              <a:rPr lang="en-US" sz="3100" b="1">
                <a:latin typeface="+mn-lt"/>
              </a:rPr>
              <a:t>!</a:t>
            </a:r>
            <a:r>
              <a:rPr lang="en-US" sz="3100">
                <a:latin typeface="+mn-lt"/>
              </a:rPr>
              <a:t>:</a:t>
            </a:r>
            <a:endParaRPr lang="nl-NL" sz="3100" dirty="0">
              <a:latin typeface="+mn-lt"/>
            </a:endParaRPr>
          </a:p>
        </p:txBody>
      </p:sp>
      <p:pic>
        <p:nvPicPr>
          <p:cNvPr id="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0800" y="3068142"/>
            <a:ext cx="6477000" cy="3256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bwMode="auto">
          <a:xfrm>
            <a:off x="4495800" y="5943600"/>
            <a:ext cx="3581400" cy="457200"/>
          </a:xfrm>
          <a:prstGeom prst="rect">
            <a:avLst/>
          </a:prstGeom>
          <a:solidFill>
            <a:schemeClr val="accent1">
              <a:alpha val="29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nl-NL"/>
          </a:p>
        </p:txBody>
      </p:sp>
      <p:sp>
        <p:nvSpPr>
          <p:cNvPr id="9" name="Rectangle 8"/>
          <p:cNvSpPr/>
          <p:nvPr/>
        </p:nvSpPr>
        <p:spPr bwMode="auto">
          <a:xfrm>
            <a:off x="8572500" y="4876800"/>
            <a:ext cx="1752600" cy="838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US" dirty="0">
                <a:solidFill>
                  <a:schemeClr val="bg1"/>
                </a:solidFill>
              </a:rPr>
              <a:t>Our last search used this one</a:t>
            </a:r>
            <a:endParaRPr lang="nl-NL" dirty="0">
              <a:solidFill>
                <a:schemeClr val="bg1"/>
              </a:solidFill>
            </a:endParaRPr>
          </a:p>
        </p:txBody>
      </p:sp>
      <p:cxnSp>
        <p:nvCxnSpPr>
          <p:cNvPr id="11" name="Straight Arrow Connector 10"/>
          <p:cNvCxnSpPr/>
          <p:nvPr/>
        </p:nvCxnSpPr>
        <p:spPr bwMode="auto">
          <a:xfrm flipH="1">
            <a:off x="8077200" y="5410200"/>
            <a:ext cx="495300" cy="5334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26678701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Combining parameters</a:t>
            </a:r>
            <a:endParaRPr lang="en-US" dirty="0"/>
          </a:p>
        </p:txBody>
      </p:sp>
      <p:sp>
        <p:nvSpPr>
          <p:cNvPr id="5" name="Content Placeholder 4"/>
          <p:cNvSpPr>
            <a:spLocks noGrp="1"/>
          </p:cNvSpPr>
          <p:nvPr>
            <p:ph idx="1"/>
          </p:nvPr>
        </p:nvSpPr>
        <p:spPr/>
        <p:txBody>
          <a:bodyPr/>
          <a:lstStyle/>
          <a:p>
            <a:r>
              <a:rPr lang="en-US"/>
              <a:t>Specifying multiple parameters finds resources matching all params </a:t>
            </a:r>
            <a:r>
              <a:rPr lang="en-US">
                <a:sym typeface="Wingdings"/>
              </a:rPr>
              <a:t></a:t>
            </a:r>
            <a:r>
              <a:rPr lang="en-US"/>
              <a:t> “AND”</a:t>
            </a:r>
          </a:p>
          <a:p>
            <a:r>
              <a:rPr lang="en-US"/>
              <a:t>Parameters may list multiple values </a:t>
            </a:r>
            <a:r>
              <a:rPr lang="en-US">
                <a:sym typeface="Wingdings"/>
              </a:rPr>
              <a:t> “OR”</a:t>
            </a:r>
          </a:p>
          <a:p>
            <a:r>
              <a:rPr lang="en-US">
                <a:sym typeface="Wingdings"/>
              </a:rPr>
              <a:t>Try:</a:t>
            </a:r>
            <a:endParaRPr lang="en-US"/>
          </a:p>
          <a:p>
            <a:pPr lvl="1"/>
            <a:r>
              <a:rPr lang="en-US"/>
              <a:t>https://server.org/fhir/Patient?</a:t>
            </a:r>
            <a:br>
              <a:rPr lang="en-US"/>
            </a:br>
            <a:r>
              <a:rPr lang="en-US"/>
              <a:t>birthdate=1972-11-30&amp;language=nl,fr</a:t>
            </a:r>
            <a:endParaRPr lang="en-US" dirty="0"/>
          </a:p>
        </p:txBody>
      </p:sp>
    </p:spTree>
    <p:extLst>
      <p:ext uri="{BB962C8B-B14F-4D97-AF65-F5344CB8AC3E}">
        <p14:creationId xmlns:p14="http://schemas.microsoft.com/office/powerpoint/2010/main" val="176718865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66987" y="2875240"/>
            <a:ext cx="6860678" cy="34493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3"/>
          <p:cNvSpPr>
            <a:spLocks noGrp="1"/>
          </p:cNvSpPr>
          <p:nvPr>
            <p:ph type="title"/>
          </p:nvPr>
        </p:nvSpPr>
        <p:spPr/>
        <p:txBody>
          <a:bodyPr/>
          <a:lstStyle/>
          <a:p>
            <a:r>
              <a:rPr lang="en-US"/>
              <a:t>Search (patient)</a:t>
            </a:r>
            <a:endParaRPr lang="en-US" dirty="0"/>
          </a:p>
        </p:txBody>
      </p:sp>
      <p:sp>
        <p:nvSpPr>
          <p:cNvPr id="5" name="TextBox 4"/>
          <p:cNvSpPr txBox="1"/>
          <p:nvPr/>
        </p:nvSpPr>
        <p:spPr>
          <a:xfrm>
            <a:off x="2144949" y="1828801"/>
            <a:ext cx="7848600" cy="569387"/>
          </a:xfrm>
          <a:prstGeom prst="rect">
            <a:avLst/>
          </a:prstGeom>
          <a:noFill/>
        </p:spPr>
        <p:txBody>
          <a:bodyPr wrap="square" rtlCol="0">
            <a:spAutoFit/>
          </a:bodyPr>
          <a:lstStyle/>
          <a:p>
            <a:r>
              <a:rPr lang="en-US" sz="3100" dirty="0">
                <a:latin typeface="+mn-lt"/>
              </a:rPr>
              <a:t>Each search parameter has a ‘type’</a:t>
            </a:r>
            <a:endParaRPr lang="nl-NL" sz="3100" dirty="0">
              <a:latin typeface="+mn-lt"/>
            </a:endParaRPr>
          </a:p>
        </p:txBody>
      </p:sp>
      <p:cxnSp>
        <p:nvCxnSpPr>
          <p:cNvPr id="7" name="Straight Arrow Connector 6"/>
          <p:cNvCxnSpPr/>
          <p:nvPr/>
        </p:nvCxnSpPr>
        <p:spPr bwMode="auto">
          <a:xfrm flipH="1" flipV="1">
            <a:off x="4038601" y="5029200"/>
            <a:ext cx="2209801" cy="533400"/>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sp>
        <p:nvSpPr>
          <p:cNvPr id="8" name="Cloud 7"/>
          <p:cNvSpPr/>
          <p:nvPr/>
        </p:nvSpPr>
        <p:spPr bwMode="auto">
          <a:xfrm>
            <a:off x="6069250" y="5339443"/>
            <a:ext cx="2079171" cy="1143000"/>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solidFill>
                  <a:schemeClr val="bg1"/>
                </a:solidFill>
              </a:rPr>
              <a:t>Parameter</a:t>
            </a:r>
          </a:p>
          <a:p>
            <a:pPr algn="ctr"/>
            <a:r>
              <a:rPr lang="en-US" dirty="0">
                <a:solidFill>
                  <a:schemeClr val="bg1"/>
                </a:solidFill>
              </a:rPr>
              <a:t>Type</a:t>
            </a:r>
          </a:p>
        </p:txBody>
      </p:sp>
    </p:spTree>
    <p:extLst>
      <p:ext uri="{BB962C8B-B14F-4D97-AF65-F5344CB8AC3E}">
        <p14:creationId xmlns:p14="http://schemas.microsoft.com/office/powerpoint/2010/main" val="230202276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Parameter types</a:t>
            </a:r>
            <a:endParaRPr lang="en-US" dirty="0"/>
          </a:p>
        </p:txBody>
      </p:sp>
      <p:sp>
        <p:nvSpPr>
          <p:cNvPr id="3" name="Slide Number Placeholder 2"/>
          <p:cNvSpPr>
            <a:spLocks noGrp="1"/>
          </p:cNvSpPr>
          <p:nvPr>
            <p:ph type="sldNum" sz="quarter" idx="11"/>
          </p:nvPr>
        </p:nvSpPr>
        <p:spPr>
          <a:xfrm>
            <a:off x="5791200" y="6629400"/>
            <a:ext cx="711200" cy="228600"/>
          </a:xfrm>
        </p:spPr>
        <p:txBody>
          <a:bodyPr/>
          <a:lstStyle/>
          <a:p>
            <a:fld id="{5CC3E5C4-3E2B-40F1-9F2B-C46CEB0C88DF}" type="slidenum">
              <a:rPr lang="en-CA" smtClean="0"/>
              <a:pPr/>
              <a:t>104</a:t>
            </a:fld>
            <a:endParaRPr lang="en-CA"/>
          </a:p>
        </p:txBody>
      </p:sp>
      <p:sp>
        <p:nvSpPr>
          <p:cNvPr id="4" name="Text Placeholder 3"/>
          <p:cNvSpPr>
            <a:spLocks noGrp="1"/>
          </p:cNvSpPr>
          <p:nvPr>
            <p:ph type="body" idx="4294967295"/>
          </p:nvPr>
        </p:nvSpPr>
        <p:spPr>
          <a:xfrm>
            <a:off x="508000" y="1828800"/>
            <a:ext cx="10667999" cy="4419600"/>
          </a:xfrm>
        </p:spPr>
        <p:txBody>
          <a:bodyPr/>
          <a:lstStyle/>
          <a:p>
            <a:r>
              <a:rPr lang="en-US" dirty="0"/>
              <a:t>number: =, =</a:t>
            </a:r>
            <a:r>
              <a:rPr lang="en-US" dirty="0" err="1"/>
              <a:t>lt</a:t>
            </a:r>
            <a:r>
              <a:rPr lang="en-US" dirty="0"/>
              <a:t>, =</a:t>
            </a:r>
            <a:r>
              <a:rPr lang="en-US" dirty="0" err="1"/>
              <a:t>ge</a:t>
            </a:r>
            <a:r>
              <a:rPr lang="en-US" dirty="0"/>
              <a:t>, =</a:t>
            </a:r>
            <a:r>
              <a:rPr lang="en-US" dirty="0" err="1"/>
              <a:t>lt</a:t>
            </a:r>
            <a:r>
              <a:rPr lang="en-US" dirty="0"/>
              <a:t>, =</a:t>
            </a:r>
            <a:r>
              <a:rPr lang="en-US" dirty="0" err="1"/>
              <a:t>ge</a:t>
            </a:r>
            <a:r>
              <a:rPr lang="en-US" dirty="0"/>
              <a:t>, =ne</a:t>
            </a:r>
          </a:p>
          <a:p>
            <a:pPr lvl="1"/>
            <a:r>
              <a:rPr lang="en-US" dirty="0"/>
              <a:t>Significant digits matter</a:t>
            </a:r>
          </a:p>
          <a:p>
            <a:pPr lvl="0"/>
            <a:r>
              <a:rPr lang="en-US" dirty="0"/>
              <a:t>date: =, =</a:t>
            </a:r>
            <a:r>
              <a:rPr lang="en-US" dirty="0" err="1"/>
              <a:t>lt</a:t>
            </a:r>
            <a:r>
              <a:rPr lang="en-US" dirty="0"/>
              <a:t>, =</a:t>
            </a:r>
            <a:r>
              <a:rPr lang="en-US" dirty="0" err="1"/>
              <a:t>ge</a:t>
            </a:r>
            <a:r>
              <a:rPr lang="en-US" dirty="0"/>
              <a:t>, =</a:t>
            </a:r>
            <a:r>
              <a:rPr lang="en-US" dirty="0" err="1"/>
              <a:t>lt</a:t>
            </a:r>
            <a:r>
              <a:rPr lang="en-US" dirty="0"/>
              <a:t>, =</a:t>
            </a:r>
            <a:r>
              <a:rPr lang="en-US" dirty="0" err="1"/>
              <a:t>ge</a:t>
            </a:r>
            <a:r>
              <a:rPr lang="en-US" dirty="0"/>
              <a:t>, =ne</a:t>
            </a:r>
          </a:p>
          <a:p>
            <a:pPr lvl="1"/>
            <a:r>
              <a:rPr lang="en-US" dirty="0"/>
              <a:t>Matches calculated using interval operations</a:t>
            </a:r>
          </a:p>
          <a:p>
            <a:pPr lvl="2"/>
            <a:r>
              <a:rPr lang="en-US" dirty="0"/>
              <a:t>Precision turns all dates into intervals</a:t>
            </a:r>
          </a:p>
          <a:p>
            <a:r>
              <a:rPr lang="en-US" dirty="0"/>
              <a:t>string: =</a:t>
            </a:r>
          </a:p>
          <a:p>
            <a:pPr lvl="1"/>
            <a:r>
              <a:rPr lang="en-US" dirty="0"/>
              <a:t>“starts-with” search, ignoring case, accents</a:t>
            </a:r>
          </a:p>
          <a:p>
            <a:pPr lvl="1"/>
            <a:r>
              <a:rPr lang="en-US" dirty="0"/>
              <a:t>Can use :contains for contains search or :exact to be case and accent-sensitive</a:t>
            </a:r>
          </a:p>
        </p:txBody>
      </p:sp>
    </p:spTree>
    <p:extLst>
      <p:ext uri="{BB962C8B-B14F-4D97-AF65-F5344CB8AC3E}">
        <p14:creationId xmlns:p14="http://schemas.microsoft.com/office/powerpoint/2010/main" val="87680665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Parameter types (cont’d)</a:t>
            </a:r>
            <a:endParaRPr lang="en-US" dirty="0"/>
          </a:p>
        </p:txBody>
      </p:sp>
      <p:sp>
        <p:nvSpPr>
          <p:cNvPr id="3" name="Slide Number Placeholder 2"/>
          <p:cNvSpPr>
            <a:spLocks noGrp="1"/>
          </p:cNvSpPr>
          <p:nvPr>
            <p:ph type="sldNum" sz="quarter" idx="11"/>
          </p:nvPr>
        </p:nvSpPr>
        <p:spPr>
          <a:xfrm>
            <a:off x="5791200" y="6629400"/>
            <a:ext cx="711200" cy="228600"/>
          </a:xfrm>
        </p:spPr>
        <p:txBody>
          <a:bodyPr/>
          <a:lstStyle/>
          <a:p>
            <a:fld id="{5CC3E5C4-3E2B-40F1-9F2B-C46CEB0C88DF}" type="slidenum">
              <a:rPr lang="en-CA" smtClean="0"/>
              <a:pPr/>
              <a:t>105</a:t>
            </a:fld>
            <a:endParaRPr lang="en-CA"/>
          </a:p>
        </p:txBody>
      </p:sp>
      <p:sp>
        <p:nvSpPr>
          <p:cNvPr id="4" name="Text Placeholder 3"/>
          <p:cNvSpPr>
            <a:spLocks noGrp="1"/>
          </p:cNvSpPr>
          <p:nvPr>
            <p:ph type="body" idx="4294967295"/>
          </p:nvPr>
        </p:nvSpPr>
        <p:spPr>
          <a:xfrm>
            <a:off x="508000" y="1828800"/>
            <a:ext cx="10667999" cy="4419600"/>
          </a:xfrm>
        </p:spPr>
        <p:txBody>
          <a:bodyPr/>
          <a:lstStyle/>
          <a:p>
            <a:r>
              <a:rPr lang="en-US" sz="2800" dirty="0"/>
              <a:t>token: =</a:t>
            </a:r>
          </a:p>
          <a:p>
            <a:pPr lvl="1"/>
            <a:r>
              <a:rPr lang="en-US" sz="2400" dirty="0"/>
              <a:t>[code] matches codes/identifier values independent of system</a:t>
            </a:r>
          </a:p>
          <a:p>
            <a:pPr lvl="1"/>
            <a:r>
              <a:rPr lang="en-US" sz="2400" dirty="0"/>
              <a:t>[system]|[code/value] matches a specified code or identifier within the specified system</a:t>
            </a:r>
          </a:p>
          <a:p>
            <a:pPr lvl="1"/>
            <a:r>
              <a:rPr lang="en-US" sz="2400" dirty="0"/>
              <a:t>|[code/value] matches the specified code or identifier in instances where no system is declared</a:t>
            </a:r>
          </a:p>
          <a:p>
            <a:pPr lvl="1"/>
            <a:r>
              <a:rPr lang="en-US" sz="2400" dirty="0"/>
              <a:t>:text performs a string search on </a:t>
            </a:r>
            <a:r>
              <a:rPr lang="en-US" sz="2400" dirty="0" err="1"/>
              <a:t>CodeableConcept.text</a:t>
            </a:r>
            <a:r>
              <a:rPr lang="en-US" sz="2400" dirty="0"/>
              <a:t>, </a:t>
            </a:r>
            <a:r>
              <a:rPr lang="en-US" sz="2400" dirty="0" err="1"/>
              <a:t>Coding.display</a:t>
            </a:r>
            <a:r>
              <a:rPr lang="en-US" sz="2400" dirty="0"/>
              <a:t> and </a:t>
            </a:r>
            <a:r>
              <a:rPr lang="en-US" sz="2400" dirty="0" err="1"/>
              <a:t>Identifier.label</a:t>
            </a:r>
            <a:endParaRPr lang="en-US" sz="2400" dirty="0"/>
          </a:p>
          <a:p>
            <a:pPr lvl="1"/>
            <a:r>
              <a:rPr lang="en-US" sz="2400" dirty="0"/>
              <a:t>:in and :not-in allow filtering based on value sets</a:t>
            </a:r>
          </a:p>
        </p:txBody>
      </p:sp>
    </p:spTree>
    <p:extLst>
      <p:ext uri="{BB962C8B-B14F-4D97-AF65-F5344CB8AC3E}">
        <p14:creationId xmlns:p14="http://schemas.microsoft.com/office/powerpoint/2010/main" val="251962450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Parameter types (cont’d)</a:t>
            </a:r>
            <a:endParaRPr lang="en-US" dirty="0"/>
          </a:p>
        </p:txBody>
      </p:sp>
      <p:sp>
        <p:nvSpPr>
          <p:cNvPr id="3" name="Slide Number Placeholder 2"/>
          <p:cNvSpPr>
            <a:spLocks noGrp="1"/>
          </p:cNvSpPr>
          <p:nvPr>
            <p:ph type="sldNum" sz="quarter" idx="11"/>
          </p:nvPr>
        </p:nvSpPr>
        <p:spPr>
          <a:xfrm>
            <a:off x="5791200" y="6629400"/>
            <a:ext cx="711200" cy="228600"/>
          </a:xfrm>
        </p:spPr>
        <p:txBody>
          <a:bodyPr/>
          <a:lstStyle/>
          <a:p>
            <a:fld id="{5CC3E5C4-3E2B-40F1-9F2B-C46CEB0C88DF}" type="slidenum">
              <a:rPr lang="en-CA" smtClean="0"/>
              <a:pPr/>
              <a:t>106</a:t>
            </a:fld>
            <a:endParaRPr lang="en-CA"/>
          </a:p>
        </p:txBody>
      </p:sp>
      <p:sp>
        <p:nvSpPr>
          <p:cNvPr id="4" name="Text Placeholder 3"/>
          <p:cNvSpPr>
            <a:spLocks noGrp="1"/>
          </p:cNvSpPr>
          <p:nvPr>
            <p:ph type="body" idx="4294967295"/>
          </p:nvPr>
        </p:nvSpPr>
        <p:spPr>
          <a:xfrm>
            <a:off x="508000" y="1828800"/>
            <a:ext cx="10667999" cy="4419600"/>
          </a:xfrm>
        </p:spPr>
        <p:txBody>
          <a:bodyPr/>
          <a:lstStyle/>
          <a:p>
            <a:r>
              <a:rPr lang="en-US" dirty="0"/>
              <a:t>quantity: =, =</a:t>
            </a:r>
            <a:r>
              <a:rPr lang="en-US" dirty="0" err="1"/>
              <a:t>lt</a:t>
            </a:r>
            <a:r>
              <a:rPr lang="en-US" dirty="0"/>
              <a:t>, =</a:t>
            </a:r>
            <a:r>
              <a:rPr lang="en-US" dirty="0" err="1"/>
              <a:t>gt</a:t>
            </a:r>
            <a:r>
              <a:rPr lang="en-US" dirty="0"/>
              <a:t>, =le, =</a:t>
            </a:r>
            <a:r>
              <a:rPr lang="en-US" dirty="0" err="1"/>
              <a:t>ge</a:t>
            </a:r>
            <a:r>
              <a:rPr lang="en-US" dirty="0"/>
              <a:t>, =ne</a:t>
            </a:r>
          </a:p>
          <a:p>
            <a:pPr lvl="1"/>
            <a:r>
              <a:rPr lang="en-US" dirty="0"/>
              <a:t>[comparator][number]|[system]|[code]</a:t>
            </a:r>
          </a:p>
          <a:p>
            <a:pPr lvl="1"/>
            <a:r>
              <a:rPr lang="en-US" dirty="0"/>
              <a:t>Follows rules for number + token together for value + units of quantity</a:t>
            </a:r>
          </a:p>
          <a:p>
            <a:r>
              <a:rPr lang="en-US" dirty="0"/>
              <a:t>reference: =</a:t>
            </a:r>
          </a:p>
          <a:p>
            <a:pPr lvl="1"/>
            <a:r>
              <a:rPr lang="en-US" dirty="0"/>
              <a:t>Either the local or absolute id</a:t>
            </a:r>
          </a:p>
          <a:p>
            <a:pPr lvl="1"/>
            <a:r>
              <a:rPr lang="en-US" dirty="0"/>
              <a:t>:type filters resource type</a:t>
            </a:r>
          </a:p>
        </p:txBody>
      </p:sp>
    </p:spTree>
    <p:extLst>
      <p:ext uri="{BB962C8B-B14F-4D97-AF65-F5344CB8AC3E}">
        <p14:creationId xmlns:p14="http://schemas.microsoft.com/office/powerpoint/2010/main" val="76936824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Ok I get it…or not?</a:t>
            </a:r>
            <a:endParaRPr lang="en-US" dirty="0"/>
          </a:p>
        </p:txBody>
      </p:sp>
      <p:sp>
        <p:nvSpPr>
          <p:cNvPr id="3" name="Slide Number Placeholder 2"/>
          <p:cNvSpPr>
            <a:spLocks noGrp="1"/>
          </p:cNvSpPr>
          <p:nvPr>
            <p:ph type="sldNum" sz="quarter" idx="11"/>
          </p:nvPr>
        </p:nvSpPr>
        <p:spPr>
          <a:xfrm>
            <a:off x="5791200" y="6629400"/>
            <a:ext cx="711200" cy="228600"/>
          </a:xfrm>
        </p:spPr>
        <p:txBody>
          <a:bodyPr/>
          <a:lstStyle/>
          <a:p>
            <a:fld id="{5CC3E5C4-3E2B-40F1-9F2B-C46CEB0C88DF}" type="slidenum">
              <a:rPr lang="en-CA" smtClean="0"/>
              <a:pPr/>
              <a:t>107</a:t>
            </a:fld>
            <a:endParaRPr lang="en-CA"/>
          </a:p>
        </p:txBody>
      </p:sp>
      <p:sp>
        <p:nvSpPr>
          <p:cNvPr id="4" name="Rectangle 3"/>
          <p:cNvSpPr/>
          <p:nvPr/>
        </p:nvSpPr>
        <p:spPr>
          <a:xfrm>
            <a:off x="2057400" y="1981200"/>
            <a:ext cx="8001000" cy="2523768"/>
          </a:xfrm>
          <a:prstGeom prst="rect">
            <a:avLst/>
          </a:prstGeom>
        </p:spPr>
        <p:txBody>
          <a:bodyPr wrap="square">
            <a:spAutoFit/>
          </a:bodyPr>
          <a:lstStyle/>
          <a:p>
            <a:r>
              <a:rPr lang="en-US" sz="2000" dirty="0">
                <a:latin typeface="Courier New" pitchFamily="49" charset="0"/>
                <a:cs typeface="Courier New" pitchFamily="49" charset="0"/>
              </a:rPr>
              <a:t>[base]/Patient                     406 hits</a:t>
            </a:r>
          </a:p>
          <a:p>
            <a:endParaRPr lang="en-US" sz="2000" dirty="0">
              <a:latin typeface="Courier New" pitchFamily="49" charset="0"/>
              <a:cs typeface="Courier New" pitchFamily="49" charset="0"/>
            </a:endParaRPr>
          </a:p>
          <a:p>
            <a:r>
              <a:rPr lang="en-US" sz="2000" dirty="0">
                <a:latin typeface="Courier New" pitchFamily="49" charset="0"/>
                <a:cs typeface="Courier New" pitchFamily="49" charset="0"/>
              </a:rPr>
              <a:t>[base]/</a:t>
            </a:r>
            <a:r>
              <a:rPr lang="en-US" sz="2000" dirty="0" err="1">
                <a:latin typeface="Courier New" pitchFamily="49" charset="0"/>
                <a:cs typeface="Courier New" pitchFamily="49" charset="0"/>
              </a:rPr>
              <a:t>Patient?gender</a:t>
            </a:r>
            <a:r>
              <a:rPr lang="en-US" sz="2000" dirty="0">
                <a:latin typeface="Courier New" pitchFamily="49" charset="0"/>
                <a:cs typeface="Courier New" pitchFamily="49" charset="0"/>
              </a:rPr>
              <a:t>=male         231 hits</a:t>
            </a:r>
          </a:p>
          <a:p>
            <a:r>
              <a:rPr lang="en-US" sz="2000" dirty="0">
                <a:latin typeface="Courier New" pitchFamily="49" charset="0"/>
                <a:cs typeface="Courier New" pitchFamily="49" charset="0"/>
              </a:rPr>
              <a:t>[base]/</a:t>
            </a:r>
            <a:r>
              <a:rPr lang="en-US" sz="2000" dirty="0" err="1">
                <a:latin typeface="Courier New" pitchFamily="49" charset="0"/>
                <a:cs typeface="Courier New" pitchFamily="49" charset="0"/>
              </a:rPr>
              <a:t>Patient?gender</a:t>
            </a:r>
            <a:r>
              <a:rPr lang="en-US" sz="2000" dirty="0">
                <a:latin typeface="Courier New" pitchFamily="49" charset="0"/>
                <a:cs typeface="Courier New" pitchFamily="49" charset="0"/>
              </a:rPr>
              <a:t>=female       166 hits</a:t>
            </a:r>
          </a:p>
          <a:p>
            <a:r>
              <a:rPr lang="en-US" sz="2000" dirty="0">
                <a:latin typeface="Courier New" pitchFamily="49" charset="0"/>
                <a:cs typeface="Courier New" pitchFamily="49" charset="0"/>
              </a:rPr>
              <a:t>[base]/</a:t>
            </a:r>
            <a:r>
              <a:rPr lang="en-US" sz="2000" dirty="0" err="1">
                <a:latin typeface="Courier New" pitchFamily="49" charset="0"/>
                <a:cs typeface="Courier New" pitchFamily="49" charset="0"/>
              </a:rPr>
              <a:t>Patient?gender</a:t>
            </a:r>
            <a:r>
              <a:rPr lang="en-US" sz="2000" dirty="0">
                <a:latin typeface="Courier New" pitchFamily="49" charset="0"/>
                <a:cs typeface="Courier New" pitchFamily="49" charset="0"/>
              </a:rPr>
              <a:t>=other          4 hits</a:t>
            </a:r>
          </a:p>
          <a:p>
            <a:r>
              <a:rPr lang="en-US" sz="2000" dirty="0">
                <a:latin typeface="Courier New" pitchFamily="49" charset="0"/>
                <a:cs typeface="Courier New" pitchFamily="49" charset="0"/>
              </a:rPr>
              <a:t>[base]/</a:t>
            </a:r>
            <a:r>
              <a:rPr lang="en-US" sz="2000" dirty="0" err="1">
                <a:latin typeface="Courier New" pitchFamily="49" charset="0"/>
                <a:cs typeface="Courier New" pitchFamily="49" charset="0"/>
              </a:rPr>
              <a:t>Patient?gender</a:t>
            </a:r>
            <a:r>
              <a:rPr lang="en-US" sz="2000" dirty="0">
                <a:latin typeface="Courier New" pitchFamily="49" charset="0"/>
                <a:cs typeface="Courier New" pitchFamily="49" charset="0"/>
              </a:rPr>
              <a:t>=unknown        1 hits</a:t>
            </a:r>
          </a:p>
          <a:p>
            <a:endParaRPr lang="en-US" b="1" dirty="0">
              <a:latin typeface="Courier New" pitchFamily="49" charset="0"/>
              <a:cs typeface="Courier New" pitchFamily="49" charset="0"/>
            </a:endParaRPr>
          </a:p>
          <a:p>
            <a:r>
              <a:rPr lang="en-US" sz="2000" b="1" dirty="0">
                <a:latin typeface="Courier New" pitchFamily="49" charset="0"/>
                <a:cs typeface="Courier New" pitchFamily="49" charset="0"/>
              </a:rPr>
              <a:t>Total: 231 + 166 + 4 + 1 = </a:t>
            </a:r>
            <a:r>
              <a:rPr lang="en-US" sz="2000" b="1" dirty="0">
                <a:solidFill>
                  <a:srgbClr val="FF0000"/>
                </a:solidFill>
                <a:latin typeface="Courier New" pitchFamily="49" charset="0"/>
                <a:cs typeface="Courier New" pitchFamily="49" charset="0"/>
              </a:rPr>
              <a:t>402</a:t>
            </a:r>
          </a:p>
        </p:txBody>
      </p:sp>
      <p:sp>
        <p:nvSpPr>
          <p:cNvPr id="7" name="Rectangle 6"/>
          <p:cNvSpPr/>
          <p:nvPr/>
        </p:nvSpPr>
        <p:spPr>
          <a:xfrm>
            <a:off x="2057400" y="4645586"/>
            <a:ext cx="8001000" cy="1015663"/>
          </a:xfrm>
          <a:prstGeom prst="rect">
            <a:avLst/>
          </a:prstGeom>
        </p:spPr>
        <p:txBody>
          <a:bodyPr wrap="square">
            <a:spAutoFit/>
          </a:bodyPr>
          <a:lstStyle/>
          <a:p>
            <a:r>
              <a:rPr lang="en-US" sz="2000" dirty="0">
                <a:latin typeface="Courier New" pitchFamily="49" charset="0"/>
                <a:cs typeface="Courier New" pitchFamily="49" charset="0"/>
              </a:rPr>
              <a:t>[base]/</a:t>
            </a:r>
            <a:r>
              <a:rPr lang="en-US" sz="2000" dirty="0" err="1">
                <a:latin typeface="Courier New" pitchFamily="49" charset="0"/>
                <a:cs typeface="Courier New" pitchFamily="49" charset="0"/>
              </a:rPr>
              <a:t>Patient?gender:missing</a:t>
            </a:r>
            <a:r>
              <a:rPr lang="en-US" sz="2000" dirty="0">
                <a:latin typeface="Courier New" pitchFamily="49" charset="0"/>
                <a:cs typeface="Courier New" pitchFamily="49" charset="0"/>
              </a:rPr>
              <a:t>=true   4 hits</a:t>
            </a:r>
          </a:p>
          <a:p>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Total: 402 + 4 = </a:t>
            </a:r>
            <a:r>
              <a:rPr lang="en-US" sz="2000" b="1" dirty="0">
                <a:solidFill>
                  <a:srgbClr val="FF0000"/>
                </a:solidFill>
                <a:latin typeface="Courier New" pitchFamily="49" charset="0"/>
                <a:cs typeface="Courier New" pitchFamily="49" charset="0"/>
              </a:rPr>
              <a:t>406</a:t>
            </a:r>
          </a:p>
        </p:txBody>
      </p:sp>
    </p:spTree>
    <p:extLst>
      <p:ext uri="{BB962C8B-B14F-4D97-AF65-F5344CB8AC3E}">
        <p14:creationId xmlns:p14="http://schemas.microsoft.com/office/powerpoint/2010/main" val="3176410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Chained searches</a:t>
            </a:r>
            <a:endParaRPr lang="en-US" dirty="0"/>
          </a:p>
        </p:txBody>
      </p:sp>
      <p:sp>
        <p:nvSpPr>
          <p:cNvPr id="3" name="Content Placeholder 2"/>
          <p:cNvSpPr>
            <a:spLocks noGrp="1"/>
          </p:cNvSpPr>
          <p:nvPr>
            <p:ph idx="1"/>
          </p:nvPr>
        </p:nvSpPr>
        <p:spPr/>
        <p:txBody>
          <a:bodyPr/>
          <a:lstStyle/>
          <a:p>
            <a:r>
              <a:rPr lang="en-US"/>
              <a:t>Patient has a search for “name”.</a:t>
            </a:r>
          </a:p>
          <a:p>
            <a:r>
              <a:rPr lang="en-US"/>
              <a:t>Observation has a search for “subject” (the id of the Patient, Group or Device)</a:t>
            </a:r>
          </a:p>
          <a:p>
            <a:r>
              <a:rPr lang="en-US"/>
              <a:t>How do I find Observations for a patient, searching using his name?</a:t>
            </a:r>
            <a:endParaRPr lang="en-US" dirty="0"/>
          </a:p>
        </p:txBody>
      </p:sp>
      <p:sp>
        <p:nvSpPr>
          <p:cNvPr id="4" name="Slide Number Placeholder 3"/>
          <p:cNvSpPr>
            <a:spLocks noGrp="1"/>
          </p:cNvSpPr>
          <p:nvPr>
            <p:ph type="sldNum" sz="quarter" idx="11"/>
          </p:nvPr>
        </p:nvSpPr>
        <p:spPr>
          <a:xfrm>
            <a:off x="5791200" y="6629400"/>
            <a:ext cx="711200" cy="228600"/>
          </a:xfrm>
        </p:spPr>
        <p:txBody>
          <a:bodyPr/>
          <a:lstStyle/>
          <a:p>
            <a:fld id="{5CC3E5C4-3E2B-40F1-9F2B-C46CEB0C88DF}" type="slidenum">
              <a:rPr lang="en-CA" smtClean="0"/>
              <a:pPr/>
              <a:t>108</a:t>
            </a:fld>
            <a:endParaRPr lang="en-CA"/>
          </a:p>
        </p:txBody>
      </p:sp>
    </p:spTree>
    <p:extLst>
      <p:ext uri="{BB962C8B-B14F-4D97-AF65-F5344CB8AC3E}">
        <p14:creationId xmlns:p14="http://schemas.microsoft.com/office/powerpoint/2010/main" val="236316279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 queries in 1</a:t>
            </a:r>
            <a:endParaRPr lang="en-US" dirty="0"/>
          </a:p>
        </p:txBody>
      </p:sp>
      <p:sp>
        <p:nvSpPr>
          <p:cNvPr id="3" name="Content Placeholder 2"/>
          <p:cNvSpPr>
            <a:spLocks noGrp="1"/>
          </p:cNvSpPr>
          <p:nvPr>
            <p:ph idx="1"/>
          </p:nvPr>
        </p:nvSpPr>
        <p:spPr/>
        <p:txBody>
          <a:bodyPr/>
          <a:lstStyle/>
          <a:p>
            <a:r>
              <a:rPr lang="en-US" dirty="0"/>
              <a:t>You (as a client) don’t need to do separate operations, just one:</a:t>
            </a:r>
          </a:p>
          <a:p>
            <a:pPr marL="0" indent="0">
              <a:buNone/>
            </a:pPr>
            <a:r>
              <a:rPr lang="en-US" dirty="0">
                <a:latin typeface="Courier New" panose="02070309020205020404" pitchFamily="49" charset="0"/>
                <a:cs typeface="Courier New" panose="02070309020205020404" pitchFamily="49" charset="0"/>
              </a:rPr>
              <a:t>https://server.com/fhir/Observation?</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subject.name=jim</a:t>
            </a:r>
          </a:p>
          <a:p>
            <a:endParaRPr lang="en-US" dirty="0"/>
          </a:p>
          <a:p>
            <a:r>
              <a:rPr lang="en-US" dirty="0"/>
              <a:t>But note: this still only works on the predefined search parameters. You cannot just use any property of the resource. </a:t>
            </a:r>
          </a:p>
        </p:txBody>
      </p:sp>
      <p:sp>
        <p:nvSpPr>
          <p:cNvPr id="4" name="Slide Number Placeholder 3"/>
          <p:cNvSpPr>
            <a:spLocks noGrp="1"/>
          </p:cNvSpPr>
          <p:nvPr>
            <p:ph type="sldNum" sz="quarter" idx="11"/>
          </p:nvPr>
        </p:nvSpPr>
        <p:spPr>
          <a:xfrm>
            <a:off x="5791200" y="6629400"/>
            <a:ext cx="711200" cy="228600"/>
          </a:xfrm>
        </p:spPr>
        <p:txBody>
          <a:bodyPr/>
          <a:lstStyle/>
          <a:p>
            <a:fld id="{5CC3E5C4-3E2B-40F1-9F2B-C46CEB0C88DF}" type="slidenum">
              <a:rPr lang="en-CA" smtClean="0"/>
              <a:pPr/>
              <a:t>109</a:t>
            </a:fld>
            <a:endParaRPr lang="en-CA"/>
          </a:p>
        </p:txBody>
      </p:sp>
    </p:spTree>
    <p:extLst>
      <p:ext uri="{BB962C8B-B14F-4D97-AF65-F5344CB8AC3E}">
        <p14:creationId xmlns:p14="http://schemas.microsoft.com/office/powerpoint/2010/main" val="3462848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idx="1"/>
          </p:nvPr>
        </p:nvSpPr>
        <p:spPr/>
        <p:txBody>
          <a:bodyPr/>
          <a:lstStyle/>
          <a:p>
            <a:r>
              <a:rPr lang="en-US" noProof="0"/>
              <a:t>Examples</a:t>
            </a:r>
            <a:endParaRPr lang="en-US" noProof="0" dirty="0"/>
          </a:p>
        </p:txBody>
      </p:sp>
      <p:sp>
        <p:nvSpPr>
          <p:cNvPr id="7" name="Content Placeholder 6"/>
          <p:cNvSpPr>
            <a:spLocks noGrp="1"/>
          </p:cNvSpPr>
          <p:nvPr>
            <p:ph sz="half" idx="2"/>
          </p:nvPr>
        </p:nvSpPr>
        <p:spPr/>
        <p:txBody>
          <a:bodyPr/>
          <a:lstStyle/>
          <a:p>
            <a:r>
              <a:rPr lang="en-US" noProof="0"/>
              <a:t>Administrative</a:t>
            </a:r>
          </a:p>
          <a:p>
            <a:pPr lvl="1"/>
            <a:r>
              <a:rPr lang="en-US" noProof="0"/>
              <a:t>Patient, Practitioner, Organization, Location, Coverage, Invoice</a:t>
            </a:r>
          </a:p>
          <a:p>
            <a:r>
              <a:rPr lang="en-US" noProof="0"/>
              <a:t>Clinical Concepts</a:t>
            </a:r>
          </a:p>
          <a:p>
            <a:pPr lvl="1"/>
            <a:r>
              <a:rPr lang="en-US" noProof="0"/>
              <a:t>Allergy, Condition, Family History, Care Plan</a:t>
            </a:r>
          </a:p>
          <a:p>
            <a:r>
              <a:rPr lang="en-US" noProof="0"/>
              <a:t>Infrastructure</a:t>
            </a:r>
          </a:p>
          <a:p>
            <a:pPr lvl="1"/>
            <a:r>
              <a:rPr lang="en-US" noProof="0"/>
              <a:t>Document, Message, Profile, Conformance</a:t>
            </a:r>
            <a:endParaRPr lang="en-US" noProof="0" dirty="0"/>
          </a:p>
        </p:txBody>
      </p:sp>
      <p:sp>
        <p:nvSpPr>
          <p:cNvPr id="10" name="Text Placeholder 9"/>
          <p:cNvSpPr>
            <a:spLocks noGrp="1"/>
          </p:cNvSpPr>
          <p:nvPr>
            <p:ph type="body" sz="quarter" idx="3"/>
          </p:nvPr>
        </p:nvSpPr>
        <p:spPr/>
        <p:txBody>
          <a:bodyPr/>
          <a:lstStyle/>
          <a:p>
            <a:r>
              <a:rPr lang="en-US" noProof="0"/>
              <a:t>Non-examples</a:t>
            </a:r>
            <a:endParaRPr lang="en-US" noProof="0" dirty="0"/>
          </a:p>
        </p:txBody>
      </p:sp>
      <p:sp>
        <p:nvSpPr>
          <p:cNvPr id="11" name="Content Placeholder 10"/>
          <p:cNvSpPr>
            <a:spLocks noGrp="1"/>
          </p:cNvSpPr>
          <p:nvPr>
            <p:ph sz="quarter" idx="4"/>
          </p:nvPr>
        </p:nvSpPr>
        <p:spPr/>
        <p:txBody>
          <a:bodyPr/>
          <a:lstStyle/>
          <a:p>
            <a:r>
              <a:rPr lang="en-US" noProof="0"/>
              <a:t>Gender</a:t>
            </a:r>
          </a:p>
          <a:p>
            <a:pPr lvl="1"/>
            <a:r>
              <a:rPr lang="en-US" noProof="0"/>
              <a:t>Too small</a:t>
            </a:r>
          </a:p>
          <a:p>
            <a:r>
              <a:rPr lang="en-US" noProof="0"/>
              <a:t>Electronic Health Record </a:t>
            </a:r>
          </a:p>
          <a:p>
            <a:pPr lvl="1"/>
            <a:r>
              <a:rPr lang="en-US" noProof="0"/>
              <a:t>Too big</a:t>
            </a:r>
          </a:p>
          <a:p>
            <a:r>
              <a:rPr lang="en-US" noProof="0"/>
              <a:t>Blood Pressure</a:t>
            </a:r>
          </a:p>
          <a:p>
            <a:pPr lvl="1"/>
            <a:r>
              <a:rPr lang="en-US" noProof="0"/>
              <a:t>Too specific</a:t>
            </a:r>
          </a:p>
          <a:p>
            <a:r>
              <a:rPr lang="en-US" noProof="0"/>
              <a:t>Intervention</a:t>
            </a:r>
          </a:p>
          <a:p>
            <a:pPr lvl="1"/>
            <a:r>
              <a:rPr lang="en-US" noProof="0"/>
              <a:t>Too broad</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11</a:t>
            </a:fld>
            <a:endParaRPr lang="en-CA" dirty="0"/>
          </a:p>
        </p:txBody>
      </p:sp>
      <p:sp>
        <p:nvSpPr>
          <p:cNvPr id="6" name="Title 5"/>
          <p:cNvSpPr>
            <a:spLocks noGrp="1"/>
          </p:cNvSpPr>
          <p:nvPr>
            <p:ph type="title"/>
          </p:nvPr>
        </p:nvSpPr>
        <p:spPr/>
        <p:txBody>
          <a:bodyPr/>
          <a:lstStyle/>
          <a:p>
            <a:r>
              <a:rPr lang="en-US" noProof="0"/>
              <a:t>What’s a Resource?</a:t>
            </a:r>
            <a:endParaRPr lang="en-US" noProof="0" dirty="0"/>
          </a:p>
        </p:txBody>
      </p:sp>
      <p:sp>
        <p:nvSpPr>
          <p:cNvPr id="12" name="TextBox 11"/>
          <p:cNvSpPr txBox="1"/>
          <p:nvPr/>
        </p:nvSpPr>
        <p:spPr>
          <a:xfrm>
            <a:off x="4727848" y="5805264"/>
            <a:ext cx="4896544" cy="707886"/>
          </a:xfrm>
          <a:prstGeom prst="rect">
            <a:avLst/>
          </a:prstGeom>
          <a:noFill/>
        </p:spPr>
        <p:txBody>
          <a:bodyPr wrap="square" rtlCol="0">
            <a:spAutoFit/>
          </a:bodyPr>
          <a:lstStyle/>
          <a:p>
            <a:r>
              <a:rPr lang="en-US" sz="4000" b="1" dirty="0">
                <a:solidFill>
                  <a:schemeClr val="accent1"/>
                </a:solidFill>
              </a:rPr>
              <a:t>100-150 total - ever</a:t>
            </a:r>
            <a:endParaRPr lang="en-CA" sz="4000" b="1" dirty="0">
              <a:solidFill>
                <a:schemeClr val="accent1"/>
              </a:solidFill>
            </a:endParaRPr>
          </a:p>
        </p:txBody>
      </p:sp>
    </p:spTree>
    <p:extLst>
      <p:ext uri="{BB962C8B-B14F-4D97-AF65-F5344CB8AC3E}">
        <p14:creationId xmlns:p14="http://schemas.microsoft.com/office/powerpoint/2010/main" val="1797951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xEl>
                                              <p:pRg st="4" end="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xEl>
                                              <p:pRg st="6" end="6"/>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1" grpId="0" uiExpand="1" build="p"/>
      <p:bldP spid="12"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More optimizations</a:t>
            </a:r>
            <a:endParaRPr lang="en-US" dirty="0"/>
          </a:p>
        </p:txBody>
      </p:sp>
      <p:sp>
        <p:nvSpPr>
          <p:cNvPr id="3" name="Content Placeholder 2"/>
          <p:cNvSpPr>
            <a:spLocks noGrp="1"/>
          </p:cNvSpPr>
          <p:nvPr>
            <p:ph idx="1"/>
          </p:nvPr>
        </p:nvSpPr>
        <p:spPr/>
        <p:txBody>
          <a:bodyPr/>
          <a:lstStyle/>
          <a:p>
            <a:r>
              <a:rPr lang="en-US" dirty="0"/>
              <a:t>Say we do:</a:t>
            </a:r>
          </a:p>
          <a:p>
            <a:pPr lvl="1"/>
            <a:r>
              <a:rPr lang="en-US" dirty="0">
                <a:latin typeface="Courier New" panose="02070309020205020404" pitchFamily="49" charset="0"/>
                <a:cs typeface="Courier New" panose="02070309020205020404" pitchFamily="49" charset="0"/>
              </a:rPr>
              <a:t>https://fhir.com/fhir/Observation?date=2014-01-20</a:t>
            </a:r>
          </a:p>
          <a:p>
            <a:pPr lvl="1"/>
            <a:r>
              <a:rPr lang="en-US" dirty="0"/>
              <a:t>We get back: a Bundle with 0..* “Observations”</a:t>
            </a:r>
          </a:p>
          <a:p>
            <a:r>
              <a:rPr lang="en-US" dirty="0"/>
              <a:t>Now, usually, wouldn’t we want the Patient information too?  =&gt; Need to do “N” queries for the Observation’s “subject”</a:t>
            </a:r>
          </a:p>
          <a:p>
            <a:r>
              <a:rPr lang="en-US" dirty="0"/>
              <a:t>Quicker:</a:t>
            </a:r>
          </a:p>
          <a:p>
            <a:pPr lvl="1"/>
            <a:r>
              <a:rPr lang="en-US" dirty="0">
                <a:latin typeface="Courier New" panose="02070309020205020404" pitchFamily="49" charset="0"/>
                <a:cs typeface="Courier New" panose="02070309020205020404" pitchFamily="49" charset="0"/>
              </a:rPr>
              <a:t>	?_include=</a:t>
            </a:r>
            <a:r>
              <a:rPr lang="en-US" dirty="0" err="1">
                <a:latin typeface="Courier New" panose="02070309020205020404" pitchFamily="49" charset="0"/>
                <a:cs typeface="Courier New" panose="02070309020205020404" pitchFamily="49" charset="0"/>
              </a:rPr>
              <a:t>Observation.</a:t>
            </a:r>
            <a:r>
              <a:rPr lang="en-US" u="sng" dirty="0" err="1">
                <a:latin typeface="Courier New" panose="02070309020205020404" pitchFamily="49" charset="0"/>
                <a:cs typeface="Courier New" panose="02070309020205020404" pitchFamily="49" charset="0"/>
              </a:rPr>
              <a:t>subject</a:t>
            </a:r>
            <a:endParaRPr lang="en-US" u="sng" dirty="0">
              <a:latin typeface="Courier New" panose="02070309020205020404" pitchFamily="49" charset="0"/>
              <a:cs typeface="Courier New" panose="02070309020205020404" pitchFamily="49" charset="0"/>
            </a:endParaRPr>
          </a:p>
          <a:p>
            <a:pPr lvl="2"/>
            <a:r>
              <a:rPr lang="en-US" u="sng" dirty="0"/>
              <a:t>Returns both Observations + Patients</a:t>
            </a:r>
          </a:p>
        </p:txBody>
      </p:sp>
      <p:sp>
        <p:nvSpPr>
          <p:cNvPr id="4" name="Slide Number Placeholder 3"/>
          <p:cNvSpPr>
            <a:spLocks noGrp="1"/>
          </p:cNvSpPr>
          <p:nvPr>
            <p:ph type="sldNum" sz="quarter" idx="11"/>
          </p:nvPr>
        </p:nvSpPr>
        <p:spPr>
          <a:xfrm>
            <a:off x="5791200" y="6629400"/>
            <a:ext cx="711200" cy="228600"/>
          </a:xfrm>
        </p:spPr>
        <p:txBody>
          <a:bodyPr/>
          <a:lstStyle/>
          <a:p>
            <a:fld id="{5CC3E5C4-3E2B-40F1-9F2B-C46CEB0C88DF}" type="slidenum">
              <a:rPr lang="en-CA" smtClean="0"/>
              <a:pPr/>
              <a:t>110</a:t>
            </a:fld>
            <a:endParaRPr lang="en-CA"/>
          </a:p>
        </p:txBody>
      </p:sp>
    </p:spTree>
    <p:extLst>
      <p:ext uri="{BB962C8B-B14F-4D97-AF65-F5344CB8AC3E}">
        <p14:creationId xmlns:p14="http://schemas.microsoft.com/office/powerpoint/2010/main" val="389502402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Reverse Include</a:t>
            </a:r>
            <a:endParaRPr lang="en-CA" dirty="0"/>
          </a:p>
        </p:txBody>
      </p:sp>
      <p:sp>
        <p:nvSpPr>
          <p:cNvPr id="3" name="Content Placeholder 2"/>
          <p:cNvSpPr>
            <a:spLocks noGrp="1"/>
          </p:cNvSpPr>
          <p:nvPr>
            <p:ph idx="1"/>
          </p:nvPr>
        </p:nvSpPr>
        <p:spPr/>
        <p:txBody>
          <a:bodyPr/>
          <a:lstStyle/>
          <a:p>
            <a:r>
              <a:rPr lang="en-CA" dirty="0"/>
              <a:t>You can also do the reverse.  E.g. Give me this patient and all the observations that point to them (careful – this could be a large set . . .)</a:t>
            </a:r>
          </a:p>
          <a:p>
            <a:r>
              <a:rPr lang="en-CA" dirty="0">
                <a:latin typeface="Courier New" panose="02070309020205020404" pitchFamily="49" charset="0"/>
                <a:cs typeface="Courier New" panose="02070309020205020404" pitchFamily="49" charset="0"/>
              </a:rPr>
              <a:t>Patient?_</a:t>
            </a:r>
            <a:r>
              <a:rPr lang="en-CA" dirty="0" err="1">
                <a:latin typeface="Courier New" panose="02070309020205020404" pitchFamily="49" charset="0"/>
                <a:cs typeface="Courier New" panose="02070309020205020404" pitchFamily="49" charset="0"/>
              </a:rPr>
              <a:t>revinclude</a:t>
            </a:r>
            <a:r>
              <a:rPr lang="en-CA" dirty="0">
                <a:latin typeface="Courier New" panose="02070309020205020404" pitchFamily="49" charset="0"/>
                <a:cs typeface="Courier New" panose="02070309020205020404" pitchFamily="49" charset="0"/>
              </a:rPr>
              <a:t>=</a:t>
            </a:r>
            <a:r>
              <a:rPr lang="en-CA" dirty="0" err="1">
                <a:latin typeface="Courier New" panose="02070309020205020404" pitchFamily="49" charset="0"/>
                <a:cs typeface="Courier New" panose="02070309020205020404" pitchFamily="49" charset="0"/>
              </a:rPr>
              <a:t>Observation:subject</a:t>
            </a:r>
            <a:endParaRPr lang="en-CA"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1"/>
          </p:nvPr>
        </p:nvSpPr>
        <p:spPr>
          <a:xfrm>
            <a:off x="5791200" y="6629400"/>
            <a:ext cx="711200" cy="228600"/>
          </a:xfrm>
        </p:spPr>
        <p:txBody>
          <a:bodyPr/>
          <a:lstStyle/>
          <a:p>
            <a:fld id="{5CC3E5C4-3E2B-40F1-9F2B-C46CEB0C88DF}" type="slidenum">
              <a:rPr lang="en-CA" smtClean="0"/>
              <a:pPr/>
              <a:t>111</a:t>
            </a:fld>
            <a:endParaRPr lang="en-CA" dirty="0"/>
          </a:p>
        </p:txBody>
      </p:sp>
    </p:spTree>
    <p:extLst>
      <p:ext uri="{BB962C8B-B14F-4D97-AF65-F5344CB8AC3E}">
        <p14:creationId xmlns:p14="http://schemas.microsoft.com/office/powerpoint/2010/main" val="142033890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Composites</a:t>
            </a:r>
            <a:endParaRPr lang="en-US" dirty="0"/>
          </a:p>
        </p:txBody>
      </p:sp>
      <p:sp>
        <p:nvSpPr>
          <p:cNvPr id="3" name="Content Placeholder 2"/>
          <p:cNvSpPr>
            <a:spLocks noGrp="1"/>
          </p:cNvSpPr>
          <p:nvPr>
            <p:ph idx="1"/>
          </p:nvPr>
        </p:nvSpPr>
        <p:spPr/>
        <p:txBody>
          <a:bodyPr/>
          <a:lstStyle/>
          <a:p>
            <a:r>
              <a:rPr lang="en-US" dirty="0"/>
              <a:t>What if I want to find all groups with a characteristic of “eye color = green”</a:t>
            </a:r>
          </a:p>
          <a:p>
            <a:pPr lvl="1"/>
            <a:r>
              <a:rPr lang="en-US" dirty="0" err="1">
                <a:latin typeface="Courier New" panose="02070309020205020404" pitchFamily="49" charset="0"/>
                <a:cs typeface="Courier New" panose="02070309020205020404" pitchFamily="49" charset="0"/>
              </a:rPr>
              <a:t>Group?characteristic</a:t>
            </a:r>
            <a:r>
              <a:rPr lang="en-US" dirty="0">
                <a:latin typeface="Courier New" panose="02070309020205020404" pitchFamily="49" charset="0"/>
                <a:cs typeface="Courier New" panose="02070309020205020404" pitchFamily="49" charset="0"/>
              </a:rPr>
              <a:t>=eye </a:t>
            </a:r>
            <a:r>
              <a:rPr lang="en-US" dirty="0" err="1">
                <a:latin typeface="Courier New" panose="02070309020205020404" pitchFamily="49" charset="0"/>
                <a:cs typeface="Courier New" panose="02070309020205020404" pitchFamily="49" charset="0"/>
              </a:rPr>
              <a:t>color&amp;value</a:t>
            </a:r>
            <a:r>
              <a:rPr lang="en-US" dirty="0">
                <a:latin typeface="Courier New" panose="02070309020205020404" pitchFamily="49" charset="0"/>
                <a:cs typeface="Courier New" panose="02070309020205020404" pitchFamily="49" charset="0"/>
              </a:rPr>
              <a:t>=green</a:t>
            </a:r>
          </a:p>
          <a:p>
            <a:pPr lvl="1"/>
            <a:r>
              <a:rPr lang="en-US" dirty="0"/>
              <a:t>Result: instance with characteristics of “eye color=blue” and “favorite color=green”</a:t>
            </a:r>
          </a:p>
          <a:p>
            <a:r>
              <a:rPr lang="en-US" dirty="0"/>
              <a:t>Solution</a:t>
            </a:r>
          </a:p>
          <a:p>
            <a:pPr lvl="1"/>
            <a:r>
              <a:rPr lang="en-US" dirty="0" err="1">
                <a:latin typeface="Courier New" panose="02070309020205020404" pitchFamily="49" charset="0"/>
                <a:cs typeface="Courier New" panose="02070309020205020404" pitchFamily="49" charset="0"/>
              </a:rPr>
              <a:t>Group:characteristic-value</a:t>
            </a:r>
            <a:r>
              <a:rPr lang="en-US" dirty="0">
                <a:latin typeface="Courier New" panose="02070309020205020404" pitchFamily="49" charset="0"/>
                <a:cs typeface="Courier New" panose="02070309020205020404" pitchFamily="49" charset="0"/>
              </a:rPr>
              <a:t>=eye </a:t>
            </a:r>
            <a:r>
              <a:rPr lang="en-US" dirty="0" err="1">
                <a:latin typeface="Courier New" panose="02070309020205020404" pitchFamily="49" charset="0"/>
                <a:cs typeface="Courier New" panose="02070309020205020404" pitchFamily="49" charset="0"/>
              </a:rPr>
              <a:t>color$green</a:t>
            </a:r>
            <a:endParaRPr lang="en-US" dirty="0">
              <a:latin typeface="Courier New" panose="02070309020205020404" pitchFamily="49" charset="0"/>
              <a:cs typeface="Courier New" panose="02070309020205020404" pitchFamily="49" charset="0"/>
            </a:endParaRPr>
          </a:p>
          <a:p>
            <a:pPr lvl="1"/>
            <a:endParaRPr lang="en-US" dirty="0"/>
          </a:p>
          <a:p>
            <a:pPr lvl="1"/>
            <a:r>
              <a:rPr lang="en-US" dirty="0"/>
              <a:t>(don’t forget to escape the blank . . .)</a:t>
            </a:r>
          </a:p>
        </p:txBody>
      </p:sp>
      <p:sp>
        <p:nvSpPr>
          <p:cNvPr id="4" name="Slide Number Placeholder 3"/>
          <p:cNvSpPr>
            <a:spLocks noGrp="1"/>
          </p:cNvSpPr>
          <p:nvPr>
            <p:ph type="sldNum" sz="quarter" idx="11"/>
          </p:nvPr>
        </p:nvSpPr>
        <p:spPr>
          <a:xfrm>
            <a:off x="5791200" y="6629400"/>
            <a:ext cx="711200" cy="228600"/>
          </a:xfrm>
        </p:spPr>
        <p:txBody>
          <a:bodyPr/>
          <a:lstStyle/>
          <a:p>
            <a:fld id="{5CC3E5C4-3E2B-40F1-9F2B-C46CEB0C88DF}" type="slidenum">
              <a:rPr lang="en-CA" smtClean="0"/>
              <a:pPr/>
              <a:t>112</a:t>
            </a:fld>
            <a:endParaRPr lang="en-CA"/>
          </a:p>
        </p:txBody>
      </p:sp>
    </p:spTree>
    <p:extLst>
      <p:ext uri="{BB962C8B-B14F-4D97-AF65-F5344CB8AC3E}">
        <p14:creationId xmlns:p14="http://schemas.microsoft.com/office/powerpoint/2010/main" val="83261287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Extension parameters</a:t>
            </a:r>
            <a:endParaRPr lang="en-US" dirty="0"/>
          </a:p>
        </p:txBody>
      </p:sp>
      <p:sp>
        <p:nvSpPr>
          <p:cNvPr id="3" name="Content Placeholder 2"/>
          <p:cNvSpPr>
            <a:spLocks noGrp="1"/>
          </p:cNvSpPr>
          <p:nvPr>
            <p:ph idx="1"/>
          </p:nvPr>
        </p:nvSpPr>
        <p:spPr/>
        <p:txBody>
          <a:bodyPr/>
          <a:lstStyle/>
          <a:p>
            <a:r>
              <a:rPr lang="en-US"/>
              <a:t>Just as FHIR doesn’t define all possible data elements, we don’t all possible parameters</a:t>
            </a:r>
          </a:p>
          <a:p>
            <a:r>
              <a:rPr lang="en-US"/>
              <a:t>Extension search parameters defined using Profiles</a:t>
            </a:r>
          </a:p>
          <a:p>
            <a:r>
              <a:rPr lang="en-US"/>
              <a:t>Conformance Statements identify what extension parameters are supported and what they’re called</a:t>
            </a:r>
            <a:endParaRPr lang="en-US" dirty="0"/>
          </a:p>
        </p:txBody>
      </p:sp>
      <p:sp>
        <p:nvSpPr>
          <p:cNvPr id="4" name="Slide Number Placeholder 3"/>
          <p:cNvSpPr>
            <a:spLocks noGrp="1"/>
          </p:cNvSpPr>
          <p:nvPr>
            <p:ph type="sldNum" sz="quarter" idx="11"/>
          </p:nvPr>
        </p:nvSpPr>
        <p:spPr>
          <a:xfrm>
            <a:off x="5791200" y="6629400"/>
            <a:ext cx="711200" cy="228600"/>
          </a:xfrm>
        </p:spPr>
        <p:txBody>
          <a:bodyPr/>
          <a:lstStyle/>
          <a:p>
            <a:fld id="{5CC3E5C4-3E2B-40F1-9F2B-C46CEB0C88DF}" type="slidenum">
              <a:rPr lang="en-CA" smtClean="0"/>
              <a:pPr/>
              <a:t>113</a:t>
            </a:fld>
            <a:endParaRPr lang="en-CA"/>
          </a:p>
        </p:txBody>
      </p:sp>
    </p:spTree>
    <p:extLst>
      <p:ext uri="{BB962C8B-B14F-4D97-AF65-F5344CB8AC3E}">
        <p14:creationId xmlns:p14="http://schemas.microsoft.com/office/powerpoint/2010/main" val="30932910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Sorting</a:t>
            </a:r>
            <a:endParaRPr lang="en-US" dirty="0"/>
          </a:p>
        </p:txBody>
      </p:sp>
      <p:sp>
        <p:nvSpPr>
          <p:cNvPr id="3" name="Content Placeholder 2"/>
          <p:cNvSpPr>
            <a:spLocks noGrp="1"/>
          </p:cNvSpPr>
          <p:nvPr>
            <p:ph idx="1"/>
          </p:nvPr>
        </p:nvSpPr>
        <p:spPr/>
        <p:txBody>
          <a:bodyPr/>
          <a:lstStyle/>
          <a:p>
            <a:r>
              <a:rPr lang="en-US" dirty="0"/>
              <a:t>Use _sort: to control sort</a:t>
            </a:r>
          </a:p>
          <a:p>
            <a:pPr lvl="1"/>
            <a:r>
              <a:rPr lang="en-US" dirty="0"/>
              <a:t>E.g. </a:t>
            </a:r>
            <a:r>
              <a:rPr lang="en-US" dirty="0">
                <a:latin typeface="Courier New" panose="02070309020205020404" pitchFamily="49" charset="0"/>
                <a:cs typeface="Courier New" panose="02070309020205020404" pitchFamily="49" charset="0"/>
              </a:rPr>
              <a:t>Observation?_</a:t>
            </a:r>
            <a:r>
              <a:rPr lang="en-US" dirty="0" err="1">
                <a:latin typeface="Courier New" panose="02070309020205020404" pitchFamily="49" charset="0"/>
                <a:cs typeface="Courier New" panose="02070309020205020404" pitchFamily="49" charset="0"/>
              </a:rPr>
              <a:t>sort:name</a:t>
            </a:r>
            <a:r>
              <a:rPr lang="en-US" dirty="0">
                <a:latin typeface="Courier New" panose="02070309020205020404" pitchFamily="49" charset="0"/>
                <a:cs typeface="Courier New" panose="02070309020205020404" pitchFamily="49" charset="0"/>
              </a:rPr>
              <a:t>,-date</a:t>
            </a:r>
          </a:p>
          <a:p>
            <a:pPr lvl="1"/>
            <a:r>
              <a:rPr lang="en-US" dirty="0"/>
              <a:t>Sorts observations of the same type together, newest first</a:t>
            </a:r>
          </a:p>
        </p:txBody>
      </p:sp>
      <p:sp>
        <p:nvSpPr>
          <p:cNvPr id="4" name="Slide Number Placeholder 3"/>
          <p:cNvSpPr>
            <a:spLocks noGrp="1"/>
          </p:cNvSpPr>
          <p:nvPr>
            <p:ph type="sldNum" sz="quarter" idx="11"/>
          </p:nvPr>
        </p:nvSpPr>
        <p:spPr>
          <a:xfrm>
            <a:off x="5791200" y="6629400"/>
            <a:ext cx="711200" cy="228600"/>
          </a:xfrm>
        </p:spPr>
        <p:txBody>
          <a:bodyPr/>
          <a:lstStyle/>
          <a:p>
            <a:fld id="{5CC3E5C4-3E2B-40F1-9F2B-C46CEB0C88DF}" type="slidenum">
              <a:rPr lang="en-CA" smtClean="0"/>
              <a:pPr/>
              <a:t>114</a:t>
            </a:fld>
            <a:endParaRPr lang="en-CA"/>
          </a:p>
        </p:txBody>
      </p:sp>
    </p:spTree>
    <p:extLst>
      <p:ext uri="{BB962C8B-B14F-4D97-AF65-F5344CB8AC3E}">
        <p14:creationId xmlns:p14="http://schemas.microsoft.com/office/powerpoint/2010/main" val="293587017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Paging</a:t>
            </a:r>
            <a:endParaRPr lang="en-US" dirty="0"/>
          </a:p>
        </p:txBody>
      </p:sp>
      <p:sp>
        <p:nvSpPr>
          <p:cNvPr id="3" name="Content Placeholder 2"/>
          <p:cNvSpPr>
            <a:spLocks noGrp="1"/>
          </p:cNvSpPr>
          <p:nvPr>
            <p:ph idx="1"/>
          </p:nvPr>
        </p:nvSpPr>
        <p:spPr/>
        <p:txBody>
          <a:bodyPr/>
          <a:lstStyle/>
          <a:p>
            <a:r>
              <a:rPr lang="en-US"/>
              <a:t>RFC 5005 defines a mechanism for paging a feed - we continue use it in Bundle</a:t>
            </a:r>
          </a:p>
          <a:p>
            <a:endParaRPr lang="en-US"/>
          </a:p>
          <a:p>
            <a:endParaRPr lang="en-US"/>
          </a:p>
          <a:p>
            <a:r>
              <a:rPr lang="en-US"/>
              <a:t>Keep in mind that paging can be tricky in a stateless environment</a:t>
            </a:r>
          </a:p>
          <a:p>
            <a:pPr lvl="1"/>
            <a:r>
              <a:rPr lang="en-US"/>
              <a:t>Result set can change</a:t>
            </a:r>
          </a:p>
          <a:p>
            <a:pPr lvl="1"/>
            <a:r>
              <a:rPr lang="en-US"/>
              <a:t>Don’t want to accidentally miss data when paging forward</a:t>
            </a:r>
            <a:endParaRPr lang="en-US" dirty="0"/>
          </a:p>
        </p:txBody>
      </p:sp>
      <p:sp>
        <p:nvSpPr>
          <p:cNvPr id="4" name="Slide Number Placeholder 3"/>
          <p:cNvSpPr>
            <a:spLocks noGrp="1"/>
          </p:cNvSpPr>
          <p:nvPr>
            <p:ph type="sldNum" sz="quarter" idx="11"/>
          </p:nvPr>
        </p:nvSpPr>
        <p:spPr>
          <a:xfrm>
            <a:off x="5791200" y="6629400"/>
            <a:ext cx="711200" cy="228600"/>
          </a:xfrm>
        </p:spPr>
        <p:txBody>
          <a:bodyPr/>
          <a:lstStyle/>
          <a:p>
            <a:fld id="{5CC3E5C4-3E2B-40F1-9F2B-C46CEB0C88DF}" type="slidenum">
              <a:rPr lang="en-CA" smtClean="0"/>
              <a:pPr/>
              <a:t>115</a:t>
            </a:fld>
            <a:endParaRPr lang="en-CA"/>
          </a:p>
        </p:txBody>
      </p:sp>
      <p:pic>
        <p:nvPicPr>
          <p:cNvPr id="1638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8026" y="2929566"/>
            <a:ext cx="8232775" cy="8994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010276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Summary</a:t>
            </a:r>
            <a:endParaRPr lang="en-US" dirty="0"/>
          </a:p>
        </p:txBody>
      </p:sp>
      <p:sp>
        <p:nvSpPr>
          <p:cNvPr id="3" name="Content Placeholder 2"/>
          <p:cNvSpPr>
            <a:spLocks noGrp="1"/>
          </p:cNvSpPr>
          <p:nvPr>
            <p:ph idx="1"/>
          </p:nvPr>
        </p:nvSpPr>
        <p:spPr/>
        <p:txBody>
          <a:bodyPr/>
          <a:lstStyle/>
          <a:p>
            <a:r>
              <a:rPr lang="en-US"/>
              <a:t>Some resources can be “big”</a:t>
            </a:r>
          </a:p>
          <a:p>
            <a:pPr lvl="1"/>
            <a:r>
              <a:rPr lang="en-US"/>
              <a:t>e.g. Patient with pictures &amp; lots of contacts</a:t>
            </a:r>
          </a:p>
          <a:p>
            <a:pPr lvl="1"/>
            <a:r>
              <a:rPr lang="en-US"/>
              <a:t>10MB JSON result set is bad when you’re an Android app presenting a list of 100 patients for a clinician to scroll through</a:t>
            </a:r>
          </a:p>
          <a:p>
            <a:r>
              <a:rPr lang="en-US"/>
              <a:t>Solution: _summary=true strips a resource’s elements down to those most likely to be useful in a “list” view.</a:t>
            </a:r>
            <a:endParaRPr lang="en-US" dirty="0"/>
          </a:p>
        </p:txBody>
      </p:sp>
      <p:sp>
        <p:nvSpPr>
          <p:cNvPr id="4" name="Slide Number Placeholder 3"/>
          <p:cNvSpPr>
            <a:spLocks noGrp="1"/>
          </p:cNvSpPr>
          <p:nvPr>
            <p:ph type="sldNum" sz="quarter" idx="11"/>
          </p:nvPr>
        </p:nvSpPr>
        <p:spPr>
          <a:xfrm>
            <a:off x="5791200" y="6629400"/>
            <a:ext cx="711200" cy="228600"/>
          </a:xfrm>
        </p:spPr>
        <p:txBody>
          <a:bodyPr/>
          <a:lstStyle/>
          <a:p>
            <a:fld id="{5CC3E5C4-3E2B-40F1-9F2B-C46CEB0C88DF}" type="slidenum">
              <a:rPr lang="en-CA" smtClean="0"/>
              <a:pPr/>
              <a:t>116</a:t>
            </a:fld>
            <a:endParaRPr lang="en-CA"/>
          </a:p>
        </p:txBody>
      </p:sp>
    </p:spTree>
    <p:extLst>
      <p:ext uri="{BB962C8B-B14F-4D97-AF65-F5344CB8AC3E}">
        <p14:creationId xmlns:p14="http://schemas.microsoft.com/office/powerpoint/2010/main" val="209227155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Compartments</a:t>
            </a:r>
            <a:endParaRPr lang="en-US" dirty="0"/>
          </a:p>
        </p:txBody>
      </p:sp>
      <p:sp>
        <p:nvSpPr>
          <p:cNvPr id="3" name="Content Placeholder 2"/>
          <p:cNvSpPr>
            <a:spLocks noGrp="1"/>
          </p:cNvSpPr>
          <p:nvPr>
            <p:ph idx="1"/>
          </p:nvPr>
        </p:nvSpPr>
        <p:spPr/>
        <p:txBody>
          <a:bodyPr/>
          <a:lstStyle/>
          <a:p>
            <a:r>
              <a:rPr lang="en-US" dirty="0"/>
              <a:t>Some system designs like to enforce security based on URL.  For them</a:t>
            </a:r>
          </a:p>
          <a:p>
            <a:pPr lvl="1"/>
            <a:r>
              <a:rPr lang="en-US" dirty="0">
                <a:latin typeface="Courier New" panose="02070309020205020404" pitchFamily="49" charset="0"/>
                <a:cs typeface="Courier New" panose="02070309020205020404" pitchFamily="49" charset="0"/>
              </a:rPr>
              <a:t>https://example.org/fhir/Patient/1/Observation</a:t>
            </a:r>
          </a:p>
          <a:p>
            <a:pPr lvl="2"/>
            <a:r>
              <a:rPr lang="en-US" dirty="0"/>
              <a:t>Is more useful than</a:t>
            </a:r>
          </a:p>
          <a:p>
            <a:pPr lvl="1"/>
            <a:r>
              <a:rPr lang="en-US" dirty="0">
                <a:latin typeface="Courier New" panose="02070309020205020404" pitchFamily="49" charset="0"/>
                <a:cs typeface="Courier New" panose="02070309020205020404" pitchFamily="49" charset="0"/>
              </a:rPr>
              <a:t>https://example/fhir/Observation?subject=Patient/1</a:t>
            </a:r>
          </a:p>
          <a:p>
            <a:r>
              <a:rPr lang="en-US" dirty="0"/>
              <a:t>For that reason, FHIR allows Compartmenting by Patient, Practitioner, Organization and a few other resources where that is appropriate</a:t>
            </a:r>
          </a:p>
        </p:txBody>
      </p:sp>
      <p:sp>
        <p:nvSpPr>
          <p:cNvPr id="4" name="Slide Number Placeholder 3"/>
          <p:cNvSpPr>
            <a:spLocks noGrp="1"/>
          </p:cNvSpPr>
          <p:nvPr>
            <p:ph type="sldNum" sz="quarter" idx="11"/>
          </p:nvPr>
        </p:nvSpPr>
        <p:spPr>
          <a:xfrm>
            <a:off x="5791200" y="6629400"/>
            <a:ext cx="711200" cy="228600"/>
          </a:xfrm>
        </p:spPr>
        <p:txBody>
          <a:bodyPr/>
          <a:lstStyle/>
          <a:p>
            <a:fld id="{5CC3E5C4-3E2B-40F1-9F2B-C46CEB0C88DF}" type="slidenum">
              <a:rPr lang="en-CA" smtClean="0"/>
              <a:pPr/>
              <a:t>117</a:t>
            </a:fld>
            <a:endParaRPr lang="en-CA"/>
          </a:p>
        </p:txBody>
      </p:sp>
    </p:spTree>
    <p:extLst>
      <p:ext uri="{BB962C8B-B14F-4D97-AF65-F5344CB8AC3E}">
        <p14:creationId xmlns:p14="http://schemas.microsoft.com/office/powerpoint/2010/main" val="56549711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Query by Tag</a:t>
            </a:r>
            <a:endParaRPr lang="en-US" dirty="0"/>
          </a:p>
        </p:txBody>
      </p:sp>
      <p:sp>
        <p:nvSpPr>
          <p:cNvPr id="3" name="Content Placeholder 2"/>
          <p:cNvSpPr>
            <a:spLocks noGrp="1"/>
          </p:cNvSpPr>
          <p:nvPr>
            <p:ph idx="1"/>
          </p:nvPr>
        </p:nvSpPr>
        <p:spPr/>
        <p:txBody>
          <a:bodyPr/>
          <a:lstStyle/>
          <a:p>
            <a:r>
              <a:rPr lang="en-US"/>
              <a:t>FHIR provides the ability to tag resources to identify profiles, access constraints, workflow, etc.</a:t>
            </a:r>
          </a:p>
          <a:p>
            <a:pPr lvl="1"/>
            <a:r>
              <a:rPr lang="en-US"/>
              <a:t>(We’ll discuss this more later)</a:t>
            </a:r>
          </a:p>
          <a:p>
            <a:r>
              <a:rPr lang="en-US"/>
              <a:t>In addition to normal query parameters, it’s also possible to query by tags applied to the resource</a:t>
            </a:r>
            <a:endParaRPr lang="en-US" dirty="0"/>
          </a:p>
        </p:txBody>
      </p:sp>
      <p:sp>
        <p:nvSpPr>
          <p:cNvPr id="4" name="Slide Number Placeholder 3"/>
          <p:cNvSpPr>
            <a:spLocks noGrp="1"/>
          </p:cNvSpPr>
          <p:nvPr>
            <p:ph type="sldNum" sz="quarter" idx="11"/>
          </p:nvPr>
        </p:nvSpPr>
        <p:spPr>
          <a:xfrm>
            <a:off x="5791200" y="6629400"/>
            <a:ext cx="711200" cy="228600"/>
          </a:xfrm>
        </p:spPr>
        <p:txBody>
          <a:bodyPr/>
          <a:lstStyle/>
          <a:p>
            <a:fld id="{5CC3E5C4-3E2B-40F1-9F2B-C46CEB0C88DF}" type="slidenum">
              <a:rPr lang="en-CA" smtClean="0"/>
              <a:pPr/>
              <a:t>118</a:t>
            </a:fld>
            <a:endParaRPr lang="en-CA"/>
          </a:p>
        </p:txBody>
      </p:sp>
    </p:spTree>
    <p:extLst>
      <p:ext uri="{BB962C8B-B14F-4D97-AF65-F5344CB8AC3E}">
        <p14:creationId xmlns:p14="http://schemas.microsoft.com/office/powerpoint/2010/main" val="103674274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Get vs. Post</a:t>
            </a:r>
            <a:endParaRPr lang="en-US" dirty="0"/>
          </a:p>
        </p:txBody>
      </p:sp>
      <p:sp>
        <p:nvSpPr>
          <p:cNvPr id="3" name="Content Placeholder 2"/>
          <p:cNvSpPr>
            <a:spLocks noGrp="1"/>
          </p:cNvSpPr>
          <p:nvPr>
            <p:ph idx="1"/>
          </p:nvPr>
        </p:nvSpPr>
        <p:spPr/>
        <p:txBody>
          <a:bodyPr/>
          <a:lstStyle/>
          <a:p>
            <a:r>
              <a:rPr lang="en-US"/>
              <a:t>Query parameters can be sent either as part of the URL using a GET or as an application/x-www-form-urlencoded payload on a post</a:t>
            </a:r>
          </a:p>
          <a:p>
            <a:r>
              <a:rPr lang="en-US"/>
              <a:t>Some technologies may prefer one over the other.  As well, POST hides query parameters from URL logging, which may provide privacy protections in some environments.</a:t>
            </a:r>
            <a:endParaRPr lang="en-US" dirty="0"/>
          </a:p>
        </p:txBody>
      </p:sp>
      <p:sp>
        <p:nvSpPr>
          <p:cNvPr id="4" name="Slide Number Placeholder 3"/>
          <p:cNvSpPr>
            <a:spLocks noGrp="1"/>
          </p:cNvSpPr>
          <p:nvPr>
            <p:ph type="sldNum" sz="quarter" idx="11"/>
          </p:nvPr>
        </p:nvSpPr>
        <p:spPr>
          <a:xfrm>
            <a:off x="5791200" y="6629400"/>
            <a:ext cx="711200" cy="228600"/>
          </a:xfrm>
        </p:spPr>
        <p:txBody>
          <a:bodyPr/>
          <a:lstStyle/>
          <a:p>
            <a:fld id="{5CC3E5C4-3E2B-40F1-9F2B-C46CEB0C88DF}" type="slidenum">
              <a:rPr lang="en-CA" smtClean="0"/>
              <a:pPr/>
              <a:t>119</a:t>
            </a:fld>
            <a:endParaRPr lang="en-CA"/>
          </a:p>
        </p:txBody>
      </p:sp>
    </p:spTree>
    <p:extLst>
      <p:ext uri="{BB962C8B-B14F-4D97-AF65-F5344CB8AC3E}">
        <p14:creationId xmlns:p14="http://schemas.microsoft.com/office/powerpoint/2010/main" val="1343487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Structure of a Resource</a:t>
            </a:r>
            <a:endParaRPr lang="en-US" dirty="0"/>
          </a:p>
        </p:txBody>
      </p:sp>
      <p:grpSp>
        <p:nvGrpSpPr>
          <p:cNvPr id="3" name="Group 31"/>
          <p:cNvGrpSpPr/>
          <p:nvPr/>
        </p:nvGrpSpPr>
        <p:grpSpPr>
          <a:xfrm>
            <a:off x="3143672" y="1844824"/>
            <a:ext cx="6120680" cy="4464496"/>
            <a:chOff x="1981200" y="2438400"/>
            <a:chExt cx="3494048" cy="2667000"/>
          </a:xfrm>
        </p:grpSpPr>
        <p:sp>
          <p:nvSpPr>
            <p:cNvPr id="11" name="Rectangle 10"/>
            <p:cNvSpPr/>
            <p:nvPr/>
          </p:nvSpPr>
          <p:spPr bwMode="auto">
            <a:xfrm>
              <a:off x="1981200" y="2438400"/>
              <a:ext cx="3494048" cy="2667000"/>
            </a:xfrm>
            <a:prstGeom prst="roundRect">
              <a:avLst>
                <a:gd name="adj" fmla="val 6712"/>
              </a:avLst>
            </a:prstGeom>
            <a:ln w="25400">
              <a:headEnd type="none" w="med" len="med"/>
              <a:tailEnd type="none" w="med" len="med"/>
            </a:ln>
            <a:effectLst>
              <a:outerShdw blurRad="76200" dist="889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en-US" sz="2400" b="1" dirty="0">
                  <a:solidFill>
                    <a:schemeClr val="tx1"/>
                  </a:solidFill>
                  <a:latin typeface="Arial" charset="0"/>
                </a:rPr>
                <a:t>Resource</a:t>
              </a:r>
            </a:p>
            <a:p>
              <a:endParaRPr lang="en-US" sz="2400" u="sng" dirty="0">
                <a:solidFill>
                  <a:schemeClr val="tx1"/>
                </a:solidFill>
                <a:latin typeface="Arial" charset="0"/>
              </a:endParaRPr>
            </a:p>
            <a:p>
              <a:endParaRPr lang="en-US" sz="2400" u="sng" dirty="0">
                <a:solidFill>
                  <a:schemeClr val="tx1"/>
                </a:solidFill>
                <a:latin typeface="Arial" charset="0"/>
              </a:endParaRPr>
            </a:p>
            <a:p>
              <a:endParaRPr lang="en-US" sz="2400" u="sng" dirty="0">
                <a:solidFill>
                  <a:schemeClr val="tx1"/>
                </a:solidFill>
                <a:latin typeface="Arial" charset="0"/>
              </a:endParaRPr>
            </a:p>
            <a:p>
              <a:endParaRPr lang="en-US" sz="2400" u="sng" dirty="0">
                <a:solidFill>
                  <a:schemeClr val="tx1"/>
                </a:solidFill>
                <a:latin typeface="Arial" charset="0"/>
              </a:endParaRPr>
            </a:p>
            <a:p>
              <a:endParaRPr lang="en-US" sz="2400" u="sng" dirty="0">
                <a:solidFill>
                  <a:schemeClr val="tx1"/>
                </a:solidFill>
                <a:latin typeface="Arial" charset="0"/>
              </a:endParaRPr>
            </a:p>
            <a:p>
              <a:endParaRPr lang="en-US" sz="2400" u="sng" dirty="0">
                <a:solidFill>
                  <a:schemeClr val="tx1"/>
                </a:solidFill>
                <a:latin typeface="Arial" charset="0"/>
              </a:endParaRPr>
            </a:p>
            <a:p>
              <a:endParaRPr lang="en-US" sz="2400" u="sng" dirty="0">
                <a:solidFill>
                  <a:schemeClr val="tx1"/>
                </a:solidFill>
                <a:latin typeface="Arial" charset="0"/>
              </a:endParaRPr>
            </a:p>
            <a:p>
              <a:endParaRPr lang="en-US" sz="2400" u="sng" dirty="0">
                <a:solidFill>
                  <a:schemeClr val="tx1"/>
                </a:solidFill>
                <a:latin typeface="Arial" charset="0"/>
              </a:endParaRPr>
            </a:p>
            <a:p>
              <a:endParaRPr lang="en-US" sz="2400" u="sng" dirty="0">
                <a:solidFill>
                  <a:schemeClr val="tx1"/>
                </a:solidFill>
                <a:latin typeface="Arial" charset="0"/>
              </a:endParaRPr>
            </a:p>
          </p:txBody>
        </p:sp>
        <p:sp>
          <p:nvSpPr>
            <p:cNvPr id="12" name="Rectangle 11"/>
            <p:cNvSpPr/>
            <p:nvPr/>
          </p:nvSpPr>
          <p:spPr bwMode="auto">
            <a:xfrm>
              <a:off x="3644590" y="2545266"/>
              <a:ext cx="1681975" cy="701597"/>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en-US" sz="2400" dirty="0">
                  <a:solidFill>
                    <a:schemeClr val="tx1"/>
                  </a:solidFill>
                  <a:latin typeface="Arial" charset="0"/>
                </a:rPr>
                <a:t>Narrative</a:t>
              </a:r>
            </a:p>
          </p:txBody>
        </p:sp>
        <p:sp>
          <p:nvSpPr>
            <p:cNvPr id="13" name="Rectangle 12"/>
            <p:cNvSpPr/>
            <p:nvPr/>
          </p:nvSpPr>
          <p:spPr bwMode="auto">
            <a:xfrm>
              <a:off x="3644590" y="3395546"/>
              <a:ext cx="1681975" cy="1486829"/>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r>
                <a:rPr lang="en-US" sz="2400" dirty="0">
                  <a:solidFill>
                    <a:schemeClr val="tx1"/>
                  </a:solidFill>
                  <a:latin typeface="Arial" charset="0"/>
                </a:rPr>
                <a:t>Elements</a:t>
              </a:r>
            </a:p>
          </p:txBody>
        </p:sp>
        <p:sp>
          <p:nvSpPr>
            <p:cNvPr id="14" name="Rectangle 13"/>
            <p:cNvSpPr/>
            <p:nvPr/>
          </p:nvSpPr>
          <p:spPr bwMode="auto">
            <a:xfrm>
              <a:off x="3773718" y="3954268"/>
              <a:ext cx="1404165" cy="701597"/>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en-US" sz="2400" dirty="0">
                  <a:solidFill>
                    <a:schemeClr val="tx1"/>
                  </a:solidFill>
                  <a:latin typeface="Arial" charset="0"/>
                </a:rPr>
                <a:t>Extensions</a:t>
              </a:r>
            </a:p>
          </p:txBody>
        </p:sp>
        <p:sp>
          <p:nvSpPr>
            <p:cNvPr id="15" name="Rectangle 14"/>
            <p:cNvSpPr/>
            <p:nvPr/>
          </p:nvSpPr>
          <p:spPr bwMode="auto">
            <a:xfrm>
              <a:off x="2077616" y="4204320"/>
              <a:ext cx="1440365" cy="701597"/>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en-US" sz="2400" dirty="0">
                  <a:solidFill>
                    <a:schemeClr val="tx1"/>
                  </a:solidFill>
                  <a:latin typeface="Arial" charset="0"/>
                </a:rPr>
                <a:t>Extensions</a:t>
              </a:r>
            </a:p>
          </p:txBody>
        </p:sp>
      </p:grpSp>
      <p:sp>
        <p:nvSpPr>
          <p:cNvPr id="17" name="Rectangle 11"/>
          <p:cNvSpPr/>
          <p:nvPr/>
        </p:nvSpPr>
        <p:spPr bwMode="auto">
          <a:xfrm>
            <a:off x="3312571" y="2992838"/>
            <a:ext cx="2522793" cy="1174457"/>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en-US" sz="2400" dirty="0">
                <a:solidFill>
                  <a:schemeClr val="tx1"/>
                </a:solidFill>
                <a:latin typeface="Arial" charset="0"/>
              </a:rPr>
              <a:t>Metadata</a:t>
            </a:r>
          </a:p>
        </p:txBody>
      </p:sp>
    </p:spTree>
    <p:extLst>
      <p:ext uri="{BB962C8B-B14F-4D97-AF65-F5344CB8AC3E}">
        <p14:creationId xmlns:p14="http://schemas.microsoft.com/office/powerpoint/2010/main" val="68375017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Query interoperability</a:t>
            </a:r>
            <a:endParaRPr lang="en-US" dirty="0"/>
          </a:p>
        </p:txBody>
      </p:sp>
      <p:sp>
        <p:nvSpPr>
          <p:cNvPr id="3" name="Content Placeholder 2"/>
          <p:cNvSpPr>
            <a:spLocks noGrp="1"/>
          </p:cNvSpPr>
          <p:nvPr>
            <p:ph idx="1"/>
          </p:nvPr>
        </p:nvSpPr>
        <p:spPr/>
        <p:txBody>
          <a:bodyPr/>
          <a:lstStyle/>
          <a:p>
            <a:pPr lvl="0"/>
            <a:r>
              <a:rPr lang="en-US" dirty="0"/>
              <a:t>FHIR has a lot of query capability</a:t>
            </a:r>
          </a:p>
          <a:p>
            <a:pPr lvl="0"/>
            <a:r>
              <a:rPr lang="en-US" dirty="0"/>
              <a:t>However . . .</a:t>
            </a:r>
          </a:p>
          <a:p>
            <a:pPr lvl="1"/>
            <a:r>
              <a:rPr lang="en-US" dirty="0"/>
              <a:t>Almost all of it is optional</a:t>
            </a:r>
          </a:p>
          <a:p>
            <a:pPr lvl="0"/>
            <a:r>
              <a:rPr lang="en-US" dirty="0"/>
              <a:t>So how do you design a client when you have no clue what the server will support?</a:t>
            </a:r>
          </a:p>
          <a:p>
            <a:pPr lvl="1"/>
            <a:r>
              <a:rPr lang="en-US" dirty="0"/>
              <a:t>The more generic you want your client to be, the less you should rely on sophisticated server capabilities</a:t>
            </a:r>
          </a:p>
          <a:p>
            <a:pPr lvl="1"/>
            <a:r>
              <a:rPr lang="en-US" dirty="0"/>
              <a:t>Always check the response to see what parameters were actually used</a:t>
            </a:r>
          </a:p>
        </p:txBody>
      </p:sp>
      <p:sp>
        <p:nvSpPr>
          <p:cNvPr id="4" name="Slide Number Placeholder 3"/>
          <p:cNvSpPr>
            <a:spLocks noGrp="1"/>
          </p:cNvSpPr>
          <p:nvPr>
            <p:ph type="sldNum" sz="quarter" idx="11"/>
          </p:nvPr>
        </p:nvSpPr>
        <p:spPr>
          <a:xfrm>
            <a:off x="5791200" y="6629400"/>
            <a:ext cx="711200" cy="228600"/>
          </a:xfrm>
        </p:spPr>
        <p:txBody>
          <a:bodyPr/>
          <a:lstStyle/>
          <a:p>
            <a:fld id="{5CC3E5C4-3E2B-40F1-9F2B-C46CEB0C88DF}" type="slidenum">
              <a:rPr lang="en-CA" smtClean="0"/>
              <a:pPr/>
              <a:t>120</a:t>
            </a:fld>
            <a:endParaRPr lang="en-CA"/>
          </a:p>
        </p:txBody>
      </p:sp>
    </p:spTree>
    <p:extLst>
      <p:ext uri="{BB962C8B-B14F-4D97-AF65-F5344CB8AC3E}">
        <p14:creationId xmlns:p14="http://schemas.microsoft.com/office/powerpoint/2010/main" val="27198650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 #5</a:t>
            </a:r>
            <a:endParaRPr lang="en-US" dirty="0"/>
          </a:p>
        </p:txBody>
      </p:sp>
      <p:sp>
        <p:nvSpPr>
          <p:cNvPr id="3" name="Content Placeholder 2"/>
          <p:cNvSpPr>
            <a:spLocks noGrp="1"/>
          </p:cNvSpPr>
          <p:nvPr>
            <p:ph idx="1"/>
          </p:nvPr>
        </p:nvSpPr>
        <p:spPr>
          <a:xfrm>
            <a:off x="508000" y="1828800"/>
            <a:ext cx="11176000" cy="4624536"/>
          </a:xfrm>
        </p:spPr>
        <p:txBody>
          <a:bodyPr/>
          <a:lstStyle/>
          <a:p>
            <a:r>
              <a:rPr lang="en-US" sz="2800">
                <a:latin typeface="+mn-lt"/>
                <a:cs typeface="Courier New" panose="02070309020205020404" pitchFamily="49" charset="0"/>
              </a:rPr>
              <a:t>Answer some questions . . .</a:t>
            </a:r>
          </a:p>
          <a:p>
            <a:endParaRPr lang="en-US" sz="2800">
              <a:latin typeface="+mn-lt"/>
              <a:cs typeface="Courier New" panose="02070309020205020404" pitchFamily="49" charset="0"/>
            </a:endParaRPr>
          </a:p>
          <a:p>
            <a:r>
              <a:rPr lang="en-US" sz="2800">
                <a:latin typeface="+mn-lt"/>
                <a:cs typeface="Courier New" panose="02070309020205020404" pitchFamily="49" charset="0"/>
              </a:rPr>
              <a:t>(20 minutes)</a:t>
            </a:r>
            <a:endParaRPr lang="en-US" sz="2800" dirty="0">
              <a:latin typeface="+mn-lt"/>
              <a:cs typeface="Courier New" panose="02070309020205020404" pitchFamily="49" charset="0"/>
            </a:endParaRPr>
          </a:p>
        </p:txBody>
      </p:sp>
    </p:spTree>
    <p:extLst>
      <p:ext uri="{BB962C8B-B14F-4D97-AF65-F5344CB8AC3E}">
        <p14:creationId xmlns:p14="http://schemas.microsoft.com/office/powerpoint/2010/main" val="166400291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Answer FHIR questions</a:t>
            </a:r>
            <a:endParaRPr lang="en-US" dirty="0"/>
          </a:p>
        </p:txBody>
      </p:sp>
      <p:sp>
        <p:nvSpPr>
          <p:cNvPr id="3" name="Slide Number Placeholder 2"/>
          <p:cNvSpPr>
            <a:spLocks noGrp="1"/>
          </p:cNvSpPr>
          <p:nvPr>
            <p:ph type="sldNum" sz="quarter" idx="11"/>
          </p:nvPr>
        </p:nvSpPr>
        <p:spPr>
          <a:xfrm>
            <a:off x="5791200" y="6629400"/>
            <a:ext cx="711200" cy="228600"/>
          </a:xfrm>
        </p:spPr>
        <p:txBody>
          <a:bodyPr/>
          <a:lstStyle/>
          <a:p>
            <a:fld id="{5CC3E5C4-3E2B-40F1-9F2B-C46CEB0C88DF}" type="slidenum">
              <a:rPr lang="en-CA" smtClean="0"/>
              <a:pPr/>
              <a:t>122</a:t>
            </a:fld>
            <a:endParaRPr lang="en-CA"/>
          </a:p>
        </p:txBody>
      </p:sp>
      <p:sp>
        <p:nvSpPr>
          <p:cNvPr id="4" name="Text Placeholder 3"/>
          <p:cNvSpPr>
            <a:spLocks noGrp="1"/>
          </p:cNvSpPr>
          <p:nvPr>
            <p:ph type="body" idx="4294967295"/>
          </p:nvPr>
        </p:nvSpPr>
        <p:spPr>
          <a:xfrm>
            <a:off x="508000" y="1828800"/>
            <a:ext cx="10667999" cy="4419600"/>
          </a:xfrm>
        </p:spPr>
        <p:txBody>
          <a:bodyPr/>
          <a:lstStyle/>
          <a:p>
            <a:pPr lvl="0"/>
            <a:r>
              <a:rPr lang="en-US" sz="2400" dirty="0"/>
              <a:t>Summary of all male patients born between 1960 and 1980</a:t>
            </a:r>
          </a:p>
          <a:p>
            <a:pPr lvl="0"/>
            <a:r>
              <a:rPr lang="en-US" sz="2400" dirty="0"/>
              <a:t>All patients whose organization is Health Level Seven</a:t>
            </a:r>
          </a:p>
          <a:p>
            <a:pPr lvl="0"/>
            <a:r>
              <a:rPr lang="en-US" sz="2400" dirty="0"/>
              <a:t>Most recent weight measurement</a:t>
            </a:r>
          </a:p>
          <a:p>
            <a:pPr lvl="0"/>
            <a:r>
              <a:rPr lang="en-US" sz="2400" dirty="0"/>
              <a:t>Patient van de </a:t>
            </a:r>
            <a:r>
              <a:rPr lang="en-US" sz="2400" dirty="0" err="1"/>
              <a:t>Heuvel’s</a:t>
            </a:r>
            <a:r>
              <a:rPr lang="en-US" sz="2400" dirty="0"/>
              <a:t> glucose readings over 6.2 g/</a:t>
            </a:r>
            <a:r>
              <a:rPr lang="en-US" sz="2400" dirty="0" err="1"/>
              <a:t>dL</a:t>
            </a:r>
            <a:endParaRPr lang="en-US" sz="2400" dirty="0"/>
          </a:p>
          <a:p>
            <a:pPr lvl="0"/>
            <a:r>
              <a:rPr lang="en-US" sz="2400" dirty="0"/>
              <a:t>All patients with a confirmed condition of Asthma</a:t>
            </a:r>
          </a:p>
          <a:p>
            <a:pPr lvl="0"/>
            <a:r>
              <a:rPr lang="en-US" sz="2400" dirty="0"/>
              <a:t>Average blood pressure over the past year for patient smith</a:t>
            </a:r>
          </a:p>
          <a:p>
            <a:pPr lvl="0"/>
            <a:endParaRPr lang="en-US" sz="2400" dirty="0"/>
          </a:p>
        </p:txBody>
      </p:sp>
    </p:spTree>
    <p:extLst>
      <p:ext uri="{BB962C8B-B14F-4D97-AF65-F5344CB8AC3E}">
        <p14:creationId xmlns:p14="http://schemas.microsoft.com/office/powerpoint/2010/main" val="411795395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FHIR Implementation Supports</a:t>
            </a:r>
            <a:endParaRPr lang="en-US" noProof="0" dirty="0"/>
          </a:p>
        </p:txBody>
      </p:sp>
      <p:sp>
        <p:nvSpPr>
          <p:cNvPr id="5" name="Text Placeholder 4">
            <a:extLst>
              <a:ext uri="{FF2B5EF4-FFF2-40B4-BE49-F238E27FC236}">
                <a16:creationId xmlns:a16="http://schemas.microsoft.com/office/drawing/2014/main" id="{9F2669A4-D7F1-440D-BA0F-AF730BFDFF80}"/>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226235200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FAB246-C4A8-4B7D-8990-A326EFAD7CFA}"/>
              </a:ext>
            </a:extLst>
          </p:cNvPr>
          <p:cNvSpPr>
            <a:spLocks noGrp="1"/>
          </p:cNvSpPr>
          <p:nvPr>
            <p:ph type="title"/>
          </p:nvPr>
        </p:nvSpPr>
        <p:spPr/>
        <p:txBody>
          <a:bodyPr/>
          <a:lstStyle/>
          <a:p>
            <a:r>
              <a:rPr lang="en-CA"/>
              <a:t>The spec itself</a:t>
            </a:r>
            <a:endParaRPr lang="en-CA" dirty="0"/>
          </a:p>
        </p:txBody>
      </p:sp>
      <p:sp>
        <p:nvSpPr>
          <p:cNvPr id="5" name="Content Placeholder 4">
            <a:extLst>
              <a:ext uri="{FF2B5EF4-FFF2-40B4-BE49-F238E27FC236}">
                <a16:creationId xmlns:a16="http://schemas.microsoft.com/office/drawing/2014/main" id="{D2199B38-FFD1-471E-BE37-26E710CBD8C9}"/>
              </a:ext>
            </a:extLst>
          </p:cNvPr>
          <p:cNvSpPr>
            <a:spLocks noGrp="1"/>
          </p:cNvSpPr>
          <p:nvPr>
            <p:ph idx="1"/>
          </p:nvPr>
        </p:nvSpPr>
        <p:spPr/>
        <p:txBody>
          <a:bodyPr/>
          <a:lstStyle/>
          <a:p>
            <a:r>
              <a:rPr lang="en-CA"/>
              <a:t>The spec contains:</a:t>
            </a:r>
          </a:p>
          <a:p>
            <a:pPr lvl="1"/>
            <a:r>
              <a:rPr lang="en-CA"/>
              <a:t>Validated examples</a:t>
            </a:r>
          </a:p>
          <a:p>
            <a:pPr lvl="1"/>
            <a:r>
              <a:rPr lang="en-CA"/>
              <a:t>Descriptions, usage notes, constraints</a:t>
            </a:r>
          </a:p>
          <a:p>
            <a:pPr lvl="1"/>
            <a:r>
              <a:rPr lang="en-CA"/>
              <a:t>Guidance for using paradigms</a:t>
            </a:r>
          </a:p>
          <a:p>
            <a:pPr lvl="1"/>
            <a:r>
              <a:rPr lang="en-CA"/>
              <a:t>Guidance for interoperating with v2/v3/CDA</a:t>
            </a:r>
          </a:p>
          <a:p>
            <a:pPr lvl="1"/>
            <a:r>
              <a:rPr lang="en-CA"/>
              <a:t>Be aware that when navigating by links, you may miss important information</a:t>
            </a:r>
          </a:p>
          <a:p>
            <a:pPr lvl="1"/>
            <a:r>
              <a:rPr lang="en-CA"/>
              <a:t>So:</a:t>
            </a:r>
          </a:p>
          <a:p>
            <a:pPr lvl="2"/>
            <a:r>
              <a:rPr lang="en-CA"/>
              <a:t>Before raising a question, make sure you’ve </a:t>
            </a:r>
            <a:br>
              <a:rPr lang="en-CA"/>
            </a:br>
            <a:r>
              <a:rPr lang="en-CA"/>
              <a:t>double-checked the spec </a:t>
            </a:r>
            <a:r>
              <a:rPr lang="en-CA">
                <a:sym typeface="Wingdings" panose="05000000000000000000" pitchFamily="2" charset="2"/>
              </a:rPr>
              <a:t></a:t>
            </a:r>
            <a:endParaRPr lang="en-CA" dirty="0"/>
          </a:p>
        </p:txBody>
      </p:sp>
    </p:spTree>
    <p:extLst>
      <p:ext uri="{BB962C8B-B14F-4D97-AF65-F5344CB8AC3E}">
        <p14:creationId xmlns:p14="http://schemas.microsoft.com/office/powerpoint/2010/main" val="196674794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Resources for developers</a:t>
            </a:r>
            <a:endParaRPr lang="en-US" dirty="0"/>
          </a:p>
        </p:txBody>
      </p:sp>
      <p:sp>
        <p:nvSpPr>
          <p:cNvPr id="4" name="Content Placeholder 3"/>
          <p:cNvSpPr>
            <a:spLocks noGrp="1"/>
          </p:cNvSpPr>
          <p:nvPr>
            <p:ph idx="1"/>
          </p:nvPr>
        </p:nvSpPr>
        <p:spPr/>
        <p:txBody>
          <a:bodyPr/>
          <a:lstStyle/>
          <a:p>
            <a:r>
              <a:rPr lang="en-US"/>
              <a:t>Where to get support:</a:t>
            </a:r>
          </a:p>
          <a:p>
            <a:pPr lvl="1"/>
            <a:r>
              <a:rPr lang="en-US">
                <a:hlinkClick r:id="rId2"/>
              </a:rPr>
              <a:t>http://chat.fhir.org</a:t>
            </a:r>
            <a:endParaRPr lang="en-US"/>
          </a:p>
          <a:p>
            <a:pPr lvl="1"/>
            <a:r>
              <a:rPr lang="en-US"/>
              <a:t>Stack Overflow</a:t>
            </a:r>
          </a:p>
          <a:p>
            <a:pPr lvl="1"/>
            <a:r>
              <a:rPr lang="en-US"/>
              <a:t>FHIR List server</a:t>
            </a:r>
          </a:p>
          <a:p>
            <a:pPr lvl="1"/>
            <a:r>
              <a:rPr lang="en-US"/>
              <a:t>gForge Tracker (Change requests)</a:t>
            </a:r>
          </a:p>
          <a:p>
            <a:pPr lvl="1"/>
            <a:r>
              <a:rPr lang="en-US"/>
              <a:t>FAQs (members only)</a:t>
            </a:r>
          </a:p>
          <a:p>
            <a:pPr lvl="1"/>
            <a:r>
              <a:rPr lang="en-US"/>
              <a:t>Test servers</a:t>
            </a:r>
          </a:p>
          <a:p>
            <a:r>
              <a:rPr lang="en-US"/>
              <a:t>http://wiki.hl7.org?title=FHIR</a:t>
            </a:r>
          </a:p>
          <a:p>
            <a:endParaRPr lang="en-US" dirty="0"/>
          </a:p>
        </p:txBody>
      </p:sp>
    </p:spTree>
    <p:extLst>
      <p:ext uri="{BB962C8B-B14F-4D97-AF65-F5344CB8AC3E}">
        <p14:creationId xmlns:p14="http://schemas.microsoft.com/office/powerpoint/2010/main" val="232012881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B8327-13AE-4E5E-A2DC-9D484A3082DE}"/>
              </a:ext>
            </a:extLst>
          </p:cNvPr>
          <p:cNvSpPr>
            <a:spLocks noGrp="1"/>
          </p:cNvSpPr>
          <p:nvPr>
            <p:ph type="title"/>
          </p:nvPr>
        </p:nvSpPr>
        <p:spPr/>
        <p:txBody>
          <a:bodyPr/>
          <a:lstStyle/>
          <a:p>
            <a:r>
              <a:rPr lang="en-CA"/>
              <a:t>Other tools</a:t>
            </a:r>
            <a:endParaRPr lang="en-CA" dirty="0"/>
          </a:p>
        </p:txBody>
      </p:sp>
      <p:sp>
        <p:nvSpPr>
          <p:cNvPr id="3" name="Content Placeholder 2">
            <a:extLst>
              <a:ext uri="{FF2B5EF4-FFF2-40B4-BE49-F238E27FC236}">
                <a16:creationId xmlns:a16="http://schemas.microsoft.com/office/drawing/2014/main" id="{332BFAAF-6C1B-4455-8542-68D691B48908}"/>
              </a:ext>
            </a:extLst>
          </p:cNvPr>
          <p:cNvSpPr>
            <a:spLocks noGrp="1"/>
          </p:cNvSpPr>
          <p:nvPr>
            <p:ph idx="1"/>
          </p:nvPr>
        </p:nvSpPr>
        <p:spPr/>
        <p:txBody>
          <a:bodyPr/>
          <a:lstStyle/>
          <a:p>
            <a:r>
              <a:rPr lang="en-CA"/>
              <a:t>Profile editors</a:t>
            </a:r>
          </a:p>
          <a:p>
            <a:pPr lvl="1"/>
            <a:r>
              <a:rPr lang="en-CA"/>
              <a:t>Forge, Trifolia, others?</a:t>
            </a:r>
          </a:p>
          <a:p>
            <a:r>
              <a:rPr lang="en-CA"/>
              <a:t>Validators</a:t>
            </a:r>
          </a:p>
          <a:p>
            <a:pPr lvl="1"/>
            <a:r>
              <a:rPr lang="en-CA"/>
              <a:t>Java, C#</a:t>
            </a:r>
          </a:p>
          <a:p>
            <a:r>
              <a:rPr lang="en-CA"/>
              <a:t>Questionnaire, Code System and ValueSet editor</a:t>
            </a:r>
          </a:p>
          <a:p>
            <a:pPr lvl="1"/>
            <a:r>
              <a:rPr lang="en-CA"/>
              <a:t>Draft</a:t>
            </a:r>
          </a:p>
          <a:p>
            <a:r>
              <a:rPr lang="en-CA"/>
              <a:t>IG Publisher</a:t>
            </a:r>
          </a:p>
          <a:p>
            <a:r>
              <a:rPr lang="en-CA"/>
              <a:t>FHIR Registry</a:t>
            </a:r>
            <a:endParaRPr lang="en-CA" dirty="0"/>
          </a:p>
        </p:txBody>
      </p:sp>
      <p:sp>
        <p:nvSpPr>
          <p:cNvPr id="4" name="Slide Number Placeholder 3">
            <a:extLst>
              <a:ext uri="{FF2B5EF4-FFF2-40B4-BE49-F238E27FC236}">
                <a16:creationId xmlns:a16="http://schemas.microsoft.com/office/drawing/2014/main" id="{205FCC38-146F-47A0-ADA9-E1ED03390E97}"/>
              </a:ext>
            </a:extLst>
          </p:cNvPr>
          <p:cNvSpPr>
            <a:spLocks noGrp="1"/>
          </p:cNvSpPr>
          <p:nvPr>
            <p:ph type="sldNum" sz="quarter" idx="11"/>
          </p:nvPr>
        </p:nvSpPr>
        <p:spPr>
          <a:xfrm>
            <a:off x="5791200" y="6629400"/>
            <a:ext cx="711200" cy="228600"/>
          </a:xfrm>
        </p:spPr>
        <p:txBody>
          <a:bodyPr/>
          <a:lstStyle/>
          <a:p>
            <a:fld id="{5CC3E5C4-3E2B-40F1-9F2B-C46CEB0C88DF}" type="slidenum">
              <a:rPr lang="en-CA" smtClean="0"/>
              <a:pPr/>
              <a:t>126</a:t>
            </a:fld>
            <a:endParaRPr lang="en-CA" dirty="0"/>
          </a:p>
        </p:txBody>
      </p:sp>
    </p:spTree>
    <p:extLst>
      <p:ext uri="{BB962C8B-B14F-4D97-AF65-F5344CB8AC3E}">
        <p14:creationId xmlns:p14="http://schemas.microsoft.com/office/powerpoint/2010/main" val="346292976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Reference implementations</a:t>
            </a:r>
            <a:endParaRPr lang="en-US" dirty="0"/>
          </a:p>
        </p:txBody>
      </p:sp>
      <p:sp>
        <p:nvSpPr>
          <p:cNvPr id="3" name="Content Placeholder 2"/>
          <p:cNvSpPr>
            <a:spLocks noGrp="1"/>
          </p:cNvSpPr>
          <p:nvPr>
            <p:ph idx="1"/>
          </p:nvPr>
        </p:nvSpPr>
        <p:spPr/>
        <p:txBody>
          <a:bodyPr/>
          <a:lstStyle/>
          <a:p>
            <a:r>
              <a:rPr lang="en-US"/>
              <a:t>Contents</a:t>
            </a:r>
          </a:p>
          <a:p>
            <a:pPr lvl="1"/>
            <a:r>
              <a:rPr lang="en-US"/>
              <a:t>Model – classes generated from the spec</a:t>
            </a:r>
          </a:p>
          <a:p>
            <a:pPr lvl="1"/>
            <a:r>
              <a:rPr lang="en-US"/>
              <a:t>Parsers – Parsers generated from the spec</a:t>
            </a:r>
          </a:p>
          <a:p>
            <a:pPr lvl="1"/>
            <a:r>
              <a:rPr lang="en-US"/>
              <a:t>Serializers – Serializers generated from the spec</a:t>
            </a:r>
          </a:p>
          <a:p>
            <a:pPr lvl="1"/>
            <a:r>
              <a:rPr lang="en-US"/>
              <a:t>FhirClient</a:t>
            </a:r>
          </a:p>
          <a:p>
            <a:pPr lvl="1"/>
            <a:r>
              <a:rPr lang="en-US"/>
              <a:t>Validation (currently Java only)</a:t>
            </a:r>
          </a:p>
          <a:p>
            <a:pPr lvl="1"/>
            <a:endParaRPr lang="en-US"/>
          </a:p>
          <a:p>
            <a:r>
              <a:rPr lang="en-US"/>
              <a:t>Java – Everything on the downloads page</a:t>
            </a:r>
          </a:p>
          <a:p>
            <a:r>
              <a:rPr lang="en-US"/>
              <a:t>.NET – NuGet “FHIR”, or GitHub “fhir-net-api”</a:t>
            </a:r>
          </a:p>
          <a:p>
            <a:endParaRPr lang="en-US" dirty="0"/>
          </a:p>
        </p:txBody>
      </p:sp>
      <p:sp>
        <p:nvSpPr>
          <p:cNvPr id="5" name="Slide Number Placeholder 4"/>
          <p:cNvSpPr>
            <a:spLocks noGrp="1"/>
          </p:cNvSpPr>
          <p:nvPr>
            <p:ph type="sldNum" sz="quarter" idx="11"/>
          </p:nvPr>
        </p:nvSpPr>
        <p:spPr>
          <a:xfrm>
            <a:off x="5791200" y="6629400"/>
            <a:ext cx="711200" cy="228600"/>
          </a:xfrm>
        </p:spPr>
        <p:txBody>
          <a:bodyPr/>
          <a:lstStyle/>
          <a:p>
            <a:fld id="{2CD36790-EF9F-4521-A783-189BE19EEE4B}" type="slidenum">
              <a:rPr lang="en-US" smtClean="0"/>
              <a:pPr/>
              <a:t>127</a:t>
            </a:fld>
            <a:endParaRPr lang="en-US"/>
          </a:p>
        </p:txBody>
      </p:sp>
    </p:spTree>
    <p:extLst>
      <p:ext uri="{BB962C8B-B14F-4D97-AF65-F5344CB8AC3E}">
        <p14:creationId xmlns:p14="http://schemas.microsoft.com/office/powerpoint/2010/main" val="65412413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title"/>
          </p:nvPr>
        </p:nvSpPr>
        <p:spPr>
          <a:xfrm>
            <a:off x="431369" y="245256"/>
            <a:ext cx="8736900" cy="1354800"/>
          </a:xfrm>
          <a:prstGeom prst="rect">
            <a:avLst/>
          </a:prstGeom>
          <a:noFill/>
          <a:ln>
            <a:noFill/>
          </a:ln>
        </p:spPr>
        <p:txBody>
          <a:bodyPr spcFirstLastPara="1" wrap="square" lIns="0" tIns="0" rIns="0" bIns="0" anchor="ctr" anchorCtr="0">
            <a:noAutofit/>
          </a:bodyPr>
          <a:lstStyle/>
          <a:p>
            <a:pPr marL="0" marR="0" lvl="0" indent="0" algn="l" rtl="0">
              <a:lnSpc>
                <a:spcPct val="80000"/>
              </a:lnSpc>
              <a:spcBef>
                <a:spcPts val="0"/>
              </a:spcBef>
              <a:spcAft>
                <a:spcPts val="0"/>
              </a:spcAft>
              <a:buNone/>
            </a:pPr>
            <a:r>
              <a:rPr lang="en-US" sz="3800">
                <a:latin typeface="Verdana"/>
                <a:ea typeface="Verdana"/>
                <a:cs typeface="Verdana"/>
                <a:sym typeface="Verdana"/>
              </a:rPr>
              <a:t>Components</a:t>
            </a:r>
            <a:endParaRPr/>
          </a:p>
        </p:txBody>
      </p:sp>
      <p:sp>
        <p:nvSpPr>
          <p:cNvPr id="208" name="Shape 208"/>
          <p:cNvSpPr txBox="1">
            <a:spLocks noGrp="1"/>
          </p:cNvSpPr>
          <p:nvPr>
            <p:ph type="title"/>
          </p:nvPr>
        </p:nvSpPr>
        <p:spPr>
          <a:xfrm>
            <a:off x="431369" y="0"/>
            <a:ext cx="8736900" cy="1817400"/>
          </a:xfrm>
          <a:prstGeom prst="rect">
            <a:avLst/>
          </a:prstGeom>
          <a:noFill/>
          <a:ln>
            <a:noFill/>
          </a:ln>
        </p:spPr>
        <p:txBody>
          <a:bodyPr spcFirstLastPara="1" wrap="square" lIns="45700" tIns="45700" rIns="45700" bIns="45700" anchor="ctr" anchorCtr="0">
            <a:noAutofit/>
          </a:bodyPr>
          <a:lstStyle/>
          <a:p>
            <a:pPr marL="0" marR="0" lvl="0" indent="0" algn="l" rtl="0">
              <a:lnSpc>
                <a:spcPct val="80000"/>
              </a:lnSpc>
              <a:spcBef>
                <a:spcPts val="0"/>
              </a:spcBef>
              <a:spcAft>
                <a:spcPts val="0"/>
              </a:spcAft>
              <a:buNone/>
            </a:pPr>
            <a:r>
              <a:rPr lang="en-US" sz="4000" b="0" i="0" u="none" strike="noStrike" cap="none">
                <a:solidFill>
                  <a:srgbClr val="000000"/>
                </a:solidFill>
                <a:latin typeface="Merriweather"/>
                <a:ea typeface="Merriweather"/>
                <a:cs typeface="Merriweather"/>
                <a:sym typeface="Merriweather"/>
              </a:rPr>
              <a:t>HAPI </a:t>
            </a:r>
            <a:r>
              <a:rPr lang="en-US">
                <a:solidFill>
                  <a:srgbClr val="000000"/>
                </a:solidFill>
                <a:latin typeface="Merriweather"/>
                <a:ea typeface="Merriweather"/>
                <a:cs typeface="Merriweather"/>
                <a:sym typeface="Merriweather"/>
              </a:rPr>
              <a:t>FHIR Modules</a:t>
            </a:r>
            <a:endParaRPr>
              <a:solidFill>
                <a:srgbClr val="000000"/>
              </a:solidFill>
              <a:latin typeface="Merriweather"/>
              <a:ea typeface="Merriweather"/>
              <a:cs typeface="Merriweather"/>
              <a:sym typeface="Merriweather"/>
            </a:endParaRPr>
          </a:p>
        </p:txBody>
      </p:sp>
      <p:pic>
        <p:nvPicPr>
          <p:cNvPr id="209" name="Shape 209"/>
          <p:cNvPicPr preferRelativeResize="0"/>
          <p:nvPr/>
        </p:nvPicPr>
        <p:blipFill rotWithShape="1">
          <a:blip r:embed="rId3">
            <a:alphaModFix/>
          </a:blip>
          <a:srcRect l="5502" r="1083"/>
          <a:stretch/>
        </p:blipFill>
        <p:spPr>
          <a:xfrm>
            <a:off x="419488" y="2044575"/>
            <a:ext cx="11353024" cy="4191000"/>
          </a:xfrm>
          <a:prstGeom prst="rect">
            <a:avLst/>
          </a:prstGeom>
          <a:noFill/>
          <a:ln>
            <a:noFill/>
          </a:ln>
        </p:spPr>
      </p:pic>
      <p:sp>
        <p:nvSpPr>
          <p:cNvPr id="210" name="Shape 210"/>
          <p:cNvSpPr txBox="1"/>
          <p:nvPr/>
        </p:nvSpPr>
        <p:spPr>
          <a:xfrm>
            <a:off x="2516950" y="1535150"/>
            <a:ext cx="3248700" cy="5094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US" sz="2400"/>
              <a:t>Core Modules</a:t>
            </a:r>
            <a:endParaRPr sz="2400"/>
          </a:p>
        </p:txBody>
      </p:sp>
      <p:sp>
        <p:nvSpPr>
          <p:cNvPr id="211" name="Shape 211"/>
          <p:cNvSpPr txBox="1"/>
          <p:nvPr/>
        </p:nvSpPr>
        <p:spPr>
          <a:xfrm>
            <a:off x="8625650" y="1535150"/>
            <a:ext cx="3248700" cy="50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t>Utilities</a:t>
            </a:r>
            <a:endParaRPr sz="2400"/>
          </a:p>
        </p:txBody>
      </p:sp>
    </p:spTree>
    <p:extLst>
      <p:ext uri="{BB962C8B-B14F-4D97-AF65-F5344CB8AC3E}">
        <p14:creationId xmlns:p14="http://schemas.microsoft.com/office/powerpoint/2010/main" val="367658745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title"/>
          </p:nvPr>
        </p:nvSpPr>
        <p:spPr>
          <a:xfrm>
            <a:off x="711200" y="473075"/>
            <a:ext cx="10871100" cy="822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a:t>HAPI Versioning</a:t>
            </a:r>
            <a:endParaRPr/>
          </a:p>
        </p:txBody>
      </p:sp>
      <p:sp>
        <p:nvSpPr>
          <p:cNvPr id="247" name="Shape 247"/>
          <p:cNvSpPr txBox="1">
            <a:spLocks noGrp="1"/>
          </p:cNvSpPr>
          <p:nvPr>
            <p:ph type="sldNum" idx="12"/>
          </p:nvPr>
        </p:nvSpPr>
        <p:spPr>
          <a:xfrm>
            <a:off x="5791200" y="6534150"/>
            <a:ext cx="711300" cy="476100"/>
          </a:xfrm>
          <a:prstGeom prst="rect">
            <a:avLst/>
          </a:prstGeom>
        </p:spPr>
        <p:txBody>
          <a:bodyPr spcFirstLastPara="1" wrap="square" lIns="91425" tIns="45700" rIns="91425" bIns="45700" anchor="ctr" anchorCtr="0">
            <a:noAutofit/>
          </a:bodyPr>
          <a:lstStyle/>
          <a:p>
            <a:pPr marL="0" lvl="0" indent="0">
              <a:spcBef>
                <a:spcPts val="0"/>
              </a:spcBef>
              <a:spcAft>
                <a:spcPts val="0"/>
              </a:spcAft>
              <a:buClr>
                <a:srgbClr val="000000"/>
              </a:buClr>
              <a:buFont typeface="Arial"/>
              <a:buNone/>
            </a:pPr>
            <a:fld id="{00000000-1234-1234-1234-123412341234}" type="slidenum">
              <a:rPr lang="en-US"/>
              <a:t>129</a:t>
            </a:fld>
            <a:endParaRPr/>
          </a:p>
        </p:txBody>
      </p:sp>
      <p:sp>
        <p:nvSpPr>
          <p:cNvPr id="248" name="Shape 248"/>
          <p:cNvSpPr txBox="1"/>
          <p:nvPr/>
        </p:nvSpPr>
        <p:spPr>
          <a:xfrm>
            <a:off x="381000" y="1748375"/>
            <a:ext cx="11201400" cy="863100"/>
          </a:xfrm>
          <a:prstGeom prst="rect">
            <a:avLst/>
          </a:prstGeom>
          <a:noFill/>
          <a:ln>
            <a:noFill/>
          </a:ln>
        </p:spPr>
        <p:txBody>
          <a:bodyPr spcFirstLastPara="1" wrap="square" lIns="91425" tIns="91425" rIns="91425" bIns="91425" anchor="t" anchorCtr="0">
            <a:noAutofit/>
          </a:bodyPr>
          <a:lstStyle/>
          <a:p>
            <a:pPr marL="457200" lvl="0" indent="-381000" rtl="0">
              <a:spcBef>
                <a:spcPts val="700"/>
              </a:spcBef>
              <a:spcAft>
                <a:spcPts val="0"/>
              </a:spcAft>
              <a:buClr>
                <a:srgbClr val="CC3300"/>
              </a:buClr>
              <a:buSzPts val="2400"/>
              <a:buFont typeface="Noto Sans Symbols"/>
              <a:buChar char="●"/>
            </a:pPr>
            <a:r>
              <a:rPr lang="en-US" sz="2400"/>
              <a:t>H</a:t>
            </a:r>
            <a:r>
              <a:rPr lang="en-US" sz="2400">
                <a:solidFill>
                  <a:schemeClr val="dk1"/>
                </a:solidFill>
              </a:rPr>
              <a:t>API version number != FHIR version number</a:t>
            </a:r>
            <a:endParaRPr sz="2400"/>
          </a:p>
          <a:p>
            <a:pPr marL="457200" lvl="0" indent="-381000" rtl="0">
              <a:spcBef>
                <a:spcPts val="0"/>
              </a:spcBef>
              <a:spcAft>
                <a:spcPts val="0"/>
              </a:spcAft>
              <a:buClr>
                <a:srgbClr val="CC3300"/>
              </a:buClr>
              <a:buSzPts val="2400"/>
              <a:buFont typeface="Noto Sans Symbols"/>
              <a:buChar char="●"/>
            </a:pPr>
            <a:r>
              <a:rPr lang="en-US" sz="2400"/>
              <a:t>HAPI FHIR version number != HAPI HL7v2 version number</a:t>
            </a:r>
            <a:endParaRPr sz="2400"/>
          </a:p>
        </p:txBody>
      </p:sp>
      <p:graphicFrame>
        <p:nvGraphicFramePr>
          <p:cNvPr id="249" name="Shape 249"/>
          <p:cNvGraphicFramePr/>
          <p:nvPr/>
        </p:nvGraphicFramePr>
        <p:xfrm>
          <a:off x="568313" y="2810475"/>
          <a:ext cx="11055375" cy="2844625"/>
        </p:xfrm>
        <a:graphic>
          <a:graphicData uri="http://schemas.openxmlformats.org/drawingml/2006/table">
            <a:tbl>
              <a:tblPr>
                <a:noFill/>
              </a:tblPr>
              <a:tblGrid>
                <a:gridCol w="2211075">
                  <a:extLst>
                    <a:ext uri="{9D8B030D-6E8A-4147-A177-3AD203B41FA5}">
                      <a16:colId xmlns:a16="http://schemas.microsoft.com/office/drawing/2014/main" val="20000"/>
                    </a:ext>
                  </a:extLst>
                </a:gridCol>
                <a:gridCol w="2211075">
                  <a:extLst>
                    <a:ext uri="{9D8B030D-6E8A-4147-A177-3AD203B41FA5}">
                      <a16:colId xmlns:a16="http://schemas.microsoft.com/office/drawing/2014/main" val="20001"/>
                    </a:ext>
                  </a:extLst>
                </a:gridCol>
                <a:gridCol w="2211075">
                  <a:extLst>
                    <a:ext uri="{9D8B030D-6E8A-4147-A177-3AD203B41FA5}">
                      <a16:colId xmlns:a16="http://schemas.microsoft.com/office/drawing/2014/main" val="20002"/>
                    </a:ext>
                  </a:extLst>
                </a:gridCol>
                <a:gridCol w="2211075">
                  <a:extLst>
                    <a:ext uri="{9D8B030D-6E8A-4147-A177-3AD203B41FA5}">
                      <a16:colId xmlns:a16="http://schemas.microsoft.com/office/drawing/2014/main" val="20003"/>
                    </a:ext>
                  </a:extLst>
                </a:gridCol>
                <a:gridCol w="2211075">
                  <a:extLst>
                    <a:ext uri="{9D8B030D-6E8A-4147-A177-3AD203B41FA5}">
                      <a16:colId xmlns:a16="http://schemas.microsoft.com/office/drawing/2014/main" val="20004"/>
                    </a:ext>
                  </a:extLst>
                </a:gridCol>
              </a:tblGrid>
              <a:tr h="568925">
                <a:tc>
                  <a:txBody>
                    <a:bodyPr/>
                    <a:lstStyle/>
                    <a:p>
                      <a:pPr marL="0" lvl="0" indent="0" algn="ctr">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D9D9D9">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D9D9D9">
                          <a:alpha val="0"/>
                        </a:srgbClr>
                      </a:solidFill>
                      <a:prstDash val="solid"/>
                      <a:round/>
                      <a:headEnd type="none" w="sm" len="sm"/>
                      <a:tailEnd type="none" w="sm" len="sm"/>
                    </a:lnB>
                  </a:tcPr>
                </a:tc>
                <a:tc>
                  <a:txBody>
                    <a:bodyPr/>
                    <a:lstStyle/>
                    <a:p>
                      <a:pPr marL="0" lvl="0" indent="0" algn="ctr">
                        <a:spcBef>
                          <a:spcPts val="0"/>
                        </a:spcBef>
                        <a:spcAft>
                          <a:spcPts val="0"/>
                        </a:spcAft>
                        <a:buNone/>
                      </a:pPr>
                      <a:r>
                        <a:rPr lang="en-US" b="1"/>
                        <a:t>FHIR DSTU1</a:t>
                      </a:r>
                      <a:endParaRPr b="1"/>
                    </a:p>
                  </a:txBody>
                  <a:tcPr marL="91425" marR="91425" marT="91425" marB="91425" anchor="ctr">
                    <a:lnL w="9525" cap="flat" cmpd="sng">
                      <a:solidFill>
                        <a:srgbClr val="D9D9D9">
                          <a:alpha val="0"/>
                        </a:srgbClr>
                      </a:solidFill>
                      <a:prstDash val="solid"/>
                      <a:round/>
                      <a:headEnd type="none" w="sm" len="sm"/>
                      <a:tailEnd type="none" w="sm" len="sm"/>
                    </a:lnL>
                    <a:lnR w="9525" cap="flat" cmpd="sng">
                      <a:solidFill>
                        <a:srgbClr val="D9D9D9">
                          <a:alpha val="0"/>
                        </a:srgbClr>
                      </a:solidFill>
                      <a:prstDash val="solid"/>
                      <a:round/>
                      <a:headEnd type="none" w="sm" len="sm"/>
                      <a:tailEnd type="none" w="sm" len="sm"/>
                    </a:lnR>
                    <a:lnT w="9525" cap="flat" cmpd="sng">
                      <a:solidFill>
                        <a:srgbClr val="D9D9D9">
                          <a:alpha val="0"/>
                        </a:srgbClr>
                      </a:solidFill>
                      <a:prstDash val="solid"/>
                      <a:round/>
                      <a:headEnd type="none" w="sm" len="sm"/>
                      <a:tailEnd type="none" w="sm" len="sm"/>
                    </a:lnT>
                    <a:lnB w="9525" cap="flat" cmpd="sng">
                      <a:solidFill>
                        <a:srgbClr val="D9D9D9">
                          <a:alpha val="0"/>
                        </a:srgbClr>
                      </a:solidFill>
                      <a:prstDash val="solid"/>
                      <a:round/>
                      <a:headEnd type="none" w="sm" len="sm"/>
                      <a:tailEnd type="none" w="sm" len="sm"/>
                    </a:lnB>
                    <a:solidFill>
                      <a:srgbClr val="D9D9D9"/>
                    </a:solidFill>
                  </a:tcPr>
                </a:tc>
                <a:tc>
                  <a:txBody>
                    <a:bodyPr/>
                    <a:lstStyle/>
                    <a:p>
                      <a:pPr marL="0" lvl="0" indent="0" algn="ctr">
                        <a:spcBef>
                          <a:spcPts val="0"/>
                        </a:spcBef>
                        <a:spcAft>
                          <a:spcPts val="0"/>
                        </a:spcAft>
                        <a:buNone/>
                      </a:pPr>
                      <a:r>
                        <a:rPr lang="en-US" b="1"/>
                        <a:t>FHIR DSTU2</a:t>
                      </a:r>
                      <a:endParaRPr b="1"/>
                    </a:p>
                  </a:txBody>
                  <a:tcPr marL="91425" marR="91425" marT="91425" marB="91425" anchor="ctr">
                    <a:lnL w="9525" cap="flat" cmpd="sng">
                      <a:solidFill>
                        <a:srgbClr val="D9D9D9">
                          <a:alpha val="0"/>
                        </a:srgbClr>
                      </a:solidFill>
                      <a:prstDash val="solid"/>
                      <a:round/>
                      <a:headEnd type="none" w="sm" len="sm"/>
                      <a:tailEnd type="none" w="sm" len="sm"/>
                    </a:lnL>
                    <a:lnR w="9525" cap="flat" cmpd="sng">
                      <a:solidFill>
                        <a:srgbClr val="D9D9D9">
                          <a:alpha val="0"/>
                        </a:srgbClr>
                      </a:solidFill>
                      <a:prstDash val="solid"/>
                      <a:round/>
                      <a:headEnd type="none" w="sm" len="sm"/>
                      <a:tailEnd type="none" w="sm" len="sm"/>
                    </a:lnR>
                    <a:lnT w="9525" cap="flat" cmpd="sng">
                      <a:solidFill>
                        <a:srgbClr val="D9D9D9">
                          <a:alpha val="0"/>
                        </a:srgbClr>
                      </a:solidFill>
                      <a:prstDash val="solid"/>
                      <a:round/>
                      <a:headEnd type="none" w="sm" len="sm"/>
                      <a:tailEnd type="none" w="sm" len="sm"/>
                    </a:lnT>
                    <a:lnB w="9525" cap="flat" cmpd="sng">
                      <a:solidFill>
                        <a:srgbClr val="D9D9D9">
                          <a:alpha val="0"/>
                        </a:srgbClr>
                      </a:solidFill>
                      <a:prstDash val="solid"/>
                      <a:round/>
                      <a:headEnd type="none" w="sm" len="sm"/>
                      <a:tailEnd type="none" w="sm" len="sm"/>
                    </a:lnB>
                    <a:solidFill>
                      <a:srgbClr val="D9D9D9"/>
                    </a:solidFill>
                  </a:tcPr>
                </a:tc>
                <a:tc>
                  <a:txBody>
                    <a:bodyPr/>
                    <a:lstStyle/>
                    <a:p>
                      <a:pPr marL="0" lvl="0" indent="0" algn="ctr">
                        <a:spcBef>
                          <a:spcPts val="0"/>
                        </a:spcBef>
                        <a:spcAft>
                          <a:spcPts val="0"/>
                        </a:spcAft>
                        <a:buNone/>
                      </a:pPr>
                      <a:r>
                        <a:rPr lang="en-US" b="1"/>
                        <a:t>FHIR R3</a:t>
                      </a:r>
                      <a:endParaRPr b="1"/>
                    </a:p>
                  </a:txBody>
                  <a:tcPr marL="91425" marR="91425" marT="91425" marB="91425" anchor="ctr">
                    <a:lnL w="9525" cap="flat" cmpd="sng">
                      <a:solidFill>
                        <a:srgbClr val="D9D9D9">
                          <a:alpha val="0"/>
                        </a:srgbClr>
                      </a:solidFill>
                      <a:prstDash val="solid"/>
                      <a:round/>
                      <a:headEnd type="none" w="sm" len="sm"/>
                      <a:tailEnd type="none" w="sm" len="sm"/>
                    </a:lnL>
                    <a:lnR w="9525" cap="flat" cmpd="sng">
                      <a:solidFill>
                        <a:srgbClr val="D9D9D9">
                          <a:alpha val="0"/>
                        </a:srgbClr>
                      </a:solidFill>
                      <a:prstDash val="solid"/>
                      <a:round/>
                      <a:headEnd type="none" w="sm" len="sm"/>
                      <a:tailEnd type="none" w="sm" len="sm"/>
                    </a:lnR>
                    <a:lnT w="9525" cap="flat" cmpd="sng">
                      <a:solidFill>
                        <a:srgbClr val="D9D9D9">
                          <a:alpha val="0"/>
                        </a:srgbClr>
                      </a:solidFill>
                      <a:prstDash val="solid"/>
                      <a:round/>
                      <a:headEnd type="none" w="sm" len="sm"/>
                      <a:tailEnd type="none" w="sm" len="sm"/>
                    </a:lnT>
                    <a:lnB w="9525" cap="flat" cmpd="sng">
                      <a:solidFill>
                        <a:srgbClr val="D9D9D9">
                          <a:alpha val="0"/>
                        </a:srgbClr>
                      </a:solidFill>
                      <a:prstDash val="solid"/>
                      <a:round/>
                      <a:headEnd type="none" w="sm" len="sm"/>
                      <a:tailEnd type="none" w="sm" len="sm"/>
                    </a:lnB>
                    <a:solidFill>
                      <a:srgbClr val="D9D9D9"/>
                    </a:solidFill>
                  </a:tcPr>
                </a:tc>
                <a:tc>
                  <a:txBody>
                    <a:bodyPr/>
                    <a:lstStyle/>
                    <a:p>
                      <a:pPr marL="0" lvl="0" indent="0" algn="ctr">
                        <a:spcBef>
                          <a:spcPts val="0"/>
                        </a:spcBef>
                        <a:spcAft>
                          <a:spcPts val="0"/>
                        </a:spcAft>
                        <a:buNone/>
                      </a:pPr>
                      <a:r>
                        <a:rPr lang="en-US" b="1"/>
                        <a:t>FHIR R4</a:t>
                      </a:r>
                      <a:endParaRPr b="1"/>
                    </a:p>
                  </a:txBody>
                  <a:tcPr marL="91425" marR="91425" marT="91425" marB="91425" anchor="ctr">
                    <a:lnL w="9525" cap="flat" cmpd="sng">
                      <a:solidFill>
                        <a:srgbClr val="D9D9D9">
                          <a:alpha val="0"/>
                        </a:srgbClr>
                      </a:solidFill>
                      <a:prstDash val="solid"/>
                      <a:round/>
                      <a:headEnd type="none" w="sm" len="sm"/>
                      <a:tailEnd type="none" w="sm" len="sm"/>
                    </a:lnL>
                    <a:lnR w="9525" cap="flat" cmpd="sng">
                      <a:solidFill>
                        <a:srgbClr val="D9D9D9">
                          <a:alpha val="0"/>
                        </a:srgbClr>
                      </a:solidFill>
                      <a:prstDash val="solid"/>
                      <a:round/>
                      <a:headEnd type="none" w="sm" len="sm"/>
                      <a:tailEnd type="none" w="sm" len="sm"/>
                    </a:lnR>
                    <a:lnT w="9525" cap="flat" cmpd="sng">
                      <a:solidFill>
                        <a:srgbClr val="D9D9D9">
                          <a:alpha val="0"/>
                        </a:srgbClr>
                      </a:solidFill>
                      <a:prstDash val="solid"/>
                      <a:round/>
                      <a:headEnd type="none" w="sm" len="sm"/>
                      <a:tailEnd type="none" w="sm" len="sm"/>
                    </a:lnT>
                    <a:lnB w="9525" cap="flat" cmpd="sng">
                      <a:solidFill>
                        <a:srgbClr val="D9D9D9">
                          <a:alpha val="0"/>
                        </a:srgbClr>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568925">
                <a:tc>
                  <a:txBody>
                    <a:bodyPr/>
                    <a:lstStyle/>
                    <a:p>
                      <a:pPr marL="0" lvl="0" indent="0" algn="ctr">
                        <a:spcBef>
                          <a:spcPts val="0"/>
                        </a:spcBef>
                        <a:spcAft>
                          <a:spcPts val="0"/>
                        </a:spcAft>
                        <a:buNone/>
                      </a:pPr>
                      <a:r>
                        <a:rPr lang="en-US" b="1"/>
                        <a:t>HAPI FHIR 1.0</a:t>
                      </a:r>
                      <a:endParaRPr b="1"/>
                    </a:p>
                  </a:txBody>
                  <a:tcPr marL="91425" marR="91425" marT="91425" marB="91425" anchor="ctr">
                    <a:lnL w="9525" cap="flat" cmpd="sng">
                      <a:solidFill>
                        <a:srgbClr val="D9D9D9">
                          <a:alpha val="0"/>
                        </a:srgbClr>
                      </a:solidFill>
                      <a:prstDash val="solid"/>
                      <a:round/>
                      <a:headEnd type="none" w="sm" len="sm"/>
                      <a:tailEnd type="none" w="sm" len="sm"/>
                    </a:lnL>
                    <a:lnR w="9525" cap="flat" cmpd="sng">
                      <a:solidFill>
                        <a:srgbClr val="D9D9D9">
                          <a:alpha val="0"/>
                        </a:srgbClr>
                      </a:solidFill>
                      <a:prstDash val="solid"/>
                      <a:round/>
                      <a:headEnd type="none" w="sm" len="sm"/>
                      <a:tailEnd type="none" w="sm" len="sm"/>
                    </a:lnR>
                    <a:lnT w="9525" cap="flat" cmpd="sng">
                      <a:solidFill>
                        <a:srgbClr val="D9D9D9">
                          <a:alpha val="0"/>
                        </a:srgbClr>
                      </a:solidFill>
                      <a:prstDash val="solid"/>
                      <a:round/>
                      <a:headEnd type="none" w="sm" len="sm"/>
                      <a:tailEnd type="none" w="sm" len="sm"/>
                    </a:lnT>
                    <a:lnB w="9525" cap="flat" cmpd="sng">
                      <a:solidFill>
                        <a:srgbClr val="D9D9D9">
                          <a:alpha val="0"/>
                        </a:srgbClr>
                      </a:solidFill>
                      <a:prstDash val="solid"/>
                      <a:round/>
                      <a:headEnd type="none" w="sm" len="sm"/>
                      <a:tailEnd type="none" w="sm" len="sm"/>
                    </a:lnB>
                    <a:solidFill>
                      <a:srgbClr val="EFEFEF"/>
                    </a:solidFill>
                  </a:tcPr>
                </a:tc>
                <a:tc>
                  <a:txBody>
                    <a:bodyPr/>
                    <a:lstStyle/>
                    <a:p>
                      <a:pPr marL="0" lvl="0" indent="0" algn="ctr">
                        <a:spcBef>
                          <a:spcPts val="0"/>
                        </a:spcBef>
                        <a:spcAft>
                          <a:spcPts val="0"/>
                        </a:spcAft>
                        <a:buNone/>
                      </a:pPr>
                      <a:r>
                        <a:rPr lang="en-US"/>
                        <a:t>Yes</a:t>
                      </a:r>
                      <a:endParaRPr/>
                    </a:p>
                  </a:txBody>
                  <a:tcPr marL="91425" marR="91425" marT="91425" marB="91425" anchor="ctr">
                    <a:lnL w="9525" cap="flat" cmpd="sng">
                      <a:solidFill>
                        <a:srgbClr val="D9D9D9">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D9D9D9">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00FF00"/>
                    </a:solidFill>
                  </a:tcPr>
                </a:tc>
                <a:tc>
                  <a:txBody>
                    <a:bodyPr/>
                    <a:lstStyle/>
                    <a:p>
                      <a:pPr marL="0" lvl="0" indent="0" algn="ctr">
                        <a:spcBef>
                          <a:spcPts val="0"/>
                        </a:spcBef>
                        <a:spcAft>
                          <a:spcPts val="0"/>
                        </a:spcAft>
                        <a:buNone/>
                      </a:pPr>
                      <a:r>
                        <a:rPr lang="en-US"/>
                        <a:t>Draft</a:t>
                      </a: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D9D9D9">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E599"/>
                    </a:solidFill>
                  </a:tcPr>
                </a:tc>
                <a:tc>
                  <a:txBody>
                    <a:bodyPr/>
                    <a:lstStyle/>
                    <a:p>
                      <a:pPr marL="0" lvl="0" indent="0" algn="ctr">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D9D9D9">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D9D9D9">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568925">
                <a:tc>
                  <a:txBody>
                    <a:bodyPr/>
                    <a:lstStyle/>
                    <a:p>
                      <a:pPr marL="0" lvl="0" indent="0" algn="ctr">
                        <a:spcBef>
                          <a:spcPts val="0"/>
                        </a:spcBef>
                        <a:spcAft>
                          <a:spcPts val="0"/>
                        </a:spcAft>
                        <a:buNone/>
                      </a:pPr>
                      <a:r>
                        <a:rPr lang="en-US" b="1"/>
                        <a:t>HAPI FHIR 2.0</a:t>
                      </a:r>
                      <a:endParaRPr b="1"/>
                    </a:p>
                  </a:txBody>
                  <a:tcPr marL="91425" marR="91425" marT="91425" marB="91425" anchor="ctr">
                    <a:lnL w="9525" cap="flat" cmpd="sng">
                      <a:solidFill>
                        <a:srgbClr val="D9D9D9">
                          <a:alpha val="0"/>
                        </a:srgbClr>
                      </a:solidFill>
                      <a:prstDash val="solid"/>
                      <a:round/>
                      <a:headEnd type="none" w="sm" len="sm"/>
                      <a:tailEnd type="none" w="sm" len="sm"/>
                    </a:lnL>
                    <a:lnR w="9525" cap="flat" cmpd="sng">
                      <a:solidFill>
                        <a:srgbClr val="D9D9D9">
                          <a:alpha val="0"/>
                        </a:srgbClr>
                      </a:solidFill>
                      <a:prstDash val="solid"/>
                      <a:round/>
                      <a:headEnd type="none" w="sm" len="sm"/>
                      <a:tailEnd type="none" w="sm" len="sm"/>
                    </a:lnR>
                    <a:lnT w="9525" cap="flat" cmpd="sng">
                      <a:solidFill>
                        <a:srgbClr val="D9D9D9">
                          <a:alpha val="0"/>
                        </a:srgbClr>
                      </a:solidFill>
                      <a:prstDash val="solid"/>
                      <a:round/>
                      <a:headEnd type="none" w="sm" len="sm"/>
                      <a:tailEnd type="none" w="sm" len="sm"/>
                    </a:lnT>
                    <a:lnB w="9525" cap="flat" cmpd="sng">
                      <a:solidFill>
                        <a:srgbClr val="D9D9D9">
                          <a:alpha val="0"/>
                        </a:srgbClr>
                      </a:solidFill>
                      <a:prstDash val="solid"/>
                      <a:round/>
                      <a:headEnd type="none" w="sm" len="sm"/>
                      <a:tailEnd type="none" w="sm" len="sm"/>
                    </a:lnB>
                    <a:solidFill>
                      <a:srgbClr val="EFEFEF"/>
                    </a:solidFill>
                  </a:tcPr>
                </a:tc>
                <a:tc>
                  <a:txBody>
                    <a:bodyPr/>
                    <a:lstStyle/>
                    <a:p>
                      <a:pPr marL="0" lvl="0" indent="0" algn="ctr">
                        <a:spcBef>
                          <a:spcPts val="0"/>
                        </a:spcBef>
                        <a:spcAft>
                          <a:spcPts val="0"/>
                        </a:spcAft>
                        <a:buNone/>
                      </a:pPr>
                      <a:r>
                        <a:rPr lang="en-US"/>
                        <a:t>Yes</a:t>
                      </a:r>
                      <a:endParaRPr/>
                    </a:p>
                  </a:txBody>
                  <a:tcPr marL="91425" marR="91425" marT="91425" marB="91425" anchor="ctr">
                    <a:lnL w="9525" cap="flat" cmpd="sng">
                      <a:solidFill>
                        <a:srgbClr val="D9D9D9">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00FF00"/>
                    </a:solidFill>
                  </a:tcPr>
                </a:tc>
                <a:tc>
                  <a:txBody>
                    <a:bodyPr/>
                    <a:lstStyle/>
                    <a:p>
                      <a:pPr marL="0" lvl="0" indent="0" algn="ctr">
                        <a:spcBef>
                          <a:spcPts val="0"/>
                        </a:spcBef>
                        <a:spcAft>
                          <a:spcPts val="0"/>
                        </a:spcAft>
                        <a:buNone/>
                      </a:pPr>
                      <a:r>
                        <a:rPr lang="en-US"/>
                        <a:t>Yes</a:t>
                      </a: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00FF00"/>
                    </a:solidFill>
                  </a:tcPr>
                </a:tc>
                <a:tc>
                  <a:txBody>
                    <a:bodyPr/>
                    <a:lstStyle/>
                    <a:p>
                      <a:pPr marL="0" lvl="0" indent="0" algn="ctr">
                        <a:spcBef>
                          <a:spcPts val="0"/>
                        </a:spcBef>
                        <a:spcAft>
                          <a:spcPts val="0"/>
                        </a:spcAft>
                        <a:buNone/>
                      </a:pPr>
                      <a:r>
                        <a:rPr lang="en-US"/>
                        <a:t>Draft</a:t>
                      </a: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E599"/>
                    </a:solidFill>
                  </a:tcPr>
                </a:tc>
                <a:tc>
                  <a:txBody>
                    <a:bodyPr/>
                    <a:lstStyle/>
                    <a:p>
                      <a:pPr marL="0" lvl="0" indent="0" algn="ctr">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r h="568925">
                <a:tc>
                  <a:txBody>
                    <a:bodyPr/>
                    <a:lstStyle/>
                    <a:p>
                      <a:pPr marL="0" lvl="0" indent="0" algn="ctr">
                        <a:spcBef>
                          <a:spcPts val="0"/>
                        </a:spcBef>
                        <a:spcAft>
                          <a:spcPts val="0"/>
                        </a:spcAft>
                        <a:buNone/>
                      </a:pPr>
                      <a:r>
                        <a:rPr lang="en-US" b="1"/>
                        <a:t>HAPI FHIR 2.5</a:t>
                      </a:r>
                      <a:endParaRPr b="1"/>
                    </a:p>
                  </a:txBody>
                  <a:tcPr marL="91425" marR="91425" marT="91425" marB="91425" anchor="ctr">
                    <a:lnL w="9525" cap="flat" cmpd="sng">
                      <a:solidFill>
                        <a:srgbClr val="D9D9D9">
                          <a:alpha val="0"/>
                        </a:srgbClr>
                      </a:solidFill>
                      <a:prstDash val="solid"/>
                      <a:round/>
                      <a:headEnd type="none" w="sm" len="sm"/>
                      <a:tailEnd type="none" w="sm" len="sm"/>
                    </a:lnL>
                    <a:lnR w="9525" cap="flat" cmpd="sng">
                      <a:solidFill>
                        <a:srgbClr val="D9D9D9">
                          <a:alpha val="0"/>
                        </a:srgbClr>
                      </a:solidFill>
                      <a:prstDash val="solid"/>
                      <a:round/>
                      <a:headEnd type="none" w="sm" len="sm"/>
                      <a:tailEnd type="none" w="sm" len="sm"/>
                    </a:lnR>
                    <a:lnT w="9525" cap="flat" cmpd="sng">
                      <a:solidFill>
                        <a:srgbClr val="D9D9D9">
                          <a:alpha val="0"/>
                        </a:srgbClr>
                      </a:solidFill>
                      <a:prstDash val="solid"/>
                      <a:round/>
                      <a:headEnd type="none" w="sm" len="sm"/>
                      <a:tailEnd type="none" w="sm" len="sm"/>
                    </a:lnT>
                    <a:lnB w="9525" cap="flat" cmpd="sng">
                      <a:solidFill>
                        <a:srgbClr val="D9D9D9">
                          <a:alpha val="0"/>
                        </a:srgbClr>
                      </a:solidFill>
                      <a:prstDash val="solid"/>
                      <a:round/>
                      <a:headEnd type="none" w="sm" len="sm"/>
                      <a:tailEnd type="none" w="sm" len="sm"/>
                    </a:lnB>
                    <a:solidFill>
                      <a:srgbClr val="EFEFEF"/>
                    </a:solidFill>
                  </a:tcPr>
                </a:tc>
                <a:tc>
                  <a:txBody>
                    <a:bodyPr/>
                    <a:lstStyle/>
                    <a:p>
                      <a:pPr marL="0" lvl="0" indent="0" algn="ctr">
                        <a:spcBef>
                          <a:spcPts val="0"/>
                        </a:spcBef>
                        <a:spcAft>
                          <a:spcPts val="0"/>
                        </a:spcAft>
                        <a:buNone/>
                      </a:pPr>
                      <a:r>
                        <a:rPr lang="en-US"/>
                        <a:t>Yes</a:t>
                      </a:r>
                      <a:endParaRPr/>
                    </a:p>
                  </a:txBody>
                  <a:tcPr marL="91425" marR="91425" marT="91425" marB="91425" anchor="ctr">
                    <a:lnL w="9525" cap="flat" cmpd="sng">
                      <a:solidFill>
                        <a:srgbClr val="D9D9D9">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00FF00"/>
                    </a:solidFill>
                  </a:tcPr>
                </a:tc>
                <a:tc>
                  <a:txBody>
                    <a:bodyPr/>
                    <a:lstStyle/>
                    <a:p>
                      <a:pPr marL="0" lvl="0" indent="0" algn="ctr">
                        <a:spcBef>
                          <a:spcPts val="0"/>
                        </a:spcBef>
                        <a:spcAft>
                          <a:spcPts val="0"/>
                        </a:spcAft>
                        <a:buNone/>
                      </a:pPr>
                      <a:r>
                        <a:rPr lang="en-US"/>
                        <a:t>Yes</a:t>
                      </a: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00FF00"/>
                    </a:solidFill>
                  </a:tcPr>
                </a:tc>
                <a:tc>
                  <a:txBody>
                    <a:bodyPr/>
                    <a:lstStyle/>
                    <a:p>
                      <a:pPr marL="0" lvl="0" indent="0" algn="ctr">
                        <a:spcBef>
                          <a:spcPts val="0"/>
                        </a:spcBef>
                        <a:spcAft>
                          <a:spcPts val="0"/>
                        </a:spcAft>
                        <a:buNone/>
                      </a:pPr>
                      <a:r>
                        <a:rPr lang="en-US"/>
                        <a:t>Yes</a:t>
                      </a: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00FF00"/>
                    </a:solidFill>
                  </a:tcPr>
                </a:tc>
                <a:tc>
                  <a:txBody>
                    <a:bodyPr/>
                    <a:lstStyle/>
                    <a:p>
                      <a:pPr marL="0" lvl="0" indent="0" algn="ctr">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r h="568925">
                <a:tc>
                  <a:txBody>
                    <a:bodyPr/>
                    <a:lstStyle/>
                    <a:p>
                      <a:pPr marL="0" lvl="0" indent="0" algn="ctr">
                        <a:spcBef>
                          <a:spcPts val="0"/>
                        </a:spcBef>
                        <a:spcAft>
                          <a:spcPts val="0"/>
                        </a:spcAft>
                        <a:buNone/>
                      </a:pPr>
                      <a:r>
                        <a:rPr lang="en-US" b="1"/>
                        <a:t>HAPI FHIR 3.0.0</a:t>
                      </a:r>
                      <a:endParaRPr b="1"/>
                    </a:p>
                  </a:txBody>
                  <a:tcPr marL="91425" marR="91425" marT="91425" marB="91425" anchor="ctr">
                    <a:lnL w="9525" cap="flat" cmpd="sng">
                      <a:solidFill>
                        <a:srgbClr val="D9D9D9">
                          <a:alpha val="0"/>
                        </a:srgbClr>
                      </a:solidFill>
                      <a:prstDash val="solid"/>
                      <a:round/>
                      <a:headEnd type="none" w="sm" len="sm"/>
                      <a:tailEnd type="none" w="sm" len="sm"/>
                    </a:lnL>
                    <a:lnR w="9525" cap="flat" cmpd="sng">
                      <a:solidFill>
                        <a:srgbClr val="D9D9D9">
                          <a:alpha val="0"/>
                        </a:srgbClr>
                      </a:solidFill>
                      <a:prstDash val="solid"/>
                      <a:round/>
                      <a:headEnd type="none" w="sm" len="sm"/>
                      <a:tailEnd type="none" w="sm" len="sm"/>
                    </a:lnR>
                    <a:lnT w="9525" cap="flat" cmpd="sng">
                      <a:solidFill>
                        <a:srgbClr val="D9D9D9">
                          <a:alpha val="0"/>
                        </a:srgbClr>
                      </a:solidFill>
                      <a:prstDash val="solid"/>
                      <a:round/>
                      <a:headEnd type="none" w="sm" len="sm"/>
                      <a:tailEnd type="none" w="sm" len="sm"/>
                    </a:lnT>
                    <a:lnB w="9525" cap="flat" cmpd="sng">
                      <a:solidFill>
                        <a:srgbClr val="D9D9D9">
                          <a:alpha val="0"/>
                        </a:srgbClr>
                      </a:solidFill>
                      <a:prstDash val="solid"/>
                      <a:round/>
                      <a:headEnd type="none" w="sm" len="sm"/>
                      <a:tailEnd type="none" w="sm" len="sm"/>
                    </a:lnB>
                    <a:solidFill>
                      <a:srgbClr val="EFEFEF"/>
                    </a:solidFill>
                  </a:tcPr>
                </a:tc>
                <a:tc>
                  <a:txBody>
                    <a:bodyPr/>
                    <a:lstStyle/>
                    <a:p>
                      <a:pPr marL="0" lvl="0" indent="0" algn="ctr">
                        <a:spcBef>
                          <a:spcPts val="0"/>
                        </a:spcBef>
                        <a:spcAft>
                          <a:spcPts val="0"/>
                        </a:spcAft>
                        <a:buNone/>
                      </a:pPr>
                      <a:endParaRPr/>
                    </a:p>
                  </a:txBody>
                  <a:tcPr marL="91425" marR="91425" marT="91425" marB="91425" anchor="ctr">
                    <a:lnL w="9525" cap="flat" cmpd="sng">
                      <a:solidFill>
                        <a:srgbClr val="D9D9D9">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FFF"/>
                    </a:solidFill>
                  </a:tcPr>
                </a:tc>
                <a:tc>
                  <a:txBody>
                    <a:bodyPr/>
                    <a:lstStyle/>
                    <a:p>
                      <a:pPr marL="0" lvl="0" indent="0" algn="ctr">
                        <a:spcBef>
                          <a:spcPts val="0"/>
                        </a:spcBef>
                        <a:spcAft>
                          <a:spcPts val="0"/>
                        </a:spcAft>
                        <a:buNone/>
                      </a:pPr>
                      <a:r>
                        <a:rPr lang="en-US"/>
                        <a:t>Yes</a:t>
                      </a: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00FF00"/>
                    </a:solidFill>
                  </a:tcPr>
                </a:tc>
                <a:tc>
                  <a:txBody>
                    <a:bodyPr/>
                    <a:lstStyle/>
                    <a:p>
                      <a:pPr marL="0" lvl="0" indent="0" algn="ctr">
                        <a:spcBef>
                          <a:spcPts val="0"/>
                        </a:spcBef>
                        <a:spcAft>
                          <a:spcPts val="0"/>
                        </a:spcAft>
                        <a:buNone/>
                      </a:pPr>
                      <a:r>
                        <a:rPr lang="en-US"/>
                        <a:t>Yes</a:t>
                      </a: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00FF00"/>
                    </a:solidFill>
                  </a:tcPr>
                </a:tc>
                <a:tc>
                  <a:txBody>
                    <a:bodyPr/>
                    <a:lstStyle/>
                    <a:p>
                      <a:pPr marL="0" lvl="0" indent="0" algn="ctr">
                        <a:spcBef>
                          <a:spcPts val="0"/>
                        </a:spcBef>
                        <a:spcAft>
                          <a:spcPts val="0"/>
                        </a:spcAft>
                        <a:buNone/>
                      </a:pPr>
                      <a:r>
                        <a:rPr lang="en-US"/>
                        <a:t>Draft</a:t>
                      </a: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E599"/>
                    </a:solidFill>
                  </a:tcPr>
                </a:tc>
                <a:extLst>
                  <a:ext uri="{0D108BD9-81ED-4DB2-BD59-A6C34878D82A}">
                    <a16:rowId xmlns:a16="http://schemas.microsoft.com/office/drawing/2014/main" val="10004"/>
                  </a:ext>
                </a:extLst>
              </a:tr>
            </a:tbl>
          </a:graphicData>
        </a:graphic>
      </p:graphicFrame>
      <p:sp>
        <p:nvSpPr>
          <p:cNvPr id="250" name="Shape 250"/>
          <p:cNvSpPr txBox="1"/>
          <p:nvPr/>
        </p:nvSpPr>
        <p:spPr>
          <a:xfrm>
            <a:off x="546150" y="5663075"/>
            <a:ext cx="11201400" cy="863100"/>
          </a:xfrm>
          <a:prstGeom prst="rect">
            <a:avLst/>
          </a:prstGeom>
          <a:noFill/>
          <a:ln>
            <a:noFill/>
          </a:ln>
        </p:spPr>
        <p:txBody>
          <a:bodyPr spcFirstLastPara="1" wrap="square" lIns="91425" tIns="91425" rIns="91425" bIns="91425" anchor="t" anchorCtr="0">
            <a:noAutofit/>
          </a:bodyPr>
          <a:lstStyle/>
          <a:p>
            <a:pPr marL="0" lvl="0" indent="0" rtl="0">
              <a:spcBef>
                <a:spcPts val="700"/>
              </a:spcBef>
              <a:spcAft>
                <a:spcPts val="0"/>
              </a:spcAft>
              <a:buNone/>
            </a:pPr>
            <a:r>
              <a:rPr lang="en-US"/>
              <a:t>* Not all versions are shown here</a:t>
            </a:r>
            <a:endParaRPr/>
          </a:p>
        </p:txBody>
      </p:sp>
    </p:spTree>
    <p:extLst>
      <p:ext uri="{BB962C8B-B14F-4D97-AF65-F5344CB8AC3E}">
        <p14:creationId xmlns:p14="http://schemas.microsoft.com/office/powerpoint/2010/main" val="3921487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CA7134-67F1-471F-B691-9D19D7F0F18E}"/>
              </a:ext>
            </a:extLst>
          </p:cNvPr>
          <p:cNvSpPr>
            <a:spLocks noGrp="1"/>
          </p:cNvSpPr>
          <p:nvPr>
            <p:ph type="title"/>
          </p:nvPr>
        </p:nvSpPr>
        <p:spPr/>
        <p:txBody>
          <a:bodyPr/>
          <a:lstStyle/>
          <a:p>
            <a:endParaRPr lang="en-CA"/>
          </a:p>
        </p:txBody>
      </p:sp>
      <p:pic>
        <p:nvPicPr>
          <p:cNvPr id="2050" name="Picture 2"/>
          <p:cNvPicPr>
            <a:picLocks noChangeAspect="1" noChangeArrowheads="1"/>
          </p:cNvPicPr>
          <p:nvPr/>
        </p:nvPicPr>
        <p:blipFill>
          <a:blip r:embed="rId3" cstate="print"/>
          <a:srcRect/>
          <a:stretch>
            <a:fillRect/>
          </a:stretch>
        </p:blipFill>
        <p:spPr bwMode="auto">
          <a:xfrm>
            <a:off x="2051857" y="282418"/>
            <a:ext cx="5083782" cy="6192687"/>
          </a:xfrm>
          <a:prstGeom prst="rect">
            <a:avLst/>
          </a:prstGeom>
          <a:noFill/>
          <a:ln w="9525">
            <a:noFill/>
            <a:miter lim="800000"/>
            <a:headEnd/>
            <a:tailEnd/>
          </a:ln>
        </p:spPr>
      </p:pic>
      <p:sp>
        <p:nvSpPr>
          <p:cNvPr id="11" name="Rectangle 10"/>
          <p:cNvSpPr/>
          <p:nvPr/>
        </p:nvSpPr>
        <p:spPr>
          <a:xfrm>
            <a:off x="1952713" y="1124745"/>
            <a:ext cx="5416056" cy="108012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dirty="0"/>
          </a:p>
        </p:txBody>
      </p:sp>
      <p:sp>
        <p:nvSpPr>
          <p:cNvPr id="7" name="Text Box 3"/>
          <p:cNvSpPr txBox="1"/>
          <p:nvPr/>
        </p:nvSpPr>
        <p:spPr>
          <a:xfrm>
            <a:off x="7958444" y="1268760"/>
            <a:ext cx="2397336" cy="72008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a:ea typeface="Calibri"/>
                <a:cs typeface="Times New Roman"/>
              </a:rPr>
              <a:t>Human Readable Summary</a:t>
            </a:r>
          </a:p>
        </p:txBody>
      </p:sp>
      <p:cxnSp>
        <p:nvCxnSpPr>
          <p:cNvPr id="8" name="Straight Arrow Connector 7"/>
          <p:cNvCxnSpPr/>
          <p:nvPr/>
        </p:nvCxnSpPr>
        <p:spPr>
          <a:xfrm flipH="1">
            <a:off x="7425284" y="1628800"/>
            <a:ext cx="542925"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Text Box 6"/>
          <p:cNvSpPr txBox="1"/>
          <p:nvPr/>
        </p:nvSpPr>
        <p:spPr>
          <a:xfrm>
            <a:off x="7943171" y="3645024"/>
            <a:ext cx="2401146" cy="1728192"/>
          </a:xfrm>
          <a:prstGeom prst="rect">
            <a:avLst/>
          </a:prstGeom>
          <a:ln>
            <a:solidFill>
              <a:srgbClr val="00B050"/>
            </a:solidFill>
          </a:ln>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a:ea typeface="Calibri"/>
                <a:cs typeface="Times New Roman"/>
              </a:rPr>
              <a:t>Standard Data </a:t>
            </a:r>
            <a:br>
              <a:rPr lang="en-AU" sz="1600" dirty="0">
                <a:ea typeface="Calibri"/>
                <a:cs typeface="Times New Roman"/>
              </a:rPr>
            </a:br>
            <a:r>
              <a:rPr lang="en-AU" sz="1600" dirty="0">
                <a:ea typeface="Calibri"/>
                <a:cs typeface="Times New Roman"/>
              </a:rPr>
              <a:t>Content:</a:t>
            </a:r>
          </a:p>
          <a:p>
            <a:pPr marL="342900" indent="-342900">
              <a:lnSpc>
                <a:spcPct val="115000"/>
              </a:lnSpc>
              <a:spcAft>
                <a:spcPts val="0"/>
              </a:spcAft>
              <a:buFont typeface="Symbol"/>
              <a:buChar char=""/>
            </a:pPr>
            <a:r>
              <a:rPr lang="en-AU" sz="1200" dirty="0">
                <a:ea typeface="Calibri"/>
                <a:cs typeface="Times New Roman"/>
              </a:rPr>
              <a:t>MRN</a:t>
            </a:r>
            <a:endParaRPr lang="en-AU" sz="1600" dirty="0">
              <a:ea typeface="Calibri"/>
              <a:cs typeface="Times New Roman"/>
            </a:endParaRPr>
          </a:p>
          <a:p>
            <a:pPr marL="342900" indent="-342900">
              <a:lnSpc>
                <a:spcPct val="115000"/>
              </a:lnSpc>
              <a:spcAft>
                <a:spcPts val="0"/>
              </a:spcAft>
              <a:buFont typeface="Symbol"/>
              <a:buChar char=""/>
            </a:pPr>
            <a:r>
              <a:rPr lang="en-AU" sz="1200" dirty="0">
                <a:ea typeface="Calibri"/>
                <a:cs typeface="Times New Roman"/>
              </a:rPr>
              <a:t>Name</a:t>
            </a:r>
            <a:endParaRPr lang="en-AU" sz="1600" dirty="0">
              <a:ea typeface="Calibri"/>
              <a:cs typeface="Times New Roman"/>
            </a:endParaRPr>
          </a:p>
          <a:p>
            <a:pPr marL="342900" indent="-342900">
              <a:lnSpc>
                <a:spcPct val="115000"/>
              </a:lnSpc>
              <a:spcAft>
                <a:spcPts val="0"/>
              </a:spcAft>
              <a:buFont typeface="Symbol"/>
              <a:buChar char=""/>
            </a:pPr>
            <a:r>
              <a:rPr lang="en-AU" sz="1200" dirty="0">
                <a:ea typeface="Calibri"/>
                <a:cs typeface="Times New Roman"/>
              </a:rPr>
              <a:t>Gender</a:t>
            </a:r>
            <a:endParaRPr lang="en-AU" sz="1600" dirty="0">
              <a:ea typeface="Calibri"/>
              <a:cs typeface="Times New Roman"/>
            </a:endParaRPr>
          </a:p>
          <a:p>
            <a:pPr marL="342900" indent="-342900">
              <a:lnSpc>
                <a:spcPct val="115000"/>
              </a:lnSpc>
              <a:spcAft>
                <a:spcPts val="0"/>
              </a:spcAft>
              <a:buFont typeface="Symbol"/>
              <a:buChar char=""/>
            </a:pPr>
            <a:r>
              <a:rPr lang="en-AU" sz="1200" dirty="0">
                <a:ea typeface="Calibri"/>
                <a:cs typeface="Times New Roman"/>
              </a:rPr>
              <a:t>Date of Birth</a:t>
            </a:r>
            <a:endParaRPr lang="en-AU" sz="1600" dirty="0">
              <a:ea typeface="Calibri"/>
              <a:cs typeface="Times New Roman"/>
            </a:endParaRPr>
          </a:p>
          <a:p>
            <a:pPr marL="342900" indent="-342900">
              <a:lnSpc>
                <a:spcPct val="115000"/>
              </a:lnSpc>
              <a:spcAft>
                <a:spcPts val="1000"/>
              </a:spcAft>
              <a:buFont typeface="Symbol"/>
              <a:buChar char=""/>
            </a:pPr>
            <a:r>
              <a:rPr lang="en-AU" sz="1200" dirty="0">
                <a:ea typeface="Calibri"/>
                <a:cs typeface="Times New Roman"/>
              </a:rPr>
              <a:t>Provider</a:t>
            </a:r>
            <a:endParaRPr lang="en-AU" sz="1600" dirty="0">
              <a:ea typeface="Calibri"/>
              <a:cs typeface="Times New Roman"/>
            </a:endParaRPr>
          </a:p>
        </p:txBody>
      </p:sp>
      <p:cxnSp>
        <p:nvCxnSpPr>
          <p:cNvPr id="10" name="Straight Arrow Connector 9"/>
          <p:cNvCxnSpPr/>
          <p:nvPr/>
        </p:nvCxnSpPr>
        <p:spPr>
          <a:xfrm flipH="1">
            <a:off x="7388072" y="4543408"/>
            <a:ext cx="543560" cy="0"/>
          </a:xfrm>
          <a:prstGeom prst="straightConnector1">
            <a:avLst/>
          </a:prstGeom>
          <a:ln w="28575">
            <a:solidFill>
              <a:srgbClr val="00B050"/>
            </a:solidFill>
            <a:tailEnd type="arrow"/>
          </a:ln>
        </p:spPr>
        <p:style>
          <a:lnRef idx="1">
            <a:schemeClr val="accent3"/>
          </a:lnRef>
          <a:fillRef idx="0">
            <a:schemeClr val="accent3"/>
          </a:fillRef>
          <a:effectRef idx="0">
            <a:schemeClr val="accent3"/>
          </a:effectRef>
          <a:fontRef idx="minor">
            <a:schemeClr val="tx1"/>
          </a:fontRef>
        </p:style>
      </p:cxnSp>
      <p:sp>
        <p:nvSpPr>
          <p:cNvPr id="12" name="Rectangle 11"/>
          <p:cNvSpPr/>
          <p:nvPr/>
        </p:nvSpPr>
        <p:spPr>
          <a:xfrm>
            <a:off x="1952714" y="2924944"/>
            <a:ext cx="5439431" cy="3456384"/>
          </a:xfrm>
          <a:prstGeom prst="rect">
            <a:avLst/>
          </a:prstGeom>
          <a:solidFill>
            <a:srgbClr val="92D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dirty="0"/>
          </a:p>
        </p:txBody>
      </p:sp>
      <p:sp>
        <p:nvSpPr>
          <p:cNvPr id="13" name="Rectangle 12"/>
          <p:cNvSpPr/>
          <p:nvPr/>
        </p:nvSpPr>
        <p:spPr>
          <a:xfrm>
            <a:off x="1943541" y="2276872"/>
            <a:ext cx="5416056" cy="576064"/>
          </a:xfrm>
          <a:prstGeom prst="rect">
            <a:avLst/>
          </a:prstGeom>
          <a:solidFill>
            <a:schemeClr val="accent6">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dirty="0"/>
          </a:p>
        </p:txBody>
      </p:sp>
      <p:sp>
        <p:nvSpPr>
          <p:cNvPr id="14" name="Text Box 10"/>
          <p:cNvSpPr txBox="1"/>
          <p:nvPr/>
        </p:nvSpPr>
        <p:spPr>
          <a:xfrm>
            <a:off x="7943171" y="2204865"/>
            <a:ext cx="2401146" cy="657225"/>
          </a:xfrm>
          <a:prstGeom prst="rect">
            <a:avLst/>
          </a:prstGeom>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a:solidFill>
                  <a:schemeClr val="tx1"/>
                </a:solidFill>
                <a:ea typeface="Calibri"/>
                <a:cs typeface="Times New Roman"/>
              </a:rPr>
              <a:t>Extension with reference to its definition</a:t>
            </a:r>
          </a:p>
        </p:txBody>
      </p:sp>
      <p:cxnSp>
        <p:nvCxnSpPr>
          <p:cNvPr id="15" name="Straight Arrow Connector 14"/>
          <p:cNvCxnSpPr/>
          <p:nvPr/>
        </p:nvCxnSpPr>
        <p:spPr>
          <a:xfrm flipH="1">
            <a:off x="7399756" y="2492896"/>
            <a:ext cx="541020" cy="4576"/>
          </a:xfrm>
          <a:prstGeom prst="straightConnector1">
            <a:avLst/>
          </a:prstGeom>
          <a:ln>
            <a:tailEnd type="arrow"/>
          </a:ln>
        </p:spPr>
        <p:style>
          <a:lnRef idx="2">
            <a:schemeClr val="accent6"/>
          </a:lnRef>
          <a:fillRef idx="1">
            <a:schemeClr val="lt1"/>
          </a:fillRef>
          <a:effectRef idx="0">
            <a:schemeClr val="accent6"/>
          </a:effectRef>
          <a:fontRef idx="minor">
            <a:schemeClr val="dk1"/>
          </a:fontRef>
        </p:style>
      </p:cxnSp>
      <p:sp>
        <p:nvSpPr>
          <p:cNvPr id="16" name="Rectangle 15"/>
          <p:cNvSpPr/>
          <p:nvPr/>
        </p:nvSpPr>
        <p:spPr>
          <a:xfrm>
            <a:off x="1952713" y="424546"/>
            <a:ext cx="5416056" cy="628191"/>
          </a:xfrm>
          <a:prstGeom prst="rect">
            <a:avLst/>
          </a:prstGeom>
          <a:solidFill>
            <a:srgbClr val="00B0F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dirty="0"/>
          </a:p>
        </p:txBody>
      </p:sp>
      <p:sp>
        <p:nvSpPr>
          <p:cNvPr id="17" name="Text Box 3"/>
          <p:cNvSpPr txBox="1"/>
          <p:nvPr/>
        </p:nvSpPr>
        <p:spPr>
          <a:xfrm>
            <a:off x="7958444" y="548680"/>
            <a:ext cx="2397336" cy="385358"/>
          </a:xfrm>
          <a:prstGeom prst="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a:ea typeface="Calibri"/>
                <a:cs typeface="Times New Roman"/>
              </a:rPr>
              <a:t>Identity &amp; Metadata</a:t>
            </a:r>
          </a:p>
        </p:txBody>
      </p:sp>
      <p:cxnSp>
        <p:nvCxnSpPr>
          <p:cNvPr id="18" name="Straight Arrow Connector 17"/>
          <p:cNvCxnSpPr/>
          <p:nvPr/>
        </p:nvCxnSpPr>
        <p:spPr>
          <a:xfrm flipH="1">
            <a:off x="7425284" y="764704"/>
            <a:ext cx="542925"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5243112"/>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a:spLocks noGrp="1"/>
          </p:cNvSpPr>
          <p:nvPr>
            <p:ph type="title"/>
          </p:nvPr>
        </p:nvSpPr>
        <p:spPr>
          <a:xfrm>
            <a:off x="711200" y="473075"/>
            <a:ext cx="10871100" cy="822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a:t>The Context</a:t>
            </a:r>
            <a:endParaRPr/>
          </a:p>
        </p:txBody>
      </p:sp>
      <p:sp>
        <p:nvSpPr>
          <p:cNvPr id="362" name="Shape 362"/>
          <p:cNvSpPr txBox="1">
            <a:spLocks noGrp="1"/>
          </p:cNvSpPr>
          <p:nvPr>
            <p:ph type="sldNum" idx="12"/>
          </p:nvPr>
        </p:nvSpPr>
        <p:spPr>
          <a:xfrm>
            <a:off x="5791200" y="6534150"/>
            <a:ext cx="711300" cy="476100"/>
          </a:xfrm>
          <a:prstGeom prst="rect">
            <a:avLst/>
          </a:prstGeom>
        </p:spPr>
        <p:txBody>
          <a:bodyPr spcFirstLastPara="1" wrap="square" lIns="91425" tIns="45700" rIns="91425" bIns="45700" anchor="ctr" anchorCtr="0">
            <a:noAutofit/>
          </a:bodyPr>
          <a:lstStyle/>
          <a:p>
            <a:pPr marL="0" lvl="0" indent="0">
              <a:spcBef>
                <a:spcPts val="0"/>
              </a:spcBef>
              <a:spcAft>
                <a:spcPts val="0"/>
              </a:spcAft>
              <a:buClr>
                <a:srgbClr val="000000"/>
              </a:buClr>
              <a:buFont typeface="Arial"/>
              <a:buNone/>
            </a:pPr>
            <a:fld id="{00000000-1234-1234-1234-123412341234}" type="slidenum">
              <a:rPr lang="en-US"/>
              <a:t>130</a:t>
            </a:fld>
            <a:endParaRPr/>
          </a:p>
        </p:txBody>
      </p:sp>
      <p:sp>
        <p:nvSpPr>
          <p:cNvPr id="363" name="Shape 363"/>
          <p:cNvSpPr txBox="1"/>
          <p:nvPr/>
        </p:nvSpPr>
        <p:spPr>
          <a:xfrm>
            <a:off x="711200" y="1828800"/>
            <a:ext cx="10871100" cy="4432200"/>
          </a:xfrm>
          <a:prstGeom prst="rect">
            <a:avLst/>
          </a:prstGeom>
          <a:noFill/>
          <a:ln>
            <a:noFill/>
          </a:ln>
        </p:spPr>
        <p:txBody>
          <a:bodyPr spcFirstLastPara="1" wrap="square" lIns="0" tIns="0" rIns="0" bIns="0" anchor="t" anchorCtr="0">
            <a:noAutofit/>
          </a:bodyPr>
          <a:lstStyle/>
          <a:p>
            <a:pPr marL="342900" lvl="0" indent="-342900" rtl="0">
              <a:spcBef>
                <a:spcPts val="0"/>
              </a:spcBef>
              <a:spcAft>
                <a:spcPts val="0"/>
              </a:spcAft>
              <a:buClr>
                <a:srgbClr val="CC3300"/>
              </a:buClr>
              <a:buSzPts val="2325"/>
              <a:buFont typeface="Noto Sans Symbols"/>
              <a:buChar char="●"/>
            </a:pPr>
            <a:r>
              <a:rPr lang="en-US" sz="3100"/>
              <a:t>The starting point for much of the HAPI-FHIR API is the </a:t>
            </a:r>
            <a:r>
              <a:rPr lang="en-US" sz="3100" b="1">
                <a:solidFill>
                  <a:srgbClr val="007FD8"/>
                </a:solidFill>
                <a:latin typeface="Courier New"/>
                <a:ea typeface="Courier New"/>
                <a:cs typeface="Courier New"/>
                <a:sym typeface="Courier New"/>
              </a:rPr>
              <a:t>FhirContext</a:t>
            </a:r>
            <a:r>
              <a:rPr lang="en-US" sz="3100"/>
              <a:t> class</a:t>
            </a:r>
            <a:endParaRPr sz="3100"/>
          </a:p>
          <a:p>
            <a:pPr marL="342900" lvl="0" indent="-342900" rtl="0">
              <a:spcBef>
                <a:spcPts val="700"/>
              </a:spcBef>
              <a:spcAft>
                <a:spcPts val="0"/>
              </a:spcAft>
              <a:buClr>
                <a:srgbClr val="CC3300"/>
              </a:buClr>
              <a:buSzPts val="2325"/>
              <a:buFont typeface="Noto Sans Symbols"/>
              <a:buChar char="●"/>
            </a:pPr>
            <a:r>
              <a:rPr lang="en-US" sz="3100"/>
              <a:t>FhirContext acts as a factory for the rest of the API, including the two parsers:</a:t>
            </a:r>
            <a:endParaRPr sz="3100"/>
          </a:p>
          <a:p>
            <a:pPr marL="800100" lvl="1" indent="-342900" rtl="0">
              <a:spcBef>
                <a:spcPts val="700"/>
              </a:spcBef>
              <a:spcAft>
                <a:spcPts val="0"/>
              </a:spcAft>
              <a:buClr>
                <a:srgbClr val="CC3300"/>
              </a:buClr>
              <a:buSzPts val="2250"/>
              <a:buFont typeface="Noto Sans Symbols"/>
              <a:buChar char="●"/>
            </a:pPr>
            <a:r>
              <a:rPr lang="en-US" sz="3000"/>
              <a:t>XmlParser</a:t>
            </a:r>
            <a:endParaRPr sz="3000"/>
          </a:p>
          <a:p>
            <a:pPr marL="789038" lvl="1" indent="-331838" rtl="0">
              <a:spcBef>
                <a:spcPts val="700"/>
              </a:spcBef>
              <a:spcAft>
                <a:spcPts val="0"/>
              </a:spcAft>
              <a:buClr>
                <a:srgbClr val="CC3300"/>
              </a:buClr>
              <a:buSzPts val="2250"/>
              <a:buFont typeface="Noto Sans Symbols"/>
              <a:buChar char="●"/>
            </a:pPr>
            <a:r>
              <a:rPr lang="en-US" sz="3000"/>
              <a:t>JsonParser</a:t>
            </a:r>
            <a:endParaRPr sz="3000"/>
          </a:p>
          <a:p>
            <a:pPr marL="331838" lvl="0" indent="-331838" rtl="0">
              <a:spcBef>
                <a:spcPts val="700"/>
              </a:spcBef>
              <a:spcAft>
                <a:spcPts val="0"/>
              </a:spcAft>
              <a:buClr>
                <a:srgbClr val="CC3300"/>
              </a:buClr>
              <a:buSzPts val="2250"/>
              <a:buFont typeface="Noto Sans Symbols"/>
              <a:buChar char="●"/>
            </a:pPr>
            <a:r>
              <a:rPr lang="en-US" sz="3000"/>
              <a:t>FhirContext is designed to be created once and reused (important for performance!)</a:t>
            </a:r>
            <a:endParaRPr sz="3100"/>
          </a:p>
        </p:txBody>
      </p:sp>
    </p:spTree>
    <p:extLst>
      <p:ext uri="{BB962C8B-B14F-4D97-AF65-F5344CB8AC3E}">
        <p14:creationId xmlns:p14="http://schemas.microsoft.com/office/powerpoint/2010/main" val="270823558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Shape 369"/>
          <p:cNvSpPr txBox="1">
            <a:spLocks noGrp="1"/>
          </p:cNvSpPr>
          <p:nvPr>
            <p:ph type="title"/>
          </p:nvPr>
        </p:nvSpPr>
        <p:spPr>
          <a:xfrm>
            <a:off x="711200" y="473075"/>
            <a:ext cx="10871100" cy="822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a:t>Encoding A Resource</a:t>
            </a:r>
            <a:endParaRPr/>
          </a:p>
        </p:txBody>
      </p:sp>
      <p:sp>
        <p:nvSpPr>
          <p:cNvPr id="370" name="Shape 370"/>
          <p:cNvSpPr txBox="1">
            <a:spLocks noGrp="1"/>
          </p:cNvSpPr>
          <p:nvPr>
            <p:ph type="body" idx="1"/>
          </p:nvPr>
        </p:nvSpPr>
        <p:spPr>
          <a:xfrm>
            <a:off x="508000" y="1714500"/>
            <a:ext cx="11175900" cy="4749900"/>
          </a:xfrm>
          <a:prstGeom prst="rect">
            <a:avLst/>
          </a:prstGeom>
          <a:solidFill>
            <a:srgbClr val="000000"/>
          </a:solidFill>
        </p:spPr>
        <p:txBody>
          <a:bodyPr spcFirstLastPara="1" wrap="square" lIns="91425" tIns="91425" rIns="91425" bIns="91425" anchor="t" anchorCtr="0">
            <a:noAutofit/>
          </a:bodyPr>
          <a:lstStyle/>
          <a:p>
            <a:pPr marL="342900" lvl="0" indent="-195262">
              <a:spcBef>
                <a:spcPts val="0"/>
              </a:spcBef>
              <a:spcAft>
                <a:spcPts val="0"/>
              </a:spcAft>
              <a:buClr>
                <a:schemeClr val="dk1"/>
              </a:buClr>
              <a:buSzPts val="1100"/>
              <a:buFont typeface="Arial"/>
              <a:buNone/>
            </a:pPr>
            <a:r>
              <a:rPr lang="en-US" sz="1400">
                <a:solidFill>
                  <a:srgbClr val="00D0D0"/>
                </a:solidFill>
                <a:highlight>
                  <a:srgbClr val="101020"/>
                </a:highlight>
              </a:rPr>
              <a:t>public class </a:t>
            </a:r>
            <a:r>
              <a:rPr lang="en-US" sz="1400">
                <a:solidFill>
                  <a:srgbClr val="FF8080"/>
                </a:solidFill>
                <a:highlight>
                  <a:srgbClr val="101020"/>
                </a:highlight>
              </a:rPr>
              <a:t>Example04_EncodeResource </a:t>
            </a:r>
            <a:r>
              <a:rPr lang="en-US" sz="1400">
                <a:solidFill>
                  <a:srgbClr val="D0D0D0"/>
                </a:solidFill>
                <a:highlight>
                  <a:srgbClr val="101020"/>
                </a:highlight>
              </a:rPr>
              <a:t>{</a:t>
            </a:r>
            <a:endParaRPr sz="14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D0D0D0"/>
                </a:solidFill>
                <a:highlight>
                  <a:srgbClr val="101020"/>
                </a:highlight>
              </a:rPr>
              <a:t> </a:t>
            </a:r>
            <a:r>
              <a:rPr lang="en-US" sz="1400">
                <a:solidFill>
                  <a:srgbClr val="00D0D0"/>
                </a:solidFill>
                <a:highlight>
                  <a:srgbClr val="101020"/>
                </a:highlight>
              </a:rPr>
              <a:t>public static void </a:t>
            </a:r>
            <a:r>
              <a:rPr lang="en-US" sz="1400">
                <a:solidFill>
                  <a:srgbClr val="D0D0D0"/>
                </a:solidFill>
                <a:highlight>
                  <a:srgbClr val="101020"/>
                </a:highlight>
              </a:rPr>
              <a:t>main(</a:t>
            </a:r>
            <a:r>
              <a:rPr lang="en-US" sz="1400">
                <a:solidFill>
                  <a:srgbClr val="FF8080"/>
                </a:solidFill>
                <a:highlight>
                  <a:srgbClr val="101020"/>
                </a:highlight>
              </a:rPr>
              <a:t>String</a:t>
            </a:r>
            <a:r>
              <a:rPr lang="en-US" sz="1400">
                <a:solidFill>
                  <a:srgbClr val="D0D0D0"/>
                </a:solidFill>
                <a:highlight>
                  <a:srgbClr val="101020"/>
                </a:highlight>
              </a:rPr>
              <a:t>[] </a:t>
            </a:r>
            <a:r>
              <a:rPr lang="en-US" sz="1400">
                <a:solidFill>
                  <a:srgbClr val="BFA4A4"/>
                </a:solidFill>
                <a:highlight>
                  <a:srgbClr val="101020"/>
                </a:highlight>
              </a:rPr>
              <a:t>theArgs</a:t>
            </a:r>
            <a:r>
              <a:rPr lang="en-US" sz="1400">
                <a:solidFill>
                  <a:srgbClr val="D0D0D0"/>
                </a:solidFill>
                <a:highlight>
                  <a:srgbClr val="101020"/>
                </a:highlight>
              </a:rPr>
              <a:t>) {</a:t>
            </a:r>
            <a:endParaRPr sz="14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endParaRPr sz="14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D0D0D0"/>
                </a:solidFill>
                <a:highlight>
                  <a:srgbClr val="101020"/>
                </a:highlight>
              </a:rPr>
              <a:t>   </a:t>
            </a:r>
            <a:r>
              <a:rPr lang="en-US" sz="1400">
                <a:solidFill>
                  <a:srgbClr val="00E000"/>
                </a:solidFill>
                <a:highlight>
                  <a:srgbClr val="101020"/>
                </a:highlight>
              </a:rPr>
              <a:t>// Create a Patient</a:t>
            </a:r>
            <a:endParaRPr sz="1400">
              <a:solidFill>
                <a:srgbClr val="00E00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00E000"/>
                </a:solidFill>
                <a:highlight>
                  <a:srgbClr val="101020"/>
                </a:highlight>
              </a:rPr>
              <a:t>   </a:t>
            </a:r>
            <a:r>
              <a:rPr lang="en-US" sz="1400">
                <a:solidFill>
                  <a:srgbClr val="FF8080"/>
                </a:solidFill>
                <a:highlight>
                  <a:srgbClr val="101020"/>
                </a:highlight>
              </a:rPr>
              <a:t>Patient </a:t>
            </a:r>
            <a:r>
              <a:rPr lang="en-US" sz="1400">
                <a:solidFill>
                  <a:srgbClr val="79ABFF"/>
                </a:solidFill>
                <a:highlight>
                  <a:srgbClr val="101020"/>
                </a:highlight>
              </a:rPr>
              <a:t>pat </a:t>
            </a:r>
            <a:r>
              <a:rPr lang="en-US" sz="1400">
                <a:solidFill>
                  <a:srgbClr val="D0D0D0"/>
                </a:solidFill>
                <a:highlight>
                  <a:srgbClr val="101020"/>
                </a:highlight>
              </a:rPr>
              <a:t>= </a:t>
            </a:r>
            <a:r>
              <a:rPr lang="en-US" sz="1400">
                <a:solidFill>
                  <a:srgbClr val="00D0D0"/>
                </a:solidFill>
                <a:highlight>
                  <a:srgbClr val="101020"/>
                </a:highlight>
              </a:rPr>
              <a:t>new </a:t>
            </a:r>
            <a:r>
              <a:rPr lang="en-US" sz="1400">
                <a:solidFill>
                  <a:srgbClr val="D0D0D0"/>
                </a:solidFill>
                <a:highlight>
                  <a:srgbClr val="101020"/>
                </a:highlight>
              </a:rPr>
              <a:t>Patient();</a:t>
            </a:r>
            <a:endParaRPr sz="14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D0D0D0"/>
                </a:solidFill>
                <a:highlight>
                  <a:srgbClr val="101020"/>
                </a:highlight>
              </a:rPr>
              <a:t>   </a:t>
            </a:r>
            <a:r>
              <a:rPr lang="en-US" sz="1400">
                <a:solidFill>
                  <a:srgbClr val="79ABFF"/>
                </a:solidFill>
                <a:highlight>
                  <a:srgbClr val="101020"/>
                </a:highlight>
              </a:rPr>
              <a:t>pat</a:t>
            </a:r>
            <a:r>
              <a:rPr lang="en-US" sz="1400">
                <a:solidFill>
                  <a:srgbClr val="D0D0D0"/>
                </a:solidFill>
                <a:highlight>
                  <a:srgbClr val="101020"/>
                </a:highlight>
              </a:rPr>
              <a:t>.addName().addFamily(</a:t>
            </a:r>
            <a:r>
              <a:rPr lang="en-US" sz="1400">
                <a:solidFill>
                  <a:srgbClr val="DC78DC"/>
                </a:solidFill>
                <a:highlight>
                  <a:srgbClr val="101020"/>
                </a:highlight>
              </a:rPr>
              <a:t>"Simpson"</a:t>
            </a:r>
            <a:r>
              <a:rPr lang="en-US" sz="1400">
                <a:solidFill>
                  <a:srgbClr val="D0D0D0"/>
                </a:solidFill>
                <a:highlight>
                  <a:srgbClr val="101020"/>
                </a:highlight>
              </a:rPr>
              <a:t>).addGiven(</a:t>
            </a:r>
            <a:r>
              <a:rPr lang="en-US" sz="1400">
                <a:solidFill>
                  <a:srgbClr val="DC78DC"/>
                </a:solidFill>
                <a:highlight>
                  <a:srgbClr val="101020"/>
                </a:highlight>
              </a:rPr>
              <a:t>"Homer"</a:t>
            </a:r>
            <a:r>
              <a:rPr lang="en-US" sz="1400">
                <a:solidFill>
                  <a:srgbClr val="D0D0D0"/>
                </a:solidFill>
                <a:highlight>
                  <a:srgbClr val="101020"/>
                </a:highlight>
              </a:rPr>
              <a:t>).addGiven(</a:t>
            </a:r>
            <a:r>
              <a:rPr lang="en-US" sz="1400">
                <a:solidFill>
                  <a:srgbClr val="DC78DC"/>
                </a:solidFill>
                <a:highlight>
                  <a:srgbClr val="101020"/>
                </a:highlight>
              </a:rPr>
              <a:t>"J"</a:t>
            </a:r>
            <a:r>
              <a:rPr lang="en-US" sz="1400">
                <a:solidFill>
                  <a:srgbClr val="D0D0D0"/>
                </a:solidFill>
                <a:highlight>
                  <a:srgbClr val="101020"/>
                </a:highlight>
              </a:rPr>
              <a:t>);</a:t>
            </a:r>
            <a:endParaRPr sz="14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D0D0D0"/>
                </a:solidFill>
                <a:highlight>
                  <a:srgbClr val="101020"/>
                </a:highlight>
              </a:rPr>
              <a:t>   </a:t>
            </a:r>
            <a:r>
              <a:rPr lang="en-US" sz="1400">
                <a:solidFill>
                  <a:srgbClr val="79ABFF"/>
                </a:solidFill>
                <a:highlight>
                  <a:srgbClr val="101020"/>
                </a:highlight>
              </a:rPr>
              <a:t>pat</a:t>
            </a:r>
            <a:r>
              <a:rPr lang="en-US" sz="1400">
                <a:solidFill>
                  <a:srgbClr val="D0D0D0"/>
                </a:solidFill>
                <a:highlight>
                  <a:srgbClr val="101020"/>
                </a:highlight>
              </a:rPr>
              <a:t>.addIdentifier().setSystem(</a:t>
            </a:r>
            <a:r>
              <a:rPr lang="en-US" sz="1400">
                <a:solidFill>
                  <a:srgbClr val="DC78DC"/>
                </a:solidFill>
                <a:highlight>
                  <a:srgbClr val="101020"/>
                </a:highlight>
              </a:rPr>
              <a:t>"http://acme.org/MRNs"</a:t>
            </a:r>
            <a:r>
              <a:rPr lang="en-US" sz="1400">
                <a:solidFill>
                  <a:srgbClr val="D0D0D0"/>
                </a:solidFill>
                <a:highlight>
                  <a:srgbClr val="101020"/>
                </a:highlight>
              </a:rPr>
              <a:t>).setValue(</a:t>
            </a:r>
            <a:r>
              <a:rPr lang="en-US" sz="1400">
                <a:solidFill>
                  <a:srgbClr val="DC78DC"/>
                </a:solidFill>
                <a:highlight>
                  <a:srgbClr val="101020"/>
                </a:highlight>
              </a:rPr>
              <a:t>"7000135"</a:t>
            </a:r>
            <a:r>
              <a:rPr lang="en-US" sz="1400">
                <a:solidFill>
                  <a:srgbClr val="D0D0D0"/>
                </a:solidFill>
                <a:highlight>
                  <a:srgbClr val="101020"/>
                </a:highlight>
              </a:rPr>
              <a:t>);</a:t>
            </a:r>
            <a:endParaRPr sz="14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D0D0D0"/>
                </a:solidFill>
                <a:highlight>
                  <a:srgbClr val="101020"/>
                </a:highlight>
              </a:rPr>
              <a:t>   </a:t>
            </a:r>
            <a:r>
              <a:rPr lang="en-US" sz="1400">
                <a:solidFill>
                  <a:srgbClr val="79ABFF"/>
                </a:solidFill>
                <a:highlight>
                  <a:srgbClr val="101020"/>
                </a:highlight>
              </a:rPr>
              <a:t>pat</a:t>
            </a:r>
            <a:r>
              <a:rPr lang="en-US" sz="1400">
                <a:solidFill>
                  <a:srgbClr val="D0D0D0"/>
                </a:solidFill>
                <a:highlight>
                  <a:srgbClr val="101020"/>
                </a:highlight>
              </a:rPr>
              <a:t>.addTelecom().setUse(</a:t>
            </a:r>
            <a:r>
              <a:rPr lang="en-US" sz="1400">
                <a:solidFill>
                  <a:srgbClr val="D197D9"/>
                </a:solidFill>
                <a:highlight>
                  <a:srgbClr val="101020"/>
                </a:highlight>
              </a:rPr>
              <a:t>ContactPointUse</a:t>
            </a:r>
            <a:r>
              <a:rPr lang="en-US" sz="1400">
                <a:solidFill>
                  <a:srgbClr val="D0D0D0"/>
                </a:solidFill>
                <a:highlight>
                  <a:srgbClr val="101020"/>
                </a:highlight>
              </a:rPr>
              <a:t>.</a:t>
            </a:r>
            <a:r>
              <a:rPr lang="en-US" sz="1400" b="1" i="1">
                <a:solidFill>
                  <a:srgbClr val="970FAC"/>
                </a:solidFill>
                <a:highlight>
                  <a:srgbClr val="101020"/>
                </a:highlight>
              </a:rPr>
              <a:t>HOME</a:t>
            </a:r>
            <a:r>
              <a:rPr lang="en-US" sz="1400">
                <a:solidFill>
                  <a:srgbClr val="D0D0D0"/>
                </a:solidFill>
                <a:highlight>
                  <a:srgbClr val="101020"/>
                </a:highlight>
              </a:rPr>
              <a:t>).setSystem(</a:t>
            </a:r>
            <a:r>
              <a:rPr lang="en-US" sz="1400">
                <a:solidFill>
                  <a:srgbClr val="D197D9"/>
                </a:solidFill>
                <a:highlight>
                  <a:srgbClr val="101020"/>
                </a:highlight>
              </a:rPr>
              <a:t>ContactPointSystem</a:t>
            </a:r>
            <a:r>
              <a:rPr lang="en-US" sz="1400">
                <a:solidFill>
                  <a:srgbClr val="D0D0D0"/>
                </a:solidFill>
                <a:highlight>
                  <a:srgbClr val="101020"/>
                </a:highlight>
              </a:rPr>
              <a:t>.</a:t>
            </a:r>
            <a:r>
              <a:rPr lang="en-US" sz="1400" b="1" i="1">
                <a:solidFill>
                  <a:srgbClr val="970FAC"/>
                </a:solidFill>
                <a:highlight>
                  <a:srgbClr val="101020"/>
                </a:highlight>
              </a:rPr>
              <a:t>PHONE</a:t>
            </a:r>
            <a:r>
              <a:rPr lang="en-US" sz="1400">
                <a:solidFill>
                  <a:srgbClr val="D0D0D0"/>
                </a:solidFill>
                <a:highlight>
                  <a:srgbClr val="101020"/>
                </a:highlight>
              </a:rPr>
              <a:t>).setValue(</a:t>
            </a:r>
            <a:r>
              <a:rPr lang="en-US" sz="1400">
                <a:solidFill>
                  <a:srgbClr val="DC78DC"/>
                </a:solidFill>
                <a:highlight>
                  <a:srgbClr val="101020"/>
                </a:highlight>
              </a:rPr>
              <a:t>"1 (416) 340-4800"</a:t>
            </a:r>
            <a:r>
              <a:rPr lang="en-US" sz="1400">
                <a:solidFill>
                  <a:srgbClr val="D0D0D0"/>
                </a:solidFill>
                <a:highlight>
                  <a:srgbClr val="101020"/>
                </a:highlight>
              </a:rPr>
              <a:t>);</a:t>
            </a:r>
            <a:endParaRPr sz="14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D0D0D0"/>
                </a:solidFill>
                <a:highlight>
                  <a:srgbClr val="101020"/>
                </a:highlight>
              </a:rPr>
              <a:t>   </a:t>
            </a:r>
            <a:r>
              <a:rPr lang="en-US" sz="1400">
                <a:solidFill>
                  <a:srgbClr val="79ABFF"/>
                </a:solidFill>
                <a:highlight>
                  <a:srgbClr val="101020"/>
                </a:highlight>
              </a:rPr>
              <a:t>pat</a:t>
            </a:r>
            <a:r>
              <a:rPr lang="en-US" sz="1400">
                <a:solidFill>
                  <a:srgbClr val="D0D0D0"/>
                </a:solidFill>
                <a:highlight>
                  <a:srgbClr val="101020"/>
                </a:highlight>
              </a:rPr>
              <a:t>.setGender(</a:t>
            </a:r>
            <a:r>
              <a:rPr lang="en-US" sz="1400">
                <a:solidFill>
                  <a:srgbClr val="D197D9"/>
                </a:solidFill>
                <a:highlight>
                  <a:srgbClr val="101020"/>
                </a:highlight>
              </a:rPr>
              <a:t>AdministrativeGender</a:t>
            </a:r>
            <a:r>
              <a:rPr lang="en-US" sz="1400">
                <a:solidFill>
                  <a:srgbClr val="D0D0D0"/>
                </a:solidFill>
                <a:highlight>
                  <a:srgbClr val="101020"/>
                </a:highlight>
              </a:rPr>
              <a:t>.</a:t>
            </a:r>
            <a:r>
              <a:rPr lang="en-US" sz="1400" b="1" i="1">
                <a:solidFill>
                  <a:srgbClr val="970FAC"/>
                </a:solidFill>
                <a:highlight>
                  <a:srgbClr val="101020"/>
                </a:highlight>
              </a:rPr>
              <a:t>MALE</a:t>
            </a:r>
            <a:r>
              <a:rPr lang="en-US" sz="1400">
                <a:solidFill>
                  <a:srgbClr val="D0D0D0"/>
                </a:solidFill>
                <a:highlight>
                  <a:srgbClr val="101020"/>
                </a:highlight>
              </a:rPr>
              <a:t>);</a:t>
            </a:r>
            <a:endParaRPr sz="14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D0D0D0"/>
                </a:solidFill>
                <a:highlight>
                  <a:srgbClr val="101020"/>
                </a:highlight>
              </a:rPr>
              <a:t>  </a:t>
            </a:r>
            <a:endParaRPr sz="14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D0D0D0"/>
                </a:solidFill>
                <a:highlight>
                  <a:srgbClr val="101020"/>
                </a:highlight>
              </a:rPr>
              <a:t>   </a:t>
            </a:r>
            <a:r>
              <a:rPr lang="en-US" sz="1400">
                <a:solidFill>
                  <a:srgbClr val="00E000"/>
                </a:solidFill>
                <a:highlight>
                  <a:srgbClr val="101020"/>
                </a:highlight>
              </a:rPr>
              <a:t>// Create a context</a:t>
            </a:r>
            <a:endParaRPr sz="1400">
              <a:solidFill>
                <a:srgbClr val="00E00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00E000"/>
                </a:solidFill>
                <a:highlight>
                  <a:srgbClr val="101020"/>
                </a:highlight>
              </a:rPr>
              <a:t>   </a:t>
            </a:r>
            <a:r>
              <a:rPr lang="en-US" sz="1400">
                <a:solidFill>
                  <a:srgbClr val="FF8080"/>
                </a:solidFill>
                <a:highlight>
                  <a:srgbClr val="101020"/>
                </a:highlight>
              </a:rPr>
              <a:t>FhirContext </a:t>
            </a:r>
            <a:r>
              <a:rPr lang="en-US" sz="1400">
                <a:solidFill>
                  <a:srgbClr val="79ABFF"/>
                </a:solidFill>
                <a:highlight>
                  <a:srgbClr val="101020"/>
                </a:highlight>
              </a:rPr>
              <a:t>ctx </a:t>
            </a:r>
            <a:r>
              <a:rPr lang="en-US" sz="1400">
                <a:solidFill>
                  <a:srgbClr val="D0D0D0"/>
                </a:solidFill>
                <a:highlight>
                  <a:srgbClr val="101020"/>
                </a:highlight>
              </a:rPr>
              <a:t>= </a:t>
            </a:r>
            <a:r>
              <a:rPr lang="en-US" sz="1400">
                <a:solidFill>
                  <a:srgbClr val="FF8080"/>
                </a:solidFill>
                <a:highlight>
                  <a:srgbClr val="101020"/>
                </a:highlight>
              </a:rPr>
              <a:t>FhirContext</a:t>
            </a:r>
            <a:r>
              <a:rPr lang="en-US" sz="1400">
                <a:solidFill>
                  <a:srgbClr val="D0D0D0"/>
                </a:solidFill>
                <a:highlight>
                  <a:srgbClr val="101020"/>
                </a:highlight>
              </a:rPr>
              <a:t>.</a:t>
            </a:r>
            <a:r>
              <a:rPr lang="en-US" sz="1400">
                <a:solidFill>
                  <a:srgbClr val="D9E577"/>
                </a:solidFill>
                <a:highlight>
                  <a:srgbClr val="101020"/>
                </a:highlight>
              </a:rPr>
              <a:t>forDstu3</a:t>
            </a:r>
            <a:r>
              <a:rPr lang="en-US" sz="1400">
                <a:solidFill>
                  <a:srgbClr val="D0D0D0"/>
                </a:solidFill>
                <a:highlight>
                  <a:srgbClr val="101020"/>
                </a:highlight>
              </a:rPr>
              <a:t>();</a:t>
            </a:r>
            <a:endParaRPr sz="14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D0D0D0"/>
                </a:solidFill>
                <a:highlight>
                  <a:srgbClr val="101020"/>
                </a:highlight>
              </a:rPr>
              <a:t>  </a:t>
            </a:r>
            <a:endParaRPr sz="14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D0D0D0"/>
                </a:solidFill>
                <a:highlight>
                  <a:srgbClr val="101020"/>
                </a:highlight>
              </a:rPr>
              <a:t>   </a:t>
            </a:r>
            <a:r>
              <a:rPr lang="en-US" sz="1400">
                <a:solidFill>
                  <a:srgbClr val="00E000"/>
                </a:solidFill>
                <a:highlight>
                  <a:srgbClr val="101020"/>
                </a:highlight>
              </a:rPr>
              <a:t>// Create a JSON parser</a:t>
            </a:r>
            <a:endParaRPr sz="1400">
              <a:solidFill>
                <a:srgbClr val="00E00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00E000"/>
                </a:solidFill>
                <a:highlight>
                  <a:srgbClr val="101020"/>
                </a:highlight>
              </a:rPr>
              <a:t>   </a:t>
            </a:r>
            <a:r>
              <a:rPr lang="en-US" sz="1400">
                <a:solidFill>
                  <a:srgbClr val="D197D9"/>
                </a:solidFill>
                <a:highlight>
                  <a:srgbClr val="101020"/>
                </a:highlight>
              </a:rPr>
              <a:t>IParser </a:t>
            </a:r>
            <a:r>
              <a:rPr lang="en-US" sz="1400">
                <a:solidFill>
                  <a:srgbClr val="79ABFF"/>
                </a:solidFill>
                <a:highlight>
                  <a:srgbClr val="101020"/>
                </a:highlight>
              </a:rPr>
              <a:t>parser </a:t>
            </a:r>
            <a:r>
              <a:rPr lang="en-US" sz="1400">
                <a:solidFill>
                  <a:srgbClr val="D0D0D0"/>
                </a:solidFill>
                <a:highlight>
                  <a:srgbClr val="101020"/>
                </a:highlight>
              </a:rPr>
              <a:t>= </a:t>
            </a:r>
            <a:r>
              <a:rPr lang="en-US" sz="1400">
                <a:solidFill>
                  <a:srgbClr val="79ABFF"/>
                </a:solidFill>
                <a:highlight>
                  <a:srgbClr val="101020"/>
                </a:highlight>
              </a:rPr>
              <a:t>ctx</a:t>
            </a:r>
            <a:r>
              <a:rPr lang="en-US" sz="1400">
                <a:solidFill>
                  <a:srgbClr val="D0D0D0"/>
                </a:solidFill>
                <a:highlight>
                  <a:srgbClr val="101020"/>
                </a:highlight>
              </a:rPr>
              <a:t>.newJsonParser();</a:t>
            </a:r>
            <a:endParaRPr sz="14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D0D0D0"/>
                </a:solidFill>
                <a:highlight>
                  <a:srgbClr val="101020"/>
                </a:highlight>
              </a:rPr>
              <a:t>   </a:t>
            </a:r>
            <a:r>
              <a:rPr lang="en-US" sz="1400">
                <a:solidFill>
                  <a:srgbClr val="79ABFF"/>
                </a:solidFill>
                <a:highlight>
                  <a:srgbClr val="101020"/>
                </a:highlight>
              </a:rPr>
              <a:t>parser</a:t>
            </a:r>
            <a:r>
              <a:rPr lang="en-US" sz="1400">
                <a:solidFill>
                  <a:srgbClr val="D0D0D0"/>
                </a:solidFill>
                <a:highlight>
                  <a:srgbClr val="101020"/>
                </a:highlight>
              </a:rPr>
              <a:t>.setPrettyPrint(</a:t>
            </a:r>
            <a:r>
              <a:rPr lang="en-US" sz="1400">
                <a:solidFill>
                  <a:srgbClr val="00D0D0"/>
                </a:solidFill>
                <a:highlight>
                  <a:srgbClr val="101020"/>
                </a:highlight>
              </a:rPr>
              <a:t>true</a:t>
            </a:r>
            <a:r>
              <a:rPr lang="en-US" sz="1400">
                <a:solidFill>
                  <a:srgbClr val="D0D0D0"/>
                </a:solidFill>
                <a:highlight>
                  <a:srgbClr val="101020"/>
                </a:highlight>
              </a:rPr>
              <a:t>);</a:t>
            </a:r>
            <a:endParaRPr sz="14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D0D0D0"/>
                </a:solidFill>
                <a:highlight>
                  <a:srgbClr val="101020"/>
                </a:highlight>
              </a:rPr>
              <a:t>  </a:t>
            </a:r>
            <a:endParaRPr sz="14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D0D0D0"/>
                </a:solidFill>
                <a:highlight>
                  <a:srgbClr val="101020"/>
                </a:highlight>
              </a:rPr>
              <a:t>   </a:t>
            </a:r>
            <a:r>
              <a:rPr lang="en-US" sz="1400">
                <a:solidFill>
                  <a:srgbClr val="FF8080"/>
                </a:solidFill>
                <a:highlight>
                  <a:srgbClr val="101020"/>
                </a:highlight>
              </a:rPr>
              <a:t>String </a:t>
            </a:r>
            <a:r>
              <a:rPr lang="en-US" sz="1400">
                <a:solidFill>
                  <a:srgbClr val="79ABFF"/>
                </a:solidFill>
                <a:highlight>
                  <a:srgbClr val="101020"/>
                </a:highlight>
              </a:rPr>
              <a:t>encode </a:t>
            </a:r>
            <a:r>
              <a:rPr lang="en-US" sz="1400">
                <a:solidFill>
                  <a:srgbClr val="D0D0D0"/>
                </a:solidFill>
                <a:highlight>
                  <a:srgbClr val="101020"/>
                </a:highlight>
              </a:rPr>
              <a:t>= </a:t>
            </a:r>
            <a:r>
              <a:rPr lang="en-US" sz="1400">
                <a:solidFill>
                  <a:srgbClr val="79ABFF"/>
                </a:solidFill>
                <a:highlight>
                  <a:srgbClr val="101020"/>
                </a:highlight>
              </a:rPr>
              <a:t>parser</a:t>
            </a:r>
            <a:r>
              <a:rPr lang="en-US" sz="1400">
                <a:solidFill>
                  <a:srgbClr val="D0D0D0"/>
                </a:solidFill>
                <a:highlight>
                  <a:srgbClr val="101020"/>
                </a:highlight>
              </a:rPr>
              <a:t>.encodeResourceToString(</a:t>
            </a:r>
            <a:r>
              <a:rPr lang="en-US" sz="1400">
                <a:solidFill>
                  <a:srgbClr val="79ABFF"/>
                </a:solidFill>
                <a:highlight>
                  <a:srgbClr val="101020"/>
                </a:highlight>
              </a:rPr>
              <a:t>pat</a:t>
            </a:r>
            <a:r>
              <a:rPr lang="en-US" sz="1400">
                <a:solidFill>
                  <a:srgbClr val="D0D0D0"/>
                </a:solidFill>
                <a:highlight>
                  <a:srgbClr val="101020"/>
                </a:highlight>
              </a:rPr>
              <a:t>);</a:t>
            </a:r>
            <a:endParaRPr sz="14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D0D0D0"/>
                </a:solidFill>
                <a:highlight>
                  <a:srgbClr val="101020"/>
                </a:highlight>
              </a:rPr>
              <a:t>   </a:t>
            </a:r>
            <a:r>
              <a:rPr lang="en-US" sz="1400">
                <a:solidFill>
                  <a:srgbClr val="FF8080"/>
                </a:solidFill>
                <a:highlight>
                  <a:srgbClr val="101020"/>
                </a:highlight>
              </a:rPr>
              <a:t>System</a:t>
            </a:r>
            <a:r>
              <a:rPr lang="en-US" sz="1400">
                <a:solidFill>
                  <a:srgbClr val="D0D0D0"/>
                </a:solidFill>
                <a:highlight>
                  <a:srgbClr val="101020"/>
                </a:highlight>
              </a:rPr>
              <a:t>.</a:t>
            </a:r>
            <a:r>
              <a:rPr lang="en-US" sz="1400" b="1" i="1">
                <a:solidFill>
                  <a:srgbClr val="970FAC"/>
                </a:solidFill>
                <a:highlight>
                  <a:srgbClr val="101020"/>
                </a:highlight>
              </a:rPr>
              <a:t>out</a:t>
            </a:r>
            <a:r>
              <a:rPr lang="en-US" sz="1400">
                <a:solidFill>
                  <a:srgbClr val="D0D0D0"/>
                </a:solidFill>
                <a:highlight>
                  <a:srgbClr val="101020"/>
                </a:highlight>
              </a:rPr>
              <a:t>.println(</a:t>
            </a:r>
            <a:r>
              <a:rPr lang="en-US" sz="1400">
                <a:solidFill>
                  <a:srgbClr val="79ABFF"/>
                </a:solidFill>
                <a:highlight>
                  <a:srgbClr val="101020"/>
                </a:highlight>
              </a:rPr>
              <a:t>encode</a:t>
            </a:r>
            <a:r>
              <a:rPr lang="en-US" sz="1400">
                <a:solidFill>
                  <a:srgbClr val="D0D0D0"/>
                </a:solidFill>
                <a:highlight>
                  <a:srgbClr val="101020"/>
                </a:highlight>
              </a:rPr>
              <a:t>);</a:t>
            </a:r>
            <a:endParaRPr sz="14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D0D0D0"/>
                </a:solidFill>
                <a:highlight>
                  <a:srgbClr val="101020"/>
                </a:highlight>
              </a:rPr>
              <a:t>  </a:t>
            </a:r>
            <a:endParaRPr sz="14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D0D0D0"/>
                </a:solidFill>
                <a:highlight>
                  <a:srgbClr val="101020"/>
                </a:highlight>
              </a:rPr>
              <a:t> }</a:t>
            </a:r>
            <a:endParaRPr sz="1400">
              <a:solidFill>
                <a:srgbClr val="D0D0D0"/>
              </a:solidFill>
              <a:highlight>
                <a:srgbClr val="101020"/>
              </a:highlight>
            </a:endParaRPr>
          </a:p>
          <a:p>
            <a:pPr marL="342900" lvl="0" indent="-195262" rtl="0">
              <a:spcBef>
                <a:spcPts val="0"/>
              </a:spcBef>
              <a:spcAft>
                <a:spcPts val="0"/>
              </a:spcAft>
              <a:buClr>
                <a:schemeClr val="dk1"/>
              </a:buClr>
              <a:buSzPts val="1100"/>
              <a:buFont typeface="Arial"/>
              <a:buNone/>
            </a:pPr>
            <a:r>
              <a:rPr lang="en-US" sz="1400">
                <a:solidFill>
                  <a:srgbClr val="D0D0D0"/>
                </a:solidFill>
                <a:highlight>
                  <a:srgbClr val="101020"/>
                </a:highlight>
              </a:rPr>
              <a:t>}</a:t>
            </a:r>
            <a:endParaRPr sz="1400">
              <a:solidFill>
                <a:srgbClr val="D0D0D0"/>
              </a:solidFill>
              <a:highlight>
                <a:srgbClr val="101020"/>
              </a:highlight>
            </a:endParaRPr>
          </a:p>
        </p:txBody>
      </p:sp>
      <p:sp>
        <p:nvSpPr>
          <p:cNvPr id="371" name="Shape 371"/>
          <p:cNvSpPr txBox="1">
            <a:spLocks noGrp="1"/>
          </p:cNvSpPr>
          <p:nvPr>
            <p:ph type="sldNum" idx="12"/>
          </p:nvPr>
        </p:nvSpPr>
        <p:spPr>
          <a:xfrm>
            <a:off x="5791200" y="6534150"/>
            <a:ext cx="711300" cy="476100"/>
          </a:xfrm>
          <a:prstGeom prst="rect">
            <a:avLst/>
          </a:prstGeom>
        </p:spPr>
        <p:txBody>
          <a:bodyPr spcFirstLastPara="1" wrap="square" lIns="91425" tIns="45700" rIns="91425" bIns="45700" anchor="ctr" anchorCtr="0">
            <a:noAutofit/>
          </a:bodyPr>
          <a:lstStyle/>
          <a:p>
            <a:pPr marL="0" lvl="0" indent="0" rtl="0">
              <a:spcBef>
                <a:spcPts val="0"/>
              </a:spcBef>
              <a:spcAft>
                <a:spcPts val="0"/>
              </a:spcAft>
              <a:buClr>
                <a:srgbClr val="000000"/>
              </a:buClr>
              <a:buFont typeface="Arial"/>
              <a:buNone/>
            </a:pPr>
            <a:fld id="{00000000-1234-1234-1234-123412341234}" type="slidenum">
              <a:rPr lang="en-US"/>
              <a:t>131</a:t>
            </a:fld>
            <a:endParaRPr/>
          </a:p>
        </p:txBody>
      </p:sp>
    </p:spTree>
    <p:extLst>
      <p:ext uri="{BB962C8B-B14F-4D97-AF65-F5344CB8AC3E}">
        <p14:creationId xmlns:p14="http://schemas.microsoft.com/office/powerpoint/2010/main" val="385252341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Shape 377"/>
          <p:cNvSpPr txBox="1">
            <a:spLocks noGrp="1"/>
          </p:cNvSpPr>
          <p:nvPr>
            <p:ph type="title"/>
          </p:nvPr>
        </p:nvSpPr>
        <p:spPr>
          <a:xfrm>
            <a:off x="711200" y="473075"/>
            <a:ext cx="10871100" cy="822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a:t>Encoding A Resource</a:t>
            </a:r>
            <a:endParaRPr/>
          </a:p>
        </p:txBody>
      </p:sp>
      <p:sp>
        <p:nvSpPr>
          <p:cNvPr id="378" name="Shape 378"/>
          <p:cNvSpPr txBox="1">
            <a:spLocks noGrp="1"/>
          </p:cNvSpPr>
          <p:nvPr>
            <p:ph type="body" idx="1"/>
          </p:nvPr>
        </p:nvSpPr>
        <p:spPr>
          <a:xfrm>
            <a:off x="508000" y="1714500"/>
            <a:ext cx="11175900" cy="4749900"/>
          </a:xfrm>
          <a:prstGeom prst="rect">
            <a:avLst/>
          </a:prstGeom>
          <a:solidFill>
            <a:srgbClr val="000000"/>
          </a:solidFill>
        </p:spPr>
        <p:txBody>
          <a:bodyPr spcFirstLastPara="1" wrap="square" lIns="91425" tIns="91425" rIns="91425" bIns="91425" anchor="t" anchorCtr="0">
            <a:noAutofit/>
          </a:bodyPr>
          <a:lstStyle/>
          <a:p>
            <a:pPr marL="342900" lvl="0" indent="-195262" rtl="0">
              <a:spcBef>
                <a:spcPts val="0"/>
              </a:spcBef>
              <a:spcAft>
                <a:spcPts val="0"/>
              </a:spcAft>
              <a:buNone/>
            </a:pPr>
            <a:r>
              <a:rPr lang="en-US" sz="1400">
                <a:solidFill>
                  <a:srgbClr val="00D0D0"/>
                </a:solidFill>
                <a:highlight>
                  <a:srgbClr val="101020"/>
                </a:highlight>
              </a:rPr>
              <a:t>public class </a:t>
            </a:r>
            <a:r>
              <a:rPr lang="en-US" sz="1400">
                <a:solidFill>
                  <a:srgbClr val="FF8080"/>
                </a:solidFill>
                <a:highlight>
                  <a:srgbClr val="101020"/>
                </a:highlight>
              </a:rPr>
              <a:t>Example04_EncodeResource </a:t>
            </a:r>
            <a:r>
              <a:rPr lang="en-US" sz="1400">
                <a:solidFill>
                  <a:srgbClr val="D0D0D0"/>
                </a:solidFill>
                <a:highlight>
                  <a:srgbClr val="101020"/>
                </a:highlight>
              </a:rPr>
              <a:t>{</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r>
              <a:rPr lang="en-US" sz="1400">
                <a:solidFill>
                  <a:srgbClr val="00D0D0"/>
                </a:solidFill>
                <a:highlight>
                  <a:srgbClr val="101020"/>
                </a:highlight>
              </a:rPr>
              <a:t>public static void </a:t>
            </a:r>
            <a:r>
              <a:rPr lang="en-US" sz="1400">
                <a:solidFill>
                  <a:srgbClr val="D0D0D0"/>
                </a:solidFill>
                <a:highlight>
                  <a:srgbClr val="101020"/>
                </a:highlight>
              </a:rPr>
              <a:t>main(</a:t>
            </a:r>
            <a:r>
              <a:rPr lang="en-US" sz="1400">
                <a:solidFill>
                  <a:srgbClr val="FF8080"/>
                </a:solidFill>
                <a:highlight>
                  <a:srgbClr val="101020"/>
                </a:highlight>
              </a:rPr>
              <a:t>String</a:t>
            </a:r>
            <a:r>
              <a:rPr lang="en-US" sz="1400">
                <a:solidFill>
                  <a:srgbClr val="D0D0D0"/>
                </a:solidFill>
                <a:highlight>
                  <a:srgbClr val="101020"/>
                </a:highlight>
              </a:rPr>
              <a:t>[] </a:t>
            </a:r>
            <a:r>
              <a:rPr lang="en-US" sz="1400">
                <a:solidFill>
                  <a:srgbClr val="BFA4A4"/>
                </a:solidFill>
                <a:highlight>
                  <a:srgbClr val="101020"/>
                </a:highlight>
              </a:rPr>
              <a:t>theArgs</a:t>
            </a:r>
            <a:r>
              <a:rPr lang="en-US" sz="1400">
                <a:solidFill>
                  <a:srgbClr val="D0D0D0"/>
                </a:solidFill>
                <a:highlight>
                  <a:srgbClr val="101020"/>
                </a:highlight>
              </a:rPr>
              <a:t>) {</a:t>
            </a:r>
            <a:endParaRPr sz="1400">
              <a:solidFill>
                <a:srgbClr val="D0D0D0"/>
              </a:solidFill>
              <a:highlight>
                <a:srgbClr val="101020"/>
              </a:highlight>
            </a:endParaRPr>
          </a:p>
          <a:p>
            <a:pPr marL="342900" lvl="0" indent="-195262" rtl="0">
              <a:spcBef>
                <a:spcPts val="0"/>
              </a:spcBef>
              <a:spcAft>
                <a:spcPts val="0"/>
              </a:spcAft>
              <a:buNone/>
            </a:pP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r>
              <a:rPr lang="en-US" sz="1400">
                <a:solidFill>
                  <a:srgbClr val="00E000"/>
                </a:solidFill>
                <a:highlight>
                  <a:srgbClr val="101020"/>
                </a:highlight>
              </a:rPr>
              <a:t>// Create a Patient</a:t>
            </a:r>
            <a:endParaRPr sz="1400">
              <a:solidFill>
                <a:srgbClr val="00E000"/>
              </a:solidFill>
              <a:highlight>
                <a:srgbClr val="101020"/>
              </a:highlight>
            </a:endParaRPr>
          </a:p>
          <a:p>
            <a:pPr marL="342900" lvl="0" indent="-195262" rtl="0">
              <a:spcBef>
                <a:spcPts val="0"/>
              </a:spcBef>
              <a:spcAft>
                <a:spcPts val="0"/>
              </a:spcAft>
              <a:buNone/>
            </a:pPr>
            <a:r>
              <a:rPr lang="en-US" sz="1400">
                <a:solidFill>
                  <a:srgbClr val="00E000"/>
                </a:solidFill>
                <a:highlight>
                  <a:srgbClr val="101020"/>
                </a:highlight>
              </a:rPr>
              <a:t>   </a:t>
            </a:r>
            <a:r>
              <a:rPr lang="en-US" sz="1400">
                <a:solidFill>
                  <a:srgbClr val="FF8080"/>
                </a:solidFill>
                <a:highlight>
                  <a:srgbClr val="101020"/>
                </a:highlight>
              </a:rPr>
              <a:t>Patient </a:t>
            </a:r>
            <a:r>
              <a:rPr lang="en-US" sz="1400">
                <a:solidFill>
                  <a:srgbClr val="79ABFF"/>
                </a:solidFill>
                <a:highlight>
                  <a:srgbClr val="101020"/>
                </a:highlight>
              </a:rPr>
              <a:t>pat </a:t>
            </a:r>
            <a:r>
              <a:rPr lang="en-US" sz="1400">
                <a:solidFill>
                  <a:srgbClr val="D0D0D0"/>
                </a:solidFill>
                <a:highlight>
                  <a:srgbClr val="101020"/>
                </a:highlight>
              </a:rPr>
              <a:t>= </a:t>
            </a:r>
            <a:r>
              <a:rPr lang="en-US" sz="1400">
                <a:solidFill>
                  <a:srgbClr val="00D0D0"/>
                </a:solidFill>
                <a:highlight>
                  <a:srgbClr val="101020"/>
                </a:highlight>
              </a:rPr>
              <a:t>new </a:t>
            </a:r>
            <a:r>
              <a:rPr lang="en-US" sz="1400">
                <a:solidFill>
                  <a:srgbClr val="D0D0D0"/>
                </a:solidFill>
                <a:highlight>
                  <a:srgbClr val="101020"/>
                </a:highlight>
              </a:rPr>
              <a:t>Patient();</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r>
              <a:rPr lang="en-US" sz="1400">
                <a:solidFill>
                  <a:srgbClr val="79ABFF"/>
                </a:solidFill>
                <a:highlight>
                  <a:srgbClr val="101020"/>
                </a:highlight>
              </a:rPr>
              <a:t>pat</a:t>
            </a:r>
            <a:r>
              <a:rPr lang="en-US" sz="1400">
                <a:solidFill>
                  <a:srgbClr val="D0D0D0"/>
                </a:solidFill>
                <a:highlight>
                  <a:srgbClr val="101020"/>
                </a:highlight>
              </a:rPr>
              <a:t>.addName().addFamily(</a:t>
            </a:r>
            <a:r>
              <a:rPr lang="en-US" sz="1400">
                <a:solidFill>
                  <a:srgbClr val="DC78DC"/>
                </a:solidFill>
                <a:highlight>
                  <a:srgbClr val="101020"/>
                </a:highlight>
              </a:rPr>
              <a:t>"Simpson"</a:t>
            </a:r>
            <a:r>
              <a:rPr lang="en-US" sz="1400">
                <a:solidFill>
                  <a:srgbClr val="D0D0D0"/>
                </a:solidFill>
                <a:highlight>
                  <a:srgbClr val="101020"/>
                </a:highlight>
              </a:rPr>
              <a:t>).addGiven(</a:t>
            </a:r>
            <a:r>
              <a:rPr lang="en-US" sz="1400">
                <a:solidFill>
                  <a:srgbClr val="DC78DC"/>
                </a:solidFill>
                <a:highlight>
                  <a:srgbClr val="101020"/>
                </a:highlight>
              </a:rPr>
              <a:t>"Homer"</a:t>
            </a:r>
            <a:r>
              <a:rPr lang="en-US" sz="1400">
                <a:solidFill>
                  <a:srgbClr val="D0D0D0"/>
                </a:solidFill>
                <a:highlight>
                  <a:srgbClr val="101020"/>
                </a:highlight>
              </a:rPr>
              <a:t>).addGiven(</a:t>
            </a:r>
            <a:r>
              <a:rPr lang="en-US" sz="1400">
                <a:solidFill>
                  <a:srgbClr val="DC78DC"/>
                </a:solidFill>
                <a:highlight>
                  <a:srgbClr val="101020"/>
                </a:highlight>
              </a:rPr>
              <a:t>"J"</a:t>
            </a:r>
            <a:r>
              <a:rPr lang="en-US" sz="1400">
                <a:solidFill>
                  <a:srgbClr val="D0D0D0"/>
                </a:solidFill>
                <a:highlight>
                  <a:srgbClr val="101020"/>
                </a:highlight>
              </a:rPr>
              <a:t>);</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r>
              <a:rPr lang="en-US" sz="1400">
                <a:solidFill>
                  <a:srgbClr val="79ABFF"/>
                </a:solidFill>
                <a:highlight>
                  <a:srgbClr val="101020"/>
                </a:highlight>
              </a:rPr>
              <a:t>pat</a:t>
            </a:r>
            <a:r>
              <a:rPr lang="en-US" sz="1400">
                <a:solidFill>
                  <a:srgbClr val="D0D0D0"/>
                </a:solidFill>
                <a:highlight>
                  <a:srgbClr val="101020"/>
                </a:highlight>
              </a:rPr>
              <a:t>.addIdentifier().setSystem(</a:t>
            </a:r>
            <a:r>
              <a:rPr lang="en-US" sz="1400">
                <a:solidFill>
                  <a:srgbClr val="DC78DC"/>
                </a:solidFill>
                <a:highlight>
                  <a:srgbClr val="101020"/>
                </a:highlight>
              </a:rPr>
              <a:t>"http://acme.org/MRNs"</a:t>
            </a:r>
            <a:r>
              <a:rPr lang="en-US" sz="1400">
                <a:solidFill>
                  <a:srgbClr val="D0D0D0"/>
                </a:solidFill>
                <a:highlight>
                  <a:srgbClr val="101020"/>
                </a:highlight>
              </a:rPr>
              <a:t>).setValue(</a:t>
            </a:r>
            <a:r>
              <a:rPr lang="en-US" sz="1400">
                <a:solidFill>
                  <a:srgbClr val="DC78DC"/>
                </a:solidFill>
                <a:highlight>
                  <a:srgbClr val="101020"/>
                </a:highlight>
              </a:rPr>
              <a:t>"7000135"</a:t>
            </a:r>
            <a:r>
              <a:rPr lang="en-US" sz="1400">
                <a:solidFill>
                  <a:srgbClr val="D0D0D0"/>
                </a:solidFill>
                <a:highlight>
                  <a:srgbClr val="101020"/>
                </a:highlight>
              </a:rPr>
              <a:t>);</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r>
              <a:rPr lang="en-US" sz="1400">
                <a:solidFill>
                  <a:srgbClr val="79ABFF"/>
                </a:solidFill>
                <a:highlight>
                  <a:srgbClr val="101020"/>
                </a:highlight>
              </a:rPr>
              <a:t>pat</a:t>
            </a:r>
            <a:r>
              <a:rPr lang="en-US" sz="1400">
                <a:solidFill>
                  <a:srgbClr val="D0D0D0"/>
                </a:solidFill>
                <a:highlight>
                  <a:srgbClr val="101020"/>
                </a:highlight>
              </a:rPr>
              <a:t>.addTelecom().setUse(</a:t>
            </a:r>
            <a:r>
              <a:rPr lang="en-US" sz="1400">
                <a:solidFill>
                  <a:srgbClr val="D197D9"/>
                </a:solidFill>
                <a:highlight>
                  <a:srgbClr val="101020"/>
                </a:highlight>
              </a:rPr>
              <a:t>ContactPointUse</a:t>
            </a:r>
            <a:r>
              <a:rPr lang="en-US" sz="1400">
                <a:solidFill>
                  <a:srgbClr val="D0D0D0"/>
                </a:solidFill>
                <a:highlight>
                  <a:srgbClr val="101020"/>
                </a:highlight>
              </a:rPr>
              <a:t>.</a:t>
            </a:r>
            <a:r>
              <a:rPr lang="en-US" sz="1400" b="1" i="1">
                <a:solidFill>
                  <a:srgbClr val="970FAC"/>
                </a:solidFill>
                <a:highlight>
                  <a:srgbClr val="101020"/>
                </a:highlight>
              </a:rPr>
              <a:t>HOME</a:t>
            </a:r>
            <a:r>
              <a:rPr lang="en-US" sz="1400">
                <a:solidFill>
                  <a:srgbClr val="D0D0D0"/>
                </a:solidFill>
                <a:highlight>
                  <a:srgbClr val="101020"/>
                </a:highlight>
              </a:rPr>
              <a:t>).setSystem(</a:t>
            </a:r>
            <a:r>
              <a:rPr lang="en-US" sz="1400">
                <a:solidFill>
                  <a:srgbClr val="D197D9"/>
                </a:solidFill>
                <a:highlight>
                  <a:srgbClr val="101020"/>
                </a:highlight>
              </a:rPr>
              <a:t>ContactPointSystem</a:t>
            </a:r>
            <a:r>
              <a:rPr lang="en-US" sz="1400">
                <a:solidFill>
                  <a:srgbClr val="D0D0D0"/>
                </a:solidFill>
                <a:highlight>
                  <a:srgbClr val="101020"/>
                </a:highlight>
              </a:rPr>
              <a:t>.</a:t>
            </a:r>
            <a:r>
              <a:rPr lang="en-US" sz="1400" b="1" i="1">
                <a:solidFill>
                  <a:srgbClr val="970FAC"/>
                </a:solidFill>
                <a:highlight>
                  <a:srgbClr val="101020"/>
                </a:highlight>
              </a:rPr>
              <a:t>PHONE</a:t>
            </a:r>
            <a:r>
              <a:rPr lang="en-US" sz="1400">
                <a:solidFill>
                  <a:srgbClr val="D0D0D0"/>
                </a:solidFill>
                <a:highlight>
                  <a:srgbClr val="101020"/>
                </a:highlight>
              </a:rPr>
              <a:t>).setValue(</a:t>
            </a:r>
            <a:r>
              <a:rPr lang="en-US" sz="1400">
                <a:solidFill>
                  <a:srgbClr val="DC78DC"/>
                </a:solidFill>
                <a:highlight>
                  <a:srgbClr val="101020"/>
                </a:highlight>
              </a:rPr>
              <a:t>"1 (416) 340-4800"</a:t>
            </a:r>
            <a:r>
              <a:rPr lang="en-US" sz="1400">
                <a:solidFill>
                  <a:srgbClr val="D0D0D0"/>
                </a:solidFill>
                <a:highlight>
                  <a:srgbClr val="101020"/>
                </a:highlight>
              </a:rPr>
              <a:t>);</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r>
              <a:rPr lang="en-US" sz="1400">
                <a:solidFill>
                  <a:srgbClr val="79ABFF"/>
                </a:solidFill>
                <a:highlight>
                  <a:srgbClr val="101020"/>
                </a:highlight>
              </a:rPr>
              <a:t>pat</a:t>
            </a:r>
            <a:r>
              <a:rPr lang="en-US" sz="1400">
                <a:solidFill>
                  <a:srgbClr val="D0D0D0"/>
                </a:solidFill>
                <a:highlight>
                  <a:srgbClr val="101020"/>
                </a:highlight>
              </a:rPr>
              <a:t>.setGender(</a:t>
            </a:r>
            <a:r>
              <a:rPr lang="en-US" sz="1400">
                <a:solidFill>
                  <a:srgbClr val="D197D9"/>
                </a:solidFill>
                <a:highlight>
                  <a:srgbClr val="101020"/>
                </a:highlight>
              </a:rPr>
              <a:t>AdministrativeGender</a:t>
            </a:r>
            <a:r>
              <a:rPr lang="en-US" sz="1400">
                <a:solidFill>
                  <a:srgbClr val="D0D0D0"/>
                </a:solidFill>
                <a:highlight>
                  <a:srgbClr val="101020"/>
                </a:highlight>
              </a:rPr>
              <a:t>.</a:t>
            </a:r>
            <a:r>
              <a:rPr lang="en-US" sz="1400" b="1" i="1">
                <a:solidFill>
                  <a:srgbClr val="970FAC"/>
                </a:solidFill>
                <a:highlight>
                  <a:srgbClr val="101020"/>
                </a:highlight>
              </a:rPr>
              <a:t>MALE</a:t>
            </a:r>
            <a:r>
              <a:rPr lang="en-US" sz="1400">
                <a:solidFill>
                  <a:srgbClr val="D0D0D0"/>
                </a:solidFill>
                <a:highlight>
                  <a:srgbClr val="101020"/>
                </a:highlight>
              </a:rPr>
              <a:t>);</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r>
              <a:rPr lang="en-US" sz="1400">
                <a:solidFill>
                  <a:srgbClr val="00E000"/>
                </a:solidFill>
                <a:highlight>
                  <a:srgbClr val="101020"/>
                </a:highlight>
              </a:rPr>
              <a:t>// Create a context</a:t>
            </a:r>
            <a:endParaRPr sz="1400">
              <a:solidFill>
                <a:srgbClr val="00E000"/>
              </a:solidFill>
              <a:highlight>
                <a:srgbClr val="101020"/>
              </a:highlight>
            </a:endParaRPr>
          </a:p>
          <a:p>
            <a:pPr marL="342900" lvl="0" indent="-195262" rtl="0">
              <a:spcBef>
                <a:spcPts val="0"/>
              </a:spcBef>
              <a:spcAft>
                <a:spcPts val="0"/>
              </a:spcAft>
              <a:buNone/>
            </a:pPr>
            <a:r>
              <a:rPr lang="en-US" sz="1400">
                <a:solidFill>
                  <a:srgbClr val="00E000"/>
                </a:solidFill>
                <a:highlight>
                  <a:srgbClr val="101020"/>
                </a:highlight>
              </a:rPr>
              <a:t>   </a:t>
            </a:r>
            <a:r>
              <a:rPr lang="en-US" sz="1400">
                <a:solidFill>
                  <a:srgbClr val="FF8080"/>
                </a:solidFill>
                <a:highlight>
                  <a:srgbClr val="101020"/>
                </a:highlight>
              </a:rPr>
              <a:t>FhirContext </a:t>
            </a:r>
            <a:r>
              <a:rPr lang="en-US" sz="1400">
                <a:solidFill>
                  <a:srgbClr val="79ABFF"/>
                </a:solidFill>
                <a:highlight>
                  <a:srgbClr val="101020"/>
                </a:highlight>
              </a:rPr>
              <a:t>ctx </a:t>
            </a:r>
            <a:r>
              <a:rPr lang="en-US" sz="1400">
                <a:solidFill>
                  <a:srgbClr val="D0D0D0"/>
                </a:solidFill>
                <a:highlight>
                  <a:srgbClr val="101020"/>
                </a:highlight>
              </a:rPr>
              <a:t>= </a:t>
            </a:r>
            <a:r>
              <a:rPr lang="en-US" sz="1400">
                <a:solidFill>
                  <a:srgbClr val="FF8080"/>
                </a:solidFill>
                <a:highlight>
                  <a:srgbClr val="101020"/>
                </a:highlight>
              </a:rPr>
              <a:t>FhirContext</a:t>
            </a:r>
            <a:r>
              <a:rPr lang="en-US" sz="1400">
                <a:solidFill>
                  <a:srgbClr val="D0D0D0"/>
                </a:solidFill>
                <a:highlight>
                  <a:srgbClr val="101020"/>
                </a:highlight>
              </a:rPr>
              <a:t>.</a:t>
            </a:r>
            <a:r>
              <a:rPr lang="en-US" sz="1400">
                <a:solidFill>
                  <a:srgbClr val="D9E577"/>
                </a:solidFill>
                <a:highlight>
                  <a:srgbClr val="101020"/>
                </a:highlight>
              </a:rPr>
              <a:t>forDstu3</a:t>
            </a:r>
            <a:r>
              <a:rPr lang="en-US" sz="1400">
                <a:solidFill>
                  <a:srgbClr val="D0D0D0"/>
                </a:solidFill>
                <a:highlight>
                  <a:srgbClr val="101020"/>
                </a:highlight>
              </a:rPr>
              <a:t>();</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r>
              <a:rPr lang="en-US" sz="1400">
                <a:solidFill>
                  <a:srgbClr val="00E000"/>
                </a:solidFill>
                <a:highlight>
                  <a:srgbClr val="101020"/>
                </a:highlight>
              </a:rPr>
              <a:t>// Create a JSON parser</a:t>
            </a:r>
            <a:endParaRPr sz="1400">
              <a:solidFill>
                <a:srgbClr val="00E000"/>
              </a:solidFill>
              <a:highlight>
                <a:srgbClr val="101020"/>
              </a:highlight>
            </a:endParaRPr>
          </a:p>
          <a:p>
            <a:pPr marL="342900" lvl="0" indent="-195262" rtl="0">
              <a:spcBef>
                <a:spcPts val="0"/>
              </a:spcBef>
              <a:spcAft>
                <a:spcPts val="0"/>
              </a:spcAft>
              <a:buNone/>
            </a:pPr>
            <a:r>
              <a:rPr lang="en-US" sz="1400">
                <a:solidFill>
                  <a:srgbClr val="00E000"/>
                </a:solidFill>
                <a:highlight>
                  <a:srgbClr val="101020"/>
                </a:highlight>
              </a:rPr>
              <a:t>   </a:t>
            </a:r>
            <a:r>
              <a:rPr lang="en-US" sz="1400">
                <a:solidFill>
                  <a:srgbClr val="D197D9"/>
                </a:solidFill>
                <a:highlight>
                  <a:srgbClr val="101020"/>
                </a:highlight>
              </a:rPr>
              <a:t>IParser </a:t>
            </a:r>
            <a:r>
              <a:rPr lang="en-US" sz="1400">
                <a:solidFill>
                  <a:srgbClr val="79ABFF"/>
                </a:solidFill>
                <a:highlight>
                  <a:srgbClr val="101020"/>
                </a:highlight>
              </a:rPr>
              <a:t>parser </a:t>
            </a:r>
            <a:r>
              <a:rPr lang="en-US" sz="1400">
                <a:solidFill>
                  <a:srgbClr val="D0D0D0"/>
                </a:solidFill>
                <a:highlight>
                  <a:srgbClr val="101020"/>
                </a:highlight>
              </a:rPr>
              <a:t>= </a:t>
            </a:r>
            <a:r>
              <a:rPr lang="en-US" sz="1400">
                <a:solidFill>
                  <a:srgbClr val="79ABFF"/>
                </a:solidFill>
                <a:highlight>
                  <a:srgbClr val="101020"/>
                </a:highlight>
              </a:rPr>
              <a:t>ctx</a:t>
            </a:r>
            <a:r>
              <a:rPr lang="en-US" sz="1400">
                <a:solidFill>
                  <a:srgbClr val="D0D0D0"/>
                </a:solidFill>
                <a:highlight>
                  <a:srgbClr val="101020"/>
                </a:highlight>
              </a:rPr>
              <a:t>.newJsonParser();</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r>
              <a:rPr lang="en-US" sz="1400">
                <a:solidFill>
                  <a:srgbClr val="79ABFF"/>
                </a:solidFill>
                <a:highlight>
                  <a:srgbClr val="101020"/>
                </a:highlight>
              </a:rPr>
              <a:t>parser</a:t>
            </a:r>
            <a:r>
              <a:rPr lang="en-US" sz="1400">
                <a:solidFill>
                  <a:srgbClr val="D0D0D0"/>
                </a:solidFill>
                <a:highlight>
                  <a:srgbClr val="101020"/>
                </a:highlight>
              </a:rPr>
              <a:t>.setPrettyPrint(</a:t>
            </a:r>
            <a:r>
              <a:rPr lang="en-US" sz="1400">
                <a:solidFill>
                  <a:srgbClr val="00D0D0"/>
                </a:solidFill>
                <a:highlight>
                  <a:srgbClr val="101020"/>
                </a:highlight>
              </a:rPr>
              <a:t>true</a:t>
            </a:r>
            <a:r>
              <a:rPr lang="en-US" sz="1400">
                <a:solidFill>
                  <a:srgbClr val="D0D0D0"/>
                </a:solidFill>
                <a:highlight>
                  <a:srgbClr val="101020"/>
                </a:highlight>
              </a:rPr>
              <a:t>);</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r>
              <a:rPr lang="en-US" sz="1400">
                <a:solidFill>
                  <a:srgbClr val="FF8080"/>
                </a:solidFill>
                <a:highlight>
                  <a:srgbClr val="101020"/>
                </a:highlight>
              </a:rPr>
              <a:t>String </a:t>
            </a:r>
            <a:r>
              <a:rPr lang="en-US" sz="1400">
                <a:solidFill>
                  <a:srgbClr val="79ABFF"/>
                </a:solidFill>
                <a:highlight>
                  <a:srgbClr val="101020"/>
                </a:highlight>
              </a:rPr>
              <a:t>encode </a:t>
            </a:r>
            <a:r>
              <a:rPr lang="en-US" sz="1400">
                <a:solidFill>
                  <a:srgbClr val="D0D0D0"/>
                </a:solidFill>
                <a:highlight>
                  <a:srgbClr val="101020"/>
                </a:highlight>
              </a:rPr>
              <a:t>= </a:t>
            </a:r>
            <a:r>
              <a:rPr lang="en-US" sz="1400">
                <a:solidFill>
                  <a:srgbClr val="79ABFF"/>
                </a:solidFill>
                <a:highlight>
                  <a:srgbClr val="101020"/>
                </a:highlight>
              </a:rPr>
              <a:t>parser</a:t>
            </a:r>
            <a:r>
              <a:rPr lang="en-US" sz="1400">
                <a:solidFill>
                  <a:srgbClr val="D0D0D0"/>
                </a:solidFill>
                <a:highlight>
                  <a:srgbClr val="101020"/>
                </a:highlight>
              </a:rPr>
              <a:t>.encodeResourceToString(</a:t>
            </a:r>
            <a:r>
              <a:rPr lang="en-US" sz="1400">
                <a:solidFill>
                  <a:srgbClr val="79ABFF"/>
                </a:solidFill>
                <a:highlight>
                  <a:srgbClr val="101020"/>
                </a:highlight>
              </a:rPr>
              <a:t>pat</a:t>
            </a:r>
            <a:r>
              <a:rPr lang="en-US" sz="1400">
                <a:solidFill>
                  <a:srgbClr val="D0D0D0"/>
                </a:solidFill>
                <a:highlight>
                  <a:srgbClr val="101020"/>
                </a:highlight>
              </a:rPr>
              <a:t>);</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r>
              <a:rPr lang="en-US" sz="1400">
                <a:solidFill>
                  <a:srgbClr val="FF8080"/>
                </a:solidFill>
                <a:highlight>
                  <a:srgbClr val="101020"/>
                </a:highlight>
              </a:rPr>
              <a:t>System</a:t>
            </a:r>
            <a:r>
              <a:rPr lang="en-US" sz="1400">
                <a:solidFill>
                  <a:srgbClr val="D0D0D0"/>
                </a:solidFill>
                <a:highlight>
                  <a:srgbClr val="101020"/>
                </a:highlight>
              </a:rPr>
              <a:t>.</a:t>
            </a:r>
            <a:r>
              <a:rPr lang="en-US" sz="1400" b="1" i="1">
                <a:solidFill>
                  <a:srgbClr val="970FAC"/>
                </a:solidFill>
                <a:highlight>
                  <a:srgbClr val="101020"/>
                </a:highlight>
              </a:rPr>
              <a:t>out</a:t>
            </a:r>
            <a:r>
              <a:rPr lang="en-US" sz="1400">
                <a:solidFill>
                  <a:srgbClr val="D0D0D0"/>
                </a:solidFill>
                <a:highlight>
                  <a:srgbClr val="101020"/>
                </a:highlight>
              </a:rPr>
              <a:t>.println(</a:t>
            </a:r>
            <a:r>
              <a:rPr lang="en-US" sz="1400">
                <a:solidFill>
                  <a:srgbClr val="79ABFF"/>
                </a:solidFill>
                <a:highlight>
                  <a:srgbClr val="101020"/>
                </a:highlight>
              </a:rPr>
              <a:t>encode</a:t>
            </a:r>
            <a:r>
              <a:rPr lang="en-US" sz="1400">
                <a:solidFill>
                  <a:srgbClr val="D0D0D0"/>
                </a:solidFill>
                <a:highlight>
                  <a:srgbClr val="101020"/>
                </a:highlight>
              </a:rPr>
              <a:t>);</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a:t>
            </a:r>
            <a:endParaRPr sz="1400">
              <a:solidFill>
                <a:srgbClr val="D0D0D0"/>
              </a:solidFill>
              <a:highlight>
                <a:srgbClr val="101020"/>
              </a:highlight>
            </a:endParaRPr>
          </a:p>
        </p:txBody>
      </p:sp>
      <p:sp>
        <p:nvSpPr>
          <p:cNvPr id="379" name="Shape 379"/>
          <p:cNvSpPr txBox="1">
            <a:spLocks noGrp="1"/>
          </p:cNvSpPr>
          <p:nvPr>
            <p:ph type="sldNum" idx="12"/>
          </p:nvPr>
        </p:nvSpPr>
        <p:spPr>
          <a:xfrm>
            <a:off x="5791200" y="6534150"/>
            <a:ext cx="711300" cy="476100"/>
          </a:xfrm>
          <a:prstGeom prst="rect">
            <a:avLst/>
          </a:prstGeom>
        </p:spPr>
        <p:txBody>
          <a:bodyPr spcFirstLastPara="1" wrap="square" lIns="91425" tIns="45700" rIns="91425" bIns="45700" anchor="ctr" anchorCtr="0">
            <a:noAutofit/>
          </a:bodyPr>
          <a:lstStyle/>
          <a:p>
            <a:pPr marL="0" lvl="0" indent="0" rtl="0">
              <a:spcBef>
                <a:spcPts val="0"/>
              </a:spcBef>
              <a:spcAft>
                <a:spcPts val="0"/>
              </a:spcAft>
              <a:buNone/>
            </a:pPr>
            <a:fld id="{00000000-1234-1234-1234-123412341234}" type="slidenum">
              <a:rPr lang="en-US"/>
              <a:t>132</a:t>
            </a:fld>
            <a:endParaRPr/>
          </a:p>
        </p:txBody>
      </p:sp>
      <p:sp>
        <p:nvSpPr>
          <p:cNvPr id="380" name="Shape 380"/>
          <p:cNvSpPr/>
          <p:nvPr/>
        </p:nvSpPr>
        <p:spPr>
          <a:xfrm>
            <a:off x="1562100" y="558800"/>
            <a:ext cx="7188300" cy="4140300"/>
          </a:xfrm>
          <a:prstGeom prst="wedgeRectCallout">
            <a:avLst>
              <a:gd name="adj1" fmla="val -34099"/>
              <a:gd name="adj2" fmla="val 71776"/>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r>
              <a:rPr lang="en-US" sz="1000" b="1"/>
              <a:t>{</a:t>
            </a:r>
            <a:endParaRPr sz="1000" b="1"/>
          </a:p>
          <a:p>
            <a:pPr marL="0" lvl="0" indent="0">
              <a:spcBef>
                <a:spcPts val="0"/>
              </a:spcBef>
              <a:spcAft>
                <a:spcPts val="0"/>
              </a:spcAft>
              <a:buClr>
                <a:schemeClr val="dk1"/>
              </a:buClr>
              <a:buSzPts val="1100"/>
              <a:buFont typeface="Arial"/>
              <a:buNone/>
            </a:pPr>
            <a:r>
              <a:rPr lang="en-US" sz="1000" b="1"/>
              <a:t>  "resourceType": "Patient",</a:t>
            </a:r>
            <a:endParaRPr sz="1000" b="1"/>
          </a:p>
          <a:p>
            <a:pPr marL="0" lvl="0" indent="0">
              <a:spcBef>
                <a:spcPts val="0"/>
              </a:spcBef>
              <a:spcAft>
                <a:spcPts val="0"/>
              </a:spcAft>
              <a:buClr>
                <a:schemeClr val="dk1"/>
              </a:buClr>
              <a:buSzPts val="1100"/>
              <a:buFont typeface="Arial"/>
              <a:buNone/>
            </a:pPr>
            <a:r>
              <a:rPr lang="en-US" sz="1000" b="1"/>
              <a:t>  "identifier": [</a:t>
            </a:r>
            <a:endParaRPr sz="1000" b="1"/>
          </a:p>
          <a:p>
            <a:pPr marL="0" lvl="0" indent="0">
              <a:spcBef>
                <a:spcPts val="0"/>
              </a:spcBef>
              <a:spcAft>
                <a:spcPts val="0"/>
              </a:spcAft>
              <a:buClr>
                <a:schemeClr val="dk1"/>
              </a:buClr>
              <a:buSzPts val="1100"/>
              <a:buFont typeface="Arial"/>
              <a:buNone/>
            </a:pPr>
            <a:r>
              <a:rPr lang="en-US" sz="1000" b="1"/>
              <a:t>	{</a:t>
            </a:r>
            <a:endParaRPr sz="1000" b="1"/>
          </a:p>
          <a:p>
            <a:pPr marL="0" lvl="0" indent="0">
              <a:spcBef>
                <a:spcPts val="0"/>
              </a:spcBef>
              <a:spcAft>
                <a:spcPts val="0"/>
              </a:spcAft>
              <a:buClr>
                <a:schemeClr val="dk1"/>
              </a:buClr>
              <a:buSzPts val="1100"/>
              <a:buFont typeface="Arial"/>
              <a:buNone/>
            </a:pPr>
            <a:r>
              <a:rPr lang="en-US" sz="1000" b="1"/>
              <a:t>  	"system": "http://acme.org/MRNs",</a:t>
            </a:r>
            <a:endParaRPr sz="1000" b="1"/>
          </a:p>
          <a:p>
            <a:pPr marL="0" lvl="0" indent="0">
              <a:spcBef>
                <a:spcPts val="0"/>
              </a:spcBef>
              <a:spcAft>
                <a:spcPts val="0"/>
              </a:spcAft>
              <a:buClr>
                <a:schemeClr val="dk1"/>
              </a:buClr>
              <a:buSzPts val="1100"/>
              <a:buFont typeface="Arial"/>
              <a:buNone/>
            </a:pPr>
            <a:r>
              <a:rPr lang="en-US" sz="1000" b="1"/>
              <a:t>  	"value": "7000135"</a:t>
            </a:r>
            <a:endParaRPr sz="1000" b="1"/>
          </a:p>
          <a:p>
            <a:pPr marL="0" lvl="0" indent="0">
              <a:spcBef>
                <a:spcPts val="0"/>
              </a:spcBef>
              <a:spcAft>
                <a:spcPts val="0"/>
              </a:spcAft>
              <a:buClr>
                <a:schemeClr val="dk1"/>
              </a:buClr>
              <a:buSzPts val="1100"/>
              <a:buFont typeface="Arial"/>
              <a:buNone/>
            </a:pPr>
            <a:r>
              <a:rPr lang="en-US" sz="1000" b="1"/>
              <a:t>	}</a:t>
            </a:r>
            <a:endParaRPr sz="1000" b="1"/>
          </a:p>
          <a:p>
            <a:pPr marL="0" lvl="0" indent="0">
              <a:spcBef>
                <a:spcPts val="0"/>
              </a:spcBef>
              <a:spcAft>
                <a:spcPts val="0"/>
              </a:spcAft>
              <a:buClr>
                <a:schemeClr val="dk1"/>
              </a:buClr>
              <a:buSzPts val="1100"/>
              <a:buFont typeface="Arial"/>
              <a:buNone/>
            </a:pPr>
            <a:r>
              <a:rPr lang="en-US" sz="1000" b="1"/>
              <a:t>  ],</a:t>
            </a:r>
            <a:endParaRPr sz="1000" b="1"/>
          </a:p>
          <a:p>
            <a:pPr marL="0" lvl="0" indent="0">
              <a:spcBef>
                <a:spcPts val="0"/>
              </a:spcBef>
              <a:spcAft>
                <a:spcPts val="0"/>
              </a:spcAft>
              <a:buClr>
                <a:schemeClr val="dk1"/>
              </a:buClr>
              <a:buSzPts val="1100"/>
              <a:buFont typeface="Arial"/>
              <a:buNone/>
            </a:pPr>
            <a:r>
              <a:rPr lang="en-US" sz="1000" b="1"/>
              <a:t>  "name": [</a:t>
            </a:r>
            <a:endParaRPr sz="1000" b="1"/>
          </a:p>
          <a:p>
            <a:pPr marL="0" lvl="0" indent="0">
              <a:spcBef>
                <a:spcPts val="0"/>
              </a:spcBef>
              <a:spcAft>
                <a:spcPts val="0"/>
              </a:spcAft>
              <a:buClr>
                <a:schemeClr val="dk1"/>
              </a:buClr>
              <a:buSzPts val="1100"/>
              <a:buFont typeface="Arial"/>
              <a:buNone/>
            </a:pPr>
            <a:r>
              <a:rPr lang="en-US" sz="1000" b="1"/>
              <a:t>	{</a:t>
            </a:r>
            <a:endParaRPr sz="1000" b="1"/>
          </a:p>
          <a:p>
            <a:pPr marL="0" lvl="0" indent="0">
              <a:spcBef>
                <a:spcPts val="0"/>
              </a:spcBef>
              <a:spcAft>
                <a:spcPts val="0"/>
              </a:spcAft>
              <a:buClr>
                <a:schemeClr val="dk1"/>
              </a:buClr>
              <a:buSzPts val="1100"/>
              <a:buFont typeface="Arial"/>
              <a:buNone/>
            </a:pPr>
            <a:r>
              <a:rPr lang="en-US" sz="1000" b="1"/>
              <a:t>  	"family": "Simpson",</a:t>
            </a:r>
            <a:endParaRPr sz="1000" b="1"/>
          </a:p>
          <a:p>
            <a:pPr marL="0" lvl="0" indent="0">
              <a:spcBef>
                <a:spcPts val="0"/>
              </a:spcBef>
              <a:spcAft>
                <a:spcPts val="0"/>
              </a:spcAft>
              <a:buClr>
                <a:schemeClr val="dk1"/>
              </a:buClr>
              <a:buSzPts val="1100"/>
              <a:buFont typeface="Arial"/>
              <a:buNone/>
            </a:pPr>
            <a:r>
              <a:rPr lang="en-US" sz="1000" b="1"/>
              <a:t>  	"given": [</a:t>
            </a:r>
            <a:endParaRPr sz="1000" b="1"/>
          </a:p>
          <a:p>
            <a:pPr marL="0" lvl="0" indent="0">
              <a:spcBef>
                <a:spcPts val="0"/>
              </a:spcBef>
              <a:spcAft>
                <a:spcPts val="0"/>
              </a:spcAft>
              <a:buClr>
                <a:schemeClr val="dk1"/>
              </a:buClr>
              <a:buSzPts val="1100"/>
              <a:buFont typeface="Arial"/>
              <a:buNone/>
            </a:pPr>
            <a:r>
              <a:rPr lang="en-US" sz="1000" b="1"/>
              <a:t>    	"Homer",</a:t>
            </a:r>
            <a:endParaRPr sz="1000" b="1"/>
          </a:p>
          <a:p>
            <a:pPr marL="0" lvl="0" indent="0">
              <a:spcBef>
                <a:spcPts val="0"/>
              </a:spcBef>
              <a:spcAft>
                <a:spcPts val="0"/>
              </a:spcAft>
              <a:buClr>
                <a:schemeClr val="dk1"/>
              </a:buClr>
              <a:buSzPts val="1100"/>
              <a:buFont typeface="Arial"/>
              <a:buNone/>
            </a:pPr>
            <a:r>
              <a:rPr lang="en-US" sz="1000" b="1"/>
              <a:t>    	"J"</a:t>
            </a:r>
            <a:endParaRPr sz="1000" b="1"/>
          </a:p>
          <a:p>
            <a:pPr marL="0" lvl="0" indent="0">
              <a:spcBef>
                <a:spcPts val="0"/>
              </a:spcBef>
              <a:spcAft>
                <a:spcPts val="0"/>
              </a:spcAft>
              <a:buClr>
                <a:schemeClr val="dk1"/>
              </a:buClr>
              <a:buSzPts val="1100"/>
              <a:buFont typeface="Arial"/>
              <a:buNone/>
            </a:pPr>
            <a:r>
              <a:rPr lang="en-US" sz="1000" b="1"/>
              <a:t>  	]</a:t>
            </a:r>
            <a:endParaRPr sz="1000" b="1"/>
          </a:p>
          <a:p>
            <a:pPr marL="0" lvl="0" indent="0">
              <a:spcBef>
                <a:spcPts val="0"/>
              </a:spcBef>
              <a:spcAft>
                <a:spcPts val="0"/>
              </a:spcAft>
              <a:buClr>
                <a:schemeClr val="dk1"/>
              </a:buClr>
              <a:buSzPts val="1100"/>
              <a:buFont typeface="Arial"/>
              <a:buNone/>
            </a:pPr>
            <a:r>
              <a:rPr lang="en-US" sz="1000" b="1"/>
              <a:t>	}</a:t>
            </a:r>
            <a:endParaRPr sz="1000" b="1"/>
          </a:p>
          <a:p>
            <a:pPr marL="0" lvl="0" indent="0">
              <a:spcBef>
                <a:spcPts val="0"/>
              </a:spcBef>
              <a:spcAft>
                <a:spcPts val="0"/>
              </a:spcAft>
              <a:buClr>
                <a:schemeClr val="dk1"/>
              </a:buClr>
              <a:buSzPts val="1100"/>
              <a:buFont typeface="Arial"/>
              <a:buNone/>
            </a:pPr>
            <a:r>
              <a:rPr lang="en-US" sz="1000" b="1"/>
              <a:t>  ],</a:t>
            </a:r>
            <a:endParaRPr sz="1000" b="1"/>
          </a:p>
          <a:p>
            <a:pPr marL="0" lvl="0" indent="0">
              <a:spcBef>
                <a:spcPts val="0"/>
              </a:spcBef>
              <a:spcAft>
                <a:spcPts val="0"/>
              </a:spcAft>
              <a:buClr>
                <a:schemeClr val="dk1"/>
              </a:buClr>
              <a:buSzPts val="1100"/>
              <a:buFont typeface="Arial"/>
              <a:buNone/>
            </a:pPr>
            <a:r>
              <a:rPr lang="en-US" sz="1000" b="1"/>
              <a:t>  "telecom": [</a:t>
            </a:r>
            <a:endParaRPr sz="1000" b="1"/>
          </a:p>
          <a:p>
            <a:pPr marL="0" lvl="0" indent="0">
              <a:spcBef>
                <a:spcPts val="0"/>
              </a:spcBef>
              <a:spcAft>
                <a:spcPts val="0"/>
              </a:spcAft>
              <a:buClr>
                <a:schemeClr val="dk1"/>
              </a:buClr>
              <a:buSzPts val="1100"/>
              <a:buFont typeface="Arial"/>
              <a:buNone/>
            </a:pPr>
            <a:r>
              <a:rPr lang="en-US" sz="1000" b="1"/>
              <a:t>	{</a:t>
            </a:r>
            <a:endParaRPr sz="1000" b="1"/>
          </a:p>
          <a:p>
            <a:pPr marL="0" lvl="0" indent="0">
              <a:spcBef>
                <a:spcPts val="0"/>
              </a:spcBef>
              <a:spcAft>
                <a:spcPts val="0"/>
              </a:spcAft>
              <a:buClr>
                <a:schemeClr val="dk1"/>
              </a:buClr>
              <a:buSzPts val="1100"/>
              <a:buFont typeface="Arial"/>
              <a:buNone/>
            </a:pPr>
            <a:r>
              <a:rPr lang="en-US" sz="1000" b="1"/>
              <a:t>  	"system": "phone",</a:t>
            </a:r>
            <a:endParaRPr sz="1000" b="1"/>
          </a:p>
          <a:p>
            <a:pPr marL="0" lvl="0" indent="0">
              <a:spcBef>
                <a:spcPts val="0"/>
              </a:spcBef>
              <a:spcAft>
                <a:spcPts val="0"/>
              </a:spcAft>
              <a:buClr>
                <a:schemeClr val="dk1"/>
              </a:buClr>
              <a:buSzPts val="1100"/>
              <a:buFont typeface="Arial"/>
              <a:buNone/>
            </a:pPr>
            <a:r>
              <a:rPr lang="en-US" sz="1000" b="1"/>
              <a:t>  	"value": "1 (416) 340-4800",</a:t>
            </a:r>
            <a:endParaRPr sz="1000" b="1"/>
          </a:p>
          <a:p>
            <a:pPr marL="0" lvl="0" indent="0">
              <a:spcBef>
                <a:spcPts val="0"/>
              </a:spcBef>
              <a:spcAft>
                <a:spcPts val="0"/>
              </a:spcAft>
              <a:buClr>
                <a:schemeClr val="dk1"/>
              </a:buClr>
              <a:buSzPts val="1100"/>
              <a:buFont typeface="Arial"/>
              <a:buNone/>
            </a:pPr>
            <a:r>
              <a:rPr lang="en-US" sz="1000" b="1"/>
              <a:t>  	"use": "home"</a:t>
            </a:r>
            <a:endParaRPr sz="1000" b="1"/>
          </a:p>
          <a:p>
            <a:pPr marL="0" lvl="0" indent="0">
              <a:spcBef>
                <a:spcPts val="0"/>
              </a:spcBef>
              <a:spcAft>
                <a:spcPts val="0"/>
              </a:spcAft>
              <a:buClr>
                <a:schemeClr val="dk1"/>
              </a:buClr>
              <a:buSzPts val="1100"/>
              <a:buFont typeface="Arial"/>
              <a:buNone/>
            </a:pPr>
            <a:r>
              <a:rPr lang="en-US" sz="1000" b="1"/>
              <a:t>	}</a:t>
            </a:r>
            <a:endParaRPr sz="1000" b="1"/>
          </a:p>
          <a:p>
            <a:pPr marL="0" lvl="0" indent="0">
              <a:spcBef>
                <a:spcPts val="0"/>
              </a:spcBef>
              <a:spcAft>
                <a:spcPts val="0"/>
              </a:spcAft>
              <a:buClr>
                <a:schemeClr val="dk1"/>
              </a:buClr>
              <a:buSzPts val="1100"/>
              <a:buFont typeface="Arial"/>
              <a:buNone/>
            </a:pPr>
            <a:r>
              <a:rPr lang="en-US" sz="1000" b="1"/>
              <a:t>  ],</a:t>
            </a:r>
            <a:endParaRPr sz="1000" b="1"/>
          </a:p>
          <a:p>
            <a:pPr marL="0" lvl="0" indent="0">
              <a:spcBef>
                <a:spcPts val="0"/>
              </a:spcBef>
              <a:spcAft>
                <a:spcPts val="0"/>
              </a:spcAft>
              <a:buClr>
                <a:schemeClr val="dk1"/>
              </a:buClr>
              <a:buSzPts val="1100"/>
              <a:buFont typeface="Arial"/>
              <a:buNone/>
            </a:pPr>
            <a:r>
              <a:rPr lang="en-US" sz="1000" b="1"/>
              <a:t>  "gender": "male"</a:t>
            </a:r>
            <a:endParaRPr sz="1000" b="1"/>
          </a:p>
          <a:p>
            <a:pPr marL="0" lvl="0" indent="0">
              <a:spcBef>
                <a:spcPts val="0"/>
              </a:spcBef>
              <a:spcAft>
                <a:spcPts val="0"/>
              </a:spcAft>
              <a:buNone/>
            </a:pPr>
            <a:r>
              <a:rPr lang="en-US" sz="1000" b="1"/>
              <a:t>}</a:t>
            </a:r>
            <a:endParaRPr b="1"/>
          </a:p>
        </p:txBody>
      </p:sp>
    </p:spTree>
    <p:extLst>
      <p:ext uri="{BB962C8B-B14F-4D97-AF65-F5344CB8AC3E}">
        <p14:creationId xmlns:p14="http://schemas.microsoft.com/office/powerpoint/2010/main" val="121435303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Shape 386"/>
          <p:cNvSpPr txBox="1">
            <a:spLocks noGrp="1"/>
          </p:cNvSpPr>
          <p:nvPr>
            <p:ph type="title"/>
          </p:nvPr>
        </p:nvSpPr>
        <p:spPr>
          <a:xfrm>
            <a:off x="711200" y="473075"/>
            <a:ext cx="10871100" cy="822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a:t>Parsing A Resource</a:t>
            </a:r>
            <a:endParaRPr/>
          </a:p>
        </p:txBody>
      </p:sp>
      <p:sp>
        <p:nvSpPr>
          <p:cNvPr id="387" name="Shape 387"/>
          <p:cNvSpPr txBox="1">
            <a:spLocks noGrp="1"/>
          </p:cNvSpPr>
          <p:nvPr>
            <p:ph type="body" idx="1"/>
          </p:nvPr>
        </p:nvSpPr>
        <p:spPr>
          <a:xfrm>
            <a:off x="508000" y="1714500"/>
            <a:ext cx="11175900" cy="4749900"/>
          </a:xfrm>
          <a:prstGeom prst="rect">
            <a:avLst/>
          </a:prstGeom>
          <a:solidFill>
            <a:srgbClr val="000000"/>
          </a:solidFill>
        </p:spPr>
        <p:txBody>
          <a:bodyPr spcFirstLastPara="1" wrap="square" lIns="91425" tIns="91425" rIns="91425" bIns="91425" anchor="t" anchorCtr="0">
            <a:noAutofit/>
          </a:bodyPr>
          <a:lstStyle/>
          <a:p>
            <a:pPr marL="342900" lvl="0" indent="-195262" rtl="0">
              <a:spcBef>
                <a:spcPts val="0"/>
              </a:spcBef>
              <a:spcAft>
                <a:spcPts val="0"/>
              </a:spcAft>
              <a:buNone/>
            </a:pPr>
            <a:r>
              <a:rPr lang="en-US" sz="1400">
                <a:solidFill>
                  <a:srgbClr val="00D0D0"/>
                </a:solidFill>
                <a:highlight>
                  <a:srgbClr val="101020"/>
                </a:highlight>
              </a:rPr>
              <a:t>public class </a:t>
            </a:r>
            <a:r>
              <a:rPr lang="en-US" sz="1400">
                <a:solidFill>
                  <a:srgbClr val="FF8080"/>
                </a:solidFill>
                <a:highlight>
                  <a:srgbClr val="101020"/>
                </a:highlight>
              </a:rPr>
              <a:t>Example05_ParseResource </a:t>
            </a:r>
            <a:r>
              <a:rPr lang="en-US" sz="1400">
                <a:solidFill>
                  <a:srgbClr val="D0D0D0"/>
                </a:solidFill>
                <a:highlight>
                  <a:srgbClr val="101020"/>
                </a:highlight>
              </a:rPr>
              <a:t>{</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r>
              <a:rPr lang="en-US" sz="1400">
                <a:solidFill>
                  <a:srgbClr val="00D0D0"/>
                </a:solidFill>
                <a:highlight>
                  <a:srgbClr val="101020"/>
                </a:highlight>
              </a:rPr>
              <a:t>public static void </a:t>
            </a:r>
            <a:r>
              <a:rPr lang="en-US" sz="1400">
                <a:solidFill>
                  <a:srgbClr val="D0D0D0"/>
                </a:solidFill>
                <a:highlight>
                  <a:srgbClr val="101020"/>
                </a:highlight>
              </a:rPr>
              <a:t>main(</a:t>
            </a:r>
            <a:r>
              <a:rPr lang="en-US" sz="1400">
                <a:solidFill>
                  <a:srgbClr val="FF8080"/>
                </a:solidFill>
                <a:highlight>
                  <a:srgbClr val="101020"/>
                </a:highlight>
              </a:rPr>
              <a:t>String</a:t>
            </a:r>
            <a:r>
              <a:rPr lang="en-US" sz="1400">
                <a:solidFill>
                  <a:srgbClr val="D0D0D0"/>
                </a:solidFill>
                <a:highlight>
                  <a:srgbClr val="101020"/>
                </a:highlight>
              </a:rPr>
              <a:t>[] </a:t>
            </a:r>
            <a:r>
              <a:rPr lang="en-US" sz="1400">
                <a:solidFill>
                  <a:srgbClr val="BFA4A4"/>
                </a:solidFill>
                <a:highlight>
                  <a:srgbClr val="101020"/>
                </a:highlight>
              </a:rPr>
              <a:t>theArgs</a:t>
            </a:r>
            <a:r>
              <a:rPr lang="en-US" sz="1400">
                <a:solidFill>
                  <a:srgbClr val="D0D0D0"/>
                </a:solidFill>
                <a:highlight>
                  <a:srgbClr val="101020"/>
                </a:highlight>
              </a:rPr>
              <a:t>) {</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r>
              <a:rPr lang="en-US" sz="1400">
                <a:solidFill>
                  <a:srgbClr val="FF8080"/>
                </a:solidFill>
                <a:highlight>
                  <a:srgbClr val="101020"/>
                </a:highlight>
              </a:rPr>
              <a:t>String </a:t>
            </a:r>
            <a:r>
              <a:rPr lang="en-US" sz="1400">
                <a:solidFill>
                  <a:srgbClr val="79ABFF"/>
                </a:solidFill>
                <a:highlight>
                  <a:srgbClr val="101020"/>
                </a:highlight>
              </a:rPr>
              <a:t>resourceBody </a:t>
            </a:r>
            <a:r>
              <a:rPr lang="en-US" sz="1400">
                <a:solidFill>
                  <a:srgbClr val="D0D0D0"/>
                </a:solidFill>
                <a:highlight>
                  <a:srgbClr val="101020"/>
                </a:highlight>
              </a:rPr>
              <a:t>=    </a:t>
            </a:r>
            <a:r>
              <a:rPr lang="en-US" sz="1400">
                <a:solidFill>
                  <a:srgbClr val="DC78DC"/>
                </a:solidFill>
                <a:highlight>
                  <a:srgbClr val="101020"/>
                </a:highlight>
              </a:rPr>
              <a:t>"{</a:t>
            </a:r>
            <a:r>
              <a:rPr lang="en-US" sz="1400">
                <a:solidFill>
                  <a:srgbClr val="FFFF00"/>
                </a:solidFill>
                <a:highlight>
                  <a:srgbClr val="101020"/>
                </a:highlight>
              </a:rPr>
              <a:t>\"</a:t>
            </a:r>
            <a:r>
              <a:rPr lang="en-US" sz="1400">
                <a:solidFill>
                  <a:srgbClr val="DC78DC"/>
                </a:solidFill>
                <a:highlight>
                  <a:srgbClr val="101020"/>
                </a:highlight>
              </a:rPr>
              <a:t>resourceType</a:t>
            </a:r>
            <a:r>
              <a:rPr lang="en-US" sz="1400">
                <a:solidFill>
                  <a:srgbClr val="FFFF00"/>
                </a:solidFill>
                <a:highlight>
                  <a:srgbClr val="101020"/>
                </a:highlight>
              </a:rPr>
              <a:t>\"</a:t>
            </a:r>
            <a:r>
              <a:rPr lang="en-US" sz="1400">
                <a:solidFill>
                  <a:srgbClr val="DC78DC"/>
                </a:solidFill>
                <a:highlight>
                  <a:srgbClr val="101020"/>
                </a:highlight>
              </a:rPr>
              <a:t>:</a:t>
            </a:r>
            <a:r>
              <a:rPr lang="en-US" sz="1400">
                <a:solidFill>
                  <a:srgbClr val="FFFF00"/>
                </a:solidFill>
                <a:highlight>
                  <a:srgbClr val="101020"/>
                </a:highlight>
              </a:rPr>
              <a:t>\"</a:t>
            </a:r>
            <a:r>
              <a:rPr lang="en-US" sz="1400">
                <a:solidFill>
                  <a:srgbClr val="DC78DC"/>
                </a:solidFill>
                <a:highlight>
                  <a:srgbClr val="101020"/>
                </a:highlight>
              </a:rPr>
              <a:t>Patient</a:t>
            </a:r>
            <a:r>
              <a:rPr lang="en-US" sz="1400">
                <a:solidFill>
                  <a:srgbClr val="FFFF00"/>
                </a:solidFill>
                <a:highlight>
                  <a:srgbClr val="101020"/>
                </a:highlight>
              </a:rPr>
              <a:t>\"</a:t>
            </a:r>
            <a:r>
              <a:rPr lang="en-US" sz="1400">
                <a:solidFill>
                  <a:srgbClr val="DC78DC"/>
                </a:solidFill>
                <a:highlight>
                  <a:srgbClr val="101020"/>
                </a:highlight>
              </a:rPr>
              <a:t>,</a:t>
            </a:r>
            <a:r>
              <a:rPr lang="en-US" sz="1400">
                <a:solidFill>
                  <a:srgbClr val="FFFF00"/>
                </a:solidFill>
                <a:highlight>
                  <a:srgbClr val="101020"/>
                </a:highlight>
              </a:rPr>
              <a:t>\"</a:t>
            </a:r>
            <a:r>
              <a:rPr lang="en-US" sz="1400">
                <a:solidFill>
                  <a:srgbClr val="DC78DC"/>
                </a:solidFill>
                <a:highlight>
                  <a:srgbClr val="101020"/>
                </a:highlight>
              </a:rPr>
              <a:t>identifier</a:t>
            </a:r>
            <a:r>
              <a:rPr lang="en-US" sz="1400">
                <a:solidFill>
                  <a:srgbClr val="FFFF00"/>
                </a:solidFill>
                <a:highlight>
                  <a:srgbClr val="101020"/>
                </a:highlight>
              </a:rPr>
              <a:t>\"</a:t>
            </a:r>
            <a:r>
              <a:rPr lang="en-US" sz="1400">
                <a:solidFill>
                  <a:srgbClr val="DC78DC"/>
                </a:solidFill>
                <a:highlight>
                  <a:srgbClr val="101020"/>
                </a:highlight>
              </a:rPr>
              <a:t>:[{</a:t>
            </a:r>
            <a:r>
              <a:rPr lang="en-US" sz="1400">
                <a:solidFill>
                  <a:srgbClr val="FFFF00"/>
                </a:solidFill>
                <a:highlight>
                  <a:srgbClr val="101020"/>
                </a:highlight>
              </a:rPr>
              <a:t>\"</a:t>
            </a:r>
            <a:r>
              <a:rPr lang="en-US" sz="1400">
                <a:solidFill>
                  <a:srgbClr val="DC78DC"/>
                </a:solidFill>
                <a:highlight>
                  <a:srgbClr val="101020"/>
                </a:highlight>
              </a:rPr>
              <a:t>system</a:t>
            </a:r>
            <a:r>
              <a:rPr lang="en-US" sz="1400">
                <a:solidFill>
                  <a:srgbClr val="FFFF00"/>
                </a:solidFill>
                <a:highlight>
                  <a:srgbClr val="101020"/>
                </a:highlight>
              </a:rPr>
              <a:t>\"</a:t>
            </a:r>
            <a:r>
              <a:rPr lang="en-US" sz="1400">
                <a:solidFill>
                  <a:srgbClr val="DC78DC"/>
                </a:solidFill>
                <a:highlight>
                  <a:srgbClr val="101020"/>
                </a:highlight>
              </a:rPr>
              <a:t>:</a:t>
            </a:r>
            <a:r>
              <a:rPr lang="en-US" sz="1400">
                <a:solidFill>
                  <a:srgbClr val="FFFF00"/>
                </a:solidFill>
                <a:highlight>
                  <a:srgbClr val="101020"/>
                </a:highlight>
              </a:rPr>
              <a:t>\"</a:t>
            </a:r>
            <a:r>
              <a:rPr lang="en-US" sz="1400">
                <a:solidFill>
                  <a:srgbClr val="DC78DC"/>
                </a:solidFill>
                <a:highlight>
                  <a:srgbClr val="101020"/>
                </a:highlight>
              </a:rPr>
              <a:t>http://acme.org/MRNs</a:t>
            </a:r>
            <a:r>
              <a:rPr lang="en-US" sz="1400">
                <a:solidFill>
                  <a:srgbClr val="FFFF00"/>
                </a:solidFill>
                <a:highlight>
                  <a:srgbClr val="101020"/>
                </a:highlight>
              </a:rPr>
              <a:t>\"</a:t>
            </a:r>
            <a:r>
              <a:rPr lang="en-US" sz="1400">
                <a:solidFill>
                  <a:srgbClr val="DC78DC"/>
                </a:solidFill>
                <a:highlight>
                  <a:srgbClr val="101020"/>
                </a:highlight>
              </a:rPr>
              <a:t>,</a:t>
            </a:r>
            <a:r>
              <a:rPr lang="en-US" sz="1400">
                <a:solidFill>
                  <a:srgbClr val="FFFF00"/>
                </a:solidFill>
                <a:highlight>
                  <a:srgbClr val="101020"/>
                </a:highlight>
              </a:rPr>
              <a:t>\"</a:t>
            </a:r>
            <a:r>
              <a:rPr lang="en-US" sz="1400">
                <a:solidFill>
                  <a:srgbClr val="DC78DC"/>
                </a:solidFill>
                <a:highlight>
                  <a:srgbClr val="101020"/>
                </a:highlight>
              </a:rPr>
              <a:t>value</a:t>
            </a:r>
            <a:r>
              <a:rPr lang="en-US" sz="1400">
                <a:solidFill>
                  <a:srgbClr val="FFFF00"/>
                </a:solidFill>
                <a:highlight>
                  <a:srgbClr val="101020"/>
                </a:highlight>
              </a:rPr>
              <a:t>\"</a:t>
            </a:r>
            <a:r>
              <a:rPr lang="en-US" sz="1400">
                <a:solidFill>
                  <a:srgbClr val="DC78DC"/>
                </a:solidFill>
                <a:highlight>
                  <a:srgbClr val="101020"/>
                </a:highlight>
              </a:rPr>
              <a:t>:</a:t>
            </a:r>
            <a:r>
              <a:rPr lang="en-US" sz="1400">
                <a:solidFill>
                  <a:srgbClr val="FFFF00"/>
                </a:solidFill>
                <a:highlight>
                  <a:srgbClr val="101020"/>
                </a:highlight>
              </a:rPr>
              <a:t>\"</a:t>
            </a:r>
            <a:r>
              <a:rPr lang="en-US" sz="1400">
                <a:solidFill>
                  <a:srgbClr val="DC78DC"/>
                </a:solidFill>
                <a:highlight>
                  <a:srgbClr val="101020"/>
                </a:highlight>
              </a:rPr>
              <a:t>7000135</a:t>
            </a:r>
            <a:r>
              <a:rPr lang="en-US" sz="1400">
                <a:solidFill>
                  <a:srgbClr val="FFFF00"/>
                </a:solidFill>
                <a:highlight>
                  <a:srgbClr val="101020"/>
                </a:highlight>
              </a:rPr>
              <a:t>\"</a:t>
            </a:r>
            <a:r>
              <a:rPr lang="en-US" sz="1400">
                <a:solidFill>
                  <a:srgbClr val="DC78DC"/>
                </a:solidFill>
                <a:highlight>
                  <a:srgbClr val="101020"/>
                </a:highlight>
              </a:rPr>
              <a:t>}],</a:t>
            </a:r>
            <a:r>
              <a:rPr lang="en-US" sz="1400">
                <a:solidFill>
                  <a:srgbClr val="FFFF00"/>
                </a:solidFill>
                <a:highlight>
                  <a:srgbClr val="101020"/>
                </a:highlight>
              </a:rPr>
              <a:t>\"</a:t>
            </a:r>
            <a:r>
              <a:rPr lang="en-US" sz="1400">
                <a:solidFill>
                  <a:srgbClr val="DC78DC"/>
                </a:solidFill>
                <a:highlight>
                  <a:srgbClr val="101020"/>
                </a:highlight>
              </a:rPr>
              <a:t>name</a:t>
            </a:r>
            <a:r>
              <a:rPr lang="en-US" sz="1400">
                <a:solidFill>
                  <a:srgbClr val="FFFF00"/>
                </a:solidFill>
                <a:highlight>
                  <a:srgbClr val="101020"/>
                </a:highlight>
              </a:rPr>
              <a:t>\"</a:t>
            </a:r>
            <a:r>
              <a:rPr lang="en-US" sz="1400">
                <a:solidFill>
                  <a:srgbClr val="DC78DC"/>
                </a:solidFill>
                <a:highlight>
                  <a:srgbClr val="101020"/>
                </a:highlight>
              </a:rPr>
              <a:t>:[{</a:t>
            </a:r>
            <a:r>
              <a:rPr lang="en-US" sz="1400">
                <a:solidFill>
                  <a:srgbClr val="FFFF00"/>
                </a:solidFill>
                <a:highlight>
                  <a:srgbClr val="101020"/>
                </a:highlight>
              </a:rPr>
              <a:t>\"</a:t>
            </a:r>
            <a:r>
              <a:rPr lang="en-US" sz="1400">
                <a:solidFill>
                  <a:srgbClr val="DC78DC"/>
                </a:solidFill>
                <a:highlight>
                  <a:srgbClr val="101020"/>
                </a:highlight>
              </a:rPr>
              <a:t>family</a:t>
            </a:r>
            <a:r>
              <a:rPr lang="en-US" sz="1400">
                <a:solidFill>
                  <a:srgbClr val="FFFF00"/>
                </a:solidFill>
                <a:highlight>
                  <a:srgbClr val="101020"/>
                </a:highlight>
              </a:rPr>
              <a:t>\"</a:t>
            </a:r>
            <a:r>
              <a:rPr lang="en-US" sz="1400">
                <a:solidFill>
                  <a:srgbClr val="DC78DC"/>
                </a:solidFill>
                <a:highlight>
                  <a:srgbClr val="101020"/>
                </a:highlight>
              </a:rPr>
              <a:t>:[</a:t>
            </a:r>
            <a:r>
              <a:rPr lang="en-US" sz="1400">
                <a:solidFill>
                  <a:srgbClr val="FFFF00"/>
                </a:solidFill>
                <a:highlight>
                  <a:srgbClr val="101020"/>
                </a:highlight>
              </a:rPr>
              <a:t>\"</a:t>
            </a:r>
            <a:r>
              <a:rPr lang="en-US" sz="1400">
                <a:solidFill>
                  <a:srgbClr val="DC78DC"/>
                </a:solidFill>
                <a:highlight>
                  <a:srgbClr val="101020"/>
                </a:highlight>
              </a:rPr>
              <a:t>Simpson</a:t>
            </a:r>
            <a:r>
              <a:rPr lang="en-US" sz="1400">
                <a:solidFill>
                  <a:srgbClr val="FFFF00"/>
                </a:solidFill>
                <a:highlight>
                  <a:srgbClr val="101020"/>
                </a:highlight>
              </a:rPr>
              <a:t>\"</a:t>
            </a:r>
            <a:r>
              <a:rPr lang="en-US" sz="1400">
                <a:solidFill>
                  <a:srgbClr val="DC78DC"/>
                </a:solidFill>
                <a:highlight>
                  <a:srgbClr val="101020"/>
                </a:highlight>
              </a:rPr>
              <a:t>],</a:t>
            </a:r>
            <a:r>
              <a:rPr lang="en-US" sz="1400">
                <a:solidFill>
                  <a:srgbClr val="FFFF00"/>
                </a:solidFill>
                <a:highlight>
                  <a:srgbClr val="101020"/>
                </a:highlight>
              </a:rPr>
              <a:t>\"</a:t>
            </a:r>
            <a:r>
              <a:rPr lang="en-US" sz="1400">
                <a:solidFill>
                  <a:srgbClr val="DC78DC"/>
                </a:solidFill>
                <a:highlight>
                  <a:srgbClr val="101020"/>
                </a:highlight>
              </a:rPr>
              <a:t>given</a:t>
            </a:r>
            <a:r>
              <a:rPr lang="en-US" sz="1400">
                <a:solidFill>
                  <a:srgbClr val="FFFF00"/>
                </a:solidFill>
                <a:highlight>
                  <a:srgbClr val="101020"/>
                </a:highlight>
              </a:rPr>
              <a:t>\"</a:t>
            </a:r>
            <a:r>
              <a:rPr lang="en-US" sz="1400">
                <a:solidFill>
                  <a:srgbClr val="DC78DC"/>
                </a:solidFill>
                <a:highlight>
                  <a:srgbClr val="101020"/>
                </a:highlight>
              </a:rPr>
              <a:t>:[</a:t>
            </a:r>
            <a:r>
              <a:rPr lang="en-US" sz="1400">
                <a:solidFill>
                  <a:srgbClr val="FFFF00"/>
                </a:solidFill>
                <a:highlight>
                  <a:srgbClr val="101020"/>
                </a:highlight>
              </a:rPr>
              <a:t>\"</a:t>
            </a:r>
            <a:r>
              <a:rPr lang="en-US" sz="1400">
                <a:solidFill>
                  <a:srgbClr val="DC78DC"/>
                </a:solidFill>
                <a:highlight>
                  <a:srgbClr val="101020"/>
                </a:highlight>
              </a:rPr>
              <a:t>Homer</a:t>
            </a:r>
            <a:r>
              <a:rPr lang="en-US" sz="1400">
                <a:solidFill>
                  <a:srgbClr val="FFFF00"/>
                </a:solidFill>
                <a:highlight>
                  <a:srgbClr val="101020"/>
                </a:highlight>
              </a:rPr>
              <a:t>\"</a:t>
            </a:r>
            <a:r>
              <a:rPr lang="en-US" sz="1400">
                <a:solidFill>
                  <a:srgbClr val="DC78DC"/>
                </a:solidFill>
                <a:highlight>
                  <a:srgbClr val="101020"/>
                </a:highlight>
              </a:rPr>
              <a:t>,</a:t>
            </a:r>
            <a:r>
              <a:rPr lang="en-US" sz="1400">
                <a:solidFill>
                  <a:srgbClr val="FFFF00"/>
                </a:solidFill>
                <a:highlight>
                  <a:srgbClr val="101020"/>
                </a:highlight>
              </a:rPr>
              <a:t>\"</a:t>
            </a:r>
            <a:r>
              <a:rPr lang="en-US" sz="1400">
                <a:solidFill>
                  <a:srgbClr val="DC78DC"/>
                </a:solidFill>
                <a:highlight>
                  <a:srgbClr val="101020"/>
                </a:highlight>
              </a:rPr>
              <a:t>J</a:t>
            </a:r>
            <a:r>
              <a:rPr lang="en-US" sz="1400">
                <a:solidFill>
                  <a:srgbClr val="FFFF00"/>
                </a:solidFill>
                <a:highlight>
                  <a:srgbClr val="101020"/>
                </a:highlight>
              </a:rPr>
              <a:t>\"</a:t>
            </a:r>
            <a:r>
              <a:rPr lang="en-US" sz="1400">
                <a:solidFill>
                  <a:srgbClr val="DC78DC"/>
                </a:solidFill>
                <a:highlight>
                  <a:srgbClr val="101020"/>
                </a:highlight>
              </a:rPr>
              <a:t>]}]}"</a:t>
            </a:r>
            <a:r>
              <a:rPr lang="en-US" sz="1400">
                <a:solidFill>
                  <a:srgbClr val="D0D0D0"/>
                </a:solidFill>
                <a:highlight>
                  <a:srgbClr val="101020"/>
                </a:highlight>
              </a:rPr>
              <a:t>;</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r>
              <a:rPr lang="en-US" sz="1400">
                <a:solidFill>
                  <a:srgbClr val="00E000"/>
                </a:solidFill>
                <a:highlight>
                  <a:srgbClr val="101020"/>
                </a:highlight>
              </a:rPr>
              <a:t>// Create a context</a:t>
            </a:r>
            <a:endParaRPr sz="1400">
              <a:solidFill>
                <a:srgbClr val="00E000"/>
              </a:solidFill>
              <a:highlight>
                <a:srgbClr val="101020"/>
              </a:highlight>
            </a:endParaRPr>
          </a:p>
          <a:p>
            <a:pPr marL="342900" lvl="0" indent="-195262" rtl="0">
              <a:spcBef>
                <a:spcPts val="0"/>
              </a:spcBef>
              <a:spcAft>
                <a:spcPts val="0"/>
              </a:spcAft>
              <a:buNone/>
            </a:pPr>
            <a:r>
              <a:rPr lang="en-US" sz="1400">
                <a:solidFill>
                  <a:srgbClr val="00E000"/>
                </a:solidFill>
                <a:highlight>
                  <a:srgbClr val="101020"/>
                </a:highlight>
              </a:rPr>
              <a:t>   </a:t>
            </a:r>
            <a:r>
              <a:rPr lang="en-US" sz="1400">
                <a:solidFill>
                  <a:srgbClr val="FF8080"/>
                </a:solidFill>
                <a:highlight>
                  <a:srgbClr val="101020"/>
                </a:highlight>
              </a:rPr>
              <a:t>FhirContext </a:t>
            </a:r>
            <a:r>
              <a:rPr lang="en-US" sz="1400">
                <a:solidFill>
                  <a:srgbClr val="79ABFF"/>
                </a:solidFill>
                <a:highlight>
                  <a:srgbClr val="101020"/>
                </a:highlight>
              </a:rPr>
              <a:t>ctx </a:t>
            </a:r>
            <a:r>
              <a:rPr lang="en-US" sz="1400">
                <a:solidFill>
                  <a:srgbClr val="D0D0D0"/>
                </a:solidFill>
                <a:highlight>
                  <a:srgbClr val="101020"/>
                </a:highlight>
              </a:rPr>
              <a:t>= </a:t>
            </a:r>
            <a:r>
              <a:rPr lang="en-US" sz="1400">
                <a:solidFill>
                  <a:srgbClr val="FF8080"/>
                </a:solidFill>
                <a:highlight>
                  <a:srgbClr val="101020"/>
                </a:highlight>
              </a:rPr>
              <a:t>FhirContext</a:t>
            </a:r>
            <a:r>
              <a:rPr lang="en-US" sz="1400">
                <a:solidFill>
                  <a:srgbClr val="D0D0D0"/>
                </a:solidFill>
                <a:highlight>
                  <a:srgbClr val="101020"/>
                </a:highlight>
              </a:rPr>
              <a:t>.</a:t>
            </a:r>
            <a:r>
              <a:rPr lang="en-US" sz="1400">
                <a:solidFill>
                  <a:srgbClr val="D9E577"/>
                </a:solidFill>
                <a:highlight>
                  <a:srgbClr val="101020"/>
                </a:highlight>
              </a:rPr>
              <a:t>forDstu3</a:t>
            </a:r>
            <a:r>
              <a:rPr lang="en-US" sz="1400">
                <a:solidFill>
                  <a:srgbClr val="D0D0D0"/>
                </a:solidFill>
                <a:highlight>
                  <a:srgbClr val="101020"/>
                </a:highlight>
              </a:rPr>
              <a:t>();</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r>
              <a:rPr lang="en-US" sz="1400">
                <a:solidFill>
                  <a:srgbClr val="00E000"/>
                </a:solidFill>
                <a:highlight>
                  <a:srgbClr val="101020"/>
                </a:highlight>
              </a:rPr>
              <a:t>// Create a JSON parser</a:t>
            </a:r>
            <a:endParaRPr sz="1400">
              <a:solidFill>
                <a:srgbClr val="00E000"/>
              </a:solidFill>
              <a:highlight>
                <a:srgbClr val="101020"/>
              </a:highlight>
            </a:endParaRPr>
          </a:p>
          <a:p>
            <a:pPr marL="342900" lvl="0" indent="-195262" rtl="0">
              <a:spcBef>
                <a:spcPts val="0"/>
              </a:spcBef>
              <a:spcAft>
                <a:spcPts val="0"/>
              </a:spcAft>
              <a:buNone/>
            </a:pPr>
            <a:r>
              <a:rPr lang="en-US" sz="1400">
                <a:solidFill>
                  <a:srgbClr val="00E000"/>
                </a:solidFill>
                <a:highlight>
                  <a:srgbClr val="101020"/>
                </a:highlight>
              </a:rPr>
              <a:t>   </a:t>
            </a:r>
            <a:r>
              <a:rPr lang="en-US" sz="1400">
                <a:solidFill>
                  <a:srgbClr val="D197D9"/>
                </a:solidFill>
                <a:highlight>
                  <a:srgbClr val="101020"/>
                </a:highlight>
              </a:rPr>
              <a:t>IParser </a:t>
            </a:r>
            <a:r>
              <a:rPr lang="en-US" sz="1400">
                <a:solidFill>
                  <a:srgbClr val="79ABFF"/>
                </a:solidFill>
                <a:highlight>
                  <a:srgbClr val="101020"/>
                </a:highlight>
              </a:rPr>
              <a:t>parser </a:t>
            </a:r>
            <a:r>
              <a:rPr lang="en-US" sz="1400">
                <a:solidFill>
                  <a:srgbClr val="D0D0D0"/>
                </a:solidFill>
                <a:highlight>
                  <a:srgbClr val="101020"/>
                </a:highlight>
              </a:rPr>
              <a:t>= </a:t>
            </a:r>
            <a:r>
              <a:rPr lang="en-US" sz="1400">
                <a:solidFill>
                  <a:srgbClr val="79ABFF"/>
                </a:solidFill>
                <a:highlight>
                  <a:srgbClr val="101020"/>
                </a:highlight>
              </a:rPr>
              <a:t>ctx</a:t>
            </a:r>
            <a:r>
              <a:rPr lang="en-US" sz="1400">
                <a:solidFill>
                  <a:srgbClr val="D0D0D0"/>
                </a:solidFill>
                <a:highlight>
                  <a:srgbClr val="101020"/>
                </a:highlight>
              </a:rPr>
              <a:t>.newJsonParser();</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r>
              <a:rPr lang="en-US" sz="1400">
                <a:solidFill>
                  <a:srgbClr val="FF8080"/>
                </a:solidFill>
                <a:highlight>
                  <a:srgbClr val="101020"/>
                </a:highlight>
              </a:rPr>
              <a:t>Patient </a:t>
            </a:r>
            <a:r>
              <a:rPr lang="en-US" sz="1400">
                <a:solidFill>
                  <a:srgbClr val="79ABFF"/>
                </a:solidFill>
                <a:highlight>
                  <a:srgbClr val="101020"/>
                </a:highlight>
              </a:rPr>
              <a:t>pat </a:t>
            </a:r>
            <a:r>
              <a:rPr lang="en-US" sz="1400">
                <a:solidFill>
                  <a:srgbClr val="D0D0D0"/>
                </a:solidFill>
                <a:highlight>
                  <a:srgbClr val="101020"/>
                </a:highlight>
              </a:rPr>
              <a:t>= </a:t>
            </a:r>
            <a:r>
              <a:rPr lang="en-US" sz="1400">
                <a:solidFill>
                  <a:srgbClr val="79ABFF"/>
                </a:solidFill>
                <a:highlight>
                  <a:srgbClr val="101020"/>
                </a:highlight>
              </a:rPr>
              <a:t>parser</a:t>
            </a:r>
            <a:r>
              <a:rPr lang="en-US" sz="1400">
                <a:solidFill>
                  <a:srgbClr val="D0D0D0"/>
                </a:solidFill>
                <a:highlight>
                  <a:srgbClr val="101020"/>
                </a:highlight>
              </a:rPr>
              <a:t>.parseResource(</a:t>
            </a:r>
            <a:r>
              <a:rPr lang="en-US" sz="1400">
                <a:solidFill>
                  <a:srgbClr val="FF8080"/>
                </a:solidFill>
                <a:highlight>
                  <a:srgbClr val="101020"/>
                </a:highlight>
              </a:rPr>
              <a:t>Patient</a:t>
            </a:r>
            <a:r>
              <a:rPr lang="en-US" sz="1400">
                <a:solidFill>
                  <a:srgbClr val="D0D0D0"/>
                </a:solidFill>
                <a:highlight>
                  <a:srgbClr val="101020"/>
                </a:highlight>
              </a:rPr>
              <a:t>.</a:t>
            </a:r>
            <a:r>
              <a:rPr lang="en-US" sz="1400">
                <a:solidFill>
                  <a:srgbClr val="00D0D0"/>
                </a:solidFill>
                <a:highlight>
                  <a:srgbClr val="101020"/>
                </a:highlight>
              </a:rPr>
              <a:t>class</a:t>
            </a:r>
            <a:r>
              <a:rPr lang="en-US" sz="1400">
                <a:solidFill>
                  <a:srgbClr val="D0D0D0"/>
                </a:solidFill>
                <a:highlight>
                  <a:srgbClr val="101020"/>
                </a:highlight>
              </a:rPr>
              <a:t>, </a:t>
            </a:r>
            <a:r>
              <a:rPr lang="en-US" sz="1400">
                <a:solidFill>
                  <a:srgbClr val="79ABFF"/>
                </a:solidFill>
                <a:highlight>
                  <a:srgbClr val="101020"/>
                </a:highlight>
              </a:rPr>
              <a:t>resourceBody</a:t>
            </a:r>
            <a:r>
              <a:rPr lang="en-US" sz="1400">
                <a:solidFill>
                  <a:srgbClr val="D0D0D0"/>
                </a:solidFill>
                <a:highlight>
                  <a:srgbClr val="101020"/>
                </a:highlight>
              </a:rPr>
              <a:t>);</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r>
              <a:rPr lang="en-US" sz="1400">
                <a:solidFill>
                  <a:srgbClr val="D197D9"/>
                </a:solidFill>
                <a:highlight>
                  <a:srgbClr val="101020"/>
                </a:highlight>
              </a:rPr>
              <a:t>List</a:t>
            </a:r>
            <a:r>
              <a:rPr lang="en-US" sz="1400">
                <a:solidFill>
                  <a:srgbClr val="D0D0D0"/>
                </a:solidFill>
                <a:highlight>
                  <a:srgbClr val="101020"/>
                </a:highlight>
              </a:rPr>
              <a:t>&lt;</a:t>
            </a:r>
            <a:r>
              <a:rPr lang="en-US" sz="1400">
                <a:solidFill>
                  <a:srgbClr val="FF8080"/>
                </a:solidFill>
                <a:highlight>
                  <a:srgbClr val="101020"/>
                </a:highlight>
              </a:rPr>
              <a:t>Identifier</a:t>
            </a:r>
            <a:r>
              <a:rPr lang="en-US" sz="1400">
                <a:solidFill>
                  <a:srgbClr val="D0D0D0"/>
                </a:solidFill>
                <a:highlight>
                  <a:srgbClr val="101020"/>
                </a:highlight>
              </a:rPr>
              <a:t>&gt; </a:t>
            </a:r>
            <a:r>
              <a:rPr lang="en-US" sz="1400">
                <a:solidFill>
                  <a:srgbClr val="79ABFF"/>
                </a:solidFill>
                <a:highlight>
                  <a:srgbClr val="101020"/>
                </a:highlight>
              </a:rPr>
              <a:t>identifiers </a:t>
            </a:r>
            <a:r>
              <a:rPr lang="en-US" sz="1400">
                <a:solidFill>
                  <a:srgbClr val="D0D0D0"/>
                </a:solidFill>
                <a:highlight>
                  <a:srgbClr val="101020"/>
                </a:highlight>
              </a:rPr>
              <a:t>= </a:t>
            </a:r>
            <a:r>
              <a:rPr lang="en-US" sz="1400">
                <a:solidFill>
                  <a:srgbClr val="79ABFF"/>
                </a:solidFill>
                <a:highlight>
                  <a:srgbClr val="101020"/>
                </a:highlight>
              </a:rPr>
              <a:t>pat</a:t>
            </a:r>
            <a:r>
              <a:rPr lang="en-US" sz="1400">
                <a:solidFill>
                  <a:srgbClr val="D0D0D0"/>
                </a:solidFill>
                <a:highlight>
                  <a:srgbClr val="101020"/>
                </a:highlight>
              </a:rPr>
              <a:t>.getIdentifier();</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r>
              <a:rPr lang="en-US" sz="1400">
                <a:solidFill>
                  <a:srgbClr val="FF8080"/>
                </a:solidFill>
                <a:highlight>
                  <a:srgbClr val="101020"/>
                </a:highlight>
              </a:rPr>
              <a:t>String </a:t>
            </a:r>
            <a:r>
              <a:rPr lang="en-US" sz="1400">
                <a:solidFill>
                  <a:srgbClr val="79ABFF"/>
                </a:solidFill>
                <a:highlight>
                  <a:srgbClr val="101020"/>
                </a:highlight>
              </a:rPr>
              <a:t>idSystemString </a:t>
            </a:r>
            <a:r>
              <a:rPr lang="en-US" sz="1400">
                <a:solidFill>
                  <a:srgbClr val="D0D0D0"/>
                </a:solidFill>
                <a:highlight>
                  <a:srgbClr val="101020"/>
                </a:highlight>
              </a:rPr>
              <a:t>= </a:t>
            </a:r>
            <a:r>
              <a:rPr lang="en-US" sz="1400">
                <a:solidFill>
                  <a:srgbClr val="79ABFF"/>
                </a:solidFill>
                <a:highlight>
                  <a:srgbClr val="101020"/>
                </a:highlight>
              </a:rPr>
              <a:t>identifiers</a:t>
            </a:r>
            <a:r>
              <a:rPr lang="en-US" sz="1400">
                <a:solidFill>
                  <a:srgbClr val="D0D0D0"/>
                </a:solidFill>
                <a:highlight>
                  <a:srgbClr val="101020"/>
                </a:highlight>
              </a:rPr>
              <a:t>.get(</a:t>
            </a:r>
            <a:r>
              <a:rPr lang="en-US" sz="1400">
                <a:solidFill>
                  <a:srgbClr val="FFFF00"/>
                </a:solidFill>
                <a:highlight>
                  <a:srgbClr val="101020"/>
                </a:highlight>
              </a:rPr>
              <a:t>0</a:t>
            </a:r>
            <a:r>
              <a:rPr lang="en-US" sz="1400">
                <a:solidFill>
                  <a:srgbClr val="D0D0D0"/>
                </a:solidFill>
                <a:highlight>
                  <a:srgbClr val="101020"/>
                </a:highlight>
              </a:rPr>
              <a:t>).getSystem();</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r>
              <a:rPr lang="en-US" sz="1400">
                <a:solidFill>
                  <a:srgbClr val="FF8080"/>
                </a:solidFill>
                <a:highlight>
                  <a:srgbClr val="101020"/>
                </a:highlight>
              </a:rPr>
              <a:t>String </a:t>
            </a:r>
            <a:r>
              <a:rPr lang="en-US" sz="1400">
                <a:solidFill>
                  <a:srgbClr val="79ABFF"/>
                </a:solidFill>
                <a:highlight>
                  <a:srgbClr val="101020"/>
                </a:highlight>
              </a:rPr>
              <a:t>idValueString </a:t>
            </a:r>
            <a:r>
              <a:rPr lang="en-US" sz="1400">
                <a:solidFill>
                  <a:srgbClr val="D0D0D0"/>
                </a:solidFill>
                <a:highlight>
                  <a:srgbClr val="101020"/>
                </a:highlight>
              </a:rPr>
              <a:t>= </a:t>
            </a:r>
            <a:r>
              <a:rPr lang="en-US" sz="1400">
                <a:solidFill>
                  <a:srgbClr val="79ABFF"/>
                </a:solidFill>
                <a:highlight>
                  <a:srgbClr val="101020"/>
                </a:highlight>
              </a:rPr>
              <a:t>identifiers</a:t>
            </a:r>
            <a:r>
              <a:rPr lang="en-US" sz="1400">
                <a:solidFill>
                  <a:srgbClr val="D0D0D0"/>
                </a:solidFill>
                <a:highlight>
                  <a:srgbClr val="101020"/>
                </a:highlight>
              </a:rPr>
              <a:t>.get(</a:t>
            </a:r>
            <a:r>
              <a:rPr lang="en-US" sz="1400">
                <a:solidFill>
                  <a:srgbClr val="FFFF00"/>
                </a:solidFill>
                <a:highlight>
                  <a:srgbClr val="101020"/>
                </a:highlight>
              </a:rPr>
              <a:t>0</a:t>
            </a:r>
            <a:r>
              <a:rPr lang="en-US" sz="1400">
                <a:solidFill>
                  <a:srgbClr val="D0D0D0"/>
                </a:solidFill>
                <a:highlight>
                  <a:srgbClr val="101020"/>
                </a:highlight>
              </a:rPr>
              <a:t>).getValue();</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r>
              <a:rPr lang="en-US" sz="1400">
                <a:solidFill>
                  <a:srgbClr val="FF8080"/>
                </a:solidFill>
                <a:highlight>
                  <a:srgbClr val="101020"/>
                </a:highlight>
              </a:rPr>
              <a:t>System</a:t>
            </a:r>
            <a:r>
              <a:rPr lang="en-US" sz="1400">
                <a:solidFill>
                  <a:srgbClr val="D0D0D0"/>
                </a:solidFill>
                <a:highlight>
                  <a:srgbClr val="101020"/>
                </a:highlight>
              </a:rPr>
              <a:t>.</a:t>
            </a:r>
            <a:r>
              <a:rPr lang="en-US" sz="1400" b="1" i="1">
                <a:solidFill>
                  <a:srgbClr val="970FAC"/>
                </a:solidFill>
                <a:highlight>
                  <a:srgbClr val="101020"/>
                </a:highlight>
              </a:rPr>
              <a:t>out</a:t>
            </a:r>
            <a:r>
              <a:rPr lang="en-US" sz="1400">
                <a:solidFill>
                  <a:srgbClr val="D0D0D0"/>
                </a:solidFill>
                <a:highlight>
                  <a:srgbClr val="101020"/>
                </a:highlight>
              </a:rPr>
              <a:t>.println(</a:t>
            </a:r>
            <a:r>
              <a:rPr lang="en-US" sz="1400">
                <a:solidFill>
                  <a:srgbClr val="79ABFF"/>
                </a:solidFill>
                <a:highlight>
                  <a:srgbClr val="101020"/>
                </a:highlight>
              </a:rPr>
              <a:t>idSystemString </a:t>
            </a:r>
            <a:r>
              <a:rPr lang="en-US" sz="1400">
                <a:solidFill>
                  <a:srgbClr val="D0D0D0"/>
                </a:solidFill>
                <a:highlight>
                  <a:srgbClr val="101020"/>
                </a:highlight>
              </a:rPr>
              <a:t>+ </a:t>
            </a:r>
            <a:r>
              <a:rPr lang="en-US" sz="1400">
                <a:solidFill>
                  <a:srgbClr val="DC78DC"/>
                </a:solidFill>
                <a:highlight>
                  <a:srgbClr val="101020"/>
                </a:highlight>
              </a:rPr>
              <a:t>" " </a:t>
            </a:r>
            <a:r>
              <a:rPr lang="en-US" sz="1400">
                <a:solidFill>
                  <a:srgbClr val="D0D0D0"/>
                </a:solidFill>
                <a:highlight>
                  <a:srgbClr val="101020"/>
                </a:highlight>
              </a:rPr>
              <a:t>+ </a:t>
            </a:r>
            <a:r>
              <a:rPr lang="en-US" sz="1400">
                <a:solidFill>
                  <a:srgbClr val="79ABFF"/>
                </a:solidFill>
                <a:highlight>
                  <a:srgbClr val="101020"/>
                </a:highlight>
              </a:rPr>
              <a:t>idValueString</a:t>
            </a:r>
            <a:r>
              <a:rPr lang="en-US" sz="1400">
                <a:solidFill>
                  <a:srgbClr val="D0D0D0"/>
                </a:solidFill>
                <a:highlight>
                  <a:srgbClr val="101020"/>
                </a:highlight>
              </a:rPr>
              <a:t>);</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a:t>
            </a:r>
            <a:endParaRPr sz="1400">
              <a:solidFill>
                <a:srgbClr val="00D0D0"/>
              </a:solidFill>
              <a:highlight>
                <a:srgbClr val="101020"/>
              </a:highlight>
            </a:endParaRPr>
          </a:p>
        </p:txBody>
      </p:sp>
      <p:sp>
        <p:nvSpPr>
          <p:cNvPr id="388" name="Shape 388"/>
          <p:cNvSpPr txBox="1">
            <a:spLocks noGrp="1"/>
          </p:cNvSpPr>
          <p:nvPr>
            <p:ph type="sldNum" idx="12"/>
          </p:nvPr>
        </p:nvSpPr>
        <p:spPr>
          <a:xfrm>
            <a:off x="5791200" y="6534150"/>
            <a:ext cx="711300" cy="476100"/>
          </a:xfrm>
          <a:prstGeom prst="rect">
            <a:avLst/>
          </a:prstGeom>
        </p:spPr>
        <p:txBody>
          <a:bodyPr spcFirstLastPara="1" wrap="square" lIns="91425" tIns="45700" rIns="91425" bIns="45700" anchor="ctr" anchorCtr="0">
            <a:noAutofit/>
          </a:bodyPr>
          <a:lstStyle/>
          <a:p>
            <a:pPr marL="0" lvl="0" indent="0" rtl="0">
              <a:spcBef>
                <a:spcPts val="0"/>
              </a:spcBef>
              <a:spcAft>
                <a:spcPts val="0"/>
              </a:spcAft>
              <a:buNone/>
            </a:pPr>
            <a:fld id="{00000000-1234-1234-1234-123412341234}" type="slidenum">
              <a:rPr lang="en-US"/>
              <a:t>133</a:t>
            </a:fld>
            <a:endParaRPr/>
          </a:p>
        </p:txBody>
      </p:sp>
      <p:sp>
        <p:nvSpPr>
          <p:cNvPr id="389" name="Shape 389"/>
          <p:cNvSpPr/>
          <p:nvPr/>
        </p:nvSpPr>
        <p:spPr>
          <a:xfrm>
            <a:off x="6705600" y="5295900"/>
            <a:ext cx="3505200" cy="673200"/>
          </a:xfrm>
          <a:prstGeom prst="wedgeRectCallout">
            <a:avLst>
              <a:gd name="adj1" fmla="val -82609"/>
              <a:gd name="adj2" fmla="val 1225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Clr>
                <a:schemeClr val="dk1"/>
              </a:buClr>
              <a:buFont typeface="Arial"/>
              <a:buNone/>
            </a:pPr>
            <a:r>
              <a:rPr lang="en-US" sz="1300" b="1">
                <a:latin typeface="Verdana"/>
                <a:ea typeface="Verdana"/>
                <a:cs typeface="Verdana"/>
                <a:sym typeface="Verdana"/>
              </a:rPr>
              <a:t>http://acme.org/MRNs - 7000135</a:t>
            </a:r>
            <a:endParaRPr b="1">
              <a:latin typeface="Verdana"/>
              <a:ea typeface="Verdana"/>
              <a:cs typeface="Verdana"/>
              <a:sym typeface="Verdana"/>
            </a:endParaRPr>
          </a:p>
        </p:txBody>
      </p:sp>
    </p:spTree>
    <p:extLst>
      <p:ext uri="{BB962C8B-B14F-4D97-AF65-F5344CB8AC3E}">
        <p14:creationId xmlns:p14="http://schemas.microsoft.com/office/powerpoint/2010/main" val="267138357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Shape 414"/>
          <p:cNvSpPr txBox="1">
            <a:spLocks noGrp="1"/>
          </p:cNvSpPr>
          <p:nvPr>
            <p:ph type="title"/>
          </p:nvPr>
        </p:nvSpPr>
        <p:spPr>
          <a:xfrm>
            <a:off x="711300" y="574675"/>
            <a:ext cx="10871100" cy="822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sz="3200"/>
              <a:t>Clients:</a:t>
            </a:r>
            <a:endParaRPr sz="3200"/>
          </a:p>
          <a:p>
            <a:pPr marL="0" lvl="0" indent="0">
              <a:spcBef>
                <a:spcPts val="0"/>
              </a:spcBef>
              <a:spcAft>
                <a:spcPts val="0"/>
              </a:spcAft>
              <a:buNone/>
            </a:pPr>
            <a:r>
              <a:rPr lang="en-US" sz="3200"/>
              <a:t>Two Distinct Flavours in HAPI FHIR</a:t>
            </a:r>
            <a:endParaRPr sz="3200"/>
          </a:p>
        </p:txBody>
      </p:sp>
      <p:sp>
        <p:nvSpPr>
          <p:cNvPr id="415" name="Shape 415"/>
          <p:cNvSpPr txBox="1">
            <a:spLocks noGrp="1"/>
          </p:cNvSpPr>
          <p:nvPr>
            <p:ph type="body" idx="1"/>
          </p:nvPr>
        </p:nvSpPr>
        <p:spPr>
          <a:xfrm>
            <a:off x="508050" y="1701800"/>
            <a:ext cx="11175900" cy="822300"/>
          </a:xfrm>
          <a:prstGeom prst="rect">
            <a:avLst/>
          </a:prstGeom>
        </p:spPr>
        <p:txBody>
          <a:bodyPr spcFirstLastPara="1" wrap="square" lIns="91425" tIns="91425" rIns="91425" bIns="91425" anchor="t" anchorCtr="0">
            <a:noAutofit/>
          </a:bodyPr>
          <a:lstStyle/>
          <a:p>
            <a:pPr marL="342900" lvl="0" indent="-195262">
              <a:spcBef>
                <a:spcPts val="620"/>
              </a:spcBef>
              <a:spcAft>
                <a:spcPts val="0"/>
              </a:spcAft>
              <a:buNone/>
            </a:pPr>
            <a:r>
              <a:rPr lang="en-US"/>
              <a:t>Annotation                                  Generic/Fluent</a:t>
            </a:r>
            <a:endParaRPr/>
          </a:p>
        </p:txBody>
      </p:sp>
      <p:sp>
        <p:nvSpPr>
          <p:cNvPr id="416" name="Shape 416"/>
          <p:cNvSpPr txBox="1">
            <a:spLocks noGrp="1"/>
          </p:cNvSpPr>
          <p:nvPr>
            <p:ph type="sldNum" idx="12"/>
          </p:nvPr>
        </p:nvSpPr>
        <p:spPr>
          <a:xfrm>
            <a:off x="5791200" y="6534150"/>
            <a:ext cx="711300" cy="476100"/>
          </a:xfrm>
          <a:prstGeom prst="rect">
            <a:avLst/>
          </a:prstGeom>
        </p:spPr>
        <p:txBody>
          <a:bodyPr spcFirstLastPara="1" wrap="square" lIns="91425" tIns="45700" rIns="91425" bIns="45700" anchor="ctr" anchorCtr="0">
            <a:noAutofit/>
          </a:bodyPr>
          <a:lstStyle/>
          <a:p>
            <a:pPr marL="0" lvl="0" indent="0">
              <a:spcBef>
                <a:spcPts val="0"/>
              </a:spcBef>
              <a:spcAft>
                <a:spcPts val="0"/>
              </a:spcAft>
              <a:buClr>
                <a:srgbClr val="000000"/>
              </a:buClr>
              <a:buFont typeface="Arial"/>
              <a:buNone/>
            </a:pPr>
            <a:fld id="{00000000-1234-1234-1234-123412341234}" type="slidenum">
              <a:rPr lang="en-US"/>
              <a:t>134</a:t>
            </a:fld>
            <a:endParaRPr/>
          </a:p>
        </p:txBody>
      </p:sp>
      <p:sp>
        <p:nvSpPr>
          <p:cNvPr id="417" name="Shape 417"/>
          <p:cNvSpPr txBox="1"/>
          <p:nvPr/>
        </p:nvSpPr>
        <p:spPr>
          <a:xfrm>
            <a:off x="711300" y="2413000"/>
            <a:ext cx="4914900" cy="2197200"/>
          </a:xfrm>
          <a:prstGeom prst="rect">
            <a:avLst/>
          </a:prstGeom>
          <a:solidFill>
            <a:srgbClr val="000000"/>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300">
                <a:solidFill>
                  <a:srgbClr val="00D0D0"/>
                </a:solidFill>
                <a:highlight>
                  <a:srgbClr val="101020"/>
                </a:highlight>
              </a:rPr>
              <a:t>public interface </a:t>
            </a:r>
            <a:r>
              <a:rPr lang="en-US" sz="1300">
                <a:solidFill>
                  <a:srgbClr val="D197D9"/>
                </a:solidFill>
                <a:highlight>
                  <a:srgbClr val="101020"/>
                </a:highlight>
              </a:rPr>
              <a:t>SampleClient </a:t>
            </a:r>
            <a:r>
              <a:rPr lang="en-US" sz="1300">
                <a:solidFill>
                  <a:srgbClr val="00D0D0"/>
                </a:solidFill>
                <a:highlight>
                  <a:srgbClr val="101020"/>
                </a:highlight>
              </a:rPr>
              <a:t>extends </a:t>
            </a:r>
            <a:r>
              <a:rPr lang="en-US" sz="1300">
                <a:solidFill>
                  <a:srgbClr val="D197D9"/>
                </a:solidFill>
                <a:highlight>
                  <a:srgbClr val="101020"/>
                </a:highlight>
              </a:rPr>
              <a:t>IRestfulClient </a:t>
            </a:r>
            <a:r>
              <a:rPr lang="en-US" sz="1300">
                <a:solidFill>
                  <a:srgbClr val="D0D0D0"/>
                </a:solidFill>
                <a:highlight>
                  <a:srgbClr val="101020"/>
                </a:highlight>
              </a:rPr>
              <a:t>{</a:t>
            </a:r>
            <a:endParaRPr sz="1300">
              <a:solidFill>
                <a:srgbClr val="D0D0D0"/>
              </a:solidFill>
              <a:highlight>
                <a:srgbClr val="101020"/>
              </a:highlight>
            </a:endParaRPr>
          </a:p>
          <a:p>
            <a:pPr marL="0" lvl="0" indent="0" rtl="0">
              <a:spcBef>
                <a:spcPts val="0"/>
              </a:spcBef>
              <a:spcAft>
                <a:spcPts val="0"/>
              </a:spcAft>
              <a:buNone/>
            </a:pPr>
            <a:endParaRPr sz="1300">
              <a:solidFill>
                <a:srgbClr val="D0D0D0"/>
              </a:solidFill>
              <a:highlight>
                <a:srgbClr val="101020"/>
              </a:highlight>
            </a:endParaRPr>
          </a:p>
          <a:p>
            <a:pPr marL="0" lvl="0" indent="0" rtl="0">
              <a:spcBef>
                <a:spcPts val="0"/>
              </a:spcBef>
              <a:spcAft>
                <a:spcPts val="0"/>
              </a:spcAft>
              <a:buNone/>
            </a:pPr>
            <a:r>
              <a:rPr lang="en-US" sz="1300">
                <a:solidFill>
                  <a:srgbClr val="D0D0D0"/>
                </a:solidFill>
                <a:highlight>
                  <a:srgbClr val="101020"/>
                </a:highlight>
              </a:rPr>
              <a:t>  </a:t>
            </a:r>
            <a:r>
              <a:rPr lang="en-US" sz="1300">
                <a:solidFill>
                  <a:srgbClr val="D9E577"/>
                </a:solidFill>
                <a:highlight>
                  <a:srgbClr val="101020"/>
                </a:highlight>
              </a:rPr>
              <a:t>@Create</a:t>
            </a:r>
            <a:endParaRPr sz="1300">
              <a:solidFill>
                <a:srgbClr val="D9E577"/>
              </a:solidFill>
              <a:highlight>
                <a:srgbClr val="101020"/>
              </a:highlight>
            </a:endParaRPr>
          </a:p>
          <a:p>
            <a:pPr marL="0" lvl="0" indent="0" rtl="0">
              <a:spcBef>
                <a:spcPts val="0"/>
              </a:spcBef>
              <a:spcAft>
                <a:spcPts val="0"/>
              </a:spcAft>
              <a:buNone/>
            </a:pPr>
            <a:r>
              <a:rPr lang="en-US" sz="1300">
                <a:solidFill>
                  <a:srgbClr val="D9E577"/>
                </a:solidFill>
                <a:highlight>
                  <a:srgbClr val="101020"/>
                </a:highlight>
              </a:rPr>
              <a:t>  </a:t>
            </a:r>
            <a:r>
              <a:rPr lang="en-US" sz="1300">
                <a:solidFill>
                  <a:srgbClr val="FF8080"/>
                </a:solidFill>
                <a:highlight>
                  <a:srgbClr val="101020"/>
                </a:highlight>
              </a:rPr>
              <a:t>MethodOutcome </a:t>
            </a:r>
            <a:r>
              <a:rPr lang="en-US" sz="1300">
                <a:solidFill>
                  <a:srgbClr val="D0D0D0"/>
                </a:solidFill>
                <a:highlight>
                  <a:srgbClr val="101020"/>
                </a:highlight>
              </a:rPr>
              <a:t>create(</a:t>
            </a:r>
            <a:r>
              <a:rPr lang="en-US" sz="1300">
                <a:solidFill>
                  <a:srgbClr val="D9E577"/>
                </a:solidFill>
                <a:highlight>
                  <a:srgbClr val="101020"/>
                </a:highlight>
              </a:rPr>
              <a:t>@ResourceParam </a:t>
            </a:r>
            <a:r>
              <a:rPr lang="en-US" sz="1300">
                <a:solidFill>
                  <a:srgbClr val="FF8080"/>
                </a:solidFill>
                <a:highlight>
                  <a:srgbClr val="101020"/>
                </a:highlight>
              </a:rPr>
              <a:t>Patient </a:t>
            </a:r>
            <a:r>
              <a:rPr lang="en-US" sz="1300">
                <a:solidFill>
                  <a:srgbClr val="BFA4A4"/>
                </a:solidFill>
                <a:highlight>
                  <a:srgbClr val="101020"/>
                </a:highlight>
              </a:rPr>
              <a:t>thePatient</a:t>
            </a:r>
            <a:r>
              <a:rPr lang="en-US" sz="1300">
                <a:solidFill>
                  <a:srgbClr val="D0D0D0"/>
                </a:solidFill>
                <a:highlight>
                  <a:srgbClr val="101020"/>
                </a:highlight>
              </a:rPr>
              <a:t>);</a:t>
            </a:r>
            <a:endParaRPr sz="1300">
              <a:solidFill>
                <a:srgbClr val="D0D0D0"/>
              </a:solidFill>
              <a:highlight>
                <a:srgbClr val="101020"/>
              </a:highlight>
            </a:endParaRPr>
          </a:p>
          <a:p>
            <a:pPr marL="0" lvl="0" indent="0" rtl="0">
              <a:spcBef>
                <a:spcPts val="0"/>
              </a:spcBef>
              <a:spcAft>
                <a:spcPts val="0"/>
              </a:spcAft>
              <a:buNone/>
            </a:pPr>
            <a:endParaRPr sz="1300">
              <a:solidFill>
                <a:srgbClr val="D0D0D0"/>
              </a:solidFill>
              <a:highlight>
                <a:srgbClr val="101020"/>
              </a:highlight>
            </a:endParaRPr>
          </a:p>
          <a:p>
            <a:pPr marL="0" lvl="0" indent="0" rtl="0">
              <a:spcBef>
                <a:spcPts val="0"/>
              </a:spcBef>
              <a:spcAft>
                <a:spcPts val="0"/>
              </a:spcAft>
              <a:buNone/>
            </a:pPr>
            <a:r>
              <a:rPr lang="en-US" sz="1300">
                <a:solidFill>
                  <a:srgbClr val="D0D0D0"/>
                </a:solidFill>
                <a:highlight>
                  <a:srgbClr val="101020"/>
                </a:highlight>
              </a:rPr>
              <a:t>  </a:t>
            </a:r>
            <a:r>
              <a:rPr lang="en-US" sz="1300">
                <a:solidFill>
                  <a:srgbClr val="D9E577"/>
                </a:solidFill>
                <a:highlight>
                  <a:srgbClr val="101020"/>
                </a:highlight>
              </a:rPr>
              <a:t>@Read</a:t>
            </a:r>
            <a:endParaRPr sz="1300">
              <a:solidFill>
                <a:srgbClr val="D9E577"/>
              </a:solidFill>
              <a:highlight>
                <a:srgbClr val="101020"/>
              </a:highlight>
            </a:endParaRPr>
          </a:p>
          <a:p>
            <a:pPr marL="0" lvl="0" indent="0" rtl="0">
              <a:spcBef>
                <a:spcPts val="0"/>
              </a:spcBef>
              <a:spcAft>
                <a:spcPts val="0"/>
              </a:spcAft>
              <a:buNone/>
            </a:pPr>
            <a:r>
              <a:rPr lang="en-US" sz="1300">
                <a:solidFill>
                  <a:srgbClr val="D9E577"/>
                </a:solidFill>
                <a:highlight>
                  <a:srgbClr val="101020"/>
                </a:highlight>
              </a:rPr>
              <a:t>  </a:t>
            </a:r>
            <a:r>
              <a:rPr lang="en-US" sz="1300">
                <a:solidFill>
                  <a:srgbClr val="FF8080"/>
                </a:solidFill>
                <a:highlight>
                  <a:srgbClr val="101020"/>
                </a:highlight>
              </a:rPr>
              <a:t>Patient </a:t>
            </a:r>
            <a:r>
              <a:rPr lang="en-US" sz="1300">
                <a:solidFill>
                  <a:srgbClr val="D0D0D0"/>
                </a:solidFill>
                <a:highlight>
                  <a:srgbClr val="101020"/>
                </a:highlight>
              </a:rPr>
              <a:t>read(</a:t>
            </a:r>
            <a:r>
              <a:rPr lang="en-US" sz="1300">
                <a:solidFill>
                  <a:srgbClr val="D9E577"/>
                </a:solidFill>
                <a:highlight>
                  <a:srgbClr val="101020"/>
                </a:highlight>
              </a:rPr>
              <a:t>@IdParam </a:t>
            </a:r>
            <a:r>
              <a:rPr lang="en-US" sz="1300">
                <a:solidFill>
                  <a:srgbClr val="FF8080"/>
                </a:solidFill>
                <a:highlight>
                  <a:srgbClr val="101020"/>
                </a:highlight>
              </a:rPr>
              <a:t>IdType </a:t>
            </a:r>
            <a:r>
              <a:rPr lang="en-US" sz="1300">
                <a:solidFill>
                  <a:srgbClr val="BFA4A4"/>
                </a:solidFill>
                <a:highlight>
                  <a:srgbClr val="101020"/>
                </a:highlight>
              </a:rPr>
              <a:t>theId</a:t>
            </a:r>
            <a:r>
              <a:rPr lang="en-US" sz="1300">
                <a:solidFill>
                  <a:srgbClr val="D0D0D0"/>
                </a:solidFill>
                <a:highlight>
                  <a:srgbClr val="101020"/>
                </a:highlight>
              </a:rPr>
              <a:t>);</a:t>
            </a:r>
            <a:endParaRPr sz="1300">
              <a:solidFill>
                <a:srgbClr val="D0D0D0"/>
              </a:solidFill>
              <a:highlight>
                <a:srgbClr val="101020"/>
              </a:highlight>
            </a:endParaRPr>
          </a:p>
          <a:p>
            <a:pPr marL="0" lvl="0" indent="0" rtl="0">
              <a:spcBef>
                <a:spcPts val="0"/>
              </a:spcBef>
              <a:spcAft>
                <a:spcPts val="0"/>
              </a:spcAft>
              <a:buNone/>
            </a:pPr>
            <a:endParaRPr sz="1300">
              <a:solidFill>
                <a:srgbClr val="D0D0D0"/>
              </a:solidFill>
              <a:highlight>
                <a:srgbClr val="101020"/>
              </a:highlight>
            </a:endParaRPr>
          </a:p>
          <a:p>
            <a:pPr marL="0" lvl="0" indent="0" rtl="0">
              <a:spcBef>
                <a:spcPts val="0"/>
              </a:spcBef>
              <a:spcAft>
                <a:spcPts val="0"/>
              </a:spcAft>
              <a:buNone/>
            </a:pPr>
            <a:r>
              <a:rPr lang="en-US" sz="1300">
                <a:solidFill>
                  <a:srgbClr val="D0D0D0"/>
                </a:solidFill>
                <a:highlight>
                  <a:srgbClr val="101020"/>
                </a:highlight>
              </a:rPr>
              <a:t>}</a:t>
            </a:r>
            <a:endParaRPr sz="1300">
              <a:solidFill>
                <a:srgbClr val="D0D0D0"/>
              </a:solidFill>
              <a:highlight>
                <a:srgbClr val="101020"/>
              </a:highlight>
            </a:endParaRPr>
          </a:p>
        </p:txBody>
      </p:sp>
      <p:sp>
        <p:nvSpPr>
          <p:cNvPr id="418" name="Shape 418"/>
          <p:cNvSpPr txBox="1"/>
          <p:nvPr/>
        </p:nvSpPr>
        <p:spPr>
          <a:xfrm>
            <a:off x="6235800" y="2413000"/>
            <a:ext cx="5346600" cy="2197200"/>
          </a:xfrm>
          <a:prstGeom prst="rect">
            <a:avLst/>
          </a:prstGeom>
          <a:solidFill>
            <a:srgbClr val="000000"/>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300">
                <a:solidFill>
                  <a:srgbClr val="FF8080"/>
                </a:solidFill>
                <a:highlight>
                  <a:srgbClr val="101020"/>
                </a:highlight>
              </a:rPr>
              <a:t>MethodOutcome </a:t>
            </a:r>
            <a:r>
              <a:rPr lang="en-US" sz="1300">
                <a:solidFill>
                  <a:srgbClr val="79ABFF"/>
                </a:solidFill>
                <a:highlight>
                  <a:srgbClr val="101020"/>
                </a:highlight>
              </a:rPr>
              <a:t>outcome </a:t>
            </a:r>
            <a:r>
              <a:rPr lang="en-US" sz="1300">
                <a:solidFill>
                  <a:srgbClr val="D0D0D0"/>
                </a:solidFill>
                <a:highlight>
                  <a:srgbClr val="101020"/>
                </a:highlight>
              </a:rPr>
              <a:t>= </a:t>
            </a:r>
            <a:r>
              <a:rPr lang="en-US" sz="1300">
                <a:solidFill>
                  <a:srgbClr val="79ABFF"/>
                </a:solidFill>
                <a:highlight>
                  <a:srgbClr val="101020"/>
                </a:highlight>
              </a:rPr>
              <a:t>client</a:t>
            </a:r>
            <a:endParaRPr sz="1300">
              <a:solidFill>
                <a:srgbClr val="79ABFF"/>
              </a:solidFill>
              <a:highlight>
                <a:srgbClr val="101020"/>
              </a:highlight>
            </a:endParaRPr>
          </a:p>
          <a:p>
            <a:pPr marL="0" lvl="0" indent="0" rtl="0">
              <a:spcBef>
                <a:spcPts val="0"/>
              </a:spcBef>
              <a:spcAft>
                <a:spcPts val="0"/>
              </a:spcAft>
              <a:buNone/>
            </a:pPr>
            <a:r>
              <a:rPr lang="en-US" sz="1300">
                <a:solidFill>
                  <a:srgbClr val="79ABFF"/>
                </a:solidFill>
                <a:highlight>
                  <a:srgbClr val="101020"/>
                </a:highlight>
              </a:rPr>
              <a:t>      </a:t>
            </a:r>
            <a:r>
              <a:rPr lang="en-US" sz="1300">
                <a:solidFill>
                  <a:srgbClr val="D0D0D0"/>
                </a:solidFill>
                <a:highlight>
                  <a:srgbClr val="101020"/>
                </a:highlight>
              </a:rPr>
              <a:t>.create()</a:t>
            </a:r>
            <a:endParaRPr sz="1300">
              <a:solidFill>
                <a:srgbClr val="D0D0D0"/>
              </a:solidFill>
              <a:highlight>
                <a:srgbClr val="101020"/>
              </a:highlight>
            </a:endParaRPr>
          </a:p>
          <a:p>
            <a:pPr marL="0" lvl="0" indent="0" rtl="0">
              <a:spcBef>
                <a:spcPts val="0"/>
              </a:spcBef>
              <a:spcAft>
                <a:spcPts val="0"/>
              </a:spcAft>
              <a:buNone/>
            </a:pPr>
            <a:r>
              <a:rPr lang="en-US" sz="1300">
                <a:solidFill>
                  <a:srgbClr val="D0D0D0"/>
                </a:solidFill>
                <a:highlight>
                  <a:srgbClr val="101020"/>
                </a:highlight>
              </a:rPr>
              <a:t>      .resource(</a:t>
            </a:r>
            <a:r>
              <a:rPr lang="en-US" sz="1300">
                <a:solidFill>
                  <a:srgbClr val="79ABFF"/>
                </a:solidFill>
                <a:highlight>
                  <a:srgbClr val="101020"/>
                </a:highlight>
              </a:rPr>
              <a:t>pat</a:t>
            </a:r>
            <a:r>
              <a:rPr lang="en-US" sz="1300">
                <a:solidFill>
                  <a:srgbClr val="D0D0D0"/>
                </a:solidFill>
                <a:highlight>
                  <a:srgbClr val="101020"/>
                </a:highlight>
              </a:rPr>
              <a:t>)</a:t>
            </a:r>
            <a:endParaRPr sz="1300">
              <a:solidFill>
                <a:srgbClr val="D0D0D0"/>
              </a:solidFill>
              <a:highlight>
                <a:srgbClr val="101020"/>
              </a:highlight>
            </a:endParaRPr>
          </a:p>
          <a:p>
            <a:pPr marL="0" lvl="0" indent="0" rtl="0">
              <a:spcBef>
                <a:spcPts val="0"/>
              </a:spcBef>
              <a:spcAft>
                <a:spcPts val="0"/>
              </a:spcAft>
              <a:buNone/>
            </a:pPr>
            <a:r>
              <a:rPr lang="en-US" sz="1300">
                <a:solidFill>
                  <a:srgbClr val="D0D0D0"/>
                </a:solidFill>
                <a:highlight>
                  <a:srgbClr val="101020"/>
                </a:highlight>
              </a:rPr>
              <a:t>      .execute();</a:t>
            </a:r>
            <a:endParaRPr sz="1300">
              <a:solidFill>
                <a:srgbClr val="D0D0D0"/>
              </a:solidFill>
              <a:highlight>
                <a:srgbClr val="101020"/>
              </a:highlight>
            </a:endParaRPr>
          </a:p>
        </p:txBody>
      </p:sp>
      <p:sp>
        <p:nvSpPr>
          <p:cNvPr id="419" name="Shape 419"/>
          <p:cNvSpPr txBox="1"/>
          <p:nvPr/>
        </p:nvSpPr>
        <p:spPr>
          <a:xfrm>
            <a:off x="749300" y="4851400"/>
            <a:ext cx="4876800" cy="1524000"/>
          </a:xfrm>
          <a:prstGeom prst="rect">
            <a:avLst/>
          </a:prstGeom>
          <a:noFill/>
          <a:ln>
            <a:noFill/>
          </a:ln>
        </p:spPr>
        <p:txBody>
          <a:bodyPr spcFirstLastPara="1" wrap="square" lIns="91425" tIns="91425" rIns="91425" bIns="91425" anchor="t" anchorCtr="0">
            <a:noAutofit/>
          </a:bodyPr>
          <a:lstStyle/>
          <a:p>
            <a:pPr marL="457200" lvl="0" indent="-355600" rtl="0">
              <a:spcBef>
                <a:spcPts val="0"/>
              </a:spcBef>
              <a:spcAft>
                <a:spcPts val="0"/>
              </a:spcAft>
              <a:buSzPts val="2000"/>
              <a:buChar char="●"/>
            </a:pPr>
            <a:r>
              <a:rPr lang="en-US" sz="2000"/>
              <a:t>You create an annotated interface for your specific needs</a:t>
            </a:r>
            <a:endParaRPr sz="2000"/>
          </a:p>
          <a:p>
            <a:pPr marL="457200" lvl="0" indent="-355600">
              <a:spcBef>
                <a:spcPts val="0"/>
              </a:spcBef>
              <a:spcAft>
                <a:spcPts val="0"/>
              </a:spcAft>
              <a:buSzPts val="2000"/>
              <a:buChar char="●"/>
            </a:pPr>
            <a:r>
              <a:rPr lang="en-US" sz="2000"/>
              <a:t>Similar to JAX-RS or Spring REST (but does not use these frameworks)</a:t>
            </a:r>
            <a:endParaRPr sz="2000"/>
          </a:p>
        </p:txBody>
      </p:sp>
      <p:sp>
        <p:nvSpPr>
          <p:cNvPr id="420" name="Shape 420"/>
          <p:cNvSpPr txBox="1"/>
          <p:nvPr/>
        </p:nvSpPr>
        <p:spPr>
          <a:xfrm>
            <a:off x="6235800" y="4851400"/>
            <a:ext cx="4876800" cy="1524000"/>
          </a:xfrm>
          <a:prstGeom prst="rect">
            <a:avLst/>
          </a:prstGeom>
          <a:noFill/>
          <a:ln>
            <a:noFill/>
          </a:ln>
        </p:spPr>
        <p:txBody>
          <a:bodyPr spcFirstLastPara="1" wrap="square" lIns="91425" tIns="91425" rIns="91425" bIns="91425" anchor="t" anchorCtr="0">
            <a:noAutofit/>
          </a:bodyPr>
          <a:lstStyle/>
          <a:p>
            <a:pPr marL="457200" lvl="0" indent="-355600" rtl="0">
              <a:spcBef>
                <a:spcPts val="0"/>
              </a:spcBef>
              <a:spcAft>
                <a:spcPts val="0"/>
              </a:spcAft>
              <a:buSzPts val="2000"/>
              <a:buChar char="●"/>
            </a:pPr>
            <a:r>
              <a:rPr lang="en-US" sz="2000"/>
              <a:t>Use chained method calls to do anything you need</a:t>
            </a:r>
            <a:endParaRPr sz="2000"/>
          </a:p>
          <a:p>
            <a:pPr marL="457200" lvl="0" indent="-355600" rtl="0">
              <a:spcBef>
                <a:spcPts val="0"/>
              </a:spcBef>
              <a:spcAft>
                <a:spcPts val="0"/>
              </a:spcAft>
              <a:buSzPts val="2000"/>
              <a:buChar char="●"/>
            </a:pPr>
            <a:r>
              <a:rPr lang="en-US" sz="2000"/>
              <a:t>This is generally easier and more popular</a:t>
            </a:r>
            <a:endParaRPr sz="2000"/>
          </a:p>
        </p:txBody>
      </p:sp>
    </p:spTree>
    <p:extLst>
      <p:ext uri="{BB962C8B-B14F-4D97-AF65-F5344CB8AC3E}">
        <p14:creationId xmlns:p14="http://schemas.microsoft.com/office/powerpoint/2010/main" val="423633713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Shape 426"/>
          <p:cNvSpPr txBox="1">
            <a:spLocks noGrp="1"/>
          </p:cNvSpPr>
          <p:nvPr>
            <p:ph type="title"/>
          </p:nvPr>
        </p:nvSpPr>
        <p:spPr>
          <a:xfrm>
            <a:off x="711300" y="574675"/>
            <a:ext cx="10871100" cy="822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3200"/>
              <a:t>Clients:</a:t>
            </a:r>
            <a:endParaRPr sz="3200"/>
          </a:p>
          <a:p>
            <a:pPr marL="0" lvl="0" indent="0" rtl="0">
              <a:spcBef>
                <a:spcPts val="0"/>
              </a:spcBef>
              <a:spcAft>
                <a:spcPts val="0"/>
              </a:spcAft>
              <a:buNone/>
            </a:pPr>
            <a:r>
              <a:rPr lang="en-US" sz="3200"/>
              <a:t>Two Distinct Flavours in HAPI FHIR</a:t>
            </a:r>
            <a:endParaRPr sz="3200"/>
          </a:p>
        </p:txBody>
      </p:sp>
      <p:sp>
        <p:nvSpPr>
          <p:cNvPr id="427" name="Shape 427"/>
          <p:cNvSpPr txBox="1">
            <a:spLocks noGrp="1"/>
          </p:cNvSpPr>
          <p:nvPr>
            <p:ph type="body" idx="1"/>
          </p:nvPr>
        </p:nvSpPr>
        <p:spPr>
          <a:xfrm>
            <a:off x="508050" y="1701800"/>
            <a:ext cx="11175900" cy="822300"/>
          </a:xfrm>
          <a:prstGeom prst="rect">
            <a:avLst/>
          </a:prstGeom>
        </p:spPr>
        <p:txBody>
          <a:bodyPr spcFirstLastPara="1" wrap="square" lIns="91425" tIns="91425" rIns="91425" bIns="91425" anchor="t" anchorCtr="0">
            <a:noAutofit/>
          </a:bodyPr>
          <a:lstStyle/>
          <a:p>
            <a:pPr marL="342900" lvl="0" indent="-195262" rtl="0">
              <a:spcBef>
                <a:spcPts val="620"/>
              </a:spcBef>
              <a:spcAft>
                <a:spcPts val="0"/>
              </a:spcAft>
              <a:buNone/>
            </a:pPr>
            <a:r>
              <a:rPr lang="en-US"/>
              <a:t>Annotation                                  Generic/Fluent</a:t>
            </a:r>
            <a:endParaRPr/>
          </a:p>
        </p:txBody>
      </p:sp>
      <p:sp>
        <p:nvSpPr>
          <p:cNvPr id="428" name="Shape 428"/>
          <p:cNvSpPr txBox="1">
            <a:spLocks noGrp="1"/>
          </p:cNvSpPr>
          <p:nvPr>
            <p:ph type="sldNum" idx="12"/>
          </p:nvPr>
        </p:nvSpPr>
        <p:spPr>
          <a:xfrm>
            <a:off x="5791200" y="6534150"/>
            <a:ext cx="711300" cy="476100"/>
          </a:xfrm>
          <a:prstGeom prst="rect">
            <a:avLst/>
          </a:prstGeom>
        </p:spPr>
        <p:txBody>
          <a:bodyPr spcFirstLastPara="1" wrap="square" lIns="91425" tIns="45700" rIns="91425" bIns="45700" anchor="ctr" anchorCtr="0">
            <a:noAutofit/>
          </a:bodyPr>
          <a:lstStyle/>
          <a:p>
            <a:pPr marL="0" lvl="0" indent="0" rtl="0">
              <a:spcBef>
                <a:spcPts val="0"/>
              </a:spcBef>
              <a:spcAft>
                <a:spcPts val="0"/>
              </a:spcAft>
              <a:buNone/>
            </a:pPr>
            <a:fld id="{00000000-1234-1234-1234-123412341234}" type="slidenum">
              <a:rPr lang="en-US"/>
              <a:t>135</a:t>
            </a:fld>
            <a:endParaRPr/>
          </a:p>
        </p:txBody>
      </p:sp>
      <p:sp>
        <p:nvSpPr>
          <p:cNvPr id="429" name="Shape 429"/>
          <p:cNvSpPr txBox="1"/>
          <p:nvPr/>
        </p:nvSpPr>
        <p:spPr>
          <a:xfrm>
            <a:off x="711300" y="2413000"/>
            <a:ext cx="4914900" cy="2197200"/>
          </a:xfrm>
          <a:prstGeom prst="rect">
            <a:avLst/>
          </a:prstGeom>
          <a:solidFill>
            <a:srgbClr val="000000"/>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300">
                <a:solidFill>
                  <a:srgbClr val="00D0D0"/>
                </a:solidFill>
                <a:highlight>
                  <a:srgbClr val="101020"/>
                </a:highlight>
              </a:rPr>
              <a:t>public interface </a:t>
            </a:r>
            <a:r>
              <a:rPr lang="en-US" sz="1300">
                <a:solidFill>
                  <a:srgbClr val="D197D9"/>
                </a:solidFill>
                <a:highlight>
                  <a:srgbClr val="101020"/>
                </a:highlight>
              </a:rPr>
              <a:t>SampleClient </a:t>
            </a:r>
            <a:r>
              <a:rPr lang="en-US" sz="1300">
                <a:solidFill>
                  <a:srgbClr val="00D0D0"/>
                </a:solidFill>
                <a:highlight>
                  <a:srgbClr val="101020"/>
                </a:highlight>
              </a:rPr>
              <a:t>extends </a:t>
            </a:r>
            <a:r>
              <a:rPr lang="en-US" sz="1300">
                <a:solidFill>
                  <a:srgbClr val="D197D9"/>
                </a:solidFill>
                <a:highlight>
                  <a:srgbClr val="101020"/>
                </a:highlight>
              </a:rPr>
              <a:t>IRestfulClient </a:t>
            </a:r>
            <a:r>
              <a:rPr lang="en-US" sz="1300">
                <a:solidFill>
                  <a:srgbClr val="D0D0D0"/>
                </a:solidFill>
                <a:highlight>
                  <a:srgbClr val="101020"/>
                </a:highlight>
              </a:rPr>
              <a:t>{</a:t>
            </a:r>
            <a:endParaRPr sz="1300">
              <a:solidFill>
                <a:srgbClr val="D0D0D0"/>
              </a:solidFill>
              <a:highlight>
                <a:srgbClr val="101020"/>
              </a:highlight>
            </a:endParaRPr>
          </a:p>
          <a:p>
            <a:pPr marL="0" lvl="0" indent="0" rtl="0">
              <a:spcBef>
                <a:spcPts val="0"/>
              </a:spcBef>
              <a:spcAft>
                <a:spcPts val="0"/>
              </a:spcAft>
              <a:buNone/>
            </a:pPr>
            <a:endParaRPr sz="1300">
              <a:solidFill>
                <a:srgbClr val="D0D0D0"/>
              </a:solidFill>
              <a:highlight>
                <a:srgbClr val="101020"/>
              </a:highlight>
            </a:endParaRPr>
          </a:p>
          <a:p>
            <a:pPr marL="0" lvl="0" indent="0" rtl="0">
              <a:spcBef>
                <a:spcPts val="0"/>
              </a:spcBef>
              <a:spcAft>
                <a:spcPts val="0"/>
              </a:spcAft>
              <a:buNone/>
            </a:pPr>
            <a:r>
              <a:rPr lang="en-US" sz="1300">
                <a:solidFill>
                  <a:srgbClr val="D0D0D0"/>
                </a:solidFill>
                <a:highlight>
                  <a:srgbClr val="101020"/>
                </a:highlight>
              </a:rPr>
              <a:t>  </a:t>
            </a:r>
            <a:r>
              <a:rPr lang="en-US" sz="1300">
                <a:solidFill>
                  <a:srgbClr val="D9E577"/>
                </a:solidFill>
                <a:highlight>
                  <a:srgbClr val="101020"/>
                </a:highlight>
              </a:rPr>
              <a:t>@Create</a:t>
            </a:r>
            <a:endParaRPr sz="1300">
              <a:solidFill>
                <a:srgbClr val="D9E577"/>
              </a:solidFill>
              <a:highlight>
                <a:srgbClr val="101020"/>
              </a:highlight>
            </a:endParaRPr>
          </a:p>
          <a:p>
            <a:pPr marL="0" lvl="0" indent="0" rtl="0">
              <a:spcBef>
                <a:spcPts val="0"/>
              </a:spcBef>
              <a:spcAft>
                <a:spcPts val="0"/>
              </a:spcAft>
              <a:buNone/>
            </a:pPr>
            <a:r>
              <a:rPr lang="en-US" sz="1300">
                <a:solidFill>
                  <a:srgbClr val="D9E577"/>
                </a:solidFill>
                <a:highlight>
                  <a:srgbClr val="101020"/>
                </a:highlight>
              </a:rPr>
              <a:t>  </a:t>
            </a:r>
            <a:r>
              <a:rPr lang="en-US" sz="1300">
                <a:solidFill>
                  <a:srgbClr val="FF8080"/>
                </a:solidFill>
                <a:highlight>
                  <a:srgbClr val="101020"/>
                </a:highlight>
              </a:rPr>
              <a:t>MethodOutcome </a:t>
            </a:r>
            <a:r>
              <a:rPr lang="en-US" sz="1300">
                <a:solidFill>
                  <a:srgbClr val="D0D0D0"/>
                </a:solidFill>
                <a:highlight>
                  <a:srgbClr val="101020"/>
                </a:highlight>
              </a:rPr>
              <a:t>create(</a:t>
            </a:r>
            <a:r>
              <a:rPr lang="en-US" sz="1300">
                <a:solidFill>
                  <a:srgbClr val="D9E577"/>
                </a:solidFill>
                <a:highlight>
                  <a:srgbClr val="101020"/>
                </a:highlight>
              </a:rPr>
              <a:t>@ResourceParam </a:t>
            </a:r>
            <a:r>
              <a:rPr lang="en-US" sz="1300">
                <a:solidFill>
                  <a:srgbClr val="FF8080"/>
                </a:solidFill>
                <a:highlight>
                  <a:srgbClr val="101020"/>
                </a:highlight>
              </a:rPr>
              <a:t>Patient </a:t>
            </a:r>
            <a:r>
              <a:rPr lang="en-US" sz="1300">
                <a:solidFill>
                  <a:srgbClr val="BFA4A4"/>
                </a:solidFill>
                <a:highlight>
                  <a:srgbClr val="101020"/>
                </a:highlight>
              </a:rPr>
              <a:t>thePatient</a:t>
            </a:r>
            <a:r>
              <a:rPr lang="en-US" sz="1300">
                <a:solidFill>
                  <a:srgbClr val="D0D0D0"/>
                </a:solidFill>
                <a:highlight>
                  <a:srgbClr val="101020"/>
                </a:highlight>
              </a:rPr>
              <a:t>);</a:t>
            </a:r>
            <a:endParaRPr sz="1300">
              <a:solidFill>
                <a:srgbClr val="D0D0D0"/>
              </a:solidFill>
              <a:highlight>
                <a:srgbClr val="101020"/>
              </a:highlight>
            </a:endParaRPr>
          </a:p>
          <a:p>
            <a:pPr marL="0" lvl="0" indent="0" rtl="0">
              <a:spcBef>
                <a:spcPts val="0"/>
              </a:spcBef>
              <a:spcAft>
                <a:spcPts val="0"/>
              </a:spcAft>
              <a:buNone/>
            </a:pPr>
            <a:endParaRPr sz="1300">
              <a:solidFill>
                <a:srgbClr val="D0D0D0"/>
              </a:solidFill>
              <a:highlight>
                <a:srgbClr val="101020"/>
              </a:highlight>
            </a:endParaRPr>
          </a:p>
          <a:p>
            <a:pPr marL="0" lvl="0" indent="0" rtl="0">
              <a:spcBef>
                <a:spcPts val="0"/>
              </a:spcBef>
              <a:spcAft>
                <a:spcPts val="0"/>
              </a:spcAft>
              <a:buNone/>
            </a:pPr>
            <a:r>
              <a:rPr lang="en-US" sz="1300">
                <a:solidFill>
                  <a:srgbClr val="D0D0D0"/>
                </a:solidFill>
                <a:highlight>
                  <a:srgbClr val="101020"/>
                </a:highlight>
              </a:rPr>
              <a:t>  </a:t>
            </a:r>
            <a:r>
              <a:rPr lang="en-US" sz="1300">
                <a:solidFill>
                  <a:srgbClr val="D9E577"/>
                </a:solidFill>
                <a:highlight>
                  <a:srgbClr val="101020"/>
                </a:highlight>
              </a:rPr>
              <a:t>@Read</a:t>
            </a:r>
            <a:endParaRPr sz="1300">
              <a:solidFill>
                <a:srgbClr val="D9E577"/>
              </a:solidFill>
              <a:highlight>
                <a:srgbClr val="101020"/>
              </a:highlight>
            </a:endParaRPr>
          </a:p>
          <a:p>
            <a:pPr marL="0" lvl="0" indent="0" rtl="0">
              <a:spcBef>
                <a:spcPts val="0"/>
              </a:spcBef>
              <a:spcAft>
                <a:spcPts val="0"/>
              </a:spcAft>
              <a:buNone/>
            </a:pPr>
            <a:r>
              <a:rPr lang="en-US" sz="1300">
                <a:solidFill>
                  <a:srgbClr val="D9E577"/>
                </a:solidFill>
                <a:highlight>
                  <a:srgbClr val="101020"/>
                </a:highlight>
              </a:rPr>
              <a:t>  </a:t>
            </a:r>
            <a:r>
              <a:rPr lang="en-US" sz="1300">
                <a:solidFill>
                  <a:srgbClr val="FF8080"/>
                </a:solidFill>
                <a:highlight>
                  <a:srgbClr val="101020"/>
                </a:highlight>
              </a:rPr>
              <a:t>Patient </a:t>
            </a:r>
            <a:r>
              <a:rPr lang="en-US" sz="1300">
                <a:solidFill>
                  <a:srgbClr val="D0D0D0"/>
                </a:solidFill>
                <a:highlight>
                  <a:srgbClr val="101020"/>
                </a:highlight>
              </a:rPr>
              <a:t>read(</a:t>
            </a:r>
            <a:r>
              <a:rPr lang="en-US" sz="1300">
                <a:solidFill>
                  <a:srgbClr val="D9E577"/>
                </a:solidFill>
                <a:highlight>
                  <a:srgbClr val="101020"/>
                </a:highlight>
              </a:rPr>
              <a:t>@IdParam </a:t>
            </a:r>
            <a:r>
              <a:rPr lang="en-US" sz="1300">
                <a:solidFill>
                  <a:srgbClr val="FF8080"/>
                </a:solidFill>
                <a:highlight>
                  <a:srgbClr val="101020"/>
                </a:highlight>
              </a:rPr>
              <a:t>IdType </a:t>
            </a:r>
            <a:r>
              <a:rPr lang="en-US" sz="1300">
                <a:solidFill>
                  <a:srgbClr val="BFA4A4"/>
                </a:solidFill>
                <a:highlight>
                  <a:srgbClr val="101020"/>
                </a:highlight>
              </a:rPr>
              <a:t>theId</a:t>
            </a:r>
            <a:r>
              <a:rPr lang="en-US" sz="1300">
                <a:solidFill>
                  <a:srgbClr val="D0D0D0"/>
                </a:solidFill>
                <a:highlight>
                  <a:srgbClr val="101020"/>
                </a:highlight>
              </a:rPr>
              <a:t>);</a:t>
            </a:r>
            <a:endParaRPr sz="1300">
              <a:solidFill>
                <a:srgbClr val="D0D0D0"/>
              </a:solidFill>
              <a:highlight>
                <a:srgbClr val="101020"/>
              </a:highlight>
            </a:endParaRPr>
          </a:p>
          <a:p>
            <a:pPr marL="0" lvl="0" indent="0" rtl="0">
              <a:spcBef>
                <a:spcPts val="0"/>
              </a:spcBef>
              <a:spcAft>
                <a:spcPts val="0"/>
              </a:spcAft>
              <a:buNone/>
            </a:pPr>
            <a:endParaRPr sz="1300">
              <a:solidFill>
                <a:srgbClr val="D0D0D0"/>
              </a:solidFill>
              <a:highlight>
                <a:srgbClr val="101020"/>
              </a:highlight>
            </a:endParaRPr>
          </a:p>
          <a:p>
            <a:pPr marL="0" lvl="0" indent="0" rtl="0">
              <a:spcBef>
                <a:spcPts val="0"/>
              </a:spcBef>
              <a:spcAft>
                <a:spcPts val="0"/>
              </a:spcAft>
              <a:buNone/>
            </a:pPr>
            <a:r>
              <a:rPr lang="en-US" sz="1300">
                <a:solidFill>
                  <a:srgbClr val="D0D0D0"/>
                </a:solidFill>
                <a:highlight>
                  <a:srgbClr val="101020"/>
                </a:highlight>
              </a:rPr>
              <a:t>}</a:t>
            </a:r>
            <a:endParaRPr sz="1300">
              <a:solidFill>
                <a:srgbClr val="D0D0D0"/>
              </a:solidFill>
              <a:highlight>
                <a:srgbClr val="101020"/>
              </a:highlight>
            </a:endParaRPr>
          </a:p>
        </p:txBody>
      </p:sp>
      <p:sp>
        <p:nvSpPr>
          <p:cNvPr id="430" name="Shape 430"/>
          <p:cNvSpPr txBox="1"/>
          <p:nvPr/>
        </p:nvSpPr>
        <p:spPr>
          <a:xfrm>
            <a:off x="6235800" y="2413000"/>
            <a:ext cx="5346600" cy="2197200"/>
          </a:xfrm>
          <a:prstGeom prst="rect">
            <a:avLst/>
          </a:prstGeom>
          <a:solidFill>
            <a:srgbClr val="000000"/>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300">
                <a:solidFill>
                  <a:srgbClr val="FF8080"/>
                </a:solidFill>
                <a:highlight>
                  <a:srgbClr val="101020"/>
                </a:highlight>
              </a:rPr>
              <a:t>MethodOutcome </a:t>
            </a:r>
            <a:r>
              <a:rPr lang="en-US" sz="1300">
                <a:solidFill>
                  <a:srgbClr val="79ABFF"/>
                </a:solidFill>
                <a:highlight>
                  <a:srgbClr val="101020"/>
                </a:highlight>
              </a:rPr>
              <a:t>outcome </a:t>
            </a:r>
            <a:r>
              <a:rPr lang="en-US" sz="1300">
                <a:solidFill>
                  <a:srgbClr val="D0D0D0"/>
                </a:solidFill>
                <a:highlight>
                  <a:srgbClr val="101020"/>
                </a:highlight>
              </a:rPr>
              <a:t>= </a:t>
            </a:r>
            <a:r>
              <a:rPr lang="en-US" sz="1300">
                <a:solidFill>
                  <a:srgbClr val="79ABFF"/>
                </a:solidFill>
                <a:highlight>
                  <a:srgbClr val="101020"/>
                </a:highlight>
              </a:rPr>
              <a:t>client</a:t>
            </a:r>
            <a:endParaRPr sz="1300">
              <a:solidFill>
                <a:srgbClr val="79ABFF"/>
              </a:solidFill>
              <a:highlight>
                <a:srgbClr val="101020"/>
              </a:highlight>
            </a:endParaRPr>
          </a:p>
          <a:p>
            <a:pPr marL="0" lvl="0" indent="0" rtl="0">
              <a:spcBef>
                <a:spcPts val="0"/>
              </a:spcBef>
              <a:spcAft>
                <a:spcPts val="0"/>
              </a:spcAft>
              <a:buNone/>
            </a:pPr>
            <a:r>
              <a:rPr lang="en-US" sz="1300">
                <a:solidFill>
                  <a:srgbClr val="79ABFF"/>
                </a:solidFill>
                <a:highlight>
                  <a:srgbClr val="101020"/>
                </a:highlight>
              </a:rPr>
              <a:t>      </a:t>
            </a:r>
            <a:r>
              <a:rPr lang="en-US" sz="1300">
                <a:solidFill>
                  <a:srgbClr val="D0D0D0"/>
                </a:solidFill>
                <a:highlight>
                  <a:srgbClr val="101020"/>
                </a:highlight>
              </a:rPr>
              <a:t>.create()</a:t>
            </a:r>
            <a:endParaRPr sz="1300">
              <a:solidFill>
                <a:srgbClr val="D0D0D0"/>
              </a:solidFill>
              <a:highlight>
                <a:srgbClr val="101020"/>
              </a:highlight>
            </a:endParaRPr>
          </a:p>
          <a:p>
            <a:pPr marL="0" lvl="0" indent="0" rtl="0">
              <a:spcBef>
                <a:spcPts val="0"/>
              </a:spcBef>
              <a:spcAft>
                <a:spcPts val="0"/>
              </a:spcAft>
              <a:buNone/>
            </a:pPr>
            <a:r>
              <a:rPr lang="en-US" sz="1300">
                <a:solidFill>
                  <a:srgbClr val="D0D0D0"/>
                </a:solidFill>
                <a:highlight>
                  <a:srgbClr val="101020"/>
                </a:highlight>
              </a:rPr>
              <a:t>      .resource(</a:t>
            </a:r>
            <a:r>
              <a:rPr lang="en-US" sz="1300">
                <a:solidFill>
                  <a:srgbClr val="79ABFF"/>
                </a:solidFill>
                <a:highlight>
                  <a:srgbClr val="101020"/>
                </a:highlight>
              </a:rPr>
              <a:t>pat</a:t>
            </a:r>
            <a:r>
              <a:rPr lang="en-US" sz="1300">
                <a:solidFill>
                  <a:srgbClr val="D0D0D0"/>
                </a:solidFill>
                <a:highlight>
                  <a:srgbClr val="101020"/>
                </a:highlight>
              </a:rPr>
              <a:t>)</a:t>
            </a:r>
            <a:endParaRPr sz="1300">
              <a:solidFill>
                <a:srgbClr val="D0D0D0"/>
              </a:solidFill>
              <a:highlight>
                <a:srgbClr val="101020"/>
              </a:highlight>
            </a:endParaRPr>
          </a:p>
          <a:p>
            <a:pPr marL="0" lvl="0" indent="0" rtl="0">
              <a:spcBef>
                <a:spcPts val="0"/>
              </a:spcBef>
              <a:spcAft>
                <a:spcPts val="0"/>
              </a:spcAft>
              <a:buNone/>
            </a:pPr>
            <a:r>
              <a:rPr lang="en-US" sz="1300">
                <a:solidFill>
                  <a:srgbClr val="D0D0D0"/>
                </a:solidFill>
                <a:highlight>
                  <a:srgbClr val="101020"/>
                </a:highlight>
              </a:rPr>
              <a:t>      .execute();</a:t>
            </a:r>
            <a:endParaRPr sz="1300">
              <a:solidFill>
                <a:srgbClr val="D0D0D0"/>
              </a:solidFill>
              <a:highlight>
                <a:srgbClr val="101020"/>
              </a:highlight>
            </a:endParaRPr>
          </a:p>
        </p:txBody>
      </p:sp>
      <p:sp>
        <p:nvSpPr>
          <p:cNvPr id="431" name="Shape 431"/>
          <p:cNvSpPr txBox="1"/>
          <p:nvPr/>
        </p:nvSpPr>
        <p:spPr>
          <a:xfrm>
            <a:off x="749300" y="4851400"/>
            <a:ext cx="4876800" cy="1524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000"/>
              <a:t>Docs:</a:t>
            </a:r>
            <a:endParaRPr sz="2000"/>
          </a:p>
          <a:p>
            <a:pPr marL="0" lvl="0" indent="0" rtl="0">
              <a:spcBef>
                <a:spcPts val="0"/>
              </a:spcBef>
              <a:spcAft>
                <a:spcPts val="0"/>
              </a:spcAft>
              <a:buNone/>
            </a:pPr>
            <a:r>
              <a:rPr lang="en-US" sz="2000" u="sng">
                <a:solidFill>
                  <a:schemeClr val="hlink"/>
                </a:solidFill>
                <a:hlinkClick r:id="rId3"/>
              </a:rPr>
              <a:t>http://hapifhir.io/ doc_rest_client_annotation.html</a:t>
            </a:r>
            <a:r>
              <a:rPr lang="en-US" sz="2000"/>
              <a:t> </a:t>
            </a:r>
            <a:endParaRPr sz="2000"/>
          </a:p>
        </p:txBody>
      </p:sp>
      <p:sp>
        <p:nvSpPr>
          <p:cNvPr id="432" name="Shape 432"/>
          <p:cNvSpPr txBox="1"/>
          <p:nvPr/>
        </p:nvSpPr>
        <p:spPr>
          <a:xfrm>
            <a:off x="6235800" y="4851400"/>
            <a:ext cx="4876800" cy="1524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000"/>
              <a:t>Docs:</a:t>
            </a:r>
            <a:endParaRPr sz="2000"/>
          </a:p>
          <a:p>
            <a:pPr marL="0" lvl="0" indent="0" rtl="0">
              <a:spcBef>
                <a:spcPts val="0"/>
              </a:spcBef>
              <a:spcAft>
                <a:spcPts val="0"/>
              </a:spcAft>
              <a:buNone/>
            </a:pPr>
            <a:r>
              <a:rPr lang="en-US" sz="2000" u="sng">
                <a:solidFill>
                  <a:schemeClr val="hlink"/>
                </a:solidFill>
                <a:hlinkClick r:id="rId4"/>
              </a:rPr>
              <a:t>http://hapifhir.io/doc_rest_client.html</a:t>
            </a:r>
            <a:endParaRPr sz="2000"/>
          </a:p>
          <a:p>
            <a:pPr marL="0" lvl="0" indent="0" rtl="0">
              <a:spcBef>
                <a:spcPts val="0"/>
              </a:spcBef>
              <a:spcAft>
                <a:spcPts val="0"/>
              </a:spcAft>
              <a:buNone/>
            </a:pPr>
            <a:endParaRPr sz="2000"/>
          </a:p>
        </p:txBody>
      </p:sp>
    </p:spTree>
    <p:extLst>
      <p:ext uri="{BB962C8B-B14F-4D97-AF65-F5344CB8AC3E}">
        <p14:creationId xmlns:p14="http://schemas.microsoft.com/office/powerpoint/2010/main" val="284729081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Shape 438"/>
          <p:cNvSpPr txBox="1">
            <a:spLocks noGrp="1"/>
          </p:cNvSpPr>
          <p:nvPr>
            <p:ph type="title"/>
          </p:nvPr>
        </p:nvSpPr>
        <p:spPr>
          <a:xfrm>
            <a:off x="711200" y="473075"/>
            <a:ext cx="10871100" cy="822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a:t>Create a Patient</a:t>
            </a:r>
            <a:endParaRPr/>
          </a:p>
        </p:txBody>
      </p:sp>
      <p:sp>
        <p:nvSpPr>
          <p:cNvPr id="439" name="Shape 439"/>
          <p:cNvSpPr txBox="1">
            <a:spLocks noGrp="1"/>
          </p:cNvSpPr>
          <p:nvPr>
            <p:ph type="body" idx="1"/>
          </p:nvPr>
        </p:nvSpPr>
        <p:spPr>
          <a:xfrm>
            <a:off x="508050" y="1676400"/>
            <a:ext cx="11175900" cy="4762500"/>
          </a:xfrm>
          <a:prstGeom prst="rect">
            <a:avLst/>
          </a:prstGeom>
          <a:solidFill>
            <a:srgbClr val="000000"/>
          </a:solidFill>
        </p:spPr>
        <p:txBody>
          <a:bodyPr spcFirstLastPara="1" wrap="square" lIns="91425" tIns="91425" rIns="91425" bIns="91425" anchor="t" anchorCtr="0">
            <a:noAutofit/>
          </a:bodyPr>
          <a:lstStyle/>
          <a:p>
            <a:pPr marL="342900" lvl="0" indent="-195262" rtl="0">
              <a:spcBef>
                <a:spcPts val="0"/>
              </a:spcBef>
              <a:spcAft>
                <a:spcPts val="0"/>
              </a:spcAft>
              <a:buNone/>
            </a:pPr>
            <a:r>
              <a:rPr lang="en-US" sz="1200">
                <a:solidFill>
                  <a:srgbClr val="00D0D0"/>
                </a:solidFill>
                <a:highlight>
                  <a:srgbClr val="101020"/>
                </a:highlight>
              </a:rPr>
              <a:t>public class </a:t>
            </a:r>
            <a:r>
              <a:rPr lang="en-US" sz="1200">
                <a:solidFill>
                  <a:srgbClr val="FF8080"/>
                </a:solidFill>
                <a:highlight>
                  <a:srgbClr val="101020"/>
                </a:highlight>
              </a:rPr>
              <a:t>Example06_ClientCreate </a:t>
            </a:r>
            <a:r>
              <a:rPr lang="en-US" sz="1200">
                <a:solidFill>
                  <a:srgbClr val="D0D0D0"/>
                </a:solidFill>
                <a:highlight>
                  <a:srgbClr val="101020"/>
                </a:highlight>
              </a:rPr>
              <a:t>{</a:t>
            </a:r>
            <a:endParaRPr sz="1200">
              <a:solidFill>
                <a:srgbClr val="D0D0D0"/>
              </a:solidFill>
              <a:highlight>
                <a:srgbClr val="101020"/>
              </a:highlight>
            </a:endParaRPr>
          </a:p>
          <a:p>
            <a:pPr marL="342900" lvl="0" indent="-195262" rtl="0">
              <a:spcBef>
                <a:spcPts val="0"/>
              </a:spcBef>
              <a:spcAft>
                <a:spcPts val="0"/>
              </a:spcAft>
              <a:buNone/>
            </a:pPr>
            <a:r>
              <a:rPr lang="en-US" sz="1200">
                <a:solidFill>
                  <a:srgbClr val="D0D0D0"/>
                </a:solidFill>
                <a:highlight>
                  <a:srgbClr val="101020"/>
                </a:highlight>
              </a:rPr>
              <a:t> </a:t>
            </a:r>
            <a:r>
              <a:rPr lang="en-US" sz="1200">
                <a:solidFill>
                  <a:srgbClr val="00D0D0"/>
                </a:solidFill>
                <a:highlight>
                  <a:srgbClr val="101020"/>
                </a:highlight>
              </a:rPr>
              <a:t>public static void </a:t>
            </a:r>
            <a:r>
              <a:rPr lang="en-US" sz="1200">
                <a:solidFill>
                  <a:srgbClr val="D0D0D0"/>
                </a:solidFill>
                <a:highlight>
                  <a:srgbClr val="101020"/>
                </a:highlight>
              </a:rPr>
              <a:t>main(</a:t>
            </a:r>
            <a:r>
              <a:rPr lang="en-US" sz="1200">
                <a:solidFill>
                  <a:srgbClr val="FF8080"/>
                </a:solidFill>
                <a:highlight>
                  <a:srgbClr val="101020"/>
                </a:highlight>
              </a:rPr>
              <a:t>String</a:t>
            </a:r>
            <a:r>
              <a:rPr lang="en-US" sz="1200">
                <a:solidFill>
                  <a:srgbClr val="D0D0D0"/>
                </a:solidFill>
                <a:highlight>
                  <a:srgbClr val="101020"/>
                </a:highlight>
              </a:rPr>
              <a:t>[] </a:t>
            </a:r>
            <a:r>
              <a:rPr lang="en-US" sz="1200">
                <a:solidFill>
                  <a:srgbClr val="BFA4A4"/>
                </a:solidFill>
                <a:highlight>
                  <a:srgbClr val="101020"/>
                </a:highlight>
              </a:rPr>
              <a:t>theArgs</a:t>
            </a:r>
            <a:r>
              <a:rPr lang="en-US" sz="1200">
                <a:solidFill>
                  <a:srgbClr val="D0D0D0"/>
                </a:solidFill>
                <a:highlight>
                  <a:srgbClr val="101020"/>
                </a:highlight>
              </a:rPr>
              <a:t>) {</a:t>
            </a:r>
            <a:endParaRPr sz="1200">
              <a:solidFill>
                <a:srgbClr val="D0D0D0"/>
              </a:solidFill>
              <a:highlight>
                <a:srgbClr val="101020"/>
              </a:highlight>
            </a:endParaRPr>
          </a:p>
          <a:p>
            <a:pPr marL="342900" lvl="0" indent="-195262" rtl="0">
              <a:spcBef>
                <a:spcPts val="0"/>
              </a:spcBef>
              <a:spcAft>
                <a:spcPts val="0"/>
              </a:spcAft>
              <a:buNone/>
            </a:pPr>
            <a:endParaRPr sz="1200">
              <a:solidFill>
                <a:srgbClr val="D0D0D0"/>
              </a:solidFill>
              <a:highlight>
                <a:srgbClr val="101020"/>
              </a:highlight>
            </a:endParaRPr>
          </a:p>
          <a:p>
            <a:pPr marL="342900" lvl="0" indent="-195262" rtl="0">
              <a:spcBef>
                <a:spcPts val="0"/>
              </a:spcBef>
              <a:spcAft>
                <a:spcPts val="0"/>
              </a:spcAft>
              <a:buNone/>
            </a:pPr>
            <a:r>
              <a:rPr lang="en-US" sz="1200">
                <a:solidFill>
                  <a:srgbClr val="D0D0D0"/>
                </a:solidFill>
                <a:highlight>
                  <a:srgbClr val="101020"/>
                </a:highlight>
              </a:rPr>
              <a:t>   </a:t>
            </a:r>
            <a:r>
              <a:rPr lang="en-US" sz="1200">
                <a:solidFill>
                  <a:srgbClr val="FF8080"/>
                </a:solidFill>
                <a:highlight>
                  <a:srgbClr val="101020"/>
                </a:highlight>
              </a:rPr>
              <a:t>Patient </a:t>
            </a:r>
            <a:r>
              <a:rPr lang="en-US" sz="1200">
                <a:solidFill>
                  <a:srgbClr val="79ABFF"/>
                </a:solidFill>
                <a:highlight>
                  <a:srgbClr val="101020"/>
                </a:highlight>
              </a:rPr>
              <a:t>pat </a:t>
            </a:r>
            <a:r>
              <a:rPr lang="en-US" sz="1200">
                <a:solidFill>
                  <a:srgbClr val="D0D0D0"/>
                </a:solidFill>
                <a:highlight>
                  <a:srgbClr val="101020"/>
                </a:highlight>
              </a:rPr>
              <a:t>= </a:t>
            </a:r>
            <a:r>
              <a:rPr lang="en-US" sz="1200">
                <a:solidFill>
                  <a:srgbClr val="00D0D0"/>
                </a:solidFill>
                <a:highlight>
                  <a:srgbClr val="101020"/>
                </a:highlight>
              </a:rPr>
              <a:t>new </a:t>
            </a:r>
            <a:r>
              <a:rPr lang="en-US" sz="1200">
                <a:solidFill>
                  <a:srgbClr val="D0D0D0"/>
                </a:solidFill>
                <a:highlight>
                  <a:srgbClr val="101020"/>
                </a:highlight>
              </a:rPr>
              <a:t>Patient();</a:t>
            </a:r>
            <a:endParaRPr sz="1200">
              <a:solidFill>
                <a:srgbClr val="D0D0D0"/>
              </a:solidFill>
              <a:highlight>
                <a:srgbClr val="101020"/>
              </a:highlight>
            </a:endParaRPr>
          </a:p>
          <a:p>
            <a:pPr marL="342900" lvl="0" indent="-195262" rtl="0">
              <a:spcBef>
                <a:spcPts val="0"/>
              </a:spcBef>
              <a:spcAft>
                <a:spcPts val="0"/>
              </a:spcAft>
              <a:buNone/>
            </a:pPr>
            <a:r>
              <a:rPr lang="en-US" sz="1200">
                <a:solidFill>
                  <a:srgbClr val="D0D0D0"/>
                </a:solidFill>
                <a:highlight>
                  <a:srgbClr val="101020"/>
                </a:highlight>
              </a:rPr>
              <a:t>   </a:t>
            </a:r>
            <a:r>
              <a:rPr lang="en-US" sz="1200">
                <a:solidFill>
                  <a:srgbClr val="79ABFF"/>
                </a:solidFill>
                <a:highlight>
                  <a:srgbClr val="101020"/>
                </a:highlight>
              </a:rPr>
              <a:t>pat</a:t>
            </a:r>
            <a:r>
              <a:rPr lang="en-US" sz="1200">
                <a:solidFill>
                  <a:srgbClr val="D0D0D0"/>
                </a:solidFill>
                <a:highlight>
                  <a:srgbClr val="101020"/>
                </a:highlight>
              </a:rPr>
              <a:t>.addName().setFamily(</a:t>
            </a:r>
            <a:r>
              <a:rPr lang="en-US" sz="1200">
                <a:solidFill>
                  <a:srgbClr val="DC78DC"/>
                </a:solidFill>
                <a:highlight>
                  <a:srgbClr val="101020"/>
                </a:highlight>
              </a:rPr>
              <a:t>"Simpson"</a:t>
            </a:r>
            <a:r>
              <a:rPr lang="en-US" sz="1200">
                <a:solidFill>
                  <a:srgbClr val="D0D0D0"/>
                </a:solidFill>
                <a:highlight>
                  <a:srgbClr val="101020"/>
                </a:highlight>
              </a:rPr>
              <a:t>).addGiven(</a:t>
            </a:r>
            <a:r>
              <a:rPr lang="en-US" sz="1200">
                <a:solidFill>
                  <a:srgbClr val="DC78DC"/>
                </a:solidFill>
                <a:highlight>
                  <a:srgbClr val="101020"/>
                </a:highlight>
              </a:rPr>
              <a:t>"Homer"</a:t>
            </a:r>
            <a:r>
              <a:rPr lang="en-US" sz="1200">
                <a:solidFill>
                  <a:srgbClr val="D0D0D0"/>
                </a:solidFill>
                <a:highlight>
                  <a:srgbClr val="101020"/>
                </a:highlight>
              </a:rPr>
              <a:t>).addGiven(</a:t>
            </a:r>
            <a:r>
              <a:rPr lang="en-US" sz="1200">
                <a:solidFill>
                  <a:srgbClr val="DC78DC"/>
                </a:solidFill>
                <a:highlight>
                  <a:srgbClr val="101020"/>
                </a:highlight>
              </a:rPr>
              <a:t>"J"</a:t>
            </a:r>
            <a:r>
              <a:rPr lang="en-US" sz="1200">
                <a:solidFill>
                  <a:srgbClr val="D0D0D0"/>
                </a:solidFill>
                <a:highlight>
                  <a:srgbClr val="101020"/>
                </a:highlight>
              </a:rPr>
              <a:t>);</a:t>
            </a:r>
            <a:endParaRPr sz="1200">
              <a:solidFill>
                <a:srgbClr val="D0D0D0"/>
              </a:solidFill>
              <a:highlight>
                <a:srgbClr val="101020"/>
              </a:highlight>
            </a:endParaRPr>
          </a:p>
          <a:p>
            <a:pPr marL="342900" lvl="0" indent="-195262" rtl="0">
              <a:spcBef>
                <a:spcPts val="0"/>
              </a:spcBef>
              <a:spcAft>
                <a:spcPts val="0"/>
              </a:spcAft>
              <a:buNone/>
            </a:pPr>
            <a:r>
              <a:rPr lang="en-US" sz="1200">
                <a:solidFill>
                  <a:srgbClr val="D0D0D0"/>
                </a:solidFill>
                <a:highlight>
                  <a:srgbClr val="101020"/>
                </a:highlight>
              </a:rPr>
              <a:t>   </a:t>
            </a:r>
            <a:r>
              <a:rPr lang="en-US" sz="1200">
                <a:solidFill>
                  <a:srgbClr val="79ABFF"/>
                </a:solidFill>
                <a:highlight>
                  <a:srgbClr val="101020"/>
                </a:highlight>
              </a:rPr>
              <a:t>pat</a:t>
            </a:r>
            <a:r>
              <a:rPr lang="en-US" sz="1200">
                <a:solidFill>
                  <a:srgbClr val="D0D0D0"/>
                </a:solidFill>
                <a:highlight>
                  <a:srgbClr val="101020"/>
                </a:highlight>
              </a:rPr>
              <a:t>.addIdentifier().setSystem(</a:t>
            </a:r>
            <a:r>
              <a:rPr lang="en-US" sz="1200">
                <a:solidFill>
                  <a:srgbClr val="DC78DC"/>
                </a:solidFill>
                <a:highlight>
                  <a:srgbClr val="101020"/>
                </a:highlight>
              </a:rPr>
              <a:t>"http://acme.org/MRNs"</a:t>
            </a:r>
            <a:r>
              <a:rPr lang="en-US" sz="1200">
                <a:solidFill>
                  <a:srgbClr val="D0D0D0"/>
                </a:solidFill>
                <a:highlight>
                  <a:srgbClr val="101020"/>
                </a:highlight>
              </a:rPr>
              <a:t>).setValue(</a:t>
            </a:r>
            <a:r>
              <a:rPr lang="en-US" sz="1200">
                <a:solidFill>
                  <a:srgbClr val="DC78DC"/>
                </a:solidFill>
                <a:highlight>
                  <a:srgbClr val="101020"/>
                </a:highlight>
              </a:rPr>
              <a:t>"7000135"</a:t>
            </a:r>
            <a:r>
              <a:rPr lang="en-US" sz="1200">
                <a:solidFill>
                  <a:srgbClr val="D0D0D0"/>
                </a:solidFill>
                <a:highlight>
                  <a:srgbClr val="101020"/>
                </a:highlight>
              </a:rPr>
              <a:t>);</a:t>
            </a:r>
            <a:endParaRPr sz="1200">
              <a:solidFill>
                <a:srgbClr val="D0D0D0"/>
              </a:solidFill>
              <a:highlight>
                <a:srgbClr val="101020"/>
              </a:highlight>
            </a:endParaRPr>
          </a:p>
          <a:p>
            <a:pPr marL="342900" lvl="0" indent="-195262" rtl="0">
              <a:spcBef>
                <a:spcPts val="0"/>
              </a:spcBef>
              <a:spcAft>
                <a:spcPts val="0"/>
              </a:spcAft>
              <a:buNone/>
            </a:pPr>
            <a:r>
              <a:rPr lang="en-US" sz="1200">
                <a:solidFill>
                  <a:srgbClr val="D0D0D0"/>
                </a:solidFill>
                <a:highlight>
                  <a:srgbClr val="101020"/>
                </a:highlight>
              </a:rPr>
              <a:t>   </a:t>
            </a:r>
            <a:r>
              <a:rPr lang="en-US" sz="1200">
                <a:solidFill>
                  <a:srgbClr val="79ABFF"/>
                </a:solidFill>
                <a:highlight>
                  <a:srgbClr val="101020"/>
                </a:highlight>
              </a:rPr>
              <a:t>pat</a:t>
            </a:r>
            <a:r>
              <a:rPr lang="en-US" sz="1200">
                <a:solidFill>
                  <a:srgbClr val="D0D0D0"/>
                </a:solidFill>
                <a:highlight>
                  <a:srgbClr val="101020"/>
                </a:highlight>
              </a:rPr>
              <a:t>.setGender(</a:t>
            </a:r>
            <a:r>
              <a:rPr lang="en-US" sz="1200">
                <a:solidFill>
                  <a:srgbClr val="D197D9"/>
                </a:solidFill>
                <a:highlight>
                  <a:srgbClr val="101020"/>
                </a:highlight>
              </a:rPr>
              <a:t>AdministrativeGender</a:t>
            </a:r>
            <a:r>
              <a:rPr lang="en-US" sz="1200">
                <a:solidFill>
                  <a:srgbClr val="D0D0D0"/>
                </a:solidFill>
                <a:highlight>
                  <a:srgbClr val="101020"/>
                </a:highlight>
              </a:rPr>
              <a:t>.</a:t>
            </a:r>
            <a:r>
              <a:rPr lang="en-US" sz="1200" b="1" i="1">
                <a:solidFill>
                  <a:srgbClr val="970FAC"/>
                </a:solidFill>
                <a:highlight>
                  <a:srgbClr val="101020"/>
                </a:highlight>
              </a:rPr>
              <a:t>MALE</a:t>
            </a:r>
            <a:r>
              <a:rPr lang="en-US" sz="1200">
                <a:solidFill>
                  <a:srgbClr val="D0D0D0"/>
                </a:solidFill>
                <a:highlight>
                  <a:srgbClr val="101020"/>
                </a:highlight>
              </a:rPr>
              <a:t>);</a:t>
            </a:r>
            <a:endParaRPr sz="1200">
              <a:solidFill>
                <a:srgbClr val="D0D0D0"/>
              </a:solidFill>
              <a:highlight>
                <a:srgbClr val="101020"/>
              </a:highlight>
            </a:endParaRPr>
          </a:p>
          <a:p>
            <a:pPr marL="342900" lvl="0" indent="-195262" rtl="0">
              <a:spcBef>
                <a:spcPts val="0"/>
              </a:spcBef>
              <a:spcAft>
                <a:spcPts val="0"/>
              </a:spcAft>
              <a:buNone/>
            </a:pPr>
            <a:r>
              <a:rPr lang="en-US" sz="1200">
                <a:solidFill>
                  <a:srgbClr val="D0D0D0"/>
                </a:solidFill>
                <a:highlight>
                  <a:srgbClr val="101020"/>
                </a:highlight>
              </a:rPr>
              <a:t>  </a:t>
            </a:r>
            <a:endParaRPr sz="1200">
              <a:solidFill>
                <a:srgbClr val="D0D0D0"/>
              </a:solidFill>
              <a:highlight>
                <a:srgbClr val="101020"/>
              </a:highlight>
            </a:endParaRPr>
          </a:p>
          <a:p>
            <a:pPr marL="342900" lvl="0" indent="-195262" rtl="0">
              <a:spcBef>
                <a:spcPts val="0"/>
              </a:spcBef>
              <a:spcAft>
                <a:spcPts val="0"/>
              </a:spcAft>
              <a:buNone/>
            </a:pPr>
            <a:r>
              <a:rPr lang="en-US" sz="1200">
                <a:solidFill>
                  <a:srgbClr val="D0D0D0"/>
                </a:solidFill>
                <a:highlight>
                  <a:srgbClr val="101020"/>
                </a:highlight>
              </a:rPr>
              <a:t>   </a:t>
            </a:r>
            <a:r>
              <a:rPr lang="en-US" sz="1200">
                <a:solidFill>
                  <a:srgbClr val="00E000"/>
                </a:solidFill>
                <a:highlight>
                  <a:srgbClr val="101020"/>
                </a:highlight>
              </a:rPr>
              <a:t>// Create a context</a:t>
            </a:r>
            <a:endParaRPr sz="1200">
              <a:solidFill>
                <a:srgbClr val="00E000"/>
              </a:solidFill>
              <a:highlight>
                <a:srgbClr val="101020"/>
              </a:highlight>
            </a:endParaRPr>
          </a:p>
          <a:p>
            <a:pPr marL="342900" lvl="0" indent="-195262" rtl="0">
              <a:spcBef>
                <a:spcPts val="0"/>
              </a:spcBef>
              <a:spcAft>
                <a:spcPts val="0"/>
              </a:spcAft>
              <a:buNone/>
            </a:pPr>
            <a:r>
              <a:rPr lang="en-US" sz="1200">
                <a:solidFill>
                  <a:srgbClr val="00E000"/>
                </a:solidFill>
                <a:highlight>
                  <a:srgbClr val="101020"/>
                </a:highlight>
              </a:rPr>
              <a:t>   </a:t>
            </a:r>
            <a:r>
              <a:rPr lang="en-US" sz="1200">
                <a:solidFill>
                  <a:srgbClr val="FF8080"/>
                </a:solidFill>
                <a:highlight>
                  <a:srgbClr val="101020"/>
                </a:highlight>
              </a:rPr>
              <a:t>FhirContext </a:t>
            </a:r>
            <a:r>
              <a:rPr lang="en-US" sz="1200">
                <a:solidFill>
                  <a:srgbClr val="79ABFF"/>
                </a:solidFill>
                <a:highlight>
                  <a:srgbClr val="101020"/>
                </a:highlight>
              </a:rPr>
              <a:t>ctx </a:t>
            </a:r>
            <a:r>
              <a:rPr lang="en-US" sz="1200">
                <a:solidFill>
                  <a:srgbClr val="D0D0D0"/>
                </a:solidFill>
                <a:highlight>
                  <a:srgbClr val="101020"/>
                </a:highlight>
              </a:rPr>
              <a:t>= </a:t>
            </a:r>
            <a:r>
              <a:rPr lang="en-US" sz="1200">
                <a:solidFill>
                  <a:srgbClr val="FF8080"/>
                </a:solidFill>
                <a:highlight>
                  <a:srgbClr val="101020"/>
                </a:highlight>
              </a:rPr>
              <a:t>FhirContext</a:t>
            </a:r>
            <a:r>
              <a:rPr lang="en-US" sz="1200">
                <a:solidFill>
                  <a:srgbClr val="D0D0D0"/>
                </a:solidFill>
                <a:highlight>
                  <a:srgbClr val="101020"/>
                </a:highlight>
              </a:rPr>
              <a:t>.</a:t>
            </a:r>
            <a:r>
              <a:rPr lang="en-US" sz="1200">
                <a:solidFill>
                  <a:srgbClr val="D9E577"/>
                </a:solidFill>
                <a:highlight>
                  <a:srgbClr val="101020"/>
                </a:highlight>
              </a:rPr>
              <a:t>forDstu3</a:t>
            </a:r>
            <a:r>
              <a:rPr lang="en-US" sz="1200">
                <a:solidFill>
                  <a:srgbClr val="D0D0D0"/>
                </a:solidFill>
                <a:highlight>
                  <a:srgbClr val="101020"/>
                </a:highlight>
              </a:rPr>
              <a:t>();</a:t>
            </a:r>
            <a:endParaRPr sz="1200">
              <a:solidFill>
                <a:srgbClr val="D0D0D0"/>
              </a:solidFill>
              <a:highlight>
                <a:srgbClr val="101020"/>
              </a:highlight>
            </a:endParaRPr>
          </a:p>
          <a:p>
            <a:pPr marL="342900" lvl="0" indent="-195262" rtl="0">
              <a:spcBef>
                <a:spcPts val="0"/>
              </a:spcBef>
              <a:spcAft>
                <a:spcPts val="0"/>
              </a:spcAft>
              <a:buNone/>
            </a:pPr>
            <a:r>
              <a:rPr lang="en-US" sz="1200">
                <a:solidFill>
                  <a:srgbClr val="D0D0D0"/>
                </a:solidFill>
                <a:highlight>
                  <a:srgbClr val="101020"/>
                </a:highlight>
              </a:rPr>
              <a:t>  </a:t>
            </a:r>
            <a:endParaRPr sz="1200">
              <a:solidFill>
                <a:srgbClr val="D0D0D0"/>
              </a:solidFill>
              <a:highlight>
                <a:srgbClr val="101020"/>
              </a:highlight>
            </a:endParaRPr>
          </a:p>
          <a:p>
            <a:pPr marL="342900" lvl="0" indent="-195262" rtl="0">
              <a:spcBef>
                <a:spcPts val="0"/>
              </a:spcBef>
              <a:spcAft>
                <a:spcPts val="0"/>
              </a:spcAft>
              <a:buNone/>
            </a:pPr>
            <a:r>
              <a:rPr lang="en-US" sz="1200">
                <a:solidFill>
                  <a:srgbClr val="D0D0D0"/>
                </a:solidFill>
                <a:highlight>
                  <a:srgbClr val="101020"/>
                </a:highlight>
              </a:rPr>
              <a:t>   </a:t>
            </a:r>
            <a:r>
              <a:rPr lang="en-US" sz="1200">
                <a:solidFill>
                  <a:srgbClr val="00E000"/>
                </a:solidFill>
                <a:highlight>
                  <a:srgbClr val="101020"/>
                </a:highlight>
              </a:rPr>
              <a:t>// Create a client</a:t>
            </a:r>
            <a:endParaRPr sz="1200">
              <a:solidFill>
                <a:srgbClr val="00E000"/>
              </a:solidFill>
              <a:highlight>
                <a:srgbClr val="101020"/>
              </a:highlight>
            </a:endParaRPr>
          </a:p>
          <a:p>
            <a:pPr marL="342900" lvl="0" indent="-195262" rtl="0">
              <a:spcBef>
                <a:spcPts val="0"/>
              </a:spcBef>
              <a:spcAft>
                <a:spcPts val="0"/>
              </a:spcAft>
              <a:buNone/>
            </a:pPr>
            <a:r>
              <a:rPr lang="en-US" sz="1200">
                <a:solidFill>
                  <a:srgbClr val="00E000"/>
                </a:solidFill>
                <a:highlight>
                  <a:srgbClr val="101020"/>
                </a:highlight>
              </a:rPr>
              <a:t>   </a:t>
            </a:r>
            <a:r>
              <a:rPr lang="en-US" sz="1200">
                <a:solidFill>
                  <a:srgbClr val="FF8080"/>
                </a:solidFill>
                <a:highlight>
                  <a:srgbClr val="101020"/>
                </a:highlight>
              </a:rPr>
              <a:t>String </a:t>
            </a:r>
            <a:r>
              <a:rPr lang="en-US" sz="1200">
                <a:solidFill>
                  <a:srgbClr val="79ABFF"/>
                </a:solidFill>
                <a:highlight>
                  <a:srgbClr val="101020"/>
                </a:highlight>
              </a:rPr>
              <a:t>serverBaseUrl </a:t>
            </a:r>
            <a:r>
              <a:rPr lang="en-US" sz="1200">
                <a:solidFill>
                  <a:srgbClr val="D0D0D0"/>
                </a:solidFill>
                <a:highlight>
                  <a:srgbClr val="101020"/>
                </a:highlight>
              </a:rPr>
              <a:t>= </a:t>
            </a:r>
            <a:r>
              <a:rPr lang="en-US" sz="1200">
                <a:solidFill>
                  <a:srgbClr val="DC78DC"/>
                </a:solidFill>
                <a:highlight>
                  <a:srgbClr val="101020"/>
                </a:highlight>
              </a:rPr>
              <a:t>"http://fhirtest.uhn.ca/baseDstu3"</a:t>
            </a:r>
            <a:r>
              <a:rPr lang="en-US" sz="1200">
                <a:solidFill>
                  <a:srgbClr val="D0D0D0"/>
                </a:solidFill>
                <a:highlight>
                  <a:srgbClr val="101020"/>
                </a:highlight>
              </a:rPr>
              <a:t>;</a:t>
            </a:r>
            <a:endParaRPr sz="1200">
              <a:solidFill>
                <a:srgbClr val="D0D0D0"/>
              </a:solidFill>
              <a:highlight>
                <a:srgbClr val="101020"/>
              </a:highlight>
            </a:endParaRPr>
          </a:p>
          <a:p>
            <a:pPr marL="342900" lvl="0" indent="-195262" rtl="0">
              <a:spcBef>
                <a:spcPts val="0"/>
              </a:spcBef>
              <a:spcAft>
                <a:spcPts val="0"/>
              </a:spcAft>
              <a:buNone/>
            </a:pPr>
            <a:r>
              <a:rPr lang="en-US" sz="1200">
                <a:solidFill>
                  <a:srgbClr val="D0D0D0"/>
                </a:solidFill>
                <a:highlight>
                  <a:srgbClr val="101020"/>
                </a:highlight>
              </a:rPr>
              <a:t>   </a:t>
            </a:r>
            <a:r>
              <a:rPr lang="en-US" sz="1200">
                <a:solidFill>
                  <a:srgbClr val="D197D9"/>
                </a:solidFill>
                <a:highlight>
                  <a:srgbClr val="101020"/>
                </a:highlight>
              </a:rPr>
              <a:t>IGenericClient </a:t>
            </a:r>
            <a:r>
              <a:rPr lang="en-US" sz="1200">
                <a:solidFill>
                  <a:srgbClr val="79ABFF"/>
                </a:solidFill>
                <a:highlight>
                  <a:srgbClr val="101020"/>
                </a:highlight>
              </a:rPr>
              <a:t>client </a:t>
            </a:r>
            <a:r>
              <a:rPr lang="en-US" sz="1200">
                <a:solidFill>
                  <a:srgbClr val="D0D0D0"/>
                </a:solidFill>
                <a:highlight>
                  <a:srgbClr val="101020"/>
                </a:highlight>
              </a:rPr>
              <a:t>= </a:t>
            </a:r>
            <a:r>
              <a:rPr lang="en-US" sz="1200">
                <a:solidFill>
                  <a:srgbClr val="79ABFF"/>
                </a:solidFill>
                <a:highlight>
                  <a:srgbClr val="101020"/>
                </a:highlight>
              </a:rPr>
              <a:t>ctx</a:t>
            </a:r>
            <a:r>
              <a:rPr lang="en-US" sz="1200">
                <a:solidFill>
                  <a:srgbClr val="D0D0D0"/>
                </a:solidFill>
                <a:highlight>
                  <a:srgbClr val="101020"/>
                </a:highlight>
              </a:rPr>
              <a:t>.newRestfulGenericClient(</a:t>
            </a:r>
            <a:r>
              <a:rPr lang="en-US" sz="1200">
                <a:solidFill>
                  <a:srgbClr val="79ABFF"/>
                </a:solidFill>
                <a:highlight>
                  <a:srgbClr val="101020"/>
                </a:highlight>
              </a:rPr>
              <a:t>serverBaseUrl</a:t>
            </a:r>
            <a:r>
              <a:rPr lang="en-US" sz="1200">
                <a:solidFill>
                  <a:srgbClr val="D0D0D0"/>
                </a:solidFill>
                <a:highlight>
                  <a:srgbClr val="101020"/>
                </a:highlight>
              </a:rPr>
              <a:t>);</a:t>
            </a:r>
            <a:endParaRPr sz="1200">
              <a:solidFill>
                <a:srgbClr val="D0D0D0"/>
              </a:solidFill>
              <a:highlight>
                <a:srgbClr val="101020"/>
              </a:highlight>
            </a:endParaRPr>
          </a:p>
          <a:p>
            <a:pPr marL="342900" lvl="0" indent="-195262" rtl="0">
              <a:spcBef>
                <a:spcPts val="0"/>
              </a:spcBef>
              <a:spcAft>
                <a:spcPts val="0"/>
              </a:spcAft>
              <a:buNone/>
            </a:pPr>
            <a:endParaRPr sz="1200">
              <a:solidFill>
                <a:srgbClr val="D0D0D0"/>
              </a:solidFill>
              <a:highlight>
                <a:srgbClr val="101020"/>
              </a:highlight>
            </a:endParaRPr>
          </a:p>
          <a:p>
            <a:pPr marL="342900" lvl="0" indent="-195262" rtl="0">
              <a:spcBef>
                <a:spcPts val="0"/>
              </a:spcBef>
              <a:spcAft>
                <a:spcPts val="0"/>
              </a:spcAft>
              <a:buNone/>
            </a:pPr>
            <a:r>
              <a:rPr lang="en-US" sz="1200">
                <a:solidFill>
                  <a:srgbClr val="D0D0D0"/>
                </a:solidFill>
                <a:highlight>
                  <a:srgbClr val="101020"/>
                </a:highlight>
              </a:rPr>
              <a:t>   </a:t>
            </a:r>
            <a:r>
              <a:rPr lang="en-US" sz="1200">
                <a:solidFill>
                  <a:srgbClr val="00E000"/>
                </a:solidFill>
                <a:highlight>
                  <a:srgbClr val="101020"/>
                </a:highlight>
              </a:rPr>
              <a:t>// Use the client to store a new resource instance</a:t>
            </a:r>
            <a:endParaRPr sz="1200">
              <a:solidFill>
                <a:srgbClr val="00E000"/>
              </a:solidFill>
              <a:highlight>
                <a:srgbClr val="101020"/>
              </a:highlight>
            </a:endParaRPr>
          </a:p>
          <a:p>
            <a:pPr marL="342900" lvl="0" indent="-195262" rtl="0">
              <a:spcBef>
                <a:spcPts val="0"/>
              </a:spcBef>
              <a:spcAft>
                <a:spcPts val="0"/>
              </a:spcAft>
              <a:buNone/>
            </a:pPr>
            <a:r>
              <a:rPr lang="en-US" sz="1200">
                <a:solidFill>
                  <a:srgbClr val="00E000"/>
                </a:solidFill>
                <a:highlight>
                  <a:srgbClr val="101020"/>
                </a:highlight>
              </a:rPr>
              <a:t>   </a:t>
            </a:r>
            <a:r>
              <a:rPr lang="en-US" sz="1200">
                <a:solidFill>
                  <a:srgbClr val="FF8080"/>
                </a:solidFill>
                <a:highlight>
                  <a:srgbClr val="101020"/>
                </a:highlight>
              </a:rPr>
              <a:t>MethodOutcome </a:t>
            </a:r>
            <a:r>
              <a:rPr lang="en-US" sz="1200">
                <a:solidFill>
                  <a:srgbClr val="79ABFF"/>
                </a:solidFill>
                <a:highlight>
                  <a:srgbClr val="101020"/>
                </a:highlight>
              </a:rPr>
              <a:t>outcome </a:t>
            </a:r>
            <a:r>
              <a:rPr lang="en-US" sz="1200">
                <a:solidFill>
                  <a:srgbClr val="D0D0D0"/>
                </a:solidFill>
                <a:highlight>
                  <a:srgbClr val="101020"/>
                </a:highlight>
              </a:rPr>
              <a:t>= </a:t>
            </a:r>
            <a:r>
              <a:rPr lang="en-US" sz="1200">
                <a:solidFill>
                  <a:srgbClr val="79ABFF"/>
                </a:solidFill>
                <a:highlight>
                  <a:srgbClr val="101020"/>
                </a:highlight>
              </a:rPr>
              <a:t>client</a:t>
            </a:r>
            <a:endParaRPr sz="1200">
              <a:solidFill>
                <a:srgbClr val="79ABFF"/>
              </a:solidFill>
              <a:highlight>
                <a:srgbClr val="101020"/>
              </a:highlight>
            </a:endParaRPr>
          </a:p>
          <a:p>
            <a:pPr marL="342900" lvl="0" indent="-195262" rtl="0">
              <a:spcBef>
                <a:spcPts val="0"/>
              </a:spcBef>
              <a:spcAft>
                <a:spcPts val="0"/>
              </a:spcAft>
              <a:buNone/>
            </a:pPr>
            <a:r>
              <a:rPr lang="en-US" sz="1200">
                <a:solidFill>
                  <a:srgbClr val="79ABFF"/>
                </a:solidFill>
                <a:highlight>
                  <a:srgbClr val="101020"/>
                </a:highlight>
              </a:rPr>
              <a:t>        </a:t>
            </a:r>
            <a:r>
              <a:rPr lang="en-US" sz="1200">
                <a:solidFill>
                  <a:srgbClr val="D0D0D0"/>
                </a:solidFill>
                <a:highlight>
                  <a:srgbClr val="101020"/>
                </a:highlight>
              </a:rPr>
              <a:t>.create()</a:t>
            </a:r>
            <a:endParaRPr sz="1200">
              <a:solidFill>
                <a:srgbClr val="D0D0D0"/>
              </a:solidFill>
              <a:highlight>
                <a:srgbClr val="101020"/>
              </a:highlight>
            </a:endParaRPr>
          </a:p>
          <a:p>
            <a:pPr marL="342900" lvl="0" indent="-195262" rtl="0">
              <a:spcBef>
                <a:spcPts val="0"/>
              </a:spcBef>
              <a:spcAft>
                <a:spcPts val="0"/>
              </a:spcAft>
              <a:buNone/>
            </a:pPr>
            <a:r>
              <a:rPr lang="en-US" sz="1200">
                <a:solidFill>
                  <a:srgbClr val="D0D0D0"/>
                </a:solidFill>
                <a:highlight>
                  <a:srgbClr val="101020"/>
                </a:highlight>
              </a:rPr>
              <a:t>        .resource(</a:t>
            </a:r>
            <a:r>
              <a:rPr lang="en-US" sz="1200">
                <a:solidFill>
                  <a:srgbClr val="79ABFF"/>
                </a:solidFill>
                <a:highlight>
                  <a:srgbClr val="101020"/>
                </a:highlight>
              </a:rPr>
              <a:t>pat</a:t>
            </a:r>
            <a:r>
              <a:rPr lang="en-US" sz="1200">
                <a:solidFill>
                  <a:srgbClr val="D0D0D0"/>
                </a:solidFill>
                <a:highlight>
                  <a:srgbClr val="101020"/>
                </a:highlight>
              </a:rPr>
              <a:t>)</a:t>
            </a:r>
            <a:endParaRPr sz="1200">
              <a:solidFill>
                <a:srgbClr val="D0D0D0"/>
              </a:solidFill>
              <a:highlight>
                <a:srgbClr val="101020"/>
              </a:highlight>
            </a:endParaRPr>
          </a:p>
          <a:p>
            <a:pPr marL="342900" lvl="0" indent="-195262" rtl="0">
              <a:spcBef>
                <a:spcPts val="0"/>
              </a:spcBef>
              <a:spcAft>
                <a:spcPts val="0"/>
              </a:spcAft>
              <a:buNone/>
            </a:pPr>
            <a:r>
              <a:rPr lang="en-US" sz="1200">
                <a:solidFill>
                  <a:srgbClr val="D0D0D0"/>
                </a:solidFill>
                <a:highlight>
                  <a:srgbClr val="101020"/>
                </a:highlight>
              </a:rPr>
              <a:t>        .execute();</a:t>
            </a:r>
            <a:endParaRPr sz="1200">
              <a:solidFill>
                <a:srgbClr val="D0D0D0"/>
              </a:solidFill>
              <a:highlight>
                <a:srgbClr val="101020"/>
              </a:highlight>
            </a:endParaRPr>
          </a:p>
          <a:p>
            <a:pPr marL="342900" lvl="0" indent="-195262" rtl="0">
              <a:spcBef>
                <a:spcPts val="0"/>
              </a:spcBef>
              <a:spcAft>
                <a:spcPts val="0"/>
              </a:spcAft>
              <a:buNone/>
            </a:pPr>
            <a:endParaRPr sz="1200">
              <a:solidFill>
                <a:srgbClr val="D0D0D0"/>
              </a:solidFill>
              <a:highlight>
                <a:srgbClr val="101020"/>
              </a:highlight>
            </a:endParaRPr>
          </a:p>
          <a:p>
            <a:pPr marL="342900" lvl="0" indent="-195262" rtl="0">
              <a:spcBef>
                <a:spcPts val="0"/>
              </a:spcBef>
              <a:spcAft>
                <a:spcPts val="0"/>
              </a:spcAft>
              <a:buNone/>
            </a:pPr>
            <a:r>
              <a:rPr lang="en-US" sz="1200">
                <a:solidFill>
                  <a:srgbClr val="D0D0D0"/>
                </a:solidFill>
                <a:highlight>
                  <a:srgbClr val="101020"/>
                </a:highlight>
              </a:rPr>
              <a:t>   </a:t>
            </a:r>
            <a:r>
              <a:rPr lang="en-US" sz="1200">
                <a:solidFill>
                  <a:srgbClr val="00E000"/>
                </a:solidFill>
                <a:highlight>
                  <a:srgbClr val="101020"/>
                </a:highlight>
              </a:rPr>
              <a:t>// Print the ID of the newly created resource</a:t>
            </a:r>
            <a:endParaRPr sz="1200">
              <a:solidFill>
                <a:srgbClr val="00E000"/>
              </a:solidFill>
              <a:highlight>
                <a:srgbClr val="101020"/>
              </a:highlight>
            </a:endParaRPr>
          </a:p>
          <a:p>
            <a:pPr marL="342900" lvl="0" indent="-195262" rtl="0">
              <a:spcBef>
                <a:spcPts val="0"/>
              </a:spcBef>
              <a:spcAft>
                <a:spcPts val="0"/>
              </a:spcAft>
              <a:buNone/>
            </a:pPr>
            <a:r>
              <a:rPr lang="en-US" sz="1200">
                <a:solidFill>
                  <a:srgbClr val="00E000"/>
                </a:solidFill>
                <a:highlight>
                  <a:srgbClr val="101020"/>
                </a:highlight>
              </a:rPr>
              <a:t>   </a:t>
            </a:r>
            <a:r>
              <a:rPr lang="en-US" sz="1200">
                <a:solidFill>
                  <a:srgbClr val="FF8080"/>
                </a:solidFill>
                <a:highlight>
                  <a:srgbClr val="101020"/>
                </a:highlight>
              </a:rPr>
              <a:t>System</a:t>
            </a:r>
            <a:r>
              <a:rPr lang="en-US" sz="1200">
                <a:solidFill>
                  <a:srgbClr val="D0D0D0"/>
                </a:solidFill>
                <a:highlight>
                  <a:srgbClr val="101020"/>
                </a:highlight>
              </a:rPr>
              <a:t>.</a:t>
            </a:r>
            <a:r>
              <a:rPr lang="en-US" sz="1200" b="1" i="1">
                <a:solidFill>
                  <a:srgbClr val="970FAC"/>
                </a:solidFill>
                <a:highlight>
                  <a:srgbClr val="101020"/>
                </a:highlight>
              </a:rPr>
              <a:t>out</a:t>
            </a:r>
            <a:r>
              <a:rPr lang="en-US" sz="1200">
                <a:solidFill>
                  <a:srgbClr val="D0D0D0"/>
                </a:solidFill>
                <a:highlight>
                  <a:srgbClr val="101020"/>
                </a:highlight>
              </a:rPr>
              <a:t>.println(</a:t>
            </a:r>
            <a:r>
              <a:rPr lang="en-US" sz="1200">
                <a:solidFill>
                  <a:srgbClr val="79ABFF"/>
                </a:solidFill>
                <a:highlight>
                  <a:srgbClr val="101020"/>
                </a:highlight>
              </a:rPr>
              <a:t>outcome</a:t>
            </a:r>
            <a:r>
              <a:rPr lang="en-US" sz="1200">
                <a:solidFill>
                  <a:srgbClr val="D0D0D0"/>
                </a:solidFill>
                <a:highlight>
                  <a:srgbClr val="101020"/>
                </a:highlight>
              </a:rPr>
              <a:t>.getId());</a:t>
            </a:r>
            <a:endParaRPr sz="1200">
              <a:solidFill>
                <a:srgbClr val="D0D0D0"/>
              </a:solidFill>
              <a:highlight>
                <a:srgbClr val="101020"/>
              </a:highlight>
            </a:endParaRPr>
          </a:p>
          <a:p>
            <a:pPr marL="342900" lvl="0" indent="-195262" rtl="0">
              <a:spcBef>
                <a:spcPts val="0"/>
              </a:spcBef>
              <a:spcAft>
                <a:spcPts val="0"/>
              </a:spcAft>
              <a:buNone/>
            </a:pPr>
            <a:r>
              <a:rPr lang="en-US" sz="1200">
                <a:solidFill>
                  <a:srgbClr val="D0D0D0"/>
                </a:solidFill>
                <a:highlight>
                  <a:srgbClr val="101020"/>
                </a:highlight>
              </a:rPr>
              <a:t> }</a:t>
            </a:r>
            <a:endParaRPr sz="1200">
              <a:solidFill>
                <a:srgbClr val="D0D0D0"/>
              </a:solidFill>
              <a:highlight>
                <a:srgbClr val="101020"/>
              </a:highlight>
            </a:endParaRPr>
          </a:p>
          <a:p>
            <a:pPr marL="342900" lvl="0" indent="-195262" rtl="0">
              <a:spcBef>
                <a:spcPts val="0"/>
              </a:spcBef>
              <a:spcAft>
                <a:spcPts val="0"/>
              </a:spcAft>
              <a:buNone/>
            </a:pPr>
            <a:r>
              <a:rPr lang="en-US" sz="1200">
                <a:solidFill>
                  <a:srgbClr val="D0D0D0"/>
                </a:solidFill>
                <a:highlight>
                  <a:srgbClr val="101020"/>
                </a:highlight>
              </a:rPr>
              <a:t>}</a:t>
            </a:r>
            <a:endParaRPr sz="12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endParaRPr sz="1400">
              <a:solidFill>
                <a:srgbClr val="00D0D0"/>
              </a:solidFill>
              <a:highlight>
                <a:srgbClr val="101020"/>
              </a:highlight>
            </a:endParaRPr>
          </a:p>
          <a:p>
            <a:pPr marL="342900" lvl="0" indent="-195262">
              <a:spcBef>
                <a:spcPts val="620"/>
              </a:spcBef>
              <a:spcAft>
                <a:spcPts val="0"/>
              </a:spcAft>
              <a:buNone/>
            </a:pPr>
            <a:endParaRPr/>
          </a:p>
        </p:txBody>
      </p:sp>
      <p:sp>
        <p:nvSpPr>
          <p:cNvPr id="440" name="Shape 440"/>
          <p:cNvSpPr txBox="1">
            <a:spLocks noGrp="1"/>
          </p:cNvSpPr>
          <p:nvPr>
            <p:ph type="sldNum" idx="12"/>
          </p:nvPr>
        </p:nvSpPr>
        <p:spPr>
          <a:xfrm>
            <a:off x="5791200" y="6534150"/>
            <a:ext cx="711300" cy="476100"/>
          </a:xfrm>
          <a:prstGeom prst="rect">
            <a:avLst/>
          </a:prstGeom>
        </p:spPr>
        <p:txBody>
          <a:bodyPr spcFirstLastPara="1" wrap="square" lIns="91425" tIns="45700" rIns="91425" bIns="45700" anchor="ctr" anchorCtr="0">
            <a:noAutofit/>
          </a:bodyPr>
          <a:lstStyle/>
          <a:p>
            <a:pPr marL="0" lvl="0" indent="0">
              <a:spcBef>
                <a:spcPts val="0"/>
              </a:spcBef>
              <a:spcAft>
                <a:spcPts val="0"/>
              </a:spcAft>
              <a:buClr>
                <a:srgbClr val="000000"/>
              </a:buClr>
              <a:buFont typeface="Arial"/>
              <a:buNone/>
            </a:pPr>
            <a:fld id="{00000000-1234-1234-1234-123412341234}" type="slidenum">
              <a:rPr lang="en-US"/>
              <a:t>136</a:t>
            </a:fld>
            <a:endParaRPr/>
          </a:p>
        </p:txBody>
      </p:sp>
    </p:spTree>
    <p:extLst>
      <p:ext uri="{BB962C8B-B14F-4D97-AF65-F5344CB8AC3E}">
        <p14:creationId xmlns:p14="http://schemas.microsoft.com/office/powerpoint/2010/main" val="85680275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Shape 446"/>
          <p:cNvSpPr txBox="1">
            <a:spLocks noGrp="1"/>
          </p:cNvSpPr>
          <p:nvPr>
            <p:ph type="title"/>
          </p:nvPr>
        </p:nvSpPr>
        <p:spPr>
          <a:xfrm>
            <a:off x="711200" y="473075"/>
            <a:ext cx="10871100" cy="822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a:t>Update a Patient</a:t>
            </a:r>
            <a:endParaRPr/>
          </a:p>
        </p:txBody>
      </p:sp>
      <p:sp>
        <p:nvSpPr>
          <p:cNvPr id="447" name="Shape 447"/>
          <p:cNvSpPr txBox="1">
            <a:spLocks noGrp="1"/>
          </p:cNvSpPr>
          <p:nvPr>
            <p:ph type="body" idx="1"/>
          </p:nvPr>
        </p:nvSpPr>
        <p:spPr>
          <a:xfrm>
            <a:off x="508050" y="1511300"/>
            <a:ext cx="11175900" cy="5346600"/>
          </a:xfrm>
          <a:prstGeom prst="rect">
            <a:avLst/>
          </a:prstGeom>
          <a:solidFill>
            <a:srgbClr val="000000"/>
          </a:solidFill>
        </p:spPr>
        <p:txBody>
          <a:bodyPr spcFirstLastPara="1" wrap="square" lIns="91425" tIns="91425" rIns="91425" bIns="91425" anchor="t" anchorCtr="0">
            <a:noAutofit/>
          </a:bodyPr>
          <a:lstStyle/>
          <a:p>
            <a:pPr marL="342900" lvl="0" indent="-195262" rtl="0">
              <a:spcBef>
                <a:spcPts val="0"/>
              </a:spcBef>
              <a:spcAft>
                <a:spcPts val="0"/>
              </a:spcAft>
              <a:buClr>
                <a:schemeClr val="dk1"/>
              </a:buClr>
              <a:buSzPts val="1100"/>
              <a:buFont typeface="Arial"/>
              <a:buNone/>
            </a:pPr>
            <a:r>
              <a:rPr lang="en-US" sz="1200">
                <a:solidFill>
                  <a:srgbClr val="00D0D0"/>
                </a:solidFill>
                <a:highlight>
                  <a:srgbClr val="101020"/>
                </a:highlight>
              </a:rPr>
              <a:t>public class </a:t>
            </a:r>
            <a:r>
              <a:rPr lang="en-US" sz="1200">
                <a:solidFill>
                  <a:srgbClr val="FF8080"/>
                </a:solidFill>
                <a:highlight>
                  <a:srgbClr val="101020"/>
                </a:highlight>
              </a:rPr>
              <a:t>Example07_ClientReadAndUpdate </a:t>
            </a:r>
            <a:r>
              <a:rPr lang="en-US" sz="1200">
                <a:solidFill>
                  <a:srgbClr val="D0D0D0"/>
                </a:solidFill>
                <a:highlight>
                  <a:srgbClr val="101020"/>
                </a:highlight>
              </a:rPr>
              <a:t>{</a:t>
            </a:r>
            <a:endParaRPr sz="1200">
              <a:solidFill>
                <a:srgbClr val="D0D0D0"/>
              </a:solidFill>
              <a:highlight>
                <a:srgbClr val="101020"/>
              </a:highlight>
            </a:endParaRPr>
          </a:p>
          <a:p>
            <a:pPr marL="342900" lvl="0" indent="-195262" rtl="0">
              <a:spcBef>
                <a:spcPts val="0"/>
              </a:spcBef>
              <a:spcAft>
                <a:spcPts val="0"/>
              </a:spcAft>
              <a:buClr>
                <a:schemeClr val="dk1"/>
              </a:buClr>
              <a:buSzPts val="1100"/>
              <a:buFont typeface="Arial"/>
              <a:buNone/>
            </a:pPr>
            <a:r>
              <a:rPr lang="en-US" sz="1200">
                <a:solidFill>
                  <a:srgbClr val="D0D0D0"/>
                </a:solidFill>
                <a:highlight>
                  <a:srgbClr val="101020"/>
                </a:highlight>
              </a:rPr>
              <a:t> </a:t>
            </a:r>
            <a:r>
              <a:rPr lang="en-US" sz="1200">
                <a:solidFill>
                  <a:srgbClr val="00D0D0"/>
                </a:solidFill>
                <a:highlight>
                  <a:srgbClr val="101020"/>
                </a:highlight>
              </a:rPr>
              <a:t>public static void </a:t>
            </a:r>
            <a:r>
              <a:rPr lang="en-US" sz="1200">
                <a:solidFill>
                  <a:srgbClr val="D0D0D0"/>
                </a:solidFill>
                <a:highlight>
                  <a:srgbClr val="101020"/>
                </a:highlight>
              </a:rPr>
              <a:t>main(</a:t>
            </a:r>
            <a:r>
              <a:rPr lang="en-US" sz="1200">
                <a:solidFill>
                  <a:srgbClr val="FF8080"/>
                </a:solidFill>
                <a:highlight>
                  <a:srgbClr val="101020"/>
                </a:highlight>
              </a:rPr>
              <a:t>String</a:t>
            </a:r>
            <a:r>
              <a:rPr lang="en-US" sz="1200">
                <a:solidFill>
                  <a:srgbClr val="D0D0D0"/>
                </a:solidFill>
                <a:highlight>
                  <a:srgbClr val="101020"/>
                </a:highlight>
              </a:rPr>
              <a:t>[] </a:t>
            </a:r>
            <a:r>
              <a:rPr lang="en-US" sz="1200">
                <a:solidFill>
                  <a:srgbClr val="BFA4A4"/>
                </a:solidFill>
                <a:highlight>
                  <a:srgbClr val="101020"/>
                </a:highlight>
              </a:rPr>
              <a:t>theArgs</a:t>
            </a:r>
            <a:r>
              <a:rPr lang="en-US" sz="1200">
                <a:solidFill>
                  <a:srgbClr val="D0D0D0"/>
                </a:solidFill>
                <a:highlight>
                  <a:srgbClr val="101020"/>
                </a:highlight>
              </a:rPr>
              <a:t>) {</a:t>
            </a:r>
            <a:endParaRPr sz="1200">
              <a:solidFill>
                <a:srgbClr val="D0D0D0"/>
              </a:solidFill>
              <a:highlight>
                <a:srgbClr val="101020"/>
              </a:highlight>
            </a:endParaRPr>
          </a:p>
          <a:p>
            <a:pPr marL="342900" lvl="0" indent="-195262" rtl="0">
              <a:spcBef>
                <a:spcPts val="0"/>
              </a:spcBef>
              <a:spcAft>
                <a:spcPts val="0"/>
              </a:spcAft>
              <a:buClr>
                <a:schemeClr val="dk1"/>
              </a:buClr>
              <a:buSzPts val="1100"/>
              <a:buFont typeface="Arial"/>
              <a:buNone/>
            </a:pPr>
            <a:endParaRPr sz="1200">
              <a:solidFill>
                <a:srgbClr val="D0D0D0"/>
              </a:solidFill>
              <a:highlight>
                <a:srgbClr val="101020"/>
              </a:highlight>
            </a:endParaRPr>
          </a:p>
          <a:p>
            <a:pPr marL="342900" lvl="0" indent="-195262" rtl="0">
              <a:spcBef>
                <a:spcPts val="0"/>
              </a:spcBef>
              <a:spcAft>
                <a:spcPts val="0"/>
              </a:spcAft>
              <a:buClr>
                <a:schemeClr val="dk1"/>
              </a:buClr>
              <a:buSzPts val="1100"/>
              <a:buFont typeface="Arial"/>
              <a:buNone/>
            </a:pPr>
            <a:r>
              <a:rPr lang="en-US" sz="1200">
                <a:solidFill>
                  <a:srgbClr val="D0D0D0"/>
                </a:solidFill>
                <a:highlight>
                  <a:srgbClr val="101020"/>
                </a:highlight>
              </a:rPr>
              <a:t>   </a:t>
            </a:r>
            <a:r>
              <a:rPr lang="en-US" sz="1200">
                <a:solidFill>
                  <a:srgbClr val="00E000"/>
                </a:solidFill>
                <a:highlight>
                  <a:srgbClr val="101020"/>
                </a:highlight>
              </a:rPr>
              <a:t>// Create a client</a:t>
            </a:r>
            <a:endParaRPr sz="1200">
              <a:solidFill>
                <a:srgbClr val="00E000"/>
              </a:solidFill>
              <a:highlight>
                <a:srgbClr val="101020"/>
              </a:highlight>
            </a:endParaRPr>
          </a:p>
          <a:p>
            <a:pPr marL="342900" lvl="0" indent="-195262" rtl="0">
              <a:spcBef>
                <a:spcPts val="0"/>
              </a:spcBef>
              <a:spcAft>
                <a:spcPts val="0"/>
              </a:spcAft>
              <a:buClr>
                <a:schemeClr val="dk1"/>
              </a:buClr>
              <a:buSzPts val="1100"/>
              <a:buFont typeface="Arial"/>
              <a:buNone/>
            </a:pPr>
            <a:r>
              <a:rPr lang="en-US" sz="1200">
                <a:solidFill>
                  <a:srgbClr val="00E000"/>
                </a:solidFill>
                <a:highlight>
                  <a:srgbClr val="101020"/>
                </a:highlight>
              </a:rPr>
              <a:t>   </a:t>
            </a:r>
            <a:r>
              <a:rPr lang="en-US" sz="1200">
                <a:solidFill>
                  <a:srgbClr val="FF8080"/>
                </a:solidFill>
                <a:highlight>
                  <a:srgbClr val="101020"/>
                </a:highlight>
              </a:rPr>
              <a:t>String </a:t>
            </a:r>
            <a:r>
              <a:rPr lang="en-US" sz="1200">
                <a:solidFill>
                  <a:srgbClr val="79ABFF"/>
                </a:solidFill>
                <a:highlight>
                  <a:srgbClr val="101020"/>
                </a:highlight>
              </a:rPr>
              <a:t>serverBaseUrl </a:t>
            </a:r>
            <a:r>
              <a:rPr lang="en-US" sz="1200">
                <a:solidFill>
                  <a:srgbClr val="D0D0D0"/>
                </a:solidFill>
                <a:highlight>
                  <a:srgbClr val="101020"/>
                </a:highlight>
              </a:rPr>
              <a:t>= </a:t>
            </a:r>
            <a:r>
              <a:rPr lang="en-US" sz="1200">
                <a:solidFill>
                  <a:srgbClr val="DC78DC"/>
                </a:solidFill>
                <a:highlight>
                  <a:srgbClr val="101020"/>
                </a:highlight>
              </a:rPr>
              <a:t>"http://fhirtest.uhn.ca/baseDstu3"</a:t>
            </a:r>
            <a:r>
              <a:rPr lang="en-US" sz="1200">
                <a:solidFill>
                  <a:srgbClr val="D0D0D0"/>
                </a:solidFill>
                <a:highlight>
                  <a:srgbClr val="101020"/>
                </a:highlight>
              </a:rPr>
              <a:t>;</a:t>
            </a:r>
            <a:endParaRPr sz="1200">
              <a:solidFill>
                <a:srgbClr val="D0D0D0"/>
              </a:solidFill>
              <a:highlight>
                <a:srgbClr val="101020"/>
              </a:highlight>
            </a:endParaRPr>
          </a:p>
          <a:p>
            <a:pPr marL="342900" lvl="0" indent="-195262" rtl="0">
              <a:spcBef>
                <a:spcPts val="0"/>
              </a:spcBef>
              <a:spcAft>
                <a:spcPts val="0"/>
              </a:spcAft>
              <a:buClr>
                <a:schemeClr val="dk1"/>
              </a:buClr>
              <a:buSzPts val="1100"/>
              <a:buFont typeface="Arial"/>
              <a:buNone/>
            </a:pPr>
            <a:r>
              <a:rPr lang="en-US" sz="1200">
                <a:solidFill>
                  <a:srgbClr val="D0D0D0"/>
                </a:solidFill>
                <a:highlight>
                  <a:srgbClr val="101020"/>
                </a:highlight>
              </a:rPr>
              <a:t>   </a:t>
            </a:r>
            <a:r>
              <a:rPr lang="en-US" sz="1200">
                <a:solidFill>
                  <a:srgbClr val="FF8080"/>
                </a:solidFill>
                <a:highlight>
                  <a:srgbClr val="101020"/>
                </a:highlight>
              </a:rPr>
              <a:t>FhirContext </a:t>
            </a:r>
            <a:r>
              <a:rPr lang="en-US" sz="1200">
                <a:solidFill>
                  <a:srgbClr val="79ABFF"/>
                </a:solidFill>
                <a:highlight>
                  <a:srgbClr val="101020"/>
                </a:highlight>
              </a:rPr>
              <a:t>ctx </a:t>
            </a:r>
            <a:r>
              <a:rPr lang="en-US" sz="1200">
                <a:solidFill>
                  <a:srgbClr val="D0D0D0"/>
                </a:solidFill>
                <a:highlight>
                  <a:srgbClr val="101020"/>
                </a:highlight>
              </a:rPr>
              <a:t>= </a:t>
            </a:r>
            <a:r>
              <a:rPr lang="en-US" sz="1200">
                <a:solidFill>
                  <a:srgbClr val="FF8080"/>
                </a:solidFill>
                <a:highlight>
                  <a:srgbClr val="101020"/>
                </a:highlight>
              </a:rPr>
              <a:t>FhirContext</a:t>
            </a:r>
            <a:r>
              <a:rPr lang="en-US" sz="1200">
                <a:solidFill>
                  <a:srgbClr val="D0D0D0"/>
                </a:solidFill>
                <a:highlight>
                  <a:srgbClr val="101020"/>
                </a:highlight>
              </a:rPr>
              <a:t>.</a:t>
            </a:r>
            <a:r>
              <a:rPr lang="en-US" sz="1200">
                <a:solidFill>
                  <a:srgbClr val="D9E577"/>
                </a:solidFill>
                <a:highlight>
                  <a:srgbClr val="101020"/>
                </a:highlight>
              </a:rPr>
              <a:t>forDstu3</a:t>
            </a:r>
            <a:r>
              <a:rPr lang="en-US" sz="1200">
                <a:solidFill>
                  <a:srgbClr val="D0D0D0"/>
                </a:solidFill>
                <a:highlight>
                  <a:srgbClr val="101020"/>
                </a:highlight>
              </a:rPr>
              <a:t>();</a:t>
            </a:r>
            <a:endParaRPr sz="1200">
              <a:solidFill>
                <a:srgbClr val="D0D0D0"/>
              </a:solidFill>
              <a:highlight>
                <a:srgbClr val="101020"/>
              </a:highlight>
            </a:endParaRPr>
          </a:p>
          <a:p>
            <a:pPr marL="342900" lvl="0" indent="-195262" rtl="0">
              <a:spcBef>
                <a:spcPts val="0"/>
              </a:spcBef>
              <a:spcAft>
                <a:spcPts val="0"/>
              </a:spcAft>
              <a:buClr>
                <a:schemeClr val="dk1"/>
              </a:buClr>
              <a:buSzPts val="1100"/>
              <a:buFont typeface="Arial"/>
              <a:buNone/>
            </a:pPr>
            <a:r>
              <a:rPr lang="en-US" sz="1200">
                <a:solidFill>
                  <a:srgbClr val="D0D0D0"/>
                </a:solidFill>
                <a:highlight>
                  <a:srgbClr val="101020"/>
                </a:highlight>
              </a:rPr>
              <a:t>   </a:t>
            </a:r>
            <a:r>
              <a:rPr lang="en-US" sz="1200">
                <a:solidFill>
                  <a:srgbClr val="D197D9"/>
                </a:solidFill>
                <a:highlight>
                  <a:srgbClr val="101020"/>
                </a:highlight>
              </a:rPr>
              <a:t>IGenericClient </a:t>
            </a:r>
            <a:r>
              <a:rPr lang="en-US" sz="1200">
                <a:solidFill>
                  <a:srgbClr val="79ABFF"/>
                </a:solidFill>
                <a:highlight>
                  <a:srgbClr val="101020"/>
                </a:highlight>
              </a:rPr>
              <a:t>client </a:t>
            </a:r>
            <a:r>
              <a:rPr lang="en-US" sz="1200">
                <a:solidFill>
                  <a:srgbClr val="D0D0D0"/>
                </a:solidFill>
                <a:highlight>
                  <a:srgbClr val="101020"/>
                </a:highlight>
              </a:rPr>
              <a:t>= </a:t>
            </a:r>
            <a:r>
              <a:rPr lang="en-US" sz="1200">
                <a:solidFill>
                  <a:srgbClr val="79ABFF"/>
                </a:solidFill>
                <a:highlight>
                  <a:srgbClr val="101020"/>
                </a:highlight>
              </a:rPr>
              <a:t>ctx</a:t>
            </a:r>
            <a:r>
              <a:rPr lang="en-US" sz="1200">
                <a:solidFill>
                  <a:srgbClr val="D0D0D0"/>
                </a:solidFill>
                <a:highlight>
                  <a:srgbClr val="101020"/>
                </a:highlight>
              </a:rPr>
              <a:t>.newRestfulGenericClient(</a:t>
            </a:r>
            <a:r>
              <a:rPr lang="en-US" sz="1200">
                <a:solidFill>
                  <a:srgbClr val="79ABFF"/>
                </a:solidFill>
                <a:highlight>
                  <a:srgbClr val="101020"/>
                </a:highlight>
              </a:rPr>
              <a:t>serverBaseUrl</a:t>
            </a:r>
            <a:r>
              <a:rPr lang="en-US" sz="1200">
                <a:solidFill>
                  <a:srgbClr val="D0D0D0"/>
                </a:solidFill>
                <a:highlight>
                  <a:srgbClr val="101020"/>
                </a:highlight>
              </a:rPr>
              <a:t>);</a:t>
            </a:r>
            <a:endParaRPr sz="1200">
              <a:solidFill>
                <a:srgbClr val="D0D0D0"/>
              </a:solidFill>
              <a:highlight>
                <a:srgbClr val="101020"/>
              </a:highlight>
            </a:endParaRPr>
          </a:p>
          <a:p>
            <a:pPr marL="342900" lvl="0" indent="-195262" rtl="0">
              <a:spcBef>
                <a:spcPts val="0"/>
              </a:spcBef>
              <a:spcAft>
                <a:spcPts val="0"/>
              </a:spcAft>
              <a:buClr>
                <a:schemeClr val="dk1"/>
              </a:buClr>
              <a:buSzPts val="1100"/>
              <a:buFont typeface="Arial"/>
              <a:buNone/>
            </a:pPr>
            <a:endParaRPr sz="1200">
              <a:solidFill>
                <a:srgbClr val="D0D0D0"/>
              </a:solidFill>
              <a:highlight>
                <a:srgbClr val="101020"/>
              </a:highlight>
            </a:endParaRPr>
          </a:p>
          <a:p>
            <a:pPr marL="342900" lvl="0" indent="-195262" rtl="0">
              <a:spcBef>
                <a:spcPts val="0"/>
              </a:spcBef>
              <a:spcAft>
                <a:spcPts val="0"/>
              </a:spcAft>
              <a:buClr>
                <a:schemeClr val="dk1"/>
              </a:buClr>
              <a:buSzPts val="1100"/>
              <a:buFont typeface="Arial"/>
              <a:buNone/>
            </a:pPr>
            <a:r>
              <a:rPr lang="en-US" sz="1200">
                <a:solidFill>
                  <a:srgbClr val="D0D0D0"/>
                </a:solidFill>
                <a:highlight>
                  <a:srgbClr val="101020"/>
                </a:highlight>
              </a:rPr>
              <a:t>   </a:t>
            </a:r>
            <a:r>
              <a:rPr lang="en-US" sz="1200">
                <a:solidFill>
                  <a:srgbClr val="00E000"/>
                </a:solidFill>
                <a:highlight>
                  <a:srgbClr val="101020"/>
                </a:highlight>
              </a:rPr>
              <a:t>// Use the client to read back the new instance using the ID we retrieved from the read</a:t>
            </a:r>
            <a:endParaRPr sz="1200">
              <a:solidFill>
                <a:srgbClr val="00E000"/>
              </a:solidFill>
              <a:highlight>
                <a:srgbClr val="101020"/>
              </a:highlight>
            </a:endParaRPr>
          </a:p>
          <a:p>
            <a:pPr marL="342900" lvl="0" indent="-195262" rtl="0">
              <a:spcBef>
                <a:spcPts val="0"/>
              </a:spcBef>
              <a:spcAft>
                <a:spcPts val="0"/>
              </a:spcAft>
              <a:buClr>
                <a:schemeClr val="dk1"/>
              </a:buClr>
              <a:buSzPts val="1100"/>
              <a:buFont typeface="Arial"/>
              <a:buNone/>
            </a:pPr>
            <a:r>
              <a:rPr lang="en-US" sz="1200">
                <a:solidFill>
                  <a:srgbClr val="00E000"/>
                </a:solidFill>
                <a:highlight>
                  <a:srgbClr val="101020"/>
                </a:highlight>
              </a:rPr>
              <a:t>     </a:t>
            </a:r>
            <a:r>
              <a:rPr lang="en-US" sz="1200">
                <a:solidFill>
                  <a:srgbClr val="FF8080"/>
                </a:solidFill>
                <a:highlight>
                  <a:srgbClr val="101020"/>
                </a:highlight>
              </a:rPr>
              <a:t>Patient </a:t>
            </a:r>
            <a:r>
              <a:rPr lang="en-US" sz="1200">
                <a:solidFill>
                  <a:srgbClr val="79ABFF"/>
                </a:solidFill>
                <a:highlight>
                  <a:srgbClr val="101020"/>
                </a:highlight>
              </a:rPr>
              <a:t>patient </a:t>
            </a:r>
            <a:r>
              <a:rPr lang="en-US" sz="1200">
                <a:solidFill>
                  <a:srgbClr val="D0D0D0"/>
                </a:solidFill>
                <a:highlight>
                  <a:srgbClr val="101020"/>
                </a:highlight>
              </a:rPr>
              <a:t>= </a:t>
            </a:r>
            <a:r>
              <a:rPr lang="en-US" sz="1200">
                <a:solidFill>
                  <a:srgbClr val="79ABFF"/>
                </a:solidFill>
                <a:highlight>
                  <a:srgbClr val="101020"/>
                </a:highlight>
              </a:rPr>
              <a:t>client</a:t>
            </a:r>
            <a:endParaRPr sz="1200">
              <a:solidFill>
                <a:srgbClr val="79ABFF"/>
              </a:solidFill>
              <a:highlight>
                <a:srgbClr val="101020"/>
              </a:highlight>
            </a:endParaRPr>
          </a:p>
          <a:p>
            <a:pPr marL="342900" lvl="0" indent="-195262" rtl="0">
              <a:spcBef>
                <a:spcPts val="0"/>
              </a:spcBef>
              <a:spcAft>
                <a:spcPts val="0"/>
              </a:spcAft>
              <a:buClr>
                <a:schemeClr val="dk1"/>
              </a:buClr>
              <a:buSzPts val="1100"/>
              <a:buFont typeface="Arial"/>
              <a:buNone/>
            </a:pPr>
            <a:r>
              <a:rPr lang="en-US" sz="1200">
                <a:solidFill>
                  <a:srgbClr val="79ABFF"/>
                </a:solidFill>
                <a:highlight>
                  <a:srgbClr val="101020"/>
                </a:highlight>
              </a:rPr>
              <a:t>        </a:t>
            </a:r>
            <a:r>
              <a:rPr lang="en-US" sz="1200">
                <a:solidFill>
                  <a:srgbClr val="D0D0D0"/>
                </a:solidFill>
                <a:highlight>
                  <a:srgbClr val="101020"/>
                </a:highlight>
              </a:rPr>
              <a:t>.read()</a:t>
            </a:r>
            <a:endParaRPr sz="1200">
              <a:solidFill>
                <a:srgbClr val="D0D0D0"/>
              </a:solidFill>
              <a:highlight>
                <a:srgbClr val="101020"/>
              </a:highlight>
            </a:endParaRPr>
          </a:p>
          <a:p>
            <a:pPr marL="342900" lvl="0" indent="-195262" rtl="0">
              <a:spcBef>
                <a:spcPts val="0"/>
              </a:spcBef>
              <a:spcAft>
                <a:spcPts val="0"/>
              </a:spcAft>
              <a:buClr>
                <a:schemeClr val="dk1"/>
              </a:buClr>
              <a:buSzPts val="1100"/>
              <a:buFont typeface="Arial"/>
              <a:buNone/>
            </a:pPr>
            <a:r>
              <a:rPr lang="en-US" sz="1200">
                <a:solidFill>
                  <a:srgbClr val="D0D0D0"/>
                </a:solidFill>
                <a:highlight>
                  <a:srgbClr val="101020"/>
                </a:highlight>
              </a:rPr>
              <a:t>        .resource(</a:t>
            </a:r>
            <a:r>
              <a:rPr lang="en-US" sz="1200">
                <a:solidFill>
                  <a:srgbClr val="FF8080"/>
                </a:solidFill>
                <a:highlight>
                  <a:srgbClr val="101020"/>
                </a:highlight>
              </a:rPr>
              <a:t>Patient</a:t>
            </a:r>
            <a:r>
              <a:rPr lang="en-US" sz="1200">
                <a:solidFill>
                  <a:srgbClr val="D0D0D0"/>
                </a:solidFill>
                <a:highlight>
                  <a:srgbClr val="101020"/>
                </a:highlight>
              </a:rPr>
              <a:t>.</a:t>
            </a:r>
            <a:r>
              <a:rPr lang="en-US" sz="1200">
                <a:solidFill>
                  <a:srgbClr val="00D0D0"/>
                </a:solidFill>
                <a:highlight>
                  <a:srgbClr val="101020"/>
                </a:highlight>
              </a:rPr>
              <a:t>class</a:t>
            </a:r>
            <a:r>
              <a:rPr lang="en-US" sz="1200">
                <a:solidFill>
                  <a:srgbClr val="D0D0D0"/>
                </a:solidFill>
                <a:highlight>
                  <a:srgbClr val="101020"/>
                </a:highlight>
              </a:rPr>
              <a:t>)</a:t>
            </a:r>
            <a:endParaRPr sz="1200">
              <a:solidFill>
                <a:srgbClr val="D0D0D0"/>
              </a:solidFill>
              <a:highlight>
                <a:srgbClr val="101020"/>
              </a:highlight>
            </a:endParaRPr>
          </a:p>
          <a:p>
            <a:pPr marL="342900" lvl="0" indent="-195262" rtl="0">
              <a:spcBef>
                <a:spcPts val="0"/>
              </a:spcBef>
              <a:spcAft>
                <a:spcPts val="0"/>
              </a:spcAft>
              <a:buClr>
                <a:schemeClr val="dk1"/>
              </a:buClr>
              <a:buSzPts val="1100"/>
              <a:buFont typeface="Arial"/>
              <a:buNone/>
            </a:pPr>
            <a:r>
              <a:rPr lang="en-US" sz="1200">
                <a:solidFill>
                  <a:srgbClr val="D0D0D0"/>
                </a:solidFill>
                <a:highlight>
                  <a:srgbClr val="101020"/>
                </a:highlight>
              </a:rPr>
              <a:t>        .withId(</a:t>
            </a:r>
            <a:r>
              <a:rPr lang="en-US" sz="1200">
                <a:solidFill>
                  <a:srgbClr val="DC78DC"/>
                </a:solidFill>
                <a:highlight>
                  <a:srgbClr val="101020"/>
                </a:highlight>
              </a:rPr>
              <a:t>"example"</a:t>
            </a:r>
            <a:r>
              <a:rPr lang="en-US" sz="1200">
                <a:solidFill>
                  <a:srgbClr val="D0D0D0"/>
                </a:solidFill>
                <a:highlight>
                  <a:srgbClr val="101020"/>
                </a:highlight>
              </a:rPr>
              <a:t>)</a:t>
            </a:r>
            <a:endParaRPr sz="1200">
              <a:solidFill>
                <a:srgbClr val="D0D0D0"/>
              </a:solidFill>
              <a:highlight>
                <a:srgbClr val="101020"/>
              </a:highlight>
            </a:endParaRPr>
          </a:p>
          <a:p>
            <a:pPr marL="342900" lvl="0" indent="-195262" rtl="0">
              <a:spcBef>
                <a:spcPts val="0"/>
              </a:spcBef>
              <a:spcAft>
                <a:spcPts val="0"/>
              </a:spcAft>
              <a:buClr>
                <a:schemeClr val="dk1"/>
              </a:buClr>
              <a:buSzPts val="1100"/>
              <a:buFont typeface="Arial"/>
              <a:buNone/>
            </a:pPr>
            <a:r>
              <a:rPr lang="en-US" sz="1200">
                <a:solidFill>
                  <a:srgbClr val="D0D0D0"/>
                </a:solidFill>
                <a:highlight>
                  <a:srgbClr val="101020"/>
                </a:highlight>
              </a:rPr>
              <a:t>        .execute();</a:t>
            </a:r>
            <a:endParaRPr sz="1200">
              <a:solidFill>
                <a:srgbClr val="D0D0D0"/>
              </a:solidFill>
              <a:highlight>
                <a:srgbClr val="101020"/>
              </a:highlight>
            </a:endParaRPr>
          </a:p>
          <a:p>
            <a:pPr marL="342900" lvl="0" indent="-195262" rtl="0">
              <a:spcBef>
                <a:spcPts val="0"/>
              </a:spcBef>
              <a:spcAft>
                <a:spcPts val="0"/>
              </a:spcAft>
              <a:buClr>
                <a:schemeClr val="dk1"/>
              </a:buClr>
              <a:buSzPts val="1100"/>
              <a:buFont typeface="Arial"/>
              <a:buNone/>
            </a:pPr>
            <a:endParaRPr sz="1200">
              <a:solidFill>
                <a:srgbClr val="D0D0D0"/>
              </a:solidFill>
              <a:highlight>
                <a:srgbClr val="101020"/>
              </a:highlight>
            </a:endParaRPr>
          </a:p>
          <a:p>
            <a:pPr marL="342900" lvl="0" indent="-195262" rtl="0">
              <a:spcBef>
                <a:spcPts val="0"/>
              </a:spcBef>
              <a:spcAft>
                <a:spcPts val="0"/>
              </a:spcAft>
              <a:buClr>
                <a:schemeClr val="dk1"/>
              </a:buClr>
              <a:buSzPts val="1100"/>
              <a:buFont typeface="Arial"/>
              <a:buNone/>
            </a:pPr>
            <a:r>
              <a:rPr lang="en-US" sz="1200">
                <a:solidFill>
                  <a:srgbClr val="D0D0D0"/>
                </a:solidFill>
                <a:highlight>
                  <a:srgbClr val="101020"/>
                </a:highlight>
              </a:rPr>
              <a:t>     </a:t>
            </a:r>
            <a:r>
              <a:rPr lang="en-US" sz="1200">
                <a:solidFill>
                  <a:srgbClr val="00E000"/>
                </a:solidFill>
                <a:highlight>
                  <a:srgbClr val="101020"/>
                </a:highlight>
              </a:rPr>
              <a:t>// Print the ID of the newly created resource</a:t>
            </a:r>
            <a:endParaRPr sz="1200">
              <a:solidFill>
                <a:srgbClr val="00E000"/>
              </a:solidFill>
              <a:highlight>
                <a:srgbClr val="101020"/>
              </a:highlight>
            </a:endParaRPr>
          </a:p>
          <a:p>
            <a:pPr marL="342900" lvl="0" indent="-195262" rtl="0">
              <a:spcBef>
                <a:spcPts val="0"/>
              </a:spcBef>
              <a:spcAft>
                <a:spcPts val="0"/>
              </a:spcAft>
              <a:buClr>
                <a:schemeClr val="dk1"/>
              </a:buClr>
              <a:buSzPts val="1100"/>
              <a:buFont typeface="Arial"/>
              <a:buNone/>
            </a:pPr>
            <a:r>
              <a:rPr lang="en-US" sz="1200">
                <a:solidFill>
                  <a:srgbClr val="00E000"/>
                </a:solidFill>
                <a:highlight>
                  <a:srgbClr val="101020"/>
                </a:highlight>
              </a:rPr>
              <a:t>   </a:t>
            </a:r>
            <a:r>
              <a:rPr lang="en-US" sz="1200">
                <a:solidFill>
                  <a:srgbClr val="FF8080"/>
                </a:solidFill>
                <a:highlight>
                  <a:srgbClr val="101020"/>
                </a:highlight>
              </a:rPr>
              <a:t>System</a:t>
            </a:r>
            <a:r>
              <a:rPr lang="en-US" sz="1200">
                <a:solidFill>
                  <a:srgbClr val="D0D0D0"/>
                </a:solidFill>
                <a:highlight>
                  <a:srgbClr val="101020"/>
                </a:highlight>
              </a:rPr>
              <a:t>.</a:t>
            </a:r>
            <a:r>
              <a:rPr lang="en-US" sz="1200" b="1" i="1">
                <a:solidFill>
                  <a:srgbClr val="970FAC"/>
                </a:solidFill>
                <a:highlight>
                  <a:srgbClr val="101020"/>
                </a:highlight>
              </a:rPr>
              <a:t>out</a:t>
            </a:r>
            <a:r>
              <a:rPr lang="en-US" sz="1200">
                <a:solidFill>
                  <a:srgbClr val="D0D0D0"/>
                </a:solidFill>
                <a:highlight>
                  <a:srgbClr val="101020"/>
                </a:highlight>
              </a:rPr>
              <a:t>.println(</a:t>
            </a:r>
            <a:r>
              <a:rPr lang="en-US" sz="1200">
                <a:solidFill>
                  <a:srgbClr val="DC78DC"/>
                </a:solidFill>
                <a:highlight>
                  <a:srgbClr val="101020"/>
                </a:highlight>
              </a:rPr>
              <a:t>"Found ID:    " </a:t>
            </a:r>
            <a:r>
              <a:rPr lang="en-US" sz="1200">
                <a:solidFill>
                  <a:srgbClr val="D0D0D0"/>
                </a:solidFill>
                <a:highlight>
                  <a:srgbClr val="101020"/>
                </a:highlight>
              </a:rPr>
              <a:t>+ </a:t>
            </a:r>
            <a:r>
              <a:rPr lang="en-US" sz="1200">
                <a:solidFill>
                  <a:srgbClr val="79ABFF"/>
                </a:solidFill>
                <a:highlight>
                  <a:srgbClr val="101020"/>
                </a:highlight>
              </a:rPr>
              <a:t>patient</a:t>
            </a:r>
            <a:r>
              <a:rPr lang="en-US" sz="1200">
                <a:solidFill>
                  <a:srgbClr val="D0D0D0"/>
                </a:solidFill>
                <a:highlight>
                  <a:srgbClr val="101020"/>
                </a:highlight>
              </a:rPr>
              <a:t>.getId());</a:t>
            </a:r>
            <a:endParaRPr sz="1200">
              <a:solidFill>
                <a:srgbClr val="D0D0D0"/>
              </a:solidFill>
              <a:highlight>
                <a:srgbClr val="101020"/>
              </a:highlight>
            </a:endParaRPr>
          </a:p>
          <a:p>
            <a:pPr marL="342900" lvl="0" indent="-195262" rtl="0">
              <a:spcBef>
                <a:spcPts val="0"/>
              </a:spcBef>
              <a:spcAft>
                <a:spcPts val="0"/>
              </a:spcAft>
              <a:buClr>
                <a:schemeClr val="dk1"/>
              </a:buClr>
              <a:buSzPts val="1100"/>
              <a:buFont typeface="Arial"/>
              <a:buNone/>
            </a:pPr>
            <a:r>
              <a:rPr lang="en-US" sz="1200">
                <a:solidFill>
                  <a:srgbClr val="D0D0D0"/>
                </a:solidFill>
                <a:highlight>
                  <a:srgbClr val="101020"/>
                </a:highlight>
              </a:rPr>
              <a:t>  </a:t>
            </a:r>
            <a:endParaRPr sz="1200">
              <a:solidFill>
                <a:srgbClr val="D0D0D0"/>
              </a:solidFill>
              <a:highlight>
                <a:srgbClr val="101020"/>
              </a:highlight>
            </a:endParaRPr>
          </a:p>
          <a:p>
            <a:pPr marL="342900" lvl="0" indent="-195262" rtl="0">
              <a:spcBef>
                <a:spcPts val="0"/>
              </a:spcBef>
              <a:spcAft>
                <a:spcPts val="0"/>
              </a:spcAft>
              <a:buClr>
                <a:schemeClr val="dk1"/>
              </a:buClr>
              <a:buSzPts val="1100"/>
              <a:buFont typeface="Arial"/>
              <a:buNone/>
            </a:pPr>
            <a:r>
              <a:rPr lang="en-US" sz="1200">
                <a:solidFill>
                  <a:srgbClr val="D0D0D0"/>
                </a:solidFill>
                <a:highlight>
                  <a:srgbClr val="101020"/>
                </a:highlight>
              </a:rPr>
              <a:t>   </a:t>
            </a:r>
            <a:r>
              <a:rPr lang="en-US" sz="1200">
                <a:solidFill>
                  <a:srgbClr val="00E000"/>
                </a:solidFill>
                <a:highlight>
                  <a:srgbClr val="101020"/>
                </a:highlight>
              </a:rPr>
              <a:t>// Change the gender</a:t>
            </a:r>
            <a:endParaRPr sz="1200">
              <a:solidFill>
                <a:srgbClr val="00E000"/>
              </a:solidFill>
              <a:highlight>
                <a:srgbClr val="101020"/>
              </a:highlight>
            </a:endParaRPr>
          </a:p>
          <a:p>
            <a:pPr marL="342900" lvl="0" indent="-195262" rtl="0">
              <a:spcBef>
                <a:spcPts val="0"/>
              </a:spcBef>
              <a:spcAft>
                <a:spcPts val="0"/>
              </a:spcAft>
              <a:buClr>
                <a:schemeClr val="dk1"/>
              </a:buClr>
              <a:buSzPts val="1100"/>
              <a:buFont typeface="Arial"/>
              <a:buNone/>
            </a:pPr>
            <a:r>
              <a:rPr lang="en-US" sz="1200">
                <a:solidFill>
                  <a:srgbClr val="00E000"/>
                </a:solidFill>
                <a:highlight>
                  <a:srgbClr val="101020"/>
                </a:highlight>
              </a:rPr>
              <a:t>   </a:t>
            </a:r>
            <a:r>
              <a:rPr lang="en-US" sz="1200">
                <a:solidFill>
                  <a:srgbClr val="79ABFF"/>
                </a:solidFill>
                <a:highlight>
                  <a:srgbClr val="101020"/>
                </a:highlight>
              </a:rPr>
              <a:t>patient</a:t>
            </a:r>
            <a:r>
              <a:rPr lang="en-US" sz="1200">
                <a:solidFill>
                  <a:srgbClr val="D0D0D0"/>
                </a:solidFill>
                <a:highlight>
                  <a:srgbClr val="101020"/>
                </a:highlight>
              </a:rPr>
              <a:t>.setGender(</a:t>
            </a:r>
            <a:r>
              <a:rPr lang="en-US" sz="1200">
                <a:solidFill>
                  <a:srgbClr val="79ABFF"/>
                </a:solidFill>
                <a:highlight>
                  <a:srgbClr val="101020"/>
                </a:highlight>
              </a:rPr>
              <a:t>patient</a:t>
            </a:r>
            <a:r>
              <a:rPr lang="en-US" sz="1200">
                <a:solidFill>
                  <a:srgbClr val="D0D0D0"/>
                </a:solidFill>
                <a:highlight>
                  <a:srgbClr val="101020"/>
                </a:highlight>
              </a:rPr>
              <a:t>.getGender() == </a:t>
            </a:r>
            <a:r>
              <a:rPr lang="en-US" sz="1200">
                <a:solidFill>
                  <a:srgbClr val="D197D9"/>
                </a:solidFill>
                <a:highlight>
                  <a:srgbClr val="101020"/>
                </a:highlight>
              </a:rPr>
              <a:t>AdministrativeGender</a:t>
            </a:r>
            <a:r>
              <a:rPr lang="en-US" sz="1200">
                <a:solidFill>
                  <a:srgbClr val="D0D0D0"/>
                </a:solidFill>
                <a:highlight>
                  <a:srgbClr val="101020"/>
                </a:highlight>
              </a:rPr>
              <a:t>.</a:t>
            </a:r>
            <a:r>
              <a:rPr lang="en-US" sz="1200" b="1" i="1">
                <a:solidFill>
                  <a:srgbClr val="970FAC"/>
                </a:solidFill>
                <a:highlight>
                  <a:srgbClr val="101020"/>
                </a:highlight>
              </a:rPr>
              <a:t>MALE </a:t>
            </a:r>
            <a:r>
              <a:rPr lang="en-US" sz="1200">
                <a:solidFill>
                  <a:srgbClr val="D0D0D0"/>
                </a:solidFill>
                <a:highlight>
                  <a:srgbClr val="101020"/>
                </a:highlight>
              </a:rPr>
              <a:t>? </a:t>
            </a:r>
            <a:r>
              <a:rPr lang="en-US" sz="1200">
                <a:solidFill>
                  <a:srgbClr val="D197D9"/>
                </a:solidFill>
                <a:highlight>
                  <a:srgbClr val="101020"/>
                </a:highlight>
              </a:rPr>
              <a:t>AdministrativeGender</a:t>
            </a:r>
            <a:r>
              <a:rPr lang="en-US" sz="1200">
                <a:solidFill>
                  <a:srgbClr val="D0D0D0"/>
                </a:solidFill>
                <a:highlight>
                  <a:srgbClr val="101020"/>
                </a:highlight>
              </a:rPr>
              <a:t>.</a:t>
            </a:r>
            <a:r>
              <a:rPr lang="en-US" sz="1200" b="1" i="1">
                <a:solidFill>
                  <a:srgbClr val="970FAC"/>
                </a:solidFill>
                <a:highlight>
                  <a:srgbClr val="101020"/>
                </a:highlight>
              </a:rPr>
              <a:t>FEMALE </a:t>
            </a:r>
            <a:r>
              <a:rPr lang="en-US" sz="1200">
                <a:solidFill>
                  <a:srgbClr val="D0D0D0"/>
                </a:solidFill>
                <a:highlight>
                  <a:srgbClr val="101020"/>
                </a:highlight>
              </a:rPr>
              <a:t>: </a:t>
            </a:r>
            <a:r>
              <a:rPr lang="en-US" sz="1200">
                <a:solidFill>
                  <a:srgbClr val="D197D9"/>
                </a:solidFill>
                <a:highlight>
                  <a:srgbClr val="101020"/>
                </a:highlight>
              </a:rPr>
              <a:t>AdministrativeGender</a:t>
            </a:r>
            <a:r>
              <a:rPr lang="en-US" sz="1200">
                <a:solidFill>
                  <a:srgbClr val="D0D0D0"/>
                </a:solidFill>
                <a:highlight>
                  <a:srgbClr val="101020"/>
                </a:highlight>
              </a:rPr>
              <a:t>.</a:t>
            </a:r>
            <a:r>
              <a:rPr lang="en-US" sz="1200" b="1" i="1">
                <a:solidFill>
                  <a:srgbClr val="970FAC"/>
                </a:solidFill>
                <a:highlight>
                  <a:srgbClr val="101020"/>
                </a:highlight>
              </a:rPr>
              <a:t>MALE</a:t>
            </a:r>
            <a:r>
              <a:rPr lang="en-US" sz="1200">
                <a:solidFill>
                  <a:srgbClr val="D0D0D0"/>
                </a:solidFill>
                <a:highlight>
                  <a:srgbClr val="101020"/>
                </a:highlight>
              </a:rPr>
              <a:t>);</a:t>
            </a:r>
            <a:endParaRPr sz="1200">
              <a:solidFill>
                <a:srgbClr val="D0D0D0"/>
              </a:solidFill>
              <a:highlight>
                <a:srgbClr val="101020"/>
              </a:highlight>
            </a:endParaRPr>
          </a:p>
          <a:p>
            <a:pPr marL="342900" lvl="0" indent="-195262" rtl="0">
              <a:spcBef>
                <a:spcPts val="0"/>
              </a:spcBef>
              <a:spcAft>
                <a:spcPts val="0"/>
              </a:spcAft>
              <a:buClr>
                <a:schemeClr val="dk1"/>
              </a:buClr>
              <a:buSzPts val="1100"/>
              <a:buFont typeface="Arial"/>
              <a:buNone/>
            </a:pPr>
            <a:endParaRPr sz="1200">
              <a:solidFill>
                <a:srgbClr val="D0D0D0"/>
              </a:solidFill>
              <a:highlight>
                <a:srgbClr val="101020"/>
              </a:highlight>
            </a:endParaRPr>
          </a:p>
          <a:p>
            <a:pPr marL="342900" lvl="0" indent="-195262" rtl="0">
              <a:spcBef>
                <a:spcPts val="0"/>
              </a:spcBef>
              <a:spcAft>
                <a:spcPts val="0"/>
              </a:spcAft>
              <a:buClr>
                <a:schemeClr val="dk1"/>
              </a:buClr>
              <a:buSzPts val="1100"/>
              <a:buFont typeface="Arial"/>
              <a:buNone/>
            </a:pPr>
            <a:r>
              <a:rPr lang="en-US" sz="1200">
                <a:solidFill>
                  <a:srgbClr val="D0D0D0"/>
                </a:solidFill>
                <a:highlight>
                  <a:srgbClr val="101020"/>
                </a:highlight>
              </a:rPr>
              <a:t>   </a:t>
            </a:r>
            <a:r>
              <a:rPr lang="en-US" sz="1200">
                <a:solidFill>
                  <a:srgbClr val="00E000"/>
                </a:solidFill>
                <a:highlight>
                  <a:srgbClr val="101020"/>
                </a:highlight>
              </a:rPr>
              <a:t>// Update the patient</a:t>
            </a:r>
            <a:endParaRPr sz="1200">
              <a:solidFill>
                <a:srgbClr val="00E000"/>
              </a:solidFill>
              <a:highlight>
                <a:srgbClr val="101020"/>
              </a:highlight>
            </a:endParaRPr>
          </a:p>
          <a:p>
            <a:pPr marL="342900" lvl="0" indent="-195262" rtl="0">
              <a:spcBef>
                <a:spcPts val="0"/>
              </a:spcBef>
              <a:spcAft>
                <a:spcPts val="0"/>
              </a:spcAft>
              <a:buClr>
                <a:schemeClr val="dk1"/>
              </a:buClr>
              <a:buSzPts val="1100"/>
              <a:buFont typeface="Arial"/>
              <a:buNone/>
            </a:pPr>
            <a:r>
              <a:rPr lang="en-US" sz="1200">
                <a:solidFill>
                  <a:srgbClr val="00E000"/>
                </a:solidFill>
                <a:highlight>
                  <a:srgbClr val="101020"/>
                </a:highlight>
              </a:rPr>
              <a:t>   </a:t>
            </a:r>
            <a:r>
              <a:rPr lang="en-US" sz="1200">
                <a:solidFill>
                  <a:srgbClr val="FF8080"/>
                </a:solidFill>
                <a:highlight>
                  <a:srgbClr val="101020"/>
                </a:highlight>
              </a:rPr>
              <a:t>MethodOutcome </a:t>
            </a:r>
            <a:r>
              <a:rPr lang="en-US" sz="1200">
                <a:solidFill>
                  <a:srgbClr val="79ABFF"/>
                </a:solidFill>
                <a:highlight>
                  <a:srgbClr val="101020"/>
                </a:highlight>
              </a:rPr>
              <a:t>outcome </a:t>
            </a:r>
            <a:r>
              <a:rPr lang="en-US" sz="1200">
                <a:solidFill>
                  <a:srgbClr val="D0D0D0"/>
                </a:solidFill>
                <a:highlight>
                  <a:srgbClr val="101020"/>
                </a:highlight>
              </a:rPr>
              <a:t>= </a:t>
            </a:r>
            <a:r>
              <a:rPr lang="en-US" sz="1200">
                <a:solidFill>
                  <a:srgbClr val="79ABFF"/>
                </a:solidFill>
                <a:highlight>
                  <a:srgbClr val="101020"/>
                </a:highlight>
              </a:rPr>
              <a:t>client</a:t>
            </a:r>
            <a:endParaRPr sz="1200">
              <a:solidFill>
                <a:srgbClr val="79ABFF"/>
              </a:solidFill>
              <a:highlight>
                <a:srgbClr val="101020"/>
              </a:highlight>
            </a:endParaRPr>
          </a:p>
          <a:p>
            <a:pPr marL="342900" lvl="0" indent="-195262" rtl="0">
              <a:spcBef>
                <a:spcPts val="0"/>
              </a:spcBef>
              <a:spcAft>
                <a:spcPts val="0"/>
              </a:spcAft>
              <a:buClr>
                <a:schemeClr val="dk1"/>
              </a:buClr>
              <a:buSzPts val="1100"/>
              <a:buFont typeface="Arial"/>
              <a:buNone/>
            </a:pPr>
            <a:r>
              <a:rPr lang="en-US" sz="1200">
                <a:solidFill>
                  <a:srgbClr val="79ABFF"/>
                </a:solidFill>
                <a:highlight>
                  <a:srgbClr val="101020"/>
                </a:highlight>
              </a:rPr>
              <a:t>        </a:t>
            </a:r>
            <a:r>
              <a:rPr lang="en-US" sz="1200">
                <a:solidFill>
                  <a:srgbClr val="D0D0D0"/>
                </a:solidFill>
                <a:highlight>
                  <a:srgbClr val="101020"/>
                </a:highlight>
              </a:rPr>
              <a:t>.update()</a:t>
            </a:r>
            <a:endParaRPr sz="1200">
              <a:solidFill>
                <a:srgbClr val="D0D0D0"/>
              </a:solidFill>
              <a:highlight>
                <a:srgbClr val="101020"/>
              </a:highlight>
            </a:endParaRPr>
          </a:p>
          <a:p>
            <a:pPr marL="342900" lvl="0" indent="-195262" rtl="0">
              <a:spcBef>
                <a:spcPts val="0"/>
              </a:spcBef>
              <a:spcAft>
                <a:spcPts val="0"/>
              </a:spcAft>
              <a:buClr>
                <a:schemeClr val="dk1"/>
              </a:buClr>
              <a:buSzPts val="1100"/>
              <a:buFont typeface="Arial"/>
              <a:buNone/>
            </a:pPr>
            <a:r>
              <a:rPr lang="en-US" sz="1200">
                <a:solidFill>
                  <a:srgbClr val="D0D0D0"/>
                </a:solidFill>
                <a:highlight>
                  <a:srgbClr val="101020"/>
                </a:highlight>
              </a:rPr>
              <a:t>        .resource(</a:t>
            </a:r>
            <a:r>
              <a:rPr lang="en-US" sz="1200">
                <a:solidFill>
                  <a:srgbClr val="79ABFF"/>
                </a:solidFill>
                <a:highlight>
                  <a:srgbClr val="101020"/>
                </a:highlight>
              </a:rPr>
              <a:t>patient</a:t>
            </a:r>
            <a:r>
              <a:rPr lang="en-US" sz="1200">
                <a:solidFill>
                  <a:srgbClr val="D0D0D0"/>
                </a:solidFill>
                <a:highlight>
                  <a:srgbClr val="101020"/>
                </a:highlight>
              </a:rPr>
              <a:t>)</a:t>
            </a:r>
            <a:endParaRPr sz="1200">
              <a:solidFill>
                <a:srgbClr val="D0D0D0"/>
              </a:solidFill>
              <a:highlight>
                <a:srgbClr val="101020"/>
              </a:highlight>
            </a:endParaRPr>
          </a:p>
          <a:p>
            <a:pPr marL="342900" lvl="0" indent="-195262" rtl="0">
              <a:spcBef>
                <a:spcPts val="0"/>
              </a:spcBef>
              <a:spcAft>
                <a:spcPts val="0"/>
              </a:spcAft>
              <a:buClr>
                <a:schemeClr val="dk1"/>
              </a:buClr>
              <a:buSzPts val="1100"/>
              <a:buFont typeface="Arial"/>
              <a:buNone/>
            </a:pPr>
            <a:r>
              <a:rPr lang="en-US" sz="1200">
                <a:solidFill>
                  <a:srgbClr val="D0D0D0"/>
                </a:solidFill>
                <a:highlight>
                  <a:srgbClr val="101020"/>
                </a:highlight>
              </a:rPr>
              <a:t>        .execute();</a:t>
            </a:r>
            <a:endParaRPr sz="1200">
              <a:solidFill>
                <a:srgbClr val="D0D0D0"/>
              </a:solidFill>
              <a:highlight>
                <a:srgbClr val="101020"/>
              </a:highlight>
            </a:endParaRPr>
          </a:p>
          <a:p>
            <a:pPr marL="342900" lvl="0" indent="-195262" rtl="0">
              <a:spcBef>
                <a:spcPts val="0"/>
              </a:spcBef>
              <a:spcAft>
                <a:spcPts val="0"/>
              </a:spcAft>
              <a:buClr>
                <a:schemeClr val="dk1"/>
              </a:buClr>
              <a:buSzPts val="1100"/>
              <a:buFont typeface="Arial"/>
              <a:buNone/>
            </a:pPr>
            <a:r>
              <a:rPr lang="en-US" sz="1200">
                <a:solidFill>
                  <a:srgbClr val="D0D0D0"/>
                </a:solidFill>
                <a:highlight>
                  <a:srgbClr val="101020"/>
                </a:highlight>
              </a:rPr>
              <a:t>  </a:t>
            </a:r>
            <a:endParaRPr sz="1200">
              <a:solidFill>
                <a:srgbClr val="D0D0D0"/>
              </a:solidFill>
              <a:highlight>
                <a:srgbClr val="101020"/>
              </a:highlight>
            </a:endParaRPr>
          </a:p>
          <a:p>
            <a:pPr marL="342900" lvl="0" indent="-195262" rtl="0">
              <a:spcBef>
                <a:spcPts val="0"/>
              </a:spcBef>
              <a:spcAft>
                <a:spcPts val="0"/>
              </a:spcAft>
              <a:buClr>
                <a:schemeClr val="dk1"/>
              </a:buClr>
              <a:buSzPts val="1100"/>
              <a:buFont typeface="Arial"/>
              <a:buNone/>
            </a:pPr>
            <a:r>
              <a:rPr lang="en-US" sz="1200">
                <a:solidFill>
                  <a:srgbClr val="D0D0D0"/>
                </a:solidFill>
                <a:highlight>
                  <a:srgbClr val="101020"/>
                </a:highlight>
              </a:rPr>
              <a:t>   </a:t>
            </a:r>
            <a:r>
              <a:rPr lang="en-US" sz="1200">
                <a:solidFill>
                  <a:srgbClr val="FF8080"/>
                </a:solidFill>
                <a:highlight>
                  <a:srgbClr val="101020"/>
                </a:highlight>
              </a:rPr>
              <a:t>System</a:t>
            </a:r>
            <a:r>
              <a:rPr lang="en-US" sz="1200">
                <a:solidFill>
                  <a:srgbClr val="D0D0D0"/>
                </a:solidFill>
                <a:highlight>
                  <a:srgbClr val="101020"/>
                </a:highlight>
              </a:rPr>
              <a:t>.</a:t>
            </a:r>
            <a:r>
              <a:rPr lang="en-US" sz="1200" b="1" i="1">
                <a:solidFill>
                  <a:srgbClr val="970FAC"/>
                </a:solidFill>
                <a:highlight>
                  <a:srgbClr val="101020"/>
                </a:highlight>
              </a:rPr>
              <a:t>out</a:t>
            </a:r>
            <a:r>
              <a:rPr lang="en-US" sz="1200">
                <a:solidFill>
                  <a:srgbClr val="D0D0D0"/>
                </a:solidFill>
                <a:highlight>
                  <a:srgbClr val="101020"/>
                </a:highlight>
              </a:rPr>
              <a:t>.println(</a:t>
            </a:r>
            <a:r>
              <a:rPr lang="en-US" sz="1200">
                <a:solidFill>
                  <a:srgbClr val="DC78DC"/>
                </a:solidFill>
                <a:highlight>
                  <a:srgbClr val="101020"/>
                </a:highlight>
              </a:rPr>
              <a:t>"Now have ID: " </a:t>
            </a:r>
            <a:r>
              <a:rPr lang="en-US" sz="1200">
                <a:solidFill>
                  <a:srgbClr val="D0D0D0"/>
                </a:solidFill>
                <a:highlight>
                  <a:srgbClr val="101020"/>
                </a:highlight>
              </a:rPr>
              <a:t>+ </a:t>
            </a:r>
            <a:r>
              <a:rPr lang="en-US" sz="1200">
                <a:solidFill>
                  <a:srgbClr val="79ABFF"/>
                </a:solidFill>
                <a:highlight>
                  <a:srgbClr val="101020"/>
                </a:highlight>
              </a:rPr>
              <a:t>outcome</a:t>
            </a:r>
            <a:r>
              <a:rPr lang="en-US" sz="1200">
                <a:solidFill>
                  <a:srgbClr val="D0D0D0"/>
                </a:solidFill>
                <a:highlight>
                  <a:srgbClr val="101020"/>
                </a:highlight>
              </a:rPr>
              <a:t>.getId());</a:t>
            </a:r>
            <a:endParaRPr sz="1200">
              <a:solidFill>
                <a:srgbClr val="D0D0D0"/>
              </a:solidFill>
              <a:highlight>
                <a:srgbClr val="101020"/>
              </a:highlight>
            </a:endParaRPr>
          </a:p>
          <a:p>
            <a:pPr marL="342900" lvl="0" indent="-195262" rtl="0">
              <a:spcBef>
                <a:spcPts val="0"/>
              </a:spcBef>
              <a:spcAft>
                <a:spcPts val="0"/>
              </a:spcAft>
              <a:buClr>
                <a:schemeClr val="dk1"/>
              </a:buClr>
              <a:buSzPts val="1100"/>
              <a:buFont typeface="Arial"/>
              <a:buNone/>
            </a:pPr>
            <a:r>
              <a:rPr lang="en-US" sz="1200">
                <a:solidFill>
                  <a:srgbClr val="D0D0D0"/>
                </a:solidFill>
                <a:highlight>
                  <a:srgbClr val="101020"/>
                </a:highlight>
              </a:rPr>
              <a:t> }</a:t>
            </a:r>
            <a:endParaRPr sz="1200">
              <a:solidFill>
                <a:srgbClr val="D0D0D0"/>
              </a:solidFill>
              <a:highlight>
                <a:srgbClr val="101020"/>
              </a:highlight>
            </a:endParaRPr>
          </a:p>
          <a:p>
            <a:pPr marL="342900" lvl="0" indent="-195262" rtl="0">
              <a:spcBef>
                <a:spcPts val="0"/>
              </a:spcBef>
              <a:spcAft>
                <a:spcPts val="0"/>
              </a:spcAft>
              <a:buClr>
                <a:schemeClr val="dk1"/>
              </a:buClr>
              <a:buSzPts val="1100"/>
              <a:buFont typeface="Arial"/>
              <a:buNone/>
            </a:pPr>
            <a:r>
              <a:rPr lang="en-US" sz="1200">
                <a:solidFill>
                  <a:srgbClr val="D0D0D0"/>
                </a:solidFill>
                <a:highlight>
                  <a:srgbClr val="101020"/>
                </a:highlight>
              </a:rPr>
              <a:t>}</a:t>
            </a:r>
            <a:endParaRPr sz="1200">
              <a:solidFill>
                <a:srgbClr val="D0D0D0"/>
              </a:solidFill>
              <a:highlight>
                <a:srgbClr val="101020"/>
              </a:highlight>
            </a:endParaRPr>
          </a:p>
          <a:p>
            <a:pPr marL="342900" lvl="0" indent="-195262" rtl="0">
              <a:spcBef>
                <a:spcPts val="0"/>
              </a:spcBef>
              <a:spcAft>
                <a:spcPts val="0"/>
              </a:spcAft>
              <a:buNone/>
            </a:pPr>
            <a:endParaRPr sz="1200">
              <a:solidFill>
                <a:srgbClr val="00D0D0"/>
              </a:solidFill>
              <a:highlight>
                <a:srgbClr val="101020"/>
              </a:highlight>
            </a:endParaRPr>
          </a:p>
          <a:p>
            <a:pPr marL="342900" lvl="0" indent="-195262" rtl="0">
              <a:spcBef>
                <a:spcPts val="0"/>
              </a:spcBef>
              <a:spcAft>
                <a:spcPts val="0"/>
              </a:spcAft>
              <a:buClr>
                <a:schemeClr val="dk1"/>
              </a:buClr>
              <a:buSzPts val="1100"/>
              <a:buFont typeface="Arial"/>
              <a:buNone/>
            </a:pPr>
            <a:endParaRPr sz="1200">
              <a:solidFill>
                <a:srgbClr val="00D0D0"/>
              </a:solidFill>
              <a:highlight>
                <a:srgbClr val="101020"/>
              </a:highlight>
            </a:endParaRPr>
          </a:p>
          <a:p>
            <a:pPr marL="342900" lvl="0" indent="-195262" rtl="0">
              <a:spcBef>
                <a:spcPts val="620"/>
              </a:spcBef>
              <a:spcAft>
                <a:spcPts val="0"/>
              </a:spcAft>
              <a:buNone/>
            </a:pPr>
            <a:endParaRPr sz="1200"/>
          </a:p>
        </p:txBody>
      </p:sp>
      <p:sp>
        <p:nvSpPr>
          <p:cNvPr id="448" name="Shape 448"/>
          <p:cNvSpPr txBox="1">
            <a:spLocks noGrp="1"/>
          </p:cNvSpPr>
          <p:nvPr>
            <p:ph type="sldNum" idx="12"/>
          </p:nvPr>
        </p:nvSpPr>
        <p:spPr>
          <a:xfrm>
            <a:off x="5791200" y="6534150"/>
            <a:ext cx="711300" cy="476100"/>
          </a:xfrm>
          <a:prstGeom prst="rect">
            <a:avLst/>
          </a:prstGeom>
        </p:spPr>
        <p:txBody>
          <a:bodyPr spcFirstLastPara="1" wrap="square" lIns="91425" tIns="45700" rIns="91425" bIns="45700" anchor="ctr" anchorCtr="0">
            <a:noAutofit/>
          </a:bodyPr>
          <a:lstStyle/>
          <a:p>
            <a:pPr marL="0" lvl="0" indent="0" rtl="0">
              <a:spcBef>
                <a:spcPts val="0"/>
              </a:spcBef>
              <a:spcAft>
                <a:spcPts val="0"/>
              </a:spcAft>
              <a:buClr>
                <a:srgbClr val="000000"/>
              </a:buClr>
              <a:buFont typeface="Arial"/>
              <a:buNone/>
            </a:pPr>
            <a:fld id="{00000000-1234-1234-1234-123412341234}" type="slidenum">
              <a:rPr lang="en-US"/>
              <a:t>137</a:t>
            </a:fld>
            <a:endParaRPr/>
          </a:p>
        </p:txBody>
      </p:sp>
    </p:spTree>
    <p:extLst>
      <p:ext uri="{BB962C8B-B14F-4D97-AF65-F5344CB8AC3E}">
        <p14:creationId xmlns:p14="http://schemas.microsoft.com/office/powerpoint/2010/main" val="380884342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txBox="1">
            <a:spLocks noGrp="1"/>
          </p:cNvSpPr>
          <p:nvPr>
            <p:ph type="title"/>
          </p:nvPr>
        </p:nvSpPr>
        <p:spPr>
          <a:xfrm>
            <a:off x="711200" y="473075"/>
            <a:ext cx="10871100" cy="822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a:t>Searching</a:t>
            </a:r>
            <a:endParaRPr/>
          </a:p>
        </p:txBody>
      </p:sp>
      <p:sp>
        <p:nvSpPr>
          <p:cNvPr id="472" name="Shape 472"/>
          <p:cNvSpPr txBox="1">
            <a:spLocks noGrp="1"/>
          </p:cNvSpPr>
          <p:nvPr>
            <p:ph type="body" idx="1"/>
          </p:nvPr>
        </p:nvSpPr>
        <p:spPr>
          <a:xfrm>
            <a:off x="508050" y="1714500"/>
            <a:ext cx="11175900" cy="4724400"/>
          </a:xfrm>
          <a:prstGeom prst="rect">
            <a:avLst/>
          </a:prstGeom>
          <a:solidFill>
            <a:srgbClr val="000000"/>
          </a:solidFill>
        </p:spPr>
        <p:txBody>
          <a:bodyPr spcFirstLastPara="1" wrap="square" lIns="91425" tIns="91425" rIns="91425" bIns="91425" anchor="t" anchorCtr="0">
            <a:noAutofit/>
          </a:bodyPr>
          <a:lstStyle/>
          <a:p>
            <a:pPr marL="342900" lvl="0" indent="-195262">
              <a:spcBef>
                <a:spcPts val="0"/>
              </a:spcBef>
              <a:spcAft>
                <a:spcPts val="0"/>
              </a:spcAft>
              <a:buClr>
                <a:schemeClr val="dk1"/>
              </a:buClr>
              <a:buSzPts val="1100"/>
              <a:buFont typeface="Arial"/>
              <a:buNone/>
            </a:pPr>
            <a:r>
              <a:rPr lang="en-US" sz="1500">
                <a:solidFill>
                  <a:srgbClr val="00D0D0"/>
                </a:solidFill>
                <a:highlight>
                  <a:srgbClr val="101020"/>
                </a:highlight>
              </a:rPr>
              <a:t>public class </a:t>
            </a:r>
            <a:r>
              <a:rPr lang="en-US" sz="1500">
                <a:solidFill>
                  <a:srgbClr val="FF8080"/>
                </a:solidFill>
                <a:highlight>
                  <a:srgbClr val="101020"/>
                </a:highlight>
              </a:rPr>
              <a:t>Example08_ClientSearch </a:t>
            </a:r>
            <a:r>
              <a:rPr lang="en-US" sz="1500">
                <a:solidFill>
                  <a:srgbClr val="D0D0D0"/>
                </a:solidFill>
                <a:highlight>
                  <a:srgbClr val="101020"/>
                </a:highlight>
              </a:rPr>
              <a:t>{</a:t>
            </a:r>
            <a:endParaRPr sz="15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500">
                <a:solidFill>
                  <a:srgbClr val="D0D0D0"/>
                </a:solidFill>
                <a:highlight>
                  <a:srgbClr val="101020"/>
                </a:highlight>
              </a:rPr>
              <a:t> </a:t>
            </a:r>
            <a:r>
              <a:rPr lang="en-US" sz="1500">
                <a:solidFill>
                  <a:srgbClr val="00D0D0"/>
                </a:solidFill>
                <a:highlight>
                  <a:srgbClr val="101020"/>
                </a:highlight>
              </a:rPr>
              <a:t>public static void </a:t>
            </a:r>
            <a:r>
              <a:rPr lang="en-US" sz="1500">
                <a:solidFill>
                  <a:srgbClr val="D0D0D0"/>
                </a:solidFill>
                <a:highlight>
                  <a:srgbClr val="101020"/>
                </a:highlight>
              </a:rPr>
              <a:t>main(</a:t>
            </a:r>
            <a:r>
              <a:rPr lang="en-US" sz="1500">
                <a:solidFill>
                  <a:srgbClr val="FF8080"/>
                </a:solidFill>
                <a:highlight>
                  <a:srgbClr val="101020"/>
                </a:highlight>
              </a:rPr>
              <a:t>String</a:t>
            </a:r>
            <a:r>
              <a:rPr lang="en-US" sz="1500">
                <a:solidFill>
                  <a:srgbClr val="D0D0D0"/>
                </a:solidFill>
                <a:highlight>
                  <a:srgbClr val="101020"/>
                </a:highlight>
              </a:rPr>
              <a:t>[] </a:t>
            </a:r>
            <a:r>
              <a:rPr lang="en-US" sz="1500">
                <a:solidFill>
                  <a:srgbClr val="BFA4A4"/>
                </a:solidFill>
                <a:highlight>
                  <a:srgbClr val="101020"/>
                </a:highlight>
              </a:rPr>
              <a:t>theArgs</a:t>
            </a:r>
            <a:r>
              <a:rPr lang="en-US" sz="1500">
                <a:solidFill>
                  <a:srgbClr val="D0D0D0"/>
                </a:solidFill>
                <a:highlight>
                  <a:srgbClr val="101020"/>
                </a:highlight>
              </a:rPr>
              <a:t>) {</a:t>
            </a:r>
            <a:endParaRPr sz="15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500">
                <a:solidFill>
                  <a:srgbClr val="D0D0D0"/>
                </a:solidFill>
                <a:highlight>
                  <a:srgbClr val="101020"/>
                </a:highlight>
              </a:rPr>
              <a:t>   </a:t>
            </a:r>
            <a:r>
              <a:rPr lang="en-US" sz="1500">
                <a:solidFill>
                  <a:srgbClr val="FF8080"/>
                </a:solidFill>
                <a:highlight>
                  <a:srgbClr val="101020"/>
                </a:highlight>
              </a:rPr>
              <a:t>FhirContext </a:t>
            </a:r>
            <a:r>
              <a:rPr lang="en-US" sz="1500">
                <a:solidFill>
                  <a:srgbClr val="79ABFF"/>
                </a:solidFill>
                <a:highlight>
                  <a:srgbClr val="101020"/>
                </a:highlight>
              </a:rPr>
              <a:t>ctx </a:t>
            </a:r>
            <a:r>
              <a:rPr lang="en-US" sz="1500">
                <a:solidFill>
                  <a:srgbClr val="D0D0D0"/>
                </a:solidFill>
                <a:highlight>
                  <a:srgbClr val="101020"/>
                </a:highlight>
              </a:rPr>
              <a:t>= </a:t>
            </a:r>
            <a:r>
              <a:rPr lang="en-US" sz="1500">
                <a:solidFill>
                  <a:srgbClr val="FF8080"/>
                </a:solidFill>
                <a:highlight>
                  <a:srgbClr val="101020"/>
                </a:highlight>
              </a:rPr>
              <a:t>FhirContext</a:t>
            </a:r>
            <a:r>
              <a:rPr lang="en-US" sz="1500">
                <a:solidFill>
                  <a:srgbClr val="D0D0D0"/>
                </a:solidFill>
                <a:highlight>
                  <a:srgbClr val="101020"/>
                </a:highlight>
              </a:rPr>
              <a:t>.</a:t>
            </a:r>
            <a:r>
              <a:rPr lang="en-US" sz="1500">
                <a:solidFill>
                  <a:srgbClr val="D9E577"/>
                </a:solidFill>
                <a:highlight>
                  <a:srgbClr val="101020"/>
                </a:highlight>
              </a:rPr>
              <a:t>forDstu3</a:t>
            </a:r>
            <a:r>
              <a:rPr lang="en-US" sz="1500">
                <a:solidFill>
                  <a:srgbClr val="D0D0D0"/>
                </a:solidFill>
                <a:highlight>
                  <a:srgbClr val="101020"/>
                </a:highlight>
              </a:rPr>
              <a:t>();</a:t>
            </a:r>
            <a:endParaRPr sz="15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500">
                <a:solidFill>
                  <a:srgbClr val="D0D0D0"/>
                </a:solidFill>
                <a:highlight>
                  <a:srgbClr val="101020"/>
                </a:highlight>
              </a:rPr>
              <a:t>   </a:t>
            </a:r>
            <a:r>
              <a:rPr lang="en-US" sz="1500">
                <a:solidFill>
                  <a:srgbClr val="D197D9"/>
                </a:solidFill>
                <a:highlight>
                  <a:srgbClr val="101020"/>
                </a:highlight>
              </a:rPr>
              <a:t>IGenericClient </a:t>
            </a:r>
            <a:r>
              <a:rPr lang="en-US" sz="1500">
                <a:solidFill>
                  <a:srgbClr val="79ABFF"/>
                </a:solidFill>
                <a:highlight>
                  <a:srgbClr val="101020"/>
                </a:highlight>
              </a:rPr>
              <a:t>client </a:t>
            </a:r>
            <a:r>
              <a:rPr lang="en-US" sz="1500">
                <a:solidFill>
                  <a:srgbClr val="D0D0D0"/>
                </a:solidFill>
                <a:highlight>
                  <a:srgbClr val="101020"/>
                </a:highlight>
              </a:rPr>
              <a:t>= </a:t>
            </a:r>
            <a:r>
              <a:rPr lang="en-US" sz="1500">
                <a:solidFill>
                  <a:srgbClr val="79ABFF"/>
                </a:solidFill>
                <a:highlight>
                  <a:srgbClr val="101020"/>
                </a:highlight>
              </a:rPr>
              <a:t>ctx</a:t>
            </a:r>
            <a:r>
              <a:rPr lang="en-US" sz="1500">
                <a:solidFill>
                  <a:srgbClr val="D0D0D0"/>
                </a:solidFill>
                <a:highlight>
                  <a:srgbClr val="101020"/>
                </a:highlight>
              </a:rPr>
              <a:t>.newRestfulGenericClient(</a:t>
            </a:r>
            <a:r>
              <a:rPr lang="en-US" sz="1500">
                <a:solidFill>
                  <a:srgbClr val="DC78DC"/>
                </a:solidFill>
                <a:highlight>
                  <a:srgbClr val="101020"/>
                </a:highlight>
              </a:rPr>
              <a:t>"http://fhirtest.uhn.ca/baseDstu3"</a:t>
            </a:r>
            <a:r>
              <a:rPr lang="en-US" sz="1500">
                <a:solidFill>
                  <a:srgbClr val="D0D0D0"/>
                </a:solidFill>
                <a:highlight>
                  <a:srgbClr val="101020"/>
                </a:highlight>
              </a:rPr>
              <a:t>);</a:t>
            </a:r>
            <a:endParaRPr sz="15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endParaRPr sz="15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500">
                <a:solidFill>
                  <a:srgbClr val="D0D0D0"/>
                </a:solidFill>
                <a:highlight>
                  <a:srgbClr val="101020"/>
                </a:highlight>
              </a:rPr>
              <a:t>   </a:t>
            </a:r>
            <a:r>
              <a:rPr lang="en-US" sz="1500">
                <a:solidFill>
                  <a:srgbClr val="00E000"/>
                </a:solidFill>
                <a:highlight>
                  <a:srgbClr val="101020"/>
                </a:highlight>
              </a:rPr>
              <a:t>// Build a search and execute it</a:t>
            </a:r>
            <a:endParaRPr sz="1500">
              <a:solidFill>
                <a:srgbClr val="00E000"/>
              </a:solidFill>
              <a:highlight>
                <a:srgbClr val="101020"/>
              </a:highlight>
            </a:endParaRPr>
          </a:p>
          <a:p>
            <a:pPr marL="342900" lvl="0" indent="-195262">
              <a:spcBef>
                <a:spcPts val="0"/>
              </a:spcBef>
              <a:spcAft>
                <a:spcPts val="0"/>
              </a:spcAft>
              <a:buClr>
                <a:schemeClr val="dk1"/>
              </a:buClr>
              <a:buSzPts val="1100"/>
              <a:buFont typeface="Arial"/>
              <a:buNone/>
            </a:pPr>
            <a:r>
              <a:rPr lang="en-US" sz="1500">
                <a:solidFill>
                  <a:srgbClr val="00E000"/>
                </a:solidFill>
                <a:highlight>
                  <a:srgbClr val="101020"/>
                </a:highlight>
              </a:rPr>
              <a:t>   </a:t>
            </a:r>
            <a:r>
              <a:rPr lang="en-US" sz="1500">
                <a:solidFill>
                  <a:srgbClr val="FF8080"/>
                </a:solidFill>
                <a:highlight>
                  <a:srgbClr val="101020"/>
                </a:highlight>
              </a:rPr>
              <a:t>Bundle </a:t>
            </a:r>
            <a:r>
              <a:rPr lang="en-US" sz="1500">
                <a:solidFill>
                  <a:srgbClr val="79ABFF"/>
                </a:solidFill>
                <a:highlight>
                  <a:srgbClr val="101020"/>
                </a:highlight>
              </a:rPr>
              <a:t>response </a:t>
            </a:r>
            <a:r>
              <a:rPr lang="en-US" sz="1500">
                <a:solidFill>
                  <a:srgbClr val="D0D0D0"/>
                </a:solidFill>
                <a:highlight>
                  <a:srgbClr val="101020"/>
                </a:highlight>
              </a:rPr>
              <a:t>= </a:t>
            </a:r>
            <a:r>
              <a:rPr lang="en-US" sz="1500">
                <a:solidFill>
                  <a:srgbClr val="79ABFF"/>
                </a:solidFill>
                <a:highlight>
                  <a:srgbClr val="101020"/>
                </a:highlight>
              </a:rPr>
              <a:t>client</a:t>
            </a:r>
            <a:r>
              <a:rPr lang="en-US" sz="1500">
                <a:solidFill>
                  <a:srgbClr val="D0D0D0"/>
                </a:solidFill>
                <a:highlight>
                  <a:srgbClr val="101020"/>
                </a:highlight>
              </a:rPr>
              <a:t>.search()</a:t>
            </a:r>
            <a:endParaRPr sz="15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500">
                <a:solidFill>
                  <a:srgbClr val="D0D0D0"/>
                </a:solidFill>
                <a:highlight>
                  <a:srgbClr val="101020"/>
                </a:highlight>
              </a:rPr>
              <a:t>       .forResource(</a:t>
            </a:r>
            <a:r>
              <a:rPr lang="en-US" sz="1500">
                <a:solidFill>
                  <a:srgbClr val="FF8080"/>
                </a:solidFill>
                <a:highlight>
                  <a:srgbClr val="101020"/>
                </a:highlight>
              </a:rPr>
              <a:t>Patient</a:t>
            </a:r>
            <a:r>
              <a:rPr lang="en-US" sz="1500">
                <a:solidFill>
                  <a:srgbClr val="D0D0D0"/>
                </a:solidFill>
                <a:highlight>
                  <a:srgbClr val="101020"/>
                </a:highlight>
              </a:rPr>
              <a:t>.</a:t>
            </a:r>
            <a:r>
              <a:rPr lang="en-US" sz="1500">
                <a:solidFill>
                  <a:srgbClr val="00D0D0"/>
                </a:solidFill>
                <a:highlight>
                  <a:srgbClr val="101020"/>
                </a:highlight>
              </a:rPr>
              <a:t>class</a:t>
            </a:r>
            <a:r>
              <a:rPr lang="en-US" sz="1500">
                <a:solidFill>
                  <a:srgbClr val="D0D0D0"/>
                </a:solidFill>
                <a:highlight>
                  <a:srgbClr val="101020"/>
                </a:highlight>
              </a:rPr>
              <a:t>)</a:t>
            </a:r>
            <a:endParaRPr sz="15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500">
                <a:solidFill>
                  <a:srgbClr val="D0D0D0"/>
                </a:solidFill>
                <a:highlight>
                  <a:srgbClr val="101020"/>
                </a:highlight>
              </a:rPr>
              <a:t>       .where(</a:t>
            </a:r>
            <a:r>
              <a:rPr lang="en-US" sz="1500">
                <a:solidFill>
                  <a:srgbClr val="FF8080"/>
                </a:solidFill>
                <a:highlight>
                  <a:srgbClr val="101020"/>
                </a:highlight>
              </a:rPr>
              <a:t>Patient</a:t>
            </a:r>
            <a:r>
              <a:rPr lang="en-US" sz="1500">
                <a:solidFill>
                  <a:srgbClr val="D0D0D0"/>
                </a:solidFill>
                <a:highlight>
                  <a:srgbClr val="101020"/>
                </a:highlight>
              </a:rPr>
              <a:t>.</a:t>
            </a:r>
            <a:r>
              <a:rPr lang="en-US" sz="1500" b="1" i="1">
                <a:solidFill>
                  <a:srgbClr val="970FAC"/>
                </a:solidFill>
                <a:highlight>
                  <a:srgbClr val="101020"/>
                </a:highlight>
              </a:rPr>
              <a:t>NAME</a:t>
            </a:r>
            <a:r>
              <a:rPr lang="en-US" sz="1500">
                <a:solidFill>
                  <a:srgbClr val="D0D0D0"/>
                </a:solidFill>
                <a:highlight>
                  <a:srgbClr val="101020"/>
                </a:highlight>
              </a:rPr>
              <a:t>.matches().value(</a:t>
            </a:r>
            <a:r>
              <a:rPr lang="en-US" sz="1500">
                <a:solidFill>
                  <a:srgbClr val="DC78DC"/>
                </a:solidFill>
                <a:highlight>
                  <a:srgbClr val="101020"/>
                </a:highlight>
              </a:rPr>
              <a:t>"Test"</a:t>
            </a:r>
            <a:r>
              <a:rPr lang="en-US" sz="1500">
                <a:solidFill>
                  <a:srgbClr val="D0D0D0"/>
                </a:solidFill>
                <a:highlight>
                  <a:srgbClr val="101020"/>
                </a:highlight>
              </a:rPr>
              <a:t>))</a:t>
            </a:r>
            <a:endParaRPr sz="15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500">
                <a:solidFill>
                  <a:srgbClr val="D0D0D0"/>
                </a:solidFill>
                <a:highlight>
                  <a:srgbClr val="101020"/>
                </a:highlight>
              </a:rPr>
              <a:t>       .and(</a:t>
            </a:r>
            <a:r>
              <a:rPr lang="en-US" sz="1500">
                <a:solidFill>
                  <a:srgbClr val="FF8080"/>
                </a:solidFill>
                <a:highlight>
                  <a:srgbClr val="101020"/>
                </a:highlight>
              </a:rPr>
              <a:t>Patient</a:t>
            </a:r>
            <a:r>
              <a:rPr lang="en-US" sz="1500">
                <a:solidFill>
                  <a:srgbClr val="D0D0D0"/>
                </a:solidFill>
                <a:highlight>
                  <a:srgbClr val="101020"/>
                </a:highlight>
              </a:rPr>
              <a:t>.</a:t>
            </a:r>
            <a:r>
              <a:rPr lang="en-US" sz="1500" b="1" i="1">
                <a:solidFill>
                  <a:srgbClr val="970FAC"/>
                </a:solidFill>
                <a:highlight>
                  <a:srgbClr val="101020"/>
                </a:highlight>
              </a:rPr>
              <a:t>BIRTHDATE</a:t>
            </a:r>
            <a:r>
              <a:rPr lang="en-US" sz="1500">
                <a:solidFill>
                  <a:srgbClr val="D0D0D0"/>
                </a:solidFill>
                <a:highlight>
                  <a:srgbClr val="101020"/>
                </a:highlight>
              </a:rPr>
              <a:t>.before().day(</a:t>
            </a:r>
            <a:r>
              <a:rPr lang="en-US" sz="1500">
                <a:solidFill>
                  <a:srgbClr val="DC78DC"/>
                </a:solidFill>
                <a:highlight>
                  <a:srgbClr val="101020"/>
                </a:highlight>
              </a:rPr>
              <a:t>"2014-01-01"</a:t>
            </a:r>
            <a:r>
              <a:rPr lang="en-US" sz="1500">
                <a:solidFill>
                  <a:srgbClr val="D0D0D0"/>
                </a:solidFill>
                <a:highlight>
                  <a:srgbClr val="101020"/>
                </a:highlight>
              </a:rPr>
              <a:t>))</a:t>
            </a:r>
            <a:endParaRPr sz="15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500">
                <a:solidFill>
                  <a:srgbClr val="D0D0D0"/>
                </a:solidFill>
                <a:highlight>
                  <a:srgbClr val="101020"/>
                </a:highlight>
              </a:rPr>
              <a:t>       .count(</a:t>
            </a:r>
            <a:r>
              <a:rPr lang="en-US" sz="1500">
                <a:solidFill>
                  <a:srgbClr val="FFFF00"/>
                </a:solidFill>
                <a:highlight>
                  <a:srgbClr val="101020"/>
                </a:highlight>
              </a:rPr>
              <a:t>100</a:t>
            </a:r>
            <a:r>
              <a:rPr lang="en-US" sz="1500">
                <a:solidFill>
                  <a:srgbClr val="D0D0D0"/>
                </a:solidFill>
                <a:highlight>
                  <a:srgbClr val="101020"/>
                </a:highlight>
              </a:rPr>
              <a:t>)</a:t>
            </a:r>
            <a:endParaRPr sz="15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500">
                <a:solidFill>
                  <a:srgbClr val="D0D0D0"/>
                </a:solidFill>
                <a:highlight>
                  <a:srgbClr val="101020"/>
                </a:highlight>
              </a:rPr>
              <a:t>       .returnBundle(</a:t>
            </a:r>
            <a:r>
              <a:rPr lang="en-US" sz="1500">
                <a:solidFill>
                  <a:srgbClr val="FF8080"/>
                </a:solidFill>
                <a:highlight>
                  <a:srgbClr val="101020"/>
                </a:highlight>
              </a:rPr>
              <a:t>Bundle</a:t>
            </a:r>
            <a:r>
              <a:rPr lang="en-US" sz="1500">
                <a:solidFill>
                  <a:srgbClr val="D0D0D0"/>
                </a:solidFill>
                <a:highlight>
                  <a:srgbClr val="101020"/>
                </a:highlight>
              </a:rPr>
              <a:t>.</a:t>
            </a:r>
            <a:r>
              <a:rPr lang="en-US" sz="1500">
                <a:solidFill>
                  <a:srgbClr val="00D0D0"/>
                </a:solidFill>
                <a:highlight>
                  <a:srgbClr val="101020"/>
                </a:highlight>
              </a:rPr>
              <a:t>class</a:t>
            </a:r>
            <a:r>
              <a:rPr lang="en-US" sz="1500">
                <a:solidFill>
                  <a:srgbClr val="D0D0D0"/>
                </a:solidFill>
                <a:highlight>
                  <a:srgbClr val="101020"/>
                </a:highlight>
              </a:rPr>
              <a:t>)</a:t>
            </a:r>
            <a:endParaRPr sz="15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500">
                <a:solidFill>
                  <a:srgbClr val="D0D0D0"/>
                </a:solidFill>
                <a:highlight>
                  <a:srgbClr val="101020"/>
                </a:highlight>
              </a:rPr>
              <a:t>       .execute();</a:t>
            </a:r>
            <a:endParaRPr sz="15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endParaRPr sz="15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500">
                <a:solidFill>
                  <a:srgbClr val="D0D0D0"/>
                </a:solidFill>
                <a:highlight>
                  <a:srgbClr val="101020"/>
                </a:highlight>
              </a:rPr>
              <a:t>   </a:t>
            </a:r>
            <a:r>
              <a:rPr lang="en-US" sz="1500">
                <a:solidFill>
                  <a:srgbClr val="00E000"/>
                </a:solidFill>
                <a:highlight>
                  <a:srgbClr val="101020"/>
                </a:highlight>
              </a:rPr>
              <a:t>// How many resources did we find?</a:t>
            </a:r>
            <a:endParaRPr sz="1500">
              <a:solidFill>
                <a:srgbClr val="00E000"/>
              </a:solidFill>
              <a:highlight>
                <a:srgbClr val="101020"/>
              </a:highlight>
            </a:endParaRPr>
          </a:p>
          <a:p>
            <a:pPr marL="342900" lvl="0" indent="-195262">
              <a:spcBef>
                <a:spcPts val="0"/>
              </a:spcBef>
              <a:spcAft>
                <a:spcPts val="0"/>
              </a:spcAft>
              <a:buClr>
                <a:schemeClr val="dk1"/>
              </a:buClr>
              <a:buSzPts val="1100"/>
              <a:buFont typeface="Arial"/>
              <a:buNone/>
            </a:pPr>
            <a:r>
              <a:rPr lang="en-US" sz="1500">
                <a:solidFill>
                  <a:srgbClr val="00E000"/>
                </a:solidFill>
                <a:highlight>
                  <a:srgbClr val="101020"/>
                </a:highlight>
              </a:rPr>
              <a:t>   </a:t>
            </a:r>
            <a:r>
              <a:rPr lang="en-US" sz="1500">
                <a:solidFill>
                  <a:srgbClr val="FF8080"/>
                </a:solidFill>
                <a:highlight>
                  <a:srgbClr val="101020"/>
                </a:highlight>
              </a:rPr>
              <a:t>System</a:t>
            </a:r>
            <a:r>
              <a:rPr lang="en-US" sz="1500">
                <a:solidFill>
                  <a:srgbClr val="D0D0D0"/>
                </a:solidFill>
                <a:highlight>
                  <a:srgbClr val="101020"/>
                </a:highlight>
              </a:rPr>
              <a:t>.</a:t>
            </a:r>
            <a:r>
              <a:rPr lang="en-US" sz="1500" b="1" i="1">
                <a:solidFill>
                  <a:srgbClr val="970FAC"/>
                </a:solidFill>
                <a:highlight>
                  <a:srgbClr val="101020"/>
                </a:highlight>
              </a:rPr>
              <a:t>out</a:t>
            </a:r>
            <a:r>
              <a:rPr lang="en-US" sz="1500">
                <a:solidFill>
                  <a:srgbClr val="D0D0D0"/>
                </a:solidFill>
                <a:highlight>
                  <a:srgbClr val="101020"/>
                </a:highlight>
              </a:rPr>
              <a:t>.println(</a:t>
            </a:r>
            <a:r>
              <a:rPr lang="en-US" sz="1500">
                <a:solidFill>
                  <a:srgbClr val="DC78DC"/>
                </a:solidFill>
                <a:highlight>
                  <a:srgbClr val="101020"/>
                </a:highlight>
              </a:rPr>
              <a:t>"Responses: " </a:t>
            </a:r>
            <a:r>
              <a:rPr lang="en-US" sz="1500">
                <a:solidFill>
                  <a:srgbClr val="D0D0D0"/>
                </a:solidFill>
                <a:highlight>
                  <a:srgbClr val="101020"/>
                </a:highlight>
              </a:rPr>
              <a:t>+ </a:t>
            </a:r>
            <a:r>
              <a:rPr lang="en-US" sz="1500">
                <a:solidFill>
                  <a:srgbClr val="79ABFF"/>
                </a:solidFill>
                <a:highlight>
                  <a:srgbClr val="101020"/>
                </a:highlight>
              </a:rPr>
              <a:t>response</a:t>
            </a:r>
            <a:r>
              <a:rPr lang="en-US" sz="1500">
                <a:solidFill>
                  <a:srgbClr val="D0D0D0"/>
                </a:solidFill>
                <a:highlight>
                  <a:srgbClr val="101020"/>
                </a:highlight>
              </a:rPr>
              <a:t>.getTotal());</a:t>
            </a:r>
            <a:endParaRPr sz="15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endParaRPr sz="15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500">
                <a:solidFill>
                  <a:srgbClr val="D0D0D0"/>
                </a:solidFill>
                <a:highlight>
                  <a:srgbClr val="101020"/>
                </a:highlight>
              </a:rPr>
              <a:t>   </a:t>
            </a:r>
            <a:r>
              <a:rPr lang="en-US" sz="1500">
                <a:solidFill>
                  <a:srgbClr val="00E000"/>
                </a:solidFill>
                <a:highlight>
                  <a:srgbClr val="101020"/>
                </a:highlight>
              </a:rPr>
              <a:t>// Print the ID of the first one</a:t>
            </a:r>
            <a:endParaRPr sz="1500">
              <a:solidFill>
                <a:srgbClr val="00E000"/>
              </a:solidFill>
              <a:highlight>
                <a:srgbClr val="101020"/>
              </a:highlight>
            </a:endParaRPr>
          </a:p>
          <a:p>
            <a:pPr marL="342900" lvl="0" indent="-195262">
              <a:spcBef>
                <a:spcPts val="0"/>
              </a:spcBef>
              <a:spcAft>
                <a:spcPts val="0"/>
              </a:spcAft>
              <a:buClr>
                <a:schemeClr val="dk1"/>
              </a:buClr>
              <a:buSzPts val="1100"/>
              <a:buFont typeface="Arial"/>
              <a:buNone/>
            </a:pPr>
            <a:r>
              <a:rPr lang="en-US" sz="1500">
                <a:solidFill>
                  <a:srgbClr val="00E000"/>
                </a:solidFill>
                <a:highlight>
                  <a:srgbClr val="101020"/>
                </a:highlight>
              </a:rPr>
              <a:t>   </a:t>
            </a:r>
            <a:r>
              <a:rPr lang="en-US" sz="1500">
                <a:solidFill>
                  <a:srgbClr val="FF8080"/>
                </a:solidFill>
                <a:highlight>
                  <a:srgbClr val="101020"/>
                </a:highlight>
              </a:rPr>
              <a:t>System</a:t>
            </a:r>
            <a:r>
              <a:rPr lang="en-US" sz="1500">
                <a:solidFill>
                  <a:srgbClr val="D0D0D0"/>
                </a:solidFill>
                <a:highlight>
                  <a:srgbClr val="101020"/>
                </a:highlight>
              </a:rPr>
              <a:t>.</a:t>
            </a:r>
            <a:r>
              <a:rPr lang="en-US" sz="1500" b="1" i="1">
                <a:solidFill>
                  <a:srgbClr val="970FAC"/>
                </a:solidFill>
                <a:highlight>
                  <a:srgbClr val="101020"/>
                </a:highlight>
              </a:rPr>
              <a:t>out</a:t>
            </a:r>
            <a:r>
              <a:rPr lang="en-US" sz="1500">
                <a:solidFill>
                  <a:srgbClr val="D0D0D0"/>
                </a:solidFill>
                <a:highlight>
                  <a:srgbClr val="101020"/>
                </a:highlight>
              </a:rPr>
              <a:t>.println(</a:t>
            </a:r>
            <a:r>
              <a:rPr lang="en-US" sz="1500">
                <a:solidFill>
                  <a:srgbClr val="DC78DC"/>
                </a:solidFill>
                <a:highlight>
                  <a:srgbClr val="101020"/>
                </a:highlight>
              </a:rPr>
              <a:t>"First response ID: " </a:t>
            </a:r>
            <a:r>
              <a:rPr lang="en-US" sz="1500">
                <a:solidFill>
                  <a:srgbClr val="D0D0D0"/>
                </a:solidFill>
                <a:highlight>
                  <a:srgbClr val="101020"/>
                </a:highlight>
              </a:rPr>
              <a:t>+ </a:t>
            </a:r>
            <a:r>
              <a:rPr lang="en-US" sz="1500">
                <a:solidFill>
                  <a:srgbClr val="79ABFF"/>
                </a:solidFill>
                <a:highlight>
                  <a:srgbClr val="101020"/>
                </a:highlight>
              </a:rPr>
              <a:t>response</a:t>
            </a:r>
            <a:r>
              <a:rPr lang="en-US" sz="1500">
                <a:solidFill>
                  <a:srgbClr val="D0D0D0"/>
                </a:solidFill>
                <a:highlight>
                  <a:srgbClr val="101020"/>
                </a:highlight>
              </a:rPr>
              <a:t>.getEntry().get(</a:t>
            </a:r>
            <a:r>
              <a:rPr lang="en-US" sz="1500">
                <a:solidFill>
                  <a:srgbClr val="FFFF00"/>
                </a:solidFill>
                <a:highlight>
                  <a:srgbClr val="101020"/>
                </a:highlight>
              </a:rPr>
              <a:t>0</a:t>
            </a:r>
            <a:r>
              <a:rPr lang="en-US" sz="1500">
                <a:solidFill>
                  <a:srgbClr val="D0D0D0"/>
                </a:solidFill>
                <a:highlight>
                  <a:srgbClr val="101020"/>
                </a:highlight>
              </a:rPr>
              <a:t>).getResource().getId());</a:t>
            </a:r>
            <a:endParaRPr sz="15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500">
                <a:solidFill>
                  <a:srgbClr val="D0D0D0"/>
                </a:solidFill>
                <a:highlight>
                  <a:srgbClr val="101020"/>
                </a:highlight>
              </a:rPr>
              <a:t> }</a:t>
            </a:r>
            <a:endParaRPr sz="15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500">
                <a:solidFill>
                  <a:srgbClr val="D0D0D0"/>
                </a:solidFill>
                <a:highlight>
                  <a:srgbClr val="101020"/>
                </a:highlight>
              </a:rPr>
              <a:t>}</a:t>
            </a:r>
            <a:endParaRPr sz="1500">
              <a:solidFill>
                <a:srgbClr val="D0D0D0"/>
              </a:solidFill>
              <a:highlight>
                <a:srgbClr val="101020"/>
              </a:highlight>
            </a:endParaRPr>
          </a:p>
          <a:p>
            <a:pPr marL="342900" lvl="0" indent="-195262" rtl="0">
              <a:spcBef>
                <a:spcPts val="620"/>
              </a:spcBef>
              <a:spcAft>
                <a:spcPts val="0"/>
              </a:spcAft>
              <a:buNone/>
            </a:pPr>
            <a:endParaRPr sz="1200">
              <a:solidFill>
                <a:srgbClr val="00D0D0"/>
              </a:solidFill>
              <a:highlight>
                <a:srgbClr val="101020"/>
              </a:highlight>
            </a:endParaRPr>
          </a:p>
        </p:txBody>
      </p:sp>
      <p:sp>
        <p:nvSpPr>
          <p:cNvPr id="473" name="Shape 473"/>
          <p:cNvSpPr txBox="1">
            <a:spLocks noGrp="1"/>
          </p:cNvSpPr>
          <p:nvPr>
            <p:ph type="sldNum" idx="12"/>
          </p:nvPr>
        </p:nvSpPr>
        <p:spPr>
          <a:xfrm>
            <a:off x="5791200" y="6534150"/>
            <a:ext cx="711300" cy="476100"/>
          </a:xfrm>
          <a:prstGeom prst="rect">
            <a:avLst/>
          </a:prstGeom>
        </p:spPr>
        <p:txBody>
          <a:bodyPr spcFirstLastPara="1" wrap="square" lIns="91425" tIns="45700" rIns="91425" bIns="45700" anchor="ctr" anchorCtr="0">
            <a:noAutofit/>
          </a:bodyPr>
          <a:lstStyle/>
          <a:p>
            <a:pPr marL="0" lvl="0" indent="0" rtl="0">
              <a:spcBef>
                <a:spcPts val="0"/>
              </a:spcBef>
              <a:spcAft>
                <a:spcPts val="0"/>
              </a:spcAft>
              <a:buClr>
                <a:srgbClr val="000000"/>
              </a:buClr>
              <a:buFont typeface="Arial"/>
              <a:buNone/>
            </a:pPr>
            <a:fld id="{00000000-1234-1234-1234-123412341234}" type="slidenum">
              <a:rPr lang="en-US"/>
              <a:t>138</a:t>
            </a:fld>
            <a:endParaRPr/>
          </a:p>
        </p:txBody>
      </p:sp>
    </p:spTree>
    <p:extLst>
      <p:ext uri="{BB962C8B-B14F-4D97-AF65-F5344CB8AC3E}">
        <p14:creationId xmlns:p14="http://schemas.microsoft.com/office/powerpoint/2010/main" val="373259592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Shape 479"/>
          <p:cNvSpPr txBox="1">
            <a:spLocks noGrp="1"/>
          </p:cNvSpPr>
          <p:nvPr>
            <p:ph type="title"/>
          </p:nvPr>
        </p:nvSpPr>
        <p:spPr>
          <a:xfrm>
            <a:off x="711200" y="473075"/>
            <a:ext cx="10871100" cy="822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a:t>Other Operations</a:t>
            </a:r>
            <a:endParaRPr/>
          </a:p>
        </p:txBody>
      </p:sp>
      <p:sp>
        <p:nvSpPr>
          <p:cNvPr id="480" name="Shape 480"/>
          <p:cNvSpPr txBox="1">
            <a:spLocks noGrp="1"/>
          </p:cNvSpPr>
          <p:nvPr>
            <p:ph type="body" idx="1"/>
          </p:nvPr>
        </p:nvSpPr>
        <p:spPr>
          <a:xfrm>
            <a:off x="508000" y="1828800"/>
            <a:ext cx="11175900" cy="4419600"/>
          </a:xfrm>
          <a:prstGeom prst="rect">
            <a:avLst/>
          </a:prstGeom>
        </p:spPr>
        <p:txBody>
          <a:bodyPr spcFirstLastPara="1" wrap="square" lIns="91425" tIns="91425" rIns="91425" bIns="91425" anchor="t" anchorCtr="0">
            <a:noAutofit/>
          </a:bodyPr>
          <a:lstStyle/>
          <a:p>
            <a:pPr marL="457200" lvl="0" indent="-376237" rtl="0">
              <a:spcBef>
                <a:spcPts val="620"/>
              </a:spcBef>
              <a:spcAft>
                <a:spcPts val="0"/>
              </a:spcAft>
              <a:buSzPts val="2325"/>
              <a:buChar char="●"/>
            </a:pPr>
            <a:r>
              <a:rPr lang="en-US"/>
              <a:t>Lots of other FHIR operations are supported in the client:</a:t>
            </a:r>
            <a:endParaRPr/>
          </a:p>
          <a:p>
            <a:pPr marL="914400" lvl="1" indent="-335915" rtl="0">
              <a:spcBef>
                <a:spcPts val="0"/>
              </a:spcBef>
              <a:spcAft>
                <a:spcPts val="0"/>
              </a:spcAft>
              <a:buSzPts val="1690"/>
              <a:buChar char="○"/>
            </a:pPr>
            <a:r>
              <a:rPr lang="en-US"/>
              <a:t>History, CapabilityStatement, Transactions, Delete, etc.</a:t>
            </a:r>
            <a:endParaRPr/>
          </a:p>
          <a:p>
            <a:pPr marL="0" lvl="0" indent="0" rtl="0">
              <a:spcBef>
                <a:spcPts val="620"/>
              </a:spcBef>
              <a:spcAft>
                <a:spcPts val="0"/>
              </a:spcAft>
              <a:buNone/>
            </a:pPr>
            <a:endParaRPr/>
          </a:p>
          <a:p>
            <a:pPr marL="457200" lvl="0" indent="-376237" rtl="0">
              <a:spcBef>
                <a:spcPts val="620"/>
              </a:spcBef>
              <a:spcAft>
                <a:spcPts val="0"/>
              </a:spcAft>
              <a:buSzPts val="2325"/>
              <a:buChar char="●"/>
            </a:pPr>
            <a:r>
              <a:rPr lang="en-US"/>
              <a:t>There is also lots of support for advanced features:</a:t>
            </a:r>
            <a:endParaRPr/>
          </a:p>
          <a:p>
            <a:pPr marL="914400" lvl="1" indent="-335915" rtl="0">
              <a:spcBef>
                <a:spcPts val="0"/>
              </a:spcBef>
              <a:spcAft>
                <a:spcPts val="0"/>
              </a:spcAft>
              <a:buSzPts val="1690"/>
              <a:buChar char="○"/>
            </a:pPr>
            <a:r>
              <a:rPr lang="en-US"/>
              <a:t>Version aware updates, Get-if-newer, etc.</a:t>
            </a:r>
            <a:endParaRPr/>
          </a:p>
          <a:p>
            <a:pPr marL="0" lvl="0" indent="0" rtl="0">
              <a:spcBef>
                <a:spcPts val="620"/>
              </a:spcBef>
              <a:spcAft>
                <a:spcPts val="0"/>
              </a:spcAft>
              <a:buNone/>
            </a:pPr>
            <a:endParaRPr/>
          </a:p>
          <a:p>
            <a:pPr marL="0" lvl="0" indent="0" rtl="0">
              <a:spcBef>
                <a:spcPts val="620"/>
              </a:spcBef>
              <a:spcAft>
                <a:spcPts val="0"/>
              </a:spcAft>
              <a:buNone/>
            </a:pPr>
            <a:r>
              <a:rPr lang="en-US"/>
              <a:t>Reminder about docs:</a:t>
            </a:r>
            <a:endParaRPr/>
          </a:p>
          <a:p>
            <a:pPr marL="0" lvl="0" indent="0">
              <a:spcBef>
                <a:spcPts val="620"/>
              </a:spcBef>
              <a:spcAft>
                <a:spcPts val="0"/>
              </a:spcAft>
              <a:buNone/>
            </a:pPr>
            <a:r>
              <a:rPr lang="en-US" u="sng">
                <a:solidFill>
                  <a:schemeClr val="hlink"/>
                </a:solidFill>
                <a:hlinkClick r:id="rId3"/>
              </a:rPr>
              <a:t>http://hapifhir.io/doc_rest_client.html</a:t>
            </a:r>
            <a:r>
              <a:rPr lang="en-US"/>
              <a:t> </a:t>
            </a:r>
            <a:endParaRPr/>
          </a:p>
        </p:txBody>
      </p:sp>
      <p:sp>
        <p:nvSpPr>
          <p:cNvPr id="481" name="Shape 481"/>
          <p:cNvSpPr txBox="1">
            <a:spLocks noGrp="1"/>
          </p:cNvSpPr>
          <p:nvPr>
            <p:ph type="sldNum" idx="12"/>
          </p:nvPr>
        </p:nvSpPr>
        <p:spPr>
          <a:xfrm>
            <a:off x="5791200" y="6534150"/>
            <a:ext cx="711300" cy="476100"/>
          </a:xfrm>
          <a:prstGeom prst="rect">
            <a:avLst/>
          </a:prstGeom>
        </p:spPr>
        <p:txBody>
          <a:bodyPr spcFirstLastPara="1" wrap="square" lIns="91425" tIns="45700" rIns="91425" bIns="45700" anchor="ctr" anchorCtr="0">
            <a:noAutofit/>
          </a:bodyPr>
          <a:lstStyle/>
          <a:p>
            <a:pPr marL="0" lvl="0" indent="0">
              <a:spcBef>
                <a:spcPts val="0"/>
              </a:spcBef>
              <a:spcAft>
                <a:spcPts val="0"/>
              </a:spcAft>
              <a:buClr>
                <a:srgbClr val="000000"/>
              </a:buClr>
              <a:buFont typeface="Arial"/>
              <a:buNone/>
            </a:pPr>
            <a:fld id="{00000000-1234-1234-1234-123412341234}" type="slidenum">
              <a:rPr lang="en-US"/>
              <a:t>139</a:t>
            </a:fld>
            <a:endParaRPr/>
          </a:p>
        </p:txBody>
      </p:sp>
    </p:spTree>
    <p:extLst>
      <p:ext uri="{BB962C8B-B14F-4D97-AF65-F5344CB8AC3E}">
        <p14:creationId xmlns:p14="http://schemas.microsoft.com/office/powerpoint/2010/main" val="1275652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1199" y="2209801"/>
            <a:ext cx="2590801" cy="1443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37021" y="4308137"/>
            <a:ext cx="2892255" cy="116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95648" y="1752600"/>
            <a:ext cx="4417219" cy="18181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a:t>Network</a:t>
            </a:r>
            <a:endParaRPr lang="en-US" dirty="0"/>
          </a:p>
        </p:txBody>
      </p:sp>
      <p:sp>
        <p:nvSpPr>
          <p:cNvPr id="3" name="Slide Number Placeholder 2"/>
          <p:cNvSpPr>
            <a:spLocks noGrp="1"/>
          </p:cNvSpPr>
          <p:nvPr>
            <p:ph type="sldNum" sz="quarter" idx="11"/>
          </p:nvPr>
        </p:nvSpPr>
        <p:spPr/>
        <p:txBody>
          <a:bodyPr/>
          <a:lstStyle/>
          <a:p>
            <a:fld id="{5CC3E5C4-3E2B-40F1-9F2B-C46CEB0C88DF}" type="slidenum">
              <a:rPr lang="en-CA" smtClean="0"/>
              <a:pPr/>
              <a:t>14</a:t>
            </a:fld>
            <a:endParaRPr lang="en-CA"/>
          </a:p>
        </p:txBody>
      </p:sp>
      <p:cxnSp>
        <p:nvCxnSpPr>
          <p:cNvPr id="6" name="Straight Arrow Connector 5"/>
          <p:cNvCxnSpPr/>
          <p:nvPr/>
        </p:nvCxnSpPr>
        <p:spPr bwMode="auto">
          <a:xfrm flipH="1">
            <a:off x="3048001" y="2209800"/>
            <a:ext cx="3012743" cy="0"/>
          </a:xfrm>
          <a:prstGeom prst="straightConnector1">
            <a:avLst/>
          </a:prstGeom>
          <a:ln w="66675">
            <a:headEnd type="none" w="med" len="med"/>
            <a:tailEnd type="arrow"/>
          </a:ln>
          <a:extLst/>
        </p:spPr>
        <p:style>
          <a:lnRef idx="3">
            <a:schemeClr val="accent2"/>
          </a:lnRef>
          <a:fillRef idx="0">
            <a:schemeClr val="accent2"/>
          </a:fillRef>
          <a:effectRef idx="2">
            <a:schemeClr val="accent2"/>
          </a:effectRef>
          <a:fontRef idx="minor">
            <a:schemeClr val="tx1"/>
          </a:fontRef>
        </p:style>
      </p:cxnSp>
      <p:sp>
        <p:nvSpPr>
          <p:cNvPr id="7" name="TextBox 6"/>
          <p:cNvSpPr txBox="1"/>
          <p:nvPr/>
        </p:nvSpPr>
        <p:spPr>
          <a:xfrm>
            <a:off x="4189022" y="1600200"/>
            <a:ext cx="992579" cy="369332"/>
          </a:xfrm>
          <a:prstGeom prst="rect">
            <a:avLst/>
          </a:prstGeom>
          <a:noFill/>
        </p:spPr>
        <p:txBody>
          <a:bodyPr wrap="none" rtlCol="0">
            <a:spAutoFit/>
          </a:bodyPr>
          <a:lstStyle/>
          <a:p>
            <a:r>
              <a:rPr lang="nl-NL" b="1" dirty="0"/>
              <a:t>subject</a:t>
            </a:r>
          </a:p>
        </p:txBody>
      </p:sp>
      <p:cxnSp>
        <p:nvCxnSpPr>
          <p:cNvPr id="13" name="Straight Arrow Connector 12"/>
          <p:cNvCxnSpPr/>
          <p:nvPr/>
        </p:nvCxnSpPr>
        <p:spPr bwMode="auto">
          <a:xfrm flipH="1">
            <a:off x="4038600" y="2438401"/>
            <a:ext cx="2133600" cy="1869737"/>
          </a:xfrm>
          <a:prstGeom prst="straightConnector1">
            <a:avLst/>
          </a:prstGeom>
          <a:ln w="66675">
            <a:headEnd type="none" w="med" len="med"/>
            <a:tailEnd type="arrow"/>
          </a:ln>
          <a:extLst/>
        </p:spPr>
        <p:style>
          <a:lnRef idx="3">
            <a:schemeClr val="accent2"/>
          </a:lnRef>
          <a:fillRef idx="0">
            <a:schemeClr val="accent2"/>
          </a:fillRef>
          <a:effectRef idx="2">
            <a:schemeClr val="accent2"/>
          </a:effectRef>
          <a:fontRef idx="minor">
            <a:schemeClr val="tx1"/>
          </a:fontRef>
        </p:style>
      </p:cxnSp>
      <p:sp>
        <p:nvSpPr>
          <p:cNvPr id="14" name="TextBox 13"/>
          <p:cNvSpPr txBox="1"/>
          <p:nvPr/>
        </p:nvSpPr>
        <p:spPr>
          <a:xfrm>
            <a:off x="5179621" y="3669268"/>
            <a:ext cx="1274708" cy="369332"/>
          </a:xfrm>
          <a:prstGeom prst="rect">
            <a:avLst/>
          </a:prstGeom>
          <a:noFill/>
        </p:spPr>
        <p:txBody>
          <a:bodyPr wrap="none" rtlCol="0">
            <a:spAutoFit/>
          </a:bodyPr>
          <a:lstStyle/>
          <a:p>
            <a:r>
              <a:rPr lang="nl-NL" b="1" dirty="0"/>
              <a:t>performer</a:t>
            </a:r>
          </a:p>
        </p:txBody>
      </p:sp>
      <p:cxnSp>
        <p:nvCxnSpPr>
          <p:cNvPr id="16" name="Straight Arrow Connector 15"/>
          <p:cNvCxnSpPr/>
          <p:nvPr/>
        </p:nvCxnSpPr>
        <p:spPr bwMode="auto">
          <a:xfrm>
            <a:off x="4183147" y="5105400"/>
            <a:ext cx="2920404" cy="445532"/>
          </a:xfrm>
          <a:prstGeom prst="straightConnector1">
            <a:avLst/>
          </a:prstGeom>
          <a:ln w="66675">
            <a:headEnd type="none" w="med" len="med"/>
            <a:tailEnd type="arrow"/>
          </a:ln>
          <a:extLst/>
        </p:spPr>
        <p:style>
          <a:lnRef idx="3">
            <a:schemeClr val="accent2"/>
          </a:lnRef>
          <a:fillRef idx="0">
            <a:schemeClr val="accent2"/>
          </a:fillRef>
          <a:effectRef idx="2">
            <a:schemeClr val="accent2"/>
          </a:effectRef>
          <a:fontRef idx="minor">
            <a:schemeClr val="tx1"/>
          </a:fontRef>
        </p:style>
      </p:cxnSp>
      <p:sp>
        <p:nvSpPr>
          <p:cNvPr id="17" name="TextBox 16"/>
          <p:cNvSpPr txBox="1"/>
          <p:nvPr/>
        </p:nvSpPr>
        <p:spPr>
          <a:xfrm>
            <a:off x="5638800" y="5554049"/>
            <a:ext cx="1556836" cy="369332"/>
          </a:xfrm>
          <a:prstGeom prst="rect">
            <a:avLst/>
          </a:prstGeom>
          <a:noFill/>
        </p:spPr>
        <p:txBody>
          <a:bodyPr wrap="none" rtlCol="0">
            <a:spAutoFit/>
          </a:bodyPr>
          <a:lstStyle/>
          <a:p>
            <a:r>
              <a:rPr lang="nl-NL" b="1" dirty="0" err="1"/>
              <a:t>organization</a:t>
            </a:r>
            <a:endParaRPr lang="nl-NL" b="1" dirty="0"/>
          </a:p>
        </p:txBody>
      </p:sp>
      <p:pic>
        <p:nvPicPr>
          <p:cNvPr id="8197"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03552" y="4933853"/>
            <a:ext cx="2881311" cy="804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164856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Shape 487"/>
          <p:cNvSpPr txBox="1">
            <a:spLocks noGrp="1"/>
          </p:cNvSpPr>
          <p:nvPr>
            <p:ph type="title"/>
          </p:nvPr>
        </p:nvSpPr>
        <p:spPr>
          <a:xfrm>
            <a:off x="711200" y="473075"/>
            <a:ext cx="10871100" cy="822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a:t>Client Interceptors</a:t>
            </a:r>
            <a:endParaRPr/>
          </a:p>
        </p:txBody>
      </p:sp>
      <p:sp>
        <p:nvSpPr>
          <p:cNvPr id="488" name="Shape 488"/>
          <p:cNvSpPr txBox="1">
            <a:spLocks noGrp="1"/>
          </p:cNvSpPr>
          <p:nvPr>
            <p:ph type="body" idx="1"/>
          </p:nvPr>
        </p:nvSpPr>
        <p:spPr>
          <a:xfrm>
            <a:off x="508000" y="1828800"/>
            <a:ext cx="11175900" cy="4419600"/>
          </a:xfrm>
          <a:prstGeom prst="rect">
            <a:avLst/>
          </a:prstGeom>
        </p:spPr>
        <p:txBody>
          <a:bodyPr spcFirstLastPara="1" wrap="square" lIns="91425" tIns="91425" rIns="91425" bIns="91425" anchor="t" anchorCtr="0">
            <a:noAutofit/>
          </a:bodyPr>
          <a:lstStyle/>
          <a:p>
            <a:pPr marL="457200" lvl="0" indent="-376237" rtl="0">
              <a:spcBef>
                <a:spcPts val="620"/>
              </a:spcBef>
              <a:spcAft>
                <a:spcPts val="0"/>
              </a:spcAft>
              <a:buSzPts val="2325"/>
              <a:buChar char="●"/>
            </a:pPr>
            <a:r>
              <a:rPr lang="en-US"/>
              <a:t>Interceptors “wrap” each client operation and can:</a:t>
            </a:r>
            <a:endParaRPr/>
          </a:p>
          <a:p>
            <a:pPr marL="914400" lvl="1" indent="-335915" rtl="0">
              <a:spcBef>
                <a:spcPts val="0"/>
              </a:spcBef>
              <a:spcAft>
                <a:spcPts val="0"/>
              </a:spcAft>
              <a:buSzPts val="1690"/>
              <a:buChar char="○"/>
            </a:pPr>
            <a:r>
              <a:rPr lang="en-US"/>
              <a:t>Examine outgoing requests before they happen</a:t>
            </a:r>
            <a:endParaRPr/>
          </a:p>
          <a:p>
            <a:pPr marL="914400" lvl="1" indent="-335915" rtl="0">
              <a:spcBef>
                <a:spcPts val="0"/>
              </a:spcBef>
              <a:spcAft>
                <a:spcPts val="0"/>
              </a:spcAft>
              <a:buSzPts val="1690"/>
              <a:buChar char="○"/>
            </a:pPr>
            <a:r>
              <a:rPr lang="en-US"/>
              <a:t>Change outgoing requests before they happen</a:t>
            </a:r>
            <a:endParaRPr/>
          </a:p>
          <a:p>
            <a:pPr marL="914400" lvl="1" indent="-335915" rtl="0">
              <a:spcBef>
                <a:spcPts val="0"/>
              </a:spcBef>
              <a:spcAft>
                <a:spcPts val="0"/>
              </a:spcAft>
              <a:buSzPts val="1690"/>
              <a:buChar char="○"/>
            </a:pPr>
            <a:r>
              <a:rPr lang="en-US"/>
              <a:t>Examine incoming responses after they happen</a:t>
            </a:r>
            <a:endParaRPr/>
          </a:p>
          <a:p>
            <a:pPr marL="457200" lvl="0" indent="-376237" rtl="0">
              <a:spcBef>
                <a:spcPts val="0"/>
              </a:spcBef>
              <a:spcAft>
                <a:spcPts val="0"/>
              </a:spcAft>
              <a:buSzPts val="2325"/>
              <a:buChar char="●"/>
            </a:pPr>
            <a:r>
              <a:rPr lang="en-US"/>
              <a:t>Interceptors implement the </a:t>
            </a:r>
            <a:r>
              <a:rPr lang="en-US" b="1">
                <a:solidFill>
                  <a:srgbClr val="4A86E8"/>
                </a:solidFill>
                <a:latin typeface="Courier New"/>
                <a:ea typeface="Courier New"/>
                <a:cs typeface="Courier New"/>
                <a:sym typeface="Courier New"/>
              </a:rPr>
              <a:t>IClientInterceptor</a:t>
            </a:r>
            <a:r>
              <a:rPr lang="en-US"/>
              <a:t> interface</a:t>
            </a:r>
            <a:endParaRPr/>
          </a:p>
        </p:txBody>
      </p:sp>
      <p:sp>
        <p:nvSpPr>
          <p:cNvPr id="489" name="Shape 489"/>
          <p:cNvSpPr txBox="1">
            <a:spLocks noGrp="1"/>
          </p:cNvSpPr>
          <p:nvPr>
            <p:ph type="sldNum" idx="12"/>
          </p:nvPr>
        </p:nvSpPr>
        <p:spPr>
          <a:xfrm>
            <a:off x="5791200" y="6534150"/>
            <a:ext cx="711300" cy="476100"/>
          </a:xfrm>
          <a:prstGeom prst="rect">
            <a:avLst/>
          </a:prstGeom>
        </p:spPr>
        <p:txBody>
          <a:bodyPr spcFirstLastPara="1" wrap="square" lIns="91425" tIns="45700" rIns="91425" bIns="45700" anchor="ctr" anchorCtr="0">
            <a:noAutofit/>
          </a:bodyPr>
          <a:lstStyle/>
          <a:p>
            <a:pPr marL="0" lvl="0" indent="0">
              <a:spcBef>
                <a:spcPts val="0"/>
              </a:spcBef>
              <a:spcAft>
                <a:spcPts val="0"/>
              </a:spcAft>
              <a:buClr>
                <a:srgbClr val="000000"/>
              </a:buClr>
              <a:buFont typeface="Arial"/>
              <a:buNone/>
            </a:pPr>
            <a:fld id="{00000000-1234-1234-1234-123412341234}" type="slidenum">
              <a:rPr lang="en-US"/>
              <a:t>140</a:t>
            </a:fld>
            <a:endParaRPr/>
          </a:p>
        </p:txBody>
      </p:sp>
    </p:spTree>
    <p:extLst>
      <p:ext uri="{BB962C8B-B14F-4D97-AF65-F5344CB8AC3E}">
        <p14:creationId xmlns:p14="http://schemas.microsoft.com/office/powerpoint/2010/main" val="15701721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Shape 495"/>
          <p:cNvSpPr txBox="1">
            <a:spLocks noGrp="1"/>
          </p:cNvSpPr>
          <p:nvPr>
            <p:ph type="title"/>
          </p:nvPr>
        </p:nvSpPr>
        <p:spPr>
          <a:xfrm>
            <a:off x="711200" y="473075"/>
            <a:ext cx="10871100" cy="822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a:t>Built-In Interceptors</a:t>
            </a:r>
            <a:endParaRPr/>
          </a:p>
        </p:txBody>
      </p:sp>
      <p:sp>
        <p:nvSpPr>
          <p:cNvPr id="496" name="Shape 496"/>
          <p:cNvSpPr txBox="1">
            <a:spLocks noGrp="1"/>
          </p:cNvSpPr>
          <p:nvPr>
            <p:ph type="body" idx="1"/>
          </p:nvPr>
        </p:nvSpPr>
        <p:spPr>
          <a:xfrm>
            <a:off x="508000" y="1828800"/>
            <a:ext cx="11175900" cy="4419600"/>
          </a:xfrm>
          <a:prstGeom prst="rect">
            <a:avLst/>
          </a:prstGeom>
        </p:spPr>
        <p:txBody>
          <a:bodyPr spcFirstLastPara="1" wrap="square" lIns="91425" tIns="91425" rIns="91425" bIns="91425" anchor="t" anchorCtr="0">
            <a:noAutofit/>
          </a:bodyPr>
          <a:lstStyle/>
          <a:p>
            <a:pPr marL="342900" lvl="0" indent="-195262">
              <a:spcBef>
                <a:spcPts val="620"/>
              </a:spcBef>
              <a:spcAft>
                <a:spcPts val="0"/>
              </a:spcAft>
              <a:buNone/>
            </a:pPr>
            <a:r>
              <a:rPr lang="en-US" u="sng">
                <a:solidFill>
                  <a:schemeClr val="hlink"/>
                </a:solidFill>
                <a:hlinkClick r:id="rId3"/>
              </a:rPr>
              <a:t>http://hapifhir.io/doc_rest_client_interceptor.html</a:t>
            </a:r>
            <a:endParaRPr/>
          </a:p>
          <a:p>
            <a:pPr marL="342900" lvl="0" indent="-195262">
              <a:spcBef>
                <a:spcPts val="620"/>
              </a:spcBef>
              <a:spcAft>
                <a:spcPts val="0"/>
              </a:spcAft>
              <a:buNone/>
            </a:pPr>
            <a:endParaRPr sz="1400"/>
          </a:p>
          <a:p>
            <a:pPr marL="457200" lvl="0" indent="-376237" rtl="0">
              <a:spcBef>
                <a:spcPts val="620"/>
              </a:spcBef>
              <a:spcAft>
                <a:spcPts val="0"/>
              </a:spcAft>
              <a:buClr>
                <a:srgbClr val="4A86E8"/>
              </a:buClr>
              <a:buSzPts val="2325"/>
              <a:buChar char="●"/>
            </a:pPr>
            <a:r>
              <a:rPr lang="en-US" sz="2400" b="1">
                <a:solidFill>
                  <a:srgbClr val="4A86E8"/>
                </a:solidFill>
                <a:latin typeface="Courier New"/>
                <a:ea typeface="Courier New"/>
                <a:cs typeface="Courier New"/>
                <a:sym typeface="Courier New"/>
              </a:rPr>
              <a:t>BasicAuthInterceptor</a:t>
            </a:r>
            <a:r>
              <a:rPr lang="en-US"/>
              <a:t> </a:t>
            </a:r>
            <a:r>
              <a:rPr lang="en-US" sz="2400"/>
              <a:t>and</a:t>
            </a:r>
            <a:r>
              <a:rPr lang="en-US"/>
              <a:t> </a:t>
            </a:r>
            <a:r>
              <a:rPr lang="en-US" sz="2400" b="1">
                <a:solidFill>
                  <a:srgbClr val="4A86E8"/>
                </a:solidFill>
                <a:latin typeface="Courier New"/>
                <a:ea typeface="Courier New"/>
                <a:cs typeface="Courier New"/>
                <a:sym typeface="Courier New"/>
              </a:rPr>
              <a:t>BearerTokenAuthInterceptor</a:t>
            </a:r>
            <a:endParaRPr sz="2400" b="1">
              <a:solidFill>
                <a:srgbClr val="4A86E8"/>
              </a:solidFill>
              <a:latin typeface="Courier New"/>
              <a:ea typeface="Courier New"/>
              <a:cs typeface="Courier New"/>
              <a:sym typeface="Courier New"/>
            </a:endParaRPr>
          </a:p>
          <a:p>
            <a:pPr marL="914400" lvl="1" indent="-335915" rtl="0">
              <a:spcBef>
                <a:spcPts val="0"/>
              </a:spcBef>
              <a:spcAft>
                <a:spcPts val="0"/>
              </a:spcAft>
              <a:buSzPts val="1690"/>
              <a:buChar char="○"/>
            </a:pPr>
            <a:r>
              <a:rPr lang="en-US"/>
              <a:t>Add credentials to request</a:t>
            </a:r>
            <a:endParaRPr/>
          </a:p>
          <a:p>
            <a:pPr marL="0" lvl="0" indent="0" rtl="0">
              <a:spcBef>
                <a:spcPts val="620"/>
              </a:spcBef>
              <a:spcAft>
                <a:spcPts val="0"/>
              </a:spcAft>
              <a:buNone/>
            </a:pPr>
            <a:endParaRPr sz="1400"/>
          </a:p>
          <a:p>
            <a:pPr marL="457200" lvl="0" indent="-381000" rtl="0">
              <a:spcBef>
                <a:spcPts val="620"/>
              </a:spcBef>
              <a:spcAft>
                <a:spcPts val="0"/>
              </a:spcAft>
              <a:buClr>
                <a:srgbClr val="4A86E8"/>
              </a:buClr>
              <a:buSzPts val="2400"/>
              <a:buFont typeface="Courier New"/>
              <a:buChar char="●"/>
            </a:pPr>
            <a:r>
              <a:rPr lang="en-US" sz="2400" b="1">
                <a:solidFill>
                  <a:srgbClr val="4A86E8"/>
                </a:solidFill>
                <a:latin typeface="Courier New"/>
                <a:ea typeface="Courier New"/>
                <a:cs typeface="Courier New"/>
                <a:sym typeface="Courier New"/>
              </a:rPr>
              <a:t>LoggingInterceptor</a:t>
            </a:r>
            <a:endParaRPr sz="2400" b="1">
              <a:solidFill>
                <a:srgbClr val="4A86E8"/>
              </a:solidFill>
              <a:latin typeface="Courier New"/>
              <a:ea typeface="Courier New"/>
              <a:cs typeface="Courier New"/>
              <a:sym typeface="Courier New"/>
            </a:endParaRPr>
          </a:p>
          <a:p>
            <a:pPr marL="914400" lvl="1" indent="-335915" rtl="0">
              <a:spcBef>
                <a:spcPts val="0"/>
              </a:spcBef>
              <a:spcAft>
                <a:spcPts val="0"/>
              </a:spcAft>
              <a:buSzPts val="1690"/>
              <a:buChar char="○"/>
            </a:pPr>
            <a:r>
              <a:rPr lang="en-US"/>
              <a:t>Log what the client is doing</a:t>
            </a:r>
            <a:endParaRPr/>
          </a:p>
          <a:p>
            <a:pPr marL="0" lvl="0" indent="0" rtl="0">
              <a:spcBef>
                <a:spcPts val="620"/>
              </a:spcBef>
              <a:spcAft>
                <a:spcPts val="0"/>
              </a:spcAft>
              <a:buNone/>
            </a:pPr>
            <a:endParaRPr sz="1400"/>
          </a:p>
          <a:p>
            <a:pPr marL="457200" lvl="0" indent="-381000" rtl="0">
              <a:spcBef>
                <a:spcPts val="620"/>
              </a:spcBef>
              <a:spcAft>
                <a:spcPts val="0"/>
              </a:spcAft>
              <a:buClr>
                <a:srgbClr val="4A86E8"/>
              </a:buClr>
              <a:buSzPts val="2400"/>
              <a:buFont typeface="Courier New"/>
              <a:buChar char="●"/>
            </a:pPr>
            <a:r>
              <a:rPr lang="en-US" sz="2400" b="1">
                <a:solidFill>
                  <a:srgbClr val="4A86E8"/>
                </a:solidFill>
                <a:latin typeface="Courier New"/>
                <a:ea typeface="Courier New"/>
                <a:cs typeface="Courier New"/>
                <a:sym typeface="Courier New"/>
              </a:rPr>
              <a:t>CapturingInterceptor</a:t>
            </a:r>
            <a:endParaRPr sz="2400" b="1">
              <a:solidFill>
                <a:srgbClr val="4A86E8"/>
              </a:solidFill>
              <a:latin typeface="Courier New"/>
              <a:ea typeface="Courier New"/>
              <a:cs typeface="Courier New"/>
              <a:sym typeface="Courier New"/>
            </a:endParaRPr>
          </a:p>
          <a:p>
            <a:pPr marL="914400" lvl="1" indent="-335915">
              <a:spcBef>
                <a:spcPts val="0"/>
              </a:spcBef>
              <a:spcAft>
                <a:spcPts val="0"/>
              </a:spcAft>
              <a:buSzPts val="1690"/>
              <a:buChar char="○"/>
            </a:pPr>
            <a:r>
              <a:rPr lang="en-US"/>
              <a:t>Retain the request and response after the call completes</a:t>
            </a:r>
            <a:endParaRPr/>
          </a:p>
        </p:txBody>
      </p:sp>
      <p:sp>
        <p:nvSpPr>
          <p:cNvPr id="497" name="Shape 497"/>
          <p:cNvSpPr txBox="1">
            <a:spLocks noGrp="1"/>
          </p:cNvSpPr>
          <p:nvPr>
            <p:ph type="sldNum" idx="12"/>
          </p:nvPr>
        </p:nvSpPr>
        <p:spPr>
          <a:xfrm>
            <a:off x="5791200" y="6534150"/>
            <a:ext cx="711300" cy="476100"/>
          </a:xfrm>
          <a:prstGeom prst="rect">
            <a:avLst/>
          </a:prstGeom>
        </p:spPr>
        <p:txBody>
          <a:bodyPr spcFirstLastPara="1" wrap="square" lIns="91425" tIns="45700" rIns="91425" bIns="45700" anchor="ctr" anchorCtr="0">
            <a:noAutofit/>
          </a:bodyPr>
          <a:lstStyle/>
          <a:p>
            <a:pPr marL="0" lvl="0" indent="0">
              <a:spcBef>
                <a:spcPts val="0"/>
              </a:spcBef>
              <a:spcAft>
                <a:spcPts val="0"/>
              </a:spcAft>
              <a:buClr>
                <a:srgbClr val="000000"/>
              </a:buClr>
              <a:buFont typeface="Arial"/>
              <a:buNone/>
            </a:pPr>
            <a:fld id="{00000000-1234-1234-1234-123412341234}" type="slidenum">
              <a:rPr lang="en-US"/>
              <a:t>141</a:t>
            </a:fld>
            <a:endParaRPr/>
          </a:p>
        </p:txBody>
      </p:sp>
    </p:spTree>
    <p:extLst>
      <p:ext uri="{BB962C8B-B14F-4D97-AF65-F5344CB8AC3E}">
        <p14:creationId xmlns:p14="http://schemas.microsoft.com/office/powerpoint/2010/main" val="382547847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Shape 557"/>
          <p:cNvSpPr txBox="1">
            <a:spLocks noGrp="1"/>
          </p:cNvSpPr>
          <p:nvPr>
            <p:ph type="title"/>
          </p:nvPr>
        </p:nvSpPr>
        <p:spPr>
          <a:xfrm>
            <a:off x="711200" y="473075"/>
            <a:ext cx="10871100" cy="822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a:t>Server Architecture</a:t>
            </a:r>
            <a:endParaRPr/>
          </a:p>
        </p:txBody>
      </p:sp>
      <p:sp>
        <p:nvSpPr>
          <p:cNvPr id="558" name="Shape 558"/>
          <p:cNvSpPr txBox="1">
            <a:spLocks noGrp="1"/>
          </p:cNvSpPr>
          <p:nvPr>
            <p:ph type="sldNum" idx="12"/>
          </p:nvPr>
        </p:nvSpPr>
        <p:spPr>
          <a:xfrm>
            <a:off x="5791200" y="6534150"/>
            <a:ext cx="711300" cy="476100"/>
          </a:xfrm>
          <a:prstGeom prst="rect">
            <a:avLst/>
          </a:prstGeom>
        </p:spPr>
        <p:txBody>
          <a:bodyPr spcFirstLastPara="1" wrap="square" lIns="91425" tIns="45700" rIns="91425" bIns="45700" anchor="ctr" anchorCtr="0">
            <a:noAutofit/>
          </a:bodyPr>
          <a:lstStyle/>
          <a:p>
            <a:pPr marL="0" lvl="0" indent="0">
              <a:spcBef>
                <a:spcPts val="0"/>
              </a:spcBef>
              <a:spcAft>
                <a:spcPts val="0"/>
              </a:spcAft>
              <a:buClr>
                <a:srgbClr val="000000"/>
              </a:buClr>
              <a:buFont typeface="Arial"/>
              <a:buNone/>
            </a:pPr>
            <a:fld id="{00000000-1234-1234-1234-123412341234}" type="slidenum">
              <a:rPr lang="en-US"/>
              <a:t>142</a:t>
            </a:fld>
            <a:endParaRPr/>
          </a:p>
        </p:txBody>
      </p:sp>
      <p:sp>
        <p:nvSpPr>
          <p:cNvPr id="559" name="Shape 559"/>
          <p:cNvSpPr txBox="1"/>
          <p:nvPr/>
        </p:nvSpPr>
        <p:spPr>
          <a:xfrm>
            <a:off x="381000" y="1828800"/>
            <a:ext cx="11201400" cy="4508400"/>
          </a:xfrm>
          <a:prstGeom prst="rect">
            <a:avLst/>
          </a:prstGeom>
          <a:noFill/>
          <a:ln>
            <a:noFill/>
          </a:ln>
        </p:spPr>
        <p:txBody>
          <a:bodyPr spcFirstLastPara="1" wrap="square" lIns="45700" tIns="45700" rIns="45700" bIns="45700" anchor="t" anchorCtr="0">
            <a:noAutofit/>
          </a:bodyPr>
          <a:lstStyle/>
          <a:p>
            <a:pPr marL="342900" lvl="0" indent="-342900" rtl="0">
              <a:spcBef>
                <a:spcPts val="0"/>
              </a:spcBef>
              <a:spcAft>
                <a:spcPts val="0"/>
              </a:spcAft>
              <a:buClr>
                <a:srgbClr val="CC3300"/>
              </a:buClr>
              <a:buSzPts val="2325"/>
              <a:buFont typeface="Noto Sans Symbols"/>
              <a:buChar char="●"/>
            </a:pPr>
            <a:r>
              <a:rPr lang="en-US" sz="3100"/>
              <a:t>HAPI FHIR provides a REST Server framework</a:t>
            </a:r>
            <a:endParaRPr sz="3100"/>
          </a:p>
          <a:p>
            <a:pPr marL="342900" lvl="0" indent="-342900" rtl="0">
              <a:spcBef>
                <a:spcPts val="1000"/>
              </a:spcBef>
              <a:spcAft>
                <a:spcPts val="0"/>
              </a:spcAft>
              <a:buClr>
                <a:srgbClr val="CC3300"/>
              </a:buClr>
              <a:buSzPts val="2325"/>
              <a:buFont typeface="Noto Sans Symbols"/>
              <a:buChar char="●"/>
            </a:pPr>
            <a:r>
              <a:rPr lang="en-US" sz="3100"/>
              <a:t>Based on standard JEE/Servlet 2.5+ </a:t>
            </a:r>
            <a:br>
              <a:rPr lang="en-US" sz="3100"/>
            </a:br>
            <a:r>
              <a:rPr lang="en-US" sz="2700"/>
              <a:t>(Tomcat, Glassfish, Websphere, JBoss, etc)</a:t>
            </a:r>
            <a:endParaRPr sz="2700"/>
          </a:p>
          <a:p>
            <a:pPr marL="342900" lvl="0" indent="-366712" rtl="0">
              <a:spcBef>
                <a:spcPts val="1000"/>
              </a:spcBef>
              <a:spcAft>
                <a:spcPts val="0"/>
              </a:spcAft>
              <a:buClr>
                <a:srgbClr val="CC3300"/>
              </a:buClr>
              <a:buSzPts val="2700"/>
              <a:buFont typeface="Noto Sans Symbols"/>
              <a:buChar char="●"/>
            </a:pPr>
            <a:r>
              <a:rPr lang="en-US" sz="2700"/>
              <a:t>Inspired by (but not based on) JAX-RS, RestEasy, Spring REST, etc.</a:t>
            </a:r>
            <a:endParaRPr sz="2700"/>
          </a:p>
          <a:p>
            <a:pPr marL="0" lvl="0" indent="0" rtl="0">
              <a:spcBef>
                <a:spcPts val="1000"/>
              </a:spcBef>
              <a:spcAft>
                <a:spcPts val="0"/>
              </a:spcAft>
              <a:buNone/>
            </a:pPr>
            <a:endParaRPr sz="2700"/>
          </a:p>
          <a:p>
            <a:pPr marL="0" lvl="0" indent="0" rtl="0">
              <a:spcBef>
                <a:spcPts val="1000"/>
              </a:spcBef>
              <a:spcAft>
                <a:spcPts val="1000"/>
              </a:spcAft>
              <a:buNone/>
            </a:pPr>
            <a:r>
              <a:rPr lang="en-US" sz="1800"/>
              <a:t>* A JAX-RS HAPI module is available but it is not covered here</a:t>
            </a:r>
            <a:endParaRPr sz="1800"/>
          </a:p>
        </p:txBody>
      </p:sp>
    </p:spTree>
    <p:extLst>
      <p:ext uri="{BB962C8B-B14F-4D97-AF65-F5344CB8AC3E}">
        <p14:creationId xmlns:p14="http://schemas.microsoft.com/office/powerpoint/2010/main" val="349969166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Shape 565"/>
          <p:cNvSpPr txBox="1">
            <a:spLocks noGrp="1"/>
          </p:cNvSpPr>
          <p:nvPr>
            <p:ph type="title"/>
          </p:nvPr>
        </p:nvSpPr>
        <p:spPr>
          <a:xfrm>
            <a:off x="711200" y="473075"/>
            <a:ext cx="10871100" cy="822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a:t>Server Architecture (2)</a:t>
            </a:r>
            <a:endParaRPr/>
          </a:p>
        </p:txBody>
      </p:sp>
      <p:sp>
        <p:nvSpPr>
          <p:cNvPr id="566" name="Shape 566"/>
          <p:cNvSpPr txBox="1">
            <a:spLocks noGrp="1"/>
          </p:cNvSpPr>
          <p:nvPr>
            <p:ph type="body" idx="1"/>
          </p:nvPr>
        </p:nvSpPr>
        <p:spPr>
          <a:xfrm>
            <a:off x="508000" y="1828800"/>
            <a:ext cx="6883500" cy="4419600"/>
          </a:xfrm>
          <a:prstGeom prst="rect">
            <a:avLst/>
          </a:prstGeom>
        </p:spPr>
        <p:txBody>
          <a:bodyPr spcFirstLastPara="1" wrap="square" lIns="91425" tIns="91425" rIns="91425" bIns="91425" anchor="t" anchorCtr="0">
            <a:noAutofit/>
          </a:bodyPr>
          <a:lstStyle/>
          <a:p>
            <a:pPr marL="457200" lvl="0" indent="-376237" rtl="0">
              <a:spcBef>
                <a:spcPts val="620"/>
              </a:spcBef>
              <a:spcAft>
                <a:spcPts val="0"/>
              </a:spcAft>
              <a:buSzPts val="2325"/>
              <a:buChar char="●"/>
            </a:pPr>
            <a:r>
              <a:rPr lang="en-US"/>
              <a:t>You supply Java code for CRUD operations you want to support in your server</a:t>
            </a:r>
            <a:endParaRPr/>
          </a:p>
          <a:p>
            <a:pPr marL="914400" lvl="1" indent="-335915" rtl="0">
              <a:spcBef>
                <a:spcPts val="0"/>
              </a:spcBef>
              <a:spcAft>
                <a:spcPts val="0"/>
              </a:spcAft>
              <a:buSzPts val="1690"/>
              <a:buChar char="○"/>
            </a:pPr>
            <a:r>
              <a:rPr lang="en-US"/>
              <a:t>Read</a:t>
            </a:r>
            <a:endParaRPr/>
          </a:p>
          <a:p>
            <a:pPr marL="914400" lvl="1" indent="-335915" rtl="0">
              <a:spcBef>
                <a:spcPts val="0"/>
              </a:spcBef>
              <a:spcAft>
                <a:spcPts val="0"/>
              </a:spcAft>
              <a:buSzPts val="1690"/>
              <a:buChar char="○"/>
            </a:pPr>
            <a:r>
              <a:rPr lang="en-US"/>
              <a:t>Create</a:t>
            </a:r>
            <a:endParaRPr/>
          </a:p>
          <a:p>
            <a:pPr marL="914400" lvl="1" indent="-335915" rtl="0">
              <a:spcBef>
                <a:spcPts val="0"/>
              </a:spcBef>
              <a:spcAft>
                <a:spcPts val="0"/>
              </a:spcAft>
              <a:buSzPts val="1690"/>
              <a:buChar char="○"/>
            </a:pPr>
            <a:r>
              <a:rPr lang="en-US"/>
              <a:t>Update</a:t>
            </a:r>
            <a:endParaRPr/>
          </a:p>
          <a:p>
            <a:pPr marL="914400" lvl="1" indent="-335915" rtl="0">
              <a:spcBef>
                <a:spcPts val="0"/>
              </a:spcBef>
              <a:spcAft>
                <a:spcPts val="0"/>
              </a:spcAft>
              <a:buSzPts val="1690"/>
              <a:buChar char="○"/>
            </a:pPr>
            <a:r>
              <a:rPr lang="en-US"/>
              <a:t>Delete</a:t>
            </a:r>
            <a:endParaRPr/>
          </a:p>
          <a:p>
            <a:pPr marL="914400" lvl="1" indent="-335915" rtl="0">
              <a:spcBef>
                <a:spcPts val="0"/>
              </a:spcBef>
              <a:spcAft>
                <a:spcPts val="0"/>
              </a:spcAft>
              <a:buSzPts val="1690"/>
              <a:buChar char="○"/>
            </a:pPr>
            <a:r>
              <a:rPr lang="en-US"/>
              <a:t>Search</a:t>
            </a:r>
            <a:endParaRPr/>
          </a:p>
          <a:p>
            <a:pPr marL="914400" lvl="1" indent="-335915" rtl="0">
              <a:spcBef>
                <a:spcPts val="0"/>
              </a:spcBef>
              <a:spcAft>
                <a:spcPts val="0"/>
              </a:spcAft>
              <a:buSzPts val="1690"/>
              <a:buChar char="○"/>
            </a:pPr>
            <a:r>
              <a:rPr lang="en-US"/>
              <a:t>etc…</a:t>
            </a:r>
            <a:endParaRPr/>
          </a:p>
        </p:txBody>
      </p:sp>
      <p:sp>
        <p:nvSpPr>
          <p:cNvPr id="567" name="Shape 567"/>
          <p:cNvSpPr txBox="1">
            <a:spLocks noGrp="1"/>
          </p:cNvSpPr>
          <p:nvPr>
            <p:ph type="sldNum" idx="12"/>
          </p:nvPr>
        </p:nvSpPr>
        <p:spPr>
          <a:xfrm>
            <a:off x="5791200" y="6534150"/>
            <a:ext cx="711300" cy="476100"/>
          </a:xfrm>
          <a:prstGeom prst="rect">
            <a:avLst/>
          </a:prstGeom>
        </p:spPr>
        <p:txBody>
          <a:bodyPr spcFirstLastPara="1" wrap="square" lIns="91425" tIns="45700" rIns="91425" bIns="45700" anchor="ctr" anchorCtr="0">
            <a:noAutofit/>
          </a:bodyPr>
          <a:lstStyle/>
          <a:p>
            <a:pPr marL="0" lvl="0" indent="0" rtl="0">
              <a:spcBef>
                <a:spcPts val="0"/>
              </a:spcBef>
              <a:spcAft>
                <a:spcPts val="0"/>
              </a:spcAft>
              <a:buNone/>
            </a:pPr>
            <a:fld id="{00000000-1234-1234-1234-123412341234}" type="slidenum">
              <a:rPr lang="en-US"/>
              <a:t>143</a:t>
            </a:fld>
            <a:endParaRPr/>
          </a:p>
        </p:txBody>
      </p:sp>
      <p:pic>
        <p:nvPicPr>
          <p:cNvPr id="568" name="Shape 568"/>
          <p:cNvPicPr preferRelativeResize="0"/>
          <p:nvPr/>
        </p:nvPicPr>
        <p:blipFill rotWithShape="1">
          <a:blip r:embed="rId3">
            <a:alphaModFix/>
          </a:blip>
          <a:srcRect l="9431" t="6930" r="7401" b="6323"/>
          <a:stretch/>
        </p:blipFill>
        <p:spPr>
          <a:xfrm>
            <a:off x="7975600" y="1654175"/>
            <a:ext cx="3759200" cy="4805526"/>
          </a:xfrm>
          <a:prstGeom prst="rect">
            <a:avLst/>
          </a:prstGeom>
          <a:noFill/>
          <a:ln>
            <a:noFill/>
          </a:ln>
        </p:spPr>
      </p:pic>
    </p:spTree>
    <p:extLst>
      <p:ext uri="{BB962C8B-B14F-4D97-AF65-F5344CB8AC3E}">
        <p14:creationId xmlns:p14="http://schemas.microsoft.com/office/powerpoint/2010/main" val="122578076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Shape 574"/>
          <p:cNvSpPr txBox="1">
            <a:spLocks noGrp="1"/>
          </p:cNvSpPr>
          <p:nvPr>
            <p:ph type="title"/>
          </p:nvPr>
        </p:nvSpPr>
        <p:spPr>
          <a:xfrm>
            <a:off x="711200" y="473075"/>
            <a:ext cx="10871100" cy="822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a:t>Server Architecture (3)</a:t>
            </a:r>
            <a:endParaRPr/>
          </a:p>
        </p:txBody>
      </p:sp>
      <p:sp>
        <p:nvSpPr>
          <p:cNvPr id="575" name="Shape 575"/>
          <p:cNvSpPr txBox="1">
            <a:spLocks noGrp="1"/>
          </p:cNvSpPr>
          <p:nvPr>
            <p:ph type="body" idx="1"/>
          </p:nvPr>
        </p:nvSpPr>
        <p:spPr>
          <a:xfrm>
            <a:off x="508000" y="1828800"/>
            <a:ext cx="6883500" cy="4419600"/>
          </a:xfrm>
          <a:prstGeom prst="rect">
            <a:avLst/>
          </a:prstGeom>
        </p:spPr>
        <p:txBody>
          <a:bodyPr spcFirstLastPara="1" wrap="square" lIns="91425" tIns="91425" rIns="91425" bIns="91425" anchor="t" anchorCtr="0">
            <a:noAutofit/>
          </a:bodyPr>
          <a:lstStyle/>
          <a:p>
            <a:pPr marL="457200" marR="0" lvl="0" indent="-376237" algn="l" rtl="0">
              <a:lnSpc>
                <a:spcPct val="100000"/>
              </a:lnSpc>
              <a:spcBef>
                <a:spcPts val="620"/>
              </a:spcBef>
              <a:spcAft>
                <a:spcPts val="0"/>
              </a:spcAft>
              <a:buClr>
                <a:schemeClr val="accent1"/>
              </a:buClr>
              <a:buSzPts val="2325"/>
              <a:buFont typeface="Noto Sans Symbols"/>
              <a:buChar char="●"/>
            </a:pPr>
            <a:r>
              <a:rPr lang="en-US"/>
              <a:t>HAPI FHIR will:</a:t>
            </a:r>
            <a:endParaRPr/>
          </a:p>
          <a:p>
            <a:pPr marL="914400" marR="0" lvl="1" indent="-335915" algn="l" rtl="0">
              <a:lnSpc>
                <a:spcPct val="100000"/>
              </a:lnSpc>
              <a:spcBef>
                <a:spcPts val="0"/>
              </a:spcBef>
              <a:spcAft>
                <a:spcPts val="0"/>
              </a:spcAft>
              <a:buSzPts val="1690"/>
              <a:buChar char="○"/>
            </a:pPr>
            <a:r>
              <a:rPr lang="en-US"/>
              <a:t>Handle parsing and encoding</a:t>
            </a:r>
            <a:endParaRPr/>
          </a:p>
          <a:p>
            <a:pPr marL="914400" marR="0" lvl="1" indent="-335915" algn="l" rtl="0">
              <a:lnSpc>
                <a:spcPct val="100000"/>
              </a:lnSpc>
              <a:spcBef>
                <a:spcPts val="0"/>
              </a:spcBef>
              <a:spcAft>
                <a:spcPts val="0"/>
              </a:spcAft>
              <a:buSzPts val="1690"/>
              <a:buChar char="○"/>
            </a:pPr>
            <a:r>
              <a:rPr lang="en-US"/>
              <a:t>Route URLs, Verbs, and parameters to appropriate methods</a:t>
            </a:r>
            <a:endParaRPr/>
          </a:p>
          <a:p>
            <a:pPr marL="914400" marR="0" lvl="1" indent="-335915" algn="l" rtl="0">
              <a:lnSpc>
                <a:spcPct val="100000"/>
              </a:lnSpc>
              <a:spcBef>
                <a:spcPts val="0"/>
              </a:spcBef>
              <a:spcAft>
                <a:spcPts val="0"/>
              </a:spcAft>
              <a:buSzPts val="1690"/>
              <a:buChar char="○"/>
            </a:pPr>
            <a:r>
              <a:rPr lang="en-US"/>
              <a:t>Understand FHIR escaping rules</a:t>
            </a:r>
            <a:endParaRPr/>
          </a:p>
        </p:txBody>
      </p:sp>
      <p:sp>
        <p:nvSpPr>
          <p:cNvPr id="576" name="Shape 576"/>
          <p:cNvSpPr txBox="1">
            <a:spLocks noGrp="1"/>
          </p:cNvSpPr>
          <p:nvPr>
            <p:ph type="sldNum" idx="12"/>
          </p:nvPr>
        </p:nvSpPr>
        <p:spPr>
          <a:xfrm>
            <a:off x="5791200" y="6534150"/>
            <a:ext cx="711300" cy="476100"/>
          </a:xfrm>
          <a:prstGeom prst="rect">
            <a:avLst/>
          </a:prstGeom>
        </p:spPr>
        <p:txBody>
          <a:bodyPr spcFirstLastPara="1" wrap="square" lIns="91425" tIns="45700" rIns="91425" bIns="45700" anchor="ctr" anchorCtr="0">
            <a:noAutofit/>
          </a:bodyPr>
          <a:lstStyle/>
          <a:p>
            <a:pPr marL="0" lvl="0" indent="0" rtl="0">
              <a:spcBef>
                <a:spcPts val="0"/>
              </a:spcBef>
              <a:spcAft>
                <a:spcPts val="0"/>
              </a:spcAft>
              <a:buNone/>
            </a:pPr>
            <a:fld id="{00000000-1234-1234-1234-123412341234}" type="slidenum">
              <a:rPr lang="en-US"/>
              <a:t>144</a:t>
            </a:fld>
            <a:endParaRPr/>
          </a:p>
        </p:txBody>
      </p:sp>
      <p:pic>
        <p:nvPicPr>
          <p:cNvPr id="577" name="Shape 577"/>
          <p:cNvPicPr preferRelativeResize="0"/>
          <p:nvPr/>
        </p:nvPicPr>
        <p:blipFill rotWithShape="1">
          <a:blip r:embed="rId3">
            <a:alphaModFix/>
          </a:blip>
          <a:srcRect l="9431" t="6930" r="7401" b="6323"/>
          <a:stretch/>
        </p:blipFill>
        <p:spPr>
          <a:xfrm>
            <a:off x="7975600" y="1654175"/>
            <a:ext cx="3759200" cy="4805526"/>
          </a:xfrm>
          <a:prstGeom prst="rect">
            <a:avLst/>
          </a:prstGeom>
          <a:noFill/>
          <a:ln>
            <a:noFill/>
          </a:ln>
        </p:spPr>
      </p:pic>
    </p:spTree>
    <p:extLst>
      <p:ext uri="{BB962C8B-B14F-4D97-AF65-F5344CB8AC3E}">
        <p14:creationId xmlns:p14="http://schemas.microsoft.com/office/powerpoint/2010/main" val="384239397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pic>
        <p:nvPicPr>
          <p:cNvPr id="594" name="Shape 594"/>
          <p:cNvPicPr preferRelativeResize="0"/>
          <p:nvPr/>
        </p:nvPicPr>
        <p:blipFill rotWithShape="1">
          <a:blip r:embed="rId3">
            <a:alphaModFix/>
          </a:blip>
          <a:srcRect l="9431" t="6930" r="7401" b="6323"/>
          <a:stretch/>
        </p:blipFill>
        <p:spPr>
          <a:xfrm>
            <a:off x="625450" y="5035559"/>
            <a:ext cx="568251" cy="985942"/>
          </a:xfrm>
          <a:prstGeom prst="rect">
            <a:avLst/>
          </a:prstGeom>
          <a:noFill/>
          <a:ln>
            <a:noFill/>
          </a:ln>
        </p:spPr>
      </p:pic>
      <p:sp>
        <p:nvSpPr>
          <p:cNvPr id="595" name="Shape 595"/>
          <p:cNvSpPr txBox="1">
            <a:spLocks noGrp="1"/>
          </p:cNvSpPr>
          <p:nvPr>
            <p:ph type="title"/>
          </p:nvPr>
        </p:nvSpPr>
        <p:spPr>
          <a:xfrm>
            <a:off x="711200" y="473075"/>
            <a:ext cx="10871100" cy="822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a:t>Server Architecture (3)</a:t>
            </a:r>
            <a:endParaRPr/>
          </a:p>
        </p:txBody>
      </p:sp>
      <p:sp>
        <p:nvSpPr>
          <p:cNvPr id="596" name="Shape 596"/>
          <p:cNvSpPr txBox="1">
            <a:spLocks noGrp="1"/>
          </p:cNvSpPr>
          <p:nvPr>
            <p:ph type="body" idx="1"/>
          </p:nvPr>
        </p:nvSpPr>
        <p:spPr>
          <a:xfrm>
            <a:off x="625450" y="1904125"/>
            <a:ext cx="3390600" cy="1640400"/>
          </a:xfrm>
          <a:prstGeom prst="rect">
            <a:avLst/>
          </a:prstGeom>
        </p:spPr>
        <p:txBody>
          <a:bodyPr spcFirstLastPara="1" wrap="square" lIns="91425" tIns="91425" rIns="91425" bIns="91425" anchor="t" anchorCtr="0">
            <a:noAutofit/>
          </a:bodyPr>
          <a:lstStyle/>
          <a:p>
            <a:pPr marL="457200" marR="0" lvl="0" indent="-368300" algn="l" rtl="0">
              <a:lnSpc>
                <a:spcPct val="100000"/>
              </a:lnSpc>
              <a:spcBef>
                <a:spcPts val="620"/>
              </a:spcBef>
              <a:spcAft>
                <a:spcPts val="0"/>
              </a:spcAft>
              <a:buClr>
                <a:schemeClr val="accent1"/>
              </a:buClr>
              <a:buSzPts val="2200"/>
              <a:buFont typeface="Noto Sans Symbols"/>
              <a:buChar char="●"/>
            </a:pPr>
            <a:r>
              <a:rPr lang="en-US" sz="2200"/>
              <a:t>Your code can be deployed in a Java Servlet Container</a:t>
            </a:r>
            <a:endParaRPr sz="2200"/>
          </a:p>
        </p:txBody>
      </p:sp>
      <p:sp>
        <p:nvSpPr>
          <p:cNvPr id="597" name="Shape 597"/>
          <p:cNvSpPr txBox="1">
            <a:spLocks noGrp="1"/>
          </p:cNvSpPr>
          <p:nvPr>
            <p:ph type="sldNum" idx="12"/>
          </p:nvPr>
        </p:nvSpPr>
        <p:spPr>
          <a:xfrm>
            <a:off x="5791200" y="6534150"/>
            <a:ext cx="711300" cy="476100"/>
          </a:xfrm>
          <a:prstGeom prst="rect">
            <a:avLst/>
          </a:prstGeom>
        </p:spPr>
        <p:txBody>
          <a:bodyPr spcFirstLastPara="1" wrap="square" lIns="91425" tIns="45700" rIns="91425" bIns="45700" anchor="ctr" anchorCtr="0">
            <a:noAutofit/>
          </a:bodyPr>
          <a:lstStyle/>
          <a:p>
            <a:pPr marL="0" lvl="0" indent="0" rtl="0">
              <a:spcBef>
                <a:spcPts val="0"/>
              </a:spcBef>
              <a:spcAft>
                <a:spcPts val="0"/>
              </a:spcAft>
              <a:buNone/>
            </a:pPr>
            <a:fld id="{00000000-1234-1234-1234-123412341234}" type="slidenum">
              <a:rPr lang="en-US"/>
              <a:t>145</a:t>
            </a:fld>
            <a:endParaRPr/>
          </a:p>
        </p:txBody>
      </p:sp>
      <p:sp>
        <p:nvSpPr>
          <p:cNvPr id="598" name="Shape 598"/>
          <p:cNvSpPr/>
          <p:nvPr/>
        </p:nvSpPr>
        <p:spPr>
          <a:xfrm>
            <a:off x="1699631" y="4189050"/>
            <a:ext cx="1756800" cy="1832400"/>
          </a:xfrm>
          <a:prstGeom prst="wedgeRoundRectCallout">
            <a:avLst>
              <a:gd name="adj1" fmla="val -86527"/>
              <a:gd name="adj2" fmla="val 15881"/>
              <a:gd name="adj3" fmla="val 0"/>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599" name="Shape 599"/>
          <p:cNvPicPr preferRelativeResize="0"/>
          <p:nvPr/>
        </p:nvPicPr>
        <p:blipFill>
          <a:blip r:embed="rId4">
            <a:alphaModFix/>
          </a:blip>
          <a:stretch>
            <a:fillRect/>
          </a:stretch>
        </p:blipFill>
        <p:spPr>
          <a:xfrm>
            <a:off x="1833052" y="4256837"/>
            <a:ext cx="1493033" cy="1697949"/>
          </a:xfrm>
          <a:prstGeom prst="rect">
            <a:avLst/>
          </a:prstGeom>
          <a:noFill/>
          <a:ln>
            <a:noFill/>
          </a:ln>
        </p:spPr>
      </p:pic>
      <p:sp>
        <p:nvSpPr>
          <p:cNvPr id="600" name="Shape 600"/>
          <p:cNvSpPr/>
          <p:nvPr/>
        </p:nvSpPr>
        <p:spPr>
          <a:xfrm>
            <a:off x="4531775" y="1829900"/>
            <a:ext cx="7198200" cy="4202700"/>
          </a:xfrm>
          <a:prstGeom prst="wedgeRoundRectCallout">
            <a:avLst>
              <a:gd name="adj1" fmla="val -66768"/>
              <a:gd name="adj2" fmla="val 27544"/>
              <a:gd name="adj3" fmla="val 0"/>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601" name="Shape 601"/>
          <p:cNvPicPr preferRelativeResize="0"/>
          <p:nvPr/>
        </p:nvPicPr>
        <p:blipFill rotWithShape="1">
          <a:blip r:embed="rId5">
            <a:alphaModFix/>
          </a:blip>
          <a:srcRect t="6411" b="8103"/>
          <a:stretch/>
        </p:blipFill>
        <p:spPr>
          <a:xfrm>
            <a:off x="4778075" y="2945850"/>
            <a:ext cx="6705600" cy="2779375"/>
          </a:xfrm>
          <a:prstGeom prst="rect">
            <a:avLst/>
          </a:prstGeom>
          <a:noFill/>
          <a:ln>
            <a:noFill/>
          </a:ln>
        </p:spPr>
      </p:pic>
      <p:pic>
        <p:nvPicPr>
          <p:cNvPr id="602" name="Shape 602"/>
          <p:cNvPicPr preferRelativeResize="0"/>
          <p:nvPr/>
        </p:nvPicPr>
        <p:blipFill>
          <a:blip r:embed="rId6">
            <a:alphaModFix/>
          </a:blip>
          <a:stretch>
            <a:fillRect/>
          </a:stretch>
        </p:blipFill>
        <p:spPr>
          <a:xfrm>
            <a:off x="5048875" y="2023371"/>
            <a:ext cx="1708344" cy="822300"/>
          </a:xfrm>
          <a:prstGeom prst="rect">
            <a:avLst/>
          </a:prstGeom>
          <a:noFill/>
          <a:ln>
            <a:noFill/>
          </a:ln>
        </p:spPr>
      </p:pic>
      <p:pic>
        <p:nvPicPr>
          <p:cNvPr id="603" name="Shape 603"/>
          <p:cNvPicPr preferRelativeResize="0"/>
          <p:nvPr/>
        </p:nvPicPr>
        <p:blipFill>
          <a:blip r:embed="rId7">
            <a:alphaModFix/>
          </a:blip>
          <a:stretch>
            <a:fillRect/>
          </a:stretch>
        </p:blipFill>
        <p:spPr>
          <a:xfrm>
            <a:off x="7335371" y="2173263"/>
            <a:ext cx="1848425" cy="522525"/>
          </a:xfrm>
          <a:prstGeom prst="rect">
            <a:avLst/>
          </a:prstGeom>
          <a:noFill/>
          <a:ln>
            <a:noFill/>
          </a:ln>
        </p:spPr>
      </p:pic>
      <p:pic>
        <p:nvPicPr>
          <p:cNvPr id="604" name="Shape 604"/>
          <p:cNvPicPr preferRelativeResize="0"/>
          <p:nvPr/>
        </p:nvPicPr>
        <p:blipFill rotWithShape="1">
          <a:blip r:embed="rId8">
            <a:alphaModFix/>
          </a:blip>
          <a:srcRect t="25556" b="29943"/>
          <a:stretch/>
        </p:blipFill>
        <p:spPr>
          <a:xfrm>
            <a:off x="9525525" y="2126475"/>
            <a:ext cx="1848425" cy="616123"/>
          </a:xfrm>
          <a:prstGeom prst="rect">
            <a:avLst/>
          </a:prstGeom>
          <a:noFill/>
          <a:ln>
            <a:noFill/>
          </a:ln>
        </p:spPr>
      </p:pic>
    </p:spTree>
    <p:extLst>
      <p:ext uri="{BB962C8B-B14F-4D97-AF65-F5344CB8AC3E}">
        <p14:creationId xmlns:p14="http://schemas.microsoft.com/office/powerpoint/2010/main" val="165964958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Shape 731"/>
          <p:cNvSpPr txBox="1">
            <a:spLocks noGrp="1"/>
          </p:cNvSpPr>
          <p:nvPr>
            <p:ph type="title"/>
          </p:nvPr>
        </p:nvSpPr>
        <p:spPr>
          <a:xfrm>
            <a:off x="711200" y="473075"/>
            <a:ext cx="10871100" cy="822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a:t>JPA Server Framework</a:t>
            </a:r>
            <a:endParaRPr/>
          </a:p>
        </p:txBody>
      </p:sp>
      <p:sp>
        <p:nvSpPr>
          <p:cNvPr id="732" name="Shape 732"/>
          <p:cNvSpPr txBox="1">
            <a:spLocks noGrp="1"/>
          </p:cNvSpPr>
          <p:nvPr>
            <p:ph type="body" idx="1"/>
          </p:nvPr>
        </p:nvSpPr>
        <p:spPr>
          <a:xfrm>
            <a:off x="508000" y="1828800"/>
            <a:ext cx="11074200" cy="4419600"/>
          </a:xfrm>
          <a:prstGeom prst="rect">
            <a:avLst/>
          </a:prstGeom>
        </p:spPr>
        <p:txBody>
          <a:bodyPr spcFirstLastPara="1" wrap="square" lIns="91425" tIns="91425" rIns="91425" bIns="91425" anchor="t" anchorCtr="0">
            <a:noAutofit/>
          </a:bodyPr>
          <a:lstStyle/>
          <a:p>
            <a:pPr marL="457200" lvl="0" indent="-376237" rtl="0">
              <a:spcBef>
                <a:spcPts val="620"/>
              </a:spcBef>
              <a:spcAft>
                <a:spcPts val="0"/>
              </a:spcAft>
              <a:buSzPts val="2325"/>
              <a:buChar char="●"/>
            </a:pPr>
            <a:r>
              <a:rPr lang="en-US"/>
              <a:t>HAPI JPA Server is a complete server implementation from the database schema up</a:t>
            </a:r>
            <a:endParaRPr/>
          </a:p>
          <a:p>
            <a:pPr marL="457200" lvl="0" indent="-376237" rtl="0">
              <a:spcBef>
                <a:spcPts val="0"/>
              </a:spcBef>
              <a:spcAft>
                <a:spcPts val="0"/>
              </a:spcAft>
              <a:buSzPts val="2325"/>
              <a:buChar char="●"/>
            </a:pPr>
            <a:r>
              <a:rPr lang="en-US"/>
              <a:t>It includes:</a:t>
            </a:r>
            <a:endParaRPr/>
          </a:p>
          <a:p>
            <a:pPr marL="914400" lvl="1" indent="-335915" rtl="0">
              <a:spcBef>
                <a:spcPts val="0"/>
              </a:spcBef>
              <a:spcAft>
                <a:spcPts val="0"/>
              </a:spcAft>
              <a:buSzPts val="1690"/>
              <a:buChar char="○"/>
            </a:pPr>
            <a:r>
              <a:rPr lang="en-US"/>
              <a:t>All standard REST verbs (create, read, update, delete)</a:t>
            </a:r>
            <a:endParaRPr/>
          </a:p>
          <a:p>
            <a:pPr marL="914400" lvl="1" indent="-335915" rtl="0">
              <a:spcBef>
                <a:spcPts val="0"/>
              </a:spcBef>
              <a:spcAft>
                <a:spcPts val="0"/>
              </a:spcAft>
              <a:buSzPts val="1690"/>
              <a:buChar char="○"/>
            </a:pPr>
            <a:r>
              <a:rPr lang="en-US"/>
              <a:t>Many fancy REST features (ETag, conditional, patch, etc.)</a:t>
            </a:r>
            <a:endParaRPr/>
          </a:p>
          <a:p>
            <a:pPr marL="914400" lvl="1" indent="-335915" rtl="0">
              <a:spcBef>
                <a:spcPts val="0"/>
              </a:spcBef>
              <a:spcAft>
                <a:spcPts val="0"/>
              </a:spcAft>
              <a:buSzPts val="1690"/>
              <a:buChar char="○"/>
            </a:pPr>
            <a:r>
              <a:rPr lang="en-US"/>
              <a:t>Extensive search support including custom parameters</a:t>
            </a:r>
            <a:endParaRPr/>
          </a:p>
          <a:p>
            <a:pPr marL="914400" lvl="1" indent="-335915" rtl="0">
              <a:spcBef>
                <a:spcPts val="0"/>
              </a:spcBef>
              <a:spcAft>
                <a:spcPts val="0"/>
              </a:spcAft>
              <a:buSzPts val="1690"/>
              <a:buChar char="○"/>
            </a:pPr>
            <a:r>
              <a:rPr lang="en-US"/>
              <a:t>Terminology services</a:t>
            </a:r>
            <a:endParaRPr/>
          </a:p>
          <a:p>
            <a:pPr marL="914400" lvl="1" indent="-335915" rtl="0">
              <a:spcBef>
                <a:spcPts val="0"/>
              </a:spcBef>
              <a:spcAft>
                <a:spcPts val="0"/>
              </a:spcAft>
              <a:buSzPts val="1690"/>
              <a:buChar char="○"/>
            </a:pPr>
            <a:r>
              <a:rPr lang="en-US"/>
              <a:t>Subscription services</a:t>
            </a:r>
            <a:endParaRPr/>
          </a:p>
          <a:p>
            <a:pPr marL="914400" lvl="1" indent="-335915">
              <a:spcBef>
                <a:spcPts val="0"/>
              </a:spcBef>
              <a:spcAft>
                <a:spcPts val="0"/>
              </a:spcAft>
              <a:buSzPts val="1690"/>
              <a:buChar char="○"/>
            </a:pPr>
            <a:r>
              <a:rPr lang="en-US"/>
              <a:t>Many configurable settings</a:t>
            </a:r>
            <a:endParaRPr/>
          </a:p>
        </p:txBody>
      </p:sp>
      <p:sp>
        <p:nvSpPr>
          <p:cNvPr id="733" name="Shape 733"/>
          <p:cNvSpPr txBox="1">
            <a:spLocks noGrp="1"/>
          </p:cNvSpPr>
          <p:nvPr>
            <p:ph type="sldNum" idx="12"/>
          </p:nvPr>
        </p:nvSpPr>
        <p:spPr>
          <a:xfrm>
            <a:off x="5791200" y="6534150"/>
            <a:ext cx="711300" cy="476100"/>
          </a:xfrm>
          <a:prstGeom prst="rect">
            <a:avLst/>
          </a:prstGeom>
        </p:spPr>
        <p:txBody>
          <a:bodyPr spcFirstLastPara="1" wrap="square" lIns="91425" tIns="45700" rIns="91425" bIns="45700" anchor="ctr" anchorCtr="0">
            <a:noAutofit/>
          </a:bodyPr>
          <a:lstStyle/>
          <a:p>
            <a:pPr marL="0" lvl="0" indent="0">
              <a:spcBef>
                <a:spcPts val="0"/>
              </a:spcBef>
              <a:spcAft>
                <a:spcPts val="0"/>
              </a:spcAft>
              <a:buClr>
                <a:srgbClr val="000000"/>
              </a:buClr>
              <a:buFont typeface="Arial"/>
              <a:buNone/>
            </a:pPr>
            <a:fld id="{00000000-1234-1234-1234-123412341234}" type="slidenum">
              <a:rPr lang="en-US"/>
              <a:t>146</a:t>
            </a:fld>
            <a:endParaRPr/>
          </a:p>
        </p:txBody>
      </p:sp>
    </p:spTree>
    <p:extLst>
      <p:ext uri="{BB962C8B-B14F-4D97-AF65-F5344CB8AC3E}">
        <p14:creationId xmlns:p14="http://schemas.microsoft.com/office/powerpoint/2010/main" val="246398323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Shape 739"/>
          <p:cNvSpPr txBox="1">
            <a:spLocks noGrp="1"/>
          </p:cNvSpPr>
          <p:nvPr>
            <p:ph type="title"/>
          </p:nvPr>
        </p:nvSpPr>
        <p:spPr>
          <a:xfrm>
            <a:off x="711200" y="473075"/>
            <a:ext cx="10871100" cy="822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a:t>JPA Architecture</a:t>
            </a:r>
            <a:endParaRPr/>
          </a:p>
        </p:txBody>
      </p:sp>
      <p:sp>
        <p:nvSpPr>
          <p:cNvPr id="740" name="Shape 740"/>
          <p:cNvSpPr txBox="1">
            <a:spLocks noGrp="1"/>
          </p:cNvSpPr>
          <p:nvPr>
            <p:ph type="sldNum" idx="12"/>
          </p:nvPr>
        </p:nvSpPr>
        <p:spPr>
          <a:xfrm>
            <a:off x="5791200" y="6534150"/>
            <a:ext cx="711300" cy="476100"/>
          </a:xfrm>
          <a:prstGeom prst="rect">
            <a:avLst/>
          </a:prstGeom>
        </p:spPr>
        <p:txBody>
          <a:bodyPr spcFirstLastPara="1" wrap="square" lIns="91425" tIns="45700" rIns="91425" bIns="45700" anchor="ctr" anchorCtr="0">
            <a:noAutofit/>
          </a:bodyPr>
          <a:lstStyle/>
          <a:p>
            <a:pPr marL="0" lvl="0" indent="0" rtl="0">
              <a:spcBef>
                <a:spcPts val="0"/>
              </a:spcBef>
              <a:spcAft>
                <a:spcPts val="0"/>
              </a:spcAft>
              <a:buNone/>
            </a:pPr>
            <a:fld id="{00000000-1234-1234-1234-123412341234}" type="slidenum">
              <a:rPr lang="en-US"/>
              <a:t>147</a:t>
            </a:fld>
            <a:endParaRPr/>
          </a:p>
        </p:txBody>
      </p:sp>
      <p:pic>
        <p:nvPicPr>
          <p:cNvPr id="741" name="Shape 741"/>
          <p:cNvPicPr preferRelativeResize="0"/>
          <p:nvPr/>
        </p:nvPicPr>
        <p:blipFill>
          <a:blip r:embed="rId3">
            <a:alphaModFix/>
          </a:blip>
          <a:stretch>
            <a:fillRect/>
          </a:stretch>
        </p:blipFill>
        <p:spPr>
          <a:xfrm>
            <a:off x="7995500" y="1634525"/>
            <a:ext cx="3691100" cy="4808150"/>
          </a:xfrm>
          <a:prstGeom prst="rect">
            <a:avLst/>
          </a:prstGeom>
          <a:noFill/>
          <a:ln>
            <a:noFill/>
          </a:ln>
        </p:spPr>
      </p:pic>
      <p:sp>
        <p:nvSpPr>
          <p:cNvPr id="742" name="Shape 742"/>
          <p:cNvSpPr/>
          <p:nvPr/>
        </p:nvSpPr>
        <p:spPr>
          <a:xfrm>
            <a:off x="3418175" y="4063488"/>
            <a:ext cx="4067100" cy="730500"/>
          </a:xfrm>
          <a:prstGeom prst="wedgeRoundRectCallout">
            <a:avLst>
              <a:gd name="adj1" fmla="val 62802"/>
              <a:gd name="adj2" fmla="val 39511"/>
              <a:gd name="adj3" fmla="val 0"/>
            </a:avLst>
          </a:prstGeom>
          <a:solidFill>
            <a:srgbClr val="535353"/>
          </a:solidFill>
          <a:ln w="9525" cap="flat" cmpd="sng">
            <a:solidFill>
              <a:srgbClr val="A7A7A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Implementation of most operations, search types, terminology svc, etc.</a:t>
            </a:r>
            <a:endParaRPr sz="1800">
              <a:solidFill>
                <a:srgbClr val="FFFFFF"/>
              </a:solidFill>
            </a:endParaRPr>
          </a:p>
        </p:txBody>
      </p:sp>
      <p:sp>
        <p:nvSpPr>
          <p:cNvPr id="743" name="Shape 743"/>
          <p:cNvSpPr/>
          <p:nvPr/>
        </p:nvSpPr>
        <p:spPr>
          <a:xfrm>
            <a:off x="3612225" y="5392738"/>
            <a:ext cx="4067100" cy="730500"/>
          </a:xfrm>
          <a:prstGeom prst="wedgeRoundRectCallout">
            <a:avLst>
              <a:gd name="adj1" fmla="val 73138"/>
              <a:gd name="adj2" fmla="val 20075"/>
              <a:gd name="adj3" fmla="val 0"/>
            </a:avLst>
          </a:prstGeom>
          <a:solidFill>
            <a:srgbClr val="535353"/>
          </a:solidFill>
          <a:ln w="9525" cap="flat" cmpd="sng">
            <a:solidFill>
              <a:srgbClr val="A7A7A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Database of your choosing</a:t>
            </a:r>
            <a:endParaRPr sz="1800">
              <a:solidFill>
                <a:srgbClr val="FFFFFF"/>
              </a:solidFill>
            </a:endParaRPr>
          </a:p>
        </p:txBody>
      </p:sp>
      <p:sp>
        <p:nvSpPr>
          <p:cNvPr id="744" name="Shape 744"/>
          <p:cNvSpPr/>
          <p:nvPr/>
        </p:nvSpPr>
        <p:spPr>
          <a:xfrm>
            <a:off x="3928400" y="1953963"/>
            <a:ext cx="4067100" cy="730500"/>
          </a:xfrm>
          <a:prstGeom prst="wedgeRoundRectCallout">
            <a:avLst>
              <a:gd name="adj1" fmla="val 52048"/>
              <a:gd name="adj2" fmla="val 164853"/>
              <a:gd name="adj3" fmla="val 0"/>
            </a:avLst>
          </a:prstGeom>
          <a:solidFill>
            <a:srgbClr val="535353"/>
          </a:solidFill>
          <a:ln w="9525" cap="flat" cmpd="sng">
            <a:solidFill>
              <a:srgbClr val="A7A7A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The same server from the previous section</a:t>
            </a:r>
            <a:endParaRPr sz="1800">
              <a:solidFill>
                <a:srgbClr val="FFFFFF"/>
              </a:solidFill>
            </a:endParaRPr>
          </a:p>
        </p:txBody>
      </p:sp>
      <p:sp>
        <p:nvSpPr>
          <p:cNvPr id="745" name="Shape 745"/>
          <p:cNvSpPr/>
          <p:nvPr/>
        </p:nvSpPr>
        <p:spPr>
          <a:xfrm>
            <a:off x="3507475" y="3069563"/>
            <a:ext cx="4067100" cy="730500"/>
          </a:xfrm>
          <a:prstGeom prst="wedgeRoundRectCallout">
            <a:avLst>
              <a:gd name="adj1" fmla="val 62397"/>
              <a:gd name="adj2" fmla="val 89743"/>
              <a:gd name="adj3" fmla="val 0"/>
            </a:avLst>
          </a:prstGeom>
          <a:solidFill>
            <a:srgbClr val="535353"/>
          </a:solidFill>
          <a:ln w="9525" cap="flat" cmpd="sng">
            <a:solidFill>
              <a:srgbClr val="A7A7A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Generated ResourceProviders for all resource types</a:t>
            </a:r>
            <a:endParaRPr sz="1800">
              <a:solidFill>
                <a:srgbClr val="FFFFFF"/>
              </a:solidFill>
            </a:endParaRPr>
          </a:p>
        </p:txBody>
      </p:sp>
    </p:spTree>
    <p:extLst>
      <p:ext uri="{BB962C8B-B14F-4D97-AF65-F5344CB8AC3E}">
        <p14:creationId xmlns:p14="http://schemas.microsoft.com/office/powerpoint/2010/main" val="34600901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Shape 751"/>
          <p:cNvSpPr txBox="1">
            <a:spLocks noGrp="1"/>
          </p:cNvSpPr>
          <p:nvPr>
            <p:ph type="title"/>
          </p:nvPr>
        </p:nvSpPr>
        <p:spPr>
          <a:xfrm>
            <a:off x="711200" y="473075"/>
            <a:ext cx="10871100" cy="822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a:t>JPA Architecture</a:t>
            </a:r>
            <a:endParaRPr/>
          </a:p>
        </p:txBody>
      </p:sp>
      <p:sp>
        <p:nvSpPr>
          <p:cNvPr id="752" name="Shape 752"/>
          <p:cNvSpPr txBox="1">
            <a:spLocks noGrp="1"/>
          </p:cNvSpPr>
          <p:nvPr>
            <p:ph type="body" idx="1"/>
          </p:nvPr>
        </p:nvSpPr>
        <p:spPr>
          <a:xfrm>
            <a:off x="508000" y="1828800"/>
            <a:ext cx="7282800" cy="4419600"/>
          </a:xfrm>
          <a:prstGeom prst="rect">
            <a:avLst/>
          </a:prstGeom>
        </p:spPr>
        <p:txBody>
          <a:bodyPr spcFirstLastPara="1" wrap="square" lIns="91425" tIns="91425" rIns="91425" bIns="91425" anchor="t" anchorCtr="0">
            <a:noAutofit/>
          </a:bodyPr>
          <a:lstStyle/>
          <a:p>
            <a:pPr marL="457200" lvl="0" indent="-376237" rtl="0">
              <a:spcBef>
                <a:spcPts val="620"/>
              </a:spcBef>
              <a:spcAft>
                <a:spcPts val="0"/>
              </a:spcAft>
              <a:buSzPts val="2325"/>
              <a:buChar char="●"/>
            </a:pPr>
            <a:r>
              <a:rPr lang="en-US"/>
              <a:t>The JPA Server uses Hibernate, which means it supports several RDBMS platforms:</a:t>
            </a:r>
            <a:endParaRPr/>
          </a:p>
          <a:p>
            <a:pPr marL="914400" lvl="1" indent="-335915" rtl="0">
              <a:spcBef>
                <a:spcPts val="0"/>
              </a:spcBef>
              <a:spcAft>
                <a:spcPts val="0"/>
              </a:spcAft>
              <a:buSzPts val="1690"/>
              <a:buChar char="○"/>
            </a:pPr>
            <a:r>
              <a:rPr lang="en-US"/>
              <a:t>Oracle, Postgres, MySQL, SQL Server</a:t>
            </a:r>
            <a:endParaRPr/>
          </a:p>
          <a:p>
            <a:pPr marL="457200" lvl="0" indent="-376237" rtl="0">
              <a:spcBef>
                <a:spcPts val="0"/>
              </a:spcBef>
              <a:spcAft>
                <a:spcPts val="0"/>
              </a:spcAft>
              <a:buSzPts val="2325"/>
              <a:buChar char="●"/>
            </a:pPr>
            <a:r>
              <a:rPr lang="en-US"/>
              <a:t>Most examples use Derby</a:t>
            </a:r>
            <a:endParaRPr/>
          </a:p>
          <a:p>
            <a:pPr marL="914400" lvl="1" indent="-335915" rtl="0">
              <a:spcBef>
                <a:spcPts val="0"/>
              </a:spcBef>
              <a:spcAft>
                <a:spcPts val="0"/>
              </a:spcAft>
              <a:buSzPts val="1690"/>
              <a:buChar char="○"/>
            </a:pPr>
            <a:r>
              <a:rPr lang="en-US"/>
              <a:t>Derby is great for testing, but it not a production option!</a:t>
            </a:r>
            <a:endParaRPr/>
          </a:p>
        </p:txBody>
      </p:sp>
      <p:sp>
        <p:nvSpPr>
          <p:cNvPr id="753" name="Shape 753"/>
          <p:cNvSpPr txBox="1">
            <a:spLocks noGrp="1"/>
          </p:cNvSpPr>
          <p:nvPr>
            <p:ph type="sldNum" idx="12"/>
          </p:nvPr>
        </p:nvSpPr>
        <p:spPr>
          <a:xfrm>
            <a:off x="5791200" y="6534150"/>
            <a:ext cx="711300" cy="476100"/>
          </a:xfrm>
          <a:prstGeom prst="rect">
            <a:avLst/>
          </a:prstGeom>
        </p:spPr>
        <p:txBody>
          <a:bodyPr spcFirstLastPara="1" wrap="square" lIns="91425" tIns="45700" rIns="91425" bIns="45700" anchor="ctr" anchorCtr="0">
            <a:noAutofit/>
          </a:bodyPr>
          <a:lstStyle/>
          <a:p>
            <a:pPr marL="0" lvl="0" indent="0" rtl="0">
              <a:spcBef>
                <a:spcPts val="0"/>
              </a:spcBef>
              <a:spcAft>
                <a:spcPts val="0"/>
              </a:spcAft>
              <a:buNone/>
            </a:pPr>
            <a:fld id="{00000000-1234-1234-1234-123412341234}" type="slidenum">
              <a:rPr lang="en-US"/>
              <a:t>148</a:t>
            </a:fld>
            <a:endParaRPr/>
          </a:p>
        </p:txBody>
      </p:sp>
      <p:pic>
        <p:nvPicPr>
          <p:cNvPr id="754" name="Shape 754"/>
          <p:cNvPicPr preferRelativeResize="0"/>
          <p:nvPr/>
        </p:nvPicPr>
        <p:blipFill>
          <a:blip r:embed="rId3">
            <a:alphaModFix/>
          </a:blip>
          <a:stretch>
            <a:fillRect/>
          </a:stretch>
        </p:blipFill>
        <p:spPr>
          <a:xfrm>
            <a:off x="7995500" y="1634525"/>
            <a:ext cx="3691100" cy="4808150"/>
          </a:xfrm>
          <a:prstGeom prst="rect">
            <a:avLst/>
          </a:prstGeom>
          <a:noFill/>
          <a:ln>
            <a:noFill/>
          </a:ln>
        </p:spPr>
      </p:pic>
    </p:spTree>
    <p:extLst>
      <p:ext uri="{BB962C8B-B14F-4D97-AF65-F5344CB8AC3E}">
        <p14:creationId xmlns:p14="http://schemas.microsoft.com/office/powerpoint/2010/main" val="283626554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0" name="Shape 760"/>
          <p:cNvSpPr txBox="1">
            <a:spLocks noGrp="1"/>
          </p:cNvSpPr>
          <p:nvPr>
            <p:ph type="title"/>
          </p:nvPr>
        </p:nvSpPr>
        <p:spPr>
          <a:xfrm>
            <a:off x="711200" y="473075"/>
            <a:ext cx="10871100" cy="822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a:t>Lucene</a:t>
            </a:r>
            <a:endParaRPr/>
          </a:p>
        </p:txBody>
      </p:sp>
      <p:sp>
        <p:nvSpPr>
          <p:cNvPr id="761" name="Shape 761"/>
          <p:cNvSpPr txBox="1">
            <a:spLocks noGrp="1"/>
          </p:cNvSpPr>
          <p:nvPr>
            <p:ph type="sldNum" idx="12"/>
          </p:nvPr>
        </p:nvSpPr>
        <p:spPr>
          <a:xfrm>
            <a:off x="5791200" y="6534150"/>
            <a:ext cx="711300" cy="476100"/>
          </a:xfrm>
          <a:prstGeom prst="rect">
            <a:avLst/>
          </a:prstGeom>
        </p:spPr>
        <p:txBody>
          <a:bodyPr spcFirstLastPara="1" wrap="square" lIns="91425" tIns="45700" rIns="91425" bIns="45700" anchor="ctr" anchorCtr="0">
            <a:noAutofit/>
          </a:bodyPr>
          <a:lstStyle/>
          <a:p>
            <a:pPr marL="0" lvl="0" indent="0">
              <a:spcBef>
                <a:spcPts val="0"/>
              </a:spcBef>
              <a:spcAft>
                <a:spcPts val="0"/>
              </a:spcAft>
              <a:buClr>
                <a:srgbClr val="000000"/>
              </a:buClr>
              <a:buFont typeface="Arial"/>
              <a:buNone/>
            </a:pPr>
            <a:fld id="{00000000-1234-1234-1234-123412341234}" type="slidenum">
              <a:rPr lang="en-US"/>
              <a:t>149</a:t>
            </a:fld>
            <a:endParaRPr/>
          </a:p>
        </p:txBody>
      </p:sp>
      <p:sp>
        <p:nvSpPr>
          <p:cNvPr id="762" name="Shape 762"/>
          <p:cNvSpPr txBox="1"/>
          <p:nvPr/>
        </p:nvSpPr>
        <p:spPr>
          <a:xfrm>
            <a:off x="381000" y="1828800"/>
            <a:ext cx="11201400" cy="4535400"/>
          </a:xfrm>
          <a:prstGeom prst="rect">
            <a:avLst/>
          </a:prstGeom>
          <a:noFill/>
          <a:ln>
            <a:noFill/>
          </a:ln>
        </p:spPr>
        <p:txBody>
          <a:bodyPr spcFirstLastPara="1" wrap="square" lIns="91425" tIns="91425" rIns="91425" bIns="91425" anchor="t" anchorCtr="0">
            <a:noAutofit/>
          </a:bodyPr>
          <a:lstStyle/>
          <a:p>
            <a:pPr marL="457200" lvl="0" indent="-376237" rtl="0">
              <a:spcBef>
                <a:spcPts val="700"/>
              </a:spcBef>
              <a:spcAft>
                <a:spcPts val="0"/>
              </a:spcAft>
              <a:buClr>
                <a:srgbClr val="CC3300"/>
              </a:buClr>
              <a:buSzPts val="2325"/>
              <a:buFont typeface="Noto Sans Symbols"/>
              <a:buChar char="●"/>
            </a:pPr>
            <a:r>
              <a:rPr lang="en-US" sz="3100"/>
              <a:t>HAPI uses Apache Lucene to provide two features:</a:t>
            </a:r>
            <a:endParaRPr sz="3100"/>
          </a:p>
          <a:p>
            <a:pPr marL="914400" lvl="1" indent="-356552" rtl="0">
              <a:spcBef>
                <a:spcPts val="0"/>
              </a:spcBef>
              <a:spcAft>
                <a:spcPts val="0"/>
              </a:spcAft>
              <a:buClr>
                <a:srgbClr val="CC3300"/>
              </a:buClr>
              <a:buSzPts val="2015"/>
              <a:buFont typeface="Noto Sans Symbols"/>
              <a:buChar char="●"/>
            </a:pPr>
            <a:r>
              <a:rPr lang="en-US" sz="3100"/>
              <a:t>Fulltext searching within resources (</a:t>
            </a:r>
            <a:r>
              <a:rPr lang="en-US" sz="3100">
                <a:solidFill>
                  <a:srgbClr val="FF0000"/>
                </a:solidFill>
              </a:rPr>
              <a:t>_text</a:t>
            </a:r>
            <a:r>
              <a:rPr lang="en-US" sz="3100"/>
              <a:t> and </a:t>
            </a:r>
            <a:r>
              <a:rPr lang="en-US" sz="3100">
                <a:solidFill>
                  <a:srgbClr val="FF0000"/>
                </a:solidFill>
              </a:rPr>
              <a:t>_content</a:t>
            </a:r>
            <a:r>
              <a:rPr lang="en-US" sz="3100"/>
              <a:t> parameters)</a:t>
            </a:r>
            <a:endParaRPr sz="3100"/>
          </a:p>
          <a:p>
            <a:pPr marL="914400" lvl="1" indent="-356552" rtl="0">
              <a:spcBef>
                <a:spcPts val="0"/>
              </a:spcBef>
              <a:spcAft>
                <a:spcPts val="0"/>
              </a:spcAft>
              <a:buClr>
                <a:srgbClr val="CC3300"/>
              </a:buClr>
              <a:buSzPts val="2015"/>
              <a:buFont typeface="Noto Sans Symbols"/>
              <a:buChar char="●"/>
            </a:pPr>
            <a:r>
              <a:rPr lang="en-US" sz="3100"/>
              <a:t>Terminology Services</a:t>
            </a:r>
            <a:endParaRPr sz="3100"/>
          </a:p>
          <a:p>
            <a:pPr marL="457200" lvl="0" indent="-376237" rtl="0">
              <a:spcBef>
                <a:spcPts val="0"/>
              </a:spcBef>
              <a:spcAft>
                <a:spcPts val="0"/>
              </a:spcAft>
              <a:buClr>
                <a:srgbClr val="CC3300"/>
              </a:buClr>
              <a:buSzPts val="2325"/>
              <a:buFont typeface="Noto Sans Symbols"/>
              <a:buChar char="●"/>
            </a:pPr>
            <a:r>
              <a:rPr lang="en-US" sz="3100"/>
              <a:t>Lucene stores its files on the filesystem</a:t>
            </a:r>
            <a:endParaRPr sz="3100"/>
          </a:p>
          <a:p>
            <a:pPr marL="457200" lvl="0" indent="-376237" rtl="0">
              <a:spcBef>
                <a:spcPts val="0"/>
              </a:spcBef>
              <a:spcAft>
                <a:spcPts val="0"/>
              </a:spcAft>
              <a:buClr>
                <a:srgbClr val="CC3300"/>
              </a:buClr>
              <a:buSzPts val="2325"/>
              <a:buFont typeface="Noto Sans Symbols"/>
              <a:buChar char="●"/>
            </a:pPr>
            <a:r>
              <a:rPr lang="en-US" sz="3100"/>
              <a:t>Lucene can be safely disabled</a:t>
            </a:r>
            <a:endParaRPr sz="3100"/>
          </a:p>
        </p:txBody>
      </p:sp>
    </p:spTree>
    <p:extLst>
      <p:ext uri="{BB962C8B-B14F-4D97-AF65-F5344CB8AC3E}">
        <p14:creationId xmlns:p14="http://schemas.microsoft.com/office/powerpoint/2010/main" val="407561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5CC3E5C4-3E2B-40F1-9F2B-C46CEB0C88DF}" type="slidenum">
              <a:rPr lang="en-CA" smtClean="0"/>
              <a:pPr/>
              <a:t>15</a:t>
            </a:fld>
            <a:endParaRPr lang="en-CA"/>
          </a:p>
        </p:txBody>
      </p:sp>
      <p:sp>
        <p:nvSpPr>
          <p:cNvPr id="2" name="Title 1"/>
          <p:cNvSpPr>
            <a:spLocks noGrp="1"/>
          </p:cNvSpPr>
          <p:nvPr>
            <p:ph type="title"/>
          </p:nvPr>
        </p:nvSpPr>
        <p:spPr/>
        <p:txBody>
          <a:bodyPr/>
          <a:lstStyle/>
          <a:p>
            <a:r>
              <a:rPr lang="en-US"/>
              <a:t>Browsing the site</a:t>
            </a:r>
            <a:endParaRPr lang="en-US" dirty="0"/>
          </a:p>
        </p:txBody>
      </p:sp>
      <p:sp>
        <p:nvSpPr>
          <p:cNvPr id="5" name="Rectangle 4">
            <a:extLst>
              <a:ext uri="{FF2B5EF4-FFF2-40B4-BE49-F238E27FC236}">
                <a16:creationId xmlns:a16="http://schemas.microsoft.com/office/drawing/2014/main" id="{B135E58D-67F5-486E-9E39-F6F35A1D4C08}"/>
              </a:ext>
            </a:extLst>
          </p:cNvPr>
          <p:cNvSpPr/>
          <p:nvPr/>
        </p:nvSpPr>
        <p:spPr bwMode="auto">
          <a:xfrm>
            <a:off x="0" y="0"/>
            <a:ext cx="12192000" cy="6858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pic>
        <p:nvPicPr>
          <p:cNvPr id="3" name="Picture 2">
            <a:extLst>
              <a:ext uri="{FF2B5EF4-FFF2-40B4-BE49-F238E27FC236}">
                <a16:creationId xmlns:a16="http://schemas.microsoft.com/office/drawing/2014/main" id="{97D7F952-91C3-4D69-8D17-3C0374596F84}"/>
              </a:ext>
            </a:extLst>
          </p:cNvPr>
          <p:cNvPicPr>
            <a:picLocks noChangeAspect="1"/>
          </p:cNvPicPr>
          <p:nvPr/>
        </p:nvPicPr>
        <p:blipFill>
          <a:blip r:embed="rId3"/>
          <a:stretch>
            <a:fillRect/>
          </a:stretch>
        </p:blipFill>
        <p:spPr>
          <a:xfrm>
            <a:off x="1524000" y="57728"/>
            <a:ext cx="9144000" cy="6742545"/>
          </a:xfrm>
          <a:prstGeom prst="rect">
            <a:avLst/>
          </a:prstGeom>
        </p:spPr>
      </p:pic>
    </p:spTree>
    <p:extLst>
      <p:ext uri="{BB962C8B-B14F-4D97-AF65-F5344CB8AC3E}">
        <p14:creationId xmlns:p14="http://schemas.microsoft.com/office/powerpoint/2010/main" val="3679478458"/>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2" name="Shape 862"/>
          <p:cNvSpPr txBox="1">
            <a:spLocks noGrp="1"/>
          </p:cNvSpPr>
          <p:nvPr>
            <p:ph type="title"/>
          </p:nvPr>
        </p:nvSpPr>
        <p:spPr>
          <a:xfrm>
            <a:off x="711200" y="473075"/>
            <a:ext cx="10871100" cy="822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a:t>Extensions: The Easy Way</a:t>
            </a:r>
            <a:endParaRPr/>
          </a:p>
        </p:txBody>
      </p:sp>
      <p:sp>
        <p:nvSpPr>
          <p:cNvPr id="863" name="Shape 863"/>
          <p:cNvSpPr txBox="1">
            <a:spLocks noGrp="1"/>
          </p:cNvSpPr>
          <p:nvPr>
            <p:ph type="body" idx="1"/>
          </p:nvPr>
        </p:nvSpPr>
        <p:spPr>
          <a:xfrm>
            <a:off x="508000" y="1720125"/>
            <a:ext cx="11175900" cy="4737900"/>
          </a:xfrm>
          <a:prstGeom prst="rect">
            <a:avLst/>
          </a:prstGeom>
          <a:solidFill>
            <a:srgbClr val="000000"/>
          </a:solidFill>
        </p:spPr>
        <p:txBody>
          <a:bodyPr spcFirstLastPara="1" wrap="square" lIns="91425" tIns="91425" rIns="91425" bIns="91425" anchor="t" anchorCtr="0">
            <a:noAutofit/>
          </a:bodyPr>
          <a:lstStyle/>
          <a:p>
            <a:pPr marL="342900" lvl="0" indent="-195262">
              <a:spcBef>
                <a:spcPts val="0"/>
              </a:spcBef>
              <a:spcAft>
                <a:spcPts val="0"/>
              </a:spcAft>
              <a:buClr>
                <a:schemeClr val="dk1"/>
              </a:buClr>
              <a:buSzPts val="1100"/>
              <a:buFont typeface="Arial"/>
              <a:buNone/>
            </a:pPr>
            <a:r>
              <a:rPr lang="en-US" sz="1500">
                <a:solidFill>
                  <a:srgbClr val="00D0D0"/>
                </a:solidFill>
                <a:highlight>
                  <a:srgbClr val="101020"/>
                </a:highlight>
              </a:rPr>
              <a:t>public class </a:t>
            </a:r>
            <a:r>
              <a:rPr lang="en-US" sz="1500">
                <a:solidFill>
                  <a:srgbClr val="FF8080"/>
                </a:solidFill>
                <a:highlight>
                  <a:srgbClr val="101020"/>
                </a:highlight>
              </a:rPr>
              <a:t>Example30_AddSomeExtensions </a:t>
            </a:r>
            <a:r>
              <a:rPr lang="en-US" sz="1500">
                <a:solidFill>
                  <a:srgbClr val="D0D0D0"/>
                </a:solidFill>
                <a:highlight>
                  <a:srgbClr val="101020"/>
                </a:highlight>
              </a:rPr>
              <a:t>{</a:t>
            </a:r>
            <a:endParaRPr sz="15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500">
                <a:solidFill>
                  <a:srgbClr val="D0D0D0"/>
                </a:solidFill>
                <a:highlight>
                  <a:srgbClr val="101020"/>
                </a:highlight>
              </a:rPr>
              <a:t> </a:t>
            </a:r>
            <a:r>
              <a:rPr lang="en-US" sz="1500">
                <a:solidFill>
                  <a:srgbClr val="00D0D0"/>
                </a:solidFill>
                <a:highlight>
                  <a:srgbClr val="101020"/>
                </a:highlight>
              </a:rPr>
              <a:t>public static void </a:t>
            </a:r>
            <a:r>
              <a:rPr lang="en-US" sz="1500">
                <a:solidFill>
                  <a:srgbClr val="D0D0D0"/>
                </a:solidFill>
                <a:highlight>
                  <a:srgbClr val="101020"/>
                </a:highlight>
              </a:rPr>
              <a:t>main(</a:t>
            </a:r>
            <a:r>
              <a:rPr lang="en-US" sz="1500">
                <a:solidFill>
                  <a:srgbClr val="FF8080"/>
                </a:solidFill>
                <a:highlight>
                  <a:srgbClr val="101020"/>
                </a:highlight>
              </a:rPr>
              <a:t>String</a:t>
            </a:r>
            <a:r>
              <a:rPr lang="en-US" sz="1500">
                <a:solidFill>
                  <a:srgbClr val="D0D0D0"/>
                </a:solidFill>
                <a:highlight>
                  <a:srgbClr val="101020"/>
                </a:highlight>
              </a:rPr>
              <a:t>[] </a:t>
            </a:r>
            <a:r>
              <a:rPr lang="en-US" sz="1500">
                <a:solidFill>
                  <a:srgbClr val="BFA4A4"/>
                </a:solidFill>
                <a:highlight>
                  <a:srgbClr val="101020"/>
                </a:highlight>
              </a:rPr>
              <a:t>theArgs</a:t>
            </a:r>
            <a:r>
              <a:rPr lang="en-US" sz="1500">
                <a:solidFill>
                  <a:srgbClr val="D0D0D0"/>
                </a:solidFill>
                <a:highlight>
                  <a:srgbClr val="101020"/>
                </a:highlight>
              </a:rPr>
              <a:t>) {</a:t>
            </a:r>
            <a:endParaRPr sz="15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500">
                <a:solidFill>
                  <a:srgbClr val="D0D0D0"/>
                </a:solidFill>
                <a:highlight>
                  <a:srgbClr val="101020"/>
                </a:highlight>
              </a:rPr>
              <a:t>   </a:t>
            </a:r>
            <a:r>
              <a:rPr lang="en-US" sz="1500">
                <a:solidFill>
                  <a:srgbClr val="FF8080"/>
                </a:solidFill>
                <a:highlight>
                  <a:srgbClr val="101020"/>
                </a:highlight>
              </a:rPr>
              <a:t>Patient </a:t>
            </a:r>
            <a:r>
              <a:rPr lang="en-US" sz="1500">
                <a:solidFill>
                  <a:srgbClr val="79ABFF"/>
                </a:solidFill>
                <a:highlight>
                  <a:srgbClr val="101020"/>
                </a:highlight>
              </a:rPr>
              <a:t>pat </a:t>
            </a:r>
            <a:r>
              <a:rPr lang="en-US" sz="1500">
                <a:solidFill>
                  <a:srgbClr val="D0D0D0"/>
                </a:solidFill>
                <a:highlight>
                  <a:srgbClr val="101020"/>
                </a:highlight>
              </a:rPr>
              <a:t>= </a:t>
            </a:r>
            <a:r>
              <a:rPr lang="en-US" sz="1500">
                <a:solidFill>
                  <a:srgbClr val="00D0D0"/>
                </a:solidFill>
                <a:highlight>
                  <a:srgbClr val="101020"/>
                </a:highlight>
              </a:rPr>
              <a:t>new </a:t>
            </a:r>
            <a:r>
              <a:rPr lang="en-US" sz="1500">
                <a:solidFill>
                  <a:srgbClr val="D0D0D0"/>
                </a:solidFill>
                <a:highlight>
                  <a:srgbClr val="101020"/>
                </a:highlight>
              </a:rPr>
              <a:t>Patient();</a:t>
            </a:r>
            <a:endParaRPr sz="15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500">
                <a:solidFill>
                  <a:srgbClr val="D0D0D0"/>
                </a:solidFill>
                <a:highlight>
                  <a:srgbClr val="101020"/>
                </a:highlight>
              </a:rPr>
              <a:t>   </a:t>
            </a:r>
            <a:r>
              <a:rPr lang="en-US" sz="1500">
                <a:solidFill>
                  <a:srgbClr val="79ABFF"/>
                </a:solidFill>
                <a:highlight>
                  <a:srgbClr val="101020"/>
                </a:highlight>
              </a:rPr>
              <a:t>pat</a:t>
            </a:r>
            <a:r>
              <a:rPr lang="en-US" sz="1500">
                <a:solidFill>
                  <a:srgbClr val="D0D0D0"/>
                </a:solidFill>
                <a:highlight>
                  <a:srgbClr val="101020"/>
                </a:highlight>
              </a:rPr>
              <a:t>.addName().setFamily(</a:t>
            </a:r>
            <a:r>
              <a:rPr lang="en-US" sz="1500">
                <a:solidFill>
                  <a:srgbClr val="DC78DC"/>
                </a:solidFill>
                <a:highlight>
                  <a:srgbClr val="101020"/>
                </a:highlight>
              </a:rPr>
              <a:t>"Simpson"</a:t>
            </a:r>
            <a:r>
              <a:rPr lang="en-US" sz="1500">
                <a:solidFill>
                  <a:srgbClr val="D0D0D0"/>
                </a:solidFill>
                <a:highlight>
                  <a:srgbClr val="101020"/>
                </a:highlight>
              </a:rPr>
              <a:t>).addGiven(</a:t>
            </a:r>
            <a:r>
              <a:rPr lang="en-US" sz="1500">
                <a:solidFill>
                  <a:srgbClr val="DC78DC"/>
                </a:solidFill>
                <a:highlight>
                  <a:srgbClr val="101020"/>
                </a:highlight>
              </a:rPr>
              <a:t>"Homer"</a:t>
            </a:r>
            <a:r>
              <a:rPr lang="en-US" sz="1500">
                <a:solidFill>
                  <a:srgbClr val="D0D0D0"/>
                </a:solidFill>
                <a:highlight>
                  <a:srgbClr val="101020"/>
                </a:highlight>
              </a:rPr>
              <a:t>).addGiven(</a:t>
            </a:r>
            <a:r>
              <a:rPr lang="en-US" sz="1500">
                <a:solidFill>
                  <a:srgbClr val="DC78DC"/>
                </a:solidFill>
                <a:highlight>
                  <a:srgbClr val="101020"/>
                </a:highlight>
              </a:rPr>
              <a:t>"J"</a:t>
            </a:r>
            <a:r>
              <a:rPr lang="en-US" sz="1500">
                <a:solidFill>
                  <a:srgbClr val="D0D0D0"/>
                </a:solidFill>
                <a:highlight>
                  <a:srgbClr val="101020"/>
                </a:highlight>
              </a:rPr>
              <a:t>);</a:t>
            </a:r>
            <a:endParaRPr sz="15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endParaRPr sz="15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500">
                <a:solidFill>
                  <a:srgbClr val="D0D0D0"/>
                </a:solidFill>
                <a:highlight>
                  <a:srgbClr val="101020"/>
                </a:highlight>
              </a:rPr>
              <a:t>   </a:t>
            </a:r>
            <a:r>
              <a:rPr lang="en-US" sz="1500">
                <a:solidFill>
                  <a:srgbClr val="00E000"/>
                </a:solidFill>
                <a:highlight>
                  <a:srgbClr val="101020"/>
                </a:highlight>
              </a:rPr>
              <a:t>// Add an extension on the resource</a:t>
            </a:r>
            <a:endParaRPr sz="1500">
              <a:solidFill>
                <a:srgbClr val="00E000"/>
              </a:solidFill>
              <a:highlight>
                <a:srgbClr val="101020"/>
              </a:highlight>
            </a:endParaRPr>
          </a:p>
          <a:p>
            <a:pPr marL="342900" lvl="0" indent="-195262">
              <a:spcBef>
                <a:spcPts val="0"/>
              </a:spcBef>
              <a:spcAft>
                <a:spcPts val="0"/>
              </a:spcAft>
              <a:buClr>
                <a:schemeClr val="dk1"/>
              </a:buClr>
              <a:buSzPts val="1100"/>
              <a:buFont typeface="Arial"/>
              <a:buNone/>
            </a:pPr>
            <a:r>
              <a:rPr lang="en-US" sz="1500">
                <a:solidFill>
                  <a:srgbClr val="00E000"/>
                </a:solidFill>
                <a:highlight>
                  <a:srgbClr val="101020"/>
                </a:highlight>
              </a:rPr>
              <a:t>   </a:t>
            </a:r>
            <a:r>
              <a:rPr lang="en-US" sz="1500">
                <a:solidFill>
                  <a:srgbClr val="79ABFF"/>
                </a:solidFill>
                <a:highlight>
                  <a:srgbClr val="101020"/>
                </a:highlight>
              </a:rPr>
              <a:t>pat</a:t>
            </a:r>
            <a:r>
              <a:rPr lang="en-US" sz="1500">
                <a:solidFill>
                  <a:srgbClr val="D0D0D0"/>
                </a:solidFill>
                <a:highlight>
                  <a:srgbClr val="101020"/>
                </a:highlight>
              </a:rPr>
              <a:t>.addExtension()</a:t>
            </a:r>
            <a:endParaRPr sz="15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500">
                <a:solidFill>
                  <a:srgbClr val="D0D0D0"/>
                </a:solidFill>
                <a:highlight>
                  <a:srgbClr val="101020"/>
                </a:highlight>
              </a:rPr>
              <a:t>       .setUrl(</a:t>
            </a:r>
            <a:r>
              <a:rPr lang="en-US" sz="1500">
                <a:solidFill>
                  <a:srgbClr val="DC78DC"/>
                </a:solidFill>
                <a:highlight>
                  <a:srgbClr val="101020"/>
                </a:highlight>
              </a:rPr>
              <a:t>"http://hl7.org/fhir/StructureDefinition/patient-importance"</a:t>
            </a:r>
            <a:r>
              <a:rPr lang="en-US" sz="1500">
                <a:solidFill>
                  <a:srgbClr val="D0D0D0"/>
                </a:solidFill>
                <a:highlight>
                  <a:srgbClr val="101020"/>
                </a:highlight>
              </a:rPr>
              <a:t>)</a:t>
            </a:r>
            <a:endParaRPr sz="15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500">
                <a:solidFill>
                  <a:srgbClr val="D0D0D0"/>
                </a:solidFill>
                <a:highlight>
                  <a:srgbClr val="101020"/>
                </a:highlight>
              </a:rPr>
              <a:t>       .setValue(</a:t>
            </a:r>
            <a:r>
              <a:rPr lang="en-US" sz="1500">
                <a:solidFill>
                  <a:srgbClr val="00D0D0"/>
                </a:solidFill>
                <a:highlight>
                  <a:srgbClr val="101020"/>
                </a:highlight>
              </a:rPr>
              <a:t>new </a:t>
            </a:r>
            <a:r>
              <a:rPr lang="en-US" sz="1500">
                <a:solidFill>
                  <a:srgbClr val="D0D0D0"/>
                </a:solidFill>
                <a:highlight>
                  <a:srgbClr val="101020"/>
                </a:highlight>
              </a:rPr>
              <a:t>CodeableConcept().setText(</a:t>
            </a:r>
            <a:r>
              <a:rPr lang="en-US" sz="1500">
                <a:solidFill>
                  <a:srgbClr val="DC78DC"/>
                </a:solidFill>
                <a:highlight>
                  <a:srgbClr val="101020"/>
                </a:highlight>
              </a:rPr>
              <a:t>"Patient is a VIP"</a:t>
            </a:r>
            <a:r>
              <a:rPr lang="en-US" sz="1500">
                <a:solidFill>
                  <a:srgbClr val="D0D0D0"/>
                </a:solidFill>
                <a:highlight>
                  <a:srgbClr val="101020"/>
                </a:highlight>
              </a:rPr>
              <a:t>));</a:t>
            </a:r>
            <a:endParaRPr sz="15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500">
                <a:solidFill>
                  <a:srgbClr val="D0D0D0"/>
                </a:solidFill>
                <a:highlight>
                  <a:srgbClr val="101020"/>
                </a:highlight>
              </a:rPr>
              <a:t>  </a:t>
            </a:r>
            <a:endParaRPr sz="15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500">
                <a:solidFill>
                  <a:srgbClr val="D0D0D0"/>
                </a:solidFill>
                <a:highlight>
                  <a:srgbClr val="101020"/>
                </a:highlight>
              </a:rPr>
              <a:t>   </a:t>
            </a:r>
            <a:r>
              <a:rPr lang="en-US" sz="1500">
                <a:solidFill>
                  <a:srgbClr val="00E000"/>
                </a:solidFill>
                <a:highlight>
                  <a:srgbClr val="101020"/>
                </a:highlight>
              </a:rPr>
              <a:t>// Add an extension on a primitive</a:t>
            </a:r>
            <a:endParaRPr sz="1500">
              <a:solidFill>
                <a:srgbClr val="00E000"/>
              </a:solidFill>
              <a:highlight>
                <a:srgbClr val="101020"/>
              </a:highlight>
            </a:endParaRPr>
          </a:p>
          <a:p>
            <a:pPr marL="342900" lvl="0" indent="-195262">
              <a:spcBef>
                <a:spcPts val="0"/>
              </a:spcBef>
              <a:spcAft>
                <a:spcPts val="0"/>
              </a:spcAft>
              <a:buClr>
                <a:schemeClr val="dk1"/>
              </a:buClr>
              <a:buSzPts val="1100"/>
              <a:buFont typeface="Arial"/>
              <a:buNone/>
            </a:pPr>
            <a:r>
              <a:rPr lang="en-US" sz="1500">
                <a:solidFill>
                  <a:srgbClr val="00E000"/>
                </a:solidFill>
                <a:highlight>
                  <a:srgbClr val="101020"/>
                </a:highlight>
              </a:rPr>
              <a:t>   </a:t>
            </a:r>
            <a:r>
              <a:rPr lang="en-US" sz="1500">
                <a:solidFill>
                  <a:srgbClr val="79ABFF"/>
                </a:solidFill>
                <a:highlight>
                  <a:srgbClr val="101020"/>
                </a:highlight>
              </a:rPr>
              <a:t>pat</a:t>
            </a:r>
            <a:r>
              <a:rPr lang="en-US" sz="1500">
                <a:solidFill>
                  <a:srgbClr val="D0D0D0"/>
                </a:solidFill>
                <a:highlight>
                  <a:srgbClr val="101020"/>
                </a:highlight>
              </a:rPr>
              <a:t>.getBirthDateElement().setValueAsString(</a:t>
            </a:r>
            <a:r>
              <a:rPr lang="en-US" sz="1500">
                <a:solidFill>
                  <a:srgbClr val="DC78DC"/>
                </a:solidFill>
                <a:highlight>
                  <a:srgbClr val="101020"/>
                </a:highlight>
              </a:rPr>
              <a:t>"1955-02-22"</a:t>
            </a:r>
            <a:r>
              <a:rPr lang="en-US" sz="1500">
                <a:solidFill>
                  <a:srgbClr val="D0D0D0"/>
                </a:solidFill>
                <a:highlight>
                  <a:srgbClr val="101020"/>
                </a:highlight>
              </a:rPr>
              <a:t>);</a:t>
            </a:r>
            <a:endParaRPr sz="15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500">
                <a:solidFill>
                  <a:srgbClr val="D0D0D0"/>
                </a:solidFill>
                <a:highlight>
                  <a:srgbClr val="101020"/>
                </a:highlight>
              </a:rPr>
              <a:t>   </a:t>
            </a:r>
            <a:r>
              <a:rPr lang="en-US" sz="1500">
                <a:solidFill>
                  <a:srgbClr val="79ABFF"/>
                </a:solidFill>
                <a:highlight>
                  <a:srgbClr val="101020"/>
                </a:highlight>
              </a:rPr>
              <a:t>pat</a:t>
            </a:r>
            <a:r>
              <a:rPr lang="en-US" sz="1500">
                <a:solidFill>
                  <a:srgbClr val="D0D0D0"/>
                </a:solidFill>
                <a:highlight>
                  <a:srgbClr val="101020"/>
                </a:highlight>
              </a:rPr>
              <a:t>.getBirthDateElement().addExtension()</a:t>
            </a:r>
            <a:endParaRPr sz="15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500">
                <a:solidFill>
                  <a:srgbClr val="D0D0D0"/>
                </a:solidFill>
                <a:highlight>
                  <a:srgbClr val="101020"/>
                </a:highlight>
              </a:rPr>
              <a:t>       .setUrl(</a:t>
            </a:r>
            <a:r>
              <a:rPr lang="en-US" sz="1500">
                <a:solidFill>
                  <a:srgbClr val="DC78DC"/>
                </a:solidFill>
                <a:highlight>
                  <a:srgbClr val="101020"/>
                </a:highlight>
              </a:rPr>
              <a:t>"http://hl7.org/fhir/StructureDefinition/patient-birthTime"</a:t>
            </a:r>
            <a:r>
              <a:rPr lang="en-US" sz="1500">
                <a:solidFill>
                  <a:srgbClr val="D0D0D0"/>
                </a:solidFill>
                <a:highlight>
                  <a:srgbClr val="101020"/>
                </a:highlight>
              </a:rPr>
              <a:t>)</a:t>
            </a:r>
            <a:endParaRPr sz="15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500">
                <a:solidFill>
                  <a:srgbClr val="D0D0D0"/>
                </a:solidFill>
                <a:highlight>
                  <a:srgbClr val="101020"/>
                </a:highlight>
              </a:rPr>
              <a:t>       .setValue(</a:t>
            </a:r>
            <a:r>
              <a:rPr lang="en-US" sz="1500">
                <a:solidFill>
                  <a:srgbClr val="00D0D0"/>
                </a:solidFill>
                <a:highlight>
                  <a:srgbClr val="101020"/>
                </a:highlight>
              </a:rPr>
              <a:t>new </a:t>
            </a:r>
            <a:r>
              <a:rPr lang="en-US" sz="1500">
                <a:solidFill>
                  <a:srgbClr val="D0D0D0"/>
                </a:solidFill>
                <a:highlight>
                  <a:srgbClr val="101020"/>
                </a:highlight>
              </a:rPr>
              <a:t>TimeType(</a:t>
            </a:r>
            <a:r>
              <a:rPr lang="en-US" sz="1500">
                <a:solidFill>
                  <a:srgbClr val="DC78DC"/>
                </a:solidFill>
                <a:highlight>
                  <a:srgbClr val="101020"/>
                </a:highlight>
              </a:rPr>
              <a:t>"23:30"</a:t>
            </a:r>
            <a:r>
              <a:rPr lang="en-US" sz="1500">
                <a:solidFill>
                  <a:srgbClr val="D0D0D0"/>
                </a:solidFill>
                <a:highlight>
                  <a:srgbClr val="101020"/>
                </a:highlight>
              </a:rPr>
              <a:t>));</a:t>
            </a:r>
            <a:endParaRPr sz="15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endParaRPr sz="15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500">
                <a:solidFill>
                  <a:srgbClr val="D0D0D0"/>
                </a:solidFill>
                <a:highlight>
                  <a:srgbClr val="101020"/>
                </a:highlight>
              </a:rPr>
              <a:t>     </a:t>
            </a:r>
            <a:r>
              <a:rPr lang="en-US" sz="1500">
                <a:solidFill>
                  <a:srgbClr val="D197D9"/>
                </a:solidFill>
                <a:highlight>
                  <a:srgbClr val="101020"/>
                </a:highlight>
              </a:rPr>
              <a:t>IParser </a:t>
            </a:r>
            <a:r>
              <a:rPr lang="en-US" sz="1500">
                <a:solidFill>
                  <a:srgbClr val="79ABFF"/>
                </a:solidFill>
                <a:highlight>
                  <a:srgbClr val="101020"/>
                </a:highlight>
              </a:rPr>
              <a:t>parser </a:t>
            </a:r>
            <a:r>
              <a:rPr lang="en-US" sz="1500">
                <a:solidFill>
                  <a:srgbClr val="D0D0D0"/>
                </a:solidFill>
                <a:highlight>
                  <a:srgbClr val="101020"/>
                </a:highlight>
              </a:rPr>
              <a:t>= </a:t>
            </a:r>
            <a:r>
              <a:rPr lang="en-US" sz="1500">
                <a:solidFill>
                  <a:srgbClr val="FF8080"/>
                </a:solidFill>
                <a:highlight>
                  <a:srgbClr val="101020"/>
                </a:highlight>
              </a:rPr>
              <a:t>FhirContext</a:t>
            </a:r>
            <a:r>
              <a:rPr lang="en-US" sz="1500">
                <a:solidFill>
                  <a:srgbClr val="D0D0D0"/>
                </a:solidFill>
                <a:highlight>
                  <a:srgbClr val="101020"/>
                </a:highlight>
              </a:rPr>
              <a:t>.</a:t>
            </a:r>
            <a:r>
              <a:rPr lang="en-US" sz="1500">
                <a:solidFill>
                  <a:srgbClr val="D9E577"/>
                </a:solidFill>
                <a:highlight>
                  <a:srgbClr val="101020"/>
                </a:highlight>
              </a:rPr>
              <a:t>forDstu3</a:t>
            </a:r>
            <a:r>
              <a:rPr lang="en-US" sz="1500">
                <a:solidFill>
                  <a:srgbClr val="D0D0D0"/>
                </a:solidFill>
                <a:highlight>
                  <a:srgbClr val="101020"/>
                </a:highlight>
              </a:rPr>
              <a:t>().newJsonParser().setPrettyPrint(</a:t>
            </a:r>
            <a:r>
              <a:rPr lang="en-US" sz="1500">
                <a:solidFill>
                  <a:srgbClr val="00D0D0"/>
                </a:solidFill>
                <a:highlight>
                  <a:srgbClr val="101020"/>
                </a:highlight>
              </a:rPr>
              <a:t>true</a:t>
            </a:r>
            <a:r>
              <a:rPr lang="en-US" sz="1500">
                <a:solidFill>
                  <a:srgbClr val="D0D0D0"/>
                </a:solidFill>
                <a:highlight>
                  <a:srgbClr val="101020"/>
                </a:highlight>
              </a:rPr>
              <a:t>);</a:t>
            </a:r>
            <a:endParaRPr sz="15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500">
                <a:solidFill>
                  <a:srgbClr val="D0D0D0"/>
                </a:solidFill>
                <a:highlight>
                  <a:srgbClr val="101020"/>
                </a:highlight>
              </a:rPr>
              <a:t>     </a:t>
            </a:r>
            <a:r>
              <a:rPr lang="en-US" sz="1500">
                <a:solidFill>
                  <a:srgbClr val="FF8080"/>
                </a:solidFill>
                <a:highlight>
                  <a:srgbClr val="101020"/>
                </a:highlight>
              </a:rPr>
              <a:t>System</a:t>
            </a:r>
            <a:r>
              <a:rPr lang="en-US" sz="1500">
                <a:solidFill>
                  <a:srgbClr val="D0D0D0"/>
                </a:solidFill>
                <a:highlight>
                  <a:srgbClr val="101020"/>
                </a:highlight>
              </a:rPr>
              <a:t>.</a:t>
            </a:r>
            <a:r>
              <a:rPr lang="en-US" sz="1500" b="1" i="1">
                <a:solidFill>
                  <a:srgbClr val="970FAC"/>
                </a:solidFill>
                <a:highlight>
                  <a:srgbClr val="101020"/>
                </a:highlight>
              </a:rPr>
              <a:t>out</a:t>
            </a:r>
            <a:r>
              <a:rPr lang="en-US" sz="1500">
                <a:solidFill>
                  <a:srgbClr val="D0D0D0"/>
                </a:solidFill>
                <a:highlight>
                  <a:srgbClr val="101020"/>
                </a:highlight>
              </a:rPr>
              <a:t>.println(</a:t>
            </a:r>
            <a:r>
              <a:rPr lang="en-US" sz="1500">
                <a:solidFill>
                  <a:srgbClr val="79ABFF"/>
                </a:solidFill>
                <a:highlight>
                  <a:srgbClr val="101020"/>
                </a:highlight>
              </a:rPr>
              <a:t>parser</a:t>
            </a:r>
            <a:r>
              <a:rPr lang="en-US" sz="1500">
                <a:solidFill>
                  <a:srgbClr val="D0D0D0"/>
                </a:solidFill>
                <a:highlight>
                  <a:srgbClr val="101020"/>
                </a:highlight>
              </a:rPr>
              <a:t>.encodeResourceToString(</a:t>
            </a:r>
            <a:r>
              <a:rPr lang="en-US" sz="1500">
                <a:solidFill>
                  <a:srgbClr val="79ABFF"/>
                </a:solidFill>
                <a:highlight>
                  <a:srgbClr val="101020"/>
                </a:highlight>
              </a:rPr>
              <a:t>pat</a:t>
            </a:r>
            <a:r>
              <a:rPr lang="en-US" sz="1500">
                <a:solidFill>
                  <a:srgbClr val="D0D0D0"/>
                </a:solidFill>
                <a:highlight>
                  <a:srgbClr val="101020"/>
                </a:highlight>
              </a:rPr>
              <a:t>));</a:t>
            </a:r>
            <a:endParaRPr sz="15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500">
                <a:solidFill>
                  <a:srgbClr val="D0D0D0"/>
                </a:solidFill>
                <a:highlight>
                  <a:srgbClr val="101020"/>
                </a:highlight>
              </a:rPr>
              <a:t>  }</a:t>
            </a:r>
            <a:endParaRPr sz="15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500">
                <a:solidFill>
                  <a:srgbClr val="D0D0D0"/>
                </a:solidFill>
                <a:highlight>
                  <a:srgbClr val="101020"/>
                </a:highlight>
              </a:rPr>
              <a:t>}</a:t>
            </a:r>
            <a:endParaRPr sz="1500">
              <a:solidFill>
                <a:srgbClr val="D0D0D0"/>
              </a:solidFill>
              <a:highlight>
                <a:srgbClr val="101020"/>
              </a:highlight>
            </a:endParaRPr>
          </a:p>
          <a:p>
            <a:pPr marL="342900" lvl="0" indent="-195262">
              <a:spcBef>
                <a:spcPts val="0"/>
              </a:spcBef>
              <a:spcAft>
                <a:spcPts val="0"/>
              </a:spcAft>
              <a:buNone/>
            </a:pPr>
            <a:endParaRPr sz="1500"/>
          </a:p>
        </p:txBody>
      </p:sp>
      <p:sp>
        <p:nvSpPr>
          <p:cNvPr id="864" name="Shape 864"/>
          <p:cNvSpPr txBox="1">
            <a:spLocks noGrp="1"/>
          </p:cNvSpPr>
          <p:nvPr>
            <p:ph type="sldNum" idx="12"/>
          </p:nvPr>
        </p:nvSpPr>
        <p:spPr>
          <a:xfrm>
            <a:off x="5791200" y="6534150"/>
            <a:ext cx="711300" cy="476100"/>
          </a:xfrm>
          <a:prstGeom prst="rect">
            <a:avLst/>
          </a:prstGeom>
        </p:spPr>
        <p:txBody>
          <a:bodyPr spcFirstLastPara="1" wrap="square" lIns="91425" tIns="45700" rIns="91425" bIns="45700" anchor="ctr" anchorCtr="0">
            <a:noAutofit/>
          </a:bodyPr>
          <a:lstStyle/>
          <a:p>
            <a:pPr marL="0" lvl="0" indent="0">
              <a:spcBef>
                <a:spcPts val="0"/>
              </a:spcBef>
              <a:spcAft>
                <a:spcPts val="0"/>
              </a:spcAft>
              <a:buClr>
                <a:srgbClr val="000000"/>
              </a:buClr>
              <a:buFont typeface="Arial"/>
              <a:buNone/>
            </a:pPr>
            <a:fld id="{00000000-1234-1234-1234-123412341234}" type="slidenum">
              <a:rPr lang="en-US"/>
              <a:t>150</a:t>
            </a:fld>
            <a:endParaRPr/>
          </a:p>
        </p:txBody>
      </p:sp>
    </p:spTree>
    <p:extLst>
      <p:ext uri="{BB962C8B-B14F-4D97-AF65-F5344CB8AC3E}">
        <p14:creationId xmlns:p14="http://schemas.microsoft.com/office/powerpoint/2010/main" val="79001631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Shape 889"/>
          <p:cNvSpPr txBox="1">
            <a:spLocks noGrp="1"/>
          </p:cNvSpPr>
          <p:nvPr>
            <p:ph type="title"/>
          </p:nvPr>
        </p:nvSpPr>
        <p:spPr>
          <a:xfrm>
            <a:off x="711200" y="473075"/>
            <a:ext cx="10871100" cy="822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a:t>When and how to Validate</a:t>
            </a:r>
            <a:endParaRPr/>
          </a:p>
        </p:txBody>
      </p:sp>
      <p:sp>
        <p:nvSpPr>
          <p:cNvPr id="890" name="Shape 890"/>
          <p:cNvSpPr txBox="1">
            <a:spLocks noGrp="1"/>
          </p:cNvSpPr>
          <p:nvPr>
            <p:ph type="body" idx="1"/>
          </p:nvPr>
        </p:nvSpPr>
        <p:spPr>
          <a:xfrm>
            <a:off x="508000" y="1828800"/>
            <a:ext cx="11175900" cy="4419600"/>
          </a:xfrm>
          <a:prstGeom prst="rect">
            <a:avLst/>
          </a:prstGeom>
        </p:spPr>
        <p:txBody>
          <a:bodyPr spcFirstLastPara="1" wrap="square" lIns="91425" tIns="91425" rIns="91425" bIns="91425" anchor="t" anchorCtr="0">
            <a:noAutofit/>
          </a:bodyPr>
          <a:lstStyle/>
          <a:p>
            <a:pPr marL="342900" lvl="0" indent="-195262">
              <a:spcBef>
                <a:spcPts val="620"/>
              </a:spcBef>
              <a:spcAft>
                <a:spcPts val="0"/>
              </a:spcAft>
              <a:buNone/>
            </a:pPr>
            <a:r>
              <a:rPr lang="en-US"/>
              <a:t>There is no right answer to this question!</a:t>
            </a:r>
            <a:endParaRPr/>
          </a:p>
          <a:p>
            <a:pPr marL="342900" lvl="0" indent="-195262">
              <a:spcBef>
                <a:spcPts val="620"/>
              </a:spcBef>
              <a:spcAft>
                <a:spcPts val="0"/>
              </a:spcAft>
              <a:buNone/>
            </a:pPr>
            <a:endParaRPr/>
          </a:p>
          <a:p>
            <a:pPr marL="457200" lvl="0" indent="-376237" rtl="0">
              <a:spcBef>
                <a:spcPts val="620"/>
              </a:spcBef>
              <a:spcAft>
                <a:spcPts val="0"/>
              </a:spcAft>
              <a:buSzPts val="2325"/>
              <a:buChar char="●"/>
            </a:pPr>
            <a:r>
              <a:rPr lang="en-US"/>
              <a:t>Validate strictly during development but be loose in production? Always be strict?</a:t>
            </a:r>
            <a:endParaRPr/>
          </a:p>
          <a:p>
            <a:pPr marL="457200" lvl="0" indent="-376237" rtl="0">
              <a:spcBef>
                <a:spcPts val="0"/>
              </a:spcBef>
              <a:spcAft>
                <a:spcPts val="0"/>
              </a:spcAft>
              <a:buSzPts val="2325"/>
              <a:buChar char="●"/>
            </a:pPr>
            <a:r>
              <a:rPr lang="en-US"/>
              <a:t>Validate some resource types but not others?</a:t>
            </a:r>
            <a:endParaRPr/>
          </a:p>
          <a:p>
            <a:pPr marL="457200" lvl="0" indent="-376237" rtl="0">
              <a:spcBef>
                <a:spcPts val="0"/>
              </a:spcBef>
              <a:spcAft>
                <a:spcPts val="0"/>
              </a:spcAft>
              <a:buSzPts val="2325"/>
              <a:buChar char="●"/>
            </a:pPr>
            <a:r>
              <a:rPr lang="en-US"/>
              <a:t>Validate on the way in but not the way out?</a:t>
            </a:r>
            <a:endParaRPr/>
          </a:p>
          <a:p>
            <a:pPr marL="457200" lvl="0" indent="-376237">
              <a:spcBef>
                <a:spcPts val="0"/>
              </a:spcBef>
              <a:spcAft>
                <a:spcPts val="0"/>
              </a:spcAft>
              <a:buSzPts val="2325"/>
              <a:buChar char="●"/>
            </a:pPr>
            <a:r>
              <a:rPr lang="en-US"/>
              <a:t>Structural vs semantic validation? (there is a performance cost!)</a:t>
            </a:r>
            <a:endParaRPr/>
          </a:p>
        </p:txBody>
      </p:sp>
      <p:sp>
        <p:nvSpPr>
          <p:cNvPr id="891" name="Shape 891"/>
          <p:cNvSpPr txBox="1">
            <a:spLocks noGrp="1"/>
          </p:cNvSpPr>
          <p:nvPr>
            <p:ph type="sldNum" idx="12"/>
          </p:nvPr>
        </p:nvSpPr>
        <p:spPr>
          <a:xfrm>
            <a:off x="5791200" y="6534150"/>
            <a:ext cx="711300" cy="476100"/>
          </a:xfrm>
          <a:prstGeom prst="rect">
            <a:avLst/>
          </a:prstGeom>
        </p:spPr>
        <p:txBody>
          <a:bodyPr spcFirstLastPara="1" wrap="square" lIns="91425" tIns="45700" rIns="91425" bIns="45700" anchor="ctr" anchorCtr="0">
            <a:noAutofit/>
          </a:bodyPr>
          <a:lstStyle/>
          <a:p>
            <a:pPr marL="0" lvl="0" indent="0">
              <a:spcBef>
                <a:spcPts val="0"/>
              </a:spcBef>
              <a:spcAft>
                <a:spcPts val="0"/>
              </a:spcAft>
              <a:buClr>
                <a:srgbClr val="000000"/>
              </a:buClr>
              <a:buFont typeface="Arial"/>
              <a:buNone/>
            </a:pPr>
            <a:fld id="{00000000-1234-1234-1234-123412341234}" type="slidenum">
              <a:rPr lang="en-US"/>
              <a:t>151</a:t>
            </a:fld>
            <a:endParaRPr/>
          </a:p>
        </p:txBody>
      </p:sp>
    </p:spTree>
    <p:extLst>
      <p:ext uri="{BB962C8B-B14F-4D97-AF65-F5344CB8AC3E}">
        <p14:creationId xmlns:p14="http://schemas.microsoft.com/office/powerpoint/2010/main" val="373177712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sp>
        <p:nvSpPr>
          <p:cNvPr id="897" name="Shape 897"/>
          <p:cNvSpPr txBox="1">
            <a:spLocks noGrp="1"/>
          </p:cNvSpPr>
          <p:nvPr>
            <p:ph type="title"/>
          </p:nvPr>
        </p:nvSpPr>
        <p:spPr>
          <a:xfrm>
            <a:off x="711200" y="473075"/>
            <a:ext cx="10871100" cy="822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a:t>Validation in HAPI FHIR</a:t>
            </a:r>
            <a:endParaRPr/>
          </a:p>
        </p:txBody>
      </p:sp>
      <p:sp>
        <p:nvSpPr>
          <p:cNvPr id="898" name="Shape 898"/>
          <p:cNvSpPr txBox="1">
            <a:spLocks noGrp="1"/>
          </p:cNvSpPr>
          <p:nvPr>
            <p:ph type="sldNum" idx="12"/>
          </p:nvPr>
        </p:nvSpPr>
        <p:spPr>
          <a:xfrm>
            <a:off x="5791200" y="6534150"/>
            <a:ext cx="711300" cy="476100"/>
          </a:xfrm>
          <a:prstGeom prst="rect">
            <a:avLst/>
          </a:prstGeom>
        </p:spPr>
        <p:txBody>
          <a:bodyPr spcFirstLastPara="1" wrap="square" lIns="91425" tIns="45700" rIns="91425" bIns="45700" anchor="ctr" anchorCtr="0">
            <a:noAutofit/>
          </a:bodyPr>
          <a:lstStyle/>
          <a:p>
            <a:pPr marL="0" lvl="0" indent="0">
              <a:spcBef>
                <a:spcPts val="0"/>
              </a:spcBef>
              <a:spcAft>
                <a:spcPts val="0"/>
              </a:spcAft>
              <a:buClr>
                <a:srgbClr val="000000"/>
              </a:buClr>
              <a:buFont typeface="Arial"/>
              <a:buNone/>
            </a:pPr>
            <a:fld id="{00000000-1234-1234-1234-123412341234}" type="slidenum">
              <a:rPr lang="en-US"/>
              <a:t>152</a:t>
            </a:fld>
            <a:endParaRPr/>
          </a:p>
        </p:txBody>
      </p:sp>
      <p:sp>
        <p:nvSpPr>
          <p:cNvPr id="899" name="Shape 899"/>
          <p:cNvSpPr txBox="1"/>
          <p:nvPr/>
        </p:nvSpPr>
        <p:spPr>
          <a:xfrm>
            <a:off x="6319703" y="1791850"/>
            <a:ext cx="5262600" cy="4594500"/>
          </a:xfrm>
          <a:prstGeom prst="rect">
            <a:avLst/>
          </a:prstGeom>
          <a:noFill/>
          <a:ln>
            <a:noFill/>
          </a:ln>
        </p:spPr>
        <p:txBody>
          <a:bodyPr spcFirstLastPara="1" wrap="square" lIns="0" tIns="0" rIns="0" bIns="0" anchor="t" anchorCtr="0">
            <a:noAutofit/>
          </a:bodyPr>
          <a:lstStyle/>
          <a:p>
            <a:pPr marL="0" lvl="0" indent="0" rtl="0">
              <a:spcBef>
                <a:spcPts val="0"/>
              </a:spcBef>
              <a:spcAft>
                <a:spcPts val="0"/>
              </a:spcAft>
              <a:buNone/>
            </a:pPr>
            <a:r>
              <a:rPr lang="en-US" sz="2800" b="1"/>
              <a:t>Parser Error Handler</a:t>
            </a:r>
            <a:endParaRPr sz="2800" b="1"/>
          </a:p>
          <a:p>
            <a:pPr marL="0" lvl="0" indent="0" rtl="0">
              <a:spcBef>
                <a:spcPts val="0"/>
              </a:spcBef>
              <a:spcAft>
                <a:spcPts val="0"/>
              </a:spcAft>
              <a:buNone/>
            </a:pPr>
            <a:endParaRPr sz="2800" b="1"/>
          </a:p>
          <a:p>
            <a:pPr marL="0" lvl="0" indent="0" rtl="0">
              <a:spcBef>
                <a:spcPts val="0"/>
              </a:spcBef>
              <a:spcAft>
                <a:spcPts val="0"/>
              </a:spcAft>
              <a:buNone/>
            </a:pPr>
            <a:r>
              <a:rPr lang="en-US" sz="2800">
                <a:solidFill>
                  <a:srgbClr val="4A86E8"/>
                </a:solidFill>
              </a:rPr>
              <a:t>(structural validation only)</a:t>
            </a:r>
            <a:endParaRPr sz="2800">
              <a:solidFill>
                <a:srgbClr val="4A86E8"/>
              </a:solidFill>
            </a:endParaRPr>
          </a:p>
          <a:p>
            <a:pPr marL="0" lvl="0" indent="0" rtl="0">
              <a:spcBef>
                <a:spcPts val="0"/>
              </a:spcBef>
              <a:spcAft>
                <a:spcPts val="0"/>
              </a:spcAft>
              <a:buNone/>
            </a:pPr>
            <a:endParaRPr sz="2800"/>
          </a:p>
          <a:p>
            <a:pPr marL="342900" lvl="0" indent="-385762" rtl="0">
              <a:spcBef>
                <a:spcPts val="0"/>
              </a:spcBef>
              <a:spcAft>
                <a:spcPts val="0"/>
              </a:spcAft>
              <a:buClr>
                <a:srgbClr val="CC3300"/>
              </a:buClr>
              <a:buSzPts val="3000"/>
              <a:buFont typeface="Noto Sans Symbols"/>
              <a:buChar char="●"/>
            </a:pPr>
            <a:r>
              <a:rPr lang="en-US" sz="3000"/>
              <a:t>Parser can be configured with an “Error Handler” which logs or fails on error</a:t>
            </a:r>
            <a:endParaRPr sz="3000"/>
          </a:p>
          <a:p>
            <a:pPr marL="342900" lvl="0" indent="-385762" rtl="0">
              <a:spcBef>
                <a:spcPts val="0"/>
              </a:spcBef>
              <a:spcAft>
                <a:spcPts val="0"/>
              </a:spcAft>
              <a:buClr>
                <a:srgbClr val="CC3300"/>
              </a:buClr>
              <a:buSzPts val="3000"/>
              <a:buFont typeface="Noto Sans Symbols"/>
              <a:buChar char="●"/>
            </a:pPr>
            <a:r>
              <a:rPr lang="en-US" sz="3000"/>
              <a:t>Only catches structural issues</a:t>
            </a:r>
            <a:endParaRPr sz="3000"/>
          </a:p>
        </p:txBody>
      </p:sp>
      <p:sp>
        <p:nvSpPr>
          <p:cNvPr id="900" name="Shape 900"/>
          <p:cNvSpPr txBox="1"/>
          <p:nvPr/>
        </p:nvSpPr>
        <p:spPr>
          <a:xfrm>
            <a:off x="499148" y="1791850"/>
            <a:ext cx="5364000" cy="4594500"/>
          </a:xfrm>
          <a:prstGeom prst="rect">
            <a:avLst/>
          </a:prstGeom>
          <a:noFill/>
          <a:ln>
            <a:noFill/>
          </a:ln>
        </p:spPr>
        <p:txBody>
          <a:bodyPr spcFirstLastPara="1" wrap="square" lIns="0" tIns="0" rIns="0" bIns="0" anchor="t" anchorCtr="0">
            <a:noAutofit/>
          </a:bodyPr>
          <a:lstStyle/>
          <a:p>
            <a:pPr marL="0" lvl="0" indent="0" rtl="0">
              <a:spcBef>
                <a:spcPts val="0"/>
              </a:spcBef>
              <a:spcAft>
                <a:spcPts val="0"/>
              </a:spcAft>
              <a:buNone/>
            </a:pPr>
            <a:r>
              <a:rPr lang="en-US" sz="2800" b="1"/>
              <a:t>Validator </a:t>
            </a:r>
            <a:endParaRPr sz="2800" b="1"/>
          </a:p>
          <a:p>
            <a:pPr marL="0" lvl="0" indent="0" rtl="0">
              <a:spcBef>
                <a:spcPts val="0"/>
              </a:spcBef>
              <a:spcAft>
                <a:spcPts val="0"/>
              </a:spcAft>
              <a:buNone/>
            </a:pPr>
            <a:endParaRPr sz="2800">
              <a:solidFill>
                <a:srgbClr val="4A86E8"/>
              </a:solidFill>
            </a:endParaRPr>
          </a:p>
          <a:p>
            <a:pPr marL="0" lvl="0" indent="0" rtl="0">
              <a:spcBef>
                <a:spcPts val="0"/>
              </a:spcBef>
              <a:spcAft>
                <a:spcPts val="0"/>
              </a:spcAft>
              <a:buNone/>
            </a:pPr>
            <a:r>
              <a:rPr lang="en-US" sz="2800">
                <a:solidFill>
                  <a:srgbClr val="4A86E8"/>
                </a:solidFill>
              </a:rPr>
              <a:t>(semantic validation)</a:t>
            </a:r>
            <a:endParaRPr sz="2800">
              <a:solidFill>
                <a:srgbClr val="4A86E8"/>
              </a:solidFill>
            </a:endParaRPr>
          </a:p>
          <a:p>
            <a:pPr marL="0" lvl="0" indent="0" rtl="0">
              <a:spcBef>
                <a:spcPts val="0"/>
              </a:spcBef>
              <a:spcAft>
                <a:spcPts val="0"/>
              </a:spcAft>
              <a:buNone/>
            </a:pPr>
            <a:endParaRPr sz="2800"/>
          </a:p>
          <a:p>
            <a:pPr marL="342900" lvl="0" indent="-385762" rtl="0">
              <a:spcBef>
                <a:spcPts val="0"/>
              </a:spcBef>
              <a:spcAft>
                <a:spcPts val="0"/>
              </a:spcAft>
              <a:buClr>
                <a:srgbClr val="CC3300"/>
              </a:buClr>
              <a:buSzPts val="3000"/>
              <a:buFont typeface="Noto Sans Symbols"/>
              <a:buChar char="●"/>
            </a:pPr>
            <a:r>
              <a:rPr lang="en-US" sz="3000"/>
              <a:t>Applies a complete set of rules to a resource instance</a:t>
            </a:r>
            <a:endParaRPr sz="3000"/>
          </a:p>
          <a:p>
            <a:pPr marL="342900" lvl="0" indent="-385762" rtl="0">
              <a:spcBef>
                <a:spcPts val="0"/>
              </a:spcBef>
              <a:spcAft>
                <a:spcPts val="0"/>
              </a:spcAft>
              <a:buClr>
                <a:srgbClr val="CC3300"/>
              </a:buClr>
              <a:buSzPts val="3000"/>
              <a:buFont typeface="Noto Sans Symbols"/>
              <a:buChar char="●"/>
            </a:pPr>
            <a:r>
              <a:rPr lang="en-US" sz="3000"/>
              <a:t>Currently far more powerful</a:t>
            </a:r>
            <a:endParaRPr sz="3000"/>
          </a:p>
        </p:txBody>
      </p:sp>
      <p:cxnSp>
        <p:nvCxnSpPr>
          <p:cNvPr id="901" name="Shape 901"/>
          <p:cNvCxnSpPr/>
          <p:nvPr/>
        </p:nvCxnSpPr>
        <p:spPr>
          <a:xfrm flipH="1">
            <a:off x="5937213" y="1787800"/>
            <a:ext cx="27300" cy="4602600"/>
          </a:xfrm>
          <a:prstGeom prst="straightConnector1">
            <a:avLst/>
          </a:prstGeom>
          <a:noFill/>
          <a:ln w="38100" cap="flat" cmpd="sng">
            <a:solidFill>
              <a:srgbClr val="A7A7A7"/>
            </a:solidFill>
            <a:prstDash val="solid"/>
            <a:round/>
            <a:headEnd type="none" w="med" len="med"/>
            <a:tailEnd type="none" w="med" len="med"/>
          </a:ln>
        </p:spPr>
      </p:cxnSp>
    </p:spTree>
    <p:extLst>
      <p:ext uri="{BB962C8B-B14F-4D97-AF65-F5344CB8AC3E}">
        <p14:creationId xmlns:p14="http://schemas.microsoft.com/office/powerpoint/2010/main" val="342170146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906"/>
        <p:cNvGrpSpPr/>
        <p:nvPr/>
      </p:nvGrpSpPr>
      <p:grpSpPr>
        <a:xfrm>
          <a:off x="0" y="0"/>
          <a:ext cx="0" cy="0"/>
          <a:chOff x="0" y="0"/>
          <a:chExt cx="0" cy="0"/>
        </a:xfrm>
      </p:grpSpPr>
      <p:sp>
        <p:nvSpPr>
          <p:cNvPr id="907" name="Shape 907"/>
          <p:cNvSpPr txBox="1">
            <a:spLocks noGrp="1"/>
          </p:cNvSpPr>
          <p:nvPr>
            <p:ph type="title"/>
          </p:nvPr>
        </p:nvSpPr>
        <p:spPr>
          <a:xfrm>
            <a:off x="711200" y="473075"/>
            <a:ext cx="10871100" cy="822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a:t>Validator</a:t>
            </a:r>
            <a:endParaRPr/>
          </a:p>
        </p:txBody>
      </p:sp>
      <p:sp>
        <p:nvSpPr>
          <p:cNvPr id="908" name="Shape 908"/>
          <p:cNvSpPr txBox="1">
            <a:spLocks noGrp="1"/>
          </p:cNvSpPr>
          <p:nvPr>
            <p:ph type="sldNum" idx="12"/>
          </p:nvPr>
        </p:nvSpPr>
        <p:spPr>
          <a:xfrm>
            <a:off x="5791200" y="6534150"/>
            <a:ext cx="711300" cy="476100"/>
          </a:xfrm>
          <a:prstGeom prst="rect">
            <a:avLst/>
          </a:prstGeom>
        </p:spPr>
        <p:txBody>
          <a:bodyPr spcFirstLastPara="1" wrap="square" lIns="91425" tIns="45700" rIns="91425" bIns="45700" anchor="ctr" anchorCtr="0">
            <a:noAutofit/>
          </a:bodyPr>
          <a:lstStyle/>
          <a:p>
            <a:pPr marL="0" lvl="0" indent="0">
              <a:spcBef>
                <a:spcPts val="0"/>
              </a:spcBef>
              <a:spcAft>
                <a:spcPts val="0"/>
              </a:spcAft>
              <a:buClr>
                <a:srgbClr val="000000"/>
              </a:buClr>
              <a:buFont typeface="Arial"/>
              <a:buNone/>
            </a:pPr>
            <a:fld id="{00000000-1234-1234-1234-123412341234}" type="slidenum">
              <a:rPr lang="en-US"/>
              <a:t>153</a:t>
            </a:fld>
            <a:endParaRPr/>
          </a:p>
        </p:txBody>
      </p:sp>
      <p:sp>
        <p:nvSpPr>
          <p:cNvPr id="909" name="Shape 909"/>
          <p:cNvSpPr txBox="1"/>
          <p:nvPr/>
        </p:nvSpPr>
        <p:spPr>
          <a:xfrm>
            <a:off x="401843" y="1665650"/>
            <a:ext cx="11071500" cy="1588800"/>
          </a:xfrm>
          <a:prstGeom prst="rect">
            <a:avLst/>
          </a:prstGeom>
          <a:noFill/>
          <a:ln>
            <a:noFill/>
          </a:ln>
        </p:spPr>
        <p:txBody>
          <a:bodyPr spcFirstLastPara="1" wrap="square" lIns="91425" tIns="91425" rIns="91425" bIns="91425" anchor="t" anchorCtr="0">
            <a:noAutofit/>
          </a:bodyPr>
          <a:lstStyle/>
          <a:p>
            <a:pPr marL="457200" lvl="0" indent="-376237" rtl="0">
              <a:spcBef>
                <a:spcPts val="700"/>
              </a:spcBef>
              <a:spcAft>
                <a:spcPts val="0"/>
              </a:spcAft>
              <a:buClr>
                <a:srgbClr val="CC3300"/>
              </a:buClr>
              <a:buSzPts val="2325"/>
              <a:buFont typeface="Noto Sans Symbols"/>
              <a:buChar char="●"/>
            </a:pPr>
            <a:r>
              <a:rPr lang="en-US" sz="3100"/>
              <a:t>HAPI’s validator uses modules and collects the results from any that are enabled</a:t>
            </a:r>
            <a:endParaRPr sz="3100"/>
          </a:p>
          <a:p>
            <a:pPr marL="457200" lvl="0" indent="-376237" rtl="0">
              <a:spcBef>
                <a:spcPts val="0"/>
              </a:spcBef>
              <a:spcAft>
                <a:spcPts val="0"/>
              </a:spcAft>
              <a:buClr>
                <a:srgbClr val="CC3300"/>
              </a:buClr>
              <a:buSzPts val="2325"/>
              <a:buFont typeface="Noto Sans Symbols"/>
              <a:buChar char="●"/>
            </a:pPr>
            <a:r>
              <a:rPr lang="en-US" sz="3100"/>
              <a:t>Create your own if you want!</a:t>
            </a:r>
            <a:endParaRPr sz="3100"/>
          </a:p>
        </p:txBody>
      </p:sp>
      <p:pic>
        <p:nvPicPr>
          <p:cNvPr id="910" name="Shape 910"/>
          <p:cNvPicPr preferRelativeResize="0"/>
          <p:nvPr/>
        </p:nvPicPr>
        <p:blipFill>
          <a:blip r:embed="rId3">
            <a:alphaModFix/>
          </a:blip>
          <a:stretch>
            <a:fillRect/>
          </a:stretch>
        </p:blipFill>
        <p:spPr>
          <a:xfrm>
            <a:off x="1905213" y="3297238"/>
            <a:ext cx="8381575" cy="3194125"/>
          </a:xfrm>
          <a:prstGeom prst="rect">
            <a:avLst/>
          </a:prstGeom>
          <a:noFill/>
          <a:ln>
            <a:noFill/>
          </a:ln>
        </p:spPr>
      </p:pic>
    </p:spTree>
    <p:extLst>
      <p:ext uri="{BB962C8B-B14F-4D97-AF65-F5344CB8AC3E}">
        <p14:creationId xmlns:p14="http://schemas.microsoft.com/office/powerpoint/2010/main" val="75796276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915"/>
        <p:cNvGrpSpPr/>
        <p:nvPr/>
      </p:nvGrpSpPr>
      <p:grpSpPr>
        <a:xfrm>
          <a:off x="0" y="0"/>
          <a:ext cx="0" cy="0"/>
          <a:chOff x="0" y="0"/>
          <a:chExt cx="0" cy="0"/>
        </a:xfrm>
      </p:grpSpPr>
      <p:sp>
        <p:nvSpPr>
          <p:cNvPr id="916" name="Shape 916"/>
          <p:cNvSpPr txBox="1">
            <a:spLocks noGrp="1"/>
          </p:cNvSpPr>
          <p:nvPr>
            <p:ph type="title"/>
          </p:nvPr>
        </p:nvSpPr>
        <p:spPr>
          <a:xfrm>
            <a:off x="711200" y="473075"/>
            <a:ext cx="10871100" cy="822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a:t>Schema/Schematron Validator</a:t>
            </a:r>
            <a:endParaRPr/>
          </a:p>
        </p:txBody>
      </p:sp>
      <p:sp>
        <p:nvSpPr>
          <p:cNvPr id="917" name="Shape 917"/>
          <p:cNvSpPr txBox="1">
            <a:spLocks noGrp="1"/>
          </p:cNvSpPr>
          <p:nvPr>
            <p:ph type="body" idx="1"/>
          </p:nvPr>
        </p:nvSpPr>
        <p:spPr>
          <a:xfrm>
            <a:off x="508000" y="1828800"/>
            <a:ext cx="11175900" cy="4419600"/>
          </a:xfrm>
          <a:prstGeom prst="rect">
            <a:avLst/>
          </a:prstGeom>
        </p:spPr>
        <p:txBody>
          <a:bodyPr spcFirstLastPara="1" wrap="square" lIns="91425" tIns="91425" rIns="91425" bIns="91425" anchor="t" anchorCtr="0">
            <a:noAutofit/>
          </a:bodyPr>
          <a:lstStyle/>
          <a:p>
            <a:pPr marL="457200" lvl="0" indent="-376237" rtl="0">
              <a:spcBef>
                <a:spcPts val="620"/>
              </a:spcBef>
              <a:spcAft>
                <a:spcPts val="0"/>
              </a:spcAft>
              <a:buSzPts val="2325"/>
              <a:buChar char="●"/>
            </a:pPr>
            <a:r>
              <a:rPr lang="en-US"/>
              <a:t>FHIR provides schemas + schematrons for validating conformance to basic resource requirements:</a:t>
            </a:r>
            <a:endParaRPr/>
          </a:p>
          <a:p>
            <a:pPr marL="914400" lvl="1" indent="-335915" rtl="0">
              <a:spcBef>
                <a:spcPts val="0"/>
              </a:spcBef>
              <a:spcAft>
                <a:spcPts val="0"/>
              </a:spcAft>
              <a:buSzPts val="1690"/>
              <a:buChar char="○"/>
            </a:pPr>
            <a:r>
              <a:rPr lang="en-US"/>
              <a:t>Cardinality</a:t>
            </a:r>
            <a:endParaRPr/>
          </a:p>
          <a:p>
            <a:pPr marL="914400" lvl="1" indent="-335915" rtl="0">
              <a:spcBef>
                <a:spcPts val="0"/>
              </a:spcBef>
              <a:spcAft>
                <a:spcPts val="0"/>
              </a:spcAft>
              <a:buSzPts val="1690"/>
              <a:buChar char="○"/>
            </a:pPr>
            <a:r>
              <a:rPr lang="en-US"/>
              <a:t>Optionality</a:t>
            </a:r>
            <a:endParaRPr/>
          </a:p>
          <a:p>
            <a:pPr marL="914400" lvl="1" indent="-335915" rtl="0">
              <a:spcBef>
                <a:spcPts val="0"/>
              </a:spcBef>
              <a:spcAft>
                <a:spcPts val="0"/>
              </a:spcAft>
              <a:buSzPts val="1690"/>
              <a:buChar char="○"/>
            </a:pPr>
            <a:r>
              <a:rPr lang="en-US"/>
              <a:t>Required bindings</a:t>
            </a:r>
            <a:endParaRPr/>
          </a:p>
          <a:p>
            <a:pPr marL="914400" lvl="1" indent="-335915" rtl="0">
              <a:spcBef>
                <a:spcPts val="0"/>
              </a:spcBef>
              <a:spcAft>
                <a:spcPts val="0"/>
              </a:spcAft>
              <a:buSzPts val="1690"/>
              <a:buChar char="○"/>
            </a:pPr>
            <a:r>
              <a:rPr lang="en-US"/>
              <a:t>Datatype rules</a:t>
            </a:r>
            <a:endParaRPr/>
          </a:p>
          <a:p>
            <a:pPr marL="457200" lvl="0" indent="-376237">
              <a:spcBef>
                <a:spcPts val="0"/>
              </a:spcBef>
              <a:spcAft>
                <a:spcPts val="0"/>
              </a:spcAft>
              <a:buSzPts val="2325"/>
              <a:buChar char="●"/>
            </a:pPr>
            <a:r>
              <a:rPr lang="en-US"/>
              <a:t>The Schema + Schematron modules are the defaults if nothing else is selected</a:t>
            </a:r>
            <a:endParaRPr/>
          </a:p>
        </p:txBody>
      </p:sp>
      <p:sp>
        <p:nvSpPr>
          <p:cNvPr id="918" name="Shape 918"/>
          <p:cNvSpPr txBox="1">
            <a:spLocks noGrp="1"/>
          </p:cNvSpPr>
          <p:nvPr>
            <p:ph type="sldNum" idx="12"/>
          </p:nvPr>
        </p:nvSpPr>
        <p:spPr>
          <a:xfrm>
            <a:off x="5791200" y="6534150"/>
            <a:ext cx="711300" cy="476100"/>
          </a:xfrm>
          <a:prstGeom prst="rect">
            <a:avLst/>
          </a:prstGeom>
        </p:spPr>
        <p:txBody>
          <a:bodyPr spcFirstLastPara="1" wrap="square" lIns="91425" tIns="45700" rIns="91425" bIns="45700" anchor="ctr" anchorCtr="0">
            <a:noAutofit/>
          </a:bodyPr>
          <a:lstStyle/>
          <a:p>
            <a:pPr marL="0" lvl="0" indent="0">
              <a:spcBef>
                <a:spcPts val="0"/>
              </a:spcBef>
              <a:spcAft>
                <a:spcPts val="0"/>
              </a:spcAft>
              <a:buClr>
                <a:srgbClr val="000000"/>
              </a:buClr>
              <a:buFont typeface="Arial"/>
              <a:buNone/>
            </a:pPr>
            <a:fld id="{00000000-1234-1234-1234-123412341234}" type="slidenum">
              <a:rPr lang="en-US"/>
              <a:t>154</a:t>
            </a:fld>
            <a:endParaRPr/>
          </a:p>
        </p:txBody>
      </p:sp>
    </p:spTree>
    <p:extLst>
      <p:ext uri="{BB962C8B-B14F-4D97-AF65-F5344CB8AC3E}">
        <p14:creationId xmlns:p14="http://schemas.microsoft.com/office/powerpoint/2010/main" val="3371519811"/>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Shape 933"/>
          <p:cNvSpPr txBox="1">
            <a:spLocks noGrp="1"/>
          </p:cNvSpPr>
          <p:nvPr>
            <p:ph type="title"/>
          </p:nvPr>
        </p:nvSpPr>
        <p:spPr>
          <a:xfrm>
            <a:off x="711200" y="473075"/>
            <a:ext cx="10871100" cy="822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a:t>Using the Schema Validator</a:t>
            </a:r>
            <a:endParaRPr/>
          </a:p>
        </p:txBody>
      </p:sp>
      <p:sp>
        <p:nvSpPr>
          <p:cNvPr id="934" name="Shape 934"/>
          <p:cNvSpPr txBox="1">
            <a:spLocks noGrp="1"/>
          </p:cNvSpPr>
          <p:nvPr>
            <p:ph type="body" idx="1"/>
          </p:nvPr>
        </p:nvSpPr>
        <p:spPr>
          <a:xfrm>
            <a:off x="508000" y="1828800"/>
            <a:ext cx="11175900" cy="4617300"/>
          </a:xfrm>
          <a:prstGeom prst="rect">
            <a:avLst/>
          </a:prstGeom>
          <a:solidFill>
            <a:srgbClr val="000000"/>
          </a:solidFill>
        </p:spPr>
        <p:txBody>
          <a:bodyPr spcFirstLastPara="1" wrap="square" lIns="91425" tIns="91425" rIns="91425" bIns="91425" anchor="t" anchorCtr="0">
            <a:noAutofit/>
          </a:bodyPr>
          <a:lstStyle/>
          <a:p>
            <a:pPr marL="342900" lvl="0" indent="-195262">
              <a:spcBef>
                <a:spcPts val="0"/>
              </a:spcBef>
              <a:spcAft>
                <a:spcPts val="0"/>
              </a:spcAft>
              <a:buClr>
                <a:schemeClr val="dk1"/>
              </a:buClr>
              <a:buSzPts val="1100"/>
              <a:buFont typeface="Arial"/>
              <a:buNone/>
            </a:pPr>
            <a:r>
              <a:rPr lang="en-US" sz="1400">
                <a:solidFill>
                  <a:srgbClr val="00D0D0"/>
                </a:solidFill>
                <a:highlight>
                  <a:srgbClr val="101020"/>
                </a:highlight>
              </a:rPr>
              <a:t>public class </a:t>
            </a:r>
            <a:r>
              <a:rPr lang="en-US" sz="1400">
                <a:solidFill>
                  <a:srgbClr val="FF8080"/>
                </a:solidFill>
                <a:highlight>
                  <a:srgbClr val="101020"/>
                </a:highlight>
              </a:rPr>
              <a:t>Example20_ValidateResource </a:t>
            </a:r>
            <a:r>
              <a:rPr lang="en-US" sz="1400">
                <a:solidFill>
                  <a:srgbClr val="D0D0D0"/>
                </a:solidFill>
                <a:highlight>
                  <a:srgbClr val="101020"/>
                </a:highlight>
              </a:rPr>
              <a:t>{</a:t>
            </a:r>
            <a:endParaRPr sz="14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D0D0D0"/>
                </a:solidFill>
                <a:highlight>
                  <a:srgbClr val="101020"/>
                </a:highlight>
              </a:rPr>
              <a:t> </a:t>
            </a:r>
            <a:r>
              <a:rPr lang="en-US" sz="1400">
                <a:solidFill>
                  <a:srgbClr val="00D0D0"/>
                </a:solidFill>
                <a:highlight>
                  <a:srgbClr val="101020"/>
                </a:highlight>
              </a:rPr>
              <a:t>public static void </a:t>
            </a:r>
            <a:r>
              <a:rPr lang="en-US" sz="1400">
                <a:solidFill>
                  <a:srgbClr val="D0D0D0"/>
                </a:solidFill>
                <a:highlight>
                  <a:srgbClr val="101020"/>
                </a:highlight>
              </a:rPr>
              <a:t>main(</a:t>
            </a:r>
            <a:r>
              <a:rPr lang="en-US" sz="1400">
                <a:solidFill>
                  <a:srgbClr val="FF8080"/>
                </a:solidFill>
                <a:highlight>
                  <a:srgbClr val="101020"/>
                </a:highlight>
              </a:rPr>
              <a:t>String</a:t>
            </a:r>
            <a:r>
              <a:rPr lang="en-US" sz="1400">
                <a:solidFill>
                  <a:srgbClr val="D0D0D0"/>
                </a:solidFill>
                <a:highlight>
                  <a:srgbClr val="101020"/>
                </a:highlight>
              </a:rPr>
              <a:t>[] </a:t>
            </a:r>
            <a:r>
              <a:rPr lang="en-US" sz="1400">
                <a:solidFill>
                  <a:srgbClr val="BFA4A4"/>
                </a:solidFill>
                <a:highlight>
                  <a:srgbClr val="101020"/>
                </a:highlight>
              </a:rPr>
              <a:t>args</a:t>
            </a:r>
            <a:r>
              <a:rPr lang="en-US" sz="1400">
                <a:solidFill>
                  <a:srgbClr val="D0D0D0"/>
                </a:solidFill>
                <a:highlight>
                  <a:srgbClr val="101020"/>
                </a:highlight>
              </a:rPr>
              <a:t>) {</a:t>
            </a:r>
            <a:endParaRPr sz="14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D0D0D0"/>
                </a:solidFill>
                <a:highlight>
                  <a:srgbClr val="101020"/>
                </a:highlight>
              </a:rPr>
              <a:t>  </a:t>
            </a:r>
            <a:endParaRPr sz="14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D0D0D0"/>
                </a:solidFill>
                <a:highlight>
                  <a:srgbClr val="101020"/>
                </a:highlight>
              </a:rPr>
              <a:t>   </a:t>
            </a:r>
            <a:r>
              <a:rPr lang="en-US" sz="1400">
                <a:solidFill>
                  <a:srgbClr val="00E000"/>
                </a:solidFill>
                <a:highlight>
                  <a:srgbClr val="101020"/>
                </a:highlight>
              </a:rPr>
              <a:t>// Create an incomplete encounter (status is required)</a:t>
            </a:r>
            <a:endParaRPr sz="1400">
              <a:solidFill>
                <a:srgbClr val="00E00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00E000"/>
                </a:solidFill>
                <a:highlight>
                  <a:srgbClr val="101020"/>
                </a:highlight>
              </a:rPr>
              <a:t>   </a:t>
            </a:r>
            <a:r>
              <a:rPr lang="en-US" sz="1400">
                <a:solidFill>
                  <a:srgbClr val="FF8080"/>
                </a:solidFill>
                <a:highlight>
                  <a:srgbClr val="101020"/>
                </a:highlight>
              </a:rPr>
              <a:t>Encounter </a:t>
            </a:r>
            <a:r>
              <a:rPr lang="en-US" sz="1400">
                <a:solidFill>
                  <a:srgbClr val="79ABFF"/>
                </a:solidFill>
                <a:highlight>
                  <a:srgbClr val="101020"/>
                </a:highlight>
              </a:rPr>
              <a:t>enc </a:t>
            </a:r>
            <a:r>
              <a:rPr lang="en-US" sz="1400">
                <a:solidFill>
                  <a:srgbClr val="D0D0D0"/>
                </a:solidFill>
                <a:highlight>
                  <a:srgbClr val="101020"/>
                </a:highlight>
              </a:rPr>
              <a:t>= </a:t>
            </a:r>
            <a:r>
              <a:rPr lang="en-US" sz="1400">
                <a:solidFill>
                  <a:srgbClr val="00D0D0"/>
                </a:solidFill>
                <a:highlight>
                  <a:srgbClr val="101020"/>
                </a:highlight>
              </a:rPr>
              <a:t>new </a:t>
            </a:r>
            <a:r>
              <a:rPr lang="en-US" sz="1400">
                <a:solidFill>
                  <a:srgbClr val="D0D0D0"/>
                </a:solidFill>
                <a:highlight>
                  <a:srgbClr val="101020"/>
                </a:highlight>
              </a:rPr>
              <a:t>Encounter();</a:t>
            </a:r>
            <a:endParaRPr sz="14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D0D0D0"/>
                </a:solidFill>
                <a:highlight>
                  <a:srgbClr val="101020"/>
                </a:highlight>
              </a:rPr>
              <a:t>   </a:t>
            </a:r>
            <a:r>
              <a:rPr lang="en-US" sz="1400">
                <a:solidFill>
                  <a:srgbClr val="79ABFF"/>
                </a:solidFill>
                <a:highlight>
                  <a:srgbClr val="101020"/>
                </a:highlight>
              </a:rPr>
              <a:t>enc</a:t>
            </a:r>
            <a:r>
              <a:rPr lang="en-US" sz="1400">
                <a:solidFill>
                  <a:srgbClr val="D0D0D0"/>
                </a:solidFill>
                <a:highlight>
                  <a:srgbClr val="101020"/>
                </a:highlight>
              </a:rPr>
              <a:t>.addIdentifier().setSystem(</a:t>
            </a:r>
            <a:r>
              <a:rPr lang="en-US" sz="1400">
                <a:solidFill>
                  <a:srgbClr val="DC78DC"/>
                </a:solidFill>
                <a:highlight>
                  <a:srgbClr val="101020"/>
                </a:highlight>
              </a:rPr>
              <a:t>"http://acme.org/encNums"</a:t>
            </a:r>
            <a:r>
              <a:rPr lang="en-US" sz="1400">
                <a:solidFill>
                  <a:srgbClr val="D0D0D0"/>
                </a:solidFill>
                <a:highlight>
                  <a:srgbClr val="101020"/>
                </a:highlight>
              </a:rPr>
              <a:t>).setValue(</a:t>
            </a:r>
            <a:r>
              <a:rPr lang="en-US" sz="1400">
                <a:solidFill>
                  <a:srgbClr val="DC78DC"/>
                </a:solidFill>
                <a:highlight>
                  <a:srgbClr val="101020"/>
                </a:highlight>
              </a:rPr>
              <a:t>"12345"</a:t>
            </a:r>
            <a:r>
              <a:rPr lang="en-US" sz="1400">
                <a:solidFill>
                  <a:srgbClr val="D0D0D0"/>
                </a:solidFill>
                <a:highlight>
                  <a:srgbClr val="101020"/>
                </a:highlight>
              </a:rPr>
              <a:t>);</a:t>
            </a:r>
            <a:endParaRPr sz="14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D0D0D0"/>
                </a:solidFill>
                <a:highlight>
                  <a:srgbClr val="101020"/>
                </a:highlight>
              </a:rPr>
              <a:t>  </a:t>
            </a:r>
            <a:endParaRPr sz="14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D0D0D0"/>
                </a:solidFill>
                <a:highlight>
                  <a:srgbClr val="101020"/>
                </a:highlight>
              </a:rPr>
              <a:t>   </a:t>
            </a:r>
            <a:r>
              <a:rPr lang="en-US" sz="1400">
                <a:solidFill>
                  <a:srgbClr val="00E000"/>
                </a:solidFill>
                <a:highlight>
                  <a:srgbClr val="101020"/>
                </a:highlight>
              </a:rPr>
              <a:t>// Create a new validator</a:t>
            </a:r>
            <a:endParaRPr sz="1400">
              <a:solidFill>
                <a:srgbClr val="00E00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00E000"/>
                </a:solidFill>
                <a:highlight>
                  <a:srgbClr val="101020"/>
                </a:highlight>
              </a:rPr>
              <a:t>   </a:t>
            </a:r>
            <a:r>
              <a:rPr lang="en-US" sz="1400">
                <a:solidFill>
                  <a:srgbClr val="FF8080"/>
                </a:solidFill>
                <a:highlight>
                  <a:srgbClr val="101020"/>
                </a:highlight>
              </a:rPr>
              <a:t>FhirContext </a:t>
            </a:r>
            <a:r>
              <a:rPr lang="en-US" sz="1400">
                <a:solidFill>
                  <a:srgbClr val="79ABFF"/>
                </a:solidFill>
                <a:highlight>
                  <a:srgbClr val="101020"/>
                </a:highlight>
              </a:rPr>
              <a:t>ctx </a:t>
            </a:r>
            <a:r>
              <a:rPr lang="en-US" sz="1400">
                <a:solidFill>
                  <a:srgbClr val="D0D0D0"/>
                </a:solidFill>
                <a:highlight>
                  <a:srgbClr val="101020"/>
                </a:highlight>
              </a:rPr>
              <a:t>= </a:t>
            </a:r>
            <a:r>
              <a:rPr lang="en-US" sz="1400">
                <a:solidFill>
                  <a:srgbClr val="FF8080"/>
                </a:solidFill>
                <a:highlight>
                  <a:srgbClr val="101020"/>
                </a:highlight>
              </a:rPr>
              <a:t>FhirContext</a:t>
            </a:r>
            <a:r>
              <a:rPr lang="en-US" sz="1400">
                <a:solidFill>
                  <a:srgbClr val="D0D0D0"/>
                </a:solidFill>
                <a:highlight>
                  <a:srgbClr val="101020"/>
                </a:highlight>
              </a:rPr>
              <a:t>.</a:t>
            </a:r>
            <a:r>
              <a:rPr lang="en-US" sz="1400">
                <a:solidFill>
                  <a:srgbClr val="D9E577"/>
                </a:solidFill>
                <a:highlight>
                  <a:srgbClr val="101020"/>
                </a:highlight>
              </a:rPr>
              <a:t>forDstu3</a:t>
            </a:r>
            <a:r>
              <a:rPr lang="en-US" sz="1400">
                <a:solidFill>
                  <a:srgbClr val="D0D0D0"/>
                </a:solidFill>
                <a:highlight>
                  <a:srgbClr val="101020"/>
                </a:highlight>
              </a:rPr>
              <a:t>();</a:t>
            </a:r>
            <a:endParaRPr sz="14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D0D0D0"/>
                </a:solidFill>
                <a:highlight>
                  <a:srgbClr val="101020"/>
                </a:highlight>
              </a:rPr>
              <a:t>   </a:t>
            </a:r>
            <a:r>
              <a:rPr lang="en-US" sz="1400">
                <a:solidFill>
                  <a:srgbClr val="FF8080"/>
                </a:solidFill>
                <a:highlight>
                  <a:srgbClr val="101020"/>
                </a:highlight>
              </a:rPr>
              <a:t>FhirValidator </a:t>
            </a:r>
            <a:r>
              <a:rPr lang="en-US" sz="1400">
                <a:solidFill>
                  <a:srgbClr val="79ABFF"/>
                </a:solidFill>
                <a:highlight>
                  <a:srgbClr val="101020"/>
                </a:highlight>
              </a:rPr>
              <a:t>validator </a:t>
            </a:r>
            <a:r>
              <a:rPr lang="en-US" sz="1400">
                <a:solidFill>
                  <a:srgbClr val="D0D0D0"/>
                </a:solidFill>
                <a:highlight>
                  <a:srgbClr val="101020"/>
                </a:highlight>
              </a:rPr>
              <a:t>= </a:t>
            </a:r>
            <a:r>
              <a:rPr lang="en-US" sz="1400">
                <a:solidFill>
                  <a:srgbClr val="79ABFF"/>
                </a:solidFill>
                <a:highlight>
                  <a:srgbClr val="101020"/>
                </a:highlight>
              </a:rPr>
              <a:t>ctx</a:t>
            </a:r>
            <a:r>
              <a:rPr lang="en-US" sz="1400">
                <a:solidFill>
                  <a:srgbClr val="D0D0D0"/>
                </a:solidFill>
                <a:highlight>
                  <a:srgbClr val="101020"/>
                </a:highlight>
              </a:rPr>
              <a:t>.newValidator();</a:t>
            </a:r>
            <a:endParaRPr sz="14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D0D0D0"/>
                </a:solidFill>
                <a:highlight>
                  <a:srgbClr val="101020"/>
                </a:highlight>
              </a:rPr>
              <a:t>  </a:t>
            </a:r>
            <a:endParaRPr sz="14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D0D0D0"/>
                </a:solidFill>
                <a:highlight>
                  <a:srgbClr val="101020"/>
                </a:highlight>
              </a:rPr>
              <a:t>   </a:t>
            </a:r>
            <a:r>
              <a:rPr lang="en-US" sz="1400">
                <a:solidFill>
                  <a:srgbClr val="00E000"/>
                </a:solidFill>
                <a:highlight>
                  <a:srgbClr val="101020"/>
                </a:highlight>
              </a:rPr>
              <a:t>// Did we succeed?</a:t>
            </a:r>
            <a:endParaRPr sz="1400">
              <a:solidFill>
                <a:srgbClr val="00E00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00E000"/>
                </a:solidFill>
                <a:highlight>
                  <a:srgbClr val="101020"/>
                </a:highlight>
              </a:rPr>
              <a:t>   </a:t>
            </a:r>
            <a:r>
              <a:rPr lang="en-US" sz="1400">
                <a:solidFill>
                  <a:srgbClr val="FF8080"/>
                </a:solidFill>
                <a:highlight>
                  <a:srgbClr val="101020"/>
                </a:highlight>
              </a:rPr>
              <a:t>ValidationResult </a:t>
            </a:r>
            <a:r>
              <a:rPr lang="en-US" sz="1400">
                <a:solidFill>
                  <a:srgbClr val="79ABFF"/>
                </a:solidFill>
                <a:highlight>
                  <a:srgbClr val="101020"/>
                </a:highlight>
              </a:rPr>
              <a:t>result </a:t>
            </a:r>
            <a:r>
              <a:rPr lang="en-US" sz="1400">
                <a:solidFill>
                  <a:srgbClr val="D0D0D0"/>
                </a:solidFill>
                <a:highlight>
                  <a:srgbClr val="101020"/>
                </a:highlight>
              </a:rPr>
              <a:t>= </a:t>
            </a:r>
            <a:r>
              <a:rPr lang="en-US" sz="1400">
                <a:solidFill>
                  <a:srgbClr val="79ABFF"/>
                </a:solidFill>
                <a:highlight>
                  <a:srgbClr val="101020"/>
                </a:highlight>
              </a:rPr>
              <a:t>validator</a:t>
            </a:r>
            <a:r>
              <a:rPr lang="en-US" sz="1400">
                <a:solidFill>
                  <a:srgbClr val="D0D0D0"/>
                </a:solidFill>
                <a:highlight>
                  <a:srgbClr val="101020"/>
                </a:highlight>
              </a:rPr>
              <a:t>.validateWithResult(</a:t>
            </a:r>
            <a:r>
              <a:rPr lang="en-US" sz="1400">
                <a:solidFill>
                  <a:srgbClr val="79ABFF"/>
                </a:solidFill>
                <a:highlight>
                  <a:srgbClr val="101020"/>
                </a:highlight>
              </a:rPr>
              <a:t>enc</a:t>
            </a:r>
            <a:r>
              <a:rPr lang="en-US" sz="1400">
                <a:solidFill>
                  <a:srgbClr val="D0D0D0"/>
                </a:solidFill>
                <a:highlight>
                  <a:srgbClr val="101020"/>
                </a:highlight>
              </a:rPr>
              <a:t>);</a:t>
            </a:r>
            <a:endParaRPr sz="14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D0D0D0"/>
                </a:solidFill>
                <a:highlight>
                  <a:srgbClr val="101020"/>
                </a:highlight>
              </a:rPr>
              <a:t>   </a:t>
            </a:r>
            <a:r>
              <a:rPr lang="en-US" sz="1400">
                <a:solidFill>
                  <a:srgbClr val="FF8080"/>
                </a:solidFill>
                <a:highlight>
                  <a:srgbClr val="101020"/>
                </a:highlight>
              </a:rPr>
              <a:t>System</a:t>
            </a:r>
            <a:r>
              <a:rPr lang="en-US" sz="1400">
                <a:solidFill>
                  <a:srgbClr val="D0D0D0"/>
                </a:solidFill>
                <a:highlight>
                  <a:srgbClr val="101020"/>
                </a:highlight>
              </a:rPr>
              <a:t>.</a:t>
            </a:r>
            <a:r>
              <a:rPr lang="en-US" sz="1400" b="1" i="1">
                <a:solidFill>
                  <a:srgbClr val="970FAC"/>
                </a:solidFill>
                <a:highlight>
                  <a:srgbClr val="101020"/>
                </a:highlight>
              </a:rPr>
              <a:t>out</a:t>
            </a:r>
            <a:r>
              <a:rPr lang="en-US" sz="1400">
                <a:solidFill>
                  <a:srgbClr val="D0D0D0"/>
                </a:solidFill>
                <a:highlight>
                  <a:srgbClr val="101020"/>
                </a:highlight>
              </a:rPr>
              <a:t>.println(</a:t>
            </a:r>
            <a:r>
              <a:rPr lang="en-US" sz="1400">
                <a:solidFill>
                  <a:srgbClr val="DC78DC"/>
                </a:solidFill>
                <a:highlight>
                  <a:srgbClr val="101020"/>
                </a:highlight>
              </a:rPr>
              <a:t>"Success: " </a:t>
            </a:r>
            <a:r>
              <a:rPr lang="en-US" sz="1400">
                <a:solidFill>
                  <a:srgbClr val="D0D0D0"/>
                </a:solidFill>
                <a:highlight>
                  <a:srgbClr val="101020"/>
                </a:highlight>
              </a:rPr>
              <a:t>+ </a:t>
            </a:r>
            <a:r>
              <a:rPr lang="en-US" sz="1400">
                <a:solidFill>
                  <a:srgbClr val="79ABFF"/>
                </a:solidFill>
                <a:highlight>
                  <a:srgbClr val="101020"/>
                </a:highlight>
              </a:rPr>
              <a:t>result</a:t>
            </a:r>
            <a:r>
              <a:rPr lang="en-US" sz="1400">
                <a:solidFill>
                  <a:srgbClr val="D0D0D0"/>
                </a:solidFill>
                <a:highlight>
                  <a:srgbClr val="101020"/>
                </a:highlight>
              </a:rPr>
              <a:t>.isSuccessful());</a:t>
            </a:r>
            <a:endParaRPr sz="14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D0D0D0"/>
                </a:solidFill>
                <a:highlight>
                  <a:srgbClr val="101020"/>
                </a:highlight>
              </a:rPr>
              <a:t>  </a:t>
            </a:r>
            <a:endParaRPr sz="14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D0D0D0"/>
                </a:solidFill>
                <a:highlight>
                  <a:srgbClr val="101020"/>
                </a:highlight>
              </a:rPr>
              <a:t>   </a:t>
            </a:r>
            <a:r>
              <a:rPr lang="en-US" sz="1400">
                <a:solidFill>
                  <a:srgbClr val="00E000"/>
                </a:solidFill>
                <a:highlight>
                  <a:srgbClr val="101020"/>
                </a:highlight>
              </a:rPr>
              <a:t>// What was the result</a:t>
            </a:r>
            <a:endParaRPr sz="1400">
              <a:solidFill>
                <a:srgbClr val="00E00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00E000"/>
                </a:solidFill>
                <a:highlight>
                  <a:srgbClr val="101020"/>
                </a:highlight>
              </a:rPr>
              <a:t>   </a:t>
            </a:r>
            <a:r>
              <a:rPr lang="en-US" sz="1400">
                <a:solidFill>
                  <a:srgbClr val="FF8080"/>
                </a:solidFill>
                <a:highlight>
                  <a:srgbClr val="101020"/>
                </a:highlight>
              </a:rPr>
              <a:t>OperationOutcome </a:t>
            </a:r>
            <a:r>
              <a:rPr lang="en-US" sz="1400">
                <a:solidFill>
                  <a:srgbClr val="79ABFF"/>
                </a:solidFill>
                <a:highlight>
                  <a:srgbClr val="101020"/>
                </a:highlight>
              </a:rPr>
              <a:t>outcome </a:t>
            </a:r>
            <a:r>
              <a:rPr lang="en-US" sz="1400">
                <a:solidFill>
                  <a:srgbClr val="D0D0D0"/>
                </a:solidFill>
                <a:highlight>
                  <a:srgbClr val="101020"/>
                </a:highlight>
              </a:rPr>
              <a:t>= (</a:t>
            </a:r>
            <a:r>
              <a:rPr lang="en-US" sz="1400">
                <a:solidFill>
                  <a:srgbClr val="FF8080"/>
                </a:solidFill>
                <a:highlight>
                  <a:srgbClr val="101020"/>
                </a:highlight>
              </a:rPr>
              <a:t>OperationOutcome</a:t>
            </a:r>
            <a:r>
              <a:rPr lang="en-US" sz="1400">
                <a:solidFill>
                  <a:srgbClr val="D0D0D0"/>
                </a:solidFill>
                <a:highlight>
                  <a:srgbClr val="101020"/>
                </a:highlight>
              </a:rPr>
              <a:t>) </a:t>
            </a:r>
            <a:r>
              <a:rPr lang="en-US" sz="1400">
                <a:solidFill>
                  <a:srgbClr val="79ABFF"/>
                </a:solidFill>
                <a:highlight>
                  <a:srgbClr val="101020"/>
                </a:highlight>
              </a:rPr>
              <a:t>result</a:t>
            </a:r>
            <a:r>
              <a:rPr lang="en-US" sz="1400">
                <a:solidFill>
                  <a:srgbClr val="D0D0D0"/>
                </a:solidFill>
                <a:highlight>
                  <a:srgbClr val="101020"/>
                </a:highlight>
              </a:rPr>
              <a:t>.toOperationOutcome();</a:t>
            </a:r>
            <a:endParaRPr sz="14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D0D0D0"/>
                </a:solidFill>
                <a:highlight>
                  <a:srgbClr val="101020"/>
                </a:highlight>
              </a:rPr>
              <a:t>   </a:t>
            </a:r>
            <a:r>
              <a:rPr lang="en-US" sz="1400">
                <a:solidFill>
                  <a:srgbClr val="D197D9"/>
                </a:solidFill>
                <a:highlight>
                  <a:srgbClr val="101020"/>
                </a:highlight>
              </a:rPr>
              <a:t>IParser </a:t>
            </a:r>
            <a:r>
              <a:rPr lang="en-US" sz="1400">
                <a:solidFill>
                  <a:srgbClr val="79ABFF"/>
                </a:solidFill>
                <a:highlight>
                  <a:srgbClr val="101020"/>
                </a:highlight>
              </a:rPr>
              <a:t>parser </a:t>
            </a:r>
            <a:r>
              <a:rPr lang="en-US" sz="1400">
                <a:solidFill>
                  <a:srgbClr val="D0D0D0"/>
                </a:solidFill>
                <a:highlight>
                  <a:srgbClr val="101020"/>
                </a:highlight>
              </a:rPr>
              <a:t>= </a:t>
            </a:r>
            <a:r>
              <a:rPr lang="en-US" sz="1400">
                <a:solidFill>
                  <a:srgbClr val="79ABFF"/>
                </a:solidFill>
                <a:highlight>
                  <a:srgbClr val="101020"/>
                </a:highlight>
              </a:rPr>
              <a:t>ctx</a:t>
            </a:r>
            <a:r>
              <a:rPr lang="en-US" sz="1400">
                <a:solidFill>
                  <a:srgbClr val="D0D0D0"/>
                </a:solidFill>
                <a:highlight>
                  <a:srgbClr val="101020"/>
                </a:highlight>
              </a:rPr>
              <a:t>.newXmlParser().setPrettyPrint(</a:t>
            </a:r>
            <a:r>
              <a:rPr lang="en-US" sz="1400">
                <a:solidFill>
                  <a:srgbClr val="00D0D0"/>
                </a:solidFill>
                <a:highlight>
                  <a:srgbClr val="101020"/>
                </a:highlight>
              </a:rPr>
              <a:t>true</a:t>
            </a:r>
            <a:r>
              <a:rPr lang="en-US" sz="1400">
                <a:solidFill>
                  <a:srgbClr val="D0D0D0"/>
                </a:solidFill>
                <a:highlight>
                  <a:srgbClr val="101020"/>
                </a:highlight>
              </a:rPr>
              <a:t>);</a:t>
            </a:r>
            <a:endParaRPr sz="14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D0D0D0"/>
                </a:solidFill>
                <a:highlight>
                  <a:srgbClr val="101020"/>
                </a:highlight>
              </a:rPr>
              <a:t>   </a:t>
            </a:r>
            <a:r>
              <a:rPr lang="en-US" sz="1400">
                <a:solidFill>
                  <a:srgbClr val="FF8080"/>
                </a:solidFill>
                <a:highlight>
                  <a:srgbClr val="101020"/>
                </a:highlight>
              </a:rPr>
              <a:t>System</a:t>
            </a:r>
            <a:r>
              <a:rPr lang="en-US" sz="1400">
                <a:solidFill>
                  <a:srgbClr val="D0D0D0"/>
                </a:solidFill>
                <a:highlight>
                  <a:srgbClr val="101020"/>
                </a:highlight>
              </a:rPr>
              <a:t>.</a:t>
            </a:r>
            <a:r>
              <a:rPr lang="en-US" sz="1400" b="1" i="1">
                <a:solidFill>
                  <a:srgbClr val="970FAC"/>
                </a:solidFill>
                <a:highlight>
                  <a:srgbClr val="101020"/>
                </a:highlight>
              </a:rPr>
              <a:t>out</a:t>
            </a:r>
            <a:r>
              <a:rPr lang="en-US" sz="1400">
                <a:solidFill>
                  <a:srgbClr val="D0D0D0"/>
                </a:solidFill>
                <a:highlight>
                  <a:srgbClr val="101020"/>
                </a:highlight>
              </a:rPr>
              <a:t>.println(</a:t>
            </a:r>
            <a:r>
              <a:rPr lang="en-US" sz="1400">
                <a:solidFill>
                  <a:srgbClr val="79ABFF"/>
                </a:solidFill>
                <a:highlight>
                  <a:srgbClr val="101020"/>
                </a:highlight>
              </a:rPr>
              <a:t>parser</a:t>
            </a:r>
            <a:r>
              <a:rPr lang="en-US" sz="1400">
                <a:solidFill>
                  <a:srgbClr val="D0D0D0"/>
                </a:solidFill>
                <a:highlight>
                  <a:srgbClr val="101020"/>
                </a:highlight>
              </a:rPr>
              <a:t>.encodeResourceToString(</a:t>
            </a:r>
            <a:r>
              <a:rPr lang="en-US" sz="1400">
                <a:solidFill>
                  <a:srgbClr val="79ABFF"/>
                </a:solidFill>
                <a:highlight>
                  <a:srgbClr val="101020"/>
                </a:highlight>
              </a:rPr>
              <a:t>outcome</a:t>
            </a:r>
            <a:r>
              <a:rPr lang="en-US" sz="1400">
                <a:solidFill>
                  <a:srgbClr val="D0D0D0"/>
                </a:solidFill>
                <a:highlight>
                  <a:srgbClr val="101020"/>
                </a:highlight>
              </a:rPr>
              <a:t>));</a:t>
            </a:r>
            <a:endParaRPr sz="14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D0D0D0"/>
                </a:solidFill>
                <a:highlight>
                  <a:srgbClr val="101020"/>
                </a:highlight>
              </a:rPr>
              <a:t> }</a:t>
            </a:r>
            <a:endParaRPr sz="14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D0D0D0"/>
                </a:solidFill>
                <a:highlight>
                  <a:srgbClr val="101020"/>
                </a:highlight>
              </a:rPr>
              <a:t>}</a:t>
            </a:r>
            <a:endParaRPr sz="1400">
              <a:solidFill>
                <a:srgbClr val="D0D0D0"/>
              </a:solidFill>
              <a:highlight>
                <a:srgbClr val="101020"/>
              </a:highlight>
            </a:endParaRPr>
          </a:p>
          <a:p>
            <a:pPr marL="342900" lvl="0" indent="-195262">
              <a:spcBef>
                <a:spcPts val="620"/>
              </a:spcBef>
              <a:spcAft>
                <a:spcPts val="0"/>
              </a:spcAft>
              <a:buNone/>
            </a:pPr>
            <a:endParaRPr/>
          </a:p>
        </p:txBody>
      </p:sp>
      <p:sp>
        <p:nvSpPr>
          <p:cNvPr id="935" name="Shape 935"/>
          <p:cNvSpPr txBox="1">
            <a:spLocks noGrp="1"/>
          </p:cNvSpPr>
          <p:nvPr>
            <p:ph type="sldNum" idx="12"/>
          </p:nvPr>
        </p:nvSpPr>
        <p:spPr>
          <a:xfrm>
            <a:off x="5791200" y="6534150"/>
            <a:ext cx="711300" cy="476100"/>
          </a:xfrm>
          <a:prstGeom prst="rect">
            <a:avLst/>
          </a:prstGeom>
        </p:spPr>
        <p:txBody>
          <a:bodyPr spcFirstLastPara="1" wrap="square" lIns="91425" tIns="45700" rIns="91425" bIns="45700" anchor="ctr" anchorCtr="0">
            <a:noAutofit/>
          </a:bodyPr>
          <a:lstStyle/>
          <a:p>
            <a:pPr marL="0" lvl="0" indent="0">
              <a:spcBef>
                <a:spcPts val="0"/>
              </a:spcBef>
              <a:spcAft>
                <a:spcPts val="0"/>
              </a:spcAft>
              <a:buClr>
                <a:srgbClr val="000000"/>
              </a:buClr>
              <a:buFont typeface="Arial"/>
              <a:buNone/>
            </a:pPr>
            <a:fld id="{00000000-1234-1234-1234-123412341234}" type="slidenum">
              <a:rPr lang="en-US"/>
              <a:t>155</a:t>
            </a:fld>
            <a:endParaRPr/>
          </a:p>
        </p:txBody>
      </p:sp>
    </p:spTree>
    <p:extLst>
      <p:ext uri="{BB962C8B-B14F-4D97-AF65-F5344CB8AC3E}">
        <p14:creationId xmlns:p14="http://schemas.microsoft.com/office/powerpoint/2010/main" val="302452303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940"/>
        <p:cNvGrpSpPr/>
        <p:nvPr/>
      </p:nvGrpSpPr>
      <p:grpSpPr>
        <a:xfrm>
          <a:off x="0" y="0"/>
          <a:ext cx="0" cy="0"/>
          <a:chOff x="0" y="0"/>
          <a:chExt cx="0" cy="0"/>
        </a:xfrm>
      </p:grpSpPr>
      <p:sp>
        <p:nvSpPr>
          <p:cNvPr id="941" name="Shape 941"/>
          <p:cNvSpPr txBox="1">
            <a:spLocks noGrp="1"/>
          </p:cNvSpPr>
          <p:nvPr>
            <p:ph type="title"/>
          </p:nvPr>
        </p:nvSpPr>
        <p:spPr>
          <a:xfrm>
            <a:off x="711200" y="473075"/>
            <a:ext cx="10871100" cy="822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a:t>Using the Schema Validator</a:t>
            </a:r>
            <a:endParaRPr/>
          </a:p>
        </p:txBody>
      </p:sp>
      <p:sp>
        <p:nvSpPr>
          <p:cNvPr id="942" name="Shape 942"/>
          <p:cNvSpPr txBox="1">
            <a:spLocks noGrp="1"/>
          </p:cNvSpPr>
          <p:nvPr>
            <p:ph type="body" idx="1"/>
          </p:nvPr>
        </p:nvSpPr>
        <p:spPr>
          <a:xfrm>
            <a:off x="508000" y="1828800"/>
            <a:ext cx="11175900" cy="4617300"/>
          </a:xfrm>
          <a:prstGeom prst="rect">
            <a:avLst/>
          </a:prstGeom>
          <a:solidFill>
            <a:srgbClr val="000000"/>
          </a:solidFill>
        </p:spPr>
        <p:txBody>
          <a:bodyPr spcFirstLastPara="1" wrap="square" lIns="91425" tIns="91425" rIns="91425" bIns="91425" anchor="t" anchorCtr="0">
            <a:noAutofit/>
          </a:bodyPr>
          <a:lstStyle/>
          <a:p>
            <a:pPr marL="342900" lvl="0" indent="-195262" rtl="0">
              <a:spcBef>
                <a:spcPts val="0"/>
              </a:spcBef>
              <a:spcAft>
                <a:spcPts val="0"/>
              </a:spcAft>
              <a:buNone/>
            </a:pPr>
            <a:r>
              <a:rPr lang="en-US" sz="1400">
                <a:solidFill>
                  <a:srgbClr val="00D0D0"/>
                </a:solidFill>
                <a:highlight>
                  <a:srgbClr val="101020"/>
                </a:highlight>
              </a:rPr>
              <a:t>public class </a:t>
            </a:r>
            <a:r>
              <a:rPr lang="en-US" sz="1400">
                <a:solidFill>
                  <a:srgbClr val="FF8080"/>
                </a:solidFill>
                <a:highlight>
                  <a:srgbClr val="101020"/>
                </a:highlight>
              </a:rPr>
              <a:t>Example20_ValidateResource </a:t>
            </a:r>
            <a:r>
              <a:rPr lang="en-US" sz="1400">
                <a:solidFill>
                  <a:srgbClr val="D0D0D0"/>
                </a:solidFill>
                <a:highlight>
                  <a:srgbClr val="101020"/>
                </a:highlight>
              </a:rPr>
              <a:t>{</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r>
              <a:rPr lang="en-US" sz="1400">
                <a:solidFill>
                  <a:srgbClr val="00D0D0"/>
                </a:solidFill>
                <a:highlight>
                  <a:srgbClr val="101020"/>
                </a:highlight>
              </a:rPr>
              <a:t>public static void </a:t>
            </a:r>
            <a:r>
              <a:rPr lang="en-US" sz="1400">
                <a:solidFill>
                  <a:srgbClr val="D0D0D0"/>
                </a:solidFill>
                <a:highlight>
                  <a:srgbClr val="101020"/>
                </a:highlight>
              </a:rPr>
              <a:t>main(</a:t>
            </a:r>
            <a:r>
              <a:rPr lang="en-US" sz="1400">
                <a:solidFill>
                  <a:srgbClr val="FF8080"/>
                </a:solidFill>
                <a:highlight>
                  <a:srgbClr val="101020"/>
                </a:highlight>
              </a:rPr>
              <a:t>String</a:t>
            </a:r>
            <a:r>
              <a:rPr lang="en-US" sz="1400">
                <a:solidFill>
                  <a:srgbClr val="D0D0D0"/>
                </a:solidFill>
                <a:highlight>
                  <a:srgbClr val="101020"/>
                </a:highlight>
              </a:rPr>
              <a:t>[] </a:t>
            </a:r>
            <a:r>
              <a:rPr lang="en-US" sz="1400">
                <a:solidFill>
                  <a:srgbClr val="BFA4A4"/>
                </a:solidFill>
                <a:highlight>
                  <a:srgbClr val="101020"/>
                </a:highlight>
              </a:rPr>
              <a:t>args</a:t>
            </a:r>
            <a:r>
              <a:rPr lang="en-US" sz="1400">
                <a:solidFill>
                  <a:srgbClr val="D0D0D0"/>
                </a:solidFill>
                <a:highlight>
                  <a:srgbClr val="101020"/>
                </a:highlight>
              </a:rPr>
              <a:t>) {</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r>
              <a:rPr lang="en-US" sz="1400">
                <a:solidFill>
                  <a:srgbClr val="00E000"/>
                </a:solidFill>
                <a:highlight>
                  <a:srgbClr val="101020"/>
                </a:highlight>
              </a:rPr>
              <a:t>// Create an incomplete encounter (status is required)</a:t>
            </a:r>
            <a:endParaRPr sz="1400">
              <a:solidFill>
                <a:srgbClr val="00E000"/>
              </a:solidFill>
              <a:highlight>
                <a:srgbClr val="101020"/>
              </a:highlight>
            </a:endParaRPr>
          </a:p>
          <a:p>
            <a:pPr marL="342900" lvl="0" indent="-195262" rtl="0">
              <a:spcBef>
                <a:spcPts val="0"/>
              </a:spcBef>
              <a:spcAft>
                <a:spcPts val="0"/>
              </a:spcAft>
              <a:buNone/>
            </a:pPr>
            <a:r>
              <a:rPr lang="en-US" sz="1400">
                <a:solidFill>
                  <a:srgbClr val="00E000"/>
                </a:solidFill>
                <a:highlight>
                  <a:srgbClr val="101020"/>
                </a:highlight>
              </a:rPr>
              <a:t>   </a:t>
            </a:r>
            <a:r>
              <a:rPr lang="en-US" sz="1400">
                <a:solidFill>
                  <a:srgbClr val="FF8080"/>
                </a:solidFill>
                <a:highlight>
                  <a:srgbClr val="101020"/>
                </a:highlight>
              </a:rPr>
              <a:t>Encounter </a:t>
            </a:r>
            <a:r>
              <a:rPr lang="en-US" sz="1400">
                <a:solidFill>
                  <a:srgbClr val="79ABFF"/>
                </a:solidFill>
                <a:highlight>
                  <a:srgbClr val="101020"/>
                </a:highlight>
              </a:rPr>
              <a:t>enc </a:t>
            </a:r>
            <a:r>
              <a:rPr lang="en-US" sz="1400">
                <a:solidFill>
                  <a:srgbClr val="D0D0D0"/>
                </a:solidFill>
                <a:highlight>
                  <a:srgbClr val="101020"/>
                </a:highlight>
              </a:rPr>
              <a:t>= </a:t>
            </a:r>
            <a:r>
              <a:rPr lang="en-US" sz="1400">
                <a:solidFill>
                  <a:srgbClr val="00D0D0"/>
                </a:solidFill>
                <a:highlight>
                  <a:srgbClr val="101020"/>
                </a:highlight>
              </a:rPr>
              <a:t>new </a:t>
            </a:r>
            <a:r>
              <a:rPr lang="en-US" sz="1400">
                <a:solidFill>
                  <a:srgbClr val="D0D0D0"/>
                </a:solidFill>
                <a:highlight>
                  <a:srgbClr val="101020"/>
                </a:highlight>
              </a:rPr>
              <a:t>Encounter();</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r>
              <a:rPr lang="en-US" sz="1400">
                <a:solidFill>
                  <a:srgbClr val="79ABFF"/>
                </a:solidFill>
                <a:highlight>
                  <a:srgbClr val="101020"/>
                </a:highlight>
              </a:rPr>
              <a:t>enc</a:t>
            </a:r>
            <a:r>
              <a:rPr lang="en-US" sz="1400">
                <a:solidFill>
                  <a:srgbClr val="D0D0D0"/>
                </a:solidFill>
                <a:highlight>
                  <a:srgbClr val="101020"/>
                </a:highlight>
              </a:rPr>
              <a:t>.addIdentifier().setSystem(</a:t>
            </a:r>
            <a:r>
              <a:rPr lang="en-US" sz="1400">
                <a:solidFill>
                  <a:srgbClr val="DC78DC"/>
                </a:solidFill>
                <a:highlight>
                  <a:srgbClr val="101020"/>
                </a:highlight>
              </a:rPr>
              <a:t>"http://acme.org/encNums"</a:t>
            </a:r>
            <a:r>
              <a:rPr lang="en-US" sz="1400">
                <a:solidFill>
                  <a:srgbClr val="D0D0D0"/>
                </a:solidFill>
                <a:highlight>
                  <a:srgbClr val="101020"/>
                </a:highlight>
              </a:rPr>
              <a:t>).setValue(</a:t>
            </a:r>
            <a:r>
              <a:rPr lang="en-US" sz="1400">
                <a:solidFill>
                  <a:srgbClr val="DC78DC"/>
                </a:solidFill>
                <a:highlight>
                  <a:srgbClr val="101020"/>
                </a:highlight>
              </a:rPr>
              <a:t>"12345"</a:t>
            </a:r>
            <a:r>
              <a:rPr lang="en-US" sz="1400">
                <a:solidFill>
                  <a:srgbClr val="D0D0D0"/>
                </a:solidFill>
                <a:highlight>
                  <a:srgbClr val="101020"/>
                </a:highlight>
              </a:rPr>
              <a:t>);</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r>
              <a:rPr lang="en-US" sz="1400">
                <a:solidFill>
                  <a:srgbClr val="00E000"/>
                </a:solidFill>
                <a:highlight>
                  <a:srgbClr val="101020"/>
                </a:highlight>
              </a:rPr>
              <a:t>// Create a new validator</a:t>
            </a:r>
            <a:endParaRPr sz="1400">
              <a:solidFill>
                <a:srgbClr val="00E000"/>
              </a:solidFill>
              <a:highlight>
                <a:srgbClr val="101020"/>
              </a:highlight>
            </a:endParaRPr>
          </a:p>
          <a:p>
            <a:pPr marL="342900" lvl="0" indent="-195262" rtl="0">
              <a:spcBef>
                <a:spcPts val="0"/>
              </a:spcBef>
              <a:spcAft>
                <a:spcPts val="0"/>
              </a:spcAft>
              <a:buNone/>
            </a:pPr>
            <a:r>
              <a:rPr lang="en-US" sz="1400">
                <a:solidFill>
                  <a:srgbClr val="00E000"/>
                </a:solidFill>
                <a:highlight>
                  <a:srgbClr val="101020"/>
                </a:highlight>
              </a:rPr>
              <a:t>   </a:t>
            </a:r>
            <a:r>
              <a:rPr lang="en-US" sz="1400">
                <a:solidFill>
                  <a:srgbClr val="FF8080"/>
                </a:solidFill>
                <a:highlight>
                  <a:srgbClr val="101020"/>
                </a:highlight>
              </a:rPr>
              <a:t>FhirContext </a:t>
            </a:r>
            <a:r>
              <a:rPr lang="en-US" sz="1400">
                <a:solidFill>
                  <a:srgbClr val="79ABFF"/>
                </a:solidFill>
                <a:highlight>
                  <a:srgbClr val="101020"/>
                </a:highlight>
              </a:rPr>
              <a:t>ctx </a:t>
            </a:r>
            <a:r>
              <a:rPr lang="en-US" sz="1400">
                <a:solidFill>
                  <a:srgbClr val="D0D0D0"/>
                </a:solidFill>
                <a:highlight>
                  <a:srgbClr val="101020"/>
                </a:highlight>
              </a:rPr>
              <a:t>= </a:t>
            </a:r>
            <a:r>
              <a:rPr lang="en-US" sz="1400">
                <a:solidFill>
                  <a:srgbClr val="FF8080"/>
                </a:solidFill>
                <a:highlight>
                  <a:srgbClr val="101020"/>
                </a:highlight>
              </a:rPr>
              <a:t>FhirContext</a:t>
            </a:r>
            <a:r>
              <a:rPr lang="en-US" sz="1400">
                <a:solidFill>
                  <a:srgbClr val="D0D0D0"/>
                </a:solidFill>
                <a:highlight>
                  <a:srgbClr val="101020"/>
                </a:highlight>
              </a:rPr>
              <a:t>.</a:t>
            </a:r>
            <a:r>
              <a:rPr lang="en-US" sz="1400">
                <a:solidFill>
                  <a:srgbClr val="D9E577"/>
                </a:solidFill>
                <a:highlight>
                  <a:srgbClr val="101020"/>
                </a:highlight>
              </a:rPr>
              <a:t>forDstu3</a:t>
            </a:r>
            <a:r>
              <a:rPr lang="en-US" sz="1400">
                <a:solidFill>
                  <a:srgbClr val="D0D0D0"/>
                </a:solidFill>
                <a:highlight>
                  <a:srgbClr val="101020"/>
                </a:highlight>
              </a:rPr>
              <a:t>();</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r>
              <a:rPr lang="en-US" sz="1400">
                <a:solidFill>
                  <a:srgbClr val="FF8080"/>
                </a:solidFill>
                <a:highlight>
                  <a:srgbClr val="101020"/>
                </a:highlight>
              </a:rPr>
              <a:t>FhirValidator </a:t>
            </a:r>
            <a:r>
              <a:rPr lang="en-US" sz="1400">
                <a:solidFill>
                  <a:srgbClr val="79ABFF"/>
                </a:solidFill>
                <a:highlight>
                  <a:srgbClr val="101020"/>
                </a:highlight>
              </a:rPr>
              <a:t>validator </a:t>
            </a:r>
            <a:r>
              <a:rPr lang="en-US" sz="1400">
                <a:solidFill>
                  <a:srgbClr val="D0D0D0"/>
                </a:solidFill>
                <a:highlight>
                  <a:srgbClr val="101020"/>
                </a:highlight>
              </a:rPr>
              <a:t>= </a:t>
            </a:r>
            <a:r>
              <a:rPr lang="en-US" sz="1400">
                <a:solidFill>
                  <a:srgbClr val="79ABFF"/>
                </a:solidFill>
                <a:highlight>
                  <a:srgbClr val="101020"/>
                </a:highlight>
              </a:rPr>
              <a:t>ctx</a:t>
            </a:r>
            <a:r>
              <a:rPr lang="en-US" sz="1400">
                <a:solidFill>
                  <a:srgbClr val="D0D0D0"/>
                </a:solidFill>
                <a:highlight>
                  <a:srgbClr val="101020"/>
                </a:highlight>
              </a:rPr>
              <a:t>.newValidator();</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r>
              <a:rPr lang="en-US" sz="1400">
                <a:solidFill>
                  <a:srgbClr val="00E000"/>
                </a:solidFill>
                <a:highlight>
                  <a:srgbClr val="101020"/>
                </a:highlight>
              </a:rPr>
              <a:t>// Did we succeed?</a:t>
            </a:r>
            <a:endParaRPr sz="1400">
              <a:solidFill>
                <a:srgbClr val="00E000"/>
              </a:solidFill>
              <a:highlight>
                <a:srgbClr val="101020"/>
              </a:highlight>
            </a:endParaRPr>
          </a:p>
          <a:p>
            <a:pPr marL="342900" lvl="0" indent="-195262" rtl="0">
              <a:spcBef>
                <a:spcPts val="0"/>
              </a:spcBef>
              <a:spcAft>
                <a:spcPts val="0"/>
              </a:spcAft>
              <a:buNone/>
            </a:pPr>
            <a:r>
              <a:rPr lang="en-US" sz="1400">
                <a:solidFill>
                  <a:srgbClr val="00E000"/>
                </a:solidFill>
                <a:highlight>
                  <a:srgbClr val="101020"/>
                </a:highlight>
              </a:rPr>
              <a:t>   </a:t>
            </a:r>
            <a:r>
              <a:rPr lang="en-US" sz="1400">
                <a:solidFill>
                  <a:srgbClr val="FF8080"/>
                </a:solidFill>
                <a:highlight>
                  <a:srgbClr val="101020"/>
                </a:highlight>
              </a:rPr>
              <a:t>ValidationResult </a:t>
            </a:r>
            <a:r>
              <a:rPr lang="en-US" sz="1400">
                <a:solidFill>
                  <a:srgbClr val="79ABFF"/>
                </a:solidFill>
                <a:highlight>
                  <a:srgbClr val="101020"/>
                </a:highlight>
              </a:rPr>
              <a:t>result </a:t>
            </a:r>
            <a:r>
              <a:rPr lang="en-US" sz="1400">
                <a:solidFill>
                  <a:srgbClr val="D0D0D0"/>
                </a:solidFill>
                <a:highlight>
                  <a:srgbClr val="101020"/>
                </a:highlight>
              </a:rPr>
              <a:t>= </a:t>
            </a:r>
            <a:r>
              <a:rPr lang="en-US" sz="1400">
                <a:solidFill>
                  <a:srgbClr val="79ABFF"/>
                </a:solidFill>
                <a:highlight>
                  <a:srgbClr val="101020"/>
                </a:highlight>
              </a:rPr>
              <a:t>validator</a:t>
            </a:r>
            <a:r>
              <a:rPr lang="en-US" sz="1400">
                <a:solidFill>
                  <a:srgbClr val="D0D0D0"/>
                </a:solidFill>
                <a:highlight>
                  <a:srgbClr val="101020"/>
                </a:highlight>
              </a:rPr>
              <a:t>.validateWithResult(</a:t>
            </a:r>
            <a:r>
              <a:rPr lang="en-US" sz="1400">
                <a:solidFill>
                  <a:srgbClr val="79ABFF"/>
                </a:solidFill>
                <a:highlight>
                  <a:srgbClr val="101020"/>
                </a:highlight>
              </a:rPr>
              <a:t>enc</a:t>
            </a:r>
            <a:r>
              <a:rPr lang="en-US" sz="1400">
                <a:solidFill>
                  <a:srgbClr val="D0D0D0"/>
                </a:solidFill>
                <a:highlight>
                  <a:srgbClr val="101020"/>
                </a:highlight>
              </a:rPr>
              <a:t>);</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r>
              <a:rPr lang="en-US" sz="1400">
                <a:solidFill>
                  <a:srgbClr val="FF8080"/>
                </a:solidFill>
                <a:highlight>
                  <a:srgbClr val="101020"/>
                </a:highlight>
              </a:rPr>
              <a:t>System</a:t>
            </a:r>
            <a:r>
              <a:rPr lang="en-US" sz="1400">
                <a:solidFill>
                  <a:srgbClr val="D0D0D0"/>
                </a:solidFill>
                <a:highlight>
                  <a:srgbClr val="101020"/>
                </a:highlight>
              </a:rPr>
              <a:t>.</a:t>
            </a:r>
            <a:r>
              <a:rPr lang="en-US" sz="1400" b="1" i="1">
                <a:solidFill>
                  <a:srgbClr val="970FAC"/>
                </a:solidFill>
                <a:highlight>
                  <a:srgbClr val="101020"/>
                </a:highlight>
              </a:rPr>
              <a:t>out</a:t>
            </a:r>
            <a:r>
              <a:rPr lang="en-US" sz="1400">
                <a:solidFill>
                  <a:srgbClr val="D0D0D0"/>
                </a:solidFill>
                <a:highlight>
                  <a:srgbClr val="101020"/>
                </a:highlight>
              </a:rPr>
              <a:t>.println(</a:t>
            </a:r>
            <a:r>
              <a:rPr lang="en-US" sz="1400">
                <a:solidFill>
                  <a:srgbClr val="DC78DC"/>
                </a:solidFill>
                <a:highlight>
                  <a:srgbClr val="101020"/>
                </a:highlight>
              </a:rPr>
              <a:t>"Success: " </a:t>
            </a:r>
            <a:r>
              <a:rPr lang="en-US" sz="1400">
                <a:solidFill>
                  <a:srgbClr val="D0D0D0"/>
                </a:solidFill>
                <a:highlight>
                  <a:srgbClr val="101020"/>
                </a:highlight>
              </a:rPr>
              <a:t>+ </a:t>
            </a:r>
            <a:r>
              <a:rPr lang="en-US" sz="1400">
                <a:solidFill>
                  <a:srgbClr val="79ABFF"/>
                </a:solidFill>
                <a:highlight>
                  <a:srgbClr val="101020"/>
                </a:highlight>
              </a:rPr>
              <a:t>result</a:t>
            </a:r>
            <a:r>
              <a:rPr lang="en-US" sz="1400">
                <a:solidFill>
                  <a:srgbClr val="D0D0D0"/>
                </a:solidFill>
                <a:highlight>
                  <a:srgbClr val="101020"/>
                </a:highlight>
              </a:rPr>
              <a:t>.isSuccessful());</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r>
              <a:rPr lang="en-US" sz="1400">
                <a:solidFill>
                  <a:srgbClr val="00E000"/>
                </a:solidFill>
                <a:highlight>
                  <a:srgbClr val="101020"/>
                </a:highlight>
              </a:rPr>
              <a:t>// What was the result</a:t>
            </a:r>
            <a:endParaRPr sz="1400">
              <a:solidFill>
                <a:srgbClr val="00E000"/>
              </a:solidFill>
              <a:highlight>
                <a:srgbClr val="101020"/>
              </a:highlight>
            </a:endParaRPr>
          </a:p>
          <a:p>
            <a:pPr marL="342900" lvl="0" indent="-195262" rtl="0">
              <a:spcBef>
                <a:spcPts val="0"/>
              </a:spcBef>
              <a:spcAft>
                <a:spcPts val="0"/>
              </a:spcAft>
              <a:buNone/>
            </a:pPr>
            <a:r>
              <a:rPr lang="en-US" sz="1400">
                <a:solidFill>
                  <a:srgbClr val="00E000"/>
                </a:solidFill>
                <a:highlight>
                  <a:srgbClr val="101020"/>
                </a:highlight>
              </a:rPr>
              <a:t>   </a:t>
            </a:r>
            <a:r>
              <a:rPr lang="en-US" sz="1400">
                <a:solidFill>
                  <a:srgbClr val="FF8080"/>
                </a:solidFill>
                <a:highlight>
                  <a:srgbClr val="101020"/>
                </a:highlight>
              </a:rPr>
              <a:t>OperationOutcome </a:t>
            </a:r>
            <a:r>
              <a:rPr lang="en-US" sz="1400">
                <a:solidFill>
                  <a:srgbClr val="79ABFF"/>
                </a:solidFill>
                <a:highlight>
                  <a:srgbClr val="101020"/>
                </a:highlight>
              </a:rPr>
              <a:t>outcome </a:t>
            </a:r>
            <a:r>
              <a:rPr lang="en-US" sz="1400">
                <a:solidFill>
                  <a:srgbClr val="D0D0D0"/>
                </a:solidFill>
                <a:highlight>
                  <a:srgbClr val="101020"/>
                </a:highlight>
              </a:rPr>
              <a:t>= (</a:t>
            </a:r>
            <a:r>
              <a:rPr lang="en-US" sz="1400">
                <a:solidFill>
                  <a:srgbClr val="FF8080"/>
                </a:solidFill>
                <a:highlight>
                  <a:srgbClr val="101020"/>
                </a:highlight>
              </a:rPr>
              <a:t>OperationOutcome</a:t>
            </a:r>
            <a:r>
              <a:rPr lang="en-US" sz="1400">
                <a:solidFill>
                  <a:srgbClr val="D0D0D0"/>
                </a:solidFill>
                <a:highlight>
                  <a:srgbClr val="101020"/>
                </a:highlight>
              </a:rPr>
              <a:t>) </a:t>
            </a:r>
            <a:r>
              <a:rPr lang="en-US" sz="1400">
                <a:solidFill>
                  <a:srgbClr val="79ABFF"/>
                </a:solidFill>
                <a:highlight>
                  <a:srgbClr val="101020"/>
                </a:highlight>
              </a:rPr>
              <a:t>result</a:t>
            </a:r>
            <a:r>
              <a:rPr lang="en-US" sz="1400">
                <a:solidFill>
                  <a:srgbClr val="D0D0D0"/>
                </a:solidFill>
                <a:highlight>
                  <a:srgbClr val="101020"/>
                </a:highlight>
              </a:rPr>
              <a:t>.toOperationOutcome();</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r>
              <a:rPr lang="en-US" sz="1400">
                <a:solidFill>
                  <a:srgbClr val="D197D9"/>
                </a:solidFill>
                <a:highlight>
                  <a:srgbClr val="101020"/>
                </a:highlight>
              </a:rPr>
              <a:t>IParser </a:t>
            </a:r>
            <a:r>
              <a:rPr lang="en-US" sz="1400">
                <a:solidFill>
                  <a:srgbClr val="79ABFF"/>
                </a:solidFill>
                <a:highlight>
                  <a:srgbClr val="101020"/>
                </a:highlight>
              </a:rPr>
              <a:t>parser </a:t>
            </a:r>
            <a:r>
              <a:rPr lang="en-US" sz="1400">
                <a:solidFill>
                  <a:srgbClr val="D0D0D0"/>
                </a:solidFill>
                <a:highlight>
                  <a:srgbClr val="101020"/>
                </a:highlight>
              </a:rPr>
              <a:t>= </a:t>
            </a:r>
            <a:r>
              <a:rPr lang="en-US" sz="1400">
                <a:solidFill>
                  <a:srgbClr val="79ABFF"/>
                </a:solidFill>
                <a:highlight>
                  <a:srgbClr val="101020"/>
                </a:highlight>
              </a:rPr>
              <a:t>ctx</a:t>
            </a:r>
            <a:r>
              <a:rPr lang="en-US" sz="1400">
                <a:solidFill>
                  <a:srgbClr val="D0D0D0"/>
                </a:solidFill>
                <a:highlight>
                  <a:srgbClr val="101020"/>
                </a:highlight>
              </a:rPr>
              <a:t>.newXmlParser().setPrettyPrint(</a:t>
            </a:r>
            <a:r>
              <a:rPr lang="en-US" sz="1400">
                <a:solidFill>
                  <a:srgbClr val="00D0D0"/>
                </a:solidFill>
                <a:highlight>
                  <a:srgbClr val="101020"/>
                </a:highlight>
              </a:rPr>
              <a:t>true</a:t>
            </a:r>
            <a:r>
              <a:rPr lang="en-US" sz="1400">
                <a:solidFill>
                  <a:srgbClr val="D0D0D0"/>
                </a:solidFill>
                <a:highlight>
                  <a:srgbClr val="101020"/>
                </a:highlight>
              </a:rPr>
              <a:t>);</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r>
              <a:rPr lang="en-US" sz="1400">
                <a:solidFill>
                  <a:srgbClr val="FF8080"/>
                </a:solidFill>
                <a:highlight>
                  <a:srgbClr val="101020"/>
                </a:highlight>
              </a:rPr>
              <a:t>System</a:t>
            </a:r>
            <a:r>
              <a:rPr lang="en-US" sz="1400">
                <a:solidFill>
                  <a:srgbClr val="D0D0D0"/>
                </a:solidFill>
                <a:highlight>
                  <a:srgbClr val="101020"/>
                </a:highlight>
              </a:rPr>
              <a:t>.</a:t>
            </a:r>
            <a:r>
              <a:rPr lang="en-US" sz="1400" b="1" i="1">
                <a:solidFill>
                  <a:srgbClr val="970FAC"/>
                </a:solidFill>
                <a:highlight>
                  <a:srgbClr val="101020"/>
                </a:highlight>
              </a:rPr>
              <a:t>out</a:t>
            </a:r>
            <a:r>
              <a:rPr lang="en-US" sz="1400">
                <a:solidFill>
                  <a:srgbClr val="D0D0D0"/>
                </a:solidFill>
                <a:highlight>
                  <a:srgbClr val="101020"/>
                </a:highlight>
              </a:rPr>
              <a:t>.println(</a:t>
            </a:r>
            <a:r>
              <a:rPr lang="en-US" sz="1400">
                <a:solidFill>
                  <a:srgbClr val="79ABFF"/>
                </a:solidFill>
                <a:highlight>
                  <a:srgbClr val="101020"/>
                </a:highlight>
              </a:rPr>
              <a:t>parser</a:t>
            </a:r>
            <a:r>
              <a:rPr lang="en-US" sz="1400">
                <a:solidFill>
                  <a:srgbClr val="D0D0D0"/>
                </a:solidFill>
                <a:highlight>
                  <a:srgbClr val="101020"/>
                </a:highlight>
              </a:rPr>
              <a:t>.encodeResourceToString(</a:t>
            </a:r>
            <a:r>
              <a:rPr lang="en-US" sz="1400">
                <a:solidFill>
                  <a:srgbClr val="79ABFF"/>
                </a:solidFill>
                <a:highlight>
                  <a:srgbClr val="101020"/>
                </a:highlight>
              </a:rPr>
              <a:t>outcome</a:t>
            </a:r>
            <a:r>
              <a:rPr lang="en-US" sz="1400">
                <a:solidFill>
                  <a:srgbClr val="D0D0D0"/>
                </a:solidFill>
                <a:highlight>
                  <a:srgbClr val="101020"/>
                </a:highlight>
              </a:rPr>
              <a:t>));</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a:t>
            </a:r>
            <a:endParaRPr sz="1400">
              <a:solidFill>
                <a:srgbClr val="D0D0D0"/>
              </a:solidFill>
              <a:highlight>
                <a:srgbClr val="101020"/>
              </a:highlight>
            </a:endParaRPr>
          </a:p>
          <a:p>
            <a:pPr marL="342900" lvl="0" indent="-195262" rtl="0">
              <a:spcBef>
                <a:spcPts val="620"/>
              </a:spcBef>
              <a:spcAft>
                <a:spcPts val="0"/>
              </a:spcAft>
              <a:buNone/>
            </a:pPr>
            <a:endParaRPr/>
          </a:p>
        </p:txBody>
      </p:sp>
      <p:sp>
        <p:nvSpPr>
          <p:cNvPr id="943" name="Shape 943"/>
          <p:cNvSpPr txBox="1">
            <a:spLocks noGrp="1"/>
          </p:cNvSpPr>
          <p:nvPr>
            <p:ph type="sldNum" idx="12"/>
          </p:nvPr>
        </p:nvSpPr>
        <p:spPr>
          <a:xfrm>
            <a:off x="5791200" y="6534150"/>
            <a:ext cx="711300" cy="476100"/>
          </a:xfrm>
          <a:prstGeom prst="rect">
            <a:avLst/>
          </a:prstGeom>
        </p:spPr>
        <p:txBody>
          <a:bodyPr spcFirstLastPara="1" wrap="square" lIns="91425" tIns="45700" rIns="91425" bIns="45700" anchor="ctr" anchorCtr="0">
            <a:noAutofit/>
          </a:bodyPr>
          <a:lstStyle/>
          <a:p>
            <a:pPr marL="0" lvl="0" indent="0" rtl="0">
              <a:spcBef>
                <a:spcPts val="0"/>
              </a:spcBef>
              <a:spcAft>
                <a:spcPts val="0"/>
              </a:spcAft>
              <a:buNone/>
            </a:pPr>
            <a:fld id="{00000000-1234-1234-1234-123412341234}" type="slidenum">
              <a:rPr lang="en-US"/>
              <a:t>156</a:t>
            </a:fld>
            <a:endParaRPr/>
          </a:p>
        </p:txBody>
      </p:sp>
      <p:sp>
        <p:nvSpPr>
          <p:cNvPr id="944" name="Shape 944"/>
          <p:cNvSpPr/>
          <p:nvPr/>
        </p:nvSpPr>
        <p:spPr>
          <a:xfrm>
            <a:off x="4067975" y="308275"/>
            <a:ext cx="7358400" cy="3625200"/>
          </a:xfrm>
          <a:prstGeom prst="wedgeRoundRectCallout">
            <a:avLst>
              <a:gd name="adj1" fmla="val -15854"/>
              <a:gd name="adj2" fmla="val 82677"/>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r>
              <a:rPr lang="en-US" sz="1800"/>
              <a:t>&lt;OperationOutcome xmlns="http://hl7.org/fhir"&gt;</a:t>
            </a:r>
            <a:endParaRPr sz="1800"/>
          </a:p>
          <a:p>
            <a:pPr marL="0" lvl="0" indent="0">
              <a:spcBef>
                <a:spcPts val="0"/>
              </a:spcBef>
              <a:spcAft>
                <a:spcPts val="0"/>
              </a:spcAft>
              <a:buClr>
                <a:schemeClr val="dk1"/>
              </a:buClr>
              <a:buSzPts val="1100"/>
              <a:buFont typeface="Arial"/>
              <a:buNone/>
            </a:pPr>
            <a:r>
              <a:rPr lang="en-US" sz="1800"/>
              <a:t>   &lt;issue&gt;</a:t>
            </a:r>
            <a:endParaRPr sz="1800"/>
          </a:p>
          <a:p>
            <a:pPr marL="0" lvl="0" indent="0">
              <a:spcBef>
                <a:spcPts val="0"/>
              </a:spcBef>
              <a:spcAft>
                <a:spcPts val="0"/>
              </a:spcAft>
              <a:buClr>
                <a:schemeClr val="dk1"/>
              </a:buClr>
              <a:buSzPts val="1100"/>
              <a:buFont typeface="Arial"/>
              <a:buNone/>
            </a:pPr>
            <a:r>
              <a:rPr lang="en-US" sz="1800"/>
              <a:t>  	&lt;severity value="error"/&gt;</a:t>
            </a:r>
            <a:endParaRPr sz="1800"/>
          </a:p>
          <a:p>
            <a:pPr marL="0" lvl="0" indent="0">
              <a:spcBef>
                <a:spcPts val="0"/>
              </a:spcBef>
              <a:spcAft>
                <a:spcPts val="0"/>
              </a:spcAft>
              <a:buClr>
                <a:schemeClr val="dk1"/>
              </a:buClr>
              <a:buSzPts val="1100"/>
              <a:buFont typeface="Arial"/>
              <a:buNone/>
            </a:pPr>
            <a:r>
              <a:rPr lang="en-US" sz="1800"/>
              <a:t>  	&lt;code value="processing"/&gt;</a:t>
            </a:r>
            <a:endParaRPr sz="1800"/>
          </a:p>
          <a:p>
            <a:pPr marL="0" lvl="0" indent="0">
              <a:spcBef>
                <a:spcPts val="0"/>
              </a:spcBef>
              <a:spcAft>
                <a:spcPts val="0"/>
              </a:spcAft>
              <a:buClr>
                <a:schemeClr val="dk1"/>
              </a:buClr>
              <a:buSzPts val="1100"/>
              <a:buFont typeface="Arial"/>
              <a:buNone/>
            </a:pPr>
            <a:r>
              <a:rPr lang="en-US" sz="1800"/>
              <a:t>  	&lt;diagnostics value="cvc-complex-type.2.4.b: The content of element 'Encounter' is not complete. One of '{&amp;quot;http://hl7.org/fhir&amp;quot;:identifier, &amp;quot;http://hl7.org/fhir&amp;quot;:status}' is expected."/&gt;</a:t>
            </a:r>
            <a:endParaRPr sz="1800"/>
          </a:p>
          <a:p>
            <a:pPr marL="0" lvl="0" indent="0">
              <a:spcBef>
                <a:spcPts val="0"/>
              </a:spcBef>
              <a:spcAft>
                <a:spcPts val="0"/>
              </a:spcAft>
              <a:buClr>
                <a:schemeClr val="dk1"/>
              </a:buClr>
              <a:buSzPts val="1100"/>
              <a:buFont typeface="Arial"/>
              <a:buNone/>
            </a:pPr>
            <a:r>
              <a:rPr lang="en-US" sz="1800"/>
              <a:t>  	&lt;location value="Line[1] Col[140]"/&gt;</a:t>
            </a:r>
            <a:endParaRPr sz="1800"/>
          </a:p>
          <a:p>
            <a:pPr marL="0" lvl="0" indent="0">
              <a:spcBef>
                <a:spcPts val="0"/>
              </a:spcBef>
              <a:spcAft>
                <a:spcPts val="0"/>
              </a:spcAft>
              <a:buClr>
                <a:schemeClr val="dk1"/>
              </a:buClr>
              <a:buSzPts val="1100"/>
              <a:buFont typeface="Arial"/>
              <a:buNone/>
            </a:pPr>
            <a:r>
              <a:rPr lang="en-US" sz="1800"/>
              <a:t>   &lt;/issue&gt;</a:t>
            </a:r>
            <a:endParaRPr sz="1800"/>
          </a:p>
          <a:p>
            <a:pPr marL="0" lvl="0" indent="0">
              <a:spcBef>
                <a:spcPts val="0"/>
              </a:spcBef>
              <a:spcAft>
                <a:spcPts val="0"/>
              </a:spcAft>
              <a:buNone/>
            </a:pPr>
            <a:r>
              <a:rPr lang="en-US" sz="1800"/>
              <a:t>&lt;/OperationOutcome&gt;</a:t>
            </a:r>
            <a:endParaRPr sz="1800"/>
          </a:p>
        </p:txBody>
      </p:sp>
      <p:sp>
        <p:nvSpPr>
          <p:cNvPr id="945" name="Shape 945"/>
          <p:cNvSpPr/>
          <p:nvPr/>
        </p:nvSpPr>
        <p:spPr>
          <a:xfrm>
            <a:off x="2808550" y="3395175"/>
            <a:ext cx="1044000" cy="893700"/>
          </a:xfrm>
          <a:prstGeom prst="wedgeRoundRectCallout">
            <a:avLst>
              <a:gd name="adj1" fmla="val 30043"/>
              <a:gd name="adj2" fmla="val 87173"/>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US" sz="1800"/>
              <a:t>false</a:t>
            </a:r>
            <a:endParaRPr sz="1800"/>
          </a:p>
        </p:txBody>
      </p:sp>
    </p:spTree>
    <p:extLst>
      <p:ext uri="{BB962C8B-B14F-4D97-AF65-F5344CB8AC3E}">
        <p14:creationId xmlns:p14="http://schemas.microsoft.com/office/powerpoint/2010/main" val="383736825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1020"/>
        <p:cNvGrpSpPr/>
        <p:nvPr/>
      </p:nvGrpSpPr>
      <p:grpSpPr>
        <a:xfrm>
          <a:off x="0" y="0"/>
          <a:ext cx="0" cy="0"/>
          <a:chOff x="0" y="0"/>
          <a:chExt cx="0" cy="0"/>
        </a:xfrm>
      </p:grpSpPr>
      <p:sp>
        <p:nvSpPr>
          <p:cNvPr id="1021" name="Shape 1021"/>
          <p:cNvSpPr txBox="1">
            <a:spLocks noGrp="1"/>
          </p:cNvSpPr>
          <p:nvPr>
            <p:ph type="title"/>
          </p:nvPr>
        </p:nvSpPr>
        <p:spPr>
          <a:xfrm>
            <a:off x="711200" y="473075"/>
            <a:ext cx="10871100" cy="822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a:t>Get </a:t>
            </a:r>
            <a:r>
              <a:rPr lang="en-US">
                <a:solidFill>
                  <a:srgbClr val="FF0000"/>
                </a:solidFill>
              </a:rPr>
              <a:t>Help!</a:t>
            </a:r>
            <a:endParaRPr>
              <a:solidFill>
                <a:srgbClr val="FF0000"/>
              </a:solidFill>
            </a:endParaRPr>
          </a:p>
        </p:txBody>
      </p:sp>
      <p:sp>
        <p:nvSpPr>
          <p:cNvPr id="1022" name="Shape 1022"/>
          <p:cNvSpPr txBox="1">
            <a:spLocks noGrp="1"/>
          </p:cNvSpPr>
          <p:nvPr>
            <p:ph type="sldNum" idx="12"/>
          </p:nvPr>
        </p:nvSpPr>
        <p:spPr>
          <a:xfrm>
            <a:off x="5791200" y="6534150"/>
            <a:ext cx="711300" cy="476100"/>
          </a:xfrm>
          <a:prstGeom prst="rect">
            <a:avLst/>
          </a:prstGeom>
        </p:spPr>
        <p:txBody>
          <a:bodyPr spcFirstLastPara="1" wrap="square" lIns="91425" tIns="45700" rIns="91425" bIns="45700" anchor="ctr" anchorCtr="0">
            <a:noAutofit/>
          </a:bodyPr>
          <a:lstStyle/>
          <a:p>
            <a:pPr marL="0" lvl="0" indent="0">
              <a:spcBef>
                <a:spcPts val="0"/>
              </a:spcBef>
              <a:spcAft>
                <a:spcPts val="0"/>
              </a:spcAft>
              <a:buClr>
                <a:srgbClr val="000000"/>
              </a:buClr>
              <a:buFont typeface="Arial"/>
              <a:buNone/>
            </a:pPr>
            <a:fld id="{00000000-1234-1234-1234-123412341234}" type="slidenum">
              <a:rPr lang="en-US"/>
              <a:t>157</a:t>
            </a:fld>
            <a:endParaRPr/>
          </a:p>
        </p:txBody>
      </p:sp>
      <p:sp>
        <p:nvSpPr>
          <p:cNvPr id="1023" name="Shape 1023"/>
          <p:cNvSpPr txBox="1"/>
          <p:nvPr/>
        </p:nvSpPr>
        <p:spPr>
          <a:xfrm>
            <a:off x="381000" y="1828800"/>
            <a:ext cx="11201400" cy="5029200"/>
          </a:xfrm>
          <a:prstGeom prst="rect">
            <a:avLst/>
          </a:prstGeom>
          <a:noFill/>
          <a:ln>
            <a:noFill/>
          </a:ln>
        </p:spPr>
        <p:txBody>
          <a:bodyPr spcFirstLastPara="1" wrap="square" lIns="45700" tIns="45700" rIns="45700" bIns="45700" anchor="t" anchorCtr="0">
            <a:noAutofit/>
          </a:bodyPr>
          <a:lstStyle/>
          <a:p>
            <a:pPr marL="342900" lvl="0" indent="-342900" rtl="0">
              <a:spcBef>
                <a:spcPts val="0"/>
              </a:spcBef>
              <a:spcAft>
                <a:spcPts val="0"/>
              </a:spcAft>
              <a:buClr>
                <a:srgbClr val="CC3300"/>
              </a:buClr>
              <a:buSzPts val="2325"/>
              <a:buFont typeface="Noto Sans Symbols"/>
              <a:buChar char="●"/>
            </a:pPr>
            <a:r>
              <a:rPr lang="en-US" sz="3100"/>
              <a:t>See our website for documentation:</a:t>
            </a:r>
            <a:br>
              <a:rPr lang="en-US" sz="3100"/>
            </a:br>
            <a:r>
              <a:rPr lang="en-US" sz="3100" u="sng">
                <a:solidFill>
                  <a:srgbClr val="0000FF"/>
                </a:solidFill>
                <a:hlinkClick r:id="rId3"/>
              </a:rPr>
              <a:t>http://hapifhir.io</a:t>
            </a:r>
            <a:r>
              <a:rPr lang="en-US" sz="3100"/>
              <a:t> </a:t>
            </a:r>
            <a:endParaRPr sz="3100"/>
          </a:p>
          <a:p>
            <a:pPr marL="0" lvl="0" indent="0" rtl="0">
              <a:spcBef>
                <a:spcPts val="700"/>
              </a:spcBef>
              <a:spcAft>
                <a:spcPts val="0"/>
              </a:spcAft>
              <a:buNone/>
            </a:pPr>
            <a:endParaRPr sz="3100"/>
          </a:p>
          <a:p>
            <a:pPr marL="342900" lvl="0" indent="-342900" rtl="0">
              <a:spcBef>
                <a:spcPts val="700"/>
              </a:spcBef>
              <a:spcAft>
                <a:spcPts val="0"/>
              </a:spcAft>
              <a:buClr>
                <a:srgbClr val="CC3300"/>
              </a:buClr>
              <a:buSzPts val="2325"/>
              <a:buFont typeface="Noto Sans Symbols"/>
              <a:buChar char="●"/>
            </a:pPr>
            <a:r>
              <a:rPr lang="en-US" sz="3100"/>
              <a:t>We also have a Google Group / Mailing List</a:t>
            </a:r>
            <a:br>
              <a:rPr lang="en-US" sz="3100"/>
            </a:br>
            <a:r>
              <a:rPr lang="en-US" sz="3100" u="sng">
                <a:solidFill>
                  <a:srgbClr val="0000FF"/>
                </a:solidFill>
                <a:hlinkClick r:id="rId4"/>
              </a:rPr>
              <a:t>https://groups.google.com/d/forum/hapi-fhir</a:t>
            </a:r>
            <a:endParaRPr sz="3100"/>
          </a:p>
          <a:p>
            <a:pPr marL="0" lvl="0" indent="0" rtl="0">
              <a:spcBef>
                <a:spcPts val="700"/>
              </a:spcBef>
              <a:spcAft>
                <a:spcPts val="0"/>
              </a:spcAft>
              <a:buNone/>
            </a:pPr>
            <a:endParaRPr sz="3100"/>
          </a:p>
          <a:p>
            <a:pPr marL="342900" lvl="0" indent="-342900" rtl="0">
              <a:spcBef>
                <a:spcPts val="700"/>
              </a:spcBef>
              <a:spcAft>
                <a:spcPts val="0"/>
              </a:spcAft>
              <a:buClr>
                <a:srgbClr val="CC3300"/>
              </a:buClr>
              <a:buSzPts val="2325"/>
              <a:buFont typeface="Noto Sans Symbols"/>
              <a:buChar char="●"/>
            </a:pPr>
            <a:r>
              <a:rPr lang="en-US" sz="3100"/>
              <a:t>Zulip is great but less monitored by the HAPI FHIR team </a:t>
            </a:r>
            <a:endParaRPr sz="3100"/>
          </a:p>
        </p:txBody>
      </p:sp>
    </p:spTree>
    <p:extLst>
      <p:ext uri="{BB962C8B-B14F-4D97-AF65-F5344CB8AC3E}">
        <p14:creationId xmlns:p14="http://schemas.microsoft.com/office/powerpoint/2010/main" val="2529023102"/>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Questions?</a:t>
            </a:r>
            <a:endParaRPr lang="en-AU" dirty="0"/>
          </a:p>
        </p:txBody>
      </p:sp>
      <p:sp>
        <p:nvSpPr>
          <p:cNvPr id="3" name="Content Placeholder 2"/>
          <p:cNvSpPr>
            <a:spLocks noGrp="1"/>
          </p:cNvSpPr>
          <p:nvPr>
            <p:ph idx="1"/>
          </p:nvPr>
        </p:nvSpPr>
        <p:spPr/>
        <p:txBody>
          <a:bodyPr/>
          <a:lstStyle/>
          <a:p>
            <a:r>
              <a:rPr lang="en-AU" dirty="0">
                <a:hlinkClick r:id="rId2"/>
              </a:rPr>
              <a:t>http://hl7.org/fhir</a:t>
            </a:r>
            <a:r>
              <a:rPr lang="en-AU" dirty="0"/>
              <a:t>	    	   </a:t>
            </a:r>
            <a:r>
              <a:rPr lang="en-AU" dirty="0">
                <a:hlinkClick r:id="rId3"/>
              </a:rPr>
              <a:t>lmckenzie@gevityinc.com</a:t>
            </a:r>
            <a:r>
              <a:rPr lang="en-AU" dirty="0"/>
              <a:t> </a:t>
            </a:r>
          </a:p>
          <a:p>
            <a:endParaRPr lang="en-AU" dirty="0">
              <a:hlinkClick r:id="rId4"/>
            </a:endParaRPr>
          </a:p>
          <a:p>
            <a:endParaRPr lang="en-AU" dirty="0">
              <a:hlinkClick r:id="rId4"/>
            </a:endParaRPr>
          </a:p>
          <a:p>
            <a:endParaRPr lang="en-AU" dirty="0">
              <a:hlinkClick r:id="rId4"/>
            </a:endParaRPr>
          </a:p>
          <a:p>
            <a:endParaRPr lang="en-AU" dirty="0">
              <a:hlinkClick r:id="rId4"/>
            </a:endParaRPr>
          </a:p>
          <a:p>
            <a:endParaRPr lang="en-AU">
              <a:hlinkClick r:id="rId4"/>
            </a:endParaRPr>
          </a:p>
          <a:p>
            <a:r>
              <a:rPr lang="en-AU">
                <a:hlinkClick r:id="rId4"/>
              </a:rPr>
              <a:t>https://www.surveymonkey.com/r/YHYFFXD</a:t>
            </a:r>
            <a:endParaRPr lang="en-AU"/>
          </a:p>
          <a:p>
            <a:endParaRPr lang="en-AU" dirty="0"/>
          </a:p>
        </p:txBody>
      </p:sp>
      <p:sp>
        <p:nvSpPr>
          <p:cNvPr id="4" name="Slide Number Placeholder 3"/>
          <p:cNvSpPr>
            <a:spLocks noGrp="1"/>
          </p:cNvSpPr>
          <p:nvPr>
            <p:ph type="sldNum" sz="quarter" idx="11"/>
          </p:nvPr>
        </p:nvSpPr>
        <p:spPr>
          <a:xfrm>
            <a:off x="5791200" y="6629400"/>
            <a:ext cx="711200" cy="228600"/>
          </a:xfrm>
        </p:spPr>
        <p:txBody>
          <a:bodyPr/>
          <a:lstStyle/>
          <a:p>
            <a:fld id="{5CC3E5C4-3E2B-40F1-9F2B-C46CEB0C88DF}" type="slidenum">
              <a:rPr lang="en-CA" smtClean="0"/>
              <a:pPr/>
              <a:t>158</a:t>
            </a:fld>
            <a:endParaRPr lang="en-CA" dirty="0"/>
          </a:p>
        </p:txBody>
      </p:sp>
      <p:pic>
        <p:nvPicPr>
          <p:cNvPr id="19458" name="Picture 2" descr="C:\Users\office\AppData\Local\Microsoft\Windows\Temporary Internet Files\Content.IE5\2B0EXTZ8\MC900431512[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87888" y="3111500"/>
            <a:ext cx="1828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789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 Browsing the site</a:t>
            </a:r>
            <a:endParaRPr lang="en-US" dirty="0"/>
          </a:p>
        </p:txBody>
      </p:sp>
      <p:sp>
        <p:nvSpPr>
          <p:cNvPr id="5" name="Content Placeholder 4"/>
          <p:cNvSpPr>
            <a:spLocks noGrp="1"/>
          </p:cNvSpPr>
          <p:nvPr>
            <p:ph idx="1"/>
          </p:nvPr>
        </p:nvSpPr>
        <p:spPr/>
        <p:txBody>
          <a:bodyPr/>
          <a:lstStyle/>
          <a:p>
            <a:r>
              <a:rPr lang="en-US"/>
              <a:t>REST API</a:t>
            </a:r>
          </a:p>
          <a:p>
            <a:r>
              <a:rPr lang="en-US"/>
              <a:t>Data Types</a:t>
            </a:r>
          </a:p>
          <a:p>
            <a:r>
              <a:rPr lang="en-US"/>
              <a:t>XML &amp; JSON</a:t>
            </a:r>
          </a:p>
          <a:p>
            <a:r>
              <a:rPr lang="en-US"/>
              <a:t>Codes / Terminologies</a:t>
            </a:r>
          </a:p>
          <a:p>
            <a:r>
              <a:rPr lang="en-US"/>
              <a:t>Resource List</a:t>
            </a:r>
            <a:endParaRPr lang="en-US" dirty="0"/>
          </a:p>
        </p:txBody>
      </p:sp>
    </p:spTree>
    <p:extLst>
      <p:ext uri="{BB962C8B-B14F-4D97-AF65-F5344CB8AC3E}">
        <p14:creationId xmlns:p14="http://schemas.microsoft.com/office/powerpoint/2010/main" val="2414473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FHIR distribution</a:t>
            </a:r>
            <a:endParaRPr lang="en-US" dirty="0"/>
          </a:p>
        </p:txBody>
      </p:sp>
      <p:sp>
        <p:nvSpPr>
          <p:cNvPr id="3" name="Content Placeholder 2"/>
          <p:cNvSpPr>
            <a:spLocks noGrp="1"/>
          </p:cNvSpPr>
          <p:nvPr>
            <p:ph idx="1"/>
          </p:nvPr>
        </p:nvSpPr>
        <p:spPr/>
        <p:txBody>
          <a:bodyPr/>
          <a:lstStyle/>
          <a:p>
            <a:r>
              <a:rPr lang="en-US"/>
              <a:t>Under Implementation-Support-Downloads:</a:t>
            </a:r>
          </a:p>
          <a:p>
            <a:pPr lvl="1"/>
            <a:r>
              <a:rPr lang="en-US"/>
              <a:t>The XSD schema’s / schematrons</a:t>
            </a:r>
          </a:p>
          <a:p>
            <a:pPr lvl="1"/>
            <a:r>
              <a:rPr lang="en-US"/>
              <a:t>The Java / C# / Delphi zips (model, serializers, parsers, etc, both code &amp; binary)</a:t>
            </a:r>
          </a:p>
          <a:p>
            <a:pPr lvl="1"/>
            <a:r>
              <a:rPr lang="en-US"/>
              <a:t>All xml + json examples</a:t>
            </a:r>
          </a:p>
          <a:p>
            <a:pPr lvl="1"/>
            <a:r>
              <a:rPr lang="en-US"/>
              <a:t>Full spec for offline reading (always have your FHIR with you)</a:t>
            </a:r>
            <a:endParaRPr lang="en-US"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17</a:t>
            </a:fld>
            <a:endParaRPr lang="en-CA"/>
          </a:p>
        </p:txBody>
      </p:sp>
    </p:spTree>
    <p:extLst>
      <p:ext uri="{BB962C8B-B14F-4D97-AF65-F5344CB8AC3E}">
        <p14:creationId xmlns:p14="http://schemas.microsoft.com/office/powerpoint/2010/main" val="3854651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STU 3 Resource List</a:t>
            </a:r>
            <a:endParaRPr lang="en-US" noProof="0" dirty="0"/>
          </a:p>
        </p:txBody>
      </p:sp>
      <p:pic>
        <p:nvPicPr>
          <p:cNvPr id="4" name="Picture 3"/>
          <p:cNvPicPr>
            <a:picLocks noChangeAspect="1"/>
          </p:cNvPicPr>
          <p:nvPr/>
        </p:nvPicPr>
        <p:blipFill>
          <a:blip r:embed="rId2"/>
          <a:stretch>
            <a:fillRect/>
          </a:stretch>
        </p:blipFill>
        <p:spPr>
          <a:xfrm>
            <a:off x="1846758" y="1124744"/>
            <a:ext cx="8269915" cy="5400600"/>
          </a:xfrm>
          <a:prstGeom prst="rect">
            <a:avLst/>
          </a:prstGeom>
        </p:spPr>
      </p:pic>
    </p:spTree>
    <p:extLst>
      <p:ext uri="{BB962C8B-B14F-4D97-AF65-F5344CB8AC3E}">
        <p14:creationId xmlns:p14="http://schemas.microsoft.com/office/powerpoint/2010/main" val="256103249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STU 3 Resource List</a:t>
            </a:r>
            <a:endParaRPr lang="en-US" noProof="0" dirty="0"/>
          </a:p>
        </p:txBody>
      </p:sp>
      <p:sp>
        <p:nvSpPr>
          <p:cNvPr id="7" name="Slide Number Placeholder 6"/>
          <p:cNvSpPr>
            <a:spLocks noGrp="1"/>
          </p:cNvSpPr>
          <p:nvPr>
            <p:ph type="sldNum" sz="quarter" idx="11"/>
          </p:nvPr>
        </p:nvSpPr>
        <p:spPr/>
        <p:txBody>
          <a:bodyPr/>
          <a:lstStyle/>
          <a:p>
            <a:fld id="{5CC3E5C4-3E2B-40F1-9F2B-C46CEB0C88DF}" type="slidenum">
              <a:rPr lang="en-CA" smtClean="0"/>
              <a:pPr/>
              <a:t>19</a:t>
            </a:fld>
            <a:endParaRPr lang="en-CA" dirty="0"/>
          </a:p>
        </p:txBody>
      </p:sp>
      <p:pic>
        <p:nvPicPr>
          <p:cNvPr id="3" name="Picture 2"/>
          <p:cNvPicPr>
            <a:picLocks noChangeAspect="1"/>
          </p:cNvPicPr>
          <p:nvPr/>
        </p:nvPicPr>
        <p:blipFill>
          <a:blip r:embed="rId2"/>
          <a:stretch>
            <a:fillRect/>
          </a:stretch>
        </p:blipFill>
        <p:spPr>
          <a:xfrm>
            <a:off x="1775520" y="1989690"/>
            <a:ext cx="8640960" cy="2201310"/>
          </a:xfrm>
          <a:prstGeom prst="rect">
            <a:avLst/>
          </a:prstGeom>
        </p:spPr>
      </p:pic>
    </p:spTree>
    <p:extLst>
      <p:ext uri="{BB962C8B-B14F-4D97-AF65-F5344CB8AC3E}">
        <p14:creationId xmlns:p14="http://schemas.microsoft.com/office/powerpoint/2010/main" val="184195606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Who am I?</a:t>
            </a:r>
            <a:endParaRPr lang="en-US" noProof="0" dirty="0"/>
          </a:p>
        </p:txBody>
      </p:sp>
      <p:sp>
        <p:nvSpPr>
          <p:cNvPr id="3" name="Content Placeholder 2"/>
          <p:cNvSpPr>
            <a:spLocks noGrp="1"/>
          </p:cNvSpPr>
          <p:nvPr>
            <p:ph idx="1"/>
          </p:nvPr>
        </p:nvSpPr>
        <p:spPr/>
        <p:txBody>
          <a:bodyPr/>
          <a:lstStyle/>
          <a:p>
            <a:r>
              <a:rPr lang="en-US" noProof="0"/>
              <a:t>Name: Lloyd McKenzie</a:t>
            </a:r>
          </a:p>
          <a:p>
            <a:r>
              <a:rPr lang="en-US" noProof="0"/>
              <a:t>Company: Gevity</a:t>
            </a:r>
          </a:p>
          <a:p>
            <a:r>
              <a:rPr lang="en-US" noProof="0"/>
              <a:t>Background:</a:t>
            </a:r>
          </a:p>
          <a:p>
            <a:pPr lvl="1"/>
            <a:r>
              <a:rPr lang="en-US" noProof="0"/>
              <a:t>One of FHIR’s 3 initial editors</a:t>
            </a:r>
          </a:p>
          <a:p>
            <a:pPr lvl="1"/>
            <a:r>
              <a:rPr lang="en-US" noProof="0"/>
              <a:t>Co-chair FMG, FHIR-I and MnM</a:t>
            </a:r>
          </a:p>
          <a:p>
            <a:pPr lvl="1"/>
            <a:r>
              <a:rPr lang="en-US" noProof="0"/>
              <a:t>HL7 Fellow</a:t>
            </a:r>
          </a:p>
          <a:p>
            <a:pPr lvl="1"/>
            <a:r>
              <a:rPr lang="en-US" noProof="0"/>
              <a:t>Heavily involved in HL7 and healthcare exchange for last 17 years (v2, v3, CDA, etc.)</a:t>
            </a:r>
          </a:p>
          <a:p>
            <a:pPr lvl="1"/>
            <a:r>
              <a:rPr lang="en-US" noProof="0">
                <a:hlinkClick r:id="rId2"/>
              </a:rPr>
              <a:t>lmckenzie@gevityinc.com</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2</a:t>
            </a:fld>
            <a:endParaRPr lang="en-CA" dirty="0"/>
          </a:p>
        </p:txBody>
      </p:sp>
      <p:pic>
        <p:nvPicPr>
          <p:cNvPr id="8194" name="Picture 2" descr="C:\Users\office\Pictures\2012-07-30\ShadowrunHeadshot.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710" t="6800" r="-73153"/>
          <a:stretch/>
        </p:blipFill>
        <p:spPr bwMode="auto">
          <a:xfrm>
            <a:off x="8400257" y="1772816"/>
            <a:ext cx="2609911" cy="1955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2450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5CC3E5C4-3E2B-40F1-9F2B-C46CEB0C88DF}" type="slidenum">
              <a:rPr lang="en-CA" smtClean="0"/>
              <a:pPr/>
              <a:t>20</a:t>
            </a:fld>
            <a:endParaRPr lang="en-CA" dirty="0"/>
          </a:p>
        </p:txBody>
      </p:sp>
      <p:sp>
        <p:nvSpPr>
          <p:cNvPr id="2" name="Title 1"/>
          <p:cNvSpPr>
            <a:spLocks noGrp="1"/>
          </p:cNvSpPr>
          <p:nvPr>
            <p:ph type="title"/>
          </p:nvPr>
        </p:nvSpPr>
        <p:spPr/>
        <p:txBody>
          <a:bodyPr/>
          <a:lstStyle/>
          <a:p>
            <a:r>
              <a:rPr lang="en-US" noProof="0"/>
              <a:t>Resource Definitions</a:t>
            </a:r>
            <a:endParaRPr lang="en-US" noProof="0" dirty="0"/>
          </a:p>
        </p:txBody>
      </p:sp>
      <p:pic>
        <p:nvPicPr>
          <p:cNvPr id="7" name="Picture 6"/>
          <p:cNvPicPr>
            <a:picLocks noChangeAspect="1"/>
          </p:cNvPicPr>
          <p:nvPr/>
        </p:nvPicPr>
        <p:blipFill>
          <a:blip r:embed="rId2"/>
          <a:stretch>
            <a:fillRect/>
          </a:stretch>
        </p:blipFill>
        <p:spPr>
          <a:xfrm>
            <a:off x="1775520" y="260648"/>
            <a:ext cx="8610030" cy="6120680"/>
          </a:xfrm>
          <a:prstGeom prst="rect">
            <a:avLst/>
          </a:prstGeom>
        </p:spPr>
      </p:pic>
    </p:spTree>
    <p:extLst>
      <p:ext uri="{BB962C8B-B14F-4D97-AF65-F5344CB8AC3E}">
        <p14:creationId xmlns:p14="http://schemas.microsoft.com/office/powerpoint/2010/main" val="304186351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Resource Definitions</a:t>
            </a:r>
            <a:endParaRPr lang="en-US" noProof="0" dirty="0"/>
          </a:p>
        </p:txBody>
      </p:sp>
      <p:sp>
        <p:nvSpPr>
          <p:cNvPr id="3" name="Slide Number Placeholder 2"/>
          <p:cNvSpPr>
            <a:spLocks noGrp="1"/>
          </p:cNvSpPr>
          <p:nvPr>
            <p:ph type="sldNum" sz="quarter" idx="11"/>
          </p:nvPr>
        </p:nvSpPr>
        <p:spPr/>
        <p:txBody>
          <a:bodyPr/>
          <a:lstStyle/>
          <a:p>
            <a:fld id="{5CC3E5C4-3E2B-40F1-9F2B-C46CEB0C88DF}" type="slidenum">
              <a:rPr lang="en-CA" smtClean="0"/>
              <a:pPr/>
              <a:t>21</a:t>
            </a:fld>
            <a:endParaRPr lang="en-CA" dirty="0"/>
          </a:p>
        </p:txBody>
      </p:sp>
      <p:pic>
        <p:nvPicPr>
          <p:cNvPr id="7" name="Picture 6"/>
          <p:cNvPicPr>
            <a:picLocks noChangeAspect="1"/>
          </p:cNvPicPr>
          <p:nvPr/>
        </p:nvPicPr>
        <p:blipFill>
          <a:blip r:embed="rId2"/>
          <a:stretch>
            <a:fillRect/>
          </a:stretch>
        </p:blipFill>
        <p:spPr>
          <a:xfrm>
            <a:off x="1822172" y="1860136"/>
            <a:ext cx="8594308" cy="4593200"/>
          </a:xfrm>
          <a:prstGeom prst="rect">
            <a:avLst/>
          </a:prstGeom>
        </p:spPr>
      </p:pic>
    </p:spTree>
    <p:extLst>
      <p:ext uri="{BB962C8B-B14F-4D97-AF65-F5344CB8AC3E}">
        <p14:creationId xmlns:p14="http://schemas.microsoft.com/office/powerpoint/2010/main" val="133516108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5CC3E5C4-3E2B-40F1-9F2B-C46CEB0C88DF}" type="slidenum">
              <a:rPr lang="en-CA" smtClean="0"/>
              <a:pPr/>
              <a:t>22</a:t>
            </a:fld>
            <a:endParaRPr lang="en-CA" dirty="0"/>
          </a:p>
        </p:txBody>
      </p:sp>
      <p:sp>
        <p:nvSpPr>
          <p:cNvPr id="2" name="Title 1"/>
          <p:cNvSpPr>
            <a:spLocks noGrp="1"/>
          </p:cNvSpPr>
          <p:nvPr>
            <p:ph type="title"/>
          </p:nvPr>
        </p:nvSpPr>
        <p:spPr/>
        <p:txBody>
          <a:bodyPr/>
          <a:lstStyle/>
          <a:p>
            <a:r>
              <a:rPr lang="en-US" noProof="0"/>
              <a:t>Resource Definitions</a:t>
            </a:r>
            <a:endParaRPr lang="en-US" noProof="0" dirty="0"/>
          </a:p>
        </p:txBody>
      </p:sp>
      <p:pic>
        <p:nvPicPr>
          <p:cNvPr id="8" name="Picture 7"/>
          <p:cNvPicPr>
            <a:picLocks noChangeAspect="1"/>
          </p:cNvPicPr>
          <p:nvPr/>
        </p:nvPicPr>
        <p:blipFill>
          <a:blip r:embed="rId2"/>
          <a:stretch>
            <a:fillRect/>
          </a:stretch>
        </p:blipFill>
        <p:spPr>
          <a:xfrm>
            <a:off x="1921902" y="248426"/>
            <a:ext cx="8369224" cy="6276919"/>
          </a:xfrm>
          <a:prstGeom prst="rect">
            <a:avLst/>
          </a:prstGeom>
        </p:spPr>
      </p:pic>
    </p:spTree>
    <p:extLst>
      <p:ext uri="{BB962C8B-B14F-4D97-AF65-F5344CB8AC3E}">
        <p14:creationId xmlns:p14="http://schemas.microsoft.com/office/powerpoint/2010/main" val="174440336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7BA541E5-6822-8543-9807-26155EA309BB}" type="slidenum">
              <a:rPr lang="en-US" smtClean="0"/>
              <a:pPr/>
              <a:t>23</a:t>
            </a:fld>
            <a:endParaRPr lang="en-US" dirty="0"/>
          </a:p>
        </p:txBody>
      </p:sp>
      <p:sp>
        <p:nvSpPr>
          <p:cNvPr id="2" name="Title 1"/>
          <p:cNvSpPr>
            <a:spLocks noGrp="1"/>
          </p:cNvSpPr>
          <p:nvPr>
            <p:ph type="title"/>
          </p:nvPr>
        </p:nvSpPr>
        <p:spPr/>
        <p:txBody>
          <a:bodyPr/>
          <a:lstStyle/>
          <a:p>
            <a:r>
              <a:rPr lang="en-US" noProof="0"/>
              <a:t>Resource Definitions</a:t>
            </a:r>
            <a:endParaRPr lang="en-US" noProof="0" dirty="0"/>
          </a:p>
        </p:txBody>
      </p:sp>
      <p:pic>
        <p:nvPicPr>
          <p:cNvPr id="7" name="Picture 6"/>
          <p:cNvPicPr>
            <a:picLocks noChangeAspect="1"/>
          </p:cNvPicPr>
          <p:nvPr/>
        </p:nvPicPr>
        <p:blipFill>
          <a:blip r:embed="rId2"/>
          <a:stretch>
            <a:fillRect/>
          </a:stretch>
        </p:blipFill>
        <p:spPr>
          <a:xfrm>
            <a:off x="2138200" y="235912"/>
            <a:ext cx="7920880" cy="6290468"/>
          </a:xfrm>
          <a:prstGeom prst="rect">
            <a:avLst/>
          </a:prstGeom>
        </p:spPr>
      </p:pic>
    </p:spTree>
    <p:extLst>
      <p:ext uri="{BB962C8B-B14F-4D97-AF65-F5344CB8AC3E}">
        <p14:creationId xmlns:p14="http://schemas.microsoft.com/office/powerpoint/2010/main" val="210641478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 #1</a:t>
            </a:r>
            <a:endParaRPr lang="en-US" dirty="0"/>
          </a:p>
        </p:txBody>
      </p:sp>
      <p:sp>
        <p:nvSpPr>
          <p:cNvPr id="3" name="Content Placeholder 2"/>
          <p:cNvSpPr>
            <a:spLocks noGrp="1"/>
          </p:cNvSpPr>
          <p:nvPr>
            <p:ph idx="1"/>
          </p:nvPr>
        </p:nvSpPr>
        <p:spPr/>
        <p:txBody>
          <a:bodyPr/>
          <a:lstStyle/>
          <a:p>
            <a:r>
              <a:rPr lang="en-US"/>
              <a:t>What resource </a:t>
            </a:r>
          </a:p>
          <a:p>
            <a:r>
              <a:rPr lang="en-US"/>
              <a:t>would you use for:</a:t>
            </a:r>
          </a:p>
          <a:p>
            <a:r>
              <a:rPr lang="en-US"/>
              <a:t>(10 minutes)</a:t>
            </a:r>
            <a:endParaRPr lang="en-US" dirty="0"/>
          </a:p>
        </p:txBody>
      </p:sp>
    </p:spTree>
    <p:extLst>
      <p:ext uri="{BB962C8B-B14F-4D97-AF65-F5344CB8AC3E}">
        <p14:creationId xmlns:p14="http://schemas.microsoft.com/office/powerpoint/2010/main" val="12714737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resource would you use for:</a:t>
            </a:r>
            <a:endParaRPr lang="en-US" dirty="0"/>
          </a:p>
        </p:txBody>
      </p:sp>
      <p:sp>
        <p:nvSpPr>
          <p:cNvPr id="5" name="Content Placeholder 4"/>
          <p:cNvSpPr>
            <a:spLocks noGrp="1"/>
          </p:cNvSpPr>
          <p:nvPr>
            <p:ph sz="half" idx="1"/>
          </p:nvPr>
        </p:nvSpPr>
        <p:spPr/>
        <p:txBody>
          <a:bodyPr/>
          <a:lstStyle/>
          <a:p>
            <a:r>
              <a:rPr lang="en-US"/>
              <a:t>Blood Pressure</a:t>
            </a:r>
          </a:p>
          <a:p>
            <a:r>
              <a:rPr lang="en-US"/>
              <a:t>Dictated sound clip</a:t>
            </a:r>
          </a:p>
          <a:p>
            <a:r>
              <a:rPr lang="en-US"/>
              <a:t>Cheek swab</a:t>
            </a:r>
          </a:p>
          <a:p>
            <a:r>
              <a:rPr lang="en-US"/>
              <a:t>Laboratory</a:t>
            </a:r>
          </a:p>
          <a:p>
            <a:r>
              <a:rPr lang="en-US"/>
              <a:t>Home visit</a:t>
            </a:r>
          </a:p>
          <a:p>
            <a:r>
              <a:rPr lang="en-US"/>
              <a:t>Problem List</a:t>
            </a:r>
          </a:p>
          <a:p>
            <a:r>
              <a:rPr lang="en-US"/>
              <a:t>Audit record</a:t>
            </a:r>
            <a:endParaRPr lang="en-US" dirty="0"/>
          </a:p>
        </p:txBody>
      </p:sp>
      <p:sp>
        <p:nvSpPr>
          <p:cNvPr id="6" name="Content Placeholder 5"/>
          <p:cNvSpPr>
            <a:spLocks noGrp="1"/>
          </p:cNvSpPr>
          <p:nvPr>
            <p:ph sz="half" idx="2"/>
          </p:nvPr>
        </p:nvSpPr>
        <p:spPr/>
        <p:txBody>
          <a:bodyPr/>
          <a:lstStyle/>
          <a:p>
            <a:r>
              <a:rPr lang="en-US"/>
              <a:t>Clinical Document</a:t>
            </a:r>
          </a:p>
          <a:p>
            <a:r>
              <a:rPr lang="en-US"/>
              <a:t>Contracted taxi driver</a:t>
            </a:r>
          </a:p>
          <a:p>
            <a:r>
              <a:rPr lang="en-US"/>
              <a:t>Record of narcotic use</a:t>
            </a:r>
          </a:p>
          <a:p>
            <a:r>
              <a:rPr lang="en-US"/>
              <a:t>Group smoking cessation workshop</a:t>
            </a:r>
          </a:p>
          <a:p>
            <a:r>
              <a:rPr lang="en-US"/>
              <a:t>Females over 35</a:t>
            </a:r>
          </a:p>
          <a:p>
            <a:r>
              <a:rPr lang="en-US"/>
              <a:t>Public Health Case Report</a:t>
            </a:r>
            <a:endParaRPr lang="en-US"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25</a:t>
            </a:fld>
            <a:endParaRPr lang="en-CA"/>
          </a:p>
        </p:txBody>
      </p:sp>
    </p:spTree>
    <p:extLst>
      <p:ext uri="{BB962C8B-B14F-4D97-AF65-F5344CB8AC3E}">
        <p14:creationId xmlns:p14="http://schemas.microsoft.com/office/powerpoint/2010/main" val="3408350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Profiles and Conformance</a:t>
            </a:r>
            <a:endParaRPr lang="en-US" dirty="0"/>
          </a:p>
        </p:txBody>
      </p:sp>
      <p:sp>
        <p:nvSpPr>
          <p:cNvPr id="5" name="Text Placeholder 4">
            <a:extLst>
              <a:ext uri="{FF2B5EF4-FFF2-40B4-BE49-F238E27FC236}">
                <a16:creationId xmlns:a16="http://schemas.microsoft.com/office/drawing/2014/main" id="{E7F1AC65-BE69-4C80-BA94-66B1D2D6BCA8}"/>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39787098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need for Profiles</a:t>
            </a:r>
            <a:endParaRPr lang="en-US" dirty="0"/>
          </a:p>
        </p:txBody>
      </p:sp>
      <p:sp>
        <p:nvSpPr>
          <p:cNvPr id="3" name="Content Placeholder 2"/>
          <p:cNvSpPr>
            <a:spLocks noGrp="1"/>
          </p:cNvSpPr>
          <p:nvPr>
            <p:ph idx="1"/>
          </p:nvPr>
        </p:nvSpPr>
        <p:spPr/>
        <p:txBody>
          <a:bodyPr/>
          <a:lstStyle/>
          <a:p>
            <a:r>
              <a:rPr lang="en-US"/>
              <a:t>Many different contexts in healthcare, but a single set of Resources</a:t>
            </a:r>
          </a:p>
          <a:p>
            <a:r>
              <a:rPr lang="en-US"/>
              <a:t>Need to be able to describe restrictions based on use and context</a:t>
            </a:r>
          </a:p>
          <a:p>
            <a:r>
              <a:rPr lang="en-US"/>
              <a:t>Allow for these usage statements to:</a:t>
            </a:r>
          </a:p>
          <a:p>
            <a:pPr lvl="1"/>
            <a:r>
              <a:rPr lang="en-US"/>
              <a:t>Authored in a structured manner</a:t>
            </a:r>
          </a:p>
          <a:p>
            <a:pPr lvl="1"/>
            <a:r>
              <a:rPr lang="en-US"/>
              <a:t>Published in a repository</a:t>
            </a:r>
          </a:p>
          <a:p>
            <a:pPr lvl="1"/>
            <a:r>
              <a:rPr lang="en-US"/>
              <a:t>Used as the basis for validation, code, report and UI generation.</a:t>
            </a:r>
            <a:endParaRPr lang="en-US"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27</a:t>
            </a:fld>
            <a:endParaRPr lang="en-CA" dirty="0"/>
          </a:p>
        </p:txBody>
      </p:sp>
    </p:spTree>
    <p:extLst>
      <p:ext uri="{BB962C8B-B14F-4D97-AF65-F5344CB8AC3E}">
        <p14:creationId xmlns:p14="http://schemas.microsoft.com/office/powerpoint/2010/main" val="1338065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need for Profiles</a:t>
            </a:r>
            <a:endParaRPr lang="en-US" dirty="0"/>
          </a:p>
        </p:txBody>
      </p:sp>
      <p:sp>
        <p:nvSpPr>
          <p:cNvPr id="3" name="Content Placeholder 2"/>
          <p:cNvSpPr>
            <a:spLocks noGrp="1"/>
          </p:cNvSpPr>
          <p:nvPr>
            <p:ph idx="1"/>
          </p:nvPr>
        </p:nvSpPr>
        <p:spPr/>
        <p:txBody>
          <a:bodyPr/>
          <a:lstStyle/>
          <a:p>
            <a:r>
              <a:rPr lang="en-US"/>
              <a:t>Profiles can serve the same purpose as:</a:t>
            </a:r>
          </a:p>
          <a:p>
            <a:pPr lvl="1"/>
            <a:r>
              <a:rPr lang="en-US"/>
              <a:t>CDA templates &amp; implementation guides</a:t>
            </a:r>
          </a:p>
          <a:p>
            <a:pPr lvl="1"/>
            <a:r>
              <a:rPr lang="en-US"/>
              <a:t>HL7 v2 “static” profiles</a:t>
            </a:r>
          </a:p>
          <a:p>
            <a:pPr lvl="1"/>
            <a:r>
              <a:rPr lang="en-US"/>
              <a:t>CIMI implementation guides</a:t>
            </a:r>
          </a:p>
          <a:p>
            <a:pPr lvl="1"/>
            <a:r>
              <a:rPr lang="en-US"/>
              <a:t>OpenEHR Archetypes &amp; templates</a:t>
            </a:r>
          </a:p>
          <a:p>
            <a:r>
              <a:rPr lang="en-US"/>
              <a:t>Profiles aren’t mandatory for interoperability, but they improve the degree of it.</a:t>
            </a:r>
          </a:p>
          <a:p>
            <a:r>
              <a:rPr lang="en-US"/>
              <a:t>Profiles never change meaning of an instance</a:t>
            </a:r>
            <a:endParaRPr lang="en-US"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28</a:t>
            </a:fld>
            <a:endParaRPr lang="en-CA"/>
          </a:p>
        </p:txBody>
      </p:sp>
    </p:spTree>
    <p:extLst>
      <p:ext uri="{BB962C8B-B14F-4D97-AF65-F5344CB8AC3E}">
        <p14:creationId xmlns:p14="http://schemas.microsoft.com/office/powerpoint/2010/main" val="17677113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894527" y="1969173"/>
            <a:ext cx="4398777" cy="3581400"/>
          </a:xfrm>
          <a:prstGeom prst="rect">
            <a:avLst/>
          </a:prstGeom>
        </p:spPr>
      </p:pic>
      <p:sp>
        <p:nvSpPr>
          <p:cNvPr id="2" name="Title 1"/>
          <p:cNvSpPr>
            <a:spLocks noGrp="1"/>
          </p:cNvSpPr>
          <p:nvPr>
            <p:ph type="title"/>
          </p:nvPr>
        </p:nvSpPr>
        <p:spPr/>
        <p:txBody>
          <a:bodyPr/>
          <a:lstStyle/>
          <a:p>
            <a:r>
              <a:rPr lang="en-US"/>
              <a:t>Profiling a resource</a:t>
            </a:r>
            <a:endParaRPr lang="en-US"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29</a:t>
            </a:fld>
            <a:endParaRPr lang="en-CA"/>
          </a:p>
        </p:txBody>
      </p:sp>
      <p:sp>
        <p:nvSpPr>
          <p:cNvPr id="5" name="TextBox 4"/>
          <p:cNvSpPr txBox="1"/>
          <p:nvPr/>
        </p:nvSpPr>
        <p:spPr>
          <a:xfrm>
            <a:off x="6446008" y="2051713"/>
            <a:ext cx="3917192" cy="3416320"/>
          </a:xfrm>
          <a:prstGeom prst="rect">
            <a:avLst/>
          </a:prstGeom>
          <a:noFill/>
        </p:spPr>
        <p:txBody>
          <a:bodyPr wrap="square" rtlCol="0">
            <a:spAutoFit/>
          </a:bodyPr>
          <a:lstStyle/>
          <a:p>
            <a:r>
              <a:rPr lang="en-US" dirty="0"/>
              <a:t>Demand that the identifier uses your national patient identifier</a:t>
            </a:r>
          </a:p>
          <a:p>
            <a:endParaRPr lang="en-US" dirty="0"/>
          </a:p>
          <a:p>
            <a:r>
              <a:rPr lang="en-US" dirty="0"/>
              <a:t>Limit names to just 1 (instead of 0..*)</a:t>
            </a:r>
          </a:p>
          <a:p>
            <a:endParaRPr lang="en-US" dirty="0"/>
          </a:p>
          <a:p>
            <a:endParaRPr lang="en-US" dirty="0"/>
          </a:p>
          <a:p>
            <a:r>
              <a:rPr lang="en-US" dirty="0"/>
              <a:t>Limit </a:t>
            </a:r>
            <a:r>
              <a:rPr lang="en-US" dirty="0" err="1"/>
              <a:t>maritalStatus</a:t>
            </a:r>
            <a:r>
              <a:rPr lang="en-US" dirty="0"/>
              <a:t> to another set of codes that extends the one from HL7 international</a:t>
            </a:r>
          </a:p>
          <a:p>
            <a:endParaRPr lang="en-US" dirty="0"/>
          </a:p>
          <a:p>
            <a:r>
              <a:rPr lang="en-US" dirty="0"/>
              <a:t>Add an extension to support “</a:t>
            </a:r>
            <a:r>
              <a:rPr lang="en-US" dirty="0" err="1"/>
              <a:t>RaceCode</a:t>
            </a:r>
            <a:r>
              <a:rPr lang="en-US" dirty="0"/>
              <a:t>”</a:t>
            </a:r>
          </a:p>
        </p:txBody>
      </p:sp>
      <p:cxnSp>
        <p:nvCxnSpPr>
          <p:cNvPr id="7" name="Straight Arrow Connector 6"/>
          <p:cNvCxnSpPr/>
          <p:nvPr/>
        </p:nvCxnSpPr>
        <p:spPr bwMode="auto">
          <a:xfrm flipH="1">
            <a:off x="3886201" y="2286001"/>
            <a:ext cx="2559809" cy="263985"/>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bwMode="auto">
          <a:xfrm flipH="1" flipV="1">
            <a:off x="3791744" y="3027592"/>
            <a:ext cx="2644740" cy="96608"/>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cxnSp>
        <p:nvCxnSpPr>
          <p:cNvPr id="12" name="Straight Arrow Connector 11"/>
          <p:cNvCxnSpPr/>
          <p:nvPr/>
        </p:nvCxnSpPr>
        <p:spPr bwMode="auto">
          <a:xfrm flipH="1">
            <a:off x="5447928" y="3886200"/>
            <a:ext cx="988556" cy="406896"/>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cxnSp>
        <p:nvCxnSpPr>
          <p:cNvPr id="14" name="Straight Arrow Connector 13"/>
          <p:cNvCxnSpPr/>
          <p:nvPr/>
        </p:nvCxnSpPr>
        <p:spPr bwMode="auto">
          <a:xfrm flipH="1">
            <a:off x="4905446" y="5257800"/>
            <a:ext cx="1531038" cy="403448"/>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sp>
        <p:nvSpPr>
          <p:cNvPr id="3" name="TextBox 2"/>
          <p:cNvSpPr txBox="1"/>
          <p:nvPr/>
        </p:nvSpPr>
        <p:spPr>
          <a:xfrm>
            <a:off x="6600056" y="5661248"/>
            <a:ext cx="2592288" cy="923330"/>
          </a:xfrm>
          <a:prstGeom prst="rect">
            <a:avLst/>
          </a:prstGeom>
          <a:noFill/>
        </p:spPr>
        <p:txBody>
          <a:bodyPr wrap="square" rtlCol="0">
            <a:spAutoFit/>
          </a:bodyPr>
          <a:lstStyle/>
          <a:p>
            <a:r>
              <a:rPr lang="en-US" i="1" dirty="0"/>
              <a:t>Note: hardly any mandatory elements in the core spec!</a:t>
            </a:r>
            <a:endParaRPr lang="nl-NL" i="1" dirty="0"/>
          </a:p>
        </p:txBody>
      </p:sp>
    </p:spTree>
    <p:extLst>
      <p:ext uri="{BB962C8B-B14F-4D97-AF65-F5344CB8AC3E}">
        <p14:creationId xmlns:p14="http://schemas.microsoft.com/office/powerpoint/2010/main" val="981503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This presentation</a:t>
            </a:r>
            <a:endParaRPr lang="en-CA" dirty="0"/>
          </a:p>
        </p:txBody>
      </p:sp>
      <p:sp>
        <p:nvSpPr>
          <p:cNvPr id="4" name="Content Placeholder 3"/>
          <p:cNvSpPr>
            <a:spLocks noGrp="1"/>
          </p:cNvSpPr>
          <p:nvPr>
            <p:ph idx="1"/>
          </p:nvPr>
        </p:nvSpPr>
        <p:spPr/>
        <p:txBody>
          <a:bodyPr/>
          <a:lstStyle/>
          <a:p>
            <a:r>
              <a:rPr lang="en-US" dirty="0"/>
              <a:t>Can be downloaded here:</a:t>
            </a:r>
          </a:p>
          <a:p>
            <a:pPr lvl="1"/>
            <a:r>
              <a:rPr lang="en-CA" dirty="0">
                <a:hlinkClick r:id="rId2"/>
              </a:rPr>
              <a:t>https://github.com/FHIR/documents/blob/master/presentations/</a:t>
            </a:r>
            <a:r>
              <a:rPr lang="en-US" dirty="0">
                <a:hlinkClick r:id="rId2"/>
              </a:rPr>
              <a:t>2018-03%20CIHI</a:t>
            </a:r>
            <a:r>
              <a:rPr lang="en-CA" dirty="0">
                <a:hlinkClick r:id="rId2"/>
              </a:rPr>
              <a:t>/Practical%20FHIR.pptx</a:t>
            </a:r>
            <a:endParaRPr lang="en-CA" dirty="0"/>
          </a:p>
          <a:p>
            <a:pPr lvl="0"/>
            <a:r>
              <a:rPr lang="en-US" dirty="0"/>
              <a:t>Is licensed for use under the Creative Commons, specifically:</a:t>
            </a:r>
          </a:p>
          <a:p>
            <a:pPr lvl="1"/>
            <a:r>
              <a:rPr lang="en-CA" dirty="0">
                <a:hlinkClick r:id="rId3"/>
              </a:rPr>
              <a:t>Creative Commons Attribution 3.0 </a:t>
            </a:r>
            <a:r>
              <a:rPr lang="en-CA" dirty="0" err="1">
                <a:hlinkClick r:id="rId3"/>
              </a:rPr>
              <a:t>Unported</a:t>
            </a:r>
            <a:r>
              <a:rPr lang="en-CA" dirty="0">
                <a:hlinkClick r:id="rId3"/>
              </a:rPr>
              <a:t> License</a:t>
            </a:r>
            <a:endParaRPr lang="en-CA" dirty="0"/>
          </a:p>
          <a:p>
            <a:pPr lvl="1"/>
            <a:r>
              <a:rPr lang="en-US" dirty="0"/>
              <a:t>(Do with it as you wish, so long as you give credit)</a:t>
            </a:r>
          </a:p>
          <a:p>
            <a:r>
              <a:rPr lang="en-US" dirty="0"/>
              <a:t>Credit hereby given to James Agnew for most of the HAPI slides </a:t>
            </a:r>
            <a:r>
              <a:rPr lang="en-US" dirty="0">
                <a:sym typeface="Wingdings" panose="05000000000000000000" pitchFamily="2" charset="2"/>
              </a:rPr>
              <a:t></a:t>
            </a:r>
            <a:endParaRPr lang="en-CA" dirty="0"/>
          </a:p>
        </p:txBody>
      </p:sp>
      <p:pic>
        <p:nvPicPr>
          <p:cNvPr id="5" name="Picture 4" descr="Creative Commons Licenc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15400" y="3743325"/>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72080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Structured &amp; published</a:t>
            </a:r>
            <a:endParaRPr lang="en-US" dirty="0"/>
          </a:p>
        </p:txBody>
      </p:sp>
      <p:sp>
        <p:nvSpPr>
          <p:cNvPr id="3" name="Content Placeholder 2"/>
          <p:cNvSpPr>
            <a:spLocks noGrp="1"/>
          </p:cNvSpPr>
          <p:nvPr>
            <p:ph idx="1"/>
          </p:nvPr>
        </p:nvSpPr>
        <p:spPr/>
        <p:txBody>
          <a:bodyPr/>
          <a:lstStyle/>
          <a:p>
            <a:r>
              <a:rPr lang="en-US"/>
              <a:t>A Profile is just a “normal” Resource</a:t>
            </a:r>
          </a:p>
          <a:p>
            <a:pPr lvl="1"/>
            <a:r>
              <a:rPr lang="en-US"/>
              <a:t>Any FHIR server could serve Profiles (just like Patients, Observations, etc…)</a:t>
            </a:r>
          </a:p>
          <a:p>
            <a:pPr lvl="1"/>
            <a:r>
              <a:rPr lang="en-US"/>
              <a:t>So, any FHIR server is a profile repository!</a:t>
            </a:r>
          </a:p>
          <a:p>
            <a:pPr lvl="1"/>
            <a:r>
              <a:rPr lang="en-US"/>
              <a:t>You can send a resource and the profile it conforms to in the same bundle</a:t>
            </a:r>
          </a:p>
          <a:p>
            <a:endParaRPr lang="en-US"/>
          </a:p>
          <a:p>
            <a:r>
              <a:rPr lang="en-US"/>
              <a:t>A resource is simply referred to by its URI:</a:t>
            </a:r>
          </a:p>
          <a:p>
            <a:pPr lvl="2"/>
            <a:r>
              <a:rPr lang="en-US"/>
              <a:t>e.g. https://hl7.org/fhir/Profile/iso-21090</a:t>
            </a:r>
            <a:endParaRPr lang="en-US"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30</a:t>
            </a:fld>
            <a:endParaRPr lang="en-CA"/>
          </a:p>
        </p:txBody>
      </p:sp>
    </p:spTree>
    <p:extLst>
      <p:ext uri="{BB962C8B-B14F-4D97-AF65-F5344CB8AC3E}">
        <p14:creationId xmlns:p14="http://schemas.microsoft.com/office/powerpoint/2010/main" val="33048195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profiles</a:t>
            </a:r>
            <a:endParaRPr lang="en-US" dirty="0"/>
          </a:p>
        </p:txBody>
      </p:sp>
      <p:sp>
        <p:nvSpPr>
          <p:cNvPr id="3" name="Content Placeholder 2"/>
          <p:cNvSpPr>
            <a:spLocks noGrp="1"/>
          </p:cNvSpPr>
          <p:nvPr>
            <p:ph idx="1"/>
          </p:nvPr>
        </p:nvSpPr>
        <p:spPr/>
        <p:txBody>
          <a:bodyPr/>
          <a:lstStyle/>
          <a:p>
            <a:r>
              <a:rPr lang="en-US"/>
              <a:t>When communicating a resource, you can indicate the profiles it conforms to.</a:t>
            </a:r>
          </a:p>
          <a:p>
            <a:r>
              <a:rPr lang="en-US"/>
              <a:t>A server might explicitly state it only accepts resources conforming to a certain profile (and verify!)</a:t>
            </a:r>
          </a:p>
          <a:p>
            <a:r>
              <a:rPr lang="en-US"/>
              <a:t>You can ask a FHIR server to validate a resource against a given profile</a:t>
            </a:r>
            <a:endParaRPr lang="en-US"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31</a:t>
            </a:fld>
            <a:endParaRPr lang="en-CA"/>
          </a:p>
        </p:txBody>
      </p:sp>
    </p:spTree>
    <p:extLst>
      <p:ext uri="{BB962C8B-B14F-4D97-AF65-F5344CB8AC3E}">
        <p14:creationId xmlns:p14="http://schemas.microsoft.com/office/powerpoint/2010/main" val="38136471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Extensions</a:t>
            </a:r>
            <a:endParaRPr lang="en-US" dirty="0"/>
          </a:p>
        </p:txBody>
      </p:sp>
      <p:sp>
        <p:nvSpPr>
          <p:cNvPr id="3" name="Content Placeholder 2"/>
          <p:cNvSpPr>
            <a:spLocks noGrp="1"/>
          </p:cNvSpPr>
          <p:nvPr>
            <p:ph idx="1"/>
          </p:nvPr>
        </p:nvSpPr>
        <p:spPr/>
        <p:txBody>
          <a:bodyPr/>
          <a:lstStyle/>
          <a:p>
            <a:r>
              <a:rPr lang="en-US"/>
              <a:t>Accommodate those elements not supported by 80% of systems</a:t>
            </a:r>
          </a:p>
          <a:p>
            <a:r>
              <a:rPr lang="en-US"/>
              <a:t>Note - You’re not extending a resource per se, but you specify where an extension may occur:</a:t>
            </a:r>
          </a:p>
          <a:p>
            <a:pPr lvl="1"/>
            <a:r>
              <a:rPr lang="en-US"/>
              <a:t>A specific element within a resource (even root)</a:t>
            </a:r>
          </a:p>
          <a:p>
            <a:pPr lvl="1"/>
            <a:r>
              <a:rPr lang="en-US"/>
              <a:t>A specific element within a data type</a:t>
            </a:r>
          </a:p>
          <a:p>
            <a:pPr lvl="1"/>
            <a:r>
              <a:rPr lang="en-US"/>
              <a:t>All elements referencing a data type</a:t>
            </a:r>
          </a:p>
          <a:p>
            <a:pPr lvl="1"/>
            <a:r>
              <a:rPr lang="en-US"/>
              <a:t>All elements mapping to a specific mapping target</a:t>
            </a:r>
          </a:p>
          <a:p>
            <a:pPr lvl="1"/>
            <a:r>
              <a:rPr lang="en-US"/>
              <a:t>An extension</a:t>
            </a:r>
            <a:endParaRPr lang="en-US" dirty="0"/>
          </a:p>
        </p:txBody>
      </p:sp>
      <p:sp>
        <p:nvSpPr>
          <p:cNvPr id="6" name="Date Placeholder 5"/>
          <p:cNvSpPr>
            <a:spLocks noGrp="1"/>
          </p:cNvSpPr>
          <p:nvPr>
            <p:ph type="dt" sz="half" idx="2"/>
          </p:nvPr>
        </p:nvSpPr>
        <p:spPr/>
        <p:txBody>
          <a:bodyPr/>
          <a:lstStyle/>
          <a:p>
            <a:fld id="{8FCA521A-5C8A-4933-9234-1A0DD0C7D7AC}" type="datetime1">
              <a:rPr lang="en-US" smtClean="0"/>
              <a:pPr/>
              <a:t>3/12/2018</a:t>
            </a:fld>
            <a:endParaRPr lang="en-US"/>
          </a:p>
        </p:txBody>
      </p:sp>
      <p:sp>
        <p:nvSpPr>
          <p:cNvPr id="4" name="Slide Number Placeholder 3"/>
          <p:cNvSpPr>
            <a:spLocks noGrp="1"/>
          </p:cNvSpPr>
          <p:nvPr>
            <p:ph type="sldNum" sz="quarter" idx="11"/>
          </p:nvPr>
        </p:nvSpPr>
        <p:spPr/>
        <p:txBody>
          <a:bodyPr/>
          <a:lstStyle/>
          <a:p>
            <a:fld id="{990B41CA-569D-40E7-8E58-026C0338B2C8}" type="slidenum">
              <a:rPr lang="en-US" smtClean="0"/>
              <a:pPr/>
              <a:t>32</a:t>
            </a:fld>
            <a:endParaRPr lang="en-US"/>
          </a:p>
        </p:txBody>
      </p:sp>
      <p:sp>
        <p:nvSpPr>
          <p:cNvPr id="5" name="Footer Placeholder 4"/>
          <p:cNvSpPr>
            <a:spLocks noGrp="1"/>
          </p:cNvSpPr>
          <p:nvPr>
            <p:ph type="ftr" sz="quarter" idx="4294967295"/>
          </p:nvPr>
        </p:nvSpPr>
        <p:spPr>
          <a:xfrm>
            <a:off x="9296400" y="6524625"/>
            <a:ext cx="2895600" cy="257175"/>
          </a:xfrm>
          <a:prstGeom prst="rect">
            <a:avLst/>
          </a:prstGeom>
        </p:spPr>
        <p:txBody>
          <a:bodyPr/>
          <a:lstStyle/>
          <a:p>
            <a:r>
              <a:rPr lang="en-US"/>
              <a:t>(c) 2012 HL7 International</a:t>
            </a:r>
            <a:endParaRPr lang="en-US" dirty="0"/>
          </a:p>
        </p:txBody>
      </p:sp>
    </p:spTree>
    <p:extLst>
      <p:ext uri="{BB962C8B-B14F-4D97-AF65-F5344CB8AC3E}">
        <p14:creationId xmlns:p14="http://schemas.microsoft.com/office/powerpoint/2010/main" val="33448434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Extension definition</a:t>
            </a:r>
            <a:endParaRPr lang="en-US"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33</a:t>
            </a:fld>
            <a:endParaRPr lang="en-CA"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91545" y="1844824"/>
            <a:ext cx="8302631" cy="432048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bwMode="auto">
          <a:xfrm flipH="1">
            <a:off x="8040216" y="2564904"/>
            <a:ext cx="576064" cy="432048"/>
          </a:xfrm>
          <a:prstGeom prst="straightConnector1">
            <a:avLst/>
          </a:prstGeom>
          <a:ln>
            <a:headEnd type="none" w="med" len="med"/>
            <a:tailEnd type="arrow"/>
          </a:ln>
          <a:ex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8533140" y="1988841"/>
            <a:ext cx="1595309" cy="646331"/>
          </a:xfrm>
          <a:prstGeom prst="rect">
            <a:avLst/>
          </a:prstGeom>
          <a:noFill/>
        </p:spPr>
        <p:txBody>
          <a:bodyPr wrap="none" rtlCol="0">
            <a:spAutoFit/>
          </a:bodyPr>
          <a:lstStyle/>
          <a:p>
            <a:r>
              <a:rPr lang="en-US" dirty="0"/>
              <a:t>Note: multiple</a:t>
            </a:r>
          </a:p>
          <a:p>
            <a:r>
              <a:rPr lang="en-US" dirty="0"/>
              <a:t>contexts!</a:t>
            </a:r>
            <a:endParaRPr lang="nl-NL" dirty="0"/>
          </a:p>
        </p:txBody>
      </p:sp>
      <p:sp>
        <p:nvSpPr>
          <p:cNvPr id="7" name="Rectangle 6"/>
          <p:cNvSpPr/>
          <p:nvPr/>
        </p:nvSpPr>
        <p:spPr bwMode="auto">
          <a:xfrm>
            <a:off x="2351584" y="2132857"/>
            <a:ext cx="3096344" cy="161583"/>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nl-NL"/>
          </a:p>
        </p:txBody>
      </p:sp>
    </p:spTree>
    <p:extLst>
      <p:ext uri="{BB962C8B-B14F-4D97-AF65-F5344CB8AC3E}">
        <p14:creationId xmlns:p14="http://schemas.microsoft.com/office/powerpoint/2010/main" val="6551225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Must support?</a:t>
            </a:r>
            <a:endParaRPr lang="en-US" dirty="0"/>
          </a:p>
        </p:txBody>
      </p:sp>
      <p:sp>
        <p:nvSpPr>
          <p:cNvPr id="3" name="Content Placeholder 2"/>
          <p:cNvSpPr>
            <a:spLocks noGrp="1"/>
          </p:cNvSpPr>
          <p:nvPr>
            <p:ph idx="1"/>
          </p:nvPr>
        </p:nvSpPr>
        <p:spPr/>
        <p:txBody>
          <a:bodyPr/>
          <a:lstStyle/>
          <a:p>
            <a:r>
              <a:rPr lang="en-US"/>
              <a:t>Authors: SHALL be capable of providing a value for the element and resource</a:t>
            </a:r>
          </a:p>
          <a:p>
            <a:r>
              <a:rPr lang="en-US"/>
              <a:t>Consumers: SHALL be capable of extracting and doing something useful with the data element. </a:t>
            </a:r>
          </a:p>
          <a:p>
            <a:endParaRPr lang="en-US"/>
          </a:p>
          <a:p>
            <a:r>
              <a:rPr lang="en-US"/>
              <a:t>"Something useful" is context dependent. The Profile SHALL describe what it means for applications to “support” the element</a:t>
            </a:r>
            <a:endParaRPr lang="en-US"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34</a:t>
            </a:fld>
            <a:endParaRPr lang="en-CA" dirty="0"/>
          </a:p>
        </p:txBody>
      </p:sp>
    </p:spTree>
    <p:extLst>
      <p:ext uri="{BB962C8B-B14F-4D97-AF65-F5344CB8AC3E}">
        <p14:creationId xmlns:p14="http://schemas.microsoft.com/office/powerpoint/2010/main" val="34802855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2351585" y="2276872"/>
            <a:ext cx="7812087" cy="2362200"/>
          </a:xfrm>
          <a:prstGeom prst="rect">
            <a:avLst/>
          </a:prstGeom>
          <a:noFill/>
          <a:ln w="9525">
            <a:noFill/>
            <a:miter lim="800000"/>
            <a:headEnd/>
            <a:tailEnd/>
          </a:ln>
        </p:spPr>
      </p:pic>
      <p:sp>
        <p:nvSpPr>
          <p:cNvPr id="2" name="Title 1"/>
          <p:cNvSpPr>
            <a:spLocks noGrp="1"/>
          </p:cNvSpPr>
          <p:nvPr>
            <p:ph type="title"/>
          </p:nvPr>
        </p:nvSpPr>
        <p:spPr/>
        <p:txBody>
          <a:bodyPr/>
          <a:lstStyle/>
          <a:p>
            <a:r>
              <a:rPr lang="en-US"/>
              <a:t>Extending a name</a:t>
            </a:r>
            <a:endParaRPr lang="en-US"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35</a:t>
            </a:fld>
            <a:endParaRPr lang="en-CA" dirty="0"/>
          </a:p>
        </p:txBody>
      </p:sp>
      <p:sp>
        <p:nvSpPr>
          <p:cNvPr id="5" name="TextBox 4"/>
          <p:cNvSpPr txBox="1"/>
          <p:nvPr/>
        </p:nvSpPr>
        <p:spPr>
          <a:xfrm>
            <a:off x="6318694" y="2103240"/>
            <a:ext cx="3757760" cy="461665"/>
          </a:xfrm>
          <a:prstGeom prst="rect">
            <a:avLst/>
          </a:prstGeom>
          <a:noFill/>
        </p:spPr>
        <p:txBody>
          <a:bodyPr wrap="none" rtlCol="0">
            <a:spAutoFit/>
          </a:bodyPr>
          <a:lstStyle/>
          <a:p>
            <a:r>
              <a:rPr lang="nl-NL" sz="2400" b="1" dirty="0" err="1"/>
              <a:t>Key</a:t>
            </a:r>
            <a:r>
              <a:rPr lang="nl-NL" dirty="0"/>
              <a:t> = </a:t>
            </a:r>
            <a:r>
              <a:rPr lang="nl-NL" dirty="0" err="1"/>
              <a:t>location</a:t>
            </a:r>
            <a:r>
              <a:rPr lang="nl-NL" dirty="0"/>
              <a:t> of </a:t>
            </a:r>
            <a:r>
              <a:rPr lang="nl-NL" dirty="0" err="1"/>
              <a:t>formal</a:t>
            </a:r>
            <a:r>
              <a:rPr lang="nl-NL" dirty="0"/>
              <a:t> </a:t>
            </a:r>
            <a:r>
              <a:rPr lang="nl-NL" dirty="0" err="1"/>
              <a:t>definition</a:t>
            </a:r>
            <a:endParaRPr lang="nl-NL" dirty="0"/>
          </a:p>
        </p:txBody>
      </p:sp>
      <p:sp>
        <p:nvSpPr>
          <p:cNvPr id="7" name="TextBox 6"/>
          <p:cNvSpPr txBox="1"/>
          <p:nvPr/>
        </p:nvSpPr>
        <p:spPr>
          <a:xfrm>
            <a:off x="5886360" y="4911552"/>
            <a:ext cx="4111062" cy="461665"/>
          </a:xfrm>
          <a:prstGeom prst="rect">
            <a:avLst/>
          </a:prstGeom>
          <a:noFill/>
        </p:spPr>
        <p:txBody>
          <a:bodyPr wrap="none" rtlCol="0">
            <a:spAutoFit/>
          </a:bodyPr>
          <a:lstStyle/>
          <a:p>
            <a:r>
              <a:rPr lang="nl-NL" sz="2400" b="1" dirty="0"/>
              <a:t>Value</a:t>
            </a:r>
            <a:r>
              <a:rPr lang="nl-NL" dirty="0"/>
              <a:t> = </a:t>
            </a:r>
            <a:r>
              <a:rPr lang="nl-NL" dirty="0" err="1"/>
              <a:t>value</a:t>
            </a:r>
            <a:r>
              <a:rPr lang="nl-NL" dirty="0"/>
              <a:t> </a:t>
            </a:r>
            <a:r>
              <a:rPr lang="nl-NL" dirty="0" err="1"/>
              <a:t>according</a:t>
            </a:r>
            <a:r>
              <a:rPr lang="nl-NL" dirty="0"/>
              <a:t> </a:t>
            </a:r>
            <a:r>
              <a:rPr lang="nl-NL" dirty="0" err="1"/>
              <a:t>to</a:t>
            </a:r>
            <a:r>
              <a:rPr lang="nl-NL" dirty="0"/>
              <a:t> </a:t>
            </a:r>
            <a:r>
              <a:rPr lang="nl-NL" dirty="0" err="1"/>
              <a:t>definition</a:t>
            </a:r>
            <a:endParaRPr lang="nl-NL" dirty="0"/>
          </a:p>
        </p:txBody>
      </p:sp>
      <p:sp>
        <p:nvSpPr>
          <p:cNvPr id="14" name="Rounded Rectangle 13"/>
          <p:cNvSpPr/>
          <p:nvPr/>
        </p:nvSpPr>
        <p:spPr>
          <a:xfrm>
            <a:off x="2445015" y="3140968"/>
            <a:ext cx="7825073" cy="1080120"/>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11" name="Straight Arrow Connector 10"/>
          <p:cNvCxnSpPr/>
          <p:nvPr/>
        </p:nvCxnSpPr>
        <p:spPr bwMode="auto">
          <a:xfrm flipH="1">
            <a:off x="7608168" y="2636912"/>
            <a:ext cx="72008" cy="936104"/>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cxnSp>
        <p:nvCxnSpPr>
          <p:cNvPr id="8" name="Straight Arrow Connector 7"/>
          <p:cNvCxnSpPr/>
          <p:nvPr/>
        </p:nvCxnSpPr>
        <p:spPr bwMode="auto">
          <a:xfrm flipH="1" flipV="1">
            <a:off x="5879976" y="4005065"/>
            <a:ext cx="1656184" cy="1008113"/>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438428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Extending an extension?</a:t>
            </a:r>
            <a:endParaRPr lang="en-US"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36</a:t>
            </a:fld>
            <a:endParaRPr lang="en-CA" dirty="0"/>
          </a:p>
        </p:txBody>
      </p:sp>
      <p:pic>
        <p:nvPicPr>
          <p:cNvPr id="6" name="Picture 2"/>
          <p:cNvPicPr>
            <a:picLocks noChangeAspect="1" noChangeArrowheads="1"/>
          </p:cNvPicPr>
          <p:nvPr/>
        </p:nvPicPr>
        <p:blipFill>
          <a:blip r:embed="rId2" cstate="print"/>
          <a:srcRect/>
          <a:stretch>
            <a:fillRect/>
          </a:stretch>
        </p:blipFill>
        <p:spPr bwMode="auto">
          <a:xfrm>
            <a:off x="1919537" y="1840451"/>
            <a:ext cx="8379473" cy="3172726"/>
          </a:xfrm>
          <a:prstGeom prst="rect">
            <a:avLst/>
          </a:prstGeom>
          <a:noFill/>
          <a:ln w="9525">
            <a:noFill/>
            <a:miter lim="800000"/>
            <a:headEnd/>
            <a:tailEnd/>
          </a:ln>
        </p:spPr>
      </p:pic>
    </p:spTree>
    <p:extLst>
      <p:ext uri="{BB962C8B-B14F-4D97-AF65-F5344CB8AC3E}">
        <p14:creationId xmlns:p14="http://schemas.microsoft.com/office/powerpoint/2010/main" val="33272083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b="52798"/>
          <a:stretch/>
        </p:blipFill>
        <p:spPr>
          <a:xfrm>
            <a:off x="1984252" y="1766342"/>
            <a:ext cx="6199981" cy="2382738"/>
          </a:xfrm>
          <a:prstGeom prst="rect">
            <a:avLst/>
          </a:prstGeom>
        </p:spPr>
      </p:pic>
      <p:sp>
        <p:nvSpPr>
          <p:cNvPr id="2" name="Title 1"/>
          <p:cNvSpPr>
            <a:spLocks noGrp="1"/>
          </p:cNvSpPr>
          <p:nvPr>
            <p:ph type="title"/>
          </p:nvPr>
        </p:nvSpPr>
        <p:spPr/>
        <p:txBody>
          <a:bodyPr/>
          <a:lstStyle/>
          <a:p>
            <a:r>
              <a:rPr lang="en-US"/>
              <a:t>Constraining cardinality</a:t>
            </a:r>
            <a:endParaRPr lang="en-US"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37</a:t>
            </a:fld>
            <a:endParaRPr lang="en-CA"/>
          </a:p>
        </p:txBody>
      </p:sp>
      <p:sp>
        <p:nvSpPr>
          <p:cNvPr id="5" name="TextBox 4"/>
          <p:cNvSpPr txBox="1"/>
          <p:nvPr/>
        </p:nvSpPr>
        <p:spPr>
          <a:xfrm>
            <a:off x="6942446" y="2032873"/>
            <a:ext cx="3402026"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Limit cardinality to 1..2</a:t>
            </a:r>
          </a:p>
          <a:p>
            <a:r>
              <a:rPr lang="en-US" dirty="0"/>
              <a:t>(e.g. to at maximum your organizations’ identifier + the national one)</a:t>
            </a:r>
          </a:p>
        </p:txBody>
      </p:sp>
      <p:cxnSp>
        <p:nvCxnSpPr>
          <p:cNvPr id="7" name="Straight Arrow Connector 6"/>
          <p:cNvCxnSpPr/>
          <p:nvPr/>
        </p:nvCxnSpPr>
        <p:spPr bwMode="auto">
          <a:xfrm flipH="1">
            <a:off x="5339917" y="2458125"/>
            <a:ext cx="1602531" cy="202665"/>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cxnSp>
        <p:nvCxnSpPr>
          <p:cNvPr id="14" name="Straight Arrow Connector 13"/>
          <p:cNvCxnSpPr/>
          <p:nvPr/>
        </p:nvCxnSpPr>
        <p:spPr bwMode="auto">
          <a:xfrm flipH="1" flipV="1">
            <a:off x="4403813" y="3645024"/>
            <a:ext cx="892483" cy="710788"/>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bwMode="auto">
          <a:xfrm flipH="1" flipV="1">
            <a:off x="5296296" y="3338360"/>
            <a:ext cx="1140189" cy="449317"/>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sp>
        <p:nvSpPr>
          <p:cNvPr id="9" name="TextBox 8"/>
          <p:cNvSpPr txBox="1"/>
          <p:nvPr/>
        </p:nvSpPr>
        <p:spPr>
          <a:xfrm>
            <a:off x="4786269" y="2486882"/>
            <a:ext cx="1080120" cy="369332"/>
          </a:xfrm>
          <a:prstGeom prst="rect">
            <a:avLst/>
          </a:prstGeom>
          <a:noFill/>
        </p:spPr>
        <p:txBody>
          <a:bodyPr wrap="square" rtlCol="0">
            <a:spAutoFit/>
          </a:bodyPr>
          <a:lstStyle/>
          <a:p>
            <a:r>
              <a:rPr lang="en-US" b="1" dirty="0"/>
              <a:t>1..2</a:t>
            </a:r>
            <a:endParaRPr lang="nl-NL" b="1" dirty="0"/>
          </a:p>
        </p:txBody>
      </p:sp>
      <p:cxnSp>
        <p:nvCxnSpPr>
          <p:cNvPr id="15" name="Straight Connector 14"/>
          <p:cNvCxnSpPr/>
          <p:nvPr/>
        </p:nvCxnSpPr>
        <p:spPr bwMode="auto">
          <a:xfrm flipH="1">
            <a:off x="4047419" y="2602119"/>
            <a:ext cx="432048" cy="103565"/>
          </a:xfrm>
          <a:prstGeom prst="line">
            <a:avLst/>
          </a:prstGeom>
          <a:ln>
            <a:headEnd type="none" w="med" len="med"/>
            <a:tailEnd type="none" w="med" len="med"/>
          </a:ln>
          <a:extLst/>
        </p:spPr>
        <p:style>
          <a:lnRef idx="2">
            <a:schemeClr val="accent4"/>
          </a:lnRef>
          <a:fillRef idx="0">
            <a:schemeClr val="accent4"/>
          </a:fillRef>
          <a:effectRef idx="1">
            <a:schemeClr val="accent4"/>
          </a:effectRef>
          <a:fontRef idx="minor">
            <a:schemeClr val="tx1"/>
          </a:fontRef>
        </p:style>
      </p:cxnSp>
      <p:cxnSp>
        <p:nvCxnSpPr>
          <p:cNvPr id="17" name="Straight Connector 16"/>
          <p:cNvCxnSpPr/>
          <p:nvPr/>
        </p:nvCxnSpPr>
        <p:spPr bwMode="auto">
          <a:xfrm>
            <a:off x="4119427" y="2565573"/>
            <a:ext cx="360040" cy="192866"/>
          </a:xfrm>
          <a:prstGeom prst="line">
            <a:avLst/>
          </a:prstGeom>
          <a:ln>
            <a:headEnd type="none" w="med" len="med"/>
            <a:tailEnd type="none" w="med" len="med"/>
          </a:ln>
          <a:extLst/>
        </p:spPr>
        <p:style>
          <a:lnRef idx="2">
            <a:schemeClr val="accent4"/>
          </a:lnRef>
          <a:fillRef idx="0">
            <a:schemeClr val="accent4"/>
          </a:fillRef>
          <a:effectRef idx="1">
            <a:schemeClr val="accent4"/>
          </a:effectRef>
          <a:fontRef idx="minor">
            <a:schemeClr val="tx1"/>
          </a:fontRef>
        </p:style>
      </p:cxnSp>
      <p:sp>
        <p:nvSpPr>
          <p:cNvPr id="21" name="TextBox 20"/>
          <p:cNvSpPr txBox="1"/>
          <p:nvPr/>
        </p:nvSpPr>
        <p:spPr>
          <a:xfrm>
            <a:off x="4799856" y="3080752"/>
            <a:ext cx="1080120" cy="369332"/>
          </a:xfrm>
          <a:prstGeom prst="rect">
            <a:avLst/>
          </a:prstGeom>
          <a:noFill/>
        </p:spPr>
        <p:txBody>
          <a:bodyPr wrap="square" rtlCol="0">
            <a:spAutoFit/>
          </a:bodyPr>
          <a:lstStyle/>
          <a:p>
            <a:r>
              <a:rPr lang="en-US" b="1" dirty="0"/>
              <a:t>1..1</a:t>
            </a:r>
            <a:endParaRPr lang="nl-NL" b="1" dirty="0"/>
          </a:p>
        </p:txBody>
      </p:sp>
      <p:sp>
        <p:nvSpPr>
          <p:cNvPr id="23" name="TextBox 22"/>
          <p:cNvSpPr txBox="1"/>
          <p:nvPr/>
        </p:nvSpPr>
        <p:spPr>
          <a:xfrm>
            <a:off x="6502415" y="3787676"/>
            <a:ext cx="391719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Limit names to just 1 (instead of 0..*)</a:t>
            </a:r>
          </a:p>
        </p:txBody>
      </p:sp>
      <p:cxnSp>
        <p:nvCxnSpPr>
          <p:cNvPr id="25" name="Straight Connector 24"/>
          <p:cNvCxnSpPr/>
          <p:nvPr/>
        </p:nvCxnSpPr>
        <p:spPr bwMode="auto">
          <a:xfrm flipH="1">
            <a:off x="4151784" y="3301535"/>
            <a:ext cx="432048" cy="103565"/>
          </a:xfrm>
          <a:prstGeom prst="line">
            <a:avLst/>
          </a:prstGeom>
          <a:ln>
            <a:headEnd type="none" w="med" len="med"/>
            <a:tailEnd type="none" w="med" len="med"/>
          </a:ln>
          <a:extLst/>
        </p:spPr>
        <p:style>
          <a:lnRef idx="2">
            <a:schemeClr val="accent4"/>
          </a:lnRef>
          <a:fillRef idx="0">
            <a:schemeClr val="accent4"/>
          </a:fillRef>
          <a:effectRef idx="1">
            <a:schemeClr val="accent4"/>
          </a:effectRef>
          <a:fontRef idx="minor">
            <a:schemeClr val="tx1"/>
          </a:fontRef>
        </p:style>
      </p:cxnSp>
      <p:cxnSp>
        <p:nvCxnSpPr>
          <p:cNvPr id="26" name="Straight Connector 25"/>
          <p:cNvCxnSpPr/>
          <p:nvPr/>
        </p:nvCxnSpPr>
        <p:spPr bwMode="auto">
          <a:xfrm>
            <a:off x="4223792" y="3284736"/>
            <a:ext cx="360040" cy="192866"/>
          </a:xfrm>
          <a:prstGeom prst="line">
            <a:avLst/>
          </a:prstGeom>
          <a:ln>
            <a:headEnd type="none" w="med" len="med"/>
            <a:tailEnd type="none" w="med" len="med"/>
          </a:ln>
          <a:extLst/>
        </p:spPr>
        <p:style>
          <a:lnRef idx="2">
            <a:schemeClr val="accent4"/>
          </a:lnRef>
          <a:fillRef idx="0">
            <a:schemeClr val="accent4"/>
          </a:fillRef>
          <a:effectRef idx="1">
            <a:schemeClr val="accent4"/>
          </a:effectRef>
          <a:fontRef idx="minor">
            <a:schemeClr val="tx1"/>
          </a:fontRef>
        </p:style>
      </p:cxnSp>
      <p:cxnSp>
        <p:nvCxnSpPr>
          <p:cNvPr id="29" name="Straight Connector 28"/>
          <p:cNvCxnSpPr/>
          <p:nvPr/>
        </p:nvCxnSpPr>
        <p:spPr bwMode="auto">
          <a:xfrm>
            <a:off x="2063552" y="3645024"/>
            <a:ext cx="2268252" cy="0"/>
          </a:xfrm>
          <a:prstGeom prst="line">
            <a:avLst/>
          </a:prstGeom>
          <a:ln>
            <a:headEnd type="none" w="med" len="med"/>
            <a:tailEnd type="none" w="med" len="med"/>
          </a:ln>
          <a:extLst/>
        </p:spPr>
        <p:style>
          <a:lnRef idx="2">
            <a:schemeClr val="dk1"/>
          </a:lnRef>
          <a:fillRef idx="0">
            <a:schemeClr val="dk1"/>
          </a:fillRef>
          <a:effectRef idx="1">
            <a:schemeClr val="dk1"/>
          </a:effectRef>
          <a:fontRef idx="minor">
            <a:schemeClr val="tx1"/>
          </a:fontRef>
        </p:style>
      </p:cxnSp>
      <p:sp>
        <p:nvSpPr>
          <p:cNvPr id="31" name="TextBox 30"/>
          <p:cNvSpPr txBox="1"/>
          <p:nvPr/>
        </p:nvSpPr>
        <p:spPr>
          <a:xfrm>
            <a:off x="4583832" y="4355812"/>
            <a:ext cx="345638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Forbid any telecom elements</a:t>
            </a:r>
          </a:p>
        </p:txBody>
      </p:sp>
      <p:sp>
        <p:nvSpPr>
          <p:cNvPr id="34" name="TextBox 33"/>
          <p:cNvSpPr txBox="1"/>
          <p:nvPr/>
        </p:nvSpPr>
        <p:spPr>
          <a:xfrm>
            <a:off x="4799856" y="3429000"/>
            <a:ext cx="1080120" cy="369332"/>
          </a:xfrm>
          <a:prstGeom prst="rect">
            <a:avLst/>
          </a:prstGeom>
          <a:noFill/>
        </p:spPr>
        <p:txBody>
          <a:bodyPr wrap="square" rtlCol="0">
            <a:spAutoFit/>
          </a:bodyPr>
          <a:lstStyle/>
          <a:p>
            <a:r>
              <a:rPr lang="en-US" b="1" dirty="0"/>
              <a:t>0..0</a:t>
            </a:r>
            <a:endParaRPr lang="nl-NL" b="1" dirty="0"/>
          </a:p>
        </p:txBody>
      </p:sp>
      <p:sp>
        <p:nvSpPr>
          <p:cNvPr id="1025" name="TextBox 1024"/>
          <p:cNvSpPr txBox="1"/>
          <p:nvPr/>
        </p:nvSpPr>
        <p:spPr>
          <a:xfrm>
            <a:off x="2307963" y="5158934"/>
            <a:ext cx="5976664" cy="646331"/>
          </a:xfrm>
          <a:prstGeom prst="rect">
            <a:avLst/>
          </a:prstGeom>
          <a:noFill/>
        </p:spPr>
        <p:txBody>
          <a:bodyPr wrap="square" rtlCol="0">
            <a:spAutoFit/>
          </a:bodyPr>
          <a:lstStyle/>
          <a:p>
            <a:r>
              <a:rPr lang="en-US" dirty="0"/>
              <a:t>Note: something that’s mandatory in the core definition cannot be made optional in a profile</a:t>
            </a:r>
            <a:endParaRPr lang="nl-NL" dirty="0"/>
          </a:p>
        </p:txBody>
      </p:sp>
    </p:spTree>
    <p:extLst>
      <p:ext uri="{BB962C8B-B14F-4D97-AF65-F5344CB8AC3E}">
        <p14:creationId xmlns:p14="http://schemas.microsoft.com/office/powerpoint/2010/main" val="4754807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Limit value domains</a:t>
            </a:r>
            <a:endParaRPr lang="en-US"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38</a:t>
            </a:fld>
            <a:endParaRPr lang="en-CA" dirty="0"/>
          </a:p>
        </p:txBody>
      </p:sp>
      <p:pic>
        <p:nvPicPr>
          <p:cNvPr id="5"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3665" b="-56"/>
          <a:stretch/>
        </p:blipFill>
        <p:spPr bwMode="auto">
          <a:xfrm>
            <a:off x="2063553" y="2132856"/>
            <a:ext cx="5469335" cy="31967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2797584" y="5733256"/>
            <a:ext cx="340202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Only allow “active” Patients</a:t>
            </a:r>
          </a:p>
        </p:txBody>
      </p:sp>
      <p:cxnSp>
        <p:nvCxnSpPr>
          <p:cNvPr id="7" name="Straight Arrow Connector 6"/>
          <p:cNvCxnSpPr>
            <a:endCxn id="8" idx="2"/>
          </p:cNvCxnSpPr>
          <p:nvPr/>
        </p:nvCxnSpPr>
        <p:spPr bwMode="auto">
          <a:xfrm flipV="1">
            <a:off x="4472482" y="5129897"/>
            <a:ext cx="51819" cy="604557"/>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sp>
        <p:nvSpPr>
          <p:cNvPr id="8" name="TextBox 7"/>
          <p:cNvSpPr txBox="1"/>
          <p:nvPr/>
        </p:nvSpPr>
        <p:spPr>
          <a:xfrm>
            <a:off x="3984240" y="4760564"/>
            <a:ext cx="1080120" cy="369332"/>
          </a:xfrm>
          <a:prstGeom prst="rect">
            <a:avLst/>
          </a:prstGeom>
          <a:noFill/>
        </p:spPr>
        <p:txBody>
          <a:bodyPr wrap="square" rtlCol="0">
            <a:spAutoFit/>
          </a:bodyPr>
          <a:lstStyle/>
          <a:p>
            <a:r>
              <a:rPr lang="en-US" b="1" dirty="0"/>
              <a:t>=“true”</a:t>
            </a:r>
            <a:endParaRPr lang="nl-NL" b="1" dirty="0"/>
          </a:p>
        </p:txBody>
      </p:sp>
      <p:sp>
        <p:nvSpPr>
          <p:cNvPr id="14" name="TextBox 13"/>
          <p:cNvSpPr txBox="1"/>
          <p:nvPr/>
        </p:nvSpPr>
        <p:spPr>
          <a:xfrm>
            <a:off x="6744072" y="1809691"/>
            <a:ext cx="3402026"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If deceased is given, it must be a </a:t>
            </a:r>
            <a:r>
              <a:rPr lang="en-US" dirty="0" err="1"/>
              <a:t>dateTime</a:t>
            </a:r>
            <a:r>
              <a:rPr lang="en-US" dirty="0"/>
              <a:t>, not a </a:t>
            </a:r>
            <a:r>
              <a:rPr lang="en-US" dirty="0" err="1"/>
              <a:t>boolean</a:t>
            </a:r>
            <a:endParaRPr lang="en-US" dirty="0"/>
          </a:p>
        </p:txBody>
      </p:sp>
      <p:cxnSp>
        <p:nvCxnSpPr>
          <p:cNvPr id="15" name="Straight Arrow Connector 14"/>
          <p:cNvCxnSpPr>
            <a:stCxn id="14" idx="1"/>
          </p:cNvCxnSpPr>
          <p:nvPr/>
        </p:nvCxnSpPr>
        <p:spPr bwMode="auto">
          <a:xfrm flipH="1">
            <a:off x="5663952" y="2132856"/>
            <a:ext cx="1080120" cy="184960"/>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cxnSp>
        <p:nvCxnSpPr>
          <p:cNvPr id="17" name="Straight Connector 16"/>
          <p:cNvCxnSpPr/>
          <p:nvPr/>
        </p:nvCxnSpPr>
        <p:spPr bwMode="auto">
          <a:xfrm>
            <a:off x="3521074" y="2317816"/>
            <a:ext cx="689070" cy="0"/>
          </a:xfrm>
          <a:prstGeom prst="line">
            <a:avLst/>
          </a:prstGeom>
          <a:ln>
            <a:headEnd type="none" w="med" len="med"/>
            <a:tailEnd type="none" w="med" len="med"/>
          </a:ln>
          <a:extLst/>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2991002" y="2564904"/>
            <a:ext cx="2376264" cy="369332"/>
          </a:xfrm>
          <a:prstGeom prst="rect">
            <a:avLst/>
          </a:prstGeom>
          <a:noFill/>
        </p:spPr>
        <p:txBody>
          <a:bodyPr wrap="square" rtlCol="0">
            <a:spAutoFit/>
          </a:bodyPr>
          <a:lstStyle/>
          <a:p>
            <a:r>
              <a:rPr lang="en-US" b="1" dirty="0" err="1"/>
              <a:t>AddressNL</a:t>
            </a:r>
            <a:endParaRPr lang="nl-NL" b="1" dirty="0"/>
          </a:p>
        </p:txBody>
      </p:sp>
      <p:cxnSp>
        <p:nvCxnSpPr>
          <p:cNvPr id="24" name="Straight Connector 23"/>
          <p:cNvCxnSpPr/>
          <p:nvPr/>
        </p:nvCxnSpPr>
        <p:spPr bwMode="auto">
          <a:xfrm>
            <a:off x="3071664" y="2636912"/>
            <a:ext cx="648072" cy="0"/>
          </a:xfrm>
          <a:prstGeom prst="line">
            <a:avLst/>
          </a:prstGeom>
          <a:ln>
            <a:headEnd type="none" w="med" len="med"/>
            <a:tailEnd type="none" w="med" len="med"/>
          </a:ln>
          <a:extLst/>
        </p:spPr>
        <p:style>
          <a:lnRef idx="2">
            <a:schemeClr val="dk1"/>
          </a:lnRef>
          <a:fillRef idx="0">
            <a:schemeClr val="dk1"/>
          </a:fillRef>
          <a:effectRef idx="1">
            <a:schemeClr val="dk1"/>
          </a:effectRef>
          <a:fontRef idx="minor">
            <a:schemeClr val="tx1"/>
          </a:fontRef>
        </p:style>
      </p:cxnSp>
      <p:sp>
        <p:nvSpPr>
          <p:cNvPr id="25" name="TextBox 24"/>
          <p:cNvSpPr txBox="1"/>
          <p:nvPr/>
        </p:nvSpPr>
        <p:spPr>
          <a:xfrm>
            <a:off x="6762525" y="2926686"/>
            <a:ext cx="3402026"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Use a profiled </a:t>
            </a:r>
            <a:r>
              <a:rPr lang="en-US" dirty="0" err="1"/>
              <a:t>datatype</a:t>
            </a:r>
            <a:r>
              <a:rPr lang="en-US" dirty="0"/>
              <a:t> (from this or other profile)</a:t>
            </a:r>
          </a:p>
        </p:txBody>
      </p:sp>
      <p:cxnSp>
        <p:nvCxnSpPr>
          <p:cNvPr id="27" name="Straight Arrow Connector 26"/>
          <p:cNvCxnSpPr/>
          <p:nvPr/>
        </p:nvCxnSpPr>
        <p:spPr bwMode="auto">
          <a:xfrm flipH="1" flipV="1">
            <a:off x="4472482" y="2749571"/>
            <a:ext cx="2110025" cy="500281"/>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sp>
        <p:nvSpPr>
          <p:cNvPr id="29" name="TextBox 28"/>
          <p:cNvSpPr txBox="1"/>
          <p:nvPr/>
        </p:nvSpPr>
        <p:spPr>
          <a:xfrm>
            <a:off x="6582505" y="4654878"/>
            <a:ext cx="3402026"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Only allow reference to a profiled resource</a:t>
            </a:r>
          </a:p>
        </p:txBody>
      </p:sp>
      <p:cxnSp>
        <p:nvCxnSpPr>
          <p:cNvPr id="30" name="Straight Arrow Connector 29"/>
          <p:cNvCxnSpPr/>
          <p:nvPr/>
        </p:nvCxnSpPr>
        <p:spPr bwMode="auto">
          <a:xfrm flipH="1" flipV="1">
            <a:off x="5231904" y="4518412"/>
            <a:ext cx="1332148" cy="494764"/>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sp>
        <p:nvSpPr>
          <p:cNvPr id="31" name="TextBox 30"/>
          <p:cNvSpPr txBox="1"/>
          <p:nvPr/>
        </p:nvSpPr>
        <p:spPr>
          <a:xfrm>
            <a:off x="3647728" y="3941180"/>
            <a:ext cx="2376264" cy="369332"/>
          </a:xfrm>
          <a:prstGeom prst="rect">
            <a:avLst/>
          </a:prstGeom>
          <a:noFill/>
        </p:spPr>
        <p:txBody>
          <a:bodyPr wrap="square" rtlCol="0">
            <a:spAutoFit/>
          </a:bodyPr>
          <a:lstStyle/>
          <a:p>
            <a:r>
              <a:rPr lang="en-US" b="1" dirty="0" err="1"/>
              <a:t>OrganizationNL</a:t>
            </a:r>
            <a:endParaRPr lang="nl-NL" b="1" dirty="0"/>
          </a:p>
        </p:txBody>
      </p:sp>
      <p:cxnSp>
        <p:nvCxnSpPr>
          <p:cNvPr id="32" name="Straight Connector 31"/>
          <p:cNvCxnSpPr/>
          <p:nvPr/>
        </p:nvCxnSpPr>
        <p:spPr bwMode="auto">
          <a:xfrm>
            <a:off x="3944862" y="4293096"/>
            <a:ext cx="1107470" cy="0"/>
          </a:xfrm>
          <a:prstGeom prst="line">
            <a:avLst/>
          </a:prstGeom>
          <a:ln>
            <a:headEnd type="none" w="med" len="med"/>
            <a:tailEnd type="none" w="med" len="med"/>
          </a:ln>
          <a:ex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7649452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Contextualize narrative</a:t>
            </a:r>
            <a:endParaRPr lang="en-US" dirty="0"/>
          </a:p>
        </p:txBody>
      </p:sp>
      <p:sp>
        <p:nvSpPr>
          <p:cNvPr id="3" name="Content Placeholder 2"/>
          <p:cNvSpPr>
            <a:spLocks noGrp="1"/>
          </p:cNvSpPr>
          <p:nvPr>
            <p:ph idx="1"/>
          </p:nvPr>
        </p:nvSpPr>
        <p:spPr/>
        <p:txBody>
          <a:bodyPr/>
          <a:lstStyle/>
          <a:p>
            <a:r>
              <a:rPr lang="en-US"/>
              <a:t>Override the base spec’s descriptions by adding context specific narrative:</a:t>
            </a:r>
          </a:p>
          <a:p>
            <a:pPr lvl="1"/>
            <a:r>
              <a:rPr lang="en-US"/>
              <a:t>short : string 1..1</a:t>
            </a:r>
          </a:p>
          <a:p>
            <a:pPr lvl="1"/>
            <a:r>
              <a:rPr lang="en-US"/>
              <a:t>formal : string 1..1</a:t>
            </a:r>
          </a:p>
          <a:p>
            <a:pPr lvl="1"/>
            <a:r>
              <a:rPr lang="en-US"/>
              <a:t>comments : string 0..1</a:t>
            </a:r>
          </a:p>
          <a:p>
            <a:pPr lvl="1"/>
            <a:r>
              <a:rPr lang="en-US"/>
              <a:t>requirements : string 0..1</a:t>
            </a:r>
          </a:p>
          <a:p>
            <a:pPr lvl="1"/>
            <a:r>
              <a:rPr lang="en-US"/>
              <a:t>synonym : string 0..*</a:t>
            </a:r>
          </a:p>
          <a:p>
            <a:pPr lvl="1"/>
            <a:r>
              <a:rPr lang="en-US"/>
              <a:t>example[x] : 0..1 (example value!)</a:t>
            </a:r>
          </a:p>
          <a:p>
            <a:pPr lvl="1"/>
            <a:r>
              <a:rPr lang="en-US"/>
              <a:t>mappings : 0..* (more specific mappings)</a:t>
            </a:r>
            <a:endParaRPr lang="en-US"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39</a:t>
            </a:fld>
            <a:endParaRPr lang="en-CA" dirty="0"/>
          </a:p>
        </p:txBody>
      </p:sp>
    </p:spTree>
    <p:extLst>
      <p:ext uri="{BB962C8B-B14F-4D97-AF65-F5344CB8AC3E}">
        <p14:creationId xmlns:p14="http://schemas.microsoft.com/office/powerpoint/2010/main" val="2040433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Attendees</a:t>
            </a:r>
            <a:endParaRPr lang="en-US" dirty="0"/>
          </a:p>
        </p:txBody>
      </p:sp>
      <p:sp>
        <p:nvSpPr>
          <p:cNvPr id="8195" name="Rectangle 3"/>
          <p:cNvSpPr>
            <a:spLocks noGrp="1" noChangeArrowheads="1"/>
          </p:cNvSpPr>
          <p:nvPr>
            <p:ph idx="1"/>
          </p:nvPr>
        </p:nvSpPr>
        <p:spPr/>
        <p:txBody>
          <a:bodyPr/>
          <a:lstStyle/>
          <a:p>
            <a:r>
              <a:rPr lang="en-US"/>
              <a:t>How familiar are you with FHIR?</a:t>
            </a:r>
          </a:p>
          <a:p>
            <a:r>
              <a:rPr lang="en-US"/>
              <a:t>What is the one thing that will make today most valuable for you?</a:t>
            </a:r>
            <a:endParaRPr lang="en-US" dirty="0"/>
          </a:p>
        </p:txBody>
      </p:sp>
      <p:sp>
        <p:nvSpPr>
          <p:cNvPr id="5" name="Slide Number Placeholder 4"/>
          <p:cNvSpPr>
            <a:spLocks noGrp="1"/>
          </p:cNvSpPr>
          <p:nvPr>
            <p:ph type="sldNum" sz="quarter" idx="11"/>
          </p:nvPr>
        </p:nvSpPr>
        <p:spPr/>
        <p:txBody>
          <a:bodyPr/>
          <a:lstStyle/>
          <a:p>
            <a:fld id="{64C44300-96F5-4E68-AEBC-759F83B9379E}" type="slidenum">
              <a:rPr lang="en-US" smtClean="0"/>
              <a:pPr/>
              <a:t>4</a:t>
            </a:fld>
            <a:endParaRPr lang="en-US" dirty="0"/>
          </a:p>
        </p:txBody>
      </p:sp>
    </p:spTree>
    <p:extLst>
      <p:ext uri="{BB962C8B-B14F-4D97-AF65-F5344CB8AC3E}">
        <p14:creationId xmlns:p14="http://schemas.microsoft.com/office/powerpoint/2010/main" val="30058927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Profiling bindings</a:t>
            </a:r>
            <a:endParaRPr lang="en-US" dirty="0"/>
          </a:p>
        </p:txBody>
      </p:sp>
      <p:sp>
        <p:nvSpPr>
          <p:cNvPr id="3" name="Content Placeholder 2"/>
          <p:cNvSpPr>
            <a:spLocks noGrp="1"/>
          </p:cNvSpPr>
          <p:nvPr>
            <p:ph idx="1"/>
          </p:nvPr>
        </p:nvSpPr>
        <p:spPr/>
        <p:txBody>
          <a:bodyPr/>
          <a:lstStyle/>
          <a:p>
            <a:r>
              <a:rPr lang="en-US"/>
              <a:t>Depending on “core” spec, you can:</a:t>
            </a:r>
          </a:p>
          <a:p>
            <a:pPr lvl="1"/>
            <a:r>
              <a:rPr lang="en-US"/>
              <a:t>“fixed”: not specify a different binding</a:t>
            </a:r>
          </a:p>
          <a:p>
            <a:pPr lvl="1"/>
            <a:r>
              <a:rPr lang="en-US"/>
              <a:t>“incomplete”: specify a different binding if needed</a:t>
            </a:r>
          </a:p>
          <a:p>
            <a:pPr lvl="1"/>
            <a:r>
              <a:rPr lang="en-US"/>
              <a:t>“example”: very likely specify a different binding</a:t>
            </a:r>
          </a:p>
          <a:p>
            <a:r>
              <a:rPr lang="en-US"/>
              <a:t>Change the bindings as specified in core:</a:t>
            </a:r>
          </a:p>
          <a:p>
            <a:pPr lvl="1"/>
            <a:r>
              <a:rPr lang="en-US"/>
              <a:t>Define a new ValueSet </a:t>
            </a:r>
          </a:p>
          <a:p>
            <a:pPr lvl="2"/>
            <a:r>
              <a:rPr lang="en-US"/>
              <a:t>Allow additional codes, Restrict to a subset</a:t>
            </a:r>
          </a:p>
          <a:p>
            <a:pPr lvl="1"/>
            <a:r>
              <a:rPr lang="en-US"/>
              <a:t>Specify whether implementers of your profile can deviate from your valueset.</a:t>
            </a:r>
            <a:endParaRPr lang="en-US"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40</a:t>
            </a:fld>
            <a:endParaRPr lang="en-CA" dirty="0"/>
          </a:p>
        </p:txBody>
      </p:sp>
    </p:spTree>
    <p:extLst>
      <p:ext uri="{BB962C8B-B14F-4D97-AF65-F5344CB8AC3E}">
        <p14:creationId xmlns:p14="http://schemas.microsoft.com/office/powerpoint/2010/main" val="15508896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Conformance levels</a:t>
            </a:r>
            <a:endParaRPr lang="en-CA" dirty="0"/>
          </a:p>
        </p:txBody>
      </p:sp>
      <p:sp>
        <p:nvSpPr>
          <p:cNvPr id="3" name="Content Placeholder 2"/>
          <p:cNvSpPr>
            <a:spLocks noGrp="1"/>
          </p:cNvSpPr>
          <p:nvPr>
            <p:ph idx="1"/>
          </p:nvPr>
        </p:nvSpPr>
        <p:spPr/>
        <p:txBody>
          <a:bodyPr/>
          <a:lstStyle/>
          <a:p>
            <a:r>
              <a:rPr lang="en-CA"/>
              <a:t>Fixed: You must use this value set if you send the element.</a:t>
            </a:r>
          </a:p>
          <a:p>
            <a:pPr lvl="1"/>
            <a:r>
              <a:rPr lang="en-CA"/>
              <a:t>If it’s a CodeableConcept, you can sent translations too</a:t>
            </a:r>
          </a:p>
          <a:p>
            <a:r>
              <a:rPr lang="en-CA"/>
              <a:t>Extensible: You must use a code from this value set if one applies</a:t>
            </a:r>
          </a:p>
          <a:p>
            <a:r>
              <a:rPr lang="en-CA"/>
              <a:t>Preferred: Recommend using this code system, but ok if you don’t</a:t>
            </a:r>
          </a:p>
          <a:p>
            <a:r>
              <a:rPr lang="en-CA"/>
              <a:t>Example: No recommendation, may be incomplete</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41</a:t>
            </a:fld>
            <a:endParaRPr lang="en-CA" dirty="0"/>
          </a:p>
        </p:txBody>
      </p:sp>
    </p:spTree>
    <p:extLst>
      <p:ext uri="{BB962C8B-B14F-4D97-AF65-F5344CB8AC3E}">
        <p14:creationId xmlns:p14="http://schemas.microsoft.com/office/powerpoint/2010/main" val="6627515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ValueSets</a:t>
            </a:r>
            <a:endParaRPr lang="en-US" dirty="0"/>
          </a:p>
        </p:txBody>
      </p:sp>
      <p:sp>
        <p:nvSpPr>
          <p:cNvPr id="3" name="Content Placeholder 2"/>
          <p:cNvSpPr>
            <a:spLocks noGrp="1"/>
          </p:cNvSpPr>
          <p:nvPr>
            <p:ph idx="1"/>
          </p:nvPr>
        </p:nvSpPr>
        <p:spPr/>
        <p:txBody>
          <a:bodyPr/>
          <a:lstStyle/>
          <a:p>
            <a:r>
              <a:rPr lang="en-US"/>
              <a:t>A “true” FHIR ValueSet resource (may be version specific)</a:t>
            </a:r>
          </a:p>
          <a:p>
            <a:r>
              <a:rPr lang="en-US"/>
              <a:t>A general reference to some web content that defines a set of codes. (e.g. mime types). </a:t>
            </a:r>
          </a:p>
          <a:p>
            <a:r>
              <a:rPr lang="en-US"/>
              <a:t>A textual description of the possible codes </a:t>
            </a:r>
            <a:endParaRPr lang="en-US"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42</a:t>
            </a:fld>
            <a:endParaRPr lang="en-CA" dirty="0"/>
          </a:p>
        </p:txBody>
      </p:sp>
    </p:spTree>
    <p:extLst>
      <p:ext uri="{BB962C8B-B14F-4D97-AF65-F5344CB8AC3E}">
        <p14:creationId xmlns:p14="http://schemas.microsoft.com/office/powerpoint/2010/main" val="8642586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 formal constraints</a:t>
            </a:r>
            <a:endParaRPr lang="en-US" dirty="0"/>
          </a:p>
        </p:txBody>
      </p:sp>
      <p:sp>
        <p:nvSpPr>
          <p:cNvPr id="3" name="Content Placeholder 2"/>
          <p:cNvSpPr>
            <a:spLocks noGrp="1"/>
          </p:cNvSpPr>
          <p:nvPr>
            <p:ph idx="1"/>
          </p:nvPr>
        </p:nvSpPr>
        <p:spPr/>
        <p:txBody>
          <a:bodyPr/>
          <a:lstStyle/>
          <a:p>
            <a:r>
              <a:rPr lang="en-US"/>
              <a:t>Invariants, co-occurrence</a:t>
            </a:r>
          </a:p>
          <a:p>
            <a:r>
              <a:rPr lang="en-US"/>
              <a:t>Uses free text (human) + xpath (executable)</a:t>
            </a:r>
          </a:p>
          <a:p>
            <a:r>
              <a:rPr lang="en-US"/>
              <a:t>Constraints should be declared on lowest element in the hierarchy that is common to all nodes referenced by the constraint.</a:t>
            </a:r>
          </a:p>
          <a:p>
            <a:r>
              <a:rPr lang="en-US"/>
              <a:t>Identified by (local) id, involved elements refer to that id</a:t>
            </a:r>
          </a:p>
          <a:p>
            <a:r>
              <a:rPr lang="en-US"/>
              <a:t>Specify severity (“error” or “warning”)</a:t>
            </a:r>
            <a:endParaRPr lang="en-US"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43</a:t>
            </a:fld>
            <a:endParaRPr lang="en-CA" dirty="0"/>
          </a:p>
        </p:txBody>
      </p:sp>
    </p:spTree>
    <p:extLst>
      <p:ext uri="{BB962C8B-B14F-4D97-AF65-F5344CB8AC3E}">
        <p14:creationId xmlns:p14="http://schemas.microsoft.com/office/powerpoint/2010/main" val="16134273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Slicing</a:t>
            </a:r>
            <a:endParaRPr lang="en-US" dirty="0"/>
          </a:p>
        </p:txBody>
      </p:sp>
      <p:sp>
        <p:nvSpPr>
          <p:cNvPr id="3" name="Content Placeholder 2"/>
          <p:cNvSpPr>
            <a:spLocks noGrp="1"/>
          </p:cNvSpPr>
          <p:nvPr>
            <p:ph idx="1"/>
          </p:nvPr>
        </p:nvSpPr>
        <p:spPr/>
        <p:txBody>
          <a:bodyPr/>
          <a:lstStyle/>
          <a:p>
            <a:r>
              <a:rPr lang="en-US"/>
              <a:t>Slicing = constraining a repeating element</a:t>
            </a:r>
          </a:p>
          <a:p>
            <a:r>
              <a:rPr lang="en-US"/>
              <a:t>Base Composition has 0..* “Sections”</a:t>
            </a:r>
          </a:p>
          <a:p>
            <a:r>
              <a:rPr lang="en-US"/>
              <a:t>Section has 0..1 element with content</a:t>
            </a:r>
            <a:endParaRPr lang="en-US"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44</a:t>
            </a:fld>
            <a:endParaRPr lang="en-CA" dirty="0"/>
          </a:p>
        </p:txBody>
      </p:sp>
      <p:sp>
        <p:nvSpPr>
          <p:cNvPr id="6" name="Rectangle 5"/>
          <p:cNvSpPr/>
          <p:nvPr/>
        </p:nvSpPr>
        <p:spPr bwMode="auto">
          <a:xfrm>
            <a:off x="2063552" y="2564904"/>
            <a:ext cx="2880320" cy="1512168"/>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b="1" dirty="0"/>
              <a:t>Composition</a:t>
            </a:r>
          </a:p>
          <a:p>
            <a:r>
              <a:rPr lang="en-US" dirty="0">
                <a:latin typeface="Arial" charset="0"/>
              </a:rPr>
              <a:t>type: </a:t>
            </a:r>
            <a:r>
              <a:rPr lang="en-US" dirty="0" err="1">
                <a:latin typeface="Arial" charset="0"/>
              </a:rPr>
              <a:t>CodeableConcept</a:t>
            </a:r>
            <a:endParaRPr lang="en-US" dirty="0"/>
          </a:p>
          <a:p>
            <a:endParaRPr lang="en-US" b="1" dirty="0">
              <a:latin typeface="Arial" charset="0"/>
            </a:endParaRPr>
          </a:p>
        </p:txBody>
      </p:sp>
      <p:sp>
        <p:nvSpPr>
          <p:cNvPr id="7" name="Rectangle 6"/>
          <p:cNvSpPr/>
          <p:nvPr/>
        </p:nvSpPr>
        <p:spPr bwMode="auto">
          <a:xfrm>
            <a:off x="6096000" y="2564904"/>
            <a:ext cx="3096344" cy="1224136"/>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b="1" dirty="0"/>
              <a:t>Section</a:t>
            </a:r>
          </a:p>
          <a:p>
            <a:endParaRPr lang="en-US" b="1" dirty="0">
              <a:latin typeface="Arial" charset="0"/>
            </a:endParaRPr>
          </a:p>
          <a:p>
            <a:r>
              <a:rPr lang="en-US" dirty="0"/>
              <a:t>code: </a:t>
            </a:r>
            <a:r>
              <a:rPr lang="en-US" dirty="0" err="1"/>
              <a:t>CodeableConcept</a:t>
            </a:r>
            <a:endParaRPr lang="en-US" dirty="0"/>
          </a:p>
          <a:p>
            <a:r>
              <a:rPr lang="en-US" dirty="0">
                <a:latin typeface="Arial" charset="0"/>
              </a:rPr>
              <a:t>content: Resource(Any) 0..1</a:t>
            </a:r>
            <a:endParaRPr lang="en-US" dirty="0"/>
          </a:p>
          <a:p>
            <a:endParaRPr lang="en-US" b="1" dirty="0">
              <a:latin typeface="Arial" charset="0"/>
            </a:endParaRPr>
          </a:p>
        </p:txBody>
      </p:sp>
      <p:cxnSp>
        <p:nvCxnSpPr>
          <p:cNvPr id="8" name="Straight Arrow Connector 7"/>
          <p:cNvCxnSpPr>
            <a:stCxn id="6" idx="3"/>
          </p:cNvCxnSpPr>
          <p:nvPr/>
        </p:nvCxnSpPr>
        <p:spPr bwMode="auto">
          <a:xfrm>
            <a:off x="4943872" y="3320988"/>
            <a:ext cx="1152128" cy="0"/>
          </a:xfrm>
          <a:prstGeom prst="straightConnector1">
            <a:avLst/>
          </a:prstGeom>
          <a:ln>
            <a:headEnd type="none" w="med" len="med"/>
            <a:tailEnd type="arrow"/>
          </a:ln>
          <a:extLst/>
        </p:spPr>
        <p:style>
          <a:lnRef idx="2">
            <a:schemeClr val="accent4"/>
          </a:lnRef>
          <a:fillRef idx="0">
            <a:schemeClr val="accent4"/>
          </a:fillRef>
          <a:effectRef idx="1">
            <a:schemeClr val="accent4"/>
          </a:effectRef>
          <a:fontRef idx="minor">
            <a:schemeClr val="tx1"/>
          </a:fontRef>
        </p:style>
      </p:cxnSp>
      <p:sp>
        <p:nvSpPr>
          <p:cNvPr id="9" name="TextBox 8"/>
          <p:cNvSpPr txBox="1"/>
          <p:nvPr/>
        </p:nvSpPr>
        <p:spPr>
          <a:xfrm>
            <a:off x="5447929" y="2924944"/>
            <a:ext cx="530915" cy="369332"/>
          </a:xfrm>
          <a:prstGeom prst="rect">
            <a:avLst/>
          </a:prstGeom>
          <a:noFill/>
        </p:spPr>
        <p:txBody>
          <a:bodyPr wrap="none" rtlCol="0">
            <a:spAutoFit/>
          </a:bodyPr>
          <a:lstStyle/>
          <a:p>
            <a:r>
              <a:rPr lang="en-US" dirty="0"/>
              <a:t>0..*</a:t>
            </a:r>
            <a:endParaRPr lang="nl-NL" dirty="0"/>
          </a:p>
        </p:txBody>
      </p:sp>
      <p:sp>
        <p:nvSpPr>
          <p:cNvPr id="12" name="TextBox 11"/>
          <p:cNvSpPr txBox="1"/>
          <p:nvPr/>
        </p:nvSpPr>
        <p:spPr>
          <a:xfrm>
            <a:off x="2063552" y="1916832"/>
            <a:ext cx="6912768" cy="369332"/>
          </a:xfrm>
          <a:prstGeom prst="rect">
            <a:avLst/>
          </a:prstGeom>
          <a:noFill/>
        </p:spPr>
        <p:txBody>
          <a:bodyPr wrap="square" rtlCol="0">
            <a:spAutoFit/>
          </a:bodyPr>
          <a:lstStyle/>
          <a:p>
            <a:r>
              <a:rPr lang="en-US" dirty="0"/>
              <a:t>Schematic view of Composition (aka a Document header)</a:t>
            </a:r>
            <a:endParaRPr lang="nl-NL" dirty="0"/>
          </a:p>
        </p:txBody>
      </p:sp>
    </p:spTree>
    <p:extLst>
      <p:ext uri="{BB962C8B-B14F-4D97-AF65-F5344CB8AC3E}">
        <p14:creationId xmlns:p14="http://schemas.microsoft.com/office/powerpoint/2010/main" val="31667551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Slicing into a CCD</a:t>
            </a:r>
            <a:endParaRPr lang="en-US" dirty="0"/>
          </a:p>
        </p:txBody>
      </p:sp>
      <p:sp>
        <p:nvSpPr>
          <p:cNvPr id="24" name="Content Placeholder 2"/>
          <p:cNvSpPr>
            <a:spLocks noGrp="1"/>
          </p:cNvSpPr>
          <p:nvPr>
            <p:ph idx="1"/>
          </p:nvPr>
        </p:nvSpPr>
        <p:spPr/>
        <p:txBody>
          <a:bodyPr/>
          <a:lstStyle/>
          <a:p>
            <a:r>
              <a:rPr lang="en-US"/>
              <a:t>“Slice” the repeating sections into a fixed set of profiled sections.</a:t>
            </a:r>
          </a:p>
          <a:p>
            <a:r>
              <a:rPr lang="en-US"/>
              <a:t>“code” is fixed and is called the discriminator</a:t>
            </a:r>
            <a:endParaRPr lang="en-US"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45</a:t>
            </a:fld>
            <a:endParaRPr lang="en-CA" dirty="0"/>
          </a:p>
        </p:txBody>
      </p:sp>
      <p:sp>
        <p:nvSpPr>
          <p:cNvPr id="6" name="Rectangle 5"/>
          <p:cNvSpPr/>
          <p:nvPr/>
        </p:nvSpPr>
        <p:spPr bwMode="auto">
          <a:xfrm>
            <a:off x="2279576" y="1988840"/>
            <a:ext cx="2304256" cy="1512168"/>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b="1" dirty="0"/>
              <a:t>Composition</a:t>
            </a:r>
          </a:p>
          <a:p>
            <a:pPr eaLnBrk="0" fontAlgn="base" hangingPunct="0">
              <a:spcBef>
                <a:spcPct val="0"/>
              </a:spcBef>
              <a:spcAft>
                <a:spcPct val="0"/>
              </a:spcAft>
            </a:pPr>
            <a:r>
              <a:rPr lang="en-US" dirty="0">
                <a:latin typeface="Arial" charset="0"/>
              </a:rPr>
              <a:t>type = “34133-9” “Summarization of </a:t>
            </a:r>
          </a:p>
          <a:p>
            <a:pPr eaLnBrk="0" fontAlgn="base" hangingPunct="0">
              <a:spcBef>
                <a:spcPct val="0"/>
              </a:spcBef>
              <a:spcAft>
                <a:spcPct val="0"/>
              </a:spcAft>
            </a:pPr>
            <a:r>
              <a:rPr lang="en-US" dirty="0">
                <a:latin typeface="Arial" charset="0"/>
              </a:rPr>
              <a:t>episode note”</a:t>
            </a:r>
            <a:endParaRPr lang="en-US" dirty="0"/>
          </a:p>
          <a:p>
            <a:endParaRPr lang="en-US" b="1" dirty="0">
              <a:latin typeface="Arial" charset="0"/>
            </a:endParaRPr>
          </a:p>
        </p:txBody>
      </p:sp>
      <p:sp>
        <p:nvSpPr>
          <p:cNvPr id="7" name="Rectangle 6"/>
          <p:cNvSpPr/>
          <p:nvPr/>
        </p:nvSpPr>
        <p:spPr bwMode="auto">
          <a:xfrm>
            <a:off x="5591944" y="1988840"/>
            <a:ext cx="4392488" cy="756084"/>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b="1" dirty="0"/>
              <a:t>Section</a:t>
            </a:r>
          </a:p>
          <a:p>
            <a:pPr eaLnBrk="0" fontAlgn="base" hangingPunct="0">
              <a:spcBef>
                <a:spcPct val="0"/>
              </a:spcBef>
              <a:spcAft>
                <a:spcPct val="0"/>
              </a:spcAft>
            </a:pPr>
            <a:r>
              <a:rPr lang="en-US" dirty="0">
                <a:latin typeface="Arial" charset="0"/>
              </a:rPr>
              <a:t>code = 42348-3 (“Advance directives”)</a:t>
            </a:r>
            <a:endParaRPr lang="en-US" dirty="0"/>
          </a:p>
          <a:p>
            <a:endParaRPr lang="en-US" b="1" dirty="0">
              <a:latin typeface="Arial" charset="0"/>
            </a:endParaRPr>
          </a:p>
        </p:txBody>
      </p:sp>
      <p:cxnSp>
        <p:nvCxnSpPr>
          <p:cNvPr id="8" name="Straight Arrow Connector 7"/>
          <p:cNvCxnSpPr>
            <a:endCxn id="7" idx="1"/>
          </p:cNvCxnSpPr>
          <p:nvPr/>
        </p:nvCxnSpPr>
        <p:spPr bwMode="auto">
          <a:xfrm flipV="1">
            <a:off x="4583832" y="2366882"/>
            <a:ext cx="1008112" cy="378042"/>
          </a:xfrm>
          <a:prstGeom prst="straightConnector1">
            <a:avLst/>
          </a:prstGeom>
          <a:ln>
            <a:headEnd type="none" w="med" len="med"/>
            <a:tailEnd type="arrow"/>
          </a:ln>
          <a:extLst/>
        </p:spPr>
        <p:style>
          <a:lnRef idx="2">
            <a:schemeClr val="accent4"/>
          </a:lnRef>
          <a:fillRef idx="0">
            <a:schemeClr val="accent4"/>
          </a:fillRef>
          <a:effectRef idx="1">
            <a:schemeClr val="accent4"/>
          </a:effectRef>
          <a:fontRef idx="minor">
            <a:schemeClr val="tx1"/>
          </a:fontRef>
        </p:style>
      </p:cxnSp>
      <p:sp>
        <p:nvSpPr>
          <p:cNvPr id="13" name="Rectangle 12"/>
          <p:cNvSpPr/>
          <p:nvPr/>
        </p:nvSpPr>
        <p:spPr bwMode="auto">
          <a:xfrm>
            <a:off x="5591944" y="2888940"/>
            <a:ext cx="4392488" cy="756084"/>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b="1" dirty="0"/>
              <a:t>Section</a:t>
            </a:r>
          </a:p>
          <a:p>
            <a:pPr eaLnBrk="0" fontAlgn="base" hangingPunct="0">
              <a:spcBef>
                <a:spcPct val="0"/>
              </a:spcBef>
              <a:spcAft>
                <a:spcPct val="0"/>
              </a:spcAft>
            </a:pPr>
            <a:r>
              <a:rPr lang="en-US" dirty="0">
                <a:latin typeface="Arial" charset="0"/>
              </a:rPr>
              <a:t>code =11450-4 (“Problem list”)</a:t>
            </a:r>
            <a:endParaRPr lang="en-US" b="1" dirty="0">
              <a:latin typeface="Arial" charset="0"/>
            </a:endParaRPr>
          </a:p>
        </p:txBody>
      </p:sp>
      <p:cxnSp>
        <p:nvCxnSpPr>
          <p:cNvPr id="14" name="Straight Arrow Connector 13"/>
          <p:cNvCxnSpPr/>
          <p:nvPr/>
        </p:nvCxnSpPr>
        <p:spPr bwMode="auto">
          <a:xfrm>
            <a:off x="4583832" y="2744924"/>
            <a:ext cx="1008112" cy="522058"/>
          </a:xfrm>
          <a:prstGeom prst="straightConnector1">
            <a:avLst/>
          </a:prstGeom>
          <a:ln>
            <a:headEnd type="none" w="med" len="med"/>
            <a:tailEnd type="arrow"/>
          </a:ln>
          <a:extLst/>
        </p:spPr>
        <p:style>
          <a:lnRef idx="2">
            <a:schemeClr val="accent4"/>
          </a:lnRef>
          <a:fillRef idx="0">
            <a:schemeClr val="accent4"/>
          </a:fillRef>
          <a:effectRef idx="1">
            <a:schemeClr val="accent4"/>
          </a:effectRef>
          <a:fontRef idx="minor">
            <a:schemeClr val="tx1"/>
          </a:fontRef>
        </p:style>
      </p:cxnSp>
      <p:sp>
        <p:nvSpPr>
          <p:cNvPr id="18" name="Rectangle 17"/>
          <p:cNvSpPr/>
          <p:nvPr/>
        </p:nvSpPr>
        <p:spPr bwMode="auto">
          <a:xfrm>
            <a:off x="5591944" y="4293096"/>
            <a:ext cx="4392488" cy="756084"/>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b="1" dirty="0"/>
              <a:t>Section</a:t>
            </a:r>
          </a:p>
          <a:p>
            <a:pPr eaLnBrk="0" fontAlgn="base" hangingPunct="0">
              <a:spcBef>
                <a:spcPct val="0"/>
              </a:spcBef>
              <a:spcAft>
                <a:spcPct val="0"/>
              </a:spcAft>
            </a:pPr>
            <a:r>
              <a:rPr lang="en-US" dirty="0">
                <a:latin typeface="Arial" charset="0"/>
              </a:rPr>
              <a:t>code = </a:t>
            </a:r>
            <a:r>
              <a:rPr lang="nl-NL" dirty="0"/>
              <a:t>18776-5 (“Treatment plan”)</a:t>
            </a:r>
          </a:p>
          <a:p>
            <a:pPr eaLnBrk="0" fontAlgn="base" hangingPunct="0">
              <a:spcBef>
                <a:spcPct val="0"/>
              </a:spcBef>
              <a:spcAft>
                <a:spcPct val="0"/>
              </a:spcAft>
            </a:pPr>
            <a:endParaRPr lang="en-US" b="1" dirty="0">
              <a:latin typeface="Arial" charset="0"/>
            </a:endParaRPr>
          </a:p>
        </p:txBody>
      </p:sp>
      <p:cxnSp>
        <p:nvCxnSpPr>
          <p:cNvPr id="19" name="Straight Arrow Connector 18"/>
          <p:cNvCxnSpPr>
            <a:stCxn id="6" idx="3"/>
            <a:endCxn id="18" idx="1"/>
          </p:cNvCxnSpPr>
          <p:nvPr/>
        </p:nvCxnSpPr>
        <p:spPr bwMode="auto">
          <a:xfrm>
            <a:off x="4583832" y="2744924"/>
            <a:ext cx="1008112" cy="1926214"/>
          </a:xfrm>
          <a:prstGeom prst="straightConnector1">
            <a:avLst/>
          </a:prstGeom>
          <a:ln>
            <a:headEnd type="none" w="med" len="med"/>
            <a:tailEnd type="arrow"/>
          </a:ln>
          <a:extLst/>
        </p:spPr>
        <p:style>
          <a:lnRef idx="2">
            <a:schemeClr val="accent4"/>
          </a:lnRef>
          <a:fillRef idx="0">
            <a:schemeClr val="accent4"/>
          </a:fillRef>
          <a:effectRef idx="1">
            <a:schemeClr val="accent4"/>
          </a:effectRef>
          <a:fontRef idx="minor">
            <a:schemeClr val="tx1"/>
          </a:fontRef>
        </p:style>
      </p:cxnSp>
      <p:sp>
        <p:nvSpPr>
          <p:cNvPr id="23" name="TextBox 22"/>
          <p:cNvSpPr txBox="1"/>
          <p:nvPr/>
        </p:nvSpPr>
        <p:spPr>
          <a:xfrm>
            <a:off x="7648818" y="3717032"/>
            <a:ext cx="738664" cy="553998"/>
          </a:xfrm>
          <a:prstGeom prst="rect">
            <a:avLst/>
          </a:prstGeom>
          <a:noFill/>
        </p:spPr>
        <p:txBody>
          <a:bodyPr vert="eaVert" wrap="none" rtlCol="0">
            <a:spAutoFit/>
          </a:bodyPr>
          <a:lstStyle/>
          <a:p>
            <a:r>
              <a:rPr lang="en-US" sz="3600" b="1" dirty="0"/>
              <a:t>…</a:t>
            </a:r>
            <a:endParaRPr lang="nl-NL" sz="3600" b="1" dirty="0"/>
          </a:p>
        </p:txBody>
      </p:sp>
    </p:spTree>
    <p:extLst>
      <p:ext uri="{BB962C8B-B14F-4D97-AF65-F5344CB8AC3E}">
        <p14:creationId xmlns:p14="http://schemas.microsoft.com/office/powerpoint/2010/main" val="30564720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Profiles at run-time</a:t>
            </a:r>
            <a:endParaRPr lang="en-US" dirty="0"/>
          </a:p>
        </p:txBody>
      </p:sp>
      <p:sp>
        <p:nvSpPr>
          <p:cNvPr id="3" name="Content Placeholder 2"/>
          <p:cNvSpPr>
            <a:spLocks noGrp="1"/>
          </p:cNvSpPr>
          <p:nvPr>
            <p:ph idx="1"/>
          </p:nvPr>
        </p:nvSpPr>
        <p:spPr/>
        <p:txBody>
          <a:bodyPr/>
          <a:lstStyle/>
          <a:p>
            <a:r>
              <a:rPr lang="en-US"/>
              <a:t>In addition to design-time constraints, profiles can be used at run-time</a:t>
            </a:r>
          </a:p>
          <a:p>
            <a:pPr lvl="1"/>
            <a:r>
              <a:rPr lang="en-US"/>
              <a:t>Load a profile to guide user-entry to meet a particular best practice guideline</a:t>
            </a:r>
          </a:p>
          <a:p>
            <a:pPr lvl="1"/>
            <a:r>
              <a:rPr lang="en-US"/>
              <a:t>Validate against a profile to determine whether an instance meets certain requirements (e.g. for decision-support)</a:t>
            </a:r>
          </a:p>
          <a:p>
            <a:pPr lvl="1"/>
            <a:r>
              <a:rPr lang="en-US"/>
              <a:t>Adjust data entry rules on-the-fly to reflect the constraints of a specified server</a:t>
            </a:r>
            <a:endParaRPr lang="en-US"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46</a:t>
            </a:fld>
            <a:endParaRPr lang="en-CA"/>
          </a:p>
        </p:txBody>
      </p:sp>
    </p:spTree>
    <p:extLst>
      <p:ext uri="{BB962C8B-B14F-4D97-AF65-F5344CB8AC3E}">
        <p14:creationId xmlns:p14="http://schemas.microsoft.com/office/powerpoint/2010/main" val="6929396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3BFB3-2A54-475E-8C5A-7512383668B7}"/>
              </a:ext>
            </a:extLst>
          </p:cNvPr>
          <p:cNvSpPr>
            <a:spLocks noGrp="1"/>
          </p:cNvSpPr>
          <p:nvPr>
            <p:ph type="title"/>
          </p:nvPr>
        </p:nvSpPr>
        <p:spPr/>
        <p:txBody>
          <a:bodyPr/>
          <a:lstStyle/>
          <a:p>
            <a:r>
              <a:rPr lang="en-CA"/>
              <a:t>Profile Tooling</a:t>
            </a:r>
            <a:endParaRPr lang="en-CA" dirty="0"/>
          </a:p>
        </p:txBody>
      </p:sp>
      <p:sp>
        <p:nvSpPr>
          <p:cNvPr id="3" name="Content Placeholder 2">
            <a:extLst>
              <a:ext uri="{FF2B5EF4-FFF2-40B4-BE49-F238E27FC236}">
                <a16:creationId xmlns:a16="http://schemas.microsoft.com/office/drawing/2014/main" id="{C3F830A4-82BE-43CD-A61A-C14A97C59A17}"/>
              </a:ext>
            </a:extLst>
          </p:cNvPr>
          <p:cNvSpPr>
            <a:spLocks noGrp="1"/>
          </p:cNvSpPr>
          <p:nvPr>
            <p:ph idx="1"/>
          </p:nvPr>
        </p:nvSpPr>
        <p:spPr/>
        <p:txBody>
          <a:bodyPr/>
          <a:lstStyle/>
          <a:p>
            <a:r>
              <a:rPr lang="en-CA"/>
              <a:t>Forge – free, .NET based, Beta-level tool</a:t>
            </a:r>
          </a:p>
          <a:p>
            <a:pPr lvl="1"/>
            <a:r>
              <a:rPr lang="en-CA"/>
              <a:t>Supports most profiling requirements</a:t>
            </a:r>
          </a:p>
          <a:p>
            <a:r>
              <a:rPr lang="en-CA"/>
              <a:t>Trifolia – similar to CDA profiling, not as intuitive as Forge</a:t>
            </a:r>
          </a:p>
          <a:p>
            <a:r>
              <a:rPr lang="en-CA"/>
              <a:t>Spreadsheets – More capable than Forge or Trifolia, won’t be supported forever</a:t>
            </a:r>
          </a:p>
          <a:p>
            <a:r>
              <a:rPr lang="en-CA"/>
              <a:t>Hand Edited – not for the faint of heart</a:t>
            </a:r>
            <a:endParaRPr lang="en-CA" dirty="0"/>
          </a:p>
        </p:txBody>
      </p:sp>
      <p:sp>
        <p:nvSpPr>
          <p:cNvPr id="4" name="Slide Number Placeholder 3">
            <a:extLst>
              <a:ext uri="{FF2B5EF4-FFF2-40B4-BE49-F238E27FC236}">
                <a16:creationId xmlns:a16="http://schemas.microsoft.com/office/drawing/2014/main" id="{7A043955-ADCD-4DC0-854D-73589AC7BD71}"/>
              </a:ext>
            </a:extLst>
          </p:cNvPr>
          <p:cNvSpPr>
            <a:spLocks noGrp="1"/>
          </p:cNvSpPr>
          <p:nvPr>
            <p:ph type="sldNum" sz="quarter" idx="11"/>
          </p:nvPr>
        </p:nvSpPr>
        <p:spPr/>
        <p:txBody>
          <a:bodyPr/>
          <a:lstStyle/>
          <a:p>
            <a:fld id="{5CC3E5C4-3E2B-40F1-9F2B-C46CEB0C88DF}" type="slidenum">
              <a:rPr lang="en-CA" smtClean="0"/>
              <a:pPr/>
              <a:t>47</a:t>
            </a:fld>
            <a:endParaRPr lang="en-CA" dirty="0"/>
          </a:p>
        </p:txBody>
      </p:sp>
    </p:spTree>
    <p:extLst>
      <p:ext uri="{BB962C8B-B14F-4D97-AF65-F5344CB8AC3E}">
        <p14:creationId xmlns:p14="http://schemas.microsoft.com/office/powerpoint/2010/main" val="4256461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Conformance</a:t>
            </a:r>
            <a:endParaRPr lang="en-US" dirty="0"/>
          </a:p>
        </p:txBody>
      </p:sp>
      <p:sp>
        <p:nvSpPr>
          <p:cNvPr id="4" name="Content Placeholder 3"/>
          <p:cNvSpPr>
            <a:spLocks noGrp="1"/>
          </p:cNvSpPr>
          <p:nvPr>
            <p:ph idx="1"/>
          </p:nvPr>
        </p:nvSpPr>
        <p:spPr/>
        <p:txBody>
          <a:bodyPr/>
          <a:lstStyle/>
          <a:p>
            <a:r>
              <a:rPr lang="en-US"/>
              <a:t>There’s a resource for documenting conformance to FHIR</a:t>
            </a:r>
          </a:p>
          <a:p>
            <a:r>
              <a:rPr lang="en-US"/>
              <a:t>Can be used for:</a:t>
            </a:r>
          </a:p>
          <a:p>
            <a:pPr lvl="1"/>
            <a:r>
              <a:rPr lang="en-US"/>
              <a:t>Stating how a specific system instance behaves</a:t>
            </a:r>
          </a:p>
          <a:p>
            <a:pPr lvl="1"/>
            <a:r>
              <a:rPr lang="en-US"/>
              <a:t>Defining how a software system is capable of behaving (including configuration options)</a:t>
            </a:r>
          </a:p>
          <a:p>
            <a:pPr lvl="1"/>
            <a:r>
              <a:rPr lang="en-US"/>
              <a:t>Identifying a desired set of behavior (e.g. RFP)</a:t>
            </a:r>
          </a:p>
          <a:p>
            <a:r>
              <a:rPr lang="en-US"/>
              <a:t>To declare themselves “FHIR Conformant”, a system must publish a Conformance instance</a:t>
            </a:r>
            <a:endParaRPr lang="en-US" dirty="0"/>
          </a:p>
        </p:txBody>
      </p:sp>
      <p:sp>
        <p:nvSpPr>
          <p:cNvPr id="2" name="Slide Number Placeholder 1"/>
          <p:cNvSpPr>
            <a:spLocks noGrp="1"/>
          </p:cNvSpPr>
          <p:nvPr>
            <p:ph type="sldNum" sz="quarter" idx="11"/>
          </p:nvPr>
        </p:nvSpPr>
        <p:spPr/>
        <p:txBody>
          <a:bodyPr/>
          <a:lstStyle/>
          <a:p>
            <a:fld id="{5CC3E5C4-3E2B-40F1-9F2B-C46CEB0C88DF}" type="slidenum">
              <a:rPr lang="en-CA" smtClean="0"/>
              <a:pPr/>
              <a:t>48</a:t>
            </a:fld>
            <a:endParaRPr lang="en-CA" dirty="0"/>
          </a:p>
        </p:txBody>
      </p:sp>
    </p:spTree>
    <p:extLst>
      <p:ext uri="{BB962C8B-B14F-4D97-AF65-F5344CB8AC3E}">
        <p14:creationId xmlns:p14="http://schemas.microsoft.com/office/powerpoint/2010/main" val="3783185462"/>
      </p:ext>
    </p:extLst>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REST</a:t>
            </a:r>
            <a:endParaRPr lang="en-US" noProof="0" dirty="0"/>
          </a:p>
        </p:txBody>
      </p:sp>
      <p:sp>
        <p:nvSpPr>
          <p:cNvPr id="4" name="Text Placeholder 3">
            <a:extLst>
              <a:ext uri="{FF2B5EF4-FFF2-40B4-BE49-F238E27FC236}">
                <a16:creationId xmlns:a16="http://schemas.microsoft.com/office/drawing/2014/main" id="{28CBD61A-D115-4CCA-BF1B-1B01DAEA48B4}"/>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2570162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Tutorial Objectives</a:t>
            </a:r>
            <a:endParaRPr lang="en-US" noProof="0" dirty="0"/>
          </a:p>
        </p:txBody>
      </p:sp>
      <p:sp>
        <p:nvSpPr>
          <p:cNvPr id="3" name="Content Placeholder 2"/>
          <p:cNvSpPr>
            <a:spLocks noGrp="1"/>
          </p:cNvSpPr>
          <p:nvPr>
            <p:ph idx="1"/>
          </p:nvPr>
        </p:nvSpPr>
        <p:spPr/>
        <p:txBody>
          <a:bodyPr/>
          <a:lstStyle/>
          <a:p>
            <a:r>
              <a:rPr lang="en-US" noProof="0"/>
              <a:t>You should know</a:t>
            </a:r>
          </a:p>
          <a:p>
            <a:pPr lvl="1"/>
            <a:r>
              <a:rPr lang="en-US"/>
              <a:t>How to access and interpret the FHIR standard</a:t>
            </a:r>
          </a:p>
          <a:p>
            <a:pPr lvl="1"/>
            <a:r>
              <a:rPr lang="en-US"/>
              <a:t>How real-world “business concepts” map to FHIR resources and how those resources can be manipulated to support implementation projects</a:t>
            </a:r>
          </a:p>
          <a:p>
            <a:pPr lvl="1"/>
            <a:r>
              <a:rPr lang="en-US"/>
              <a:t>High level understanding of the Java reference libraries</a:t>
            </a:r>
            <a:endParaRPr lang="en-US"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5</a:t>
            </a:fld>
            <a:endParaRPr lang="en-CA" dirty="0"/>
          </a:p>
        </p:txBody>
      </p:sp>
    </p:spTree>
    <p:extLst>
      <p:ext uri="{BB962C8B-B14F-4D97-AF65-F5344CB8AC3E}">
        <p14:creationId xmlns:p14="http://schemas.microsoft.com/office/powerpoint/2010/main" val="30565239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REST</a:t>
            </a:r>
            <a:endParaRPr lang="en-US" noProof="0" dirty="0"/>
          </a:p>
        </p:txBody>
      </p:sp>
      <p:sp>
        <p:nvSpPr>
          <p:cNvPr id="3" name="Content Placeholder 2"/>
          <p:cNvSpPr>
            <a:spLocks noGrp="1"/>
          </p:cNvSpPr>
          <p:nvPr>
            <p:ph idx="1"/>
          </p:nvPr>
        </p:nvSpPr>
        <p:spPr/>
        <p:txBody>
          <a:bodyPr/>
          <a:lstStyle/>
          <a:p>
            <a:r>
              <a:rPr lang="en-US" noProof="0"/>
              <a:t>Simple, out-of-the-box interoperability</a:t>
            </a:r>
          </a:p>
          <a:p>
            <a:r>
              <a:rPr lang="en-US" noProof="0"/>
              <a:t>Leverage HTTP: GET, POST, etc.</a:t>
            </a:r>
          </a:p>
          <a:p>
            <a:r>
              <a:rPr lang="en-US" noProof="0"/>
              <a:t>Pre-defined operations</a:t>
            </a:r>
          </a:p>
          <a:p>
            <a:pPr lvl="1"/>
            <a:r>
              <a:rPr lang="en-US" noProof="0"/>
              <a:t>Create, Read, Update, Delete</a:t>
            </a:r>
          </a:p>
          <a:p>
            <a:pPr lvl="1"/>
            <a:r>
              <a:rPr lang="en-US" noProof="0"/>
              <a:t>Also: </a:t>
            </a:r>
            <a:r>
              <a:rPr lang="en-US"/>
              <a:t>Read Version, Search (resource/type/server), History (resource/type/server), </a:t>
            </a:r>
            <a:r>
              <a:rPr lang="en-US" noProof="0"/>
              <a:t>Capabilities, Patch, Batch &amp; Transaction</a:t>
            </a:r>
            <a:endParaRPr lang="en-US" noProof="0" dirty="0"/>
          </a:p>
        </p:txBody>
      </p:sp>
      <p:sp>
        <p:nvSpPr>
          <p:cNvPr id="4" name="Slide Number Placeholder 3"/>
          <p:cNvSpPr>
            <a:spLocks noGrp="1"/>
          </p:cNvSpPr>
          <p:nvPr>
            <p:ph type="sldNum" sz="quarter" idx="11"/>
          </p:nvPr>
        </p:nvSpPr>
        <p:spPr>
          <a:xfrm>
            <a:off x="5791200" y="6629400"/>
            <a:ext cx="711200" cy="228600"/>
          </a:xfrm>
        </p:spPr>
        <p:txBody>
          <a:bodyPr/>
          <a:lstStyle/>
          <a:p>
            <a:fld id="{5CC3E5C4-3E2B-40F1-9F2B-C46CEB0C88DF}" type="slidenum">
              <a:rPr lang="en-CA" smtClean="0"/>
              <a:pPr/>
              <a:t>50</a:t>
            </a:fld>
            <a:endParaRPr lang="en-CA" dirty="0"/>
          </a:p>
        </p:txBody>
      </p:sp>
      <p:graphicFrame>
        <p:nvGraphicFramePr>
          <p:cNvPr id="5" name="Diagram 4"/>
          <p:cNvGraphicFramePr/>
          <p:nvPr>
            <p:extLst/>
          </p:nvPr>
        </p:nvGraphicFramePr>
        <p:xfrm>
          <a:off x="8616280" y="2420888"/>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25990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FHIR Resource URLs</a:t>
            </a:r>
            <a:endParaRPr lang="en-AU" dirty="0"/>
          </a:p>
        </p:txBody>
      </p:sp>
      <p:graphicFrame>
        <p:nvGraphicFramePr>
          <p:cNvPr id="7" name="Content Placeholder 6"/>
          <p:cNvGraphicFramePr>
            <a:graphicFrameLocks noGrp="1"/>
          </p:cNvGraphicFramePr>
          <p:nvPr>
            <p:ph sz="quarter" idx="4294967295"/>
            <p:extLst>
              <p:ext uri="{D42A27DB-BD31-4B8C-83A1-F6EECF244321}">
                <p14:modId xmlns:p14="http://schemas.microsoft.com/office/powerpoint/2010/main" val="2924507587"/>
              </p:ext>
            </p:extLst>
          </p:nvPr>
        </p:nvGraphicFramePr>
        <p:xfrm>
          <a:off x="996055" y="1828800"/>
          <a:ext cx="8352930" cy="4089525"/>
        </p:xfrm>
        <a:graphic>
          <a:graphicData uri="http://schemas.openxmlformats.org/drawingml/2006/table">
            <a:tbl>
              <a:tblPr firstRow="1" bandRow="1">
                <a:tableStyleId>{5C22544A-7EE6-4342-B048-85BDC9FD1C3A}</a:tableStyleId>
              </a:tblPr>
              <a:tblGrid>
                <a:gridCol w="2160241">
                  <a:extLst>
                    <a:ext uri="{9D8B030D-6E8A-4147-A177-3AD203B41FA5}">
                      <a16:colId xmlns:a16="http://schemas.microsoft.com/office/drawing/2014/main" val="20000"/>
                    </a:ext>
                  </a:extLst>
                </a:gridCol>
                <a:gridCol w="1728192">
                  <a:extLst>
                    <a:ext uri="{9D8B030D-6E8A-4147-A177-3AD203B41FA5}">
                      <a16:colId xmlns:a16="http://schemas.microsoft.com/office/drawing/2014/main" val="20001"/>
                    </a:ext>
                  </a:extLst>
                </a:gridCol>
                <a:gridCol w="2592288">
                  <a:extLst>
                    <a:ext uri="{9D8B030D-6E8A-4147-A177-3AD203B41FA5}">
                      <a16:colId xmlns:a16="http://schemas.microsoft.com/office/drawing/2014/main" val="20002"/>
                    </a:ext>
                  </a:extLst>
                </a:gridCol>
                <a:gridCol w="1872209">
                  <a:extLst>
                    <a:ext uri="{9D8B030D-6E8A-4147-A177-3AD203B41FA5}">
                      <a16:colId xmlns:a16="http://schemas.microsoft.com/office/drawing/2014/main" val="20003"/>
                    </a:ext>
                  </a:extLst>
                </a:gridCol>
              </a:tblGrid>
              <a:tr h="643307">
                <a:tc>
                  <a:txBody>
                    <a:bodyPr/>
                    <a:lstStyle/>
                    <a:p>
                      <a:r>
                        <a:rPr kumimoji="0" lang="en-AU" sz="2000" b="1" kern="1200" dirty="0">
                          <a:solidFill>
                            <a:schemeClr val="bg1"/>
                          </a:solidFill>
                          <a:latin typeface="Franklin Gothic Book" charset="0"/>
                          <a:ea typeface="ＭＳ Ｐゴシック" charset="-128"/>
                          <a:cs typeface="ＭＳ Ｐゴシック" charset="-128"/>
                        </a:rPr>
                        <a:t>Template</a:t>
                      </a:r>
                    </a:p>
                  </a:txBody>
                  <a:tcPr/>
                </a:tc>
                <a:tc>
                  <a:txBody>
                    <a:bodyPr/>
                    <a:lstStyle/>
                    <a:p>
                      <a:r>
                        <a:rPr kumimoji="0" lang="en-AU" sz="2000" b="1" kern="1200" dirty="0">
                          <a:solidFill>
                            <a:schemeClr val="bg1"/>
                          </a:solidFill>
                          <a:latin typeface="Franklin Gothic Book" charset="0"/>
                          <a:ea typeface="ＭＳ Ｐゴシック" charset="-128"/>
                          <a:cs typeface="ＭＳ Ｐゴシック" charset="-128"/>
                        </a:rPr>
                        <a:t>Description</a:t>
                      </a:r>
                    </a:p>
                  </a:txBody>
                  <a:tcPr/>
                </a:tc>
                <a:tc>
                  <a:txBody>
                    <a:bodyPr/>
                    <a:lstStyle/>
                    <a:p>
                      <a:r>
                        <a:rPr kumimoji="0" lang="en-AU" sz="1600" b="1" kern="1200" dirty="0">
                          <a:solidFill>
                            <a:schemeClr val="bg1"/>
                          </a:solidFill>
                          <a:latin typeface="Franklin Gothic Book" charset="0"/>
                          <a:ea typeface="ＭＳ Ｐゴシック" charset="-128"/>
                          <a:cs typeface="ＭＳ Ｐゴシック" charset="-128"/>
                        </a:rPr>
                        <a:t>Example</a:t>
                      </a:r>
                    </a:p>
                  </a:txBody>
                  <a:tcPr/>
                </a:tc>
                <a:tc>
                  <a:txBody>
                    <a:bodyPr/>
                    <a:lstStyle/>
                    <a:p>
                      <a:r>
                        <a:rPr kumimoji="0" lang="en-AU" sz="1600" b="1" kern="1200" dirty="0">
                          <a:solidFill>
                            <a:schemeClr val="bg1"/>
                          </a:solidFill>
                          <a:latin typeface="Franklin Gothic Book" charset="0"/>
                          <a:ea typeface="ＭＳ Ｐゴシック" charset="-128"/>
                          <a:cs typeface="ＭＳ Ｐゴシック" charset="-128"/>
                        </a:rPr>
                        <a:t>Operations</a:t>
                      </a:r>
                    </a:p>
                  </a:txBody>
                  <a:tcPr/>
                </a:tc>
                <a:extLst>
                  <a:ext uri="{0D108BD9-81ED-4DB2-BD59-A6C34878D82A}">
                    <a16:rowId xmlns:a16="http://schemas.microsoft.com/office/drawing/2014/main" val="10000"/>
                  </a:ext>
                </a:extLst>
              </a:tr>
              <a:tr h="579120">
                <a:tc>
                  <a:txBody>
                    <a:bodyPr/>
                    <a:lstStyle/>
                    <a:p>
                      <a:r>
                        <a:rPr kumimoji="0" lang="en-AU" sz="2000" b="1" kern="1200" dirty="0">
                          <a:solidFill>
                            <a:schemeClr val="tx1"/>
                          </a:solidFill>
                          <a:latin typeface="Franklin Gothic Book" charset="0"/>
                          <a:ea typeface="ＭＳ Ｐゴシック" charset="-128"/>
                          <a:cs typeface="ＭＳ Ｐゴシック" charset="-128"/>
                        </a:rPr>
                        <a:t>[base]</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Server URL</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http://fhir.com</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GET, POST</a:t>
                      </a:r>
                    </a:p>
                  </a:txBody>
                  <a:tcPr/>
                </a:tc>
                <a:extLst>
                  <a:ext uri="{0D108BD9-81ED-4DB2-BD59-A6C34878D82A}">
                    <a16:rowId xmlns:a16="http://schemas.microsoft.com/office/drawing/2014/main" val="10001"/>
                  </a:ext>
                </a:extLst>
              </a:tr>
              <a:tr h="706858">
                <a:tc>
                  <a:txBody>
                    <a:bodyPr/>
                    <a:lstStyle/>
                    <a:p>
                      <a:r>
                        <a:rPr kumimoji="0" lang="en-AU" sz="2000" b="1" kern="1200" dirty="0">
                          <a:solidFill>
                            <a:schemeClr val="tx1"/>
                          </a:solidFill>
                          <a:latin typeface="Franklin Gothic Book" charset="0"/>
                          <a:ea typeface="ＭＳ Ｐゴシック" charset="-128"/>
                          <a:cs typeface="ＭＳ Ｐゴシック" charset="-128"/>
                        </a:rPr>
                        <a:t>[base]/[type]</a:t>
                      </a:r>
                    </a:p>
                  </a:txBody>
                  <a:tcPr/>
                </a:tc>
                <a:tc>
                  <a:txBody>
                    <a:bodyPr/>
                    <a:lstStyle/>
                    <a:p>
                      <a:r>
                        <a:rPr kumimoji="0" lang="en-AU" sz="2000" b="1" kern="1200" baseline="0" dirty="0">
                          <a:solidFill>
                            <a:schemeClr val="tx1"/>
                          </a:solidFill>
                          <a:latin typeface="Franklin Gothic Book" charset="0"/>
                          <a:ea typeface="ＭＳ Ｐゴシック" charset="-128"/>
                          <a:cs typeface="ＭＳ Ｐゴシック" charset="-128"/>
                        </a:rPr>
                        <a:t>Collection Manager</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http://fhir.com/Patient</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GET, POST</a:t>
                      </a:r>
                    </a:p>
                  </a:txBody>
                  <a:tcPr/>
                </a:tc>
                <a:extLst>
                  <a:ext uri="{0D108BD9-81ED-4DB2-BD59-A6C34878D82A}">
                    <a16:rowId xmlns:a16="http://schemas.microsoft.com/office/drawing/2014/main" val="10002"/>
                  </a:ext>
                </a:extLst>
              </a:tr>
              <a:tr h="720080">
                <a:tc>
                  <a:txBody>
                    <a:bodyPr/>
                    <a:lstStyle/>
                    <a:p>
                      <a:r>
                        <a:rPr kumimoji="0" lang="en-AU" sz="2000" b="1" kern="1200" dirty="0">
                          <a:solidFill>
                            <a:schemeClr val="tx1"/>
                          </a:solidFill>
                          <a:latin typeface="Franklin Gothic Book" charset="0"/>
                          <a:ea typeface="ＭＳ Ｐゴシック" charset="-128"/>
                          <a:cs typeface="ＭＳ Ｐゴシック" charset="-128"/>
                        </a:rPr>
                        <a:t>[base]/[type]/[id]</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URL for a resource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/23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 PUT, DELETE, PATCH</a:t>
                      </a:r>
                    </a:p>
                  </a:txBody>
                  <a:tcPr/>
                </a:tc>
                <a:extLst>
                  <a:ext uri="{0D108BD9-81ED-4DB2-BD59-A6C34878D82A}">
                    <a16:rowId xmlns:a16="http://schemas.microsoft.com/office/drawing/2014/main" val="10003"/>
                  </a:ext>
                </a:extLst>
              </a:tr>
              <a:tr h="720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2000" b="1" kern="1200" dirty="0">
                          <a:solidFill>
                            <a:schemeClr val="tx1"/>
                          </a:solidFill>
                          <a:latin typeface="Franklin Gothic Book" charset="0"/>
                          <a:ea typeface="ＭＳ Ｐゴシック" charset="-128"/>
                          <a:cs typeface="ＭＳ Ｐゴシック" charset="-128"/>
                        </a:rPr>
                        <a:t>[base]/[type]/[id]/_history/[vid]</a:t>
                      </a:r>
                    </a:p>
                  </a:txBody>
                  <a:tcPr/>
                </a:tc>
                <a:tc>
                  <a:txBody>
                    <a:bodyPr/>
                    <a:lstStyle/>
                    <a:p>
                      <a:r>
                        <a:rPr kumimoji="0" lang="en-AU" sz="2000" b="1" kern="1200" baseline="0" dirty="0">
                          <a:solidFill>
                            <a:schemeClr val="tx1"/>
                          </a:solidFill>
                          <a:latin typeface="Franklin Gothic Book" charset="0"/>
                          <a:ea typeface="ＭＳ Ｐゴシック" charset="-128"/>
                          <a:cs typeface="ＭＳ Ｐゴシック" charset="-128"/>
                        </a:rPr>
                        <a:t>Past version</a:t>
                      </a:r>
                      <a:endParaRPr kumimoji="0" lang="en-AU" sz="2000" b="1" kern="1200" dirty="0">
                        <a:solidFill>
                          <a:schemeClr val="tx1"/>
                        </a:solidFill>
                        <a:latin typeface="Franklin Gothic Book" charset="0"/>
                        <a:ea typeface="ＭＳ Ｐゴシック" charset="-128"/>
                        <a:cs typeface="ＭＳ Ｐゴシック"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http://fhir.com/Patient/23/_history/2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a:t>
                      </a:r>
                    </a:p>
                  </a:txBody>
                  <a:tcPr/>
                </a:tc>
                <a:extLst>
                  <a:ext uri="{0D108BD9-81ED-4DB2-BD59-A6C34878D82A}">
                    <a16:rowId xmlns:a16="http://schemas.microsoft.com/office/drawing/2014/main" val="2232390786"/>
                  </a:ext>
                </a:extLst>
              </a:tr>
              <a:tr h="720080">
                <a:tc>
                  <a:txBody>
                    <a:bodyPr/>
                    <a:lstStyle/>
                    <a:p>
                      <a:r>
                        <a:rPr kumimoji="0" lang="en-AU" sz="2000" b="1" kern="1200" dirty="0">
                          <a:solidFill>
                            <a:schemeClr val="tx1"/>
                          </a:solidFill>
                          <a:latin typeface="Franklin Gothic Book" charset="0"/>
                          <a:ea typeface="ＭＳ Ｐゴシック" charset="-128"/>
                          <a:cs typeface="ＭＳ Ｐゴシック" charset="-128"/>
                        </a:rPr>
                        <a:t>[base]/([type]/([id]/)?)?$[name]</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Operation (server action)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a:t>
                      </a:r>
                      <a:br>
                        <a:rPr kumimoji="0" lang="en-AU" sz="1600" b="1" kern="1200" dirty="0">
                          <a:solidFill>
                            <a:schemeClr val="tx1"/>
                          </a:solidFill>
                          <a:latin typeface="Franklin Gothic Book" charset="0"/>
                          <a:ea typeface="ＭＳ Ｐゴシック" charset="-128"/>
                          <a:cs typeface="ＭＳ Ｐゴシック" charset="-128"/>
                        </a:rPr>
                      </a:br>
                      <a:r>
                        <a:rPr kumimoji="0" lang="en-AU" sz="1600" b="1" kern="1200" dirty="0">
                          <a:solidFill>
                            <a:schemeClr val="tx1"/>
                          </a:solidFill>
                          <a:latin typeface="Franklin Gothic Book" charset="0"/>
                          <a:ea typeface="ＭＳ Ｐゴシック" charset="-128"/>
                          <a:cs typeface="ＭＳ Ｐゴシック" charset="-128"/>
                        </a:rPr>
                        <a:t>/23/$everything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a:t>
                      </a:r>
                      <a:r>
                        <a:rPr kumimoji="0" lang="en-AU" sz="1600" b="1" kern="1200" baseline="0" dirty="0">
                          <a:solidFill>
                            <a:schemeClr val="tx1"/>
                          </a:solidFill>
                          <a:latin typeface="Franklin Gothic Book" charset="0"/>
                          <a:ea typeface="ＭＳ Ｐゴシック" charset="-128"/>
                          <a:cs typeface="ＭＳ Ｐゴシック" charset="-128"/>
                        </a:rPr>
                        <a:t> </a:t>
                      </a:r>
                      <a:r>
                        <a:rPr kumimoji="0" lang="en-AU" sz="1600" b="1" kern="1200" dirty="0">
                          <a:solidFill>
                            <a:schemeClr val="tx1"/>
                          </a:solidFill>
                          <a:latin typeface="Franklin Gothic Book" charset="0"/>
                          <a:ea typeface="ＭＳ Ｐゴシック" charset="-128"/>
                          <a:cs typeface="ＭＳ Ｐゴシック" charset="-128"/>
                        </a:rPr>
                        <a:t>POST</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36692422"/>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When to use REST?</a:t>
            </a:r>
            <a:endParaRPr lang="en-US" noProof="0" dirty="0"/>
          </a:p>
        </p:txBody>
      </p:sp>
      <p:sp>
        <p:nvSpPr>
          <p:cNvPr id="3" name="Content Placeholder 2"/>
          <p:cNvSpPr>
            <a:spLocks noGrp="1"/>
          </p:cNvSpPr>
          <p:nvPr>
            <p:ph idx="1"/>
          </p:nvPr>
        </p:nvSpPr>
        <p:spPr/>
        <p:txBody>
          <a:bodyPr/>
          <a:lstStyle/>
          <a:p>
            <a:r>
              <a:rPr lang="en-US" noProof="0"/>
              <a:t>Want low coupling between systems</a:t>
            </a:r>
          </a:p>
          <a:p>
            <a:pPr lvl="1"/>
            <a:r>
              <a:rPr lang="en-US" noProof="0"/>
              <a:t>In theory, very little up-front negotiation required</a:t>
            </a:r>
          </a:p>
          <a:p>
            <a:r>
              <a:rPr lang="en-US" noProof="0"/>
              <a:t>Small, light-weight exchanges</a:t>
            </a:r>
          </a:p>
          <a:p>
            <a:r>
              <a:rPr lang="en-US" noProof="0"/>
              <a:t>Focus is CRUD operations</a:t>
            </a:r>
          </a:p>
          <a:p>
            <a:pPr lvl="1"/>
            <a:r>
              <a:rPr lang="en-US" noProof="0"/>
              <a:t>Also for publish/subscribe</a:t>
            </a:r>
          </a:p>
          <a:p>
            <a:r>
              <a:rPr lang="en-US" noProof="0"/>
              <a:t>Client-driven client-server orchestration</a:t>
            </a:r>
          </a:p>
          <a:p>
            <a:r>
              <a:rPr lang="en-US" noProof="0"/>
              <a:t>Server endpoint has fixed location</a:t>
            </a:r>
          </a:p>
          <a:p>
            <a:r>
              <a:rPr lang="en-US" noProof="0"/>
              <a:t>Well-suited for Mobile, PHR, Registries</a:t>
            </a:r>
            <a:endParaRPr lang="en-US" noProof="0" dirty="0"/>
          </a:p>
        </p:txBody>
      </p:sp>
      <p:sp>
        <p:nvSpPr>
          <p:cNvPr id="4" name="Slide Number Placeholder 3"/>
          <p:cNvSpPr>
            <a:spLocks noGrp="1"/>
          </p:cNvSpPr>
          <p:nvPr>
            <p:ph type="sldNum" sz="quarter" idx="11"/>
          </p:nvPr>
        </p:nvSpPr>
        <p:spPr>
          <a:xfrm>
            <a:off x="5791200" y="6629400"/>
            <a:ext cx="711200" cy="228600"/>
          </a:xfrm>
        </p:spPr>
        <p:txBody>
          <a:bodyPr/>
          <a:lstStyle/>
          <a:p>
            <a:fld id="{5CC3E5C4-3E2B-40F1-9F2B-C46CEB0C88DF}" type="slidenum">
              <a:rPr lang="en-CA" smtClean="0"/>
              <a:pPr/>
              <a:t>52</a:t>
            </a:fld>
            <a:endParaRPr lang="en-CA" dirty="0"/>
          </a:p>
        </p:txBody>
      </p:sp>
      <p:graphicFrame>
        <p:nvGraphicFramePr>
          <p:cNvPr id="8" name="Diagram 7"/>
          <p:cNvGraphicFramePr/>
          <p:nvPr>
            <p:extLst/>
          </p:nvPr>
        </p:nvGraphicFramePr>
        <p:xfrm>
          <a:off x="8616280" y="2965400"/>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21279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When to avoid REST?</a:t>
            </a:r>
            <a:endParaRPr lang="en-US" noProof="0" dirty="0"/>
          </a:p>
        </p:txBody>
      </p:sp>
      <p:sp>
        <p:nvSpPr>
          <p:cNvPr id="3" name="Content Placeholder 2"/>
          <p:cNvSpPr>
            <a:spLocks noGrp="1"/>
          </p:cNvSpPr>
          <p:nvPr>
            <p:ph idx="1"/>
          </p:nvPr>
        </p:nvSpPr>
        <p:spPr/>
        <p:txBody>
          <a:bodyPr/>
          <a:lstStyle/>
          <a:p>
            <a:r>
              <a:rPr lang="en-US" noProof="0"/>
              <a:t>Complex or server-driven orchestration</a:t>
            </a:r>
          </a:p>
          <a:p>
            <a:pPr lvl="1"/>
            <a:r>
              <a:rPr lang="en-US" noProof="0"/>
              <a:t>Order of operations matters (e.g. complex decision support)</a:t>
            </a:r>
          </a:p>
          <a:p>
            <a:r>
              <a:rPr lang="en-US" noProof="0"/>
              <a:t>Unit of work != resource</a:t>
            </a:r>
          </a:p>
          <a:p>
            <a:pPr lvl="1"/>
            <a:r>
              <a:rPr lang="en-US" noProof="0"/>
              <a:t>“Transaction” may be an option</a:t>
            </a:r>
          </a:p>
          <a:p>
            <a:r>
              <a:rPr lang="en-US" noProof="0"/>
              <a:t>No natural “server” or no fixed network location</a:t>
            </a:r>
          </a:p>
          <a:p>
            <a:r>
              <a:rPr lang="en-US" noProof="0"/>
              <a:t>Lack of trust in the client for contextual </a:t>
            </a:r>
            <a:br>
              <a:rPr lang="en-US" noProof="0"/>
            </a:br>
            <a:r>
              <a:rPr lang="en-US" noProof="0"/>
              <a:t>audit, etc.</a:t>
            </a:r>
            <a:endParaRPr lang="en-US" noProof="0" dirty="0"/>
          </a:p>
        </p:txBody>
      </p:sp>
      <p:sp>
        <p:nvSpPr>
          <p:cNvPr id="4" name="Slide Number Placeholder 3"/>
          <p:cNvSpPr>
            <a:spLocks noGrp="1"/>
          </p:cNvSpPr>
          <p:nvPr>
            <p:ph type="sldNum" sz="quarter" idx="11"/>
          </p:nvPr>
        </p:nvSpPr>
        <p:spPr>
          <a:xfrm>
            <a:off x="5791200" y="6629400"/>
            <a:ext cx="711200" cy="228600"/>
          </a:xfrm>
        </p:spPr>
        <p:txBody>
          <a:bodyPr/>
          <a:lstStyle/>
          <a:p>
            <a:fld id="{5CC3E5C4-3E2B-40F1-9F2B-C46CEB0C88DF}" type="slidenum">
              <a:rPr lang="en-CA" smtClean="0"/>
              <a:pPr/>
              <a:t>53</a:t>
            </a:fld>
            <a:endParaRPr lang="en-CA" dirty="0"/>
          </a:p>
        </p:txBody>
      </p:sp>
      <p:graphicFrame>
        <p:nvGraphicFramePr>
          <p:cNvPr id="8" name="Diagram 7"/>
          <p:cNvGraphicFramePr/>
          <p:nvPr>
            <p:extLst/>
          </p:nvPr>
        </p:nvGraphicFramePr>
        <p:xfrm>
          <a:off x="8616280" y="2965400"/>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34119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Just a quick GET</a:t>
            </a:r>
            <a:endParaRPr lang="en-US" dirty="0"/>
          </a:p>
        </p:txBody>
      </p:sp>
      <p:sp>
        <p:nvSpPr>
          <p:cNvPr id="3" name="Content Placeholder 2"/>
          <p:cNvSpPr>
            <a:spLocks noGrp="1"/>
          </p:cNvSpPr>
          <p:nvPr>
            <p:ph idx="1"/>
          </p:nvPr>
        </p:nvSpPr>
        <p:spPr/>
        <p:txBody>
          <a:bodyPr/>
          <a:lstStyle/>
          <a:p>
            <a:r>
              <a:rPr lang="en-US"/>
              <a:t>GET /fhir/Patient/1 HTTP/1.1</a:t>
            </a:r>
          </a:p>
          <a:p>
            <a:endParaRPr lang="en-US"/>
          </a:p>
          <a:p>
            <a:r>
              <a:rPr lang="en-US"/>
              <a:t>HTTP/1.1 200 OK</a:t>
            </a:r>
          </a:p>
          <a:p>
            <a:r>
              <a:rPr lang="en-US"/>
              <a:t>Content-Type: application/xml+fhir;charset=utf-8</a:t>
            </a:r>
          </a:p>
          <a:p>
            <a:r>
              <a:rPr lang="en-US"/>
              <a:t>Content-Length: 787</a:t>
            </a:r>
          </a:p>
          <a:p>
            <a:r>
              <a:rPr lang="en-US"/>
              <a:t>Content-Location: </a:t>
            </a:r>
          </a:p>
          <a:p>
            <a:r>
              <a:rPr lang="en-US"/>
              <a:t>  http://fhir.furore.com/fhir/Patient/1/_history/1</a:t>
            </a:r>
          </a:p>
          <a:p>
            <a:r>
              <a:rPr lang="en-US"/>
              <a:t>Last-Modified: Tue, 29 May 2012 23:45:32 GMT</a:t>
            </a:r>
            <a:endParaRPr lang="en-US" dirty="0"/>
          </a:p>
        </p:txBody>
      </p:sp>
      <p:sp>
        <p:nvSpPr>
          <p:cNvPr id="5" name="Slide Number Placeholder 4"/>
          <p:cNvSpPr>
            <a:spLocks noGrp="1"/>
          </p:cNvSpPr>
          <p:nvPr>
            <p:ph type="sldNum" sz="quarter" idx="4"/>
          </p:nvPr>
        </p:nvSpPr>
        <p:spPr/>
        <p:txBody>
          <a:bodyPr/>
          <a:lstStyle/>
          <a:p>
            <a:fld id="{2CD36790-EF9F-4521-A783-189BE19EEE4B}" type="slidenum">
              <a:rPr lang="en-US" smtClean="0"/>
              <a:pPr/>
              <a:t>54</a:t>
            </a:fld>
            <a:endParaRPr lang="en-US"/>
          </a:p>
        </p:txBody>
      </p:sp>
      <p:sp>
        <p:nvSpPr>
          <p:cNvPr id="7" name="Rectangle 6"/>
          <p:cNvSpPr/>
          <p:nvPr/>
        </p:nvSpPr>
        <p:spPr>
          <a:xfrm>
            <a:off x="2133600" y="4724400"/>
            <a:ext cx="7924800" cy="2046714"/>
          </a:xfrm>
          <a:prstGeom prst="rect">
            <a:avLst/>
          </a:prstGeom>
        </p:spPr>
        <p:txBody>
          <a:bodyPr wrap="square">
            <a:spAutoFit/>
          </a:bodyPr>
          <a:lstStyle/>
          <a:p>
            <a:r>
              <a:rPr lang="nl-NL" dirty="0">
                <a:latin typeface="Courier New" pitchFamily="49" charset="0"/>
                <a:cs typeface="Courier New" pitchFamily="49" charset="0"/>
              </a:rPr>
              <a:t>&lt;?</a:t>
            </a:r>
            <a:r>
              <a:rPr lang="nl-NL" dirty="0" err="1">
                <a:latin typeface="Courier New" pitchFamily="49" charset="0"/>
                <a:cs typeface="Courier New" pitchFamily="49" charset="0"/>
              </a:rPr>
              <a:t>xml</a:t>
            </a:r>
            <a:r>
              <a:rPr lang="nl-NL" dirty="0">
                <a:latin typeface="Courier New" pitchFamily="49" charset="0"/>
                <a:cs typeface="Courier New" pitchFamily="49" charset="0"/>
              </a:rPr>
              <a:t> </a:t>
            </a:r>
            <a:r>
              <a:rPr lang="nl-NL" dirty="0" err="1">
                <a:latin typeface="Courier New" pitchFamily="49" charset="0"/>
                <a:cs typeface="Courier New" pitchFamily="49" charset="0"/>
              </a:rPr>
              <a:t>version</a:t>
            </a:r>
            <a:r>
              <a:rPr lang="nl-NL" dirty="0">
                <a:latin typeface="Courier New" pitchFamily="49" charset="0"/>
                <a:cs typeface="Courier New" pitchFamily="49" charset="0"/>
              </a:rPr>
              <a:t>="1.0" </a:t>
            </a:r>
            <a:r>
              <a:rPr lang="nl-NL" dirty="0" err="1">
                <a:latin typeface="Courier New" pitchFamily="49" charset="0"/>
                <a:cs typeface="Courier New" pitchFamily="49" charset="0"/>
              </a:rPr>
              <a:t>encoding</a:t>
            </a:r>
            <a:r>
              <a:rPr lang="nl-NL" dirty="0">
                <a:latin typeface="Courier New" pitchFamily="49" charset="0"/>
                <a:cs typeface="Courier New" pitchFamily="49" charset="0"/>
              </a:rPr>
              <a:t>="UTF-8"?&gt;</a:t>
            </a:r>
          </a:p>
          <a:p>
            <a:r>
              <a:rPr lang="en-CA" sz="1000" dirty="0">
                <a:latin typeface="Courier New" pitchFamily="49" charset="0"/>
                <a:cs typeface="Courier New" pitchFamily="49" charset="0"/>
              </a:rPr>
              <a:t>&lt;Patient </a:t>
            </a:r>
            <a:r>
              <a:rPr lang="en-CA" sz="1000" dirty="0" err="1">
                <a:latin typeface="Courier New" pitchFamily="49" charset="0"/>
                <a:cs typeface="Courier New" pitchFamily="49" charset="0"/>
              </a:rPr>
              <a:t>xmlns</a:t>
            </a:r>
            <a:r>
              <a:rPr lang="en-CA" sz="1000" dirty="0">
                <a:latin typeface="Courier New" pitchFamily="49" charset="0"/>
                <a:cs typeface="Courier New" pitchFamily="49" charset="0"/>
              </a:rPr>
              <a:t>="http://hl7.org/fhir"&gt;&lt;id value="1"/&gt;&lt;meta&gt;&lt;</a:t>
            </a:r>
            <a:r>
              <a:rPr lang="en-CA" sz="1000" dirty="0" err="1">
                <a:latin typeface="Courier New" pitchFamily="49" charset="0"/>
                <a:cs typeface="Courier New" pitchFamily="49" charset="0"/>
              </a:rPr>
              <a:t>lastUpdated</a:t>
            </a:r>
            <a:r>
              <a:rPr lang="en-CA" sz="1000" dirty="0">
                <a:latin typeface="Courier New" pitchFamily="49" charset="0"/>
                <a:cs typeface="Courier New" pitchFamily="49" charset="0"/>
              </a:rPr>
              <a:t> value="2012-05-29T23:45:32Z"/&gt;&lt;/meta&gt;&lt;text&gt;&lt;status value="generated"/&gt;&lt;</a:t>
            </a:r>
            <a:r>
              <a:rPr lang="en-CA" sz="1000" dirty="0" err="1">
                <a:latin typeface="Courier New" pitchFamily="49" charset="0"/>
                <a:cs typeface="Courier New" pitchFamily="49" charset="0"/>
              </a:rPr>
              <a:t>xhtml:div</a:t>
            </a:r>
            <a:r>
              <a:rPr lang="en-CA" sz="1000" dirty="0">
                <a:latin typeface="Courier New" pitchFamily="49" charset="0"/>
                <a:cs typeface="Courier New" pitchFamily="49" charset="0"/>
              </a:rPr>
              <a:t> </a:t>
            </a:r>
            <a:r>
              <a:rPr lang="en-CA" sz="1000" dirty="0" err="1">
                <a:latin typeface="Courier New" pitchFamily="49" charset="0"/>
                <a:cs typeface="Courier New" pitchFamily="49" charset="0"/>
              </a:rPr>
              <a:t>xmlns:xhtml</a:t>
            </a:r>
            <a:r>
              <a:rPr lang="en-CA" sz="1000" dirty="0">
                <a:latin typeface="Courier New" pitchFamily="49" charset="0"/>
                <a:cs typeface="Courier New" pitchFamily="49" charset="0"/>
              </a:rPr>
              <a:t>= "http://www.w3.org/1999/xhtml"&gt;Everywoman, Eve. SSN:444222222&lt;/</a:t>
            </a:r>
            <a:r>
              <a:rPr lang="en-CA" sz="1000" dirty="0" err="1">
                <a:latin typeface="Courier New" pitchFamily="49" charset="0"/>
                <a:cs typeface="Courier New" pitchFamily="49" charset="0"/>
              </a:rPr>
              <a:t>xhtml:div</a:t>
            </a:r>
            <a:r>
              <a:rPr lang="en-CA" sz="1000" dirty="0">
                <a:latin typeface="Courier New" pitchFamily="49" charset="0"/>
                <a:cs typeface="Courier New" pitchFamily="49" charset="0"/>
              </a:rPr>
              <a:t>&gt;&lt;/text&gt;&lt;identifier&gt;&lt;type&gt; &lt;coding&gt;&lt;system value="http://hl7.org/fhir/v2/0203"/&gt;&lt;code value="SS"/&gt;&lt;/coding&gt;&lt;/type&gt;&lt;system value="http://hl7.org/fhir/sid/us-ssn"/&gt;&lt;value value="444222222"/&gt;&lt;/identifier&gt;&lt;name&gt;&lt;use value= "official"/&gt;&lt;family value="Everywoman"/&gt;&lt;given value="Eve"/&gt;&lt;/name&gt;&lt;telecom&gt;&lt;system value="phone"/&gt; &lt;value </a:t>
            </a:r>
            <a:r>
              <a:rPr lang="en-CA" sz="1000" dirty="0" err="1">
                <a:latin typeface="Courier New" pitchFamily="49" charset="0"/>
                <a:cs typeface="Courier New" pitchFamily="49" charset="0"/>
              </a:rPr>
              <a:t>value</a:t>
            </a:r>
            <a:r>
              <a:rPr lang="en-CA" sz="1000" dirty="0">
                <a:latin typeface="Courier New" pitchFamily="49" charset="0"/>
                <a:cs typeface="Courier New" pitchFamily="49" charset="0"/>
              </a:rPr>
              <a:t>="555-555-2003"/&gt;&lt;use value="work"/&gt;&lt;/telecom&gt;&lt;gender value="female" /&gt;&lt;</a:t>
            </a:r>
            <a:r>
              <a:rPr lang="en-CA" sz="1000" dirty="0" err="1">
                <a:latin typeface="Courier New" pitchFamily="49" charset="0"/>
                <a:cs typeface="Courier New" pitchFamily="49" charset="0"/>
              </a:rPr>
              <a:t>birthDate</a:t>
            </a:r>
            <a:r>
              <a:rPr lang="en-CA" sz="1000" dirty="0">
                <a:latin typeface="Courier New" pitchFamily="49" charset="0"/>
                <a:cs typeface="Courier New" pitchFamily="49" charset="0"/>
              </a:rPr>
              <a:t> value="1973-05-31"/&gt;&lt;address&gt;&lt;use value="home"/&gt;&lt;line value="2222 Home Street"/&gt;&lt;/address&gt; &lt;</a:t>
            </a:r>
            <a:r>
              <a:rPr lang="en-CA" sz="1000" dirty="0" err="1">
                <a:latin typeface="Courier New" pitchFamily="49" charset="0"/>
                <a:cs typeface="Courier New" pitchFamily="49" charset="0"/>
              </a:rPr>
              <a:t>managingOrganization</a:t>
            </a:r>
            <a:r>
              <a:rPr lang="en-CA" sz="1000" dirty="0">
                <a:latin typeface="Courier New" pitchFamily="49" charset="0"/>
                <a:cs typeface="Courier New" pitchFamily="49" charset="0"/>
              </a:rPr>
              <a:t>&gt;&lt;reference value="Organization/hl7"/&gt;&lt;/</a:t>
            </a:r>
            <a:r>
              <a:rPr lang="en-CA" sz="1000" dirty="0" err="1">
                <a:latin typeface="Courier New" pitchFamily="49" charset="0"/>
                <a:cs typeface="Courier New" pitchFamily="49" charset="0"/>
              </a:rPr>
              <a:t>managingOrganization</a:t>
            </a:r>
            <a:r>
              <a:rPr lang="en-CA" sz="1000" dirty="0">
                <a:latin typeface="Courier New" pitchFamily="49" charset="0"/>
                <a:cs typeface="Courier New" pitchFamily="49" charset="0"/>
              </a:rPr>
              <a:t>&gt;&lt;active value="true"/&gt;&lt;/Patient&gt;</a:t>
            </a:r>
            <a:endParaRPr lang="nl-NL" sz="1000" dirty="0">
              <a:latin typeface="Courier New" pitchFamily="49" charset="0"/>
              <a:cs typeface="Courier New" pitchFamily="49" charset="0"/>
            </a:endParaRPr>
          </a:p>
          <a:p>
            <a:endParaRPr lang="nl-NL" sz="900" dirty="0">
              <a:latin typeface="Courier New" pitchFamily="49" charset="0"/>
              <a:cs typeface="Courier New" pitchFamily="49" charset="0"/>
            </a:endParaRPr>
          </a:p>
        </p:txBody>
      </p:sp>
      <p:cxnSp>
        <p:nvCxnSpPr>
          <p:cNvPr id="9" name="Straight Arrow Connector 8"/>
          <p:cNvCxnSpPr/>
          <p:nvPr/>
        </p:nvCxnSpPr>
        <p:spPr bwMode="auto">
          <a:xfrm flipH="1">
            <a:off x="7320136" y="4365104"/>
            <a:ext cx="1440160" cy="461392"/>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sp>
        <p:nvSpPr>
          <p:cNvPr id="10" name="Cloud 9"/>
          <p:cNvSpPr/>
          <p:nvPr/>
        </p:nvSpPr>
        <p:spPr bwMode="auto">
          <a:xfrm>
            <a:off x="8544272" y="3645024"/>
            <a:ext cx="1676400" cy="914400"/>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solidFill>
                  <a:schemeClr val="bg1"/>
                </a:solidFill>
              </a:rPr>
              <a:t>UTF-8 encoded</a:t>
            </a:r>
          </a:p>
        </p:txBody>
      </p:sp>
      <p:cxnSp>
        <p:nvCxnSpPr>
          <p:cNvPr id="11" name="Straight Arrow Connector 10"/>
          <p:cNvCxnSpPr/>
          <p:nvPr/>
        </p:nvCxnSpPr>
        <p:spPr bwMode="auto">
          <a:xfrm flipH="1" flipV="1">
            <a:off x="2286000" y="5019676"/>
            <a:ext cx="1762126" cy="1221865"/>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sp>
        <p:nvSpPr>
          <p:cNvPr id="12" name="Cloud 11"/>
          <p:cNvSpPr/>
          <p:nvPr/>
        </p:nvSpPr>
        <p:spPr bwMode="auto">
          <a:xfrm>
            <a:off x="2819400" y="5867400"/>
            <a:ext cx="2743200" cy="669414"/>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solidFill>
                  <a:schemeClr val="bg1"/>
                </a:solidFill>
              </a:rPr>
              <a:t>See the BOM?</a:t>
            </a:r>
          </a:p>
        </p:txBody>
      </p:sp>
      <p:cxnSp>
        <p:nvCxnSpPr>
          <p:cNvPr id="13" name="Straight Arrow Connector 12"/>
          <p:cNvCxnSpPr/>
          <p:nvPr/>
        </p:nvCxnSpPr>
        <p:spPr bwMode="auto">
          <a:xfrm flipH="1" flipV="1">
            <a:off x="4876800" y="2209800"/>
            <a:ext cx="1219200" cy="80964"/>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sp>
        <p:nvSpPr>
          <p:cNvPr id="14" name="Cloud 13"/>
          <p:cNvSpPr/>
          <p:nvPr/>
        </p:nvSpPr>
        <p:spPr bwMode="auto">
          <a:xfrm>
            <a:off x="5943600" y="1833563"/>
            <a:ext cx="3276600" cy="914400"/>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solidFill>
                  <a:schemeClr val="bg1"/>
                </a:solidFill>
              </a:rPr>
              <a:t>HTTP Verb + path</a:t>
            </a:r>
          </a:p>
        </p:txBody>
      </p:sp>
    </p:spTree>
    <p:extLst>
      <p:ext uri="{BB962C8B-B14F-4D97-AF65-F5344CB8AC3E}">
        <p14:creationId xmlns:p14="http://schemas.microsoft.com/office/powerpoint/2010/main" val="41533242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Resource’s identity</a:t>
            </a:r>
            <a:endParaRPr lang="en-US" dirty="0"/>
          </a:p>
        </p:txBody>
      </p:sp>
      <p:sp>
        <p:nvSpPr>
          <p:cNvPr id="3" name="Content Placeholder 2"/>
          <p:cNvSpPr>
            <a:spLocks noGrp="1"/>
          </p:cNvSpPr>
          <p:nvPr>
            <p:ph idx="1"/>
          </p:nvPr>
        </p:nvSpPr>
        <p:spPr/>
        <p:txBody>
          <a:bodyPr/>
          <a:lstStyle/>
          <a:p>
            <a:r>
              <a:rPr lang="en-US"/>
              <a:t>In fact: a URL</a:t>
            </a:r>
          </a:p>
          <a:p>
            <a:pPr lvl="1"/>
            <a:endParaRPr lang="en-US"/>
          </a:p>
          <a:p>
            <a:pPr lvl="1"/>
            <a:r>
              <a:rPr lang="en-US"/>
              <a:t>https://server.org/fhir/Patient/1</a:t>
            </a:r>
            <a:endParaRPr lang="en-US" dirty="0"/>
          </a:p>
        </p:txBody>
      </p:sp>
      <p:sp>
        <p:nvSpPr>
          <p:cNvPr id="5" name="Slide Number Placeholder 4"/>
          <p:cNvSpPr>
            <a:spLocks noGrp="1"/>
          </p:cNvSpPr>
          <p:nvPr>
            <p:ph type="sldNum" sz="quarter" idx="11"/>
          </p:nvPr>
        </p:nvSpPr>
        <p:spPr>
          <a:xfrm>
            <a:off x="5791200" y="6629400"/>
            <a:ext cx="711200" cy="228600"/>
          </a:xfrm>
        </p:spPr>
        <p:txBody>
          <a:bodyPr/>
          <a:lstStyle/>
          <a:p>
            <a:fld id="{2CD36790-EF9F-4521-A783-189BE19EEE4B}" type="slidenum">
              <a:rPr lang="en-US" smtClean="0"/>
              <a:pPr/>
              <a:t>55</a:t>
            </a:fld>
            <a:endParaRPr lang="en-US"/>
          </a:p>
        </p:txBody>
      </p:sp>
      <p:sp>
        <p:nvSpPr>
          <p:cNvPr id="6" name="Left Brace 5"/>
          <p:cNvSpPr/>
          <p:nvPr/>
        </p:nvSpPr>
        <p:spPr bwMode="auto">
          <a:xfrm rot="16200000">
            <a:off x="5600699" y="1943100"/>
            <a:ext cx="381000" cy="3200401"/>
          </a:xfrm>
          <a:prstGeom prst="leftBrace">
            <a:avLst>
              <a:gd name="adj1" fmla="val 8333"/>
              <a:gd name="adj2" fmla="val 49188"/>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7" name="TextBox 6"/>
          <p:cNvSpPr txBox="1"/>
          <p:nvPr/>
        </p:nvSpPr>
        <p:spPr>
          <a:xfrm>
            <a:off x="5192317" y="3745468"/>
            <a:ext cx="1069524" cy="369332"/>
          </a:xfrm>
          <a:prstGeom prst="rect">
            <a:avLst/>
          </a:prstGeom>
          <a:noFill/>
        </p:spPr>
        <p:txBody>
          <a:bodyPr wrap="none" rtlCol="0">
            <a:spAutoFit/>
          </a:bodyPr>
          <a:lstStyle/>
          <a:p>
            <a:r>
              <a:rPr lang="en-US" dirty="0"/>
              <a:t>endpoint</a:t>
            </a:r>
          </a:p>
        </p:txBody>
      </p:sp>
      <p:sp>
        <p:nvSpPr>
          <p:cNvPr id="8" name="Left Brace 7"/>
          <p:cNvSpPr/>
          <p:nvPr/>
        </p:nvSpPr>
        <p:spPr bwMode="auto">
          <a:xfrm rot="5400000">
            <a:off x="7980618" y="2181226"/>
            <a:ext cx="380999" cy="1219202"/>
          </a:xfrm>
          <a:prstGeom prst="leftBrace">
            <a:avLst>
              <a:gd name="adj1" fmla="val 8333"/>
              <a:gd name="adj2" fmla="val 49188"/>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9" name="Left Brace 8"/>
          <p:cNvSpPr/>
          <p:nvPr/>
        </p:nvSpPr>
        <p:spPr bwMode="auto">
          <a:xfrm rot="16200000">
            <a:off x="9077905" y="3234806"/>
            <a:ext cx="380999" cy="609602"/>
          </a:xfrm>
          <a:prstGeom prst="leftBrace">
            <a:avLst>
              <a:gd name="adj1" fmla="val 8333"/>
              <a:gd name="adj2" fmla="val 49188"/>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10" name="TextBox 9"/>
          <p:cNvSpPr txBox="1"/>
          <p:nvPr/>
        </p:nvSpPr>
        <p:spPr>
          <a:xfrm>
            <a:off x="7409116" y="2230995"/>
            <a:ext cx="1582484" cy="369332"/>
          </a:xfrm>
          <a:prstGeom prst="rect">
            <a:avLst/>
          </a:prstGeom>
          <a:noFill/>
        </p:spPr>
        <p:txBody>
          <a:bodyPr wrap="none" rtlCol="0">
            <a:spAutoFit/>
          </a:bodyPr>
          <a:lstStyle/>
          <a:p>
            <a:r>
              <a:rPr lang="en-US" dirty="0"/>
              <a:t>resource type</a:t>
            </a:r>
          </a:p>
        </p:txBody>
      </p:sp>
      <p:sp>
        <p:nvSpPr>
          <p:cNvPr id="11" name="TextBox 10"/>
          <p:cNvSpPr txBox="1"/>
          <p:nvPr/>
        </p:nvSpPr>
        <p:spPr>
          <a:xfrm>
            <a:off x="8773100" y="3745468"/>
            <a:ext cx="1056700" cy="369332"/>
          </a:xfrm>
          <a:prstGeom prst="rect">
            <a:avLst/>
          </a:prstGeom>
          <a:noFill/>
        </p:spPr>
        <p:txBody>
          <a:bodyPr wrap="none" rtlCol="0">
            <a:spAutoFit/>
          </a:bodyPr>
          <a:lstStyle/>
          <a:p>
            <a:r>
              <a:rPr lang="en-US" dirty="0"/>
              <a:t>identifier</a:t>
            </a:r>
          </a:p>
        </p:txBody>
      </p:sp>
      <p:sp>
        <p:nvSpPr>
          <p:cNvPr id="12" name="TextBox 11"/>
          <p:cNvSpPr txBox="1"/>
          <p:nvPr/>
        </p:nvSpPr>
        <p:spPr>
          <a:xfrm>
            <a:off x="2286000" y="5029200"/>
            <a:ext cx="6314614" cy="369332"/>
          </a:xfrm>
          <a:prstGeom prst="rect">
            <a:avLst/>
          </a:prstGeom>
          <a:noFill/>
        </p:spPr>
        <p:txBody>
          <a:bodyPr wrap="none" rtlCol="0">
            <a:spAutoFit/>
          </a:bodyPr>
          <a:lstStyle/>
          <a:p>
            <a:r>
              <a:rPr lang="en-US" dirty="0"/>
              <a:t>Note: This URL resolves to the current version of a resource</a:t>
            </a:r>
          </a:p>
        </p:txBody>
      </p:sp>
    </p:spTree>
    <p:extLst>
      <p:ext uri="{BB962C8B-B14F-4D97-AF65-F5344CB8AC3E}">
        <p14:creationId xmlns:p14="http://schemas.microsoft.com/office/powerpoint/2010/main" val="26365975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cstate="print"/>
          <a:srcRect/>
          <a:stretch>
            <a:fillRect/>
          </a:stretch>
        </p:blipFill>
        <p:spPr bwMode="auto">
          <a:xfrm>
            <a:off x="6600006" y="2060849"/>
            <a:ext cx="3600450" cy="3114675"/>
          </a:xfrm>
          <a:prstGeom prst="rect">
            <a:avLst/>
          </a:prstGeom>
          <a:noFill/>
          <a:ln w="9525">
            <a:noFill/>
            <a:miter lim="800000"/>
            <a:headEnd/>
            <a:tailEnd/>
          </a:ln>
        </p:spPr>
      </p:pic>
      <p:pic>
        <p:nvPicPr>
          <p:cNvPr id="2050" name="Picture 2"/>
          <p:cNvPicPr>
            <a:picLocks noChangeAspect="1" noChangeArrowheads="1"/>
          </p:cNvPicPr>
          <p:nvPr/>
        </p:nvPicPr>
        <p:blipFill>
          <a:blip r:embed="rId4" cstate="print"/>
          <a:srcRect/>
          <a:stretch>
            <a:fillRect/>
          </a:stretch>
        </p:blipFill>
        <p:spPr bwMode="auto">
          <a:xfrm>
            <a:off x="1919536" y="2060849"/>
            <a:ext cx="4514850" cy="3914775"/>
          </a:xfrm>
          <a:prstGeom prst="rect">
            <a:avLst/>
          </a:prstGeom>
          <a:noFill/>
          <a:ln w="9525">
            <a:noFill/>
            <a:miter lim="800000"/>
            <a:headEnd/>
            <a:tailEnd/>
          </a:ln>
        </p:spPr>
      </p:pic>
      <p:sp>
        <p:nvSpPr>
          <p:cNvPr id="2" name="Title 1"/>
          <p:cNvSpPr>
            <a:spLocks noGrp="1"/>
          </p:cNvSpPr>
          <p:nvPr>
            <p:ph type="title"/>
          </p:nvPr>
        </p:nvSpPr>
        <p:spPr/>
        <p:txBody>
          <a:bodyPr/>
          <a:lstStyle/>
          <a:p>
            <a:r>
              <a:rPr lang="en-US"/>
              <a:t>“Business” identifiers</a:t>
            </a:r>
            <a:endParaRPr lang="en-US"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56</a:t>
            </a:fld>
            <a:endParaRPr lang="en-CA" dirty="0"/>
          </a:p>
        </p:txBody>
      </p:sp>
      <p:sp>
        <p:nvSpPr>
          <p:cNvPr id="5" name="Rounded Rectangle 4"/>
          <p:cNvSpPr/>
          <p:nvPr/>
        </p:nvSpPr>
        <p:spPr bwMode="auto">
          <a:xfrm>
            <a:off x="1936304" y="3676328"/>
            <a:ext cx="4447728" cy="256729"/>
          </a:xfrm>
          <a:prstGeom prst="roundRect">
            <a:avLst/>
          </a:prstGeom>
          <a:noFill/>
          <a:ln w="57150">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endParaRPr lang="nl-NL">
              <a:solidFill>
                <a:schemeClr val="tx1"/>
              </a:solidFill>
              <a:latin typeface="Arial" charset="0"/>
            </a:endParaRPr>
          </a:p>
        </p:txBody>
      </p:sp>
      <p:sp>
        <p:nvSpPr>
          <p:cNvPr id="8" name="Rounded Rectangle 7"/>
          <p:cNvSpPr/>
          <p:nvPr/>
        </p:nvSpPr>
        <p:spPr bwMode="auto">
          <a:xfrm>
            <a:off x="6672064" y="2438400"/>
            <a:ext cx="3456384" cy="330150"/>
          </a:xfrm>
          <a:prstGeom prst="roundRect">
            <a:avLst/>
          </a:prstGeom>
          <a:noFill/>
          <a:ln w="57150">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endParaRPr lang="nl-NL">
              <a:solidFill>
                <a:schemeClr val="tx1"/>
              </a:solidFill>
              <a:latin typeface="Arial" charset="0"/>
            </a:endParaRPr>
          </a:p>
        </p:txBody>
      </p:sp>
    </p:spTree>
    <p:extLst>
      <p:ext uri="{BB962C8B-B14F-4D97-AF65-F5344CB8AC3E}">
        <p14:creationId xmlns:p14="http://schemas.microsoft.com/office/powerpoint/2010/main" val="14252804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One more look at the header</a:t>
            </a:r>
            <a:endParaRPr lang="en-US" dirty="0"/>
          </a:p>
        </p:txBody>
      </p:sp>
      <p:sp>
        <p:nvSpPr>
          <p:cNvPr id="3" name="Content Placeholder 2"/>
          <p:cNvSpPr>
            <a:spLocks noGrp="1"/>
          </p:cNvSpPr>
          <p:nvPr>
            <p:ph idx="1"/>
          </p:nvPr>
        </p:nvSpPr>
        <p:spPr/>
        <p:txBody>
          <a:bodyPr/>
          <a:lstStyle/>
          <a:p>
            <a:r>
              <a:rPr lang="en-US"/>
              <a:t>GET /fhir/Patient/1 HTTP/1.1</a:t>
            </a:r>
          </a:p>
          <a:p>
            <a:endParaRPr lang="en-US"/>
          </a:p>
          <a:p>
            <a:r>
              <a:rPr lang="en-US"/>
              <a:t>HTTP/1.1 200 OK</a:t>
            </a:r>
          </a:p>
          <a:p>
            <a:r>
              <a:rPr lang="en-US"/>
              <a:t>Content-Type: application/xml+fhir;charset=utf-8</a:t>
            </a:r>
          </a:p>
          <a:p>
            <a:r>
              <a:rPr lang="en-US"/>
              <a:t>Content-Length: 787</a:t>
            </a:r>
          </a:p>
          <a:p>
            <a:r>
              <a:rPr lang="en-US"/>
              <a:t>Etag: W/”12”</a:t>
            </a:r>
          </a:p>
          <a:p>
            <a:r>
              <a:rPr lang="en-US"/>
              <a:t>Content-Location:  http://fhir.furore.com/fhir/Patient/1/_history/12</a:t>
            </a:r>
          </a:p>
          <a:p>
            <a:r>
              <a:rPr lang="en-US"/>
              <a:t>Last-Modified: Tue, 29 May 2012 23:45:32 GMT</a:t>
            </a:r>
            <a:endParaRPr lang="en-US" dirty="0"/>
          </a:p>
        </p:txBody>
      </p:sp>
      <p:sp>
        <p:nvSpPr>
          <p:cNvPr id="5" name="Slide Number Placeholder 4"/>
          <p:cNvSpPr>
            <a:spLocks noGrp="1"/>
          </p:cNvSpPr>
          <p:nvPr>
            <p:ph type="sldNum" sz="quarter" idx="4"/>
          </p:nvPr>
        </p:nvSpPr>
        <p:spPr/>
        <p:txBody>
          <a:bodyPr/>
          <a:lstStyle/>
          <a:p>
            <a:fld id="{2CD36790-EF9F-4521-A783-189BE19EEE4B}" type="slidenum">
              <a:rPr lang="en-US" smtClean="0"/>
              <a:pPr/>
              <a:t>57</a:t>
            </a:fld>
            <a:endParaRPr lang="en-US"/>
          </a:p>
        </p:txBody>
      </p:sp>
    </p:spTree>
    <p:extLst>
      <p:ext uri="{BB962C8B-B14F-4D97-AF65-F5344CB8AC3E}">
        <p14:creationId xmlns:p14="http://schemas.microsoft.com/office/powerpoint/2010/main" val="13453668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For a specific version…</a:t>
            </a:r>
            <a:endParaRPr lang="en-US" dirty="0"/>
          </a:p>
        </p:txBody>
      </p:sp>
      <p:sp>
        <p:nvSpPr>
          <p:cNvPr id="3" name="Content Placeholder 2"/>
          <p:cNvSpPr>
            <a:spLocks noGrp="1"/>
          </p:cNvSpPr>
          <p:nvPr>
            <p:ph idx="1"/>
          </p:nvPr>
        </p:nvSpPr>
        <p:spPr>
          <a:xfrm>
            <a:off x="508000" y="1828800"/>
            <a:ext cx="11176000" cy="4419600"/>
          </a:xfrm>
        </p:spPr>
        <p:txBody>
          <a:bodyPr/>
          <a:lstStyle/>
          <a:p>
            <a:r>
              <a:rPr lang="en-US" dirty="0"/>
              <a:t>We have the version-specific URL</a:t>
            </a:r>
          </a:p>
          <a:p>
            <a:endParaRPr lang="en-US" dirty="0"/>
          </a:p>
          <a:p>
            <a:pPr lvl="1"/>
            <a:endParaRPr lang="en-US" dirty="0"/>
          </a:p>
          <a:p>
            <a:pPr lvl="1"/>
            <a:r>
              <a:rPr lang="en-US" sz="2400" dirty="0">
                <a:latin typeface="Courier New" panose="02070309020205020404" pitchFamily="49" charset="0"/>
                <a:cs typeface="Courier New" panose="02070309020205020404" pitchFamily="49" charset="0"/>
              </a:rPr>
              <a:t>https://server.org/fhir/ (continued)</a:t>
            </a:r>
          </a:p>
          <a:p>
            <a:pPr lvl="1"/>
            <a:endParaRPr lang="en-US" sz="2400" dirty="0">
              <a:latin typeface="Courier New" panose="02070309020205020404" pitchFamily="49" charset="0"/>
              <a:cs typeface="Courier New" panose="02070309020205020404" pitchFamily="49" charset="0"/>
            </a:endParaRPr>
          </a:p>
          <a:p>
            <a:pPr lvl="1"/>
            <a:r>
              <a:rPr lang="en-US" sz="2400" dirty="0">
                <a:latin typeface="Courier New" panose="02070309020205020404" pitchFamily="49" charset="0"/>
                <a:cs typeface="Courier New" panose="02070309020205020404" pitchFamily="49" charset="0"/>
              </a:rPr>
              <a:t>		Patient/1/_history/4</a:t>
            </a:r>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1"/>
          </p:nvPr>
        </p:nvSpPr>
        <p:spPr>
          <a:xfrm>
            <a:off x="5791200" y="6629400"/>
            <a:ext cx="711200" cy="228600"/>
          </a:xfrm>
        </p:spPr>
        <p:txBody>
          <a:bodyPr/>
          <a:lstStyle/>
          <a:p>
            <a:fld id="{2CD36790-EF9F-4521-A783-189BE19EEE4B}" type="slidenum">
              <a:rPr lang="en-US" smtClean="0"/>
              <a:pPr/>
              <a:t>58</a:t>
            </a:fld>
            <a:endParaRPr lang="en-US"/>
          </a:p>
        </p:txBody>
      </p:sp>
      <p:sp>
        <p:nvSpPr>
          <p:cNvPr id="6" name="Left Brace 5"/>
          <p:cNvSpPr/>
          <p:nvPr/>
        </p:nvSpPr>
        <p:spPr bwMode="auto">
          <a:xfrm rot="5400000">
            <a:off x="2857500" y="1726168"/>
            <a:ext cx="381000" cy="3200401"/>
          </a:xfrm>
          <a:prstGeom prst="leftBrace">
            <a:avLst>
              <a:gd name="adj1" fmla="val 8333"/>
              <a:gd name="adj2" fmla="val 49188"/>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7" name="TextBox 6"/>
          <p:cNvSpPr txBox="1"/>
          <p:nvPr/>
        </p:nvSpPr>
        <p:spPr>
          <a:xfrm>
            <a:off x="2449118" y="2766536"/>
            <a:ext cx="1197764" cy="369332"/>
          </a:xfrm>
          <a:prstGeom prst="rect">
            <a:avLst/>
          </a:prstGeom>
          <a:noFill/>
        </p:spPr>
        <p:txBody>
          <a:bodyPr wrap="none" rtlCol="0">
            <a:spAutoFit/>
          </a:bodyPr>
          <a:lstStyle/>
          <a:p>
            <a:r>
              <a:rPr lang="en-US" dirty="0"/>
              <a:t>base path</a:t>
            </a:r>
          </a:p>
        </p:txBody>
      </p:sp>
      <p:sp>
        <p:nvSpPr>
          <p:cNvPr id="8" name="Left Brace 7"/>
          <p:cNvSpPr/>
          <p:nvPr/>
        </p:nvSpPr>
        <p:spPr bwMode="auto">
          <a:xfrm rot="5400000">
            <a:off x="2871500" y="3557299"/>
            <a:ext cx="380998" cy="1343601"/>
          </a:xfrm>
          <a:prstGeom prst="leftBrace">
            <a:avLst>
              <a:gd name="adj1" fmla="val 8333"/>
              <a:gd name="adj2" fmla="val 49188"/>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9" name="Left Brace 8"/>
          <p:cNvSpPr/>
          <p:nvPr/>
        </p:nvSpPr>
        <p:spPr bwMode="auto">
          <a:xfrm rot="16200000">
            <a:off x="3761184" y="4549392"/>
            <a:ext cx="380999" cy="609602"/>
          </a:xfrm>
          <a:prstGeom prst="leftBrace">
            <a:avLst>
              <a:gd name="adj1" fmla="val 8333"/>
              <a:gd name="adj2" fmla="val 49188"/>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10" name="TextBox 9"/>
          <p:cNvSpPr txBox="1"/>
          <p:nvPr/>
        </p:nvSpPr>
        <p:spPr>
          <a:xfrm>
            <a:off x="2256758" y="3753040"/>
            <a:ext cx="1582484" cy="369332"/>
          </a:xfrm>
          <a:prstGeom prst="rect">
            <a:avLst/>
          </a:prstGeom>
          <a:noFill/>
        </p:spPr>
        <p:txBody>
          <a:bodyPr wrap="none" rtlCol="0">
            <a:spAutoFit/>
          </a:bodyPr>
          <a:lstStyle/>
          <a:p>
            <a:r>
              <a:rPr lang="en-US" dirty="0"/>
              <a:t>resource type</a:t>
            </a:r>
          </a:p>
        </p:txBody>
      </p:sp>
      <p:sp>
        <p:nvSpPr>
          <p:cNvPr id="11" name="TextBox 10"/>
          <p:cNvSpPr txBox="1"/>
          <p:nvPr/>
        </p:nvSpPr>
        <p:spPr>
          <a:xfrm>
            <a:off x="3456379" y="4972186"/>
            <a:ext cx="1056700" cy="369332"/>
          </a:xfrm>
          <a:prstGeom prst="rect">
            <a:avLst/>
          </a:prstGeom>
          <a:noFill/>
        </p:spPr>
        <p:txBody>
          <a:bodyPr wrap="none" rtlCol="0">
            <a:spAutoFit/>
          </a:bodyPr>
          <a:lstStyle/>
          <a:p>
            <a:r>
              <a:rPr lang="en-US" dirty="0"/>
              <a:t>identifier</a:t>
            </a:r>
          </a:p>
        </p:txBody>
      </p:sp>
      <p:sp>
        <p:nvSpPr>
          <p:cNvPr id="13" name="Left Brace 12"/>
          <p:cNvSpPr/>
          <p:nvPr/>
        </p:nvSpPr>
        <p:spPr bwMode="auto">
          <a:xfrm rot="16200000">
            <a:off x="5735962" y="4476885"/>
            <a:ext cx="380999" cy="609602"/>
          </a:xfrm>
          <a:prstGeom prst="leftBrace">
            <a:avLst>
              <a:gd name="adj1" fmla="val 8333"/>
              <a:gd name="adj2" fmla="val 49188"/>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14" name="TextBox 13"/>
          <p:cNvSpPr txBox="1"/>
          <p:nvPr/>
        </p:nvSpPr>
        <p:spPr>
          <a:xfrm>
            <a:off x="5316859" y="4899679"/>
            <a:ext cx="1172116" cy="369332"/>
          </a:xfrm>
          <a:prstGeom prst="rect">
            <a:avLst/>
          </a:prstGeom>
          <a:noFill/>
        </p:spPr>
        <p:txBody>
          <a:bodyPr wrap="none" rtlCol="0">
            <a:spAutoFit/>
          </a:bodyPr>
          <a:lstStyle/>
          <a:p>
            <a:r>
              <a:rPr lang="en-US" dirty="0"/>
              <a:t>version id</a:t>
            </a:r>
          </a:p>
        </p:txBody>
      </p:sp>
    </p:spTree>
    <p:extLst>
      <p:ext uri="{BB962C8B-B14F-4D97-AF65-F5344CB8AC3E}">
        <p14:creationId xmlns:p14="http://schemas.microsoft.com/office/powerpoint/2010/main" val="1198176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Support for versions</a:t>
            </a:r>
            <a:endParaRPr lang="en-US" dirty="0"/>
          </a:p>
        </p:txBody>
      </p:sp>
      <p:sp>
        <p:nvSpPr>
          <p:cNvPr id="5" name="Slide Number Placeholder 4"/>
          <p:cNvSpPr>
            <a:spLocks noGrp="1"/>
          </p:cNvSpPr>
          <p:nvPr>
            <p:ph type="sldNum" sz="quarter" idx="11"/>
          </p:nvPr>
        </p:nvSpPr>
        <p:spPr>
          <a:xfrm>
            <a:off x="5791200" y="6629400"/>
            <a:ext cx="711200" cy="228600"/>
          </a:xfrm>
        </p:spPr>
        <p:txBody>
          <a:bodyPr/>
          <a:lstStyle/>
          <a:p>
            <a:fld id="{2CD36790-EF9F-4521-A783-189BE19EEE4B}" type="slidenum">
              <a:rPr lang="en-US" smtClean="0"/>
              <a:pPr/>
              <a:t>59</a:t>
            </a:fld>
            <a:endParaRPr lang="en-US"/>
          </a:p>
        </p:txBody>
      </p:sp>
      <p:sp>
        <p:nvSpPr>
          <p:cNvPr id="7" name="Rectangle 6"/>
          <p:cNvSpPr/>
          <p:nvPr/>
        </p:nvSpPr>
        <p:spPr bwMode="auto">
          <a:xfrm>
            <a:off x="2216160" y="1888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33, v12 </a:t>
            </a:r>
            <a:r>
              <a:rPr lang="en-US" sz="1100" dirty="0"/>
              <a:t>– 2012-12-04</a:t>
            </a:r>
          </a:p>
        </p:txBody>
      </p:sp>
      <p:sp>
        <p:nvSpPr>
          <p:cNvPr id="11" name="Rectangle 10"/>
          <p:cNvSpPr/>
          <p:nvPr/>
        </p:nvSpPr>
        <p:spPr bwMode="auto">
          <a:xfrm>
            <a:off x="2478090" y="2269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33, v13 </a:t>
            </a:r>
            <a:r>
              <a:rPr lang="en-US" sz="1100" dirty="0"/>
              <a:t>– 2012-12-05</a:t>
            </a:r>
          </a:p>
        </p:txBody>
      </p:sp>
      <p:sp>
        <p:nvSpPr>
          <p:cNvPr id="12" name="Rectangle 11"/>
          <p:cNvSpPr/>
          <p:nvPr/>
        </p:nvSpPr>
        <p:spPr bwMode="auto">
          <a:xfrm>
            <a:off x="2746380" y="2650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33, v14 </a:t>
            </a:r>
            <a:r>
              <a:rPr lang="en-US" sz="1100" dirty="0"/>
              <a:t>– 2012-12-08</a:t>
            </a:r>
          </a:p>
        </p:txBody>
      </p:sp>
      <p:sp>
        <p:nvSpPr>
          <p:cNvPr id="13" name="Rectangle 12"/>
          <p:cNvSpPr/>
          <p:nvPr/>
        </p:nvSpPr>
        <p:spPr bwMode="auto">
          <a:xfrm>
            <a:off x="3051180" y="3031123"/>
            <a:ext cx="3200400" cy="1752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b="1" dirty="0">
                <a:solidFill>
                  <a:schemeClr val="bg1"/>
                </a:solidFill>
              </a:rPr>
              <a:t>33, v15 </a:t>
            </a:r>
            <a:r>
              <a:rPr lang="en-US" sz="1100" b="1" dirty="0">
                <a:solidFill>
                  <a:schemeClr val="bg1"/>
                </a:solidFill>
              </a:rPr>
              <a:t>– 2012-12-09</a:t>
            </a:r>
          </a:p>
        </p:txBody>
      </p:sp>
      <p:sp>
        <p:nvSpPr>
          <p:cNvPr id="14" name="Rectangle 13"/>
          <p:cNvSpPr/>
          <p:nvPr/>
        </p:nvSpPr>
        <p:spPr>
          <a:xfrm>
            <a:off x="4574507" y="1765012"/>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12</a:t>
            </a:r>
            <a:endParaRPr lang="en-US" sz="1600" b="1" dirty="0"/>
          </a:p>
        </p:txBody>
      </p:sp>
      <p:sp>
        <p:nvSpPr>
          <p:cNvPr id="19" name="Rectangle 18"/>
          <p:cNvSpPr/>
          <p:nvPr/>
        </p:nvSpPr>
        <p:spPr>
          <a:xfrm>
            <a:off x="2622494" y="5077361"/>
            <a:ext cx="6292906" cy="523220"/>
          </a:xfrm>
          <a:prstGeom prst="rect">
            <a:avLst/>
          </a:prstGeom>
        </p:spPr>
        <p:txBody>
          <a:bodyPr wrap="square">
            <a:spAutoFit/>
          </a:bodyPr>
          <a:lstStyle/>
          <a:p>
            <a:r>
              <a:rPr lang="en-US" sz="2800" dirty="0">
                <a:latin typeface="Courier New" pitchFamily="49" charset="0"/>
                <a:cs typeface="Courier New" pitchFamily="49" charset="0"/>
              </a:rPr>
              <a:t>/server.org/</a:t>
            </a:r>
            <a:r>
              <a:rPr lang="en-US" sz="2800" dirty="0" err="1">
                <a:latin typeface="Courier New" pitchFamily="49" charset="0"/>
                <a:cs typeface="Courier New" pitchFamily="49" charset="0"/>
              </a:rPr>
              <a:t>fhir</a:t>
            </a:r>
            <a:r>
              <a:rPr lang="en-US" sz="2800" dirty="0">
                <a:latin typeface="Courier New" pitchFamily="49" charset="0"/>
                <a:cs typeface="Courier New" pitchFamily="49" charset="0"/>
              </a:rPr>
              <a:t>/Patient/</a:t>
            </a:r>
            <a:r>
              <a:rPr lang="en-US" sz="2800" b="1" dirty="0">
                <a:latin typeface="Courier New" pitchFamily="49" charset="0"/>
                <a:cs typeface="Courier New" pitchFamily="49" charset="0"/>
              </a:rPr>
              <a:t>33</a:t>
            </a:r>
            <a:endParaRPr lang="en-US" sz="2800" b="1" dirty="0"/>
          </a:p>
        </p:txBody>
      </p:sp>
      <p:cxnSp>
        <p:nvCxnSpPr>
          <p:cNvPr id="21" name="Elbow Connector 20"/>
          <p:cNvCxnSpPr>
            <a:endCxn id="13" idx="3"/>
          </p:cNvCxnSpPr>
          <p:nvPr/>
        </p:nvCxnSpPr>
        <p:spPr bwMode="auto">
          <a:xfrm rot="10800000">
            <a:off x="6251580" y="3907423"/>
            <a:ext cx="1216020" cy="1169938"/>
          </a:xfrm>
          <a:prstGeom prst="bentConnector3">
            <a:avLst>
              <a:gd name="adj1" fmla="val 764"/>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16" name="Rectangle 15"/>
          <p:cNvSpPr/>
          <p:nvPr/>
        </p:nvSpPr>
        <p:spPr>
          <a:xfrm>
            <a:off x="4879308" y="2252246"/>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13</a:t>
            </a:r>
            <a:endParaRPr lang="en-US" sz="1600" b="1" dirty="0"/>
          </a:p>
        </p:txBody>
      </p:sp>
      <p:sp>
        <p:nvSpPr>
          <p:cNvPr id="20" name="Rectangle 19"/>
          <p:cNvSpPr/>
          <p:nvPr/>
        </p:nvSpPr>
        <p:spPr>
          <a:xfrm>
            <a:off x="5336508" y="2667000"/>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14</a:t>
            </a:r>
            <a:endParaRPr lang="en-US" sz="1600" b="1" dirty="0"/>
          </a:p>
        </p:txBody>
      </p:sp>
      <p:sp>
        <p:nvSpPr>
          <p:cNvPr id="22" name="Rectangle 21"/>
          <p:cNvSpPr/>
          <p:nvPr/>
        </p:nvSpPr>
        <p:spPr>
          <a:xfrm>
            <a:off x="6327108" y="3242846"/>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15</a:t>
            </a:r>
            <a:endParaRPr lang="en-US" sz="1600" b="1" dirty="0"/>
          </a:p>
        </p:txBody>
      </p:sp>
    </p:spTree>
    <p:extLst>
      <p:ext uri="{BB962C8B-B14F-4D97-AF65-F5344CB8AC3E}">
        <p14:creationId xmlns:p14="http://schemas.microsoft.com/office/powerpoint/2010/main" val="1575253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Level Setting</a:t>
            </a:r>
            <a:endParaRPr lang="en-CA" dirty="0"/>
          </a:p>
        </p:txBody>
      </p:sp>
      <p:sp>
        <p:nvSpPr>
          <p:cNvPr id="3" name="Content Placeholder 2"/>
          <p:cNvSpPr>
            <a:spLocks noGrp="1"/>
          </p:cNvSpPr>
          <p:nvPr>
            <p:ph idx="1"/>
          </p:nvPr>
        </p:nvSpPr>
        <p:spPr/>
        <p:txBody>
          <a:bodyPr/>
          <a:lstStyle/>
          <a:p>
            <a:r>
              <a:rPr lang="en-CA"/>
              <a:t>Presumption is you already have an understanding of what FHIR is, how it’s different and why it matters</a:t>
            </a:r>
          </a:p>
          <a:p>
            <a:pPr lvl="1"/>
            <a:r>
              <a:rPr lang="en-CA"/>
              <a:t>If not, check out the FHIR for Executives webinars</a:t>
            </a:r>
          </a:p>
          <a:p>
            <a:r>
              <a:rPr lang="en-CA"/>
              <a:t>We won’t talk much about FHIR design considerations</a:t>
            </a:r>
          </a:p>
          <a:p>
            <a:pPr lvl="1"/>
            <a:r>
              <a:rPr lang="en-CA"/>
              <a:t>Consider checking out FHIR for Architects</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6</a:t>
            </a:fld>
            <a:endParaRPr lang="en-CA" dirty="0"/>
          </a:p>
        </p:txBody>
      </p:sp>
    </p:spTree>
    <p:extLst>
      <p:ext uri="{BB962C8B-B14F-4D97-AF65-F5344CB8AC3E}">
        <p14:creationId xmlns:p14="http://schemas.microsoft.com/office/powerpoint/2010/main" val="18969032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1989160" y="4253552"/>
            <a:ext cx="8077200" cy="2209800"/>
          </a:xfrm>
          <a:prstGeom prst="rect">
            <a:avLst/>
          </a:prstGeom>
          <a:ln>
            <a:headEnd type="none" w="med" len="med"/>
            <a:tailEnd type="none" w="med" len="med"/>
          </a:ln>
          <a:extLst/>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t" anchorCtr="0" compatLnSpc="1">
            <a:prstTxWarp prst="textNoShape">
              <a:avLst/>
            </a:prstTxWarp>
          </a:bodyPr>
          <a:lstStyle/>
          <a:p>
            <a:endParaRPr lang="nl-NL">
              <a:solidFill>
                <a:schemeClr val="tx1"/>
              </a:solidFill>
              <a:latin typeface="Arial" charset="0"/>
            </a:endParaRPr>
          </a:p>
        </p:txBody>
      </p:sp>
      <p:sp>
        <p:nvSpPr>
          <p:cNvPr id="4" name="Rectangle 3"/>
          <p:cNvSpPr/>
          <p:nvPr/>
        </p:nvSpPr>
        <p:spPr bwMode="auto">
          <a:xfrm>
            <a:off x="1905000" y="1836762"/>
            <a:ext cx="8077200" cy="1820839"/>
          </a:xfrm>
          <a:prstGeom prst="rect">
            <a:avLst/>
          </a:prstGeom>
          <a:ln>
            <a:headEnd type="none" w="med" len="med"/>
            <a:tailEnd type="none" w="med" len="med"/>
          </a:ln>
          <a:extLst/>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t" anchorCtr="0" compatLnSpc="1">
            <a:prstTxWarp prst="textNoShape">
              <a:avLst/>
            </a:prstTxWarp>
          </a:bodyPr>
          <a:lstStyle/>
          <a:p>
            <a:endParaRPr lang="nl-NL">
              <a:solidFill>
                <a:schemeClr val="tx1"/>
              </a:solidFill>
              <a:latin typeface="Arial" charset="0"/>
            </a:endParaRPr>
          </a:p>
        </p:txBody>
      </p:sp>
      <p:sp>
        <p:nvSpPr>
          <p:cNvPr id="2" name="Title 1"/>
          <p:cNvSpPr>
            <a:spLocks noGrp="1"/>
          </p:cNvSpPr>
          <p:nvPr>
            <p:ph type="title"/>
          </p:nvPr>
        </p:nvSpPr>
        <p:spPr/>
        <p:txBody>
          <a:bodyPr/>
          <a:lstStyle/>
          <a:p>
            <a:r>
              <a:rPr lang="en-US"/>
              <a:t>REST “representations”</a:t>
            </a:r>
            <a:endParaRPr lang="en-US" dirty="0"/>
          </a:p>
        </p:txBody>
      </p:sp>
      <p:sp>
        <p:nvSpPr>
          <p:cNvPr id="3" name="Content Placeholder 2"/>
          <p:cNvSpPr>
            <a:spLocks noGrp="1"/>
          </p:cNvSpPr>
          <p:nvPr>
            <p:ph idx="1"/>
          </p:nvPr>
        </p:nvSpPr>
        <p:spPr>
          <a:xfrm>
            <a:off x="1989160" y="1828800"/>
            <a:ext cx="9694840" cy="4624536"/>
          </a:xfrm>
        </p:spPr>
        <p:txBody>
          <a:bodyPr/>
          <a:lstStyle/>
          <a:p>
            <a:r>
              <a:rPr lang="en-US" dirty="0"/>
              <a:t>GET /</a:t>
            </a:r>
            <a:r>
              <a:rPr lang="en-US" dirty="0" err="1"/>
              <a:t>fhir</a:t>
            </a:r>
            <a:r>
              <a:rPr lang="en-US" dirty="0"/>
              <a:t>/Patient/1?_format=</a:t>
            </a:r>
            <a:r>
              <a:rPr lang="en-US" dirty="0" err="1"/>
              <a:t>json</a:t>
            </a:r>
            <a:r>
              <a:rPr lang="en-US" dirty="0"/>
              <a:t> HTTP/1.1</a:t>
            </a:r>
          </a:p>
          <a:p>
            <a:endParaRPr lang="en-US" dirty="0"/>
          </a:p>
          <a:p>
            <a:r>
              <a:rPr lang="en-US" dirty="0"/>
              <a:t>HTTP/1.1 200 OK</a:t>
            </a:r>
          </a:p>
          <a:p>
            <a:r>
              <a:rPr lang="en-US" dirty="0"/>
              <a:t>Content-Type: application/</a:t>
            </a:r>
            <a:r>
              <a:rPr lang="en-US" dirty="0" err="1"/>
              <a:t>json+fhir;charset</a:t>
            </a:r>
            <a:r>
              <a:rPr lang="en-US" dirty="0"/>
              <a:t>=utf-8</a:t>
            </a:r>
          </a:p>
          <a:p>
            <a:r>
              <a:rPr lang="en-US" dirty="0"/>
              <a:t>Content-Length: 787</a:t>
            </a:r>
          </a:p>
          <a:p>
            <a:endParaRPr lang="en-US" dirty="0"/>
          </a:p>
          <a:p>
            <a:endParaRPr lang="en-US" dirty="0"/>
          </a:p>
          <a:p>
            <a:endParaRPr lang="en-US" dirty="0"/>
          </a:p>
          <a:p>
            <a:endParaRPr lang="en-US" dirty="0"/>
          </a:p>
          <a:p>
            <a:endParaRPr lang="en-US" dirty="0"/>
          </a:p>
          <a:p>
            <a:r>
              <a:rPr lang="en-US" dirty="0"/>
              <a:t>GET /</a:t>
            </a:r>
            <a:r>
              <a:rPr lang="en-US" dirty="0" err="1"/>
              <a:t>fhir</a:t>
            </a:r>
            <a:r>
              <a:rPr lang="en-US" dirty="0"/>
              <a:t>/Patient/1 HTTP/1.1</a:t>
            </a:r>
          </a:p>
          <a:p>
            <a:r>
              <a:rPr lang="en-US" dirty="0"/>
              <a:t>Accept: application/</a:t>
            </a:r>
            <a:r>
              <a:rPr lang="en-US" dirty="0" err="1"/>
              <a:t>json+fhir</a:t>
            </a:r>
            <a:endParaRPr lang="en-US" dirty="0"/>
          </a:p>
          <a:p>
            <a:endParaRPr lang="en-US" dirty="0"/>
          </a:p>
          <a:p>
            <a:r>
              <a:rPr lang="en-US" dirty="0"/>
              <a:t>HTTP/1.1 200 OK</a:t>
            </a:r>
          </a:p>
          <a:p>
            <a:r>
              <a:rPr lang="en-US" dirty="0"/>
              <a:t>Content-Type: application/</a:t>
            </a:r>
            <a:r>
              <a:rPr lang="en-US" dirty="0" err="1"/>
              <a:t>json+fhir;charset</a:t>
            </a:r>
            <a:r>
              <a:rPr lang="en-US" dirty="0"/>
              <a:t>=utf-8</a:t>
            </a:r>
          </a:p>
          <a:p>
            <a:r>
              <a:rPr lang="en-US" dirty="0"/>
              <a:t>Content-Length: 787</a:t>
            </a:r>
          </a:p>
        </p:txBody>
      </p:sp>
      <p:sp>
        <p:nvSpPr>
          <p:cNvPr id="5" name="Slide Number Placeholder 4"/>
          <p:cNvSpPr>
            <a:spLocks noGrp="1"/>
          </p:cNvSpPr>
          <p:nvPr>
            <p:ph type="sldNum" sz="quarter" idx="4"/>
          </p:nvPr>
        </p:nvSpPr>
        <p:spPr/>
        <p:txBody>
          <a:bodyPr/>
          <a:lstStyle/>
          <a:p>
            <a:fld id="{2CD36790-EF9F-4521-A783-189BE19EEE4B}" type="slidenum">
              <a:rPr lang="en-US" smtClean="0"/>
              <a:pPr/>
              <a:t>60</a:t>
            </a:fld>
            <a:endParaRPr lang="en-US"/>
          </a:p>
        </p:txBody>
      </p:sp>
    </p:spTree>
    <p:extLst>
      <p:ext uri="{BB962C8B-B14F-4D97-AF65-F5344CB8AC3E}">
        <p14:creationId xmlns:p14="http://schemas.microsoft.com/office/powerpoint/2010/main" val="31952070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Mapping (meta)data to HTTP</a:t>
            </a:r>
            <a:endParaRPr lang="en-US" dirty="0"/>
          </a:p>
        </p:txBody>
      </p:sp>
      <p:sp>
        <p:nvSpPr>
          <p:cNvPr id="6" name="Content Placeholder 5"/>
          <p:cNvSpPr>
            <a:spLocks noGrp="1"/>
          </p:cNvSpPr>
          <p:nvPr>
            <p:ph sz="half" idx="1"/>
          </p:nvPr>
        </p:nvSpPr>
        <p:spPr/>
        <p:txBody>
          <a:bodyPr/>
          <a:lstStyle/>
          <a:p>
            <a:r>
              <a:rPr lang="en-US"/>
              <a:t>Resource data</a:t>
            </a:r>
          </a:p>
          <a:p>
            <a:r>
              <a:rPr lang="en-US"/>
              <a:t>Resource id</a:t>
            </a:r>
          </a:p>
          <a:p>
            <a:r>
              <a:rPr lang="en-US"/>
              <a:t>Resource version</a:t>
            </a:r>
          </a:p>
          <a:p>
            <a:r>
              <a:rPr lang="en-US"/>
              <a:t>Last update date</a:t>
            </a:r>
          </a:p>
          <a:p>
            <a:r>
              <a:rPr lang="en-US"/>
              <a:t>Tags</a:t>
            </a:r>
            <a:endParaRPr lang="en-US" dirty="0"/>
          </a:p>
        </p:txBody>
      </p:sp>
      <p:sp>
        <p:nvSpPr>
          <p:cNvPr id="7" name="Content Placeholder 6"/>
          <p:cNvSpPr>
            <a:spLocks noGrp="1"/>
          </p:cNvSpPr>
          <p:nvPr>
            <p:ph sz="half" idx="2"/>
          </p:nvPr>
        </p:nvSpPr>
        <p:spPr/>
        <p:txBody>
          <a:bodyPr/>
          <a:lstStyle/>
          <a:p>
            <a:r>
              <a:rPr lang="en-US"/>
              <a:t>http body</a:t>
            </a:r>
          </a:p>
          <a:p>
            <a:r>
              <a:rPr lang="en-US"/>
              <a:t>Url</a:t>
            </a:r>
          </a:p>
          <a:p>
            <a:r>
              <a:rPr lang="en-US"/>
              <a:t>eTag</a:t>
            </a:r>
          </a:p>
          <a:p>
            <a:r>
              <a:rPr lang="en-US"/>
              <a:t>Last-Modified header</a:t>
            </a:r>
          </a:p>
          <a:p>
            <a:r>
              <a:rPr lang="en-US"/>
              <a:t>N/A (used to be category header)</a:t>
            </a:r>
            <a:endParaRPr lang="en-US" dirty="0"/>
          </a:p>
        </p:txBody>
      </p:sp>
      <p:sp>
        <p:nvSpPr>
          <p:cNvPr id="4" name="Slide Number Placeholder 3"/>
          <p:cNvSpPr>
            <a:spLocks noGrp="1"/>
          </p:cNvSpPr>
          <p:nvPr>
            <p:ph type="sldNum" sz="quarter" idx="11"/>
          </p:nvPr>
        </p:nvSpPr>
        <p:spPr>
          <a:xfrm>
            <a:off x="5791200" y="6629400"/>
            <a:ext cx="711200" cy="228600"/>
          </a:xfrm>
        </p:spPr>
        <p:txBody>
          <a:bodyPr/>
          <a:lstStyle/>
          <a:p>
            <a:fld id="{5CC3E5C4-3E2B-40F1-9F2B-C46CEB0C88DF}" type="slidenum">
              <a:rPr lang="en-CA" smtClean="0"/>
              <a:pPr/>
              <a:t>61</a:t>
            </a:fld>
            <a:endParaRPr lang="en-CA"/>
          </a:p>
        </p:txBody>
      </p:sp>
    </p:spTree>
    <p:extLst>
      <p:ext uri="{BB962C8B-B14F-4D97-AF65-F5344CB8AC3E}">
        <p14:creationId xmlns:p14="http://schemas.microsoft.com/office/powerpoint/2010/main" val="13603422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 create a resource</a:t>
            </a:r>
            <a:endParaRPr lang="en-US" dirty="0"/>
          </a:p>
        </p:txBody>
      </p:sp>
      <p:sp>
        <p:nvSpPr>
          <p:cNvPr id="3" name="Content Placeholder 2"/>
          <p:cNvSpPr>
            <a:spLocks noGrp="1"/>
          </p:cNvSpPr>
          <p:nvPr>
            <p:ph idx="1"/>
          </p:nvPr>
        </p:nvSpPr>
        <p:spPr/>
        <p:txBody>
          <a:bodyPr/>
          <a:lstStyle/>
          <a:p>
            <a:r>
              <a:rPr lang="en-US"/>
              <a:t>You POST the contents to a url that indicates the resource type: </a:t>
            </a:r>
          </a:p>
          <a:p>
            <a:pPr lvl="1"/>
            <a:r>
              <a:rPr lang="en-US"/>
              <a:t>E.g. https://server.org/fhir/Patient</a:t>
            </a:r>
          </a:p>
          <a:p>
            <a:r>
              <a:rPr lang="en-US"/>
              <a:t>Supply body’s format in Content-Type header  </a:t>
            </a:r>
          </a:p>
          <a:p>
            <a:r>
              <a:rPr lang="en-US"/>
              <a:t>Server returns 201 (Created).</a:t>
            </a:r>
          </a:p>
          <a:p>
            <a:r>
              <a:rPr lang="en-US"/>
              <a:t>Returns only the newly assigned version id URL in the Location header.</a:t>
            </a:r>
          </a:p>
          <a:p>
            <a:pPr lvl="1"/>
            <a:r>
              <a:rPr lang="en-US"/>
              <a:t>It may also return the full resource content</a:t>
            </a:r>
          </a:p>
          <a:p>
            <a:endParaRPr lang="en-US" dirty="0"/>
          </a:p>
        </p:txBody>
      </p:sp>
      <p:sp>
        <p:nvSpPr>
          <p:cNvPr id="5" name="Slide Number Placeholder 4"/>
          <p:cNvSpPr>
            <a:spLocks noGrp="1"/>
          </p:cNvSpPr>
          <p:nvPr>
            <p:ph type="sldNum" sz="quarter" idx="11"/>
          </p:nvPr>
        </p:nvSpPr>
        <p:spPr>
          <a:xfrm>
            <a:off x="5791200" y="6629400"/>
            <a:ext cx="711200" cy="228600"/>
          </a:xfrm>
        </p:spPr>
        <p:txBody>
          <a:bodyPr/>
          <a:lstStyle/>
          <a:p>
            <a:fld id="{2CD36790-EF9F-4521-A783-189BE19EEE4B}" type="slidenum">
              <a:rPr lang="en-US" smtClean="0"/>
              <a:pPr/>
              <a:t>62</a:t>
            </a:fld>
            <a:endParaRPr lang="en-US"/>
          </a:p>
        </p:txBody>
      </p:sp>
    </p:spTree>
    <p:extLst>
      <p:ext uri="{BB962C8B-B14F-4D97-AF65-F5344CB8AC3E}">
        <p14:creationId xmlns:p14="http://schemas.microsoft.com/office/powerpoint/2010/main" val="37143611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 update a resource</a:t>
            </a:r>
            <a:endParaRPr lang="en-US" dirty="0"/>
          </a:p>
        </p:txBody>
      </p:sp>
      <p:sp>
        <p:nvSpPr>
          <p:cNvPr id="3" name="Content Placeholder 2"/>
          <p:cNvSpPr>
            <a:spLocks noGrp="1"/>
          </p:cNvSpPr>
          <p:nvPr>
            <p:ph idx="1"/>
          </p:nvPr>
        </p:nvSpPr>
        <p:spPr/>
        <p:txBody>
          <a:bodyPr/>
          <a:lstStyle/>
          <a:p>
            <a:r>
              <a:rPr lang="en-US"/>
              <a:t>Use PUT on the resource’s URL, with the new contents in the body</a:t>
            </a:r>
          </a:p>
          <a:p>
            <a:r>
              <a:rPr lang="en-US"/>
              <a:t>Tell server the body’s format (xml/json) in the Content-Type header  </a:t>
            </a:r>
          </a:p>
          <a:p>
            <a:r>
              <a:rPr lang="en-US"/>
              <a:t>Server returns 200 and the URL to new version in the Content-Location header.</a:t>
            </a:r>
          </a:p>
          <a:p>
            <a:pPr lvl="1"/>
            <a:r>
              <a:rPr lang="en-US"/>
              <a:t>It may also return the full resource content  </a:t>
            </a:r>
          </a:p>
          <a:p>
            <a:endParaRPr lang="en-US" dirty="0"/>
          </a:p>
        </p:txBody>
      </p:sp>
      <p:sp>
        <p:nvSpPr>
          <p:cNvPr id="5" name="Slide Number Placeholder 4"/>
          <p:cNvSpPr>
            <a:spLocks noGrp="1"/>
          </p:cNvSpPr>
          <p:nvPr>
            <p:ph type="sldNum" sz="quarter" idx="11"/>
          </p:nvPr>
        </p:nvSpPr>
        <p:spPr>
          <a:xfrm>
            <a:off x="5791200" y="6629400"/>
            <a:ext cx="711200" cy="228600"/>
          </a:xfrm>
        </p:spPr>
        <p:txBody>
          <a:bodyPr/>
          <a:lstStyle/>
          <a:p>
            <a:fld id="{2CD36790-EF9F-4521-A783-189BE19EEE4B}" type="slidenum">
              <a:rPr lang="en-US" smtClean="0"/>
              <a:pPr/>
              <a:t>63</a:t>
            </a:fld>
            <a:endParaRPr lang="en-US"/>
          </a:p>
        </p:txBody>
      </p:sp>
    </p:spTree>
    <p:extLst>
      <p:ext uri="{BB962C8B-B14F-4D97-AF65-F5344CB8AC3E}">
        <p14:creationId xmlns:p14="http://schemas.microsoft.com/office/powerpoint/2010/main" val="37484700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PUT to create</a:t>
            </a:r>
            <a:endParaRPr lang="en-US" dirty="0"/>
          </a:p>
        </p:txBody>
      </p:sp>
      <p:sp>
        <p:nvSpPr>
          <p:cNvPr id="3" name="Content Placeholder 2"/>
          <p:cNvSpPr>
            <a:spLocks noGrp="1"/>
          </p:cNvSpPr>
          <p:nvPr>
            <p:ph idx="1"/>
          </p:nvPr>
        </p:nvSpPr>
        <p:spPr/>
        <p:txBody>
          <a:bodyPr/>
          <a:lstStyle/>
          <a:p>
            <a:r>
              <a:rPr lang="en-US"/>
              <a:t>Server might/might not allow you to PUT to an id that does not yet exist. </a:t>
            </a:r>
          </a:p>
          <a:p>
            <a:r>
              <a:rPr lang="en-US"/>
              <a:t>If it does: Resource gets created at that location </a:t>
            </a:r>
            <a:r>
              <a:rPr lang="en-US">
                <a:sym typeface="Wingdings"/>
              </a:rPr>
              <a:t></a:t>
            </a:r>
            <a:r>
              <a:rPr lang="en-US"/>
              <a:t> client determines resource’s id!</a:t>
            </a:r>
          </a:p>
          <a:p>
            <a:r>
              <a:rPr lang="en-US"/>
              <a:t>If it does not: server returns 501 (Not implemented)</a:t>
            </a:r>
            <a:endParaRPr lang="en-US" dirty="0"/>
          </a:p>
        </p:txBody>
      </p:sp>
      <p:sp>
        <p:nvSpPr>
          <p:cNvPr id="5" name="Slide Number Placeholder 4"/>
          <p:cNvSpPr>
            <a:spLocks noGrp="1"/>
          </p:cNvSpPr>
          <p:nvPr>
            <p:ph type="sldNum" sz="quarter" idx="11"/>
          </p:nvPr>
        </p:nvSpPr>
        <p:spPr>
          <a:xfrm>
            <a:off x="5791200" y="6629400"/>
            <a:ext cx="711200" cy="228600"/>
          </a:xfrm>
        </p:spPr>
        <p:txBody>
          <a:bodyPr/>
          <a:lstStyle/>
          <a:p>
            <a:fld id="{2CD36790-EF9F-4521-A783-189BE19EEE4B}" type="slidenum">
              <a:rPr lang="en-US" smtClean="0"/>
              <a:pPr/>
              <a:t>64</a:t>
            </a:fld>
            <a:endParaRPr lang="en-US"/>
          </a:p>
        </p:txBody>
      </p:sp>
    </p:spTree>
    <p:extLst>
      <p:ext uri="{BB962C8B-B14F-4D97-AF65-F5344CB8AC3E}">
        <p14:creationId xmlns:p14="http://schemas.microsoft.com/office/powerpoint/2010/main" val="3328284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Control over returned content</a:t>
            </a:r>
            <a:endParaRPr lang="en-CA" dirty="0"/>
          </a:p>
        </p:txBody>
      </p:sp>
      <p:sp>
        <p:nvSpPr>
          <p:cNvPr id="3" name="Content Placeholder 2"/>
          <p:cNvSpPr>
            <a:spLocks noGrp="1"/>
          </p:cNvSpPr>
          <p:nvPr>
            <p:ph idx="1"/>
          </p:nvPr>
        </p:nvSpPr>
        <p:spPr/>
        <p:txBody>
          <a:bodyPr/>
          <a:lstStyle/>
          <a:p>
            <a:r>
              <a:rPr lang="en-CA"/>
              <a:t>When responding to a create or update, server can return just headers or full body</a:t>
            </a:r>
          </a:p>
          <a:p>
            <a:r>
              <a:rPr lang="en-CA"/>
              <a:t>Client can use “prefer” http header to indicate what it wants back:</a:t>
            </a:r>
          </a:p>
          <a:p>
            <a:pPr lvl="1"/>
            <a:r>
              <a:rPr lang="en-CA"/>
              <a:t>Prefer: return=minimal</a:t>
            </a:r>
          </a:p>
          <a:p>
            <a:pPr lvl="1"/>
            <a:r>
              <a:rPr lang="en-CA"/>
              <a:t>Prefer: return=representation</a:t>
            </a:r>
          </a:p>
          <a:p>
            <a:endParaRPr lang="en-CA" dirty="0"/>
          </a:p>
        </p:txBody>
      </p:sp>
      <p:sp>
        <p:nvSpPr>
          <p:cNvPr id="4" name="Slide Number Placeholder 3"/>
          <p:cNvSpPr>
            <a:spLocks noGrp="1"/>
          </p:cNvSpPr>
          <p:nvPr>
            <p:ph type="sldNum" sz="quarter" idx="11"/>
          </p:nvPr>
        </p:nvSpPr>
        <p:spPr>
          <a:xfrm>
            <a:off x="5791200" y="6629400"/>
            <a:ext cx="711200" cy="228600"/>
          </a:xfrm>
        </p:spPr>
        <p:txBody>
          <a:bodyPr/>
          <a:lstStyle/>
          <a:p>
            <a:fld id="{5CC3E5C4-3E2B-40F1-9F2B-C46CEB0C88DF}" type="slidenum">
              <a:rPr lang="en-CA" smtClean="0"/>
              <a:pPr/>
              <a:t>65</a:t>
            </a:fld>
            <a:endParaRPr lang="en-CA" dirty="0"/>
          </a:p>
        </p:txBody>
      </p:sp>
    </p:spTree>
    <p:extLst>
      <p:ext uri="{BB962C8B-B14F-4D97-AF65-F5344CB8AC3E}">
        <p14:creationId xmlns:p14="http://schemas.microsoft.com/office/powerpoint/2010/main" val="1780309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Conditional behavior</a:t>
            </a:r>
            <a:endParaRPr lang="en-CA" dirty="0"/>
          </a:p>
        </p:txBody>
      </p:sp>
      <p:sp>
        <p:nvSpPr>
          <p:cNvPr id="3" name="Content Placeholder 2"/>
          <p:cNvSpPr>
            <a:spLocks noGrp="1"/>
          </p:cNvSpPr>
          <p:nvPr>
            <p:ph idx="1"/>
          </p:nvPr>
        </p:nvSpPr>
        <p:spPr/>
        <p:txBody>
          <a:bodyPr/>
          <a:lstStyle/>
          <a:p>
            <a:r>
              <a:rPr lang="en-CA"/>
              <a:t>Read (GET)</a:t>
            </a:r>
          </a:p>
          <a:p>
            <a:pPr lvl="1"/>
            <a:r>
              <a:rPr lang="en-CA"/>
              <a:t>If-Modified-Since: </a:t>
            </a:r>
            <a:br>
              <a:rPr lang="en-CA"/>
            </a:br>
            <a:r>
              <a:rPr lang="en-CA"/>
              <a:t>Sat, 02 Feb 2013 12:02:47 GMT</a:t>
            </a:r>
          </a:p>
          <a:p>
            <a:pPr lvl="1"/>
            <a:r>
              <a:rPr lang="en-CA"/>
              <a:t>If-None-Match: W/”11”</a:t>
            </a:r>
          </a:p>
          <a:p>
            <a:r>
              <a:rPr lang="en-CA"/>
              <a:t>Update (PUT)</a:t>
            </a:r>
          </a:p>
          <a:p>
            <a:pPr lvl="1"/>
            <a:r>
              <a:rPr lang="en-CA"/>
              <a:t>If-Match: W/”11”</a:t>
            </a:r>
          </a:p>
          <a:p>
            <a:r>
              <a:rPr lang="en-CA"/>
              <a:t>Create (POST)</a:t>
            </a:r>
          </a:p>
          <a:p>
            <a:pPr lvl="1"/>
            <a:r>
              <a:rPr lang="en-CA"/>
              <a:t>If-None-Exist: http://somewhere.org/fhir/Patient?</a:t>
            </a:r>
            <a:br>
              <a:rPr lang="en-CA"/>
            </a:br>
            <a:r>
              <a:rPr lang="en-CA"/>
              <a:t>identifier=http://hl7.org/fhir/sid/us-ssn/|</a:t>
            </a:r>
            <a:br>
              <a:rPr lang="en-CA"/>
            </a:br>
            <a:r>
              <a:rPr lang="en-CA"/>
              <a:t>123456789</a:t>
            </a:r>
            <a:endParaRPr lang="en-CA" dirty="0"/>
          </a:p>
        </p:txBody>
      </p:sp>
      <p:sp>
        <p:nvSpPr>
          <p:cNvPr id="4" name="Slide Number Placeholder 3"/>
          <p:cNvSpPr>
            <a:spLocks noGrp="1"/>
          </p:cNvSpPr>
          <p:nvPr>
            <p:ph type="sldNum" sz="quarter" idx="11"/>
          </p:nvPr>
        </p:nvSpPr>
        <p:spPr>
          <a:xfrm>
            <a:off x="5791200" y="6629400"/>
            <a:ext cx="711200" cy="228600"/>
          </a:xfrm>
        </p:spPr>
        <p:txBody>
          <a:bodyPr/>
          <a:lstStyle/>
          <a:p>
            <a:fld id="{5CC3E5C4-3E2B-40F1-9F2B-C46CEB0C88DF}" type="slidenum">
              <a:rPr lang="en-CA" smtClean="0"/>
              <a:pPr/>
              <a:t>66</a:t>
            </a:fld>
            <a:endParaRPr lang="en-CA" dirty="0"/>
          </a:p>
        </p:txBody>
      </p:sp>
    </p:spTree>
    <p:extLst>
      <p:ext uri="{BB962C8B-B14F-4D97-AF65-F5344CB8AC3E}">
        <p14:creationId xmlns:p14="http://schemas.microsoft.com/office/powerpoint/2010/main" val="1462992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Collision-detecting updates</a:t>
            </a:r>
            <a:endParaRPr lang="en-US" dirty="0"/>
          </a:p>
        </p:txBody>
      </p:sp>
      <p:sp>
        <p:nvSpPr>
          <p:cNvPr id="3" name="Content Placeholder 2"/>
          <p:cNvSpPr>
            <a:spLocks noGrp="1"/>
          </p:cNvSpPr>
          <p:nvPr>
            <p:ph idx="1"/>
          </p:nvPr>
        </p:nvSpPr>
        <p:spPr/>
        <p:txBody>
          <a:bodyPr/>
          <a:lstStyle/>
          <a:p>
            <a:r>
              <a:rPr lang="en-US"/>
              <a:t>All update and query responses SHOULD return an eTag</a:t>
            </a:r>
          </a:p>
          <a:p>
            <a:r>
              <a:rPr lang="en-US"/>
              <a:t>Use If-Match on the update to check for collisions</a:t>
            </a:r>
          </a:p>
          <a:p>
            <a:r>
              <a:rPr lang="en-US"/>
              <a:t>Server will then return 409 (Conflict) if it has been updated by someone else in the meantime</a:t>
            </a:r>
          </a:p>
          <a:p>
            <a:r>
              <a:rPr lang="en-US"/>
              <a:t>Server can force inclusion of If-Match by returning 412 (Pre-condition failed status codes) if If-Match is missing</a:t>
            </a:r>
            <a:endParaRPr lang="en-US" dirty="0"/>
          </a:p>
        </p:txBody>
      </p:sp>
      <p:sp>
        <p:nvSpPr>
          <p:cNvPr id="5" name="Slide Number Placeholder 4"/>
          <p:cNvSpPr>
            <a:spLocks noGrp="1"/>
          </p:cNvSpPr>
          <p:nvPr>
            <p:ph type="sldNum" sz="quarter" idx="11"/>
          </p:nvPr>
        </p:nvSpPr>
        <p:spPr>
          <a:xfrm>
            <a:off x="5791200" y="6629400"/>
            <a:ext cx="711200" cy="228600"/>
          </a:xfrm>
        </p:spPr>
        <p:txBody>
          <a:bodyPr/>
          <a:lstStyle/>
          <a:p>
            <a:fld id="{2CD36790-EF9F-4521-A783-189BE19EEE4B}" type="slidenum">
              <a:rPr lang="en-US" smtClean="0"/>
              <a:pPr/>
              <a:t>67</a:t>
            </a:fld>
            <a:endParaRPr lang="en-US"/>
          </a:p>
        </p:txBody>
      </p:sp>
    </p:spTree>
    <p:extLst>
      <p:ext uri="{BB962C8B-B14F-4D97-AF65-F5344CB8AC3E}">
        <p14:creationId xmlns:p14="http://schemas.microsoft.com/office/powerpoint/2010/main" val="16801697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What’s a ‘deleted’ Resource?</a:t>
            </a:r>
            <a:endParaRPr lang="en-US" dirty="0"/>
          </a:p>
        </p:txBody>
      </p:sp>
      <p:sp>
        <p:nvSpPr>
          <p:cNvPr id="3" name="Content Placeholder 2"/>
          <p:cNvSpPr>
            <a:spLocks noGrp="1"/>
          </p:cNvSpPr>
          <p:nvPr>
            <p:ph idx="1"/>
          </p:nvPr>
        </p:nvSpPr>
        <p:spPr/>
        <p:txBody>
          <a:bodyPr/>
          <a:lstStyle/>
          <a:p>
            <a:r>
              <a:rPr lang="en-US" dirty="0"/>
              <a:t>Trying read operations will return in a 410 (Gone) result in stead of 404 (Not Found)</a:t>
            </a:r>
          </a:p>
          <a:p>
            <a:r>
              <a:rPr lang="en-US" dirty="0"/>
              <a:t>The resource will not be returned by the search operation.</a:t>
            </a:r>
          </a:p>
          <a:p>
            <a:r>
              <a:rPr lang="en-US" dirty="0"/>
              <a:t>You can “undelete” by doing an update with fresh content</a:t>
            </a:r>
          </a:p>
          <a:p>
            <a:r>
              <a:rPr lang="en-US" dirty="0"/>
              <a:t>Just a “marker” in a resource’s history</a:t>
            </a:r>
          </a:p>
        </p:txBody>
      </p:sp>
      <p:sp>
        <p:nvSpPr>
          <p:cNvPr id="5" name="Slide Number Placeholder 4"/>
          <p:cNvSpPr>
            <a:spLocks noGrp="1"/>
          </p:cNvSpPr>
          <p:nvPr>
            <p:ph type="sldNum" sz="quarter" idx="11"/>
          </p:nvPr>
        </p:nvSpPr>
        <p:spPr>
          <a:xfrm>
            <a:off x="5791200" y="6629400"/>
            <a:ext cx="711200" cy="228600"/>
          </a:xfrm>
        </p:spPr>
        <p:txBody>
          <a:bodyPr/>
          <a:lstStyle/>
          <a:p>
            <a:fld id="{2CD36790-EF9F-4521-A783-189BE19EEE4B}" type="slidenum">
              <a:rPr lang="en-US" smtClean="0"/>
              <a:pPr/>
              <a:t>68</a:t>
            </a:fld>
            <a:endParaRPr lang="en-US"/>
          </a:p>
        </p:txBody>
      </p:sp>
    </p:spTree>
    <p:extLst>
      <p:ext uri="{BB962C8B-B14F-4D97-AF65-F5344CB8AC3E}">
        <p14:creationId xmlns:p14="http://schemas.microsoft.com/office/powerpoint/2010/main" val="34699215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Version history - deletions</a:t>
            </a:r>
            <a:endParaRPr lang="en-US" dirty="0"/>
          </a:p>
        </p:txBody>
      </p:sp>
      <p:sp>
        <p:nvSpPr>
          <p:cNvPr id="5" name="Slide Number Placeholder 4"/>
          <p:cNvSpPr>
            <a:spLocks noGrp="1"/>
          </p:cNvSpPr>
          <p:nvPr>
            <p:ph type="sldNum" sz="quarter" idx="11"/>
          </p:nvPr>
        </p:nvSpPr>
        <p:spPr>
          <a:xfrm>
            <a:off x="5791200" y="6629400"/>
            <a:ext cx="711200" cy="228600"/>
          </a:xfrm>
        </p:spPr>
        <p:txBody>
          <a:bodyPr/>
          <a:lstStyle/>
          <a:p>
            <a:fld id="{2CD36790-EF9F-4521-A783-189BE19EEE4B}" type="slidenum">
              <a:rPr lang="en-US" smtClean="0"/>
              <a:pPr/>
              <a:t>69</a:t>
            </a:fld>
            <a:endParaRPr lang="en-US"/>
          </a:p>
        </p:txBody>
      </p:sp>
      <p:sp>
        <p:nvSpPr>
          <p:cNvPr id="7" name="Rectangle 6"/>
          <p:cNvSpPr/>
          <p:nvPr/>
        </p:nvSpPr>
        <p:spPr bwMode="auto">
          <a:xfrm>
            <a:off x="2216160" y="1888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33, v12 </a:t>
            </a:r>
            <a:r>
              <a:rPr lang="en-US" sz="1100" dirty="0"/>
              <a:t>– 2012-12-04</a:t>
            </a:r>
          </a:p>
        </p:txBody>
      </p:sp>
      <p:sp>
        <p:nvSpPr>
          <p:cNvPr id="11" name="Rectangle 10"/>
          <p:cNvSpPr/>
          <p:nvPr/>
        </p:nvSpPr>
        <p:spPr bwMode="auto">
          <a:xfrm>
            <a:off x="2478090" y="2269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33, v13 </a:t>
            </a:r>
            <a:r>
              <a:rPr lang="en-US" sz="1100" dirty="0"/>
              <a:t>– 2012-12-05</a:t>
            </a:r>
          </a:p>
        </p:txBody>
      </p:sp>
      <p:sp>
        <p:nvSpPr>
          <p:cNvPr id="12" name="Rectangle 11"/>
          <p:cNvSpPr/>
          <p:nvPr/>
        </p:nvSpPr>
        <p:spPr bwMode="auto">
          <a:xfrm>
            <a:off x="2746380" y="2650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33, v14 </a:t>
            </a:r>
            <a:r>
              <a:rPr lang="en-US" sz="1100" dirty="0"/>
              <a:t>– 2012-12-08</a:t>
            </a:r>
          </a:p>
        </p:txBody>
      </p:sp>
      <p:sp>
        <p:nvSpPr>
          <p:cNvPr id="14" name="Rectangle 13"/>
          <p:cNvSpPr/>
          <p:nvPr/>
        </p:nvSpPr>
        <p:spPr>
          <a:xfrm>
            <a:off x="4574507" y="1765012"/>
            <a:ext cx="45694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/Patient/33/_history/</a:t>
            </a:r>
            <a:r>
              <a:rPr lang="en-US" sz="1600" b="1" dirty="0">
                <a:latin typeface="Courier New" pitchFamily="49" charset="0"/>
                <a:cs typeface="Courier New" pitchFamily="49" charset="0"/>
              </a:rPr>
              <a:t>12</a:t>
            </a:r>
            <a:endParaRPr lang="en-US" sz="1600" b="1" dirty="0"/>
          </a:p>
        </p:txBody>
      </p:sp>
      <p:sp>
        <p:nvSpPr>
          <p:cNvPr id="15" name="Rectangle 14"/>
          <p:cNvSpPr/>
          <p:nvPr/>
        </p:nvSpPr>
        <p:spPr>
          <a:xfrm>
            <a:off x="5168788" y="2540169"/>
            <a:ext cx="4889612"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/Patient/33/_history/</a:t>
            </a:r>
            <a:r>
              <a:rPr lang="en-US" sz="1600" b="1" dirty="0">
                <a:latin typeface="Courier New" pitchFamily="49" charset="0"/>
                <a:cs typeface="Courier New" pitchFamily="49" charset="0"/>
              </a:rPr>
              <a:t>14</a:t>
            </a:r>
            <a:endParaRPr lang="en-US" sz="1600" b="1" dirty="0"/>
          </a:p>
        </p:txBody>
      </p:sp>
      <p:sp>
        <p:nvSpPr>
          <p:cNvPr id="17" name="Rectangle 16"/>
          <p:cNvSpPr/>
          <p:nvPr/>
        </p:nvSpPr>
        <p:spPr>
          <a:xfrm>
            <a:off x="4876800" y="2133600"/>
            <a:ext cx="4800600"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/Patient/33/_history/</a:t>
            </a:r>
            <a:r>
              <a:rPr lang="en-US" sz="1600" b="1" dirty="0">
                <a:latin typeface="Courier New" pitchFamily="49" charset="0"/>
                <a:cs typeface="Courier New" pitchFamily="49" charset="0"/>
              </a:rPr>
              <a:t>13</a:t>
            </a:r>
            <a:endParaRPr lang="en-US" sz="1600" b="1" dirty="0"/>
          </a:p>
        </p:txBody>
      </p:sp>
      <p:sp>
        <p:nvSpPr>
          <p:cNvPr id="18" name="Rectangle 17"/>
          <p:cNvSpPr/>
          <p:nvPr/>
        </p:nvSpPr>
        <p:spPr>
          <a:xfrm>
            <a:off x="5397388" y="2971800"/>
            <a:ext cx="4902424"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/Patient/33/_history/</a:t>
            </a:r>
            <a:r>
              <a:rPr lang="en-US" sz="1600" b="1" dirty="0">
                <a:latin typeface="Courier New" pitchFamily="49" charset="0"/>
                <a:cs typeface="Courier New" pitchFamily="49" charset="0"/>
              </a:rPr>
              <a:t>15</a:t>
            </a:r>
            <a:endParaRPr lang="en-US" sz="1600" b="1" dirty="0"/>
          </a:p>
        </p:txBody>
      </p:sp>
      <p:sp>
        <p:nvSpPr>
          <p:cNvPr id="19" name="Rectangle 18"/>
          <p:cNvSpPr/>
          <p:nvPr/>
        </p:nvSpPr>
        <p:spPr>
          <a:xfrm>
            <a:off x="2622494" y="5420380"/>
            <a:ext cx="6292906" cy="523220"/>
          </a:xfrm>
          <a:prstGeom prst="rect">
            <a:avLst/>
          </a:prstGeom>
        </p:spPr>
        <p:txBody>
          <a:bodyPr wrap="square">
            <a:spAutoFit/>
          </a:bodyPr>
          <a:lstStyle/>
          <a:p>
            <a:r>
              <a:rPr lang="en-US" sz="2800" dirty="0">
                <a:latin typeface="Courier New" pitchFamily="49" charset="0"/>
                <a:cs typeface="Courier New" pitchFamily="49" charset="0"/>
              </a:rPr>
              <a:t>/server.org/</a:t>
            </a:r>
            <a:r>
              <a:rPr lang="en-US" sz="2800" dirty="0" err="1">
                <a:latin typeface="Courier New" pitchFamily="49" charset="0"/>
                <a:cs typeface="Courier New" pitchFamily="49" charset="0"/>
              </a:rPr>
              <a:t>fhir</a:t>
            </a:r>
            <a:r>
              <a:rPr lang="en-US" sz="2800" dirty="0">
                <a:latin typeface="Courier New" pitchFamily="49" charset="0"/>
                <a:cs typeface="Courier New" pitchFamily="49" charset="0"/>
              </a:rPr>
              <a:t>/Patient/</a:t>
            </a:r>
            <a:r>
              <a:rPr lang="en-US" sz="2800" b="1" dirty="0">
                <a:latin typeface="Courier New" pitchFamily="49" charset="0"/>
                <a:cs typeface="Courier New" pitchFamily="49" charset="0"/>
              </a:rPr>
              <a:t>33</a:t>
            </a:r>
            <a:endParaRPr lang="en-US" sz="2800" b="1" dirty="0"/>
          </a:p>
        </p:txBody>
      </p:sp>
      <p:cxnSp>
        <p:nvCxnSpPr>
          <p:cNvPr id="21" name="Elbow Connector 20"/>
          <p:cNvCxnSpPr>
            <a:endCxn id="22" idx="3"/>
          </p:cNvCxnSpPr>
          <p:nvPr/>
        </p:nvCxnSpPr>
        <p:spPr bwMode="auto">
          <a:xfrm rot="16200000" flipV="1">
            <a:off x="6395710" y="4462791"/>
            <a:ext cx="1115080" cy="800099"/>
          </a:xfrm>
          <a:prstGeom prst="bentConnector2">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20" name="Rectangle 19"/>
          <p:cNvSpPr/>
          <p:nvPr/>
        </p:nvSpPr>
        <p:spPr bwMode="auto">
          <a:xfrm>
            <a:off x="3008310" y="3048000"/>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33, v15 </a:t>
            </a:r>
            <a:r>
              <a:rPr lang="en-US" sz="1100" dirty="0"/>
              <a:t>– 2012-12-09</a:t>
            </a:r>
          </a:p>
        </p:txBody>
      </p:sp>
      <p:sp>
        <p:nvSpPr>
          <p:cNvPr id="22" name="Rectangle 21"/>
          <p:cNvSpPr/>
          <p:nvPr/>
        </p:nvSpPr>
        <p:spPr bwMode="auto">
          <a:xfrm>
            <a:off x="3352800" y="3429000"/>
            <a:ext cx="3200400" cy="1752600"/>
          </a:xfrm>
          <a:prstGeom prst="rect">
            <a:avLst/>
          </a:prstGeom>
          <a:solidFill>
            <a:schemeClr val="tx2">
              <a:lumMod val="75000"/>
              <a:lumOff val="2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b="1" dirty="0">
                <a:solidFill>
                  <a:schemeClr val="bg1"/>
                </a:solidFill>
              </a:rPr>
              <a:t>33, v16 </a:t>
            </a:r>
            <a:r>
              <a:rPr lang="en-US" sz="1100" b="1" dirty="0">
                <a:solidFill>
                  <a:schemeClr val="bg1"/>
                </a:solidFill>
              </a:rPr>
              <a:t>– 2012-12-10</a:t>
            </a:r>
          </a:p>
          <a:p>
            <a:endParaRPr lang="en-US" sz="1100" b="1" dirty="0">
              <a:solidFill>
                <a:schemeClr val="bg1"/>
              </a:solidFill>
            </a:endParaRPr>
          </a:p>
          <a:p>
            <a:endParaRPr lang="en-US" sz="1100" b="1" dirty="0">
              <a:solidFill>
                <a:schemeClr val="bg1"/>
              </a:solidFill>
            </a:endParaRPr>
          </a:p>
          <a:p>
            <a:r>
              <a:rPr lang="en-US" sz="1100" b="1" dirty="0">
                <a:solidFill>
                  <a:schemeClr val="bg1"/>
                </a:solidFill>
              </a:rPr>
              <a:t>                     </a:t>
            </a:r>
            <a:r>
              <a:rPr lang="en-US" sz="2000" b="1" dirty="0">
                <a:solidFill>
                  <a:schemeClr val="bg1"/>
                </a:solidFill>
              </a:rPr>
              <a:t>DELETION</a:t>
            </a:r>
          </a:p>
        </p:txBody>
      </p:sp>
      <p:sp>
        <p:nvSpPr>
          <p:cNvPr id="16" name="Rectangle 15"/>
          <p:cNvSpPr/>
          <p:nvPr/>
        </p:nvSpPr>
        <p:spPr>
          <a:xfrm>
            <a:off x="6553200" y="3352800"/>
            <a:ext cx="3886200"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/Patient/33/_history/</a:t>
            </a:r>
            <a:r>
              <a:rPr lang="en-US" sz="1600" b="1" dirty="0">
                <a:latin typeface="Courier New" pitchFamily="49" charset="0"/>
                <a:cs typeface="Courier New" pitchFamily="49" charset="0"/>
              </a:rPr>
              <a:t>16</a:t>
            </a:r>
            <a:endParaRPr lang="en-US" sz="1600" b="1" dirty="0"/>
          </a:p>
        </p:txBody>
      </p:sp>
    </p:spTree>
    <p:extLst>
      <p:ext uri="{BB962C8B-B14F-4D97-AF65-F5344CB8AC3E}">
        <p14:creationId xmlns:p14="http://schemas.microsoft.com/office/powerpoint/2010/main" val="3663020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Agenda</a:t>
            </a:r>
            <a:endParaRPr lang="en-CA" dirty="0"/>
          </a:p>
        </p:txBody>
      </p:sp>
      <p:sp>
        <p:nvSpPr>
          <p:cNvPr id="3" name="Content Placeholder 2"/>
          <p:cNvSpPr>
            <a:spLocks noGrp="1"/>
          </p:cNvSpPr>
          <p:nvPr>
            <p:ph idx="1"/>
          </p:nvPr>
        </p:nvSpPr>
        <p:spPr/>
        <p:txBody>
          <a:bodyPr/>
          <a:lstStyle/>
          <a:p>
            <a:r>
              <a:rPr lang="en-CA"/>
              <a:t>Morning</a:t>
            </a:r>
          </a:p>
          <a:p>
            <a:pPr lvl="1"/>
            <a:r>
              <a:rPr lang="en-CA"/>
              <a:t>Navigating the FHIR Spec</a:t>
            </a:r>
          </a:p>
          <a:p>
            <a:pPr lvl="1"/>
            <a:r>
              <a:rPr lang="en-CA"/>
              <a:t>Understanding resources</a:t>
            </a:r>
          </a:p>
          <a:p>
            <a:pPr lvl="1"/>
            <a:r>
              <a:rPr lang="en-CA"/>
              <a:t>Understanding profiles &amp; conformance</a:t>
            </a:r>
          </a:p>
          <a:p>
            <a:pPr lvl="1"/>
            <a:r>
              <a:rPr lang="en-CA"/>
              <a:t>RESTful FHIR</a:t>
            </a:r>
          </a:p>
          <a:p>
            <a:r>
              <a:rPr lang="en-CA"/>
              <a:t>Afternoon</a:t>
            </a:r>
          </a:p>
          <a:p>
            <a:pPr lvl="1"/>
            <a:r>
              <a:rPr lang="en-CA"/>
              <a:t>RESTful queries</a:t>
            </a:r>
          </a:p>
          <a:p>
            <a:pPr lvl="1"/>
            <a:r>
              <a:rPr lang="en-CA"/>
              <a:t>Bundles</a:t>
            </a:r>
          </a:p>
          <a:p>
            <a:pPr lvl="1"/>
            <a:r>
              <a:rPr lang="en-CA"/>
              <a:t>Java Reference Implementation</a:t>
            </a:r>
          </a:p>
          <a:p>
            <a:pPr lvl="1"/>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7</a:t>
            </a:fld>
            <a:endParaRPr lang="en-CA" dirty="0"/>
          </a:p>
        </p:txBody>
      </p:sp>
    </p:spTree>
    <p:extLst>
      <p:ext uri="{BB962C8B-B14F-4D97-AF65-F5344CB8AC3E}">
        <p14:creationId xmlns:p14="http://schemas.microsoft.com/office/powerpoint/2010/main" val="200567510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Version history - revival</a:t>
            </a:r>
            <a:endParaRPr lang="en-US" dirty="0"/>
          </a:p>
        </p:txBody>
      </p:sp>
      <p:sp>
        <p:nvSpPr>
          <p:cNvPr id="5" name="Slide Number Placeholder 4"/>
          <p:cNvSpPr>
            <a:spLocks noGrp="1"/>
          </p:cNvSpPr>
          <p:nvPr>
            <p:ph type="sldNum" sz="quarter" idx="11"/>
          </p:nvPr>
        </p:nvSpPr>
        <p:spPr>
          <a:xfrm>
            <a:off x="5791200" y="6629400"/>
            <a:ext cx="711200" cy="228600"/>
          </a:xfrm>
        </p:spPr>
        <p:txBody>
          <a:bodyPr/>
          <a:lstStyle/>
          <a:p>
            <a:fld id="{2CD36790-EF9F-4521-A783-189BE19EEE4B}" type="slidenum">
              <a:rPr lang="en-US" smtClean="0"/>
              <a:pPr/>
              <a:t>70</a:t>
            </a:fld>
            <a:endParaRPr lang="en-US"/>
          </a:p>
        </p:txBody>
      </p:sp>
      <p:sp>
        <p:nvSpPr>
          <p:cNvPr id="11" name="Rectangle 10"/>
          <p:cNvSpPr/>
          <p:nvPr/>
        </p:nvSpPr>
        <p:spPr bwMode="auto">
          <a:xfrm>
            <a:off x="1981200" y="1888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33, v13 </a:t>
            </a:r>
            <a:r>
              <a:rPr lang="en-US" sz="1100" dirty="0"/>
              <a:t>– 2012-12-05</a:t>
            </a:r>
          </a:p>
        </p:txBody>
      </p:sp>
      <p:sp>
        <p:nvSpPr>
          <p:cNvPr id="12" name="Rectangle 11"/>
          <p:cNvSpPr/>
          <p:nvPr/>
        </p:nvSpPr>
        <p:spPr bwMode="auto">
          <a:xfrm>
            <a:off x="2249490" y="2269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33, v14 </a:t>
            </a:r>
            <a:r>
              <a:rPr lang="en-US" sz="1100" dirty="0"/>
              <a:t>– 2012-12-08</a:t>
            </a:r>
          </a:p>
        </p:txBody>
      </p:sp>
      <p:sp>
        <p:nvSpPr>
          <p:cNvPr id="15" name="Rectangle 14"/>
          <p:cNvSpPr/>
          <p:nvPr/>
        </p:nvSpPr>
        <p:spPr>
          <a:xfrm>
            <a:off x="4648200" y="2159169"/>
            <a:ext cx="4191000"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/Patient/33/_history/</a:t>
            </a:r>
            <a:r>
              <a:rPr lang="en-US" sz="1600" b="1" dirty="0">
                <a:latin typeface="Courier New" pitchFamily="49" charset="0"/>
                <a:cs typeface="Courier New" pitchFamily="49" charset="0"/>
              </a:rPr>
              <a:t>14</a:t>
            </a:r>
            <a:endParaRPr lang="en-US" sz="1600" b="1" dirty="0"/>
          </a:p>
        </p:txBody>
      </p:sp>
      <p:sp>
        <p:nvSpPr>
          <p:cNvPr id="17" name="Rectangle 16"/>
          <p:cNvSpPr/>
          <p:nvPr/>
        </p:nvSpPr>
        <p:spPr>
          <a:xfrm>
            <a:off x="4343400" y="1752600"/>
            <a:ext cx="4075110"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/Patient/33/_history/</a:t>
            </a:r>
            <a:r>
              <a:rPr lang="en-US" sz="1600" b="1" dirty="0">
                <a:latin typeface="Courier New" pitchFamily="49" charset="0"/>
                <a:cs typeface="Courier New" pitchFamily="49" charset="0"/>
              </a:rPr>
              <a:t>13</a:t>
            </a:r>
            <a:endParaRPr lang="en-US" sz="1600" b="1" dirty="0"/>
          </a:p>
        </p:txBody>
      </p:sp>
      <p:sp>
        <p:nvSpPr>
          <p:cNvPr id="18" name="Rectangle 17"/>
          <p:cNvSpPr/>
          <p:nvPr/>
        </p:nvSpPr>
        <p:spPr>
          <a:xfrm>
            <a:off x="4876800" y="2590800"/>
            <a:ext cx="4164122"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/Patient/33/_history/</a:t>
            </a:r>
            <a:r>
              <a:rPr lang="en-US" sz="1600" b="1" dirty="0">
                <a:latin typeface="Courier New" pitchFamily="49" charset="0"/>
                <a:cs typeface="Courier New" pitchFamily="49" charset="0"/>
              </a:rPr>
              <a:t>15</a:t>
            </a:r>
            <a:endParaRPr lang="en-US" sz="1600" b="1" dirty="0"/>
          </a:p>
        </p:txBody>
      </p:sp>
      <p:sp>
        <p:nvSpPr>
          <p:cNvPr id="19" name="Rectangle 18"/>
          <p:cNvSpPr/>
          <p:nvPr/>
        </p:nvSpPr>
        <p:spPr>
          <a:xfrm>
            <a:off x="2125604" y="5420380"/>
            <a:ext cx="6292906" cy="523220"/>
          </a:xfrm>
          <a:prstGeom prst="rect">
            <a:avLst/>
          </a:prstGeom>
        </p:spPr>
        <p:txBody>
          <a:bodyPr wrap="square">
            <a:spAutoFit/>
          </a:bodyPr>
          <a:lstStyle/>
          <a:p>
            <a:r>
              <a:rPr lang="en-US" sz="2800" dirty="0">
                <a:latin typeface="Courier New" pitchFamily="49" charset="0"/>
                <a:cs typeface="Courier New" pitchFamily="49" charset="0"/>
              </a:rPr>
              <a:t>/server.org/</a:t>
            </a:r>
            <a:r>
              <a:rPr lang="en-US" sz="2800" dirty="0" err="1">
                <a:latin typeface="Courier New" pitchFamily="49" charset="0"/>
                <a:cs typeface="Courier New" pitchFamily="49" charset="0"/>
              </a:rPr>
              <a:t>fhir</a:t>
            </a:r>
            <a:r>
              <a:rPr lang="en-US" sz="2800" dirty="0">
                <a:latin typeface="Courier New" pitchFamily="49" charset="0"/>
                <a:cs typeface="Courier New" pitchFamily="49" charset="0"/>
              </a:rPr>
              <a:t>/Patient/</a:t>
            </a:r>
            <a:r>
              <a:rPr lang="en-US" sz="2800" b="1" dirty="0">
                <a:latin typeface="Courier New" pitchFamily="49" charset="0"/>
                <a:cs typeface="Courier New" pitchFamily="49" charset="0"/>
              </a:rPr>
              <a:t>33</a:t>
            </a:r>
            <a:endParaRPr lang="en-US" sz="2800" b="1" dirty="0"/>
          </a:p>
        </p:txBody>
      </p:sp>
      <p:cxnSp>
        <p:nvCxnSpPr>
          <p:cNvPr id="21" name="Elbow Connector 20"/>
          <p:cNvCxnSpPr>
            <a:endCxn id="24" idx="3"/>
          </p:cNvCxnSpPr>
          <p:nvPr/>
        </p:nvCxnSpPr>
        <p:spPr bwMode="auto">
          <a:xfrm rot="16200000" flipV="1">
            <a:off x="6272228" y="4565637"/>
            <a:ext cx="1104901" cy="736626"/>
          </a:xfrm>
          <a:prstGeom prst="bentConnector2">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20" name="Rectangle 19"/>
          <p:cNvSpPr/>
          <p:nvPr/>
        </p:nvSpPr>
        <p:spPr bwMode="auto">
          <a:xfrm>
            <a:off x="2511420" y="2667000"/>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33, v15 </a:t>
            </a:r>
            <a:r>
              <a:rPr lang="en-US" sz="1100" dirty="0"/>
              <a:t>– 2012-12-09</a:t>
            </a:r>
          </a:p>
        </p:txBody>
      </p:sp>
      <p:sp>
        <p:nvSpPr>
          <p:cNvPr id="22" name="Rectangle 21"/>
          <p:cNvSpPr/>
          <p:nvPr/>
        </p:nvSpPr>
        <p:spPr bwMode="auto">
          <a:xfrm>
            <a:off x="2855911" y="3048001"/>
            <a:ext cx="2416146" cy="1295400"/>
          </a:xfrm>
          <a:prstGeom prst="rect">
            <a:avLst/>
          </a:prstGeom>
          <a:solidFill>
            <a:schemeClr val="tx2">
              <a:lumMod val="75000"/>
              <a:lumOff val="2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b="1" dirty="0">
                <a:solidFill>
                  <a:schemeClr val="bg1"/>
                </a:solidFill>
              </a:rPr>
              <a:t>33, v16 </a:t>
            </a:r>
            <a:r>
              <a:rPr lang="en-US" sz="1100" b="1" dirty="0">
                <a:solidFill>
                  <a:schemeClr val="bg1"/>
                </a:solidFill>
              </a:rPr>
              <a:t>– 2012-12-10</a:t>
            </a:r>
          </a:p>
          <a:p>
            <a:endParaRPr lang="en-US" sz="1100" b="1" dirty="0">
              <a:solidFill>
                <a:schemeClr val="bg1"/>
              </a:solidFill>
            </a:endParaRPr>
          </a:p>
          <a:p>
            <a:endParaRPr lang="en-US" sz="1100" b="1" dirty="0">
              <a:solidFill>
                <a:schemeClr val="bg1"/>
              </a:solidFill>
            </a:endParaRPr>
          </a:p>
          <a:p>
            <a:r>
              <a:rPr lang="en-US" sz="1100" b="1" dirty="0">
                <a:solidFill>
                  <a:schemeClr val="bg1"/>
                </a:solidFill>
              </a:rPr>
              <a:t>                    </a:t>
            </a:r>
            <a:endParaRPr lang="en-US" sz="2000" b="1" dirty="0">
              <a:solidFill>
                <a:schemeClr val="bg1"/>
              </a:solidFill>
            </a:endParaRPr>
          </a:p>
        </p:txBody>
      </p:sp>
      <p:sp>
        <p:nvSpPr>
          <p:cNvPr id="16" name="Rectangle 15"/>
          <p:cNvSpPr/>
          <p:nvPr/>
        </p:nvSpPr>
        <p:spPr>
          <a:xfrm>
            <a:off x="5294310" y="2971800"/>
            <a:ext cx="4002090"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/Patient/33/_history/</a:t>
            </a:r>
            <a:r>
              <a:rPr lang="en-US" sz="1600" b="1" dirty="0">
                <a:latin typeface="Courier New" pitchFamily="49" charset="0"/>
                <a:cs typeface="Courier New" pitchFamily="49" charset="0"/>
              </a:rPr>
              <a:t>16</a:t>
            </a:r>
            <a:endParaRPr lang="en-US" sz="1600" b="1" dirty="0"/>
          </a:p>
        </p:txBody>
      </p:sp>
      <p:sp>
        <p:nvSpPr>
          <p:cNvPr id="24" name="Rectangle 23"/>
          <p:cNvSpPr/>
          <p:nvPr/>
        </p:nvSpPr>
        <p:spPr bwMode="auto">
          <a:xfrm>
            <a:off x="3255964" y="3505199"/>
            <a:ext cx="3200400" cy="1752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b="1" dirty="0">
                <a:solidFill>
                  <a:schemeClr val="bg1"/>
                </a:solidFill>
              </a:rPr>
              <a:t>33, v17 </a:t>
            </a:r>
            <a:r>
              <a:rPr lang="en-US" sz="1100" b="1" dirty="0">
                <a:solidFill>
                  <a:schemeClr val="bg1"/>
                </a:solidFill>
              </a:rPr>
              <a:t>– 2012-12-11</a:t>
            </a:r>
          </a:p>
        </p:txBody>
      </p:sp>
      <p:sp>
        <p:nvSpPr>
          <p:cNvPr id="25" name="Rectangle 24"/>
          <p:cNvSpPr/>
          <p:nvPr/>
        </p:nvSpPr>
        <p:spPr>
          <a:xfrm>
            <a:off x="6540388" y="3429000"/>
            <a:ext cx="3746612"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/Patient/33/_history/</a:t>
            </a:r>
            <a:r>
              <a:rPr lang="en-US" sz="1600" b="1" dirty="0">
                <a:latin typeface="Courier New" pitchFamily="49" charset="0"/>
                <a:cs typeface="Courier New" pitchFamily="49" charset="0"/>
              </a:rPr>
              <a:t>17</a:t>
            </a:r>
            <a:endParaRPr lang="en-US" sz="1600" b="1" dirty="0"/>
          </a:p>
        </p:txBody>
      </p:sp>
    </p:spTree>
    <p:extLst>
      <p:ext uri="{BB962C8B-B14F-4D97-AF65-F5344CB8AC3E}">
        <p14:creationId xmlns:p14="http://schemas.microsoft.com/office/powerpoint/2010/main" val="90064929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 #3</a:t>
            </a:r>
            <a:endParaRPr lang="en-US" dirty="0"/>
          </a:p>
        </p:txBody>
      </p:sp>
      <p:sp>
        <p:nvSpPr>
          <p:cNvPr id="3" name="Content Placeholder 2"/>
          <p:cNvSpPr>
            <a:spLocks noGrp="1"/>
          </p:cNvSpPr>
          <p:nvPr>
            <p:ph idx="1"/>
          </p:nvPr>
        </p:nvSpPr>
        <p:spPr/>
        <p:txBody>
          <a:bodyPr/>
          <a:lstStyle/>
          <a:p>
            <a:r>
              <a:rPr lang="en-US" sz="3600" dirty="0">
                <a:latin typeface="+mn-lt"/>
              </a:rPr>
              <a:t>Some RESTful exercise . . .</a:t>
            </a:r>
          </a:p>
          <a:p>
            <a:endParaRPr lang="en-US" sz="3600" dirty="0">
              <a:latin typeface="+mn-lt"/>
            </a:endParaRPr>
          </a:p>
          <a:p>
            <a:r>
              <a:rPr lang="en-US" sz="3600" dirty="0">
                <a:latin typeface="+mn-lt"/>
              </a:rPr>
              <a:t>(15 minutes)</a:t>
            </a:r>
          </a:p>
        </p:txBody>
      </p:sp>
    </p:spTree>
    <p:extLst>
      <p:ext uri="{BB962C8B-B14F-4D97-AF65-F5344CB8AC3E}">
        <p14:creationId xmlns:p14="http://schemas.microsoft.com/office/powerpoint/2010/main" val="281526929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RESTful operations</a:t>
            </a:r>
            <a:endParaRPr lang="en-US" dirty="0"/>
          </a:p>
        </p:txBody>
      </p:sp>
      <p:sp>
        <p:nvSpPr>
          <p:cNvPr id="3" name="Slide Number Placeholder 2"/>
          <p:cNvSpPr>
            <a:spLocks noGrp="1"/>
          </p:cNvSpPr>
          <p:nvPr>
            <p:ph type="sldNum" sz="quarter" idx="11"/>
          </p:nvPr>
        </p:nvSpPr>
        <p:spPr/>
        <p:txBody>
          <a:bodyPr/>
          <a:lstStyle/>
          <a:p>
            <a:fld id="{5CC3E5C4-3E2B-40F1-9F2B-C46CEB0C88DF}" type="slidenum">
              <a:rPr lang="en-CA" smtClean="0"/>
              <a:pPr/>
              <a:t>72</a:t>
            </a:fld>
            <a:endParaRPr lang="en-CA"/>
          </a:p>
        </p:txBody>
      </p:sp>
      <p:sp>
        <p:nvSpPr>
          <p:cNvPr id="4" name="Text Placeholder 3"/>
          <p:cNvSpPr>
            <a:spLocks noGrp="1"/>
          </p:cNvSpPr>
          <p:nvPr>
            <p:ph type="body" idx="4294967295"/>
          </p:nvPr>
        </p:nvSpPr>
        <p:spPr>
          <a:xfrm>
            <a:off x="508000" y="1828800"/>
            <a:ext cx="10667999" cy="4419600"/>
          </a:xfrm>
        </p:spPr>
        <p:txBody>
          <a:bodyPr/>
          <a:lstStyle/>
          <a:p>
            <a:pPr lvl="0"/>
            <a:r>
              <a:rPr lang="en-US" sz="2900" dirty="0"/>
              <a:t>Using your HTTP submission tool + the an example instance from the spec</a:t>
            </a:r>
          </a:p>
          <a:p>
            <a:pPr lvl="1"/>
            <a:r>
              <a:rPr lang="en-US" sz="2400" dirty="0"/>
              <a:t>Create the instance (using PUT or POST)</a:t>
            </a:r>
          </a:p>
          <a:p>
            <a:pPr lvl="1"/>
            <a:r>
              <a:rPr lang="en-US" sz="2400" dirty="0"/>
              <a:t>Update the instance</a:t>
            </a:r>
          </a:p>
          <a:p>
            <a:pPr lvl="1"/>
            <a:r>
              <a:rPr lang="en-US" sz="2400" dirty="0"/>
              <a:t>Delete the instance</a:t>
            </a:r>
          </a:p>
          <a:p>
            <a:pPr lvl="1"/>
            <a:r>
              <a:rPr lang="en-US" sz="2400" dirty="0"/>
              <a:t>Retrieve history</a:t>
            </a:r>
          </a:p>
        </p:txBody>
      </p:sp>
    </p:spTree>
    <p:extLst>
      <p:ext uri="{BB962C8B-B14F-4D97-AF65-F5344CB8AC3E}">
        <p14:creationId xmlns:p14="http://schemas.microsoft.com/office/powerpoint/2010/main" val="5238134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C667CB6-7558-45E5-9677-0F98037FF5FD}"/>
              </a:ext>
            </a:extLst>
          </p:cNvPr>
          <p:cNvSpPr>
            <a:spLocks noGrp="1"/>
          </p:cNvSpPr>
          <p:nvPr>
            <p:ph type="title"/>
          </p:nvPr>
        </p:nvSpPr>
        <p:spPr/>
        <p:txBody>
          <a:bodyPr/>
          <a:lstStyle/>
          <a:p>
            <a:r>
              <a:rPr lang="en-CA"/>
              <a:t>Bundles</a:t>
            </a:r>
            <a:endParaRPr lang="en-CA" dirty="0"/>
          </a:p>
        </p:txBody>
      </p:sp>
      <p:sp>
        <p:nvSpPr>
          <p:cNvPr id="7" name="Text Placeholder 6">
            <a:extLst>
              <a:ext uri="{FF2B5EF4-FFF2-40B4-BE49-F238E27FC236}">
                <a16:creationId xmlns:a16="http://schemas.microsoft.com/office/drawing/2014/main" id="{28BA3FBE-9C02-4907-81EA-A4B507C6257E}"/>
              </a:ext>
            </a:extLst>
          </p:cNvPr>
          <p:cNvSpPr>
            <a:spLocks noGrp="1"/>
          </p:cNvSpPr>
          <p:nvPr>
            <p:ph type="body" idx="1"/>
          </p:nvPr>
        </p:nvSpPr>
        <p:spPr/>
        <p:txBody>
          <a:bodyPr/>
          <a:lstStyle/>
          <a:p>
            <a:endParaRPr lang="en-CA"/>
          </a:p>
        </p:txBody>
      </p:sp>
      <p:sp>
        <p:nvSpPr>
          <p:cNvPr id="4" name="Slide Number Placeholder 3">
            <a:extLst>
              <a:ext uri="{FF2B5EF4-FFF2-40B4-BE49-F238E27FC236}">
                <a16:creationId xmlns:a16="http://schemas.microsoft.com/office/drawing/2014/main" id="{89365A36-57D6-4C65-B2DF-CAED8F1D2B4C}"/>
              </a:ext>
            </a:extLst>
          </p:cNvPr>
          <p:cNvSpPr>
            <a:spLocks noGrp="1"/>
          </p:cNvSpPr>
          <p:nvPr>
            <p:ph type="sldNum" sz="quarter" idx="11"/>
          </p:nvPr>
        </p:nvSpPr>
        <p:spPr/>
        <p:txBody>
          <a:bodyPr/>
          <a:lstStyle/>
          <a:p>
            <a:fld id="{5CC3E5C4-3E2B-40F1-9F2B-C46CEB0C88DF}" type="slidenum">
              <a:rPr lang="en-CA" smtClean="0"/>
              <a:pPr/>
              <a:t>73</a:t>
            </a:fld>
            <a:endParaRPr lang="en-CA" dirty="0"/>
          </a:p>
        </p:txBody>
      </p:sp>
    </p:spTree>
    <p:extLst>
      <p:ext uri="{BB962C8B-B14F-4D97-AF65-F5344CB8AC3E}">
        <p14:creationId xmlns:p14="http://schemas.microsoft.com/office/powerpoint/2010/main" val="922951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Communicating lists</a:t>
            </a:r>
            <a:endParaRPr lang="en-US" dirty="0"/>
          </a:p>
        </p:txBody>
      </p:sp>
      <p:sp>
        <p:nvSpPr>
          <p:cNvPr id="7" name="Content Placeholder 6"/>
          <p:cNvSpPr>
            <a:spLocks noGrp="1"/>
          </p:cNvSpPr>
          <p:nvPr>
            <p:ph idx="1"/>
          </p:nvPr>
        </p:nvSpPr>
        <p:spPr/>
        <p:txBody>
          <a:bodyPr/>
          <a:lstStyle/>
          <a:p>
            <a:r>
              <a:rPr lang="en-US"/>
              <a:t>We need to communicate lists of Resources</a:t>
            </a:r>
          </a:p>
          <a:p>
            <a:pPr lvl="1"/>
            <a:r>
              <a:rPr lang="en-US"/>
              <a:t>Search result</a:t>
            </a:r>
          </a:p>
          <a:p>
            <a:pPr lvl="1"/>
            <a:r>
              <a:rPr lang="en-US"/>
              <a:t>History</a:t>
            </a:r>
          </a:p>
          <a:p>
            <a:pPr lvl="1"/>
            <a:r>
              <a:rPr lang="en-US"/>
              <a:t>Documents or messages</a:t>
            </a:r>
          </a:p>
          <a:p>
            <a:pPr lvl="1"/>
            <a:r>
              <a:rPr lang="en-US"/>
              <a:t>Multiple-resource inserts (“transactions”)</a:t>
            </a:r>
          </a:p>
          <a:p>
            <a:r>
              <a:rPr lang="en-US"/>
              <a:t>Sometimes we need to communicate bundles of bundles</a:t>
            </a:r>
          </a:p>
          <a:p>
            <a:pPr lvl="1"/>
            <a:r>
              <a:rPr lang="en-US"/>
              <a:t>E.g. Search result or operation result returning documents</a:t>
            </a:r>
            <a:endParaRPr lang="en-US" dirty="0"/>
          </a:p>
        </p:txBody>
      </p:sp>
      <p:sp>
        <p:nvSpPr>
          <p:cNvPr id="5" name="Slide Number Placeholder 4"/>
          <p:cNvSpPr>
            <a:spLocks noGrp="1"/>
          </p:cNvSpPr>
          <p:nvPr>
            <p:ph type="sldNum" sz="quarter" idx="11"/>
          </p:nvPr>
        </p:nvSpPr>
        <p:spPr>
          <a:xfrm>
            <a:off x="5791200" y="6629400"/>
            <a:ext cx="711200" cy="228600"/>
          </a:xfrm>
        </p:spPr>
        <p:txBody>
          <a:bodyPr/>
          <a:lstStyle/>
          <a:p>
            <a:fld id="{5CC3E5C4-3E2B-40F1-9F2B-C46CEB0C88DF}" type="slidenum">
              <a:rPr lang="en-US" smtClean="0"/>
              <a:pPr/>
              <a:t>74</a:t>
            </a:fld>
            <a:endParaRPr lang="en-US" dirty="0"/>
          </a:p>
        </p:txBody>
      </p:sp>
    </p:spTree>
    <p:extLst>
      <p:ext uri="{BB962C8B-B14F-4D97-AF65-F5344CB8AC3E}">
        <p14:creationId xmlns:p14="http://schemas.microsoft.com/office/powerpoint/2010/main" val="37456739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 example Bundle</a:t>
            </a:r>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1847528" y="1700808"/>
            <a:ext cx="8483688" cy="4104456"/>
          </a:xfrm>
          <a:prstGeom prst="rect">
            <a:avLst/>
          </a:prstGeom>
          <a:noFill/>
          <a:ln w="9525">
            <a:noFill/>
            <a:miter lim="800000"/>
            <a:headEnd/>
            <a:tailEnd/>
          </a:ln>
        </p:spPr>
      </p:pic>
    </p:spTree>
    <p:extLst>
      <p:ext uri="{BB962C8B-B14F-4D97-AF65-F5344CB8AC3E}">
        <p14:creationId xmlns:p14="http://schemas.microsoft.com/office/powerpoint/2010/main" val="33494753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bundle header</a:t>
            </a:r>
            <a:endParaRPr lang="en-US" dirty="0"/>
          </a:p>
        </p:txBody>
      </p:sp>
      <p:sp>
        <p:nvSpPr>
          <p:cNvPr id="5" name="Slide Number Placeholder 4"/>
          <p:cNvSpPr>
            <a:spLocks noGrp="1"/>
          </p:cNvSpPr>
          <p:nvPr>
            <p:ph type="sldNum" sz="quarter" idx="11"/>
          </p:nvPr>
        </p:nvSpPr>
        <p:spPr>
          <a:xfrm>
            <a:off x="5791200" y="6629400"/>
            <a:ext cx="711200" cy="228600"/>
          </a:xfrm>
        </p:spPr>
        <p:txBody>
          <a:bodyPr/>
          <a:lstStyle/>
          <a:p>
            <a:fld id="{2CD36790-EF9F-4521-A783-189BE19EEE4B}" type="slidenum">
              <a:rPr lang="en-US" smtClean="0"/>
              <a:pPr/>
              <a:t>76</a:t>
            </a:fld>
            <a:endParaRPr lang="en-US" dirty="0"/>
          </a:p>
        </p:txBody>
      </p:sp>
      <p:pic>
        <p:nvPicPr>
          <p:cNvPr id="7170" name="Picture 2"/>
          <p:cNvPicPr>
            <a:picLocks noChangeAspect="1" noChangeArrowheads="1"/>
          </p:cNvPicPr>
          <p:nvPr/>
        </p:nvPicPr>
        <p:blipFill>
          <a:blip r:embed="rId3" cstate="print"/>
          <a:srcRect/>
          <a:stretch>
            <a:fillRect/>
          </a:stretch>
        </p:blipFill>
        <p:spPr bwMode="auto">
          <a:xfrm>
            <a:off x="1915978" y="1700808"/>
            <a:ext cx="8450263" cy="4781550"/>
          </a:xfrm>
          <a:prstGeom prst="rect">
            <a:avLst/>
          </a:prstGeom>
          <a:noFill/>
          <a:ln w="9525">
            <a:noFill/>
            <a:miter lim="800000"/>
            <a:headEnd/>
            <a:tailEnd/>
          </a:ln>
        </p:spPr>
      </p:pic>
      <p:sp>
        <p:nvSpPr>
          <p:cNvPr id="3" name="Rectangle 2"/>
          <p:cNvSpPr/>
          <p:nvPr/>
        </p:nvSpPr>
        <p:spPr bwMode="auto">
          <a:xfrm>
            <a:off x="2063552" y="3212976"/>
            <a:ext cx="5040560" cy="216024"/>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CA"/>
          </a:p>
        </p:txBody>
      </p:sp>
    </p:spTree>
    <p:extLst>
      <p:ext uri="{BB962C8B-B14F-4D97-AF65-F5344CB8AC3E}">
        <p14:creationId xmlns:p14="http://schemas.microsoft.com/office/powerpoint/2010/main" val="37801494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Bundle Types</a:t>
            </a:r>
            <a:endParaRPr lang="en-CA" dirty="0"/>
          </a:p>
        </p:txBody>
      </p:sp>
      <p:sp>
        <p:nvSpPr>
          <p:cNvPr id="3" name="Slide Number Placeholder 2"/>
          <p:cNvSpPr>
            <a:spLocks noGrp="1"/>
          </p:cNvSpPr>
          <p:nvPr>
            <p:ph type="sldNum" sz="quarter" idx="11"/>
          </p:nvPr>
        </p:nvSpPr>
        <p:spPr>
          <a:xfrm>
            <a:off x="5791200" y="6629400"/>
            <a:ext cx="711200" cy="228600"/>
          </a:xfrm>
        </p:spPr>
        <p:txBody>
          <a:bodyPr/>
          <a:lstStyle/>
          <a:p>
            <a:fld id="{5CC3E5C4-3E2B-40F1-9F2B-C46CEB0C88DF}" type="slidenum">
              <a:rPr lang="en-CA" smtClean="0"/>
              <a:pPr/>
              <a:t>77</a:t>
            </a:fld>
            <a:endParaRPr lang="en-CA" dirty="0"/>
          </a:p>
        </p:txBody>
      </p:sp>
      <p:graphicFrame>
        <p:nvGraphicFramePr>
          <p:cNvPr id="4" name="Table 3"/>
          <p:cNvGraphicFramePr>
            <a:graphicFrameLocks noGrp="1"/>
          </p:cNvGraphicFramePr>
          <p:nvPr>
            <p:extLst/>
          </p:nvPr>
        </p:nvGraphicFramePr>
        <p:xfrm>
          <a:off x="2207568" y="1700808"/>
          <a:ext cx="7848872" cy="4790440"/>
        </p:xfrm>
        <a:graphic>
          <a:graphicData uri="http://schemas.openxmlformats.org/drawingml/2006/table">
            <a:tbl>
              <a:tblPr firstRow="1" bandRow="1">
                <a:tableStyleId>{5C22544A-7EE6-4342-B048-85BDC9FD1C3A}</a:tableStyleId>
              </a:tblPr>
              <a:tblGrid>
                <a:gridCol w="2132411">
                  <a:extLst>
                    <a:ext uri="{9D8B030D-6E8A-4147-A177-3AD203B41FA5}">
                      <a16:colId xmlns:a16="http://schemas.microsoft.com/office/drawing/2014/main" val="20000"/>
                    </a:ext>
                  </a:extLst>
                </a:gridCol>
                <a:gridCol w="5716461">
                  <a:extLst>
                    <a:ext uri="{9D8B030D-6E8A-4147-A177-3AD203B41FA5}">
                      <a16:colId xmlns:a16="http://schemas.microsoft.com/office/drawing/2014/main" val="20001"/>
                    </a:ext>
                  </a:extLst>
                </a:gridCol>
              </a:tblGrid>
              <a:tr h="370840">
                <a:tc>
                  <a:txBody>
                    <a:bodyPr/>
                    <a:lstStyle/>
                    <a:p>
                      <a:r>
                        <a:rPr lang="en-CA" dirty="0"/>
                        <a:t>Code</a:t>
                      </a:r>
                    </a:p>
                  </a:txBody>
                  <a:tcPr/>
                </a:tc>
                <a:tc>
                  <a:txBody>
                    <a:bodyPr/>
                    <a:lstStyle/>
                    <a:p>
                      <a:r>
                        <a:rPr lang="en-CA" dirty="0"/>
                        <a:t>Description</a:t>
                      </a:r>
                    </a:p>
                  </a:txBody>
                  <a:tcPr/>
                </a:tc>
                <a:extLst>
                  <a:ext uri="{0D108BD9-81ED-4DB2-BD59-A6C34878D82A}">
                    <a16:rowId xmlns:a16="http://schemas.microsoft.com/office/drawing/2014/main" val="10000"/>
                  </a:ext>
                </a:extLst>
              </a:tr>
              <a:tr h="370840">
                <a:tc>
                  <a:txBody>
                    <a:bodyPr/>
                    <a:lstStyle/>
                    <a:p>
                      <a:r>
                        <a:rPr lang="en-CA" dirty="0"/>
                        <a:t>document</a:t>
                      </a:r>
                    </a:p>
                  </a:txBody>
                  <a:tcPr/>
                </a:tc>
                <a:tc>
                  <a:txBody>
                    <a:bodyPr/>
                    <a:lstStyle/>
                    <a:p>
                      <a:r>
                        <a:rPr lang="en-CA" dirty="0"/>
                        <a:t>Bundle is a document – rooted in Composition</a:t>
                      </a:r>
                    </a:p>
                  </a:txBody>
                  <a:tcPr/>
                </a:tc>
                <a:extLst>
                  <a:ext uri="{0D108BD9-81ED-4DB2-BD59-A6C34878D82A}">
                    <a16:rowId xmlns:a16="http://schemas.microsoft.com/office/drawing/2014/main" val="10001"/>
                  </a:ext>
                </a:extLst>
              </a:tr>
              <a:tr h="370840">
                <a:tc>
                  <a:txBody>
                    <a:bodyPr/>
                    <a:lstStyle/>
                    <a:p>
                      <a:r>
                        <a:rPr lang="en-CA" dirty="0"/>
                        <a:t>message</a:t>
                      </a:r>
                    </a:p>
                  </a:txBody>
                  <a:tcPr/>
                </a:tc>
                <a:tc>
                  <a:txBody>
                    <a:bodyPr/>
                    <a:lstStyle/>
                    <a:p>
                      <a:r>
                        <a:rPr lang="en-CA" dirty="0"/>
                        <a:t>Bundle is a message – rooted in </a:t>
                      </a:r>
                      <a:r>
                        <a:rPr lang="en-CA" dirty="0" err="1"/>
                        <a:t>MessageHeader</a:t>
                      </a:r>
                      <a:endParaRPr lang="en-CA" dirty="0"/>
                    </a:p>
                  </a:txBody>
                  <a:tcPr/>
                </a:tc>
                <a:extLst>
                  <a:ext uri="{0D108BD9-81ED-4DB2-BD59-A6C34878D82A}">
                    <a16:rowId xmlns:a16="http://schemas.microsoft.com/office/drawing/2014/main" val="10002"/>
                  </a:ext>
                </a:extLst>
              </a:tr>
              <a:tr h="370840">
                <a:tc>
                  <a:txBody>
                    <a:bodyPr/>
                    <a:lstStyle/>
                    <a:p>
                      <a:r>
                        <a:rPr lang="en-CA" dirty="0"/>
                        <a:t>transaction</a:t>
                      </a:r>
                    </a:p>
                  </a:txBody>
                  <a:tcPr/>
                </a:tc>
                <a:tc>
                  <a:txBody>
                    <a:bodyPr/>
                    <a:lstStyle/>
                    <a:p>
                      <a:r>
                        <a:rPr lang="en-CA" dirty="0"/>
                        <a:t>Process all entries as part of a single unit of work</a:t>
                      </a:r>
                    </a:p>
                  </a:txBody>
                  <a:tcPr/>
                </a:tc>
                <a:extLst>
                  <a:ext uri="{0D108BD9-81ED-4DB2-BD59-A6C34878D82A}">
                    <a16:rowId xmlns:a16="http://schemas.microsoft.com/office/drawing/2014/main" val="10003"/>
                  </a:ext>
                </a:extLst>
              </a:tr>
              <a:tr h="370840">
                <a:tc>
                  <a:txBody>
                    <a:bodyPr/>
                    <a:lstStyle/>
                    <a:p>
                      <a:r>
                        <a:rPr lang="en-CA" dirty="0"/>
                        <a:t>transaction-response</a:t>
                      </a:r>
                    </a:p>
                  </a:txBody>
                  <a:tcPr/>
                </a:tc>
                <a:tc>
                  <a:txBody>
                    <a:bodyPr/>
                    <a:lstStyle/>
                    <a:p>
                      <a:r>
                        <a:rPr lang="en-CA" dirty="0"/>
                        <a:t>Each entry represents the results on</a:t>
                      </a:r>
                      <a:r>
                        <a:rPr lang="en-CA" baseline="0" dirty="0"/>
                        <a:t> a 1-for-1 basis of an original transaction</a:t>
                      </a:r>
                      <a:endParaRPr lang="en-CA" dirty="0"/>
                    </a:p>
                  </a:txBody>
                  <a:tcPr/>
                </a:tc>
                <a:extLst>
                  <a:ext uri="{0D108BD9-81ED-4DB2-BD59-A6C34878D82A}">
                    <a16:rowId xmlns:a16="http://schemas.microsoft.com/office/drawing/2014/main" val="10004"/>
                  </a:ext>
                </a:extLst>
              </a:tr>
              <a:tr h="370840">
                <a:tc>
                  <a:txBody>
                    <a:bodyPr/>
                    <a:lstStyle/>
                    <a:p>
                      <a:r>
                        <a:rPr lang="en-CA" dirty="0"/>
                        <a:t>history</a:t>
                      </a:r>
                    </a:p>
                  </a:txBody>
                  <a:tcPr/>
                </a:tc>
                <a:tc>
                  <a:txBody>
                    <a:bodyPr/>
                    <a:lstStyle/>
                    <a:p>
                      <a:r>
                        <a:rPr lang="en-CA" dirty="0"/>
                        <a:t>A list of versions of a single resource</a:t>
                      </a:r>
                    </a:p>
                  </a:txBody>
                  <a:tcPr/>
                </a:tc>
                <a:extLst>
                  <a:ext uri="{0D108BD9-81ED-4DB2-BD59-A6C34878D82A}">
                    <a16:rowId xmlns:a16="http://schemas.microsoft.com/office/drawing/2014/main" val="10005"/>
                  </a:ext>
                </a:extLst>
              </a:tr>
              <a:tr h="370840">
                <a:tc>
                  <a:txBody>
                    <a:bodyPr/>
                    <a:lstStyle/>
                    <a:p>
                      <a:r>
                        <a:rPr lang="en-CA" dirty="0" err="1"/>
                        <a:t>searchset</a:t>
                      </a:r>
                      <a:endParaRPr lang="en-CA" dirty="0"/>
                    </a:p>
                  </a:txBody>
                  <a:tcPr/>
                </a:tc>
                <a:tc>
                  <a:txBody>
                    <a:bodyPr/>
                    <a:lstStyle/>
                    <a:p>
                      <a:r>
                        <a:rPr lang="en-CA" dirty="0"/>
                        <a:t>The results of a search</a:t>
                      </a:r>
                    </a:p>
                  </a:txBody>
                  <a:tcPr/>
                </a:tc>
                <a:extLst>
                  <a:ext uri="{0D108BD9-81ED-4DB2-BD59-A6C34878D82A}">
                    <a16:rowId xmlns:a16="http://schemas.microsoft.com/office/drawing/2014/main" val="10006"/>
                  </a:ext>
                </a:extLst>
              </a:tr>
              <a:tr h="370840">
                <a:tc>
                  <a:txBody>
                    <a:bodyPr/>
                    <a:lstStyle/>
                    <a:p>
                      <a:r>
                        <a:rPr lang="en-CA" dirty="0"/>
                        <a:t>collection</a:t>
                      </a:r>
                    </a:p>
                  </a:txBody>
                  <a:tcPr/>
                </a:tc>
                <a:tc>
                  <a:txBody>
                    <a:bodyPr/>
                    <a:lstStyle/>
                    <a:p>
                      <a:r>
                        <a:rPr lang="en-CA" dirty="0"/>
                        <a:t>A set of resources collected for ease of distribution</a:t>
                      </a:r>
                    </a:p>
                  </a:txBody>
                  <a:tcPr/>
                </a:tc>
                <a:extLst>
                  <a:ext uri="{0D108BD9-81ED-4DB2-BD59-A6C34878D82A}">
                    <a16:rowId xmlns:a16="http://schemas.microsoft.com/office/drawing/2014/main" val="10007"/>
                  </a:ext>
                </a:extLst>
              </a:tr>
              <a:tr h="370840">
                <a:tc>
                  <a:txBody>
                    <a:bodyPr/>
                    <a:lstStyle/>
                    <a:p>
                      <a:r>
                        <a:rPr lang="en-CA" dirty="0"/>
                        <a:t>batch</a:t>
                      </a:r>
                    </a:p>
                  </a:txBody>
                  <a:tcPr/>
                </a:tc>
                <a:tc>
                  <a:txBody>
                    <a:bodyPr/>
                    <a:lstStyle/>
                    <a:p>
                      <a:r>
                        <a:rPr lang="en-CA" dirty="0"/>
                        <a:t>A set of independent resources</a:t>
                      </a:r>
                      <a:r>
                        <a:rPr lang="en-CA" baseline="0" dirty="0"/>
                        <a:t> – to be processed individually</a:t>
                      </a:r>
                      <a:endParaRPr lang="en-CA" dirty="0"/>
                    </a:p>
                  </a:txBody>
                  <a:tcPr/>
                </a:tc>
                <a:extLst>
                  <a:ext uri="{0D108BD9-81ED-4DB2-BD59-A6C34878D82A}">
                    <a16:rowId xmlns:a16="http://schemas.microsoft.com/office/drawing/2014/main" val="10008"/>
                  </a:ext>
                </a:extLst>
              </a:tr>
              <a:tr h="370840">
                <a:tc>
                  <a:txBody>
                    <a:bodyPr/>
                    <a:lstStyle/>
                    <a:p>
                      <a:r>
                        <a:rPr lang="en-US" dirty="0"/>
                        <a:t>batch-response</a:t>
                      </a:r>
                      <a:endParaRPr lang="en-CA"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bundle is a batch response. Note that as a batch, some responses may indicate failure and others success.</a:t>
                      </a:r>
                      <a:endParaRPr lang="en-CA" dirty="0"/>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72971700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Bundle Entry</a:t>
            </a:r>
            <a:endParaRPr lang="en-CA" dirty="0"/>
          </a:p>
        </p:txBody>
      </p:sp>
      <p:sp>
        <p:nvSpPr>
          <p:cNvPr id="3" name="Slide Number Placeholder 2"/>
          <p:cNvSpPr>
            <a:spLocks noGrp="1"/>
          </p:cNvSpPr>
          <p:nvPr>
            <p:ph type="sldNum" sz="quarter" idx="11"/>
          </p:nvPr>
        </p:nvSpPr>
        <p:spPr>
          <a:xfrm>
            <a:off x="5791200" y="6629400"/>
            <a:ext cx="711200" cy="228600"/>
          </a:xfrm>
        </p:spPr>
        <p:txBody>
          <a:bodyPr/>
          <a:lstStyle/>
          <a:p>
            <a:fld id="{5CC3E5C4-3E2B-40F1-9F2B-C46CEB0C88DF}" type="slidenum">
              <a:rPr lang="en-CA" smtClean="0"/>
              <a:pPr/>
              <a:t>78</a:t>
            </a:fld>
            <a:endParaRPr lang="en-CA" dirty="0"/>
          </a:p>
        </p:txBody>
      </p:sp>
      <p:pic>
        <p:nvPicPr>
          <p:cNvPr id="4099" name="Picture 3"/>
          <p:cNvPicPr>
            <a:picLocks noChangeAspect="1" noChangeArrowheads="1"/>
          </p:cNvPicPr>
          <p:nvPr/>
        </p:nvPicPr>
        <p:blipFill>
          <a:blip r:embed="rId2" cstate="print"/>
          <a:srcRect/>
          <a:stretch>
            <a:fillRect/>
          </a:stretch>
        </p:blipFill>
        <p:spPr bwMode="auto">
          <a:xfrm>
            <a:off x="1800231" y="1924304"/>
            <a:ext cx="8590731" cy="3638105"/>
          </a:xfrm>
          <a:prstGeom prst="rect">
            <a:avLst/>
          </a:prstGeom>
          <a:noFill/>
          <a:ln w="9525">
            <a:noFill/>
            <a:miter lim="800000"/>
            <a:headEnd/>
            <a:tailEnd/>
          </a:ln>
        </p:spPr>
      </p:pic>
    </p:spTree>
    <p:extLst>
      <p:ext uri="{BB962C8B-B14F-4D97-AF65-F5344CB8AC3E}">
        <p14:creationId xmlns:p14="http://schemas.microsoft.com/office/powerpoint/2010/main" val="347113773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Bundle Entry</a:t>
            </a:r>
            <a:endParaRPr lang="en-CA" dirty="0"/>
          </a:p>
        </p:txBody>
      </p:sp>
      <p:sp>
        <p:nvSpPr>
          <p:cNvPr id="4" name="Content Placeholder 3"/>
          <p:cNvSpPr>
            <a:spLocks noGrp="1"/>
          </p:cNvSpPr>
          <p:nvPr>
            <p:ph idx="1"/>
          </p:nvPr>
        </p:nvSpPr>
        <p:spPr/>
        <p:txBody>
          <a:bodyPr/>
          <a:lstStyle/>
          <a:p>
            <a:r>
              <a:rPr lang="en-CA"/>
              <a:t>A resource (optional), plus a few other things:</a:t>
            </a:r>
          </a:p>
          <a:p>
            <a:pPr lvl="1"/>
            <a:r>
              <a:rPr lang="en-CA"/>
              <a:t>Absolute link to the resource (including base)</a:t>
            </a:r>
          </a:p>
          <a:p>
            <a:pPr lvl="1"/>
            <a:r>
              <a:rPr lang="en-CA"/>
              <a:t>Transaction header info</a:t>
            </a:r>
          </a:p>
          <a:p>
            <a:pPr lvl="2"/>
            <a:r>
              <a:rPr lang="en-CA"/>
              <a:t>E.g. PUT vs. POST, ifNoneMatch, etc.</a:t>
            </a:r>
          </a:p>
          <a:p>
            <a:pPr lvl="1"/>
            <a:r>
              <a:rPr lang="en-CA"/>
              <a:t>Transaction response header info</a:t>
            </a:r>
          </a:p>
          <a:p>
            <a:pPr lvl="2"/>
            <a:r>
              <a:rPr lang="en-CA"/>
              <a:t>E.g. etags, lastModified, transaction status</a:t>
            </a:r>
          </a:p>
          <a:p>
            <a:pPr lvl="1"/>
            <a:r>
              <a:rPr lang="en-CA"/>
              <a:t>Search info</a:t>
            </a:r>
          </a:p>
          <a:p>
            <a:pPr lvl="2"/>
            <a:r>
              <a:rPr lang="en-CA"/>
              <a:t>Why is this entry included?</a:t>
            </a:r>
          </a:p>
          <a:p>
            <a:pPr lvl="2"/>
            <a:r>
              <a:rPr lang="en-CA"/>
              <a:t>How good a match was it?</a:t>
            </a:r>
          </a:p>
          <a:p>
            <a:pPr lvl="1"/>
            <a:endParaRPr lang="en-CA" dirty="0"/>
          </a:p>
        </p:txBody>
      </p:sp>
      <p:sp>
        <p:nvSpPr>
          <p:cNvPr id="3" name="Slide Number Placeholder 2"/>
          <p:cNvSpPr>
            <a:spLocks noGrp="1"/>
          </p:cNvSpPr>
          <p:nvPr>
            <p:ph type="sldNum" sz="quarter" idx="11"/>
          </p:nvPr>
        </p:nvSpPr>
        <p:spPr>
          <a:xfrm>
            <a:off x="5791200" y="6629400"/>
            <a:ext cx="711200" cy="228600"/>
          </a:xfrm>
        </p:spPr>
        <p:txBody>
          <a:bodyPr/>
          <a:lstStyle/>
          <a:p>
            <a:fld id="{5CC3E5C4-3E2B-40F1-9F2B-C46CEB0C88DF}" type="slidenum">
              <a:rPr lang="en-CA" smtClean="0"/>
              <a:pPr/>
              <a:t>79</a:t>
            </a:fld>
            <a:endParaRPr lang="en-CA" dirty="0"/>
          </a:p>
        </p:txBody>
      </p:sp>
    </p:spTree>
    <p:extLst>
      <p:ext uri="{BB962C8B-B14F-4D97-AF65-F5344CB8AC3E}">
        <p14:creationId xmlns:p14="http://schemas.microsoft.com/office/powerpoint/2010/main" val="2149080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a:t>FHIR Resources</a:t>
            </a:r>
            <a:endParaRPr lang="en-US" noProof="0" dirty="0"/>
          </a:p>
        </p:txBody>
      </p:sp>
      <p:sp>
        <p:nvSpPr>
          <p:cNvPr id="7" name="Text Placeholder 6">
            <a:extLst>
              <a:ext uri="{FF2B5EF4-FFF2-40B4-BE49-F238E27FC236}">
                <a16:creationId xmlns:a16="http://schemas.microsoft.com/office/drawing/2014/main" id="{8C4F402C-32DD-4403-A31A-45B37FF52296}"/>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19001511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Keeping in sync</a:t>
            </a:r>
            <a:endParaRPr lang="en-US" dirty="0"/>
          </a:p>
        </p:txBody>
      </p:sp>
      <p:sp>
        <p:nvSpPr>
          <p:cNvPr id="3" name="Content Placeholder 2"/>
          <p:cNvSpPr>
            <a:spLocks noGrp="1"/>
          </p:cNvSpPr>
          <p:nvPr>
            <p:ph idx="1"/>
          </p:nvPr>
        </p:nvSpPr>
        <p:spPr/>
        <p:txBody>
          <a:bodyPr/>
          <a:lstStyle/>
          <a:p>
            <a:r>
              <a:rPr lang="en-US" dirty="0"/>
              <a:t>History of all resources on server</a:t>
            </a:r>
          </a:p>
          <a:p>
            <a:pPr lvl="1"/>
            <a:r>
              <a:rPr lang="en-US" dirty="0"/>
              <a:t>https://server.org/fhir/_history</a:t>
            </a:r>
          </a:p>
          <a:p>
            <a:r>
              <a:rPr lang="en-US" dirty="0"/>
              <a:t>History of all patient resources on server</a:t>
            </a:r>
          </a:p>
          <a:p>
            <a:pPr lvl="1"/>
            <a:r>
              <a:rPr lang="en-US" dirty="0"/>
              <a:t>https://server.org/fhir/Patient/_history</a:t>
            </a:r>
          </a:p>
          <a:p>
            <a:r>
              <a:rPr lang="en-US" dirty="0"/>
              <a:t>History of specific patient on server</a:t>
            </a:r>
          </a:p>
          <a:p>
            <a:pPr lvl="1"/>
            <a:r>
              <a:rPr lang="en-US" dirty="0"/>
              <a:t>https://server.org/fhir/Patient/1/_history</a:t>
            </a:r>
          </a:p>
          <a:p>
            <a:r>
              <a:rPr lang="en-US" dirty="0"/>
              <a:t>A history of all changes: updates and deletions, ordered by newest first</a:t>
            </a:r>
          </a:p>
          <a:p>
            <a:r>
              <a:rPr lang="en-US" dirty="0"/>
              <a:t>Limit with _since and _count</a:t>
            </a:r>
          </a:p>
          <a:p>
            <a:endParaRPr lang="en-US" dirty="0"/>
          </a:p>
        </p:txBody>
      </p:sp>
      <p:sp>
        <p:nvSpPr>
          <p:cNvPr id="4" name="Slide Number Placeholder 3"/>
          <p:cNvSpPr>
            <a:spLocks noGrp="1"/>
          </p:cNvSpPr>
          <p:nvPr>
            <p:ph type="sldNum" sz="quarter" idx="11"/>
          </p:nvPr>
        </p:nvSpPr>
        <p:spPr>
          <a:xfrm>
            <a:off x="5791200" y="6629400"/>
            <a:ext cx="711200" cy="228600"/>
          </a:xfrm>
        </p:spPr>
        <p:txBody>
          <a:bodyPr/>
          <a:lstStyle/>
          <a:p>
            <a:fld id="{5CC3E5C4-3E2B-40F1-9F2B-C46CEB0C88DF}" type="slidenum">
              <a:rPr lang="en-CA" smtClean="0"/>
              <a:pPr/>
              <a:t>80</a:t>
            </a:fld>
            <a:endParaRPr lang="en-CA"/>
          </a:p>
        </p:txBody>
      </p:sp>
    </p:spTree>
    <p:extLst>
      <p:ext uri="{BB962C8B-B14F-4D97-AF65-F5344CB8AC3E}">
        <p14:creationId xmlns:p14="http://schemas.microsoft.com/office/powerpoint/2010/main" val="99934508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3" cstate="print"/>
          <a:srcRect/>
          <a:stretch>
            <a:fillRect/>
          </a:stretch>
        </p:blipFill>
        <p:spPr bwMode="auto">
          <a:xfrm>
            <a:off x="2783633" y="1700808"/>
            <a:ext cx="6630615" cy="4737600"/>
          </a:xfrm>
          <a:prstGeom prst="rect">
            <a:avLst/>
          </a:prstGeom>
          <a:noFill/>
          <a:ln w="9525">
            <a:noFill/>
            <a:miter lim="800000"/>
            <a:headEnd/>
            <a:tailEnd/>
          </a:ln>
        </p:spPr>
      </p:pic>
      <p:sp>
        <p:nvSpPr>
          <p:cNvPr id="2" name="Title 1"/>
          <p:cNvSpPr>
            <a:spLocks noGrp="1"/>
          </p:cNvSpPr>
          <p:nvPr>
            <p:ph type="title"/>
          </p:nvPr>
        </p:nvSpPr>
        <p:spPr/>
        <p:txBody>
          <a:bodyPr/>
          <a:lstStyle/>
          <a:p>
            <a:r>
              <a:rPr lang="en-US"/>
              <a:t>Multiple versions of entries</a:t>
            </a:r>
            <a:endParaRPr lang="en-US" dirty="0"/>
          </a:p>
        </p:txBody>
      </p:sp>
      <p:sp>
        <p:nvSpPr>
          <p:cNvPr id="5" name="Slide Number Placeholder 4"/>
          <p:cNvSpPr>
            <a:spLocks noGrp="1"/>
          </p:cNvSpPr>
          <p:nvPr>
            <p:ph type="sldNum" sz="quarter" idx="11"/>
          </p:nvPr>
        </p:nvSpPr>
        <p:spPr>
          <a:xfrm>
            <a:off x="5791200" y="6629400"/>
            <a:ext cx="711200" cy="228600"/>
          </a:xfrm>
        </p:spPr>
        <p:txBody>
          <a:bodyPr/>
          <a:lstStyle/>
          <a:p>
            <a:fld id="{2CD36790-EF9F-4521-A783-189BE19EEE4B}" type="slidenum">
              <a:rPr lang="en-US" smtClean="0"/>
              <a:pPr/>
              <a:t>81</a:t>
            </a:fld>
            <a:endParaRPr lang="en-US"/>
          </a:p>
        </p:txBody>
      </p:sp>
      <p:cxnSp>
        <p:nvCxnSpPr>
          <p:cNvPr id="7" name="Straight Arrow Connector 6"/>
          <p:cNvCxnSpPr/>
          <p:nvPr/>
        </p:nvCxnSpPr>
        <p:spPr bwMode="auto">
          <a:xfrm flipV="1">
            <a:off x="2351584" y="2420888"/>
            <a:ext cx="1008112" cy="1503040"/>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bwMode="auto">
          <a:xfrm>
            <a:off x="2351584" y="4581128"/>
            <a:ext cx="1080120" cy="144016"/>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sp>
        <p:nvSpPr>
          <p:cNvPr id="12" name="Cloud 11"/>
          <p:cNvSpPr/>
          <p:nvPr/>
        </p:nvSpPr>
        <p:spPr bwMode="auto">
          <a:xfrm>
            <a:off x="1536511" y="3695700"/>
            <a:ext cx="1251857" cy="990600"/>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solidFill>
                  <a:schemeClr val="bg1"/>
                </a:solidFill>
              </a:rPr>
              <a:t>Same</a:t>
            </a:r>
          </a:p>
          <a:p>
            <a:r>
              <a:rPr lang="en-US" dirty="0">
                <a:solidFill>
                  <a:schemeClr val="bg1"/>
                </a:solidFill>
              </a:rPr>
              <a:t>id!</a:t>
            </a:r>
          </a:p>
        </p:txBody>
      </p:sp>
      <p:cxnSp>
        <p:nvCxnSpPr>
          <p:cNvPr id="19" name="Straight Connector 18"/>
          <p:cNvCxnSpPr/>
          <p:nvPr/>
        </p:nvCxnSpPr>
        <p:spPr bwMode="auto">
          <a:xfrm>
            <a:off x="5591944" y="2822792"/>
            <a:ext cx="609600"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2" name="Straight Connector 21"/>
          <p:cNvCxnSpPr/>
          <p:nvPr/>
        </p:nvCxnSpPr>
        <p:spPr bwMode="auto">
          <a:xfrm>
            <a:off x="5591944" y="5250968"/>
            <a:ext cx="609600"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4761351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Identifiers in Bundles</a:t>
            </a:r>
            <a:endParaRPr lang="en-US" dirty="0"/>
          </a:p>
        </p:txBody>
      </p:sp>
      <p:sp>
        <p:nvSpPr>
          <p:cNvPr id="3" name="Content Placeholder 2"/>
          <p:cNvSpPr>
            <a:spLocks noGrp="1"/>
          </p:cNvSpPr>
          <p:nvPr>
            <p:ph idx="1"/>
          </p:nvPr>
        </p:nvSpPr>
        <p:spPr/>
        <p:txBody>
          <a:bodyPr/>
          <a:lstStyle/>
          <a:p>
            <a:r>
              <a:rPr lang="en-US"/>
              <a:t>Resources in a bundle will frequently need to reference each other</a:t>
            </a:r>
          </a:p>
          <a:p>
            <a:pPr lvl="1"/>
            <a:r>
              <a:rPr lang="en-US"/>
              <a:t>Absolute: </a:t>
            </a:r>
            <a:r>
              <a:rPr lang="en-US">
                <a:hlinkClick r:id="rId3"/>
              </a:rPr>
              <a:t>https://example.org/fhir/Observation/1</a:t>
            </a:r>
            <a:endParaRPr lang="en-US"/>
          </a:p>
          <a:p>
            <a:pPr lvl="1"/>
            <a:r>
              <a:rPr lang="en-US"/>
              <a:t>Relative: Observation/1</a:t>
            </a:r>
          </a:p>
          <a:p>
            <a:pPr lvl="1"/>
            <a:r>
              <a:rPr lang="en-US"/>
              <a:t>(absolute will have a “:”, relative won’t)</a:t>
            </a:r>
          </a:p>
          <a:p>
            <a:r>
              <a:rPr lang="en-US"/>
              <a:t>Relative references must be made absolute using the base of the referencing resource</a:t>
            </a:r>
          </a:p>
          <a:p>
            <a:pPr lvl="1"/>
            <a:r>
              <a:rPr lang="en-US"/>
              <a:t>If resource absoluteURL = </a:t>
            </a:r>
            <a:r>
              <a:rPr lang="en-US">
                <a:hlinkClick r:id="rId4"/>
              </a:rPr>
              <a:t>http://someserver/Patient/1</a:t>
            </a:r>
            <a:endParaRPr lang="en-US"/>
          </a:p>
          <a:p>
            <a:pPr lvl="1"/>
            <a:r>
              <a:rPr lang="en-US"/>
              <a:t>Then reference “Observation/3” corresponds to </a:t>
            </a:r>
            <a:r>
              <a:rPr lang="en-US">
                <a:hlinkClick r:id="rId5"/>
              </a:rPr>
              <a:t>http://someserver/Observation/3</a:t>
            </a:r>
            <a:r>
              <a:rPr lang="en-US"/>
              <a:t> </a:t>
            </a:r>
            <a:endParaRPr lang="en-US" dirty="0"/>
          </a:p>
        </p:txBody>
      </p:sp>
      <p:sp>
        <p:nvSpPr>
          <p:cNvPr id="4" name="Slide Number Placeholder 3"/>
          <p:cNvSpPr>
            <a:spLocks noGrp="1"/>
          </p:cNvSpPr>
          <p:nvPr>
            <p:ph type="sldNum" sz="quarter" idx="11"/>
          </p:nvPr>
        </p:nvSpPr>
        <p:spPr>
          <a:xfrm>
            <a:off x="5791200" y="6629400"/>
            <a:ext cx="711200" cy="228600"/>
          </a:xfrm>
        </p:spPr>
        <p:txBody>
          <a:bodyPr/>
          <a:lstStyle/>
          <a:p>
            <a:fld id="{5CC3E5C4-3E2B-40F1-9F2B-C46CEB0C88DF}" type="slidenum">
              <a:rPr lang="en-CA" smtClean="0"/>
              <a:pPr/>
              <a:t>82</a:t>
            </a:fld>
            <a:endParaRPr lang="en-CA"/>
          </a:p>
        </p:txBody>
      </p:sp>
    </p:spTree>
    <p:extLst>
      <p:ext uri="{BB962C8B-B14F-4D97-AF65-F5344CB8AC3E}">
        <p14:creationId xmlns:p14="http://schemas.microsoft.com/office/powerpoint/2010/main" val="180598211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Deleted entries in History</a:t>
            </a:r>
            <a:endParaRPr lang="en-CA" dirty="0"/>
          </a:p>
        </p:txBody>
      </p:sp>
      <p:sp>
        <p:nvSpPr>
          <p:cNvPr id="4" name="Slide Number Placeholder 3"/>
          <p:cNvSpPr>
            <a:spLocks noGrp="1"/>
          </p:cNvSpPr>
          <p:nvPr>
            <p:ph type="sldNum" sz="quarter" idx="11"/>
          </p:nvPr>
        </p:nvSpPr>
        <p:spPr>
          <a:xfrm>
            <a:off x="5791200" y="6629400"/>
            <a:ext cx="711200" cy="228600"/>
          </a:xfrm>
        </p:spPr>
        <p:txBody>
          <a:bodyPr/>
          <a:lstStyle/>
          <a:p>
            <a:fld id="{5CC3E5C4-3E2B-40F1-9F2B-C46CEB0C88DF}" type="slidenum">
              <a:rPr lang="en-CA" smtClean="0"/>
              <a:pPr/>
              <a:t>83</a:t>
            </a:fld>
            <a:endParaRPr lang="en-CA" dirty="0"/>
          </a:p>
        </p:txBody>
      </p:sp>
      <p:pic>
        <p:nvPicPr>
          <p:cNvPr id="6147" name="Picture 3"/>
          <p:cNvPicPr>
            <a:picLocks noChangeAspect="1" noChangeArrowheads="1"/>
          </p:cNvPicPr>
          <p:nvPr/>
        </p:nvPicPr>
        <p:blipFill>
          <a:blip r:embed="rId2" cstate="print"/>
          <a:srcRect/>
          <a:stretch>
            <a:fillRect/>
          </a:stretch>
        </p:blipFill>
        <p:spPr bwMode="auto">
          <a:xfrm>
            <a:off x="2207569" y="1700808"/>
            <a:ext cx="7031037" cy="4762500"/>
          </a:xfrm>
          <a:prstGeom prst="rect">
            <a:avLst/>
          </a:prstGeom>
          <a:noFill/>
          <a:ln w="9525">
            <a:noFill/>
            <a:miter lim="800000"/>
            <a:headEnd/>
            <a:tailEnd/>
          </a:ln>
        </p:spPr>
      </p:pic>
      <p:sp>
        <p:nvSpPr>
          <p:cNvPr id="8" name="Cloud 7"/>
          <p:cNvSpPr/>
          <p:nvPr/>
        </p:nvSpPr>
        <p:spPr bwMode="auto">
          <a:xfrm>
            <a:off x="8075712" y="3906151"/>
            <a:ext cx="2592288" cy="1008112"/>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solidFill>
                  <a:schemeClr val="bg1"/>
                </a:solidFill>
              </a:rPr>
              <a:t>Version &amp; time </a:t>
            </a:r>
            <a:br>
              <a:rPr lang="en-US" dirty="0">
                <a:solidFill>
                  <a:schemeClr val="bg1"/>
                </a:solidFill>
              </a:rPr>
            </a:br>
            <a:r>
              <a:rPr lang="en-US" dirty="0">
                <a:solidFill>
                  <a:schemeClr val="bg1"/>
                </a:solidFill>
              </a:rPr>
              <a:t>of deletion</a:t>
            </a:r>
          </a:p>
        </p:txBody>
      </p:sp>
      <p:cxnSp>
        <p:nvCxnSpPr>
          <p:cNvPr id="9" name="Straight Arrow Connector 8"/>
          <p:cNvCxnSpPr/>
          <p:nvPr/>
        </p:nvCxnSpPr>
        <p:spPr bwMode="auto">
          <a:xfrm flipH="1">
            <a:off x="4655841" y="3906152"/>
            <a:ext cx="4582764" cy="4909"/>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cxnSp>
        <p:nvCxnSpPr>
          <p:cNvPr id="12" name="Straight Arrow Connector 11"/>
          <p:cNvCxnSpPr>
            <a:stCxn id="8" idx="2"/>
          </p:cNvCxnSpPr>
          <p:nvPr/>
        </p:nvCxnSpPr>
        <p:spPr bwMode="auto">
          <a:xfrm flipH="1" flipV="1">
            <a:off x="7464153" y="4099069"/>
            <a:ext cx="619601" cy="311138"/>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730663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FHIR Documents</a:t>
            </a:r>
            <a:endParaRPr lang="en-US" dirty="0"/>
          </a:p>
        </p:txBody>
      </p:sp>
      <p:sp>
        <p:nvSpPr>
          <p:cNvPr id="3" name="Content Placeholder 2"/>
          <p:cNvSpPr>
            <a:spLocks noGrp="1"/>
          </p:cNvSpPr>
          <p:nvPr>
            <p:ph idx="1"/>
          </p:nvPr>
        </p:nvSpPr>
        <p:spPr/>
        <p:txBody>
          <a:bodyPr/>
          <a:lstStyle/>
          <a:p>
            <a:r>
              <a:rPr lang="en-US"/>
              <a:t>Characteristics</a:t>
            </a:r>
          </a:p>
          <a:p>
            <a:pPr lvl="1"/>
            <a:r>
              <a:rPr lang="en-US"/>
              <a:t>A point-in-time snapshot of information</a:t>
            </a:r>
          </a:p>
          <a:p>
            <a:pPr lvl="1"/>
            <a:r>
              <a:rPr lang="en-US"/>
              <a:t>Intended for persistence</a:t>
            </a:r>
          </a:p>
          <a:p>
            <a:pPr lvl="1"/>
            <a:r>
              <a:rPr lang="en-US"/>
              <a:t>Organize information for human consumption</a:t>
            </a:r>
          </a:p>
          <a:p>
            <a:pPr lvl="2"/>
            <a:r>
              <a:rPr lang="en-US"/>
              <a:t>Defined rules for how to render</a:t>
            </a:r>
          </a:p>
          <a:p>
            <a:pPr lvl="1"/>
            <a:r>
              <a:rPr lang="en-US"/>
              <a:t>Attested by a particular author</a:t>
            </a:r>
          </a:p>
          <a:p>
            <a:pPr lvl="1"/>
            <a:r>
              <a:rPr lang="en-US"/>
              <a:t>Do not (directly) drive behavior</a:t>
            </a:r>
          </a:p>
          <a:p>
            <a:r>
              <a:rPr lang="en-US"/>
              <a:t>May be clinical (e.g. CDA) or non-clinical (e.g. Structured Product Labeling)</a:t>
            </a:r>
            <a:endParaRPr lang="en-US" dirty="0"/>
          </a:p>
        </p:txBody>
      </p:sp>
      <p:sp>
        <p:nvSpPr>
          <p:cNvPr id="4" name="Slide Number Placeholder 3"/>
          <p:cNvSpPr>
            <a:spLocks noGrp="1"/>
          </p:cNvSpPr>
          <p:nvPr>
            <p:ph type="sldNum" sz="quarter" idx="11"/>
          </p:nvPr>
        </p:nvSpPr>
        <p:spPr>
          <a:xfrm>
            <a:off x="5791200" y="6629400"/>
            <a:ext cx="711200" cy="228600"/>
          </a:xfrm>
        </p:spPr>
        <p:txBody>
          <a:bodyPr/>
          <a:lstStyle/>
          <a:p>
            <a:fld id="{5CC3E5C4-3E2B-40F1-9F2B-C46CEB0C88DF}" type="slidenum">
              <a:rPr lang="en-CA" smtClean="0"/>
              <a:pPr/>
              <a:t>84</a:t>
            </a:fld>
            <a:endParaRPr lang="en-CA"/>
          </a:p>
        </p:txBody>
      </p:sp>
    </p:spTree>
    <p:extLst>
      <p:ext uri="{BB962C8B-B14F-4D97-AF65-F5344CB8AC3E}">
        <p14:creationId xmlns:p14="http://schemas.microsoft.com/office/powerpoint/2010/main" val="94070236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Documents – are bundles</a:t>
            </a:r>
            <a:endParaRPr lang="en-US" dirty="0"/>
          </a:p>
        </p:txBody>
      </p:sp>
      <p:sp>
        <p:nvSpPr>
          <p:cNvPr id="5" name="Slide Number Placeholder 4"/>
          <p:cNvSpPr>
            <a:spLocks noGrp="1"/>
          </p:cNvSpPr>
          <p:nvPr>
            <p:ph type="sldNum" sz="quarter" idx="11"/>
          </p:nvPr>
        </p:nvSpPr>
        <p:spPr>
          <a:xfrm>
            <a:off x="5791200" y="6629400"/>
            <a:ext cx="711200" cy="228600"/>
          </a:xfrm>
        </p:spPr>
        <p:txBody>
          <a:bodyPr/>
          <a:lstStyle/>
          <a:p>
            <a:fld id="{2CD36790-EF9F-4521-A783-189BE19EEE4B}" type="slidenum">
              <a:rPr lang="en-US" smtClean="0"/>
              <a:pPr/>
              <a:t>85</a:t>
            </a:fld>
            <a:endParaRPr lang="en-US"/>
          </a:p>
        </p:txBody>
      </p:sp>
      <p:sp>
        <p:nvSpPr>
          <p:cNvPr id="13" name="AutoShape 7"/>
          <p:cNvSpPr>
            <a:spLocks/>
          </p:cNvSpPr>
          <p:nvPr/>
        </p:nvSpPr>
        <p:spPr bwMode="auto">
          <a:xfrm>
            <a:off x="2944473" y="3344863"/>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Observation Resource</a:t>
            </a:r>
          </a:p>
        </p:txBody>
      </p:sp>
      <p:sp>
        <p:nvSpPr>
          <p:cNvPr id="22" name="TextBox 21"/>
          <p:cNvSpPr txBox="1"/>
          <p:nvPr/>
        </p:nvSpPr>
        <p:spPr>
          <a:xfrm>
            <a:off x="2286000" y="1700809"/>
            <a:ext cx="3505200" cy="1300163"/>
          </a:xfrm>
          <a:prstGeom prst="rect">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effectLst/>
              </a:rPr>
              <a:t>Composition Resource</a:t>
            </a:r>
          </a:p>
        </p:txBody>
      </p:sp>
      <p:sp>
        <p:nvSpPr>
          <p:cNvPr id="24" name="TextBox 23"/>
          <p:cNvSpPr txBox="1"/>
          <p:nvPr/>
        </p:nvSpPr>
        <p:spPr>
          <a:xfrm>
            <a:off x="2369096" y="2652938"/>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sp>
        <p:nvSpPr>
          <p:cNvPr id="26" name="AutoShape 7"/>
          <p:cNvSpPr>
            <a:spLocks/>
          </p:cNvSpPr>
          <p:nvPr/>
        </p:nvSpPr>
        <p:spPr bwMode="auto">
          <a:xfrm>
            <a:off x="2946061" y="4099719"/>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Device Resource</a:t>
            </a:r>
          </a:p>
        </p:txBody>
      </p:sp>
      <p:sp>
        <p:nvSpPr>
          <p:cNvPr id="27" name="AutoShape 7"/>
          <p:cNvSpPr>
            <a:spLocks/>
          </p:cNvSpPr>
          <p:nvPr/>
        </p:nvSpPr>
        <p:spPr bwMode="auto">
          <a:xfrm>
            <a:off x="2970212" y="56753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Condition Resource</a:t>
            </a:r>
          </a:p>
        </p:txBody>
      </p:sp>
      <p:sp>
        <p:nvSpPr>
          <p:cNvPr id="28" name="AutoShape 7"/>
          <p:cNvSpPr>
            <a:spLocks/>
          </p:cNvSpPr>
          <p:nvPr/>
        </p:nvSpPr>
        <p:spPr bwMode="auto">
          <a:xfrm>
            <a:off x="2970212" y="4876800"/>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List Resource</a:t>
            </a:r>
          </a:p>
        </p:txBody>
      </p:sp>
      <p:sp>
        <p:nvSpPr>
          <p:cNvPr id="30" name="AutoShape 16"/>
          <p:cNvSpPr>
            <a:spLocks/>
          </p:cNvSpPr>
          <p:nvPr/>
        </p:nvSpPr>
        <p:spPr bwMode="auto">
          <a:xfrm rot="16200000" flipH="1">
            <a:off x="1647699" y="3868044"/>
            <a:ext cx="2276500" cy="390300"/>
          </a:xfrm>
          <a:custGeom>
            <a:avLst/>
            <a:gdLst/>
            <a:ahLst/>
            <a:cxnLst/>
            <a:rect l="0" t="0" r="r" b="b"/>
            <a:pathLst>
              <a:path w="21600" h="21600">
                <a:moveTo>
                  <a:pt x="0" y="0"/>
                </a:moveTo>
                <a:lnTo>
                  <a:pt x="21600" y="0"/>
                </a:lnTo>
                <a:lnTo>
                  <a:pt x="21600" y="21600"/>
                </a:lnTo>
              </a:path>
            </a:pathLst>
          </a:cu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pPr>
              <a:defRPr/>
            </a:pPr>
            <a:endParaRPr lang="en-US"/>
          </a:p>
        </p:txBody>
      </p:sp>
      <p:sp>
        <p:nvSpPr>
          <p:cNvPr id="31" name="TextBox 30"/>
          <p:cNvSpPr txBox="1"/>
          <p:nvPr/>
        </p:nvSpPr>
        <p:spPr>
          <a:xfrm>
            <a:off x="6629401" y="1700809"/>
            <a:ext cx="2337819" cy="4893647"/>
          </a:xfrm>
          <a:prstGeom prst="rect">
            <a:avLst/>
          </a:prstGeom>
          <a:noFill/>
        </p:spPr>
        <p:txBody>
          <a:bodyPr wrap="none" rtlCol="0">
            <a:spAutoFit/>
          </a:bodyPr>
          <a:lstStyle/>
          <a:p>
            <a:pPr>
              <a:tabLst>
                <a:tab pos="179388" algn="l"/>
                <a:tab pos="358775" algn="l"/>
                <a:tab pos="538163" algn="l"/>
                <a:tab pos="719138" algn="l"/>
              </a:tabLst>
            </a:pPr>
            <a:r>
              <a:rPr lang="en-US" sz="1600" dirty="0"/>
              <a:t>&lt;Bundle&gt;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a:t>
            </a:r>
            <a:r>
              <a:rPr lang="en-US" sz="1600" b="1" dirty="0"/>
              <a:t>Composition</a:t>
            </a:r>
            <a:r>
              <a:rPr lang="en-US" sz="1600" dirty="0"/>
              <a:t>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 </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&lt;Observation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&lt;Device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&lt;List/&gt;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&lt;Condition/&gt;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600" dirty="0"/>
              <a:t>&lt;/Bundle&gt;</a:t>
            </a:r>
          </a:p>
        </p:txBody>
      </p:sp>
      <p:sp>
        <p:nvSpPr>
          <p:cNvPr id="39" name="Freeform 38"/>
          <p:cNvSpPr/>
          <p:nvPr/>
        </p:nvSpPr>
        <p:spPr bwMode="auto">
          <a:xfrm rot="648904">
            <a:off x="8774734" y="2482930"/>
            <a:ext cx="192228"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sp>
        <p:nvSpPr>
          <p:cNvPr id="41" name="Freeform 40"/>
          <p:cNvSpPr/>
          <p:nvPr/>
        </p:nvSpPr>
        <p:spPr bwMode="auto">
          <a:xfrm rot="658787">
            <a:off x="8456657" y="2513347"/>
            <a:ext cx="1214526" cy="2535101"/>
          </a:xfrm>
          <a:custGeom>
            <a:avLst/>
            <a:gdLst>
              <a:gd name="connsiteX0" fmla="*/ 391886 w 1691641"/>
              <a:gd name="connsiteY0" fmla="*/ 0 h 2449286"/>
              <a:gd name="connsiteX1" fmla="*/ 1687286 w 1691641"/>
              <a:gd name="connsiteY1" fmla="*/ 1153886 h 2449286"/>
              <a:gd name="connsiteX2" fmla="*/ 0 w 1691641"/>
              <a:gd name="connsiteY2" fmla="*/ 2449286 h 2449286"/>
            </a:gdLst>
            <a:ahLst/>
            <a:cxnLst>
              <a:cxn ang="0">
                <a:pos x="connsiteX0" y="connsiteY0"/>
              </a:cxn>
              <a:cxn ang="0">
                <a:pos x="connsiteX1" y="connsiteY1"/>
              </a:cxn>
              <a:cxn ang="0">
                <a:pos x="connsiteX2" y="connsiteY2"/>
              </a:cxn>
            </a:cxnLst>
            <a:rect l="l" t="t" r="r" b="b"/>
            <a:pathLst>
              <a:path w="1691641" h="2449286">
                <a:moveTo>
                  <a:pt x="391886" y="0"/>
                </a:moveTo>
                <a:cubicBezTo>
                  <a:pt x="1072243" y="372836"/>
                  <a:pt x="1752600" y="745672"/>
                  <a:pt x="1687286" y="1153886"/>
                </a:cubicBezTo>
                <a:cubicBezTo>
                  <a:pt x="1621972" y="1562100"/>
                  <a:pt x="266700" y="2237015"/>
                  <a:pt x="0" y="2449286"/>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cxnSp>
        <p:nvCxnSpPr>
          <p:cNvPr id="43" name="Straight Arrow Connector 42"/>
          <p:cNvCxnSpPr/>
          <p:nvPr/>
        </p:nvCxnSpPr>
        <p:spPr bwMode="auto">
          <a:xfrm>
            <a:off x="4007768" y="2913063"/>
            <a:ext cx="0" cy="431800"/>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44" name="Straight Arrow Connector 43"/>
          <p:cNvCxnSpPr/>
          <p:nvPr/>
        </p:nvCxnSpPr>
        <p:spPr bwMode="auto">
          <a:xfrm>
            <a:off x="3352800" y="3886201"/>
            <a:ext cx="0" cy="331105"/>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45" name="Freeform 44"/>
          <p:cNvSpPr/>
          <p:nvPr/>
        </p:nvSpPr>
        <p:spPr bwMode="auto">
          <a:xfrm rot="17992763">
            <a:off x="7918865" y="4943598"/>
            <a:ext cx="518119" cy="850422"/>
          </a:xfrm>
          <a:custGeom>
            <a:avLst/>
            <a:gdLst>
              <a:gd name="connsiteX0" fmla="*/ 446314 w 515556"/>
              <a:gd name="connsiteY0" fmla="*/ 0 h 816429"/>
              <a:gd name="connsiteX1" fmla="*/ 478971 w 515556"/>
              <a:gd name="connsiteY1" fmla="*/ 598715 h 816429"/>
              <a:gd name="connsiteX2" fmla="*/ 0 w 515556"/>
              <a:gd name="connsiteY2" fmla="*/ 816429 h 816429"/>
            </a:gdLst>
            <a:ahLst/>
            <a:cxnLst>
              <a:cxn ang="0">
                <a:pos x="connsiteX0" y="connsiteY0"/>
              </a:cxn>
              <a:cxn ang="0">
                <a:pos x="connsiteX1" y="connsiteY1"/>
              </a:cxn>
              <a:cxn ang="0">
                <a:pos x="connsiteX2" y="connsiteY2"/>
              </a:cxn>
            </a:cxnLst>
            <a:rect l="l" t="t" r="r" b="b"/>
            <a:pathLst>
              <a:path w="515556" h="816429">
                <a:moveTo>
                  <a:pt x="446314" y="0"/>
                </a:moveTo>
                <a:cubicBezTo>
                  <a:pt x="499835" y="231321"/>
                  <a:pt x="553357" y="462643"/>
                  <a:pt x="478971" y="598715"/>
                </a:cubicBezTo>
                <a:cubicBezTo>
                  <a:pt x="404585" y="734787"/>
                  <a:pt x="52614" y="792843"/>
                  <a:pt x="0" y="816429"/>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p>
        </p:txBody>
      </p:sp>
      <p:sp>
        <p:nvSpPr>
          <p:cNvPr id="21" name="TextBox 20"/>
          <p:cNvSpPr txBox="1"/>
          <p:nvPr/>
        </p:nvSpPr>
        <p:spPr>
          <a:xfrm>
            <a:off x="3548472" y="2004866"/>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pPr algn="ctr"/>
            <a:r>
              <a:rPr lang="en-US" dirty="0"/>
              <a:t>Attester</a:t>
            </a:r>
          </a:p>
        </p:txBody>
      </p:sp>
      <p:sp>
        <p:nvSpPr>
          <p:cNvPr id="32" name="TextBox 31"/>
          <p:cNvSpPr txBox="1"/>
          <p:nvPr/>
        </p:nvSpPr>
        <p:spPr>
          <a:xfrm>
            <a:off x="2369096" y="2004866"/>
            <a:ext cx="990600" cy="272006"/>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Metadata</a:t>
            </a:r>
          </a:p>
        </p:txBody>
      </p:sp>
      <p:cxnSp>
        <p:nvCxnSpPr>
          <p:cNvPr id="33" name="Straight Arrow Connector 32"/>
          <p:cNvCxnSpPr/>
          <p:nvPr/>
        </p:nvCxnSpPr>
        <p:spPr bwMode="auto">
          <a:xfrm>
            <a:off x="3352800" y="5460096"/>
            <a:ext cx="0" cy="331105"/>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34" name="Freeform 33"/>
          <p:cNvSpPr/>
          <p:nvPr/>
        </p:nvSpPr>
        <p:spPr bwMode="auto">
          <a:xfrm rot="1822276">
            <a:off x="8355226" y="3416860"/>
            <a:ext cx="344628" cy="76993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sp>
        <p:nvSpPr>
          <p:cNvPr id="29" name="TextBox 28"/>
          <p:cNvSpPr txBox="1"/>
          <p:nvPr/>
        </p:nvSpPr>
        <p:spPr>
          <a:xfrm>
            <a:off x="4727848" y="2004866"/>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sp>
        <p:nvSpPr>
          <p:cNvPr id="35" name="TextBox 34"/>
          <p:cNvSpPr txBox="1"/>
          <p:nvPr/>
        </p:nvSpPr>
        <p:spPr>
          <a:xfrm>
            <a:off x="3575720" y="2652938"/>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cxnSp>
        <p:nvCxnSpPr>
          <p:cNvPr id="37" name="Elbow Connector 36"/>
          <p:cNvCxnSpPr>
            <a:stCxn id="29" idx="2"/>
            <a:endCxn id="24" idx="0"/>
          </p:cNvCxnSpPr>
          <p:nvPr/>
        </p:nvCxnSpPr>
        <p:spPr bwMode="auto">
          <a:xfrm rot="5400000">
            <a:off x="3855741" y="1285528"/>
            <a:ext cx="376065" cy="2358752"/>
          </a:xfrm>
          <a:prstGeom prst="bentConnector3">
            <a:avLst>
              <a:gd name="adj1" fmla="val 50000"/>
            </a:avLst>
          </a:prstGeom>
          <a:solidFill>
            <a:schemeClr val="accent1"/>
          </a:solidFill>
          <a:ln w="28575" cap="flat" cmpd="sng" algn="ctr">
            <a:solidFill>
              <a:srgbClr val="3891A7"/>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Elbow Connector 37"/>
          <p:cNvCxnSpPr>
            <a:stCxn id="29" idx="2"/>
            <a:endCxn id="35" idx="0"/>
          </p:cNvCxnSpPr>
          <p:nvPr/>
        </p:nvCxnSpPr>
        <p:spPr bwMode="auto">
          <a:xfrm rot="5400000">
            <a:off x="4459053" y="1888840"/>
            <a:ext cx="376065" cy="1152128"/>
          </a:xfrm>
          <a:prstGeom prst="bentConnector3">
            <a:avLst>
              <a:gd name="adj1" fmla="val 50000"/>
            </a:avLst>
          </a:prstGeom>
          <a:solidFill>
            <a:schemeClr val="accent1"/>
          </a:solidFill>
          <a:ln w="28575" cap="flat" cmpd="sng" algn="ctr">
            <a:solidFill>
              <a:srgbClr val="3891A7"/>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66160072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Composition resource</a:t>
            </a:r>
            <a:endParaRPr lang="en-US"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86</a:t>
            </a:fld>
            <a:endParaRPr lang="en-CA" dirty="0"/>
          </a:p>
        </p:txBody>
      </p:sp>
      <p:pic>
        <p:nvPicPr>
          <p:cNvPr id="3" name="Picture 2"/>
          <p:cNvPicPr>
            <a:picLocks noChangeAspect="1"/>
          </p:cNvPicPr>
          <p:nvPr/>
        </p:nvPicPr>
        <p:blipFill>
          <a:blip r:embed="rId2"/>
          <a:stretch>
            <a:fillRect/>
          </a:stretch>
        </p:blipFill>
        <p:spPr>
          <a:xfrm>
            <a:off x="1919537" y="1916832"/>
            <a:ext cx="8090911" cy="4032448"/>
          </a:xfrm>
          <a:prstGeom prst="rect">
            <a:avLst/>
          </a:prstGeom>
        </p:spPr>
      </p:pic>
    </p:spTree>
    <p:extLst>
      <p:ext uri="{BB962C8B-B14F-4D97-AF65-F5344CB8AC3E}">
        <p14:creationId xmlns:p14="http://schemas.microsoft.com/office/powerpoint/2010/main" val="110746651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1894681" y="2209800"/>
            <a:ext cx="8402637" cy="3686175"/>
          </a:xfrm>
          <a:prstGeom prst="rect">
            <a:avLst/>
          </a:prstGeom>
          <a:noFill/>
          <a:ln w="9525">
            <a:noFill/>
            <a:miter lim="800000"/>
            <a:headEnd/>
            <a:tailEnd/>
          </a:ln>
        </p:spPr>
      </p:pic>
      <p:sp>
        <p:nvSpPr>
          <p:cNvPr id="2" name="Title 1"/>
          <p:cNvSpPr>
            <a:spLocks noGrp="1"/>
          </p:cNvSpPr>
          <p:nvPr>
            <p:ph type="title"/>
          </p:nvPr>
        </p:nvSpPr>
        <p:spPr/>
        <p:txBody>
          <a:bodyPr/>
          <a:lstStyle/>
          <a:p>
            <a:r>
              <a:rPr lang="en-US"/>
              <a:t>Tag as “Document”</a:t>
            </a:r>
            <a:endParaRPr lang="en-US" dirty="0"/>
          </a:p>
        </p:txBody>
      </p:sp>
      <p:sp>
        <p:nvSpPr>
          <p:cNvPr id="3" name="Slide Number Placeholder 2"/>
          <p:cNvSpPr>
            <a:spLocks noGrp="1"/>
          </p:cNvSpPr>
          <p:nvPr>
            <p:ph type="sldNum" sz="quarter" idx="11"/>
          </p:nvPr>
        </p:nvSpPr>
        <p:spPr>
          <a:xfrm>
            <a:off x="5791200" y="6629400"/>
            <a:ext cx="711200" cy="228600"/>
          </a:xfrm>
        </p:spPr>
        <p:txBody>
          <a:bodyPr/>
          <a:lstStyle/>
          <a:p>
            <a:fld id="{5CC3E5C4-3E2B-40F1-9F2B-C46CEB0C88DF}" type="slidenum">
              <a:rPr lang="en-CA" smtClean="0"/>
              <a:pPr/>
              <a:t>87</a:t>
            </a:fld>
            <a:endParaRPr lang="en-CA"/>
          </a:p>
        </p:txBody>
      </p:sp>
      <p:cxnSp>
        <p:nvCxnSpPr>
          <p:cNvPr id="7" name="Straight Arrow Connector 6"/>
          <p:cNvCxnSpPr/>
          <p:nvPr/>
        </p:nvCxnSpPr>
        <p:spPr bwMode="auto">
          <a:xfrm flipH="1">
            <a:off x="5149886" y="3276600"/>
            <a:ext cx="3096344" cy="72008"/>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sp>
        <p:nvSpPr>
          <p:cNvPr id="8" name="Cloud 7"/>
          <p:cNvSpPr/>
          <p:nvPr/>
        </p:nvSpPr>
        <p:spPr bwMode="auto">
          <a:xfrm>
            <a:off x="8184232" y="2514600"/>
            <a:ext cx="2079171" cy="1143000"/>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solidFill>
                  <a:schemeClr val="bg1"/>
                </a:solidFill>
              </a:rPr>
              <a:t>This Bundle is a </a:t>
            </a:r>
            <a:r>
              <a:rPr lang="en-US" b="1" dirty="0">
                <a:solidFill>
                  <a:schemeClr val="bg1"/>
                </a:solidFill>
              </a:rPr>
              <a:t>Document</a:t>
            </a:r>
          </a:p>
        </p:txBody>
      </p:sp>
    </p:spTree>
    <p:extLst>
      <p:ext uri="{BB962C8B-B14F-4D97-AF65-F5344CB8AC3E}">
        <p14:creationId xmlns:p14="http://schemas.microsoft.com/office/powerpoint/2010/main" val="237067584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Communicating documents</a:t>
            </a:r>
            <a:endParaRPr lang="en-US" dirty="0"/>
          </a:p>
        </p:txBody>
      </p:sp>
      <p:sp>
        <p:nvSpPr>
          <p:cNvPr id="3" name="Content Placeholder 2"/>
          <p:cNvSpPr>
            <a:spLocks noGrp="1"/>
          </p:cNvSpPr>
          <p:nvPr>
            <p:ph idx="1"/>
          </p:nvPr>
        </p:nvSpPr>
        <p:spPr/>
        <p:txBody>
          <a:bodyPr/>
          <a:lstStyle/>
          <a:p>
            <a:r>
              <a:rPr lang="en-US"/>
              <a:t>You can store your document using</a:t>
            </a:r>
          </a:p>
          <a:p>
            <a:pPr lvl="1"/>
            <a:r>
              <a:rPr lang="en-US"/>
              <a:t>https://server.org/fhir/Bundle</a:t>
            </a:r>
          </a:p>
          <a:p>
            <a:r>
              <a:rPr lang="en-US"/>
              <a:t>Storage, NO disassembly is implied, document (and signature) stays intact</a:t>
            </a:r>
          </a:p>
          <a:p>
            <a:r>
              <a:rPr lang="en-US"/>
              <a:t>Search is supported (you search on it using Composition search criteria)</a:t>
            </a:r>
            <a:endParaRPr lang="en-US" dirty="0"/>
          </a:p>
        </p:txBody>
      </p:sp>
      <p:sp>
        <p:nvSpPr>
          <p:cNvPr id="5" name="Slide Number Placeholder 4"/>
          <p:cNvSpPr>
            <a:spLocks noGrp="1"/>
          </p:cNvSpPr>
          <p:nvPr>
            <p:ph type="sldNum" sz="quarter" idx="11"/>
          </p:nvPr>
        </p:nvSpPr>
        <p:spPr>
          <a:xfrm>
            <a:off x="5791200" y="6629400"/>
            <a:ext cx="711200" cy="228600"/>
          </a:xfrm>
        </p:spPr>
        <p:txBody>
          <a:bodyPr/>
          <a:lstStyle/>
          <a:p>
            <a:fld id="{2CD36790-EF9F-4521-A783-189BE19EEE4B}" type="slidenum">
              <a:rPr lang="en-US" smtClean="0"/>
              <a:pPr/>
              <a:t>88</a:t>
            </a:fld>
            <a:endParaRPr lang="en-US"/>
          </a:p>
        </p:txBody>
      </p:sp>
    </p:spTree>
    <p:extLst>
      <p:ext uri="{BB962C8B-B14F-4D97-AF65-F5344CB8AC3E}">
        <p14:creationId xmlns:p14="http://schemas.microsoft.com/office/powerpoint/2010/main" val="221355894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Communicating documents (cont’d)</a:t>
            </a:r>
            <a:endParaRPr lang="en-US" dirty="0"/>
          </a:p>
        </p:txBody>
      </p:sp>
      <p:sp>
        <p:nvSpPr>
          <p:cNvPr id="3" name="Content Placeholder 2"/>
          <p:cNvSpPr>
            <a:spLocks noGrp="1"/>
          </p:cNvSpPr>
          <p:nvPr>
            <p:ph idx="1"/>
          </p:nvPr>
        </p:nvSpPr>
        <p:spPr/>
        <p:txBody>
          <a:bodyPr/>
          <a:lstStyle/>
          <a:p>
            <a:r>
              <a:rPr lang="en-US"/>
              <a:t>Documents can be passed around using the Binary resource</a:t>
            </a:r>
          </a:p>
          <a:p>
            <a:pPr lvl="1"/>
            <a:r>
              <a:rPr lang="en-US"/>
              <a:t>https://server.org/fhir/Binary</a:t>
            </a:r>
          </a:p>
          <a:p>
            <a:r>
              <a:rPr lang="en-US"/>
              <a:t>Storage, NO disassembly is implied, document (and signature) stays intact</a:t>
            </a:r>
          </a:p>
          <a:p>
            <a:r>
              <a:rPr lang="en-US"/>
              <a:t>Search is supported, but only by id</a:t>
            </a:r>
          </a:p>
          <a:p>
            <a:r>
              <a:rPr lang="en-US"/>
              <a:t>Useful for referencing a document as a resource</a:t>
            </a:r>
            <a:endParaRPr lang="en-US" dirty="0"/>
          </a:p>
        </p:txBody>
      </p:sp>
      <p:sp>
        <p:nvSpPr>
          <p:cNvPr id="5" name="Slide Number Placeholder 4"/>
          <p:cNvSpPr>
            <a:spLocks noGrp="1"/>
          </p:cNvSpPr>
          <p:nvPr>
            <p:ph type="sldNum" sz="quarter" idx="11"/>
          </p:nvPr>
        </p:nvSpPr>
        <p:spPr>
          <a:xfrm>
            <a:off x="5791200" y="6629400"/>
            <a:ext cx="711200" cy="228600"/>
          </a:xfrm>
        </p:spPr>
        <p:txBody>
          <a:bodyPr/>
          <a:lstStyle/>
          <a:p>
            <a:fld id="{2CD36790-EF9F-4521-A783-189BE19EEE4B}" type="slidenum">
              <a:rPr lang="en-US" smtClean="0"/>
              <a:pPr/>
              <a:t>89</a:t>
            </a:fld>
            <a:endParaRPr lang="en-US"/>
          </a:p>
        </p:txBody>
      </p:sp>
    </p:spTree>
    <p:extLst>
      <p:ext uri="{BB962C8B-B14F-4D97-AF65-F5344CB8AC3E}">
        <p14:creationId xmlns:p14="http://schemas.microsoft.com/office/powerpoint/2010/main" val="1910949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4" descr="http://images.fastcompany.com/upload/lego-rack.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1919584" y="4508290"/>
            <a:ext cx="1872188" cy="181242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6" name="Picture 2" descr="http://cache.jalopnik.com/assets/images/12/2008/12/medium_title-lego_0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19560" y="2105880"/>
            <a:ext cx="1872208" cy="186830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2" name="Picture 2" descr="http://images.bit-tech.net/content_images/2010/07/fun-with-lego/lego2.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7536176" y="2136984"/>
            <a:ext cx="2751013" cy="374028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1268" name="Picture 4" descr="http://t2.gstatic.com/images?q=tbn:ANd9GcQbAvF0UYEu8-e5rAydpYTsKO552hR1jnYyEb8UCh_isD97Ka7S7Jl6AtWzL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4943872" y="2564921"/>
            <a:ext cx="1491344" cy="244825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079777" y="3295821"/>
            <a:ext cx="678391" cy="1107996"/>
          </a:xfrm>
          <a:prstGeom prst="rect">
            <a:avLst/>
          </a:prstGeom>
          <a:noFill/>
        </p:spPr>
        <p:txBody>
          <a:bodyPr wrap="none" rtlCol="0">
            <a:spAutoFit/>
          </a:bodyPr>
          <a:lstStyle/>
          <a:p>
            <a:r>
              <a:rPr lang="nl-NL" sz="6600" dirty="0">
                <a:solidFill>
                  <a:schemeClr val="bg2">
                    <a:lumMod val="50000"/>
                  </a:schemeClr>
                </a:solidFill>
              </a:rPr>
              <a:t>+</a:t>
            </a:r>
          </a:p>
        </p:txBody>
      </p:sp>
      <p:sp>
        <p:nvSpPr>
          <p:cNvPr id="9" name="TextBox 8"/>
          <p:cNvSpPr txBox="1"/>
          <p:nvPr/>
        </p:nvSpPr>
        <p:spPr>
          <a:xfrm>
            <a:off x="6672065" y="3236979"/>
            <a:ext cx="678391" cy="1107996"/>
          </a:xfrm>
          <a:prstGeom prst="rect">
            <a:avLst/>
          </a:prstGeom>
          <a:noFill/>
        </p:spPr>
        <p:txBody>
          <a:bodyPr wrap="none" rtlCol="0">
            <a:spAutoFit/>
          </a:bodyPr>
          <a:lstStyle/>
          <a:p>
            <a:r>
              <a:rPr lang="nl-NL" sz="6600" dirty="0">
                <a:solidFill>
                  <a:schemeClr val="bg2">
                    <a:lumMod val="50000"/>
                  </a:schemeClr>
                </a:solidFill>
              </a:rPr>
              <a:t>=</a:t>
            </a:r>
          </a:p>
        </p:txBody>
      </p:sp>
      <p:sp>
        <p:nvSpPr>
          <p:cNvPr id="3" name="Title 2"/>
          <p:cNvSpPr>
            <a:spLocks noGrp="1"/>
          </p:cNvSpPr>
          <p:nvPr>
            <p:ph type="title"/>
          </p:nvPr>
        </p:nvSpPr>
        <p:spPr/>
        <p:txBody>
          <a:bodyPr/>
          <a:lstStyle/>
          <a:p>
            <a:r>
              <a:rPr lang="en-US" noProof="0"/>
              <a:t>FHIR solutions</a:t>
            </a:r>
            <a:endParaRPr lang="en-US" noProof="0" dirty="0"/>
          </a:p>
        </p:txBody>
      </p:sp>
      <p:sp>
        <p:nvSpPr>
          <p:cNvPr id="14" name="Content Placeholder 13">
            <a:extLst>
              <a:ext uri="{FF2B5EF4-FFF2-40B4-BE49-F238E27FC236}">
                <a16:creationId xmlns:a16="http://schemas.microsoft.com/office/drawing/2014/main" id="{EB25A3D4-5978-42ED-BD4E-D2C057BBB423}"/>
              </a:ext>
            </a:extLst>
          </p:cNvPr>
          <p:cNvSpPr>
            <a:spLocks noGrp="1"/>
          </p:cNvSpPr>
          <p:nvPr>
            <p:ph idx="1"/>
          </p:nvPr>
        </p:nvSpPr>
        <p:spPr/>
        <p:txBody>
          <a:bodyPr/>
          <a:lstStyle/>
          <a:p>
            <a:endParaRPr lang="en-CA"/>
          </a:p>
        </p:txBody>
      </p:sp>
      <p:sp>
        <p:nvSpPr>
          <p:cNvPr id="5" name="Slide Number Placeholder 4"/>
          <p:cNvSpPr>
            <a:spLocks noGrp="1"/>
          </p:cNvSpPr>
          <p:nvPr>
            <p:ph type="sldNum" sz="quarter" idx="11"/>
          </p:nvPr>
        </p:nvSpPr>
        <p:spPr/>
        <p:txBody>
          <a:bodyPr/>
          <a:lstStyle/>
          <a:p>
            <a:fld id="{5CC3E5C4-3E2B-40F1-9F2B-C46CEB0C88DF}" type="slidenum">
              <a:rPr lang="en-CA" smtClean="0"/>
              <a:pPr/>
              <a:t>9</a:t>
            </a:fld>
            <a:endParaRPr lang="en-CA" dirty="0"/>
          </a:p>
        </p:txBody>
      </p:sp>
      <p:sp>
        <p:nvSpPr>
          <p:cNvPr id="4" name="TextBox 3"/>
          <p:cNvSpPr txBox="1"/>
          <p:nvPr/>
        </p:nvSpPr>
        <p:spPr>
          <a:xfrm>
            <a:off x="2063552" y="1700808"/>
            <a:ext cx="1728220" cy="400110"/>
          </a:xfrm>
          <a:prstGeom prst="rect">
            <a:avLst/>
          </a:prstGeom>
          <a:noFill/>
        </p:spPr>
        <p:txBody>
          <a:bodyPr wrap="square" rtlCol="0">
            <a:spAutoFit/>
          </a:bodyPr>
          <a:lstStyle/>
          <a:p>
            <a:r>
              <a:rPr lang="en-US" sz="2000" b="1" dirty="0"/>
              <a:t>Resources</a:t>
            </a:r>
            <a:endParaRPr lang="en-CA" sz="2000" b="1" dirty="0"/>
          </a:p>
        </p:txBody>
      </p:sp>
      <p:sp>
        <p:nvSpPr>
          <p:cNvPr id="10" name="TextBox 9"/>
          <p:cNvSpPr txBox="1"/>
          <p:nvPr/>
        </p:nvSpPr>
        <p:spPr>
          <a:xfrm>
            <a:off x="4867174" y="1700808"/>
            <a:ext cx="1588867" cy="400110"/>
          </a:xfrm>
          <a:prstGeom prst="rect">
            <a:avLst/>
          </a:prstGeom>
          <a:noFill/>
        </p:spPr>
        <p:txBody>
          <a:bodyPr wrap="square" rtlCol="0">
            <a:spAutoFit/>
          </a:bodyPr>
          <a:lstStyle/>
          <a:p>
            <a:r>
              <a:rPr lang="en-US" sz="2000" b="1" dirty="0"/>
              <a:t>Extensions</a:t>
            </a:r>
            <a:endParaRPr lang="en-CA" sz="2000" b="1" dirty="0"/>
          </a:p>
        </p:txBody>
      </p:sp>
      <p:sp>
        <p:nvSpPr>
          <p:cNvPr id="11" name="TextBox 10"/>
          <p:cNvSpPr txBox="1"/>
          <p:nvPr/>
        </p:nvSpPr>
        <p:spPr>
          <a:xfrm>
            <a:off x="8256240" y="1700808"/>
            <a:ext cx="1296144" cy="400110"/>
          </a:xfrm>
          <a:prstGeom prst="rect">
            <a:avLst/>
          </a:prstGeom>
          <a:noFill/>
        </p:spPr>
        <p:txBody>
          <a:bodyPr wrap="square" rtlCol="0">
            <a:spAutoFit/>
          </a:bodyPr>
          <a:lstStyle/>
          <a:p>
            <a:r>
              <a:rPr lang="en-US" sz="2000" b="1" dirty="0"/>
              <a:t>Solution</a:t>
            </a:r>
            <a:endParaRPr lang="en-CA" sz="2000" b="1" dirty="0"/>
          </a:p>
        </p:txBody>
      </p:sp>
    </p:spTree>
    <p:extLst>
      <p:ext uri="{BB962C8B-B14F-4D97-AF65-F5344CB8AC3E}">
        <p14:creationId xmlns:p14="http://schemas.microsoft.com/office/powerpoint/2010/main" val="215697013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Communicating documents (cont’d)</a:t>
            </a:r>
            <a:endParaRPr lang="en-US" dirty="0"/>
          </a:p>
        </p:txBody>
      </p:sp>
      <p:sp>
        <p:nvSpPr>
          <p:cNvPr id="3" name="Content Placeholder 2"/>
          <p:cNvSpPr>
            <a:spLocks noGrp="1"/>
          </p:cNvSpPr>
          <p:nvPr>
            <p:ph idx="1"/>
          </p:nvPr>
        </p:nvSpPr>
        <p:spPr/>
        <p:txBody>
          <a:bodyPr/>
          <a:lstStyle/>
          <a:p>
            <a:r>
              <a:rPr lang="en-US"/>
              <a:t>Documents can be sent to a server’s “root” URI for processing as a transaction</a:t>
            </a:r>
          </a:p>
          <a:p>
            <a:pPr lvl="1"/>
            <a:r>
              <a:rPr lang="en-US"/>
              <a:t>https://server.org/fhir</a:t>
            </a:r>
          </a:p>
          <a:p>
            <a:r>
              <a:rPr lang="en-US"/>
              <a:t>Each resource is processed separately</a:t>
            </a:r>
          </a:p>
          <a:p>
            <a:r>
              <a:rPr lang="en-US"/>
              <a:t>Document id and signature is lost</a:t>
            </a:r>
          </a:p>
          <a:p>
            <a:r>
              <a:rPr lang="en-US"/>
              <a:t>Can theoretically re-assemble by retracing from the Composition resource</a:t>
            </a:r>
            <a:endParaRPr lang="en-US" dirty="0"/>
          </a:p>
        </p:txBody>
      </p:sp>
      <p:sp>
        <p:nvSpPr>
          <p:cNvPr id="5" name="Slide Number Placeholder 4"/>
          <p:cNvSpPr>
            <a:spLocks noGrp="1"/>
          </p:cNvSpPr>
          <p:nvPr>
            <p:ph type="sldNum" sz="quarter" idx="11"/>
          </p:nvPr>
        </p:nvSpPr>
        <p:spPr>
          <a:xfrm>
            <a:off x="5791200" y="6629400"/>
            <a:ext cx="711200" cy="228600"/>
          </a:xfrm>
        </p:spPr>
        <p:txBody>
          <a:bodyPr/>
          <a:lstStyle/>
          <a:p>
            <a:fld id="{2CD36790-EF9F-4521-A783-189BE19EEE4B}" type="slidenum">
              <a:rPr lang="en-US" smtClean="0"/>
              <a:pPr/>
              <a:t>90</a:t>
            </a:fld>
            <a:endParaRPr lang="en-US"/>
          </a:p>
        </p:txBody>
      </p:sp>
    </p:spTree>
    <p:extLst>
      <p:ext uri="{BB962C8B-B14F-4D97-AF65-F5344CB8AC3E}">
        <p14:creationId xmlns:p14="http://schemas.microsoft.com/office/powerpoint/2010/main" val="88866695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Communicating documents (cont’d)</a:t>
            </a:r>
            <a:endParaRPr lang="en-CA" dirty="0"/>
          </a:p>
        </p:txBody>
      </p:sp>
      <p:sp>
        <p:nvSpPr>
          <p:cNvPr id="3" name="Content Placeholder 2"/>
          <p:cNvSpPr>
            <a:spLocks noGrp="1"/>
          </p:cNvSpPr>
          <p:nvPr>
            <p:ph idx="1"/>
          </p:nvPr>
        </p:nvSpPr>
        <p:spPr/>
        <p:txBody>
          <a:bodyPr/>
          <a:lstStyle/>
          <a:p>
            <a:r>
              <a:rPr lang="en-CA"/>
              <a:t>You can pass a document as a parameter to an operation</a:t>
            </a:r>
          </a:p>
          <a:p>
            <a:r>
              <a:rPr lang="en-CA"/>
              <a:t>Behavior depends on the definition of the operation, but could include workflow invocation, persistence, disassembly, generation of DocumentReference instances or combinations there-of</a:t>
            </a:r>
            <a:endParaRPr lang="en-CA" dirty="0"/>
          </a:p>
        </p:txBody>
      </p:sp>
      <p:sp>
        <p:nvSpPr>
          <p:cNvPr id="4" name="Slide Number Placeholder 3"/>
          <p:cNvSpPr>
            <a:spLocks noGrp="1"/>
          </p:cNvSpPr>
          <p:nvPr>
            <p:ph type="sldNum" sz="quarter" idx="11"/>
          </p:nvPr>
        </p:nvSpPr>
        <p:spPr>
          <a:xfrm>
            <a:off x="5791200" y="6629400"/>
            <a:ext cx="711200" cy="228600"/>
          </a:xfrm>
        </p:spPr>
        <p:txBody>
          <a:bodyPr/>
          <a:lstStyle/>
          <a:p>
            <a:fld id="{5CC3E5C4-3E2B-40F1-9F2B-C46CEB0C88DF}" type="slidenum">
              <a:rPr lang="en-CA" smtClean="0"/>
              <a:pPr/>
              <a:t>91</a:t>
            </a:fld>
            <a:endParaRPr lang="en-CA" dirty="0"/>
          </a:p>
        </p:txBody>
      </p:sp>
    </p:spTree>
    <p:extLst>
      <p:ext uri="{BB962C8B-B14F-4D97-AF65-F5344CB8AC3E}">
        <p14:creationId xmlns:p14="http://schemas.microsoft.com/office/powerpoint/2010/main" val="47269257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(XDS) references</a:t>
            </a:r>
            <a:endParaRPr lang="en-US"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92</a:t>
            </a:fld>
            <a:endParaRPr lang="en-CA"/>
          </a:p>
        </p:txBody>
      </p:sp>
      <p:sp>
        <p:nvSpPr>
          <p:cNvPr id="5" name="Rectangle 4"/>
          <p:cNvSpPr/>
          <p:nvPr/>
        </p:nvSpPr>
        <p:spPr>
          <a:xfrm>
            <a:off x="1983475" y="3815478"/>
            <a:ext cx="8153400" cy="2585323"/>
          </a:xfrm>
          <a:prstGeom prst="rect">
            <a:avLst/>
          </a:prstGeom>
        </p:spPr>
        <p:txBody>
          <a:bodyPr wrap="square">
            <a:spAutoFit/>
          </a:bodyPr>
          <a:lstStyle/>
          <a:p>
            <a:r>
              <a:rPr lang="en-US" dirty="0" err="1"/>
              <a:t>DocumentReference</a:t>
            </a:r>
            <a:r>
              <a:rPr lang="en-US" dirty="0"/>
              <a:t> and </a:t>
            </a:r>
            <a:r>
              <a:rPr lang="en-US" dirty="0" err="1"/>
              <a:t>DocumentManifest</a:t>
            </a:r>
            <a:r>
              <a:rPr lang="en-US" dirty="0"/>
              <a:t> Resources </a:t>
            </a:r>
            <a:r>
              <a:rPr lang="en-US" b="1" dirty="0"/>
              <a:t>are used in document indexing systems</a:t>
            </a:r>
            <a:r>
              <a:rPr lang="en-US" dirty="0"/>
              <a:t>, and are used to refer to:</a:t>
            </a:r>
          </a:p>
          <a:p>
            <a:pPr marL="285750" indent="-285750">
              <a:buFont typeface="Arial" panose="020B0604020202020204" pitchFamily="34" charset="0"/>
              <a:buChar char="•"/>
            </a:pPr>
            <a:r>
              <a:rPr lang="en-US" dirty="0">
                <a:hlinkClick r:id="rId2"/>
              </a:rPr>
              <a:t>CDA documents</a:t>
            </a:r>
            <a:r>
              <a:rPr lang="en-US" dirty="0"/>
              <a:t> in FHIR systems</a:t>
            </a:r>
          </a:p>
          <a:p>
            <a:pPr marL="285750" indent="-285750">
              <a:buFont typeface="Arial" panose="020B0604020202020204" pitchFamily="34" charset="0"/>
              <a:buChar char="•"/>
            </a:pPr>
            <a:r>
              <a:rPr lang="en-US" dirty="0">
                <a:hlinkClick r:id="rId3"/>
              </a:rPr>
              <a:t>FHIR documents</a:t>
            </a:r>
            <a:r>
              <a:rPr lang="en-US" dirty="0"/>
              <a:t> stored elsewhere (i.e. registry/repository following the XDS model)</a:t>
            </a:r>
          </a:p>
          <a:p>
            <a:pPr marL="285750" indent="-285750">
              <a:buFont typeface="Arial" panose="020B0604020202020204" pitchFamily="34" charset="0"/>
              <a:buChar char="•"/>
            </a:pPr>
            <a:r>
              <a:rPr lang="en-US" dirty="0">
                <a:hlinkClick r:id="rId4"/>
              </a:rPr>
              <a:t>PDF documents</a:t>
            </a:r>
            <a:r>
              <a:rPr lang="en-US" dirty="0"/>
              <a:t>, and even digital records of faxes where sufficient information is available</a:t>
            </a:r>
          </a:p>
          <a:p>
            <a:pPr marL="285750" indent="-285750">
              <a:buFont typeface="Arial" panose="020B0604020202020204" pitchFamily="34" charset="0"/>
              <a:buChar char="•"/>
            </a:pPr>
            <a:r>
              <a:rPr lang="en-US" dirty="0"/>
              <a:t>Other kinds of documents, such as records of prescriptions.</a:t>
            </a:r>
          </a:p>
          <a:p>
            <a:endParaRPr lang="nl-NL" dirty="0"/>
          </a:p>
        </p:txBody>
      </p:sp>
      <p:pic>
        <p:nvPicPr>
          <p:cNvPr id="10242"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28800" y="1858798"/>
            <a:ext cx="3771900" cy="159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600701" y="1905001"/>
            <a:ext cx="4536175" cy="1200329"/>
          </a:xfrm>
          <a:prstGeom prst="rect">
            <a:avLst/>
          </a:prstGeom>
          <a:noFill/>
        </p:spPr>
        <p:txBody>
          <a:bodyPr wrap="square" rtlCol="0">
            <a:spAutoFit/>
          </a:bodyPr>
          <a:lstStyle/>
          <a:p>
            <a:r>
              <a:rPr lang="en-US" dirty="0"/>
              <a:t>A </a:t>
            </a:r>
            <a:r>
              <a:rPr lang="en-US" b="1" dirty="0"/>
              <a:t>document reference resource</a:t>
            </a:r>
            <a:r>
              <a:rPr lang="en-US" dirty="0"/>
              <a:t> is used to describe a document that is made available to a healthcare system.</a:t>
            </a:r>
          </a:p>
          <a:p>
            <a:endParaRPr lang="nl-NL" dirty="0"/>
          </a:p>
        </p:txBody>
      </p:sp>
    </p:spTree>
    <p:extLst>
      <p:ext uri="{BB962C8B-B14F-4D97-AF65-F5344CB8AC3E}">
        <p14:creationId xmlns:p14="http://schemas.microsoft.com/office/powerpoint/2010/main" val="128936073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IHE MHD</a:t>
            </a:r>
            <a:endParaRPr lang="en-CA" dirty="0"/>
          </a:p>
        </p:txBody>
      </p:sp>
      <p:sp>
        <p:nvSpPr>
          <p:cNvPr id="3" name="Content Placeholder 2"/>
          <p:cNvSpPr>
            <a:spLocks noGrp="1"/>
          </p:cNvSpPr>
          <p:nvPr>
            <p:ph idx="1"/>
          </p:nvPr>
        </p:nvSpPr>
        <p:spPr/>
        <p:txBody>
          <a:bodyPr/>
          <a:lstStyle/>
          <a:p>
            <a:r>
              <a:rPr lang="en-CA"/>
              <a:t>Mobile Health Documents</a:t>
            </a:r>
          </a:p>
          <a:p>
            <a:pPr lvl="1"/>
            <a:r>
              <a:rPr lang="en-CA"/>
              <a:t>Offers equivalent functionality to IHE’s XDS specification but using a RESTful framework – implemented using FHIR</a:t>
            </a:r>
          </a:p>
          <a:p>
            <a:pPr lvl="1"/>
            <a:r>
              <a:rPr lang="en-CA"/>
              <a:t>Allows centralized indexing and distributed storage of document-based content</a:t>
            </a:r>
          </a:p>
          <a:p>
            <a:pPr lvl="1"/>
            <a:endParaRPr lang="en-CA" dirty="0"/>
          </a:p>
        </p:txBody>
      </p:sp>
      <p:sp>
        <p:nvSpPr>
          <p:cNvPr id="4" name="Slide Number Placeholder 3"/>
          <p:cNvSpPr>
            <a:spLocks noGrp="1"/>
          </p:cNvSpPr>
          <p:nvPr>
            <p:ph type="sldNum" sz="quarter" idx="11"/>
          </p:nvPr>
        </p:nvSpPr>
        <p:spPr>
          <a:xfrm>
            <a:off x="5791200" y="6629400"/>
            <a:ext cx="711200" cy="228600"/>
          </a:xfrm>
        </p:spPr>
        <p:txBody>
          <a:bodyPr/>
          <a:lstStyle/>
          <a:p>
            <a:fld id="{5CC3E5C4-3E2B-40F1-9F2B-C46CEB0C88DF}" type="slidenum">
              <a:rPr lang="en-CA" smtClean="0"/>
              <a:pPr/>
              <a:t>93</a:t>
            </a:fld>
            <a:endParaRPr lang="en-CA" dirty="0"/>
          </a:p>
        </p:txBody>
      </p:sp>
    </p:spTree>
    <p:extLst>
      <p:ext uri="{BB962C8B-B14F-4D97-AF65-F5344CB8AC3E}">
        <p14:creationId xmlns:p14="http://schemas.microsoft.com/office/powerpoint/2010/main" val="130981030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FHIR Messages</a:t>
            </a:r>
            <a:endParaRPr lang="en-US" dirty="0"/>
          </a:p>
        </p:txBody>
      </p:sp>
      <p:sp>
        <p:nvSpPr>
          <p:cNvPr id="3" name="Content Placeholder 2"/>
          <p:cNvSpPr>
            <a:spLocks noGrp="1"/>
          </p:cNvSpPr>
          <p:nvPr>
            <p:ph idx="1"/>
          </p:nvPr>
        </p:nvSpPr>
        <p:spPr/>
        <p:txBody>
          <a:bodyPr/>
          <a:lstStyle/>
          <a:p>
            <a:r>
              <a:rPr lang="en-US"/>
              <a:t>Messages are collections of resources sent with the intention of driving some sort of action</a:t>
            </a:r>
          </a:p>
          <a:p>
            <a:pPr lvl="1"/>
            <a:r>
              <a:rPr lang="en-US"/>
              <a:t>often replied to with another message</a:t>
            </a:r>
          </a:p>
          <a:p>
            <a:r>
              <a:rPr lang="en-US"/>
              <a:t>Not intended for persistence as a whole</a:t>
            </a:r>
          </a:p>
          <a:p>
            <a:r>
              <a:rPr lang="en-US"/>
              <a:t>Always tied to some sort of “event”</a:t>
            </a:r>
          </a:p>
          <a:p>
            <a:r>
              <a:rPr lang="en-US"/>
              <a:t>Specific originator and intended recipient</a:t>
            </a:r>
          </a:p>
          <a:p>
            <a:r>
              <a:rPr lang="en-US"/>
              <a:t>Same as v2 and v3 message model</a:t>
            </a:r>
            <a:endParaRPr lang="en-US" dirty="0"/>
          </a:p>
        </p:txBody>
      </p:sp>
      <p:sp>
        <p:nvSpPr>
          <p:cNvPr id="4" name="Slide Number Placeholder 3"/>
          <p:cNvSpPr>
            <a:spLocks noGrp="1"/>
          </p:cNvSpPr>
          <p:nvPr>
            <p:ph type="sldNum" sz="quarter" idx="11"/>
          </p:nvPr>
        </p:nvSpPr>
        <p:spPr>
          <a:xfrm>
            <a:off x="5791200" y="6629400"/>
            <a:ext cx="711200" cy="228600"/>
          </a:xfrm>
        </p:spPr>
        <p:txBody>
          <a:bodyPr/>
          <a:lstStyle/>
          <a:p>
            <a:fld id="{5CC3E5C4-3E2B-40F1-9F2B-C46CEB0C88DF}" type="slidenum">
              <a:rPr lang="en-CA" smtClean="0"/>
              <a:pPr/>
              <a:t>94</a:t>
            </a:fld>
            <a:endParaRPr lang="en-CA"/>
          </a:p>
        </p:txBody>
      </p:sp>
    </p:spTree>
    <p:extLst>
      <p:ext uri="{BB962C8B-B14F-4D97-AF65-F5344CB8AC3E}">
        <p14:creationId xmlns:p14="http://schemas.microsoft.com/office/powerpoint/2010/main" val="246399157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6629400" y="1700809"/>
            <a:ext cx="2643994" cy="4031873"/>
          </a:xfrm>
          <a:prstGeom prst="rect">
            <a:avLst/>
          </a:prstGeom>
          <a:noFill/>
        </p:spPr>
        <p:txBody>
          <a:bodyPr wrap="none" rtlCol="0">
            <a:spAutoFit/>
          </a:bodyPr>
          <a:lstStyle/>
          <a:p>
            <a:pPr>
              <a:tabLst>
                <a:tab pos="179388" algn="l"/>
                <a:tab pos="358775" algn="l"/>
                <a:tab pos="538163" algn="l"/>
                <a:tab pos="719138" algn="l"/>
              </a:tabLst>
            </a:pPr>
            <a:r>
              <a:rPr lang="en-US" sz="1600" dirty="0"/>
              <a:t>&lt;Bundle&gt;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a:t>
            </a:r>
            <a:r>
              <a:rPr lang="en-US" sz="1600" b="1" dirty="0" err="1"/>
              <a:t>MessageHeader</a:t>
            </a:r>
            <a:r>
              <a:rPr lang="en-US" sz="1600" dirty="0"/>
              <a:t>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 </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&lt;Observation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&lt;Device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&lt;Patient/&gt;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600" dirty="0"/>
              <a:t>&lt;/Bundle&gt;</a:t>
            </a:r>
          </a:p>
        </p:txBody>
      </p:sp>
      <p:sp>
        <p:nvSpPr>
          <p:cNvPr id="2" name="Title 1"/>
          <p:cNvSpPr>
            <a:spLocks noGrp="1"/>
          </p:cNvSpPr>
          <p:nvPr>
            <p:ph type="title"/>
          </p:nvPr>
        </p:nvSpPr>
        <p:spPr/>
        <p:txBody>
          <a:bodyPr/>
          <a:lstStyle/>
          <a:p>
            <a:r>
              <a:rPr lang="en-US"/>
              <a:t>Messages – are bundles</a:t>
            </a:r>
            <a:endParaRPr lang="en-US" dirty="0"/>
          </a:p>
        </p:txBody>
      </p:sp>
      <p:sp>
        <p:nvSpPr>
          <p:cNvPr id="5" name="Slide Number Placeholder 4"/>
          <p:cNvSpPr>
            <a:spLocks noGrp="1"/>
          </p:cNvSpPr>
          <p:nvPr>
            <p:ph type="sldNum" sz="quarter" idx="11"/>
          </p:nvPr>
        </p:nvSpPr>
        <p:spPr>
          <a:xfrm>
            <a:off x="5791200" y="6629400"/>
            <a:ext cx="711200" cy="228600"/>
          </a:xfrm>
        </p:spPr>
        <p:txBody>
          <a:bodyPr/>
          <a:lstStyle/>
          <a:p>
            <a:fld id="{2CD36790-EF9F-4521-A783-189BE19EEE4B}" type="slidenum">
              <a:rPr lang="en-US" smtClean="0"/>
              <a:pPr/>
              <a:t>95</a:t>
            </a:fld>
            <a:endParaRPr lang="en-US"/>
          </a:p>
        </p:txBody>
      </p:sp>
      <p:sp>
        <p:nvSpPr>
          <p:cNvPr id="13" name="AutoShape 7"/>
          <p:cNvSpPr>
            <a:spLocks/>
          </p:cNvSpPr>
          <p:nvPr/>
        </p:nvSpPr>
        <p:spPr bwMode="auto">
          <a:xfrm>
            <a:off x="2944473" y="3192463"/>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Observation Resource</a:t>
            </a:r>
          </a:p>
        </p:txBody>
      </p:sp>
      <p:sp>
        <p:nvSpPr>
          <p:cNvPr id="22" name="TextBox 21"/>
          <p:cNvSpPr txBox="1"/>
          <p:nvPr/>
        </p:nvSpPr>
        <p:spPr>
          <a:xfrm>
            <a:off x="2286000" y="1828800"/>
            <a:ext cx="2819400" cy="1176566"/>
          </a:xfrm>
          <a:prstGeom prst="rect">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err="1">
                <a:effectLst/>
              </a:rPr>
              <a:t>MessageHeader</a:t>
            </a:r>
            <a:r>
              <a:rPr lang="en-US" dirty="0">
                <a:effectLst/>
              </a:rPr>
              <a:t> Resource</a:t>
            </a:r>
          </a:p>
        </p:txBody>
      </p:sp>
      <p:sp>
        <p:nvSpPr>
          <p:cNvPr id="23" name="TextBox 22"/>
          <p:cNvSpPr txBox="1"/>
          <p:nvPr/>
        </p:nvSpPr>
        <p:spPr>
          <a:xfrm>
            <a:off x="2590800" y="2133601"/>
            <a:ext cx="914400"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source</a:t>
            </a:r>
          </a:p>
        </p:txBody>
      </p:sp>
      <p:sp>
        <p:nvSpPr>
          <p:cNvPr id="24" name="TextBox 23"/>
          <p:cNvSpPr txBox="1"/>
          <p:nvPr/>
        </p:nvSpPr>
        <p:spPr>
          <a:xfrm>
            <a:off x="3733801" y="2133601"/>
            <a:ext cx="1110343"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destination</a:t>
            </a:r>
          </a:p>
        </p:txBody>
      </p:sp>
      <p:sp>
        <p:nvSpPr>
          <p:cNvPr id="26" name="AutoShape 7"/>
          <p:cNvSpPr>
            <a:spLocks/>
          </p:cNvSpPr>
          <p:nvPr/>
        </p:nvSpPr>
        <p:spPr bwMode="auto">
          <a:xfrm>
            <a:off x="3503612" y="40751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Device Resource</a:t>
            </a:r>
          </a:p>
        </p:txBody>
      </p:sp>
      <p:sp>
        <p:nvSpPr>
          <p:cNvPr id="27" name="AutoShape 7"/>
          <p:cNvSpPr>
            <a:spLocks/>
          </p:cNvSpPr>
          <p:nvPr/>
        </p:nvSpPr>
        <p:spPr bwMode="auto">
          <a:xfrm>
            <a:off x="2970212" y="55229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Patient Resource</a:t>
            </a:r>
          </a:p>
        </p:txBody>
      </p:sp>
      <p:sp>
        <p:nvSpPr>
          <p:cNvPr id="39" name="Freeform 38"/>
          <p:cNvSpPr/>
          <p:nvPr/>
        </p:nvSpPr>
        <p:spPr bwMode="auto">
          <a:xfrm rot="1614527">
            <a:off x="8770233" y="2608038"/>
            <a:ext cx="372858"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sp>
        <p:nvSpPr>
          <p:cNvPr id="40" name="Freeform 39"/>
          <p:cNvSpPr/>
          <p:nvPr/>
        </p:nvSpPr>
        <p:spPr bwMode="auto">
          <a:xfrm rot="1067259">
            <a:off x="8741205" y="2608514"/>
            <a:ext cx="1025356" cy="2512113"/>
          </a:xfrm>
          <a:custGeom>
            <a:avLst/>
            <a:gdLst>
              <a:gd name="connsiteX0" fmla="*/ 0 w 827994"/>
              <a:gd name="connsiteY0" fmla="*/ 0 h 1741714"/>
              <a:gd name="connsiteX1" fmla="*/ 827314 w 827994"/>
              <a:gd name="connsiteY1" fmla="*/ 1240971 h 1741714"/>
              <a:gd name="connsiteX2" fmla="*/ 141514 w 827994"/>
              <a:gd name="connsiteY2" fmla="*/ 1741714 h 1741714"/>
            </a:gdLst>
            <a:ahLst/>
            <a:cxnLst>
              <a:cxn ang="0">
                <a:pos x="connsiteX0" y="connsiteY0"/>
              </a:cxn>
              <a:cxn ang="0">
                <a:pos x="connsiteX1" y="connsiteY1"/>
              </a:cxn>
              <a:cxn ang="0">
                <a:pos x="connsiteX2" y="connsiteY2"/>
              </a:cxn>
            </a:cxnLst>
            <a:rect l="l" t="t" r="r" b="b"/>
            <a:pathLst>
              <a:path w="827994" h="1741714">
                <a:moveTo>
                  <a:pt x="0" y="0"/>
                </a:moveTo>
                <a:cubicBezTo>
                  <a:pt x="401864" y="475342"/>
                  <a:pt x="803728" y="950685"/>
                  <a:pt x="827314" y="1240971"/>
                </a:cubicBezTo>
                <a:cubicBezTo>
                  <a:pt x="850900" y="1531257"/>
                  <a:pt x="254000" y="1656443"/>
                  <a:pt x="141514" y="1741714"/>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sp>
        <p:nvSpPr>
          <p:cNvPr id="32" name="TextBox 31"/>
          <p:cNvSpPr txBox="1"/>
          <p:nvPr/>
        </p:nvSpPr>
        <p:spPr>
          <a:xfrm>
            <a:off x="3276600" y="2571688"/>
            <a:ext cx="914400"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event</a:t>
            </a:r>
          </a:p>
        </p:txBody>
      </p:sp>
      <p:cxnSp>
        <p:nvCxnSpPr>
          <p:cNvPr id="33" name="Straight Arrow Connector 32"/>
          <p:cNvCxnSpPr/>
          <p:nvPr/>
        </p:nvCxnSpPr>
        <p:spPr bwMode="auto">
          <a:xfrm>
            <a:off x="4572000" y="2824843"/>
            <a:ext cx="0" cy="492009"/>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34" name="Straight Arrow Connector 33"/>
          <p:cNvCxnSpPr/>
          <p:nvPr/>
        </p:nvCxnSpPr>
        <p:spPr bwMode="auto">
          <a:xfrm>
            <a:off x="4724400" y="3698992"/>
            <a:ext cx="0" cy="492009"/>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18" name="Straight Arrow Connector 17"/>
          <p:cNvCxnSpPr/>
          <p:nvPr/>
        </p:nvCxnSpPr>
        <p:spPr bwMode="auto">
          <a:xfrm>
            <a:off x="3124200" y="3810001"/>
            <a:ext cx="0" cy="1851573"/>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20" name="Freeform 19"/>
          <p:cNvSpPr/>
          <p:nvPr/>
        </p:nvSpPr>
        <p:spPr bwMode="auto">
          <a:xfrm rot="1614527">
            <a:off x="8308468" y="3444423"/>
            <a:ext cx="457200"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spTree>
    <p:extLst>
      <p:ext uri="{BB962C8B-B14F-4D97-AF65-F5344CB8AC3E}">
        <p14:creationId xmlns:p14="http://schemas.microsoft.com/office/powerpoint/2010/main" val="138123713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MessageHeader Resource</a:t>
            </a:r>
            <a:endParaRPr lang="en-US"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96</a:t>
            </a:fld>
            <a:endParaRPr lang="en-CA"/>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1192" y="2209800"/>
            <a:ext cx="8799513" cy="3448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932146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FHIR messages</a:t>
            </a:r>
            <a:endParaRPr lang="en-US" dirty="0"/>
          </a:p>
        </p:txBody>
      </p:sp>
      <p:sp>
        <p:nvSpPr>
          <p:cNvPr id="3" name="Content Placeholder 2"/>
          <p:cNvSpPr>
            <a:spLocks noGrp="1"/>
          </p:cNvSpPr>
          <p:nvPr>
            <p:ph idx="1"/>
          </p:nvPr>
        </p:nvSpPr>
        <p:spPr/>
        <p:txBody>
          <a:bodyPr/>
          <a:lstStyle/>
          <a:p>
            <a:r>
              <a:rPr lang="en-US"/>
              <a:t>No storage of the “MessageHeader” resource implied. Might be used in a router, converted to v2, etc.</a:t>
            </a:r>
          </a:p>
          <a:p>
            <a:r>
              <a:rPr lang="en-US"/>
              <a:t>The server can process messages based on the event code and return the response as another message (again a bundle).</a:t>
            </a:r>
            <a:endParaRPr lang="en-US" dirty="0"/>
          </a:p>
        </p:txBody>
      </p:sp>
      <p:sp>
        <p:nvSpPr>
          <p:cNvPr id="5" name="Slide Number Placeholder 4"/>
          <p:cNvSpPr>
            <a:spLocks noGrp="1"/>
          </p:cNvSpPr>
          <p:nvPr>
            <p:ph type="sldNum" sz="quarter" idx="11"/>
          </p:nvPr>
        </p:nvSpPr>
        <p:spPr>
          <a:xfrm>
            <a:off x="5791200" y="6629400"/>
            <a:ext cx="711200" cy="228600"/>
          </a:xfrm>
        </p:spPr>
        <p:txBody>
          <a:bodyPr/>
          <a:lstStyle/>
          <a:p>
            <a:fld id="{2CD36790-EF9F-4521-A783-189BE19EEE4B}" type="slidenum">
              <a:rPr lang="en-US" smtClean="0"/>
              <a:pPr/>
              <a:t>97</a:t>
            </a:fld>
            <a:endParaRPr lang="en-US"/>
          </a:p>
        </p:txBody>
      </p:sp>
    </p:spTree>
    <p:extLst>
      <p:ext uri="{BB962C8B-B14F-4D97-AF65-F5344CB8AC3E}">
        <p14:creationId xmlns:p14="http://schemas.microsoft.com/office/powerpoint/2010/main" val="83551501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Communicating messages</a:t>
            </a:r>
            <a:endParaRPr lang="en-US" dirty="0"/>
          </a:p>
        </p:txBody>
      </p:sp>
      <p:sp>
        <p:nvSpPr>
          <p:cNvPr id="3" name="Content Placeholder 2"/>
          <p:cNvSpPr>
            <a:spLocks noGrp="1"/>
          </p:cNvSpPr>
          <p:nvPr>
            <p:ph idx="1"/>
          </p:nvPr>
        </p:nvSpPr>
        <p:spPr/>
        <p:txBody>
          <a:bodyPr/>
          <a:lstStyle/>
          <a:p>
            <a:r>
              <a:rPr lang="en-US"/>
              <a:t>No REST necessary, you can send FHIR Messages over mail, MLLP, TCP, or even REST ;-)</a:t>
            </a:r>
          </a:p>
          <a:p>
            <a:r>
              <a:rPr lang="en-US"/>
              <a:t>FHIR defines an operation for message processing - </a:t>
            </a:r>
            <a:r>
              <a:rPr lang="en-US">
                <a:hlinkClick r:id="rId3"/>
              </a:rPr>
              <a:t>$process-message</a:t>
            </a:r>
            <a:endParaRPr lang="en-US"/>
          </a:p>
          <a:p>
            <a:r>
              <a:rPr lang="en-US"/>
              <a:t> Response content type returned is always </a:t>
            </a:r>
            <a:r>
              <a:rPr lang="en-US">
                <a:hlinkClick r:id="rId4"/>
              </a:rPr>
              <a:t>a Bundle</a:t>
            </a:r>
            <a:r>
              <a:rPr lang="en-US"/>
              <a:t> with type "message"</a:t>
            </a:r>
            <a:endParaRPr lang="en-US" dirty="0"/>
          </a:p>
        </p:txBody>
      </p:sp>
      <p:sp>
        <p:nvSpPr>
          <p:cNvPr id="5" name="Slide Number Placeholder 4"/>
          <p:cNvSpPr>
            <a:spLocks noGrp="1"/>
          </p:cNvSpPr>
          <p:nvPr>
            <p:ph type="sldNum" sz="quarter" idx="11"/>
          </p:nvPr>
        </p:nvSpPr>
        <p:spPr>
          <a:xfrm>
            <a:off x="5791200" y="6629400"/>
            <a:ext cx="711200" cy="228600"/>
          </a:xfrm>
        </p:spPr>
        <p:txBody>
          <a:bodyPr/>
          <a:lstStyle/>
          <a:p>
            <a:fld id="{2CD36790-EF9F-4521-A783-189BE19EEE4B}" type="slidenum">
              <a:rPr lang="en-US" smtClean="0"/>
              <a:pPr/>
              <a:t>98</a:t>
            </a:fld>
            <a:endParaRPr lang="en-US"/>
          </a:p>
        </p:txBody>
      </p:sp>
    </p:spTree>
    <p:extLst>
      <p:ext uri="{BB962C8B-B14F-4D97-AF65-F5344CB8AC3E}">
        <p14:creationId xmlns:p14="http://schemas.microsoft.com/office/powerpoint/2010/main" val="384299315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Querying FHIR</a:t>
            </a:r>
            <a:endParaRPr lang="en-US" dirty="0"/>
          </a:p>
        </p:txBody>
      </p:sp>
      <p:sp>
        <p:nvSpPr>
          <p:cNvPr id="3" name="Text Placeholder 2"/>
          <p:cNvSpPr>
            <a:spLocks noGrp="1"/>
          </p:cNvSpPr>
          <p:nvPr>
            <p:ph type="body" idx="1"/>
          </p:nvPr>
        </p:nvSpPr>
        <p:spPr/>
        <p:txBody>
          <a:bodyPr/>
          <a:lstStyle/>
          <a:p>
            <a:r>
              <a:rPr lang="en-US"/>
              <a:t>Searches, Queries, Compartments &amp; Validation</a:t>
            </a:r>
            <a:endParaRPr lang="en-US" dirty="0"/>
          </a:p>
        </p:txBody>
      </p:sp>
    </p:spTree>
    <p:extLst>
      <p:ext uri="{BB962C8B-B14F-4D97-AF65-F5344CB8AC3E}">
        <p14:creationId xmlns:p14="http://schemas.microsoft.com/office/powerpoint/2010/main" val="1256207811"/>
      </p:ext>
    </p:extLst>
  </p:cSld>
  <p:clrMapOvr>
    <a:masterClrMapping/>
  </p:clrMapOvr>
</p:sld>
</file>

<file path=ppt/theme/theme1.xml><?xml version="1.0" encoding="utf-8"?>
<a:theme xmlns:a="http://schemas.openxmlformats.org/drawingml/2006/main" name="Refined">
  <a:themeElements>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fontScheme name="Refined">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4191</TotalTime>
  <Words>9550</Words>
  <Application>Microsoft Office PowerPoint</Application>
  <PresentationFormat>Widescreen</PresentationFormat>
  <Paragraphs>1646</Paragraphs>
  <Slides>158</Slides>
  <Notes>94</Notes>
  <HiddenSlides>7</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158</vt:i4>
      </vt:variant>
    </vt:vector>
  </HeadingPairs>
  <TitlesOfParts>
    <vt:vector size="171" baseType="lpstr">
      <vt:lpstr>MS PGothic</vt:lpstr>
      <vt:lpstr>Arial</vt:lpstr>
      <vt:lpstr>Calibri</vt:lpstr>
      <vt:lpstr>Consolas</vt:lpstr>
      <vt:lpstr>Courier New</vt:lpstr>
      <vt:lpstr>Franklin Gothic Book</vt:lpstr>
      <vt:lpstr>Merriweather</vt:lpstr>
      <vt:lpstr>Noto Sans Symbols</vt:lpstr>
      <vt:lpstr>Symbol</vt:lpstr>
      <vt:lpstr>Times New Roman</vt:lpstr>
      <vt:lpstr>Verdana</vt:lpstr>
      <vt:lpstr>Wingdings</vt:lpstr>
      <vt:lpstr>Refined</vt:lpstr>
      <vt:lpstr>Practical FHIR CIHI</vt:lpstr>
      <vt:lpstr>Who am I?</vt:lpstr>
      <vt:lpstr>This presentation</vt:lpstr>
      <vt:lpstr>Attendees</vt:lpstr>
      <vt:lpstr>Tutorial Objectives</vt:lpstr>
      <vt:lpstr>Level Setting</vt:lpstr>
      <vt:lpstr>Agenda</vt:lpstr>
      <vt:lpstr>FHIR Resources</vt:lpstr>
      <vt:lpstr>FHIR solutions</vt:lpstr>
      <vt:lpstr>Resources</vt:lpstr>
      <vt:lpstr>What’s a Resource?</vt:lpstr>
      <vt:lpstr>Structure of a Resource</vt:lpstr>
      <vt:lpstr>PowerPoint Presentation</vt:lpstr>
      <vt:lpstr>Network</vt:lpstr>
      <vt:lpstr>Browsing the site</vt:lpstr>
      <vt:lpstr> Browsing the site</vt:lpstr>
      <vt:lpstr>The FHIR distribution</vt:lpstr>
      <vt:lpstr>STU 3 Resource List</vt:lpstr>
      <vt:lpstr>STU 3 Resource List</vt:lpstr>
      <vt:lpstr>Resource Definitions</vt:lpstr>
      <vt:lpstr>Resource Definitions</vt:lpstr>
      <vt:lpstr>Resource Definitions</vt:lpstr>
      <vt:lpstr>Resource Definitions</vt:lpstr>
      <vt:lpstr>Exercise #1</vt:lpstr>
      <vt:lpstr>What resource would you use for:</vt:lpstr>
      <vt:lpstr>Profiles and Conformance</vt:lpstr>
      <vt:lpstr>The need for Profiles</vt:lpstr>
      <vt:lpstr>The need for Profiles</vt:lpstr>
      <vt:lpstr>Profiling a resource</vt:lpstr>
      <vt:lpstr>Structured &amp; published</vt:lpstr>
      <vt:lpstr>Using profiles</vt:lpstr>
      <vt:lpstr>Extensions</vt:lpstr>
      <vt:lpstr>Extension definition</vt:lpstr>
      <vt:lpstr>Must support?</vt:lpstr>
      <vt:lpstr>Extending a name</vt:lpstr>
      <vt:lpstr>Extending an extension?</vt:lpstr>
      <vt:lpstr>Constraining cardinality</vt:lpstr>
      <vt:lpstr>Limit value domains</vt:lpstr>
      <vt:lpstr>Contextualize narrative</vt:lpstr>
      <vt:lpstr>Profiling bindings</vt:lpstr>
      <vt:lpstr>Conformance levels</vt:lpstr>
      <vt:lpstr>ValueSets</vt:lpstr>
      <vt:lpstr>Add formal constraints</vt:lpstr>
      <vt:lpstr>Slicing</vt:lpstr>
      <vt:lpstr>Slicing into a CCD</vt:lpstr>
      <vt:lpstr>Profiles at run-time</vt:lpstr>
      <vt:lpstr>Profile Tooling</vt:lpstr>
      <vt:lpstr>Conformance</vt:lpstr>
      <vt:lpstr>REST</vt:lpstr>
      <vt:lpstr>REST</vt:lpstr>
      <vt:lpstr>FHIR Resource URLs</vt:lpstr>
      <vt:lpstr>When to use REST?</vt:lpstr>
      <vt:lpstr>When to avoid REST?</vt:lpstr>
      <vt:lpstr>Just a quick GET</vt:lpstr>
      <vt:lpstr>A Resource’s identity</vt:lpstr>
      <vt:lpstr>“Business” identifiers</vt:lpstr>
      <vt:lpstr>One more look at the header</vt:lpstr>
      <vt:lpstr>For a specific version…</vt:lpstr>
      <vt:lpstr>Support for versions</vt:lpstr>
      <vt:lpstr>REST “representations”</vt:lpstr>
      <vt:lpstr>Mapping (meta)data to HTTP</vt:lpstr>
      <vt:lpstr>To create a resource</vt:lpstr>
      <vt:lpstr>To update a resource</vt:lpstr>
      <vt:lpstr>Using PUT to create</vt:lpstr>
      <vt:lpstr>Control over returned content</vt:lpstr>
      <vt:lpstr>Conditional behavior</vt:lpstr>
      <vt:lpstr>Collision-detecting updates</vt:lpstr>
      <vt:lpstr>What’s a ‘deleted’ Resource?</vt:lpstr>
      <vt:lpstr>Version history - deletions</vt:lpstr>
      <vt:lpstr>Version history - revival</vt:lpstr>
      <vt:lpstr>Exercise #3</vt:lpstr>
      <vt:lpstr>RESTful operations</vt:lpstr>
      <vt:lpstr>Bundles</vt:lpstr>
      <vt:lpstr>Communicating lists</vt:lpstr>
      <vt:lpstr>An example Bundle</vt:lpstr>
      <vt:lpstr>The bundle header</vt:lpstr>
      <vt:lpstr>Bundle Types</vt:lpstr>
      <vt:lpstr>Bundle Entry</vt:lpstr>
      <vt:lpstr>Bundle Entry</vt:lpstr>
      <vt:lpstr>Example: Keeping in sync</vt:lpstr>
      <vt:lpstr>Multiple versions of entries</vt:lpstr>
      <vt:lpstr>Identifiers in Bundles</vt:lpstr>
      <vt:lpstr>Deleted entries in History</vt:lpstr>
      <vt:lpstr>FHIR Documents</vt:lpstr>
      <vt:lpstr>Documents – are bundles</vt:lpstr>
      <vt:lpstr>The Composition resource</vt:lpstr>
      <vt:lpstr>Tag as “Document”</vt:lpstr>
      <vt:lpstr>Communicating documents</vt:lpstr>
      <vt:lpstr>Communicating documents (cont’d)</vt:lpstr>
      <vt:lpstr>Communicating documents (cont’d)</vt:lpstr>
      <vt:lpstr>Communicating documents (cont’d)</vt:lpstr>
      <vt:lpstr>(XDS) references</vt:lpstr>
      <vt:lpstr>IHE MHD</vt:lpstr>
      <vt:lpstr>FHIR Messages</vt:lpstr>
      <vt:lpstr>Messages – are bundles</vt:lpstr>
      <vt:lpstr>MessageHeader Resource</vt:lpstr>
      <vt:lpstr>FHIR messages</vt:lpstr>
      <vt:lpstr>Communicating messages</vt:lpstr>
      <vt:lpstr>Querying FHIR</vt:lpstr>
      <vt:lpstr>Getting “all” patients</vt:lpstr>
      <vt:lpstr>Search (patient)</vt:lpstr>
      <vt:lpstr>Combining parameters</vt:lpstr>
      <vt:lpstr>Search (patient)</vt:lpstr>
      <vt:lpstr>Parameter types</vt:lpstr>
      <vt:lpstr>Parameter types (cont’d)</vt:lpstr>
      <vt:lpstr>Parameter types (cont’d)</vt:lpstr>
      <vt:lpstr>Ok I get it…or not?</vt:lpstr>
      <vt:lpstr>Chained searches</vt:lpstr>
      <vt:lpstr>2 queries in 1</vt:lpstr>
      <vt:lpstr>More optimizations</vt:lpstr>
      <vt:lpstr>Reverse Include</vt:lpstr>
      <vt:lpstr>Composites</vt:lpstr>
      <vt:lpstr>Extension parameters</vt:lpstr>
      <vt:lpstr>Sorting</vt:lpstr>
      <vt:lpstr>Paging</vt:lpstr>
      <vt:lpstr>Summary</vt:lpstr>
      <vt:lpstr>Compartments</vt:lpstr>
      <vt:lpstr>Query by Tag</vt:lpstr>
      <vt:lpstr>Get vs. Post</vt:lpstr>
      <vt:lpstr>Query interoperability</vt:lpstr>
      <vt:lpstr>Exercise #5</vt:lpstr>
      <vt:lpstr>Answer FHIR questions</vt:lpstr>
      <vt:lpstr>FHIR Implementation Supports</vt:lpstr>
      <vt:lpstr>The spec itself</vt:lpstr>
      <vt:lpstr>Resources for developers</vt:lpstr>
      <vt:lpstr>Other tools</vt:lpstr>
      <vt:lpstr>Reference implementations</vt:lpstr>
      <vt:lpstr>Components</vt:lpstr>
      <vt:lpstr>HAPI Versioning</vt:lpstr>
      <vt:lpstr>The Context</vt:lpstr>
      <vt:lpstr>Encoding A Resource</vt:lpstr>
      <vt:lpstr>Encoding A Resource</vt:lpstr>
      <vt:lpstr>Parsing A Resource</vt:lpstr>
      <vt:lpstr>Clients: Two Distinct Flavours in HAPI FHIR</vt:lpstr>
      <vt:lpstr>Clients: Two Distinct Flavours in HAPI FHIR</vt:lpstr>
      <vt:lpstr>Create a Patient</vt:lpstr>
      <vt:lpstr>Update a Patient</vt:lpstr>
      <vt:lpstr>Searching</vt:lpstr>
      <vt:lpstr>Other Operations</vt:lpstr>
      <vt:lpstr>Client Interceptors</vt:lpstr>
      <vt:lpstr>Built-In Interceptors</vt:lpstr>
      <vt:lpstr>Server Architecture</vt:lpstr>
      <vt:lpstr>Server Architecture (2)</vt:lpstr>
      <vt:lpstr>Server Architecture (3)</vt:lpstr>
      <vt:lpstr>Server Architecture (3)</vt:lpstr>
      <vt:lpstr>JPA Server Framework</vt:lpstr>
      <vt:lpstr>JPA Architecture</vt:lpstr>
      <vt:lpstr>JPA Architecture</vt:lpstr>
      <vt:lpstr>Lucene</vt:lpstr>
      <vt:lpstr>Extensions: The Easy Way</vt:lpstr>
      <vt:lpstr>When and how to Validate</vt:lpstr>
      <vt:lpstr>Validation in HAPI FHIR</vt:lpstr>
      <vt:lpstr>Validator</vt:lpstr>
      <vt:lpstr>Schema/Schematron Validator</vt:lpstr>
      <vt:lpstr>Using the Schema Validator</vt:lpstr>
      <vt:lpstr>Using the Schema Validator</vt:lpstr>
      <vt:lpstr>Get Help!</vt:lpstr>
      <vt:lpstr>Questions?</vt:lpstr>
    </vt:vector>
  </TitlesOfParts>
  <Company>Stewardshop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Shelly Ross</dc:creator>
  <cp:lastModifiedBy>Lloyd McKenzie</cp:lastModifiedBy>
  <cp:revision>47</cp:revision>
  <dcterms:created xsi:type="dcterms:W3CDTF">2008-01-21T06:12:12Z</dcterms:created>
  <dcterms:modified xsi:type="dcterms:W3CDTF">2018-03-13T11:23:29Z</dcterms:modified>
</cp:coreProperties>
</file>